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38"/>
  </p:notesMasterIdLst>
  <p:handoutMasterIdLst>
    <p:handoutMasterId r:id="rId39"/>
  </p:handoutMasterIdLst>
  <p:sldIdLst>
    <p:sldId id="352" r:id="rId2"/>
    <p:sldId id="405" r:id="rId3"/>
    <p:sldId id="406" r:id="rId4"/>
    <p:sldId id="380" r:id="rId5"/>
    <p:sldId id="408" r:id="rId6"/>
    <p:sldId id="418" r:id="rId7"/>
    <p:sldId id="419" r:id="rId8"/>
    <p:sldId id="410" r:id="rId9"/>
    <p:sldId id="411" r:id="rId10"/>
    <p:sldId id="409" r:id="rId11"/>
    <p:sldId id="441" r:id="rId12"/>
    <p:sldId id="412" r:id="rId13"/>
    <p:sldId id="442" r:id="rId14"/>
    <p:sldId id="413" r:id="rId15"/>
    <p:sldId id="443" r:id="rId16"/>
    <p:sldId id="414" r:id="rId17"/>
    <p:sldId id="444" r:id="rId18"/>
    <p:sldId id="415" r:id="rId19"/>
    <p:sldId id="416" r:id="rId20"/>
    <p:sldId id="421" r:id="rId21"/>
    <p:sldId id="422" r:id="rId22"/>
    <p:sldId id="423" r:id="rId23"/>
    <p:sldId id="424" r:id="rId24"/>
    <p:sldId id="425" r:id="rId25"/>
    <p:sldId id="426" r:id="rId26"/>
    <p:sldId id="427" r:id="rId27"/>
    <p:sldId id="428" r:id="rId28"/>
    <p:sldId id="429" r:id="rId29"/>
    <p:sldId id="430" r:id="rId30"/>
    <p:sldId id="432" r:id="rId31"/>
    <p:sldId id="433" r:id="rId32"/>
    <p:sldId id="434" r:id="rId33"/>
    <p:sldId id="437" r:id="rId34"/>
    <p:sldId id="438" r:id="rId35"/>
    <p:sldId id="439" r:id="rId36"/>
    <p:sldId id="440" r:id="rId37"/>
  </p:sldIdLst>
  <p:sldSz cx="9144000" cy="5143500" type="screen16x9"/>
  <p:notesSz cx="6858000" cy="9144000"/>
  <p:embeddedFontLst>
    <p:embeddedFont>
      <p:font typeface="Segoe UI Historic" panose="020B0502040204020203" pitchFamily="34" charset="0"/>
      <p:regular r:id="rId40"/>
    </p:embeddedFont>
    <p:embeddedFont>
      <p:font typeface="맑은 고딕" panose="020B0503020000020004" pitchFamily="34" charset="-127"/>
      <p:regular r:id="rId41"/>
      <p:bold r:id="rId42"/>
    </p:embeddedFont>
    <p:embeddedFont>
      <p:font typeface="#9Slide06 Cantoni Basic Bold" panose="020B0604020202020204" charset="0"/>
      <p:regular r:id="rId43"/>
    </p:embeddedFont>
    <p:embeddedFont>
      <p:font typeface="Delius Swash Caps" panose="020B0604020202020204" charset="0"/>
      <p:regular r:id="rId44"/>
    </p:embeddedFont>
    <p:embeddedFont>
      <p:font typeface="Dancing Script"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66"/>
    <a:srgbClr val="0000FF"/>
    <a:srgbClr val="0099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99289C-9DF6-4E49-B714-B749841DA12B}">
  <a:tblStyle styleId="{E899289C-9DF6-4E49-B714-B749841DA12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5" autoAdjust="0"/>
    <p:restoredTop sz="94697" autoAdjust="0"/>
  </p:normalViewPr>
  <p:slideViewPr>
    <p:cSldViewPr snapToGrid="0">
      <p:cViewPr varScale="1">
        <p:scale>
          <a:sx n="92" d="100"/>
          <a:sy n="92" d="100"/>
        </p:scale>
        <p:origin x="114" y="78"/>
      </p:cViewPr>
      <p:guideLst>
        <p:guide orient="horz" pos="1620"/>
        <p:guide pos="2880"/>
      </p:guideLst>
    </p:cSldViewPr>
  </p:slideViewPr>
  <p:outlineViewPr>
    <p:cViewPr>
      <p:scale>
        <a:sx n="33" d="100"/>
        <a:sy n="33" d="100"/>
      </p:scale>
      <p:origin x="0" y="2896"/>
    </p:cViewPr>
  </p:outlineViewPr>
  <p:notesTextViewPr>
    <p:cViewPr>
      <p:scale>
        <a:sx n="1" d="1"/>
        <a:sy n="1" d="1"/>
      </p:scale>
      <p:origin x="0" y="0"/>
    </p:cViewPr>
  </p:notesTextViewPr>
  <p:sorterViewPr>
    <p:cViewPr>
      <p:scale>
        <a:sx n="100" d="100"/>
        <a:sy n="100" d="100"/>
      </p:scale>
      <p:origin x="0" y="4032"/>
    </p:cViewPr>
  </p:sorterViewPr>
  <p:notesViewPr>
    <p:cSldViewPr snapToGrid="0">
      <p:cViewPr varScale="1">
        <p:scale>
          <a:sx n="53" d="100"/>
          <a:sy n="53"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C53A2A-6457-463C-B86F-89A06784B897}" type="datetimeFigureOut">
              <a:rPr lang="en-US" smtClean="0"/>
              <a:t>1/14/2024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20D357-BFFA-4362-8867-4E40E45048A0}" type="slidenum">
              <a:rPr lang="en-US" smtClean="0"/>
              <a:t>‹#›</a:t>
            </a:fld>
            <a:endParaRPr lang="en-US"/>
          </a:p>
        </p:txBody>
      </p:sp>
    </p:spTree>
    <p:extLst>
      <p:ext uri="{BB962C8B-B14F-4D97-AF65-F5344CB8AC3E}">
        <p14:creationId xmlns:p14="http://schemas.microsoft.com/office/powerpoint/2010/main" val="1390186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243613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7" name="Google Shape;28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896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81"/>
        <p:cNvGrpSpPr/>
        <p:nvPr/>
      </p:nvGrpSpPr>
      <p:grpSpPr>
        <a:xfrm>
          <a:off x="0" y="0"/>
          <a:ext cx="0" cy="0"/>
          <a:chOff x="0" y="0"/>
          <a:chExt cx="0" cy="0"/>
        </a:xfrm>
      </p:grpSpPr>
      <p:grpSp>
        <p:nvGrpSpPr>
          <p:cNvPr id="1682" name="Google Shape;1682;p39"/>
          <p:cNvGrpSpPr/>
          <p:nvPr/>
        </p:nvGrpSpPr>
        <p:grpSpPr>
          <a:xfrm>
            <a:off x="95" y="25"/>
            <a:ext cx="9143969" cy="5143446"/>
            <a:chOff x="95" y="25"/>
            <a:chExt cx="9143969" cy="5143446"/>
          </a:xfrm>
        </p:grpSpPr>
        <p:sp>
          <p:nvSpPr>
            <p:cNvPr id="1683" name="Google Shape;1683;p3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8" name="Google Shape;1708;p39"/>
          <p:cNvSpPr/>
          <p:nvPr/>
        </p:nvSpPr>
        <p:spPr>
          <a:xfrm flipH="1">
            <a:off x="360423" y="34986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flipH="1">
            <a:off x="5370498" y="434402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flipH="1">
            <a:off x="8388248" y="46375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flipH="1">
            <a:off x="630173" y="38006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5" name="Google Shape;1715;p39"/>
          <p:cNvGrpSpPr/>
          <p:nvPr/>
        </p:nvGrpSpPr>
        <p:grpSpPr>
          <a:xfrm>
            <a:off x="3569448" y="1303738"/>
            <a:ext cx="529900" cy="149350"/>
            <a:chOff x="3898800" y="2624300"/>
            <a:chExt cx="529900" cy="149350"/>
          </a:xfrm>
        </p:grpSpPr>
        <p:sp>
          <p:nvSpPr>
            <p:cNvPr id="1716" name="Google Shape;1716;p39"/>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39"/>
          <p:cNvGrpSpPr/>
          <p:nvPr/>
        </p:nvGrpSpPr>
        <p:grpSpPr>
          <a:xfrm flipH="1">
            <a:off x="2809210" y="4718175"/>
            <a:ext cx="581325" cy="169475"/>
            <a:chOff x="5393300" y="2420750"/>
            <a:chExt cx="581325" cy="169475"/>
          </a:xfrm>
        </p:grpSpPr>
        <p:sp>
          <p:nvSpPr>
            <p:cNvPr id="1719" name="Google Shape;1719;p39"/>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9"/>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1"/>
        <p:cNvGrpSpPr/>
        <p:nvPr/>
      </p:nvGrpSpPr>
      <p:grpSpPr>
        <a:xfrm>
          <a:off x="0" y="0"/>
          <a:ext cx="0" cy="0"/>
          <a:chOff x="0" y="0"/>
          <a:chExt cx="0" cy="0"/>
        </a:xfrm>
      </p:grpSpPr>
      <p:grpSp>
        <p:nvGrpSpPr>
          <p:cNvPr id="1722" name="Google Shape;1722;p40"/>
          <p:cNvGrpSpPr/>
          <p:nvPr/>
        </p:nvGrpSpPr>
        <p:grpSpPr>
          <a:xfrm>
            <a:off x="95" y="25"/>
            <a:ext cx="9143969" cy="5143446"/>
            <a:chOff x="95" y="25"/>
            <a:chExt cx="9143969" cy="5143446"/>
          </a:xfrm>
        </p:grpSpPr>
        <p:sp>
          <p:nvSpPr>
            <p:cNvPr id="1723" name="Google Shape;1723;p40"/>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0"/>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0"/>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8" name="Google Shape;1748;p40"/>
          <p:cNvSpPr/>
          <p:nvPr/>
        </p:nvSpPr>
        <p:spPr>
          <a:xfrm>
            <a:off x="5277925" y="48321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a:off x="2030950" y="484910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a:off x="6922025" y="6503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a:off x="2030950" y="65037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a:off x="8604013" y="21666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a:off x="8064500" y="45382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4" name="Google Shape;1754;p40"/>
          <p:cNvGrpSpPr/>
          <p:nvPr/>
        </p:nvGrpSpPr>
        <p:grpSpPr>
          <a:xfrm>
            <a:off x="378088" y="2730938"/>
            <a:ext cx="730975" cy="238525"/>
            <a:chOff x="3798300" y="2287225"/>
            <a:chExt cx="730975" cy="238525"/>
          </a:xfrm>
        </p:grpSpPr>
        <p:sp>
          <p:nvSpPr>
            <p:cNvPr id="1755" name="Google Shape;1755;p40"/>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40"/>
          <p:cNvGrpSpPr/>
          <p:nvPr/>
        </p:nvGrpSpPr>
        <p:grpSpPr>
          <a:xfrm>
            <a:off x="8064488" y="2661000"/>
            <a:ext cx="529900" cy="149350"/>
            <a:chOff x="3898800" y="2624300"/>
            <a:chExt cx="529900" cy="149350"/>
          </a:xfrm>
        </p:grpSpPr>
        <p:sp>
          <p:nvSpPr>
            <p:cNvPr id="1758" name="Google Shape;1758;p40"/>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1760"/>
        <p:cNvGrpSpPr/>
        <p:nvPr/>
      </p:nvGrpSpPr>
      <p:grpSpPr>
        <a:xfrm>
          <a:off x="0" y="0"/>
          <a:ext cx="0" cy="0"/>
          <a:chOff x="0" y="0"/>
          <a:chExt cx="0" cy="0"/>
        </a:xfrm>
      </p:grpSpPr>
      <p:grpSp>
        <p:nvGrpSpPr>
          <p:cNvPr id="1761" name="Google Shape;1761;p41"/>
          <p:cNvGrpSpPr/>
          <p:nvPr/>
        </p:nvGrpSpPr>
        <p:grpSpPr>
          <a:xfrm>
            <a:off x="95" y="25"/>
            <a:ext cx="9143969" cy="5143446"/>
            <a:chOff x="95" y="25"/>
            <a:chExt cx="9143969" cy="5143446"/>
          </a:xfrm>
        </p:grpSpPr>
        <p:sp>
          <p:nvSpPr>
            <p:cNvPr id="1762" name="Google Shape;1762;p41"/>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1"/>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1"/>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1"/>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1"/>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7" name="Google Shape;1787;p41"/>
          <p:cNvSpPr/>
          <p:nvPr/>
        </p:nvSpPr>
        <p:spPr>
          <a:xfrm>
            <a:off x="8718050" y="37798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5349125" y="49015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350200" y="4565113"/>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7166000" y="48149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891300" y="5918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233038" y="22637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41"/>
          <p:cNvGrpSpPr/>
          <p:nvPr/>
        </p:nvGrpSpPr>
        <p:grpSpPr>
          <a:xfrm>
            <a:off x="8118813" y="911138"/>
            <a:ext cx="311900" cy="314700"/>
            <a:chOff x="8571050" y="1873050"/>
            <a:chExt cx="311900" cy="314700"/>
          </a:xfrm>
        </p:grpSpPr>
        <p:sp>
          <p:nvSpPr>
            <p:cNvPr id="1794" name="Google Shape;1794;p4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1"/>
          <p:cNvGrpSpPr/>
          <p:nvPr/>
        </p:nvGrpSpPr>
        <p:grpSpPr>
          <a:xfrm>
            <a:off x="8165825" y="4533300"/>
            <a:ext cx="529900" cy="149350"/>
            <a:chOff x="3898800" y="2624300"/>
            <a:chExt cx="529900" cy="149350"/>
          </a:xfrm>
        </p:grpSpPr>
        <p:sp>
          <p:nvSpPr>
            <p:cNvPr id="1799" name="Google Shape;1799;p41"/>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41"/>
          <p:cNvGrpSpPr/>
          <p:nvPr/>
        </p:nvGrpSpPr>
        <p:grpSpPr>
          <a:xfrm rot="3651682">
            <a:off x="153345" y="1192019"/>
            <a:ext cx="340408" cy="202565"/>
            <a:chOff x="3780075" y="2889150"/>
            <a:chExt cx="340425" cy="202575"/>
          </a:xfrm>
        </p:grpSpPr>
        <p:sp>
          <p:nvSpPr>
            <p:cNvPr id="1802" name="Google Shape;1802;p4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CUSTOM_9_1_1_1">
    <p:spTree>
      <p:nvGrpSpPr>
        <p:cNvPr id="1" name="Shape 1804"/>
        <p:cNvGrpSpPr/>
        <p:nvPr/>
      </p:nvGrpSpPr>
      <p:grpSpPr>
        <a:xfrm>
          <a:off x="0" y="0"/>
          <a:ext cx="0" cy="0"/>
          <a:chOff x="0" y="0"/>
          <a:chExt cx="0" cy="0"/>
        </a:xfrm>
      </p:grpSpPr>
      <p:grpSp>
        <p:nvGrpSpPr>
          <p:cNvPr id="1805" name="Google Shape;1805;p42"/>
          <p:cNvGrpSpPr/>
          <p:nvPr/>
        </p:nvGrpSpPr>
        <p:grpSpPr>
          <a:xfrm>
            <a:off x="95" y="25"/>
            <a:ext cx="9143969" cy="5143446"/>
            <a:chOff x="95" y="25"/>
            <a:chExt cx="9143969" cy="5143446"/>
          </a:xfrm>
        </p:grpSpPr>
        <p:sp>
          <p:nvSpPr>
            <p:cNvPr id="1806" name="Google Shape;1806;p4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1" name="Google Shape;1831;p42"/>
          <p:cNvSpPr/>
          <p:nvPr/>
        </p:nvSpPr>
        <p:spPr>
          <a:xfrm>
            <a:off x="3965250" y="9582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2"/>
          <p:cNvSpPr/>
          <p:nvPr/>
        </p:nvSpPr>
        <p:spPr>
          <a:xfrm>
            <a:off x="208500" y="28786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4673538" y="44460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8579100" y="15605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6394938" y="445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42"/>
          <p:cNvGrpSpPr/>
          <p:nvPr/>
        </p:nvGrpSpPr>
        <p:grpSpPr>
          <a:xfrm>
            <a:off x="5220250" y="1443438"/>
            <a:ext cx="311900" cy="314700"/>
            <a:chOff x="8571050" y="1873050"/>
            <a:chExt cx="311900" cy="314700"/>
          </a:xfrm>
        </p:grpSpPr>
        <p:sp>
          <p:nvSpPr>
            <p:cNvPr id="1838" name="Google Shape;1838;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42"/>
          <p:cNvGrpSpPr/>
          <p:nvPr/>
        </p:nvGrpSpPr>
        <p:grpSpPr>
          <a:xfrm>
            <a:off x="836125" y="4365463"/>
            <a:ext cx="311900" cy="314700"/>
            <a:chOff x="8571050" y="1873050"/>
            <a:chExt cx="311900" cy="314700"/>
          </a:xfrm>
        </p:grpSpPr>
        <p:sp>
          <p:nvSpPr>
            <p:cNvPr id="1843" name="Google Shape;1843;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42"/>
          <p:cNvGrpSpPr/>
          <p:nvPr/>
        </p:nvGrpSpPr>
        <p:grpSpPr>
          <a:xfrm>
            <a:off x="2029863" y="535513"/>
            <a:ext cx="730975" cy="238525"/>
            <a:chOff x="3798300" y="2287225"/>
            <a:chExt cx="730975" cy="238525"/>
          </a:xfrm>
        </p:grpSpPr>
        <p:sp>
          <p:nvSpPr>
            <p:cNvPr id="1848" name="Google Shape;1848;p4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42"/>
          <p:cNvGrpSpPr/>
          <p:nvPr/>
        </p:nvGrpSpPr>
        <p:grpSpPr>
          <a:xfrm>
            <a:off x="8049200" y="4100600"/>
            <a:ext cx="529900" cy="149350"/>
            <a:chOff x="3898800" y="2624300"/>
            <a:chExt cx="529900" cy="149350"/>
          </a:xfrm>
        </p:grpSpPr>
        <p:sp>
          <p:nvSpPr>
            <p:cNvPr id="1851" name="Google Shape;1851;p42"/>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2"/>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553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535525"/>
            <a:ext cx="7717500" cy="482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1pPr>
            <a:lvl2pPr lvl="1">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2pPr>
            <a:lvl3pPr lvl="2">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3pPr>
            <a:lvl4pPr lvl="3">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4pPr>
            <a:lvl5pPr lvl="4">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5pPr>
            <a:lvl6pPr lvl="5">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6pPr>
            <a:lvl7pPr lvl="6">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7pPr>
            <a:lvl8pPr lvl="7">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8pPr>
            <a:lvl9pPr lvl="8">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9pPr>
          </a:lstStyle>
          <a:p>
            <a:endParaRPr/>
          </a:p>
        </p:txBody>
      </p:sp>
      <p:sp>
        <p:nvSpPr>
          <p:cNvPr id="7" name="Google Shape;7;p1"/>
          <p:cNvSpPr txBox="1">
            <a:spLocks noGrp="1"/>
          </p:cNvSpPr>
          <p:nvPr>
            <p:ph type="body" idx="1"/>
          </p:nvPr>
        </p:nvSpPr>
        <p:spPr>
          <a:xfrm>
            <a:off x="713225" y="1152475"/>
            <a:ext cx="7717500" cy="3455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1pPr>
            <a:lvl2pPr marL="914400" lvl="1"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2pPr>
            <a:lvl3pPr marL="1371600" lvl="2"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3pPr>
            <a:lvl4pPr marL="1828800" lvl="3"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4pPr>
            <a:lvl5pPr marL="2286000" lvl="4"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5pPr>
            <a:lvl6pPr marL="2743200" lvl="5"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6pPr>
            <a:lvl7pPr marL="3200400" lvl="6"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7pPr>
            <a:lvl8pPr marL="3657600" lvl="7"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8pPr>
            <a:lvl9pPr marL="4114800" lvl="8"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85" r:id="rId2"/>
    <p:sldLayoutId id="2147483686" r:id="rId3"/>
    <p:sldLayoutId id="2147483687" r:id="rId4"/>
    <p:sldLayoutId id="2147483688" r:id="rId5"/>
    <p:sldLayoutId id="214748369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2706" y="538436"/>
            <a:ext cx="45719" cy="1728191"/>
          </a:xfrm>
          <a:prstGeom prst="rect">
            <a:avLst/>
          </a:prstGeom>
          <a:solidFill>
            <a:schemeClr val="accent3">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11"/>
          <p:cNvSpPr/>
          <p:nvPr/>
        </p:nvSpPr>
        <p:spPr>
          <a:xfrm>
            <a:off x="8164505" y="538436"/>
            <a:ext cx="144015" cy="1728191"/>
          </a:xfrm>
          <a:prstGeom prst="rect">
            <a:avLst/>
          </a:prstGeom>
          <a:solidFill>
            <a:schemeClr val="accent3">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Freeform 3">
            <a:extLst>
              <a:ext uri="{FF2B5EF4-FFF2-40B4-BE49-F238E27FC236}">
                <a16:creationId xmlns:a16="http://schemas.microsoft.com/office/drawing/2014/main" id="{639E53D2-0F87-B226-CB2C-3ABB9962D9D8}"/>
              </a:ext>
            </a:extLst>
          </p:cNvPr>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4" name="Rectangle 2">
            <a:extLst>
              <a:ext uri="{FF2B5EF4-FFF2-40B4-BE49-F238E27FC236}">
                <a16:creationId xmlns:a16="http://schemas.microsoft.com/office/drawing/2014/main" id="{16C65B6F-D8A2-8960-D2B1-5EBD291F6C16}"/>
              </a:ext>
            </a:extLst>
          </p:cNvPr>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5" name="Freeform 3">
            <a:extLst>
              <a:ext uri="{FF2B5EF4-FFF2-40B4-BE49-F238E27FC236}">
                <a16:creationId xmlns:a16="http://schemas.microsoft.com/office/drawing/2014/main" id="{9175A3DA-487A-F484-83D7-F78D97A9BB29}"/>
              </a:ext>
            </a:extLst>
          </p:cNvPr>
          <p:cNvSpPr>
            <a:spLocks/>
          </p:cNvSpPr>
          <p:nvPr/>
        </p:nvSpPr>
        <p:spPr bwMode="auto">
          <a:xfrm>
            <a:off x="1366840"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050"/>
          </a:p>
        </p:txBody>
      </p:sp>
      <p:grpSp>
        <p:nvGrpSpPr>
          <p:cNvPr id="16" name="Group 15">
            <a:extLst>
              <a:ext uri="{FF2B5EF4-FFF2-40B4-BE49-F238E27FC236}">
                <a16:creationId xmlns:a16="http://schemas.microsoft.com/office/drawing/2014/main" id="{43BA1417-528C-5562-9AB8-C0F6AA76F6A6}"/>
              </a:ext>
            </a:extLst>
          </p:cNvPr>
          <p:cNvGrpSpPr/>
          <p:nvPr/>
        </p:nvGrpSpPr>
        <p:grpSpPr>
          <a:xfrm>
            <a:off x="1474877" y="21196"/>
            <a:ext cx="404209" cy="616059"/>
            <a:chOff x="908603" y="80216"/>
            <a:chExt cx="538945" cy="676514"/>
          </a:xfrm>
        </p:grpSpPr>
        <p:sp>
          <p:nvSpPr>
            <p:cNvPr id="17" name="Freeform 4">
              <a:extLst>
                <a:ext uri="{FF2B5EF4-FFF2-40B4-BE49-F238E27FC236}">
                  <a16:creationId xmlns:a16="http://schemas.microsoft.com/office/drawing/2014/main" id="{F4945D7D-6BC2-CBB0-36F9-575A7B0FDB11}"/>
                </a:ext>
              </a:extLst>
            </p:cNvPr>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8" name="Freeform 5">
              <a:extLst>
                <a:ext uri="{FF2B5EF4-FFF2-40B4-BE49-F238E27FC236}">
                  <a16:creationId xmlns:a16="http://schemas.microsoft.com/office/drawing/2014/main" id="{32E966D0-EEB3-CCE8-C5FE-F8D2667CDFEF}"/>
                </a:ext>
              </a:extLst>
            </p:cNvPr>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grpSp>
      <p:sp>
        <p:nvSpPr>
          <p:cNvPr id="19" name="Freeform 6">
            <a:extLst>
              <a:ext uri="{FF2B5EF4-FFF2-40B4-BE49-F238E27FC236}">
                <a16:creationId xmlns:a16="http://schemas.microsoft.com/office/drawing/2014/main" id="{44C4C95D-EDDA-D384-57A0-7CD6432F421C}"/>
              </a:ext>
            </a:extLst>
          </p:cNvPr>
          <p:cNvSpPr>
            <a:spLocks/>
          </p:cNvSpPr>
          <p:nvPr/>
        </p:nvSpPr>
        <p:spPr bwMode="auto">
          <a:xfrm>
            <a:off x="666835" y="53758"/>
            <a:ext cx="868001"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68580" tIns="34290" rIns="68580" bIns="34290" numCol="1" anchor="t" anchorCtr="0" compatLnSpc="1">
            <a:prstTxWarp prst="textNoShape">
              <a:avLst/>
            </a:prstTxWarp>
          </a:bodyPr>
          <a:lstStyle/>
          <a:p>
            <a:endParaRPr lang="en-US" sz="1050"/>
          </a:p>
        </p:txBody>
      </p:sp>
      <p:sp>
        <p:nvSpPr>
          <p:cNvPr id="20" name="Rectangle 19">
            <a:extLst>
              <a:ext uri="{FF2B5EF4-FFF2-40B4-BE49-F238E27FC236}">
                <a16:creationId xmlns:a16="http://schemas.microsoft.com/office/drawing/2014/main" id="{5413F400-883A-4871-ACBC-EADB4941A290}"/>
              </a:ext>
            </a:extLst>
          </p:cNvPr>
          <p:cNvSpPr/>
          <p:nvPr/>
        </p:nvSpPr>
        <p:spPr>
          <a:xfrm>
            <a:off x="666836" y="66135"/>
            <a:ext cx="868000"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LỚP</a:t>
            </a:r>
          </a:p>
          <a:p>
            <a:pPr algn="ctr"/>
            <a:r>
              <a:rPr lang="en-US" b="1">
                <a:latin typeface="Times New Roman" panose="02020603050405020304" pitchFamily="18" charset="0"/>
                <a:cs typeface="Times New Roman" panose="02020603050405020304" pitchFamily="18" charset="0"/>
              </a:rPr>
              <a:t>10</a:t>
            </a:r>
          </a:p>
        </p:txBody>
      </p:sp>
      <p:sp>
        <p:nvSpPr>
          <p:cNvPr id="21" name="Rounded Rectangle 17">
            <a:extLst>
              <a:ext uri="{FF2B5EF4-FFF2-40B4-BE49-F238E27FC236}">
                <a16:creationId xmlns:a16="http://schemas.microsoft.com/office/drawing/2014/main" id="{3A7CA889-DC0D-3A06-3996-7441266490FF}"/>
              </a:ext>
            </a:extLst>
          </p:cNvPr>
          <p:cNvSpPr/>
          <p:nvPr/>
        </p:nvSpPr>
        <p:spPr>
          <a:xfrm>
            <a:off x="58222" y="24954"/>
            <a:ext cx="725113"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2" name="Rectangle 21">
            <a:extLst>
              <a:ext uri="{FF2B5EF4-FFF2-40B4-BE49-F238E27FC236}">
                <a16:creationId xmlns:a16="http://schemas.microsoft.com/office/drawing/2014/main" id="{761C0C73-FFBD-9E7C-7690-FE45EC299376}"/>
              </a:ext>
            </a:extLst>
          </p:cNvPr>
          <p:cNvSpPr/>
          <p:nvPr/>
        </p:nvSpPr>
        <p:spPr>
          <a:xfrm>
            <a:off x="832171" y="-127329"/>
            <a:ext cx="7533394" cy="913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THƠ</a:t>
            </a:r>
          </a:p>
        </p:txBody>
      </p:sp>
      <p:sp>
        <p:nvSpPr>
          <p:cNvPr id="55" name="Rectangle 54">
            <a:extLst>
              <a:ext uri="{FF2B5EF4-FFF2-40B4-BE49-F238E27FC236}">
                <a16:creationId xmlns:a16="http://schemas.microsoft.com/office/drawing/2014/main" id="{8A0A8348-9D22-A7DB-00AD-C60D62300B8C}"/>
              </a:ext>
            </a:extLst>
          </p:cNvPr>
          <p:cNvSpPr/>
          <p:nvPr/>
        </p:nvSpPr>
        <p:spPr>
          <a:xfrm>
            <a:off x="181869" y="789951"/>
            <a:ext cx="8435580" cy="76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dirty="0" err="1">
                <a:solidFill>
                  <a:srgbClr val="0070C0"/>
                </a:solidFill>
                <a:latin typeface="Times New Roman" pitchFamily="18" charset="0"/>
                <a:cs typeface="Times New Roman" pitchFamily="18" charset="0"/>
              </a:rPr>
              <a:t>Bài</a:t>
            </a:r>
            <a:r>
              <a:rPr lang="en-US" sz="4800" b="1" dirty="0">
                <a:solidFill>
                  <a:srgbClr val="0070C0"/>
                </a:solidFill>
                <a:latin typeface="Times New Roman" pitchFamily="18" charset="0"/>
                <a:cs typeface="Times New Roman" pitchFamily="18" charset="0"/>
              </a:rPr>
              <a:t> 6: </a:t>
            </a:r>
            <a:r>
              <a:rPr lang="en-US" sz="4800" b="1" i="1" dirty="0">
                <a:solidFill>
                  <a:srgbClr val="0070C0"/>
                </a:solidFill>
                <a:latin typeface="Times New Roman" pitchFamily="18" charset="0"/>
                <a:cs typeface="Times New Roman" pitchFamily="18" charset="0"/>
              </a:rPr>
              <a:t>NÂNG NIU KỈ NIỆM</a:t>
            </a:r>
          </a:p>
        </p:txBody>
      </p:sp>
      <p:pic>
        <p:nvPicPr>
          <p:cNvPr id="2" name="Picture 1">
            <a:extLst>
              <a:ext uri="{FF2B5EF4-FFF2-40B4-BE49-F238E27FC236}">
                <a16:creationId xmlns:a16="http://schemas.microsoft.com/office/drawing/2014/main" id="{18DC55DF-0635-20F2-C008-14CD8CE6965A}"/>
              </a:ext>
            </a:extLst>
          </p:cNvPr>
          <p:cNvPicPr>
            <a:picLocks noChangeAspect="1"/>
          </p:cNvPicPr>
          <p:nvPr/>
        </p:nvPicPr>
        <p:blipFill>
          <a:blip r:embed="rId2"/>
          <a:stretch>
            <a:fillRect/>
          </a:stretch>
        </p:blipFill>
        <p:spPr>
          <a:xfrm>
            <a:off x="5680277" y="2094280"/>
            <a:ext cx="2937172" cy="2479250"/>
          </a:xfrm>
          <a:prstGeom prst="ellipse">
            <a:avLst/>
          </a:prstGeom>
          <a:ln>
            <a:noFill/>
          </a:ln>
          <a:effectLst>
            <a:softEdge rad="112500"/>
          </a:effectLst>
        </p:spPr>
      </p:pic>
      <p:pic>
        <p:nvPicPr>
          <p:cNvPr id="4" name="Picture 3">
            <a:extLst>
              <a:ext uri="{FF2B5EF4-FFF2-40B4-BE49-F238E27FC236}">
                <a16:creationId xmlns:a16="http://schemas.microsoft.com/office/drawing/2014/main" id="{527BD49A-2CB1-D451-C36A-13C239231550}"/>
              </a:ext>
            </a:extLst>
          </p:cNvPr>
          <p:cNvPicPr>
            <a:picLocks noChangeAspect="1"/>
          </p:cNvPicPr>
          <p:nvPr/>
        </p:nvPicPr>
        <p:blipFill rotWithShape="1">
          <a:blip r:embed="rId3"/>
          <a:srcRect l="11205" t="3900" r="10338" b="4554"/>
          <a:stretch/>
        </p:blipFill>
        <p:spPr>
          <a:xfrm>
            <a:off x="-8824" y="2254077"/>
            <a:ext cx="2899735" cy="2319453"/>
          </a:xfrm>
          <a:prstGeom prst="ellipse">
            <a:avLst/>
          </a:prstGeom>
          <a:ln>
            <a:noFill/>
          </a:ln>
          <a:effectLst>
            <a:softEdge rad="112500"/>
          </a:effectLst>
        </p:spPr>
      </p:pic>
      <p:pic>
        <p:nvPicPr>
          <p:cNvPr id="23" name="Picture 4">
            <a:extLst>
              <a:ext uri="{FF2B5EF4-FFF2-40B4-BE49-F238E27FC236}">
                <a16:creationId xmlns:a16="http://schemas.microsoft.com/office/drawing/2014/main" id="{46165CB2-CFCC-A1B3-2051-7FEF062495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491" b="21679"/>
          <a:stretch/>
        </p:blipFill>
        <p:spPr bwMode="auto">
          <a:xfrm>
            <a:off x="2968284" y="1860812"/>
            <a:ext cx="2639063" cy="2823730"/>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144000" cy="5143500"/>
          </a:xfrm>
          <a:prstGeom prst="rect">
            <a:avLst/>
          </a:prstGeom>
        </p:spPr>
      </p:pic>
      <p:sp>
        <p:nvSpPr>
          <p:cNvPr id="6" name="Rounded Rectangle 5"/>
          <p:cNvSpPr/>
          <p:nvPr/>
        </p:nvSpPr>
        <p:spPr>
          <a:xfrm>
            <a:off x="2617374" y="17850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 TRONG KHI ĐỌC</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474337" y="1065487"/>
            <a:ext cx="6195326"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chemeClr val="tx1"/>
                </a:solidFill>
                <a:latin typeface="+mj-lt"/>
                <a:cs typeface="Dancing Script" panose="020B0604020202020204" charset="0"/>
              </a:rPr>
              <a:t>1. Bạn hiểu thế nào về hai dòng thơ đầu?</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3822013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47713"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9" name="Rounded Rectangle 8"/>
          <p:cNvSpPr/>
          <p:nvPr/>
        </p:nvSpPr>
        <p:spPr>
          <a:xfrm>
            <a:off x="71436" y="423332"/>
            <a:ext cx="8761056" cy="3982270"/>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3200" dirty="0">
                <a:solidFill>
                  <a:srgbClr val="000000"/>
                </a:solidFill>
                <a:latin typeface="Times New Roman"/>
                <a:ea typeface="Times New Roman"/>
                <a:cs typeface="Times New Roman"/>
              </a:rPr>
              <a:t>- Đó là cảm xúc của tác giả về quãng thời gian tươi đẹp đã xa với nhân vật “Em”.</a:t>
            </a:r>
          </a:p>
          <a:p>
            <a:pPr algn="just">
              <a:lnSpc>
                <a:spcPct val="150000"/>
              </a:lnSpc>
              <a:tabLst>
                <a:tab pos="67628" algn="l"/>
                <a:tab pos="135255" algn="l"/>
              </a:tabLst>
            </a:pPr>
            <a:r>
              <a:rPr lang="vi-VN" sz="3200" dirty="0">
                <a:solidFill>
                  <a:srgbClr val="000000"/>
                </a:solidFill>
                <a:latin typeface="Times New Roman"/>
                <a:ea typeface="Times New Roman"/>
                <a:cs typeface="Times New Roman"/>
              </a:rPr>
              <a:t>- Hai câu thơ như dâng đầy nỗi nhớ da diết và sự tiếc nuối của tác giả về những năm tháng của quá khứ đã trôi theo dòng chảy của thời gian.</a:t>
            </a:r>
          </a:p>
        </p:txBody>
      </p:sp>
    </p:spTree>
    <p:extLst>
      <p:ext uri="{BB962C8B-B14F-4D97-AF65-F5344CB8AC3E}">
        <p14:creationId xmlns:p14="http://schemas.microsoft.com/office/powerpoint/2010/main" val="4224491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144000" cy="5143500"/>
          </a:xfrm>
          <a:prstGeom prst="rect">
            <a:avLst/>
          </a:prstGeom>
        </p:spPr>
      </p:pic>
      <p:sp>
        <p:nvSpPr>
          <p:cNvPr id="6" name="Rounded Rectangle 5"/>
          <p:cNvSpPr/>
          <p:nvPr/>
        </p:nvSpPr>
        <p:spPr>
          <a:xfrm>
            <a:off x="2617374" y="17850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 TRONG KHI ĐỌC</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582526" y="1230379"/>
            <a:ext cx="6195326"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chemeClr val="tx1"/>
                </a:solidFill>
                <a:latin typeface="+mj-lt"/>
                <a:cs typeface="Dancing Script" panose="020B0604020202020204" charset="0"/>
              </a:rPr>
              <a:t>2. Khổ thơ này gợi lên trong bạn cảm xúc gì về ngôi trường của mình?</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2027018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47713"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9" name="Rounded Rectangle 8"/>
          <p:cNvSpPr/>
          <p:nvPr/>
        </p:nvSpPr>
        <p:spPr>
          <a:xfrm>
            <a:off x="206699" y="405930"/>
            <a:ext cx="8761056" cy="4158592"/>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2800" dirty="0">
                <a:solidFill>
                  <a:srgbClr val="000000"/>
                </a:solidFill>
                <a:latin typeface="Times New Roman"/>
                <a:ea typeface="Times New Roman"/>
                <a:cs typeface="Times New Roman"/>
              </a:rPr>
              <a:t>- Khổ thơ gợi </a:t>
            </a:r>
            <a:r>
              <a:rPr lang="en-US" sz="2800" dirty="0" err="1">
                <a:solidFill>
                  <a:srgbClr val="000000"/>
                </a:solidFill>
                <a:latin typeface="Times New Roman"/>
                <a:ea typeface="Times New Roman"/>
                <a:cs typeface="Times New Roman"/>
              </a:rPr>
              <a:t>cho</a:t>
            </a:r>
            <a:r>
              <a:rPr lang="en-US" sz="2800" dirty="0">
                <a:solidFill>
                  <a:srgbClr val="000000"/>
                </a:solidFill>
                <a:latin typeface="Times New Roman"/>
                <a:ea typeface="Times New Roman"/>
                <a:cs typeface="Times New Roman"/>
              </a:rPr>
              <a:t> ta</a:t>
            </a:r>
            <a:r>
              <a:rPr lang="vi-VN" sz="2800" dirty="0">
                <a:solidFill>
                  <a:srgbClr val="000000"/>
                </a:solidFill>
                <a:latin typeface="Times New Roman"/>
                <a:ea typeface="Times New Roman"/>
                <a:cs typeface="Times New Roman"/>
              </a:rPr>
              <a:t> nhớ về kỉ niệm trường cũ, lưu luyến và tiếc nuối về thời học sinh đã qua.</a:t>
            </a:r>
          </a:p>
          <a:p>
            <a:pPr algn="just">
              <a:lnSpc>
                <a:spcPct val="150000"/>
              </a:lnSpc>
              <a:tabLst>
                <a:tab pos="67628" algn="l"/>
                <a:tab pos="135255" algn="l"/>
              </a:tabLst>
            </a:pPr>
            <a:r>
              <a:rPr lang="vi-VN" sz="2800" dirty="0">
                <a:solidFill>
                  <a:srgbClr val="000000"/>
                </a:solidFill>
                <a:latin typeface="Times New Roman"/>
                <a:ea typeface="Times New Roman"/>
                <a:cs typeface="Times New Roman"/>
              </a:rPr>
              <a:t>- Đó là những năm tháng học trò đầy hồn nhiên và vui tươi. Vẫn mãi còn đó những hình ảnh của thầy cô, bạn bè, lớp học, sân trường và bóng cây,... Tất cả dù đã xa, song luôn là kí ức đẹp và không bao giờ phai mờ.</a:t>
            </a:r>
          </a:p>
        </p:txBody>
      </p:sp>
    </p:spTree>
    <p:extLst>
      <p:ext uri="{BB962C8B-B14F-4D97-AF65-F5344CB8AC3E}">
        <p14:creationId xmlns:p14="http://schemas.microsoft.com/office/powerpoint/2010/main" val="8818626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144000" cy="5143500"/>
          </a:xfrm>
          <a:prstGeom prst="rect">
            <a:avLst/>
          </a:prstGeom>
        </p:spPr>
      </p:pic>
      <p:sp>
        <p:nvSpPr>
          <p:cNvPr id="6" name="Rounded Rectangle 5"/>
          <p:cNvSpPr/>
          <p:nvPr/>
        </p:nvSpPr>
        <p:spPr>
          <a:xfrm>
            <a:off x="2617374" y="17850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 TRONG KHI ĐỌC</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582526" y="1230379"/>
            <a:ext cx="6195326"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chemeClr val="tx1"/>
                </a:solidFill>
                <a:latin typeface="+mj-lt"/>
                <a:cs typeface="Dancing Script" panose="020B0604020202020204" charset="0"/>
              </a:rPr>
              <a:t>3. Bạn hình dung thế nào về cảnh được miêu tả trong đoạn thơ này?</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943975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47713"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9" name="Rounded Rectangle 8"/>
          <p:cNvSpPr/>
          <p:nvPr/>
        </p:nvSpPr>
        <p:spPr>
          <a:xfrm>
            <a:off x="108624" y="0"/>
            <a:ext cx="8761056" cy="4733778"/>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2400" dirty="0">
                <a:solidFill>
                  <a:srgbClr val="000000"/>
                </a:solidFill>
                <a:latin typeface="Times New Roman"/>
                <a:ea typeface="Times New Roman"/>
                <a:cs typeface="Times New Roman"/>
              </a:rPr>
              <a:t>- Đoạn thơ khiến người đọc hình dung ra một lớp học vui nhộn - nơi có "một nàng Bạch Tuyết" dịu dàng như cô giáo và "những chủ lùn rất quấy" là những cô, cậu học trò tinh nghịch. Trên lớp học, ngoài những giờ học nghiêm túc thì không thể thiếu những lúc pha trò của học sinh, làm cho không khí lớp học luôn vui tươi với những tiếng cười sảng khoái, đầy trong sáng. Qua đoạn thơ của tác giả, câu: "Nhất quỷ, nhì ma, thứ ba học trò" càng trở nên đúng nghĩa.</a:t>
            </a:r>
          </a:p>
        </p:txBody>
      </p:sp>
    </p:spTree>
    <p:extLst>
      <p:ext uri="{BB962C8B-B14F-4D97-AF65-F5344CB8AC3E}">
        <p14:creationId xmlns:p14="http://schemas.microsoft.com/office/powerpoint/2010/main" val="605619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144000" cy="5143500"/>
          </a:xfrm>
          <a:prstGeom prst="rect">
            <a:avLst/>
          </a:prstGeom>
        </p:spPr>
      </p:pic>
      <p:sp>
        <p:nvSpPr>
          <p:cNvPr id="6" name="Rounded Rectangle 5"/>
          <p:cNvSpPr/>
          <p:nvPr/>
        </p:nvSpPr>
        <p:spPr>
          <a:xfrm>
            <a:off x="2617374" y="17850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 TRONG KHI ĐỌC</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794825" y="886265"/>
            <a:ext cx="6983027" cy="3614218"/>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chemeClr val="tx1"/>
                </a:solidFill>
                <a:latin typeface="+mj-lt"/>
                <a:cs typeface="Dancing Script" panose="020B0604020202020204" charset="0"/>
              </a:rPr>
              <a:t>4. Bạn cảm nhận như thế nào về tình cảm của chủ thể trữ tình được thể hiện quan đoạn thơ này?</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496724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47713"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9" name="Rounded Rectangle 8"/>
          <p:cNvSpPr/>
          <p:nvPr/>
        </p:nvSpPr>
        <p:spPr>
          <a:xfrm>
            <a:off x="108624" y="168812"/>
            <a:ext cx="8761056" cy="456496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2400" dirty="0">
                <a:solidFill>
                  <a:srgbClr val="000000"/>
                </a:solidFill>
                <a:latin typeface="Times New Roman"/>
                <a:ea typeface="Times New Roman"/>
                <a:cs typeface="Times New Roman"/>
              </a:rPr>
              <a:t>Đọc những câu thơ này, ta như chạm được vào tình cảm và nỗi niềm của tác giả. Đó là sự xúc động, xôn xao khi nhớ về "những chuyện năm nao, những chuyện năm nào" - một thời học trò đã xa của tác giả. Bên cạnh đó, tình cảm của tác giả dành cho người thầy của mình cũng thật đáng trân quý và ngưỡng mộ. Thời gian trôi qua, tác giả không muốn thấy thầy già đi, tóc bạc thêm nữa. Bốn câu thơ ngắn gọn những cũng đủ lột tả hết được tình cảm và tâm tư của tác giả dành cho người thầy và ngôi trường cũ của mình. </a:t>
            </a:r>
          </a:p>
        </p:txBody>
      </p:sp>
    </p:spTree>
    <p:extLst>
      <p:ext uri="{BB962C8B-B14F-4D97-AF65-F5344CB8AC3E}">
        <p14:creationId xmlns:p14="http://schemas.microsoft.com/office/powerpoint/2010/main" val="25673445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389456" cy="5143500"/>
          </a:xfrm>
          <a:prstGeom prst="rect">
            <a:avLst/>
          </a:prstGeom>
        </p:spPr>
      </p:pic>
      <p:sp>
        <p:nvSpPr>
          <p:cNvPr id="6" name="Rounded Rectangle 5"/>
          <p:cNvSpPr/>
          <p:nvPr/>
        </p:nvSpPr>
        <p:spPr>
          <a:xfrm>
            <a:off x="113325" y="8706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 TÌM HIỂU CHUNG</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270722" y="1299443"/>
            <a:ext cx="8806721" cy="3349956"/>
          </a:xfrm>
          <a:prstGeom prst="rect">
            <a:avLst/>
          </a:prstGeom>
        </p:spPr>
        <p:txBody>
          <a:bodyPr wrap="square">
            <a:spAutoFit/>
          </a:bodyPr>
          <a:lstStyle/>
          <a:p>
            <a:pPr algn="just">
              <a:lnSpc>
                <a:spcPct val="150000"/>
              </a:lnSpc>
              <a:tabLst>
                <a:tab pos="180340" algn="l"/>
              </a:tabLst>
            </a:pPr>
            <a:r>
              <a:rPr lang="en-US" sz="2400" b="1" i="1" dirty="0">
                <a:latin typeface="Times New Roman"/>
                <a:ea typeface="Times New Roman"/>
              </a:rPr>
              <a:t>a</a:t>
            </a:r>
            <a:r>
              <a:rPr lang="en-US" sz="2400" dirty="0">
                <a:latin typeface="Times New Roman"/>
                <a:ea typeface="Times New Roman"/>
              </a:rPr>
              <a:t>. </a:t>
            </a:r>
            <a:r>
              <a:rPr lang="en-US" sz="2400" b="1" i="1" dirty="0" err="1">
                <a:latin typeface="Times New Roman"/>
                <a:ea typeface="Times New Roman"/>
              </a:rPr>
              <a:t>Cuộc</a:t>
            </a:r>
            <a:r>
              <a:rPr lang="en-US" sz="2400" b="1" i="1" dirty="0">
                <a:latin typeface="Times New Roman"/>
                <a:ea typeface="Times New Roman"/>
              </a:rPr>
              <a:t> </a:t>
            </a:r>
            <a:r>
              <a:rPr lang="en-US" sz="2400" b="1" i="1" dirty="0" err="1">
                <a:latin typeface="Times New Roman"/>
                <a:ea typeface="Times New Roman"/>
              </a:rPr>
              <a:t>đời</a:t>
            </a:r>
            <a:r>
              <a:rPr lang="en-US" sz="2400" b="1" i="1" dirty="0">
                <a:latin typeface="Times New Roman"/>
                <a:ea typeface="Times New Roman"/>
              </a:rPr>
              <a:t> – </a:t>
            </a:r>
            <a:r>
              <a:rPr lang="en-US" sz="2400" b="1" i="1" dirty="0" err="1">
                <a:latin typeface="Times New Roman"/>
                <a:ea typeface="Times New Roman"/>
              </a:rPr>
              <a:t>sự</a:t>
            </a:r>
            <a:r>
              <a:rPr lang="en-US" sz="2400" b="1" i="1" dirty="0">
                <a:latin typeface="Times New Roman"/>
                <a:ea typeface="Times New Roman"/>
              </a:rPr>
              <a:t> </a:t>
            </a:r>
            <a:r>
              <a:rPr lang="en-US" sz="2400" b="1" i="1" dirty="0" err="1">
                <a:latin typeface="Times New Roman"/>
                <a:ea typeface="Times New Roman"/>
              </a:rPr>
              <a:t>nghiệp</a:t>
            </a:r>
            <a:endParaRPr lang="en-US" sz="2400" dirty="0">
              <a:latin typeface="Times New Roman"/>
              <a:ea typeface="Times New Roman"/>
            </a:endParaRPr>
          </a:p>
          <a:p>
            <a:pPr algn="just">
              <a:lnSpc>
                <a:spcPct val="150000"/>
              </a:lnSpc>
              <a:tabLst>
                <a:tab pos="180340" algn="l"/>
              </a:tabLst>
            </a:pPr>
            <a:r>
              <a:rPr lang="en-US" sz="2400" dirty="0">
                <a:latin typeface="Times New Roman"/>
                <a:ea typeface="Times New Roman"/>
              </a:rPr>
              <a:t>- </a:t>
            </a:r>
            <a:r>
              <a:rPr lang="en-US" sz="2400" dirty="0" err="1">
                <a:latin typeface="Times New Roman"/>
                <a:ea typeface="Times New Roman"/>
              </a:rPr>
              <a:t>Hoàng</a:t>
            </a:r>
            <a:r>
              <a:rPr lang="en-US" sz="2400" dirty="0">
                <a:latin typeface="Times New Roman"/>
                <a:ea typeface="Times New Roman"/>
              </a:rPr>
              <a:t> </a:t>
            </a:r>
            <a:r>
              <a:rPr lang="en-US" sz="2400" dirty="0" err="1">
                <a:latin typeface="Times New Roman"/>
                <a:ea typeface="Times New Roman"/>
              </a:rPr>
              <a:t>Nhuận</a:t>
            </a:r>
            <a:r>
              <a:rPr lang="en-US" sz="2400" dirty="0">
                <a:latin typeface="Times New Roman"/>
                <a:ea typeface="Times New Roman"/>
              </a:rPr>
              <a:t> </a:t>
            </a:r>
            <a:r>
              <a:rPr lang="en-US" sz="2400" dirty="0" err="1">
                <a:latin typeface="Times New Roman"/>
                <a:ea typeface="Times New Roman"/>
              </a:rPr>
              <a:t>Cầm</a:t>
            </a:r>
            <a:r>
              <a:rPr lang="en-US" sz="2400" dirty="0">
                <a:latin typeface="Times New Roman"/>
                <a:ea typeface="Times New Roman"/>
              </a:rPr>
              <a:t> </a:t>
            </a:r>
            <a:r>
              <a:rPr lang="en-US" sz="2400" dirty="0" err="1">
                <a:latin typeface="Times New Roman"/>
                <a:ea typeface="Times New Roman"/>
              </a:rPr>
              <a:t>sinh</a:t>
            </a:r>
            <a:r>
              <a:rPr lang="en-US" sz="2400" dirty="0">
                <a:latin typeface="Times New Roman"/>
                <a:ea typeface="Times New Roman"/>
              </a:rPr>
              <a:t> 1952 </a:t>
            </a:r>
            <a:r>
              <a:rPr lang="en-US" sz="2400" dirty="0" err="1">
                <a:latin typeface="Times New Roman"/>
                <a:ea typeface="Times New Roman"/>
              </a:rPr>
              <a:t>mất</a:t>
            </a:r>
            <a:r>
              <a:rPr lang="en-US" sz="2400" dirty="0">
                <a:latin typeface="Times New Roman"/>
                <a:ea typeface="Times New Roman"/>
              </a:rPr>
              <a:t> 2021 </a:t>
            </a:r>
            <a:r>
              <a:rPr lang="en-US" sz="2400" dirty="0" err="1">
                <a:latin typeface="Times New Roman"/>
                <a:ea typeface="Times New Roman"/>
              </a:rPr>
              <a:t>quê</a:t>
            </a:r>
            <a:r>
              <a:rPr lang="en-US" sz="2400" dirty="0">
                <a:latin typeface="Times New Roman"/>
                <a:ea typeface="Times New Roman"/>
              </a:rPr>
              <a:t> </a:t>
            </a:r>
            <a:r>
              <a:rPr lang="en-US" sz="2400" dirty="0" err="1">
                <a:latin typeface="Times New Roman"/>
                <a:ea typeface="Times New Roman"/>
              </a:rPr>
              <a:t>quán</a:t>
            </a:r>
            <a:r>
              <a:rPr lang="en-US" sz="2400" dirty="0">
                <a:latin typeface="Times New Roman"/>
                <a:ea typeface="Times New Roman"/>
              </a:rPr>
              <a:t> </a:t>
            </a:r>
            <a:r>
              <a:rPr lang="en-US" sz="2400" dirty="0" err="1">
                <a:latin typeface="Times New Roman"/>
                <a:ea typeface="Times New Roman"/>
              </a:rPr>
              <a:t>Hà</a:t>
            </a:r>
            <a:r>
              <a:rPr lang="en-US" sz="2400" dirty="0">
                <a:latin typeface="Times New Roman"/>
                <a:ea typeface="Times New Roman"/>
              </a:rPr>
              <a:t> </a:t>
            </a:r>
            <a:r>
              <a:rPr lang="en-US" sz="2400" dirty="0" err="1">
                <a:latin typeface="Times New Roman"/>
                <a:ea typeface="Times New Roman"/>
              </a:rPr>
              <a:t>Nội</a:t>
            </a:r>
            <a:r>
              <a:rPr lang="en-US" sz="2400" dirty="0">
                <a:latin typeface="Times New Roman"/>
                <a:ea typeface="Times New Roman"/>
              </a:rPr>
              <a:t>.</a:t>
            </a:r>
          </a:p>
          <a:p>
            <a:pPr algn="just">
              <a:lnSpc>
                <a:spcPct val="150000"/>
              </a:lnSpc>
              <a:tabLst>
                <a:tab pos="180340" algn="l"/>
              </a:tabLst>
            </a:pPr>
            <a:r>
              <a:rPr lang="en-US" sz="2400" dirty="0">
                <a:latin typeface="Times New Roman"/>
                <a:ea typeface="Times New Roman"/>
              </a:rPr>
              <a:t>- </a:t>
            </a:r>
            <a:r>
              <a:rPr lang="en-US" sz="2400" dirty="0" err="1">
                <a:latin typeface="Times New Roman"/>
                <a:ea typeface="Times New Roman"/>
              </a:rPr>
              <a:t>Ông</a:t>
            </a:r>
            <a:r>
              <a:rPr lang="en-US" sz="2400" dirty="0">
                <a:latin typeface="Times New Roman"/>
                <a:ea typeface="Times New Roman"/>
              </a:rPr>
              <a:t> </a:t>
            </a:r>
            <a:r>
              <a:rPr lang="en-US" sz="2400" dirty="0" err="1">
                <a:latin typeface="Times New Roman"/>
                <a:ea typeface="Times New Roman"/>
              </a:rPr>
              <a:t>được</a:t>
            </a:r>
            <a:r>
              <a:rPr lang="en-US" sz="2400" dirty="0">
                <a:latin typeface="Times New Roman"/>
                <a:ea typeface="Times New Roman"/>
              </a:rPr>
              <a:t> </a:t>
            </a:r>
            <a:r>
              <a:rPr lang="en-US" sz="2400" dirty="0" err="1">
                <a:latin typeface="Times New Roman"/>
                <a:ea typeface="Times New Roman"/>
              </a:rPr>
              <a:t>mệnh</a:t>
            </a:r>
            <a:r>
              <a:rPr lang="en-US" sz="2400" dirty="0">
                <a:latin typeface="Times New Roman"/>
                <a:ea typeface="Times New Roman"/>
              </a:rPr>
              <a:t> </a:t>
            </a:r>
            <a:r>
              <a:rPr lang="en-US" sz="2400" dirty="0" err="1">
                <a:latin typeface="Times New Roman"/>
                <a:ea typeface="Times New Roman"/>
              </a:rPr>
              <a:t>danh</a:t>
            </a:r>
            <a:r>
              <a:rPr lang="en-US" sz="2400" dirty="0">
                <a:latin typeface="Times New Roman"/>
                <a:ea typeface="Times New Roman"/>
              </a:rPr>
              <a:t> </a:t>
            </a:r>
            <a:r>
              <a:rPr lang="en-US" sz="2400" dirty="0" err="1">
                <a:latin typeface="Times New Roman"/>
                <a:ea typeface="Times New Roman"/>
              </a:rPr>
              <a:t>là</a:t>
            </a:r>
            <a:r>
              <a:rPr lang="en-US" sz="2400" dirty="0">
                <a:latin typeface="Times New Roman"/>
                <a:ea typeface="Times New Roman"/>
              </a:rPr>
              <a:t> </a:t>
            </a:r>
            <a:r>
              <a:rPr lang="en-US" sz="2400" dirty="0" err="1">
                <a:latin typeface="Times New Roman"/>
                <a:ea typeface="Times New Roman"/>
              </a:rPr>
              <a:t>nhà</a:t>
            </a:r>
            <a:r>
              <a:rPr lang="en-US" sz="2400" dirty="0">
                <a:latin typeface="Times New Roman"/>
                <a:ea typeface="Times New Roman"/>
              </a:rPr>
              <a:t> </a:t>
            </a:r>
            <a:r>
              <a:rPr lang="en-US" sz="2400" dirty="0" err="1">
                <a:latin typeface="Times New Roman"/>
                <a:ea typeface="Times New Roman"/>
              </a:rPr>
              <a:t>thơ</a:t>
            </a:r>
            <a:r>
              <a:rPr lang="en-US" sz="2400" dirty="0">
                <a:latin typeface="Times New Roman"/>
                <a:ea typeface="Times New Roman"/>
              </a:rPr>
              <a:t> </a:t>
            </a:r>
            <a:r>
              <a:rPr lang="en-US" sz="2400" dirty="0" err="1">
                <a:latin typeface="Times New Roman"/>
                <a:ea typeface="Times New Roman"/>
              </a:rPr>
              <a:t>của</a:t>
            </a:r>
            <a:r>
              <a:rPr lang="en-US" sz="2400" dirty="0">
                <a:latin typeface="Times New Roman"/>
                <a:ea typeface="Times New Roman"/>
              </a:rPr>
              <a:t> </a:t>
            </a:r>
            <a:r>
              <a:rPr lang="en-US" sz="2400" dirty="0" err="1">
                <a:latin typeface="Times New Roman"/>
                <a:ea typeface="Times New Roman"/>
              </a:rPr>
              <a:t>học</a:t>
            </a:r>
            <a:r>
              <a:rPr lang="en-US" sz="2400" dirty="0">
                <a:latin typeface="Times New Roman"/>
                <a:ea typeface="Times New Roman"/>
              </a:rPr>
              <a:t> </a:t>
            </a:r>
            <a:r>
              <a:rPr lang="en-US" sz="2400" dirty="0" err="1">
                <a:latin typeface="Times New Roman"/>
                <a:ea typeface="Times New Roman"/>
              </a:rPr>
              <a:t>sinh</a:t>
            </a:r>
            <a:r>
              <a:rPr lang="en-US" sz="2400" dirty="0">
                <a:latin typeface="Times New Roman"/>
                <a:ea typeface="Times New Roman"/>
              </a:rPr>
              <a:t>, </a:t>
            </a:r>
            <a:r>
              <a:rPr lang="en-US" sz="2400" dirty="0" err="1">
                <a:latin typeface="Times New Roman"/>
                <a:ea typeface="Times New Roman"/>
              </a:rPr>
              <a:t>sinh</a:t>
            </a:r>
            <a:r>
              <a:rPr lang="en-US" sz="2400" dirty="0">
                <a:latin typeface="Times New Roman"/>
                <a:ea typeface="Times New Roman"/>
              </a:rPr>
              <a:t> </a:t>
            </a:r>
            <a:r>
              <a:rPr lang="en-US" sz="2400" dirty="0" err="1">
                <a:latin typeface="Times New Roman"/>
                <a:ea typeface="Times New Roman"/>
              </a:rPr>
              <a:t>viên</a:t>
            </a:r>
            <a:r>
              <a:rPr lang="en-US" sz="2400" dirty="0">
                <a:latin typeface="Times New Roman"/>
                <a:ea typeface="Times New Roman"/>
              </a:rPr>
              <a:t> </a:t>
            </a:r>
            <a:r>
              <a:rPr lang="en-US" sz="2400" dirty="0" err="1">
                <a:latin typeface="Times New Roman"/>
                <a:ea typeface="Times New Roman"/>
              </a:rPr>
              <a:t>bởi</a:t>
            </a:r>
            <a:r>
              <a:rPr lang="en-US" sz="2400" dirty="0">
                <a:latin typeface="Times New Roman"/>
                <a:ea typeface="Times New Roman"/>
              </a:rPr>
              <a:t> </a:t>
            </a:r>
            <a:r>
              <a:rPr lang="en-US" sz="2400" dirty="0" err="1">
                <a:latin typeface="Times New Roman"/>
                <a:ea typeface="Times New Roman"/>
              </a:rPr>
              <a:t>có</a:t>
            </a:r>
            <a:r>
              <a:rPr lang="en-US" sz="2400" dirty="0">
                <a:latin typeface="Times New Roman"/>
                <a:ea typeface="Times New Roman"/>
              </a:rPr>
              <a:t> </a:t>
            </a:r>
            <a:r>
              <a:rPr lang="en-US" sz="2400" dirty="0" err="1">
                <a:latin typeface="Times New Roman"/>
                <a:ea typeface="Times New Roman"/>
              </a:rPr>
              <a:t>nhiều</a:t>
            </a:r>
            <a:r>
              <a:rPr lang="en-US" sz="2400" dirty="0">
                <a:latin typeface="Times New Roman"/>
                <a:ea typeface="Times New Roman"/>
              </a:rPr>
              <a:t> </a:t>
            </a:r>
            <a:r>
              <a:rPr lang="en-US" sz="2400" dirty="0" err="1">
                <a:latin typeface="Times New Roman"/>
                <a:ea typeface="Times New Roman"/>
              </a:rPr>
              <a:t>tác</a:t>
            </a:r>
            <a:r>
              <a:rPr lang="en-US" sz="2400" dirty="0">
                <a:latin typeface="Times New Roman"/>
                <a:ea typeface="Times New Roman"/>
              </a:rPr>
              <a:t> </a:t>
            </a:r>
            <a:r>
              <a:rPr lang="en-US" sz="2400" dirty="0" err="1">
                <a:latin typeface="Times New Roman"/>
                <a:ea typeface="Times New Roman"/>
              </a:rPr>
              <a:t>phẩm</a:t>
            </a:r>
            <a:r>
              <a:rPr lang="en-US" sz="2400" dirty="0">
                <a:latin typeface="Times New Roman"/>
                <a:ea typeface="Times New Roman"/>
              </a:rPr>
              <a:t> </a:t>
            </a:r>
            <a:r>
              <a:rPr lang="en-US" sz="2400" dirty="0" err="1">
                <a:latin typeface="Times New Roman"/>
                <a:ea typeface="Times New Roman"/>
              </a:rPr>
              <a:t>viết</a:t>
            </a:r>
            <a:r>
              <a:rPr lang="en-US" sz="2400" dirty="0">
                <a:latin typeface="Times New Roman"/>
                <a:ea typeface="Times New Roman"/>
              </a:rPr>
              <a:t> </a:t>
            </a:r>
            <a:r>
              <a:rPr lang="en-US" sz="2400" dirty="0" err="1">
                <a:latin typeface="Times New Roman"/>
                <a:ea typeface="Times New Roman"/>
              </a:rPr>
              <a:t>về</a:t>
            </a:r>
            <a:r>
              <a:rPr lang="en-US" sz="2400" dirty="0">
                <a:latin typeface="Times New Roman"/>
                <a:ea typeface="Times New Roman"/>
              </a:rPr>
              <a:t> </a:t>
            </a:r>
            <a:r>
              <a:rPr lang="en-US" sz="2400" dirty="0" err="1">
                <a:latin typeface="Times New Roman"/>
                <a:ea typeface="Times New Roman"/>
              </a:rPr>
              <a:t>kỉ</a:t>
            </a:r>
            <a:r>
              <a:rPr lang="en-US" sz="2400" dirty="0">
                <a:latin typeface="Times New Roman"/>
                <a:ea typeface="Times New Roman"/>
              </a:rPr>
              <a:t> </a:t>
            </a:r>
            <a:r>
              <a:rPr lang="en-US" sz="2400" dirty="0" err="1">
                <a:latin typeface="Times New Roman"/>
                <a:ea typeface="Times New Roman"/>
              </a:rPr>
              <a:t>niệm</a:t>
            </a:r>
            <a:r>
              <a:rPr lang="en-US" sz="2400" dirty="0">
                <a:latin typeface="Times New Roman"/>
                <a:ea typeface="Times New Roman"/>
              </a:rPr>
              <a:t> </a:t>
            </a:r>
            <a:r>
              <a:rPr lang="en-US" sz="2400" dirty="0" err="1">
                <a:latin typeface="Times New Roman"/>
                <a:ea typeface="Times New Roman"/>
              </a:rPr>
              <a:t>của</a:t>
            </a:r>
            <a:r>
              <a:rPr lang="en-US" sz="2400" dirty="0">
                <a:latin typeface="Times New Roman"/>
                <a:ea typeface="Times New Roman"/>
              </a:rPr>
              <a:t> </a:t>
            </a:r>
            <a:r>
              <a:rPr lang="en-US" sz="2400" dirty="0" err="1">
                <a:latin typeface="Times New Roman"/>
                <a:ea typeface="Times New Roman"/>
              </a:rPr>
              <a:t>tuổi</a:t>
            </a:r>
            <a:r>
              <a:rPr lang="en-US" sz="2400" dirty="0">
                <a:latin typeface="Times New Roman"/>
                <a:ea typeface="Times New Roman"/>
              </a:rPr>
              <a:t> </a:t>
            </a:r>
            <a:r>
              <a:rPr lang="en-US" sz="2400" dirty="0" err="1">
                <a:latin typeface="Times New Roman"/>
                <a:ea typeface="Times New Roman"/>
              </a:rPr>
              <a:t>trẻ</a:t>
            </a:r>
            <a:r>
              <a:rPr lang="en-US" sz="2400" dirty="0">
                <a:latin typeface="Times New Roman"/>
                <a:ea typeface="Times New Roman"/>
              </a:rPr>
              <a:t>, </a:t>
            </a:r>
            <a:r>
              <a:rPr lang="en-US" sz="2400" dirty="0" err="1">
                <a:latin typeface="Times New Roman"/>
                <a:ea typeface="Times New Roman"/>
              </a:rPr>
              <a:t>tình</a:t>
            </a:r>
            <a:r>
              <a:rPr lang="en-US" sz="2400" dirty="0">
                <a:latin typeface="Times New Roman"/>
                <a:ea typeface="Times New Roman"/>
              </a:rPr>
              <a:t> </a:t>
            </a:r>
            <a:r>
              <a:rPr lang="en-US" sz="2400" dirty="0" err="1">
                <a:latin typeface="Times New Roman"/>
                <a:ea typeface="Times New Roman"/>
              </a:rPr>
              <a:t>yêu</a:t>
            </a:r>
            <a:r>
              <a:rPr lang="en-US" sz="2400" dirty="0">
                <a:latin typeface="Times New Roman"/>
                <a:ea typeface="Times New Roman"/>
              </a:rPr>
              <a:t> </a:t>
            </a:r>
            <a:r>
              <a:rPr lang="en-US" sz="2400" dirty="0" err="1">
                <a:latin typeface="Times New Roman"/>
                <a:ea typeface="Times New Roman"/>
              </a:rPr>
              <a:t>với</a:t>
            </a:r>
            <a:r>
              <a:rPr lang="en-US" sz="2400" dirty="0">
                <a:latin typeface="Times New Roman"/>
                <a:ea typeface="Times New Roman"/>
              </a:rPr>
              <a:t> </a:t>
            </a:r>
            <a:r>
              <a:rPr lang="en-US" sz="2400" dirty="0" err="1">
                <a:latin typeface="Times New Roman"/>
                <a:ea typeface="Times New Roman"/>
              </a:rPr>
              <a:t>giọng</a:t>
            </a:r>
            <a:r>
              <a:rPr lang="en-US" sz="2400" dirty="0">
                <a:latin typeface="Times New Roman"/>
                <a:ea typeface="Times New Roman"/>
              </a:rPr>
              <a:t> </a:t>
            </a:r>
            <a:r>
              <a:rPr lang="en-US" sz="2400" dirty="0" err="1">
                <a:latin typeface="Times New Roman"/>
                <a:ea typeface="Times New Roman"/>
              </a:rPr>
              <a:t>điệu</a:t>
            </a:r>
            <a:r>
              <a:rPr lang="en-US" sz="2400" dirty="0">
                <a:latin typeface="Times New Roman"/>
                <a:ea typeface="Times New Roman"/>
              </a:rPr>
              <a:t> </a:t>
            </a:r>
            <a:r>
              <a:rPr lang="en-US" sz="2400" dirty="0" err="1">
                <a:latin typeface="Times New Roman"/>
                <a:ea typeface="Times New Roman"/>
              </a:rPr>
              <a:t>trẻ</a:t>
            </a:r>
            <a:r>
              <a:rPr lang="en-US" sz="2400" dirty="0">
                <a:latin typeface="Times New Roman"/>
                <a:ea typeface="Times New Roman"/>
              </a:rPr>
              <a:t> </a:t>
            </a:r>
            <a:r>
              <a:rPr lang="en-US" sz="2400" dirty="0" err="1">
                <a:latin typeface="Times New Roman"/>
                <a:ea typeface="Times New Roman"/>
              </a:rPr>
              <a:t>trung</a:t>
            </a:r>
            <a:r>
              <a:rPr lang="en-US" sz="2400" dirty="0">
                <a:latin typeface="Times New Roman"/>
                <a:ea typeface="Times New Roman"/>
              </a:rPr>
              <a:t>, </a:t>
            </a:r>
            <a:r>
              <a:rPr lang="en-US" sz="2400" dirty="0" err="1">
                <a:latin typeface="Times New Roman"/>
                <a:ea typeface="Times New Roman"/>
              </a:rPr>
              <a:t>sôi</a:t>
            </a:r>
            <a:r>
              <a:rPr lang="en-US" sz="2400" dirty="0">
                <a:latin typeface="Times New Roman"/>
                <a:ea typeface="Times New Roman"/>
              </a:rPr>
              <a:t> </a:t>
            </a:r>
            <a:r>
              <a:rPr lang="en-US" sz="2400" dirty="0" err="1">
                <a:latin typeface="Times New Roman"/>
                <a:ea typeface="Times New Roman"/>
              </a:rPr>
              <a:t>nổi</a:t>
            </a:r>
            <a:r>
              <a:rPr lang="en-US" sz="2400" dirty="0">
                <a:latin typeface="Times New Roman"/>
                <a:ea typeface="Times New Roman"/>
              </a:rPr>
              <a:t>.</a:t>
            </a:r>
          </a:p>
          <a:p>
            <a:pPr algn="just">
              <a:lnSpc>
                <a:spcPct val="150000"/>
              </a:lnSpc>
              <a:tabLst>
                <a:tab pos="180340" algn="l"/>
              </a:tabLst>
            </a:pPr>
            <a:r>
              <a:rPr lang="en-US" sz="2400" dirty="0">
                <a:latin typeface="Times New Roman"/>
                <a:ea typeface="Times New Roman"/>
              </a:rPr>
              <a:t>- </a:t>
            </a:r>
            <a:r>
              <a:rPr lang="en-US" sz="2400" dirty="0" err="1">
                <a:latin typeface="Times New Roman"/>
                <a:ea typeface="Times New Roman"/>
              </a:rPr>
              <a:t>Ngoài</a:t>
            </a:r>
            <a:r>
              <a:rPr lang="en-US" sz="2400" dirty="0">
                <a:latin typeface="Times New Roman"/>
                <a:ea typeface="Times New Roman"/>
              </a:rPr>
              <a:t> </a:t>
            </a:r>
            <a:r>
              <a:rPr lang="en-US" sz="2400" dirty="0" err="1">
                <a:latin typeface="Times New Roman"/>
                <a:ea typeface="Times New Roman"/>
              </a:rPr>
              <a:t>việc</a:t>
            </a:r>
            <a:r>
              <a:rPr lang="en-US" sz="2400" dirty="0">
                <a:latin typeface="Times New Roman"/>
                <a:ea typeface="Times New Roman"/>
              </a:rPr>
              <a:t> </a:t>
            </a:r>
            <a:r>
              <a:rPr lang="en-US" sz="2400" dirty="0" err="1">
                <a:latin typeface="Times New Roman"/>
                <a:ea typeface="Times New Roman"/>
              </a:rPr>
              <a:t>làm</a:t>
            </a:r>
            <a:r>
              <a:rPr lang="en-US" sz="2400" dirty="0">
                <a:latin typeface="Times New Roman"/>
                <a:ea typeface="Times New Roman"/>
              </a:rPr>
              <a:t> </a:t>
            </a:r>
            <a:r>
              <a:rPr lang="en-US" sz="2400" dirty="0" err="1">
                <a:latin typeface="Times New Roman"/>
                <a:ea typeface="Times New Roman"/>
              </a:rPr>
              <a:t>thơ</a:t>
            </a:r>
            <a:r>
              <a:rPr lang="en-US" sz="2400" dirty="0">
                <a:latin typeface="Times New Roman"/>
                <a:ea typeface="Times New Roman"/>
              </a:rPr>
              <a:t>, </a:t>
            </a:r>
            <a:r>
              <a:rPr lang="en-US" sz="2400" dirty="0" err="1">
                <a:latin typeface="Times New Roman"/>
                <a:ea typeface="Times New Roman"/>
              </a:rPr>
              <a:t>ông</a:t>
            </a:r>
            <a:r>
              <a:rPr lang="en-US" sz="2400" dirty="0">
                <a:latin typeface="Times New Roman"/>
                <a:ea typeface="Times New Roman"/>
              </a:rPr>
              <a:t> </a:t>
            </a:r>
            <a:r>
              <a:rPr lang="en-US" sz="2400" dirty="0" err="1">
                <a:latin typeface="Times New Roman"/>
                <a:ea typeface="Times New Roman"/>
              </a:rPr>
              <a:t>còn</a:t>
            </a:r>
            <a:r>
              <a:rPr lang="en-US" sz="2400" dirty="0">
                <a:latin typeface="Times New Roman"/>
                <a:ea typeface="Times New Roman"/>
              </a:rPr>
              <a:t> </a:t>
            </a:r>
            <a:r>
              <a:rPr lang="en-US" sz="2400" dirty="0" err="1">
                <a:latin typeface="Times New Roman"/>
                <a:ea typeface="Times New Roman"/>
              </a:rPr>
              <a:t>viết</a:t>
            </a:r>
            <a:r>
              <a:rPr lang="en-US" sz="2400" dirty="0">
                <a:latin typeface="Times New Roman"/>
                <a:ea typeface="Times New Roman"/>
              </a:rPr>
              <a:t> </a:t>
            </a:r>
            <a:r>
              <a:rPr lang="en-US" sz="2400" dirty="0" err="1">
                <a:latin typeface="Times New Roman"/>
                <a:ea typeface="Times New Roman"/>
              </a:rPr>
              <a:t>kịch</a:t>
            </a:r>
            <a:r>
              <a:rPr lang="en-US" sz="2400" dirty="0">
                <a:latin typeface="Times New Roman"/>
                <a:ea typeface="Times New Roman"/>
              </a:rPr>
              <a:t> </a:t>
            </a:r>
            <a:r>
              <a:rPr lang="en-US" sz="2400" dirty="0" err="1">
                <a:latin typeface="Times New Roman"/>
                <a:ea typeface="Times New Roman"/>
              </a:rPr>
              <a:t>bản</a:t>
            </a:r>
            <a:r>
              <a:rPr lang="en-US" sz="2400" dirty="0">
                <a:latin typeface="Times New Roman"/>
                <a:ea typeface="Times New Roman"/>
              </a:rPr>
              <a:t> </a:t>
            </a:r>
            <a:r>
              <a:rPr lang="en-US" sz="2400" dirty="0" err="1">
                <a:latin typeface="Times New Roman"/>
                <a:ea typeface="Times New Roman"/>
              </a:rPr>
              <a:t>phim</a:t>
            </a:r>
            <a:r>
              <a:rPr lang="en-US" sz="2400" dirty="0">
                <a:latin typeface="Times New Roman"/>
                <a:ea typeface="Times New Roman"/>
              </a:rPr>
              <a:t>, </a:t>
            </a:r>
            <a:r>
              <a:rPr lang="en-US" sz="2400" dirty="0" err="1">
                <a:latin typeface="Times New Roman"/>
                <a:ea typeface="Times New Roman"/>
              </a:rPr>
              <a:t>tham</a:t>
            </a:r>
            <a:r>
              <a:rPr lang="en-US" sz="2400" dirty="0">
                <a:latin typeface="Times New Roman"/>
                <a:ea typeface="Times New Roman"/>
              </a:rPr>
              <a:t> </a:t>
            </a:r>
            <a:r>
              <a:rPr lang="en-US" sz="2400" dirty="0" err="1">
                <a:latin typeface="Times New Roman"/>
                <a:ea typeface="Times New Roman"/>
              </a:rPr>
              <a:t>gia</a:t>
            </a:r>
            <a:r>
              <a:rPr lang="en-US" sz="2400" dirty="0">
                <a:latin typeface="Times New Roman"/>
                <a:ea typeface="Times New Roman"/>
              </a:rPr>
              <a:t> </a:t>
            </a:r>
            <a:r>
              <a:rPr lang="en-US" sz="2400" dirty="0" err="1">
                <a:latin typeface="Times New Roman"/>
                <a:ea typeface="Times New Roman"/>
              </a:rPr>
              <a:t>đóng</a:t>
            </a:r>
            <a:r>
              <a:rPr lang="en-US" sz="2400" dirty="0">
                <a:latin typeface="Times New Roman"/>
                <a:ea typeface="Times New Roman"/>
              </a:rPr>
              <a:t> </a:t>
            </a:r>
            <a:r>
              <a:rPr lang="en-US" sz="2400" dirty="0" err="1">
                <a:latin typeface="Times New Roman"/>
                <a:ea typeface="Times New Roman"/>
              </a:rPr>
              <a:t>phim</a:t>
            </a:r>
            <a:endParaRPr lang="en-US" sz="2400" dirty="0">
              <a:effectLst/>
              <a:latin typeface="Times New Roman"/>
              <a:ea typeface="Times New Roman"/>
            </a:endParaRPr>
          </a:p>
        </p:txBody>
      </p:sp>
      <p:sp>
        <p:nvSpPr>
          <p:cNvPr id="4" name="TextBox 3">
            <a:extLst>
              <a:ext uri="{FF2B5EF4-FFF2-40B4-BE49-F238E27FC236}">
                <a16:creationId xmlns:a16="http://schemas.microsoft.com/office/drawing/2014/main" id="{3AC1331B-64D4-5875-CEBD-0238E040FA2B}"/>
              </a:ext>
            </a:extLst>
          </p:cNvPr>
          <p:cNvSpPr txBox="1"/>
          <p:nvPr/>
        </p:nvSpPr>
        <p:spPr>
          <a:xfrm>
            <a:off x="270722" y="714668"/>
            <a:ext cx="2668249" cy="584775"/>
          </a:xfrm>
          <a:prstGeom prst="rect">
            <a:avLst/>
          </a:prstGeom>
          <a:noFill/>
        </p:spPr>
        <p:txBody>
          <a:bodyPr wrap="square" rtlCol="0">
            <a:spAutoFit/>
          </a:bodyPr>
          <a:lstStyle/>
          <a:p>
            <a:r>
              <a:rPr lang="en-US" sz="3200" b="1" i="1">
                <a:solidFill>
                  <a:srgbClr val="0070C0"/>
                </a:solidFill>
                <a:latin typeface="Times New Roman" panose="02020603050405020304" pitchFamily="18" charset="0"/>
                <a:cs typeface="Times New Roman" panose="02020603050405020304" pitchFamily="18" charset="0"/>
              </a:rPr>
              <a:t>1. Tác giả</a:t>
            </a:r>
          </a:p>
        </p:txBody>
      </p:sp>
    </p:spTree>
    <p:extLst>
      <p:ext uri="{BB962C8B-B14F-4D97-AF65-F5344CB8AC3E}">
        <p14:creationId xmlns:p14="http://schemas.microsoft.com/office/powerpoint/2010/main" val="15722251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389456" cy="5143500"/>
          </a:xfrm>
          <a:prstGeom prst="rect">
            <a:avLst/>
          </a:prstGeom>
        </p:spPr>
      </p:pic>
      <p:sp>
        <p:nvSpPr>
          <p:cNvPr id="6" name="Rounded Rectangle 5"/>
          <p:cNvSpPr/>
          <p:nvPr/>
        </p:nvSpPr>
        <p:spPr>
          <a:xfrm>
            <a:off x="113325" y="8706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 TÌM HIỂU CHUNG</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311640" y="1299443"/>
            <a:ext cx="8514413" cy="3021276"/>
          </a:xfrm>
          <a:prstGeom prst="rect">
            <a:avLst/>
          </a:prstGeom>
        </p:spPr>
        <p:txBody>
          <a:bodyPr wrap="square">
            <a:spAutoFit/>
          </a:bodyPr>
          <a:lstStyle/>
          <a:p>
            <a:pPr algn="just">
              <a:lnSpc>
                <a:spcPct val="150000"/>
              </a:lnSpc>
            </a:pPr>
            <a:r>
              <a:rPr lang="vi-VN" sz="2600" b="1" i="1">
                <a:latin typeface="Times New Roman"/>
                <a:ea typeface="Times New Roman"/>
              </a:rPr>
              <a:t>b</a:t>
            </a:r>
            <a:r>
              <a:rPr lang="vi-VN" sz="2600" b="1" i="1" dirty="0">
                <a:latin typeface="Times New Roman"/>
                <a:ea typeface="Times New Roman"/>
              </a:rPr>
              <a:t>. Tác phẩm</a:t>
            </a:r>
          </a:p>
          <a:p>
            <a:pPr algn="just">
              <a:lnSpc>
                <a:spcPct val="150000"/>
              </a:lnSpc>
              <a:tabLst>
                <a:tab pos="180340" algn="l"/>
              </a:tabLst>
            </a:pPr>
            <a:r>
              <a:rPr lang="vi-VN" sz="2600" dirty="0">
                <a:latin typeface="Times New Roman"/>
                <a:ea typeface="Times New Roman"/>
              </a:rPr>
              <a:t>- Hoàng Nhuận Cầm có 1 số tập thơ nổi tiếng như: </a:t>
            </a:r>
            <a:r>
              <a:rPr lang="vi-VN" sz="2600" i="1" dirty="0">
                <a:latin typeface="Times New Roman"/>
                <a:ea typeface="Times New Roman"/>
              </a:rPr>
              <a:t>Xúc xắc mùa thu </a:t>
            </a:r>
            <a:r>
              <a:rPr lang="vi-VN" sz="2600" dirty="0">
                <a:latin typeface="Times New Roman"/>
                <a:ea typeface="Times New Roman"/>
              </a:rPr>
              <a:t>(1992), </a:t>
            </a:r>
            <a:r>
              <a:rPr lang="vi-VN" sz="2600" i="1" dirty="0">
                <a:latin typeface="Times New Roman"/>
                <a:ea typeface="Times New Roman"/>
              </a:rPr>
              <a:t>Hò hẹn mãi cuối cùng em cũng đến </a:t>
            </a:r>
            <a:r>
              <a:rPr lang="vi-VN" sz="2600" dirty="0">
                <a:latin typeface="Times New Roman"/>
                <a:ea typeface="Times New Roman"/>
              </a:rPr>
              <a:t>(2007).</a:t>
            </a:r>
          </a:p>
          <a:p>
            <a:pPr algn="just">
              <a:lnSpc>
                <a:spcPct val="150000"/>
              </a:lnSpc>
              <a:tabLst>
                <a:tab pos="180340" algn="l"/>
              </a:tabLst>
            </a:pPr>
            <a:r>
              <a:rPr lang="vi-VN" sz="2600" dirty="0">
                <a:latin typeface="Times New Roman"/>
                <a:ea typeface="Times New Roman"/>
              </a:rPr>
              <a:t>- Trong đó, tác phẩm </a:t>
            </a:r>
            <a:r>
              <a:rPr lang="vi-VN" sz="2600" i="1" dirty="0">
                <a:latin typeface="Times New Roman"/>
                <a:ea typeface="Times New Roman"/>
              </a:rPr>
              <a:t>Chiếc lá đầu tiên </a:t>
            </a:r>
            <a:r>
              <a:rPr lang="vi-VN" sz="2600" dirty="0">
                <a:latin typeface="Times New Roman"/>
                <a:ea typeface="Times New Roman"/>
              </a:rPr>
              <a:t>được in trong tập </a:t>
            </a:r>
            <a:r>
              <a:rPr lang="vi-VN" sz="2600" i="1" dirty="0">
                <a:latin typeface="Times New Roman"/>
                <a:ea typeface="Times New Roman"/>
              </a:rPr>
              <a:t>Xúc xắc mùa thu</a:t>
            </a:r>
            <a:r>
              <a:rPr lang="vi-VN" sz="2600" dirty="0">
                <a:latin typeface="Times New Roman"/>
                <a:ea typeface="Times New Roman"/>
              </a:rPr>
              <a:t> NXB hội Nhà văn xuất bản năm 1992.</a:t>
            </a:r>
          </a:p>
        </p:txBody>
      </p:sp>
      <p:sp>
        <p:nvSpPr>
          <p:cNvPr id="8" name="TextBox 7">
            <a:extLst>
              <a:ext uri="{FF2B5EF4-FFF2-40B4-BE49-F238E27FC236}">
                <a16:creationId xmlns:a16="http://schemas.microsoft.com/office/drawing/2014/main" id="{AC3F3CFC-4666-2481-EFAB-DA3A058C25E0}"/>
              </a:ext>
            </a:extLst>
          </p:cNvPr>
          <p:cNvSpPr txBox="1"/>
          <p:nvPr/>
        </p:nvSpPr>
        <p:spPr>
          <a:xfrm>
            <a:off x="270722" y="714668"/>
            <a:ext cx="2668249" cy="584775"/>
          </a:xfrm>
          <a:prstGeom prst="rect">
            <a:avLst/>
          </a:prstGeom>
          <a:noFill/>
        </p:spPr>
        <p:txBody>
          <a:bodyPr wrap="square" rtlCol="0">
            <a:spAutoFit/>
          </a:bodyPr>
          <a:lstStyle/>
          <a:p>
            <a:r>
              <a:rPr lang="en-US" sz="3200" b="1" i="1">
                <a:solidFill>
                  <a:srgbClr val="0070C0"/>
                </a:solidFill>
                <a:latin typeface="Times New Roman" panose="02020603050405020304" pitchFamily="18" charset="0"/>
                <a:cs typeface="Times New Roman" panose="02020603050405020304" pitchFamily="18" charset="0"/>
              </a:rPr>
              <a:t>1. Tác giả</a:t>
            </a:r>
          </a:p>
        </p:txBody>
      </p:sp>
    </p:spTree>
    <p:extLst>
      <p:ext uri="{BB962C8B-B14F-4D97-AF65-F5344CB8AC3E}">
        <p14:creationId xmlns:p14="http://schemas.microsoft.com/office/powerpoint/2010/main" val="3047078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21"/>
          <p:cNvSpPr txBox="1">
            <a:spLocks noGrp="1"/>
          </p:cNvSpPr>
          <p:nvPr>
            <p:ph type="sldNum" idx="4294967295"/>
          </p:nvPr>
        </p:nvSpPr>
        <p:spPr>
          <a:xfrm>
            <a:off x="0" y="4673203"/>
            <a:ext cx="452438" cy="394097"/>
          </a:xfrm>
          <a:prstGeom prst="rect">
            <a:avLst/>
          </a:prstGeom>
        </p:spPr>
        <p:txBody>
          <a:bodyPr spcFirstLastPara="1" wrap="square" lIns="91425" tIns="91425" rIns="91425" bIns="91425" anchor="t" anchorCtr="0">
            <a:noAutofit/>
          </a:bodyPr>
          <a:lstStyle/>
          <a:p>
            <a:pPr algn="r"/>
            <a:fld id="{00000000-1234-1234-1234-123412341234}" type="slidenum">
              <a:rPr lang="en"/>
              <a:pPr algn="r"/>
              <a:t>2</a:t>
            </a:fld>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582526" y="1230379"/>
            <a:ext cx="6195326"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HS </a:t>
            </a:r>
            <a:r>
              <a:rPr lang="en-US" sz="3600" b="1" dirty="0" err="1">
                <a:solidFill>
                  <a:schemeClr val="tx1"/>
                </a:solidFill>
                <a:latin typeface="Times New Roman" panose="02020603050405020304" pitchFamily="18" charset="0"/>
                <a:cs typeface="Times New Roman" panose="02020603050405020304" pitchFamily="18" charset="0"/>
              </a:rPr>
              <a:t>xem</a:t>
            </a:r>
            <a:r>
              <a:rPr lang="en-US" sz="3600" b="1" dirty="0">
                <a:solidFill>
                  <a:schemeClr val="tx1"/>
                </a:solidFill>
                <a:latin typeface="Times New Roman" panose="02020603050405020304" pitchFamily="18" charset="0"/>
                <a:cs typeface="Times New Roman" panose="02020603050405020304" pitchFamily="18" charset="0"/>
              </a:rPr>
              <a:t> video </a:t>
            </a:r>
            <a:r>
              <a:rPr lang="en-US" sz="3600" b="1" dirty="0" err="1">
                <a:solidFill>
                  <a:schemeClr val="tx1"/>
                </a:solidFill>
                <a:latin typeface="Times New Roman" panose="02020603050405020304" pitchFamily="18" charset="0"/>
                <a:cs typeface="Times New Roman" panose="02020603050405020304" pitchFamily="18" charset="0"/>
              </a:rPr>
              <a:t>bài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hát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Mong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ước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kỉ</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niệm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xưa</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90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13325" y="8706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 TÌM HIỂU CHUNG</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618289" y="1296419"/>
            <a:ext cx="4993618" cy="1220783"/>
          </a:xfrm>
          <a:prstGeom prst="rect">
            <a:avLst/>
          </a:prstGeom>
        </p:spPr>
        <p:txBody>
          <a:bodyPr wrap="square">
            <a:spAutoFit/>
          </a:bodyPr>
          <a:lstStyle/>
          <a:p>
            <a:pPr algn="just">
              <a:lnSpc>
                <a:spcPct val="150000"/>
              </a:lnSpc>
            </a:pPr>
            <a:r>
              <a:rPr lang="en-US" sz="2600" b="1" dirty="0">
                <a:latin typeface="Times New Roman"/>
                <a:ea typeface="Times New Roman"/>
              </a:rPr>
              <a:t>- </a:t>
            </a:r>
            <a:r>
              <a:rPr lang="en-US" sz="2600" dirty="0" err="1">
                <a:latin typeface="Times New Roman"/>
                <a:ea typeface="Times New Roman"/>
              </a:rPr>
              <a:t>Thể</a:t>
            </a:r>
            <a:r>
              <a:rPr lang="en-US" sz="2600" dirty="0">
                <a:latin typeface="Times New Roman"/>
                <a:ea typeface="Times New Roman"/>
              </a:rPr>
              <a:t> </a:t>
            </a:r>
            <a:r>
              <a:rPr lang="en-US" sz="2600" dirty="0" err="1">
                <a:latin typeface="Times New Roman"/>
                <a:ea typeface="Times New Roman"/>
              </a:rPr>
              <a:t>thơ</a:t>
            </a:r>
            <a:r>
              <a:rPr lang="en-US" sz="2600" dirty="0">
                <a:latin typeface="Times New Roman"/>
                <a:ea typeface="Times New Roman"/>
              </a:rPr>
              <a:t>: </a:t>
            </a:r>
            <a:r>
              <a:rPr lang="en-US" sz="2600" dirty="0" err="1">
                <a:latin typeface="Times New Roman"/>
                <a:ea typeface="Times New Roman"/>
              </a:rPr>
              <a:t>tự</a:t>
            </a:r>
            <a:r>
              <a:rPr lang="en-US" sz="2600" dirty="0">
                <a:latin typeface="Times New Roman"/>
                <a:ea typeface="Times New Roman"/>
              </a:rPr>
              <a:t> do</a:t>
            </a:r>
          </a:p>
          <a:p>
            <a:pPr algn="just">
              <a:lnSpc>
                <a:spcPct val="150000"/>
              </a:lnSpc>
            </a:pPr>
            <a:r>
              <a:rPr lang="en-US" sz="2600" dirty="0">
                <a:latin typeface="Times New Roman"/>
                <a:ea typeface="Times New Roman"/>
              </a:rPr>
              <a:t>- </a:t>
            </a:r>
            <a:r>
              <a:rPr lang="en-US" sz="2600" dirty="0" err="1">
                <a:latin typeface="Times New Roman"/>
                <a:ea typeface="Times New Roman"/>
              </a:rPr>
              <a:t>Phương</a:t>
            </a:r>
            <a:r>
              <a:rPr lang="en-US" sz="2600" dirty="0">
                <a:latin typeface="Times New Roman"/>
                <a:ea typeface="Times New Roman"/>
              </a:rPr>
              <a:t> </a:t>
            </a:r>
            <a:r>
              <a:rPr lang="en-US" sz="2600" dirty="0" err="1">
                <a:latin typeface="Times New Roman"/>
                <a:ea typeface="Times New Roman"/>
              </a:rPr>
              <a:t>thức</a:t>
            </a:r>
            <a:r>
              <a:rPr lang="en-US" sz="2600" dirty="0">
                <a:latin typeface="Times New Roman"/>
                <a:ea typeface="Times New Roman"/>
              </a:rPr>
              <a:t> </a:t>
            </a:r>
            <a:r>
              <a:rPr lang="en-US" sz="2600" dirty="0" err="1">
                <a:latin typeface="Times New Roman"/>
                <a:ea typeface="Times New Roman"/>
              </a:rPr>
              <a:t>biểu</a:t>
            </a:r>
            <a:r>
              <a:rPr lang="en-US" sz="2600" dirty="0">
                <a:latin typeface="Times New Roman"/>
                <a:ea typeface="Times New Roman"/>
              </a:rPr>
              <a:t> </a:t>
            </a:r>
            <a:r>
              <a:rPr lang="en-US" sz="2600" dirty="0" err="1">
                <a:latin typeface="Times New Roman"/>
                <a:ea typeface="Times New Roman"/>
              </a:rPr>
              <a:t>đạt</a:t>
            </a:r>
            <a:r>
              <a:rPr lang="en-US" sz="2600" dirty="0">
                <a:latin typeface="Times New Roman"/>
                <a:ea typeface="Times New Roman"/>
              </a:rPr>
              <a:t>: </a:t>
            </a:r>
            <a:r>
              <a:rPr lang="en-US" sz="2600" dirty="0" err="1">
                <a:latin typeface="Times New Roman"/>
                <a:ea typeface="Times New Roman"/>
              </a:rPr>
              <a:t>Biểu</a:t>
            </a:r>
            <a:r>
              <a:rPr lang="en-US" sz="2600" dirty="0">
                <a:latin typeface="Times New Roman"/>
                <a:ea typeface="Times New Roman"/>
              </a:rPr>
              <a:t> </a:t>
            </a:r>
            <a:r>
              <a:rPr lang="en-US" sz="2600" dirty="0" err="1">
                <a:latin typeface="Times New Roman"/>
                <a:ea typeface="Times New Roman"/>
              </a:rPr>
              <a:t>cảm</a:t>
            </a:r>
            <a:endParaRPr lang="en-US" sz="2600" dirty="0">
              <a:latin typeface="Times New Roman"/>
              <a:ea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530" y="2644726"/>
            <a:ext cx="4624900" cy="255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83763101-4B43-E3C4-606B-5B95718D6F63}"/>
              </a:ext>
            </a:extLst>
          </p:cNvPr>
          <p:cNvSpPr txBox="1"/>
          <p:nvPr/>
        </p:nvSpPr>
        <p:spPr>
          <a:xfrm>
            <a:off x="270722" y="714668"/>
            <a:ext cx="2668249" cy="584775"/>
          </a:xfrm>
          <a:prstGeom prst="rect">
            <a:avLst/>
          </a:prstGeom>
          <a:noFill/>
        </p:spPr>
        <p:txBody>
          <a:bodyPr wrap="square" rtlCol="0">
            <a:spAutoFit/>
          </a:bodyPr>
          <a:lstStyle/>
          <a:p>
            <a:r>
              <a:rPr lang="en-US" sz="3200" b="1" i="1">
                <a:solidFill>
                  <a:srgbClr val="0070C0"/>
                </a:solidFill>
                <a:latin typeface="Times New Roman" panose="02020603050405020304" pitchFamily="18" charset="0"/>
                <a:cs typeface="Times New Roman" panose="02020603050405020304" pitchFamily="18" charset="0"/>
              </a:rPr>
              <a:t>2. Bài thơ</a:t>
            </a:r>
          </a:p>
        </p:txBody>
      </p:sp>
    </p:spTree>
    <p:extLst>
      <p:ext uri="{BB962C8B-B14F-4D97-AF65-F5344CB8AC3E}">
        <p14:creationId xmlns:p14="http://schemas.microsoft.com/office/powerpoint/2010/main" val="421629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arn(inVertic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barn(inVertical)">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074"/>
                                        </p:tgtEl>
                                        <p:attrNameLst>
                                          <p:attrName>style.visibility</p:attrName>
                                        </p:attrNameLst>
                                      </p:cBhvr>
                                      <p:to>
                                        <p:strVal val="visible"/>
                                      </p:to>
                                    </p:set>
                                    <p:animEffect transition="in" filter="barn(inVertical)">
                                      <p:cBhvr>
                                        <p:cTn id="4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13325" y="8706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 TÌM HIỂU CHUNG</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501197" y="1299443"/>
            <a:ext cx="8947054" cy="3046988"/>
          </a:xfrm>
          <a:prstGeom prst="rect">
            <a:avLst/>
          </a:prstGeom>
        </p:spPr>
        <p:txBody>
          <a:bodyPr wrap="square">
            <a:spAutoFit/>
          </a:bodyPr>
          <a:lstStyle/>
          <a:p>
            <a:pPr algn="just">
              <a:lnSpc>
                <a:spcPct val="150000"/>
              </a:lnSpc>
            </a:pPr>
            <a:r>
              <a:rPr lang="en-US" sz="3200" dirty="0">
                <a:latin typeface="Times New Roman"/>
                <a:ea typeface="Times New Roman"/>
              </a:rPr>
              <a:t>- </a:t>
            </a:r>
            <a:r>
              <a:rPr lang="en-US" sz="3200" dirty="0" err="1">
                <a:latin typeface="Times New Roman"/>
                <a:ea typeface="Times New Roman"/>
              </a:rPr>
              <a:t>Bố</a:t>
            </a:r>
            <a:r>
              <a:rPr lang="en-US" sz="3200" dirty="0">
                <a:latin typeface="Times New Roman"/>
                <a:ea typeface="Times New Roman"/>
              </a:rPr>
              <a:t> </a:t>
            </a:r>
            <a:r>
              <a:rPr lang="en-US" sz="3200" dirty="0" err="1">
                <a:latin typeface="Times New Roman"/>
                <a:ea typeface="Times New Roman"/>
              </a:rPr>
              <a:t>cục</a:t>
            </a:r>
            <a:r>
              <a:rPr lang="en-US" sz="3200" dirty="0">
                <a:latin typeface="Times New Roman"/>
                <a:ea typeface="Times New Roman"/>
              </a:rPr>
              <a:t>:</a:t>
            </a:r>
          </a:p>
          <a:p>
            <a:pPr algn="just">
              <a:lnSpc>
                <a:spcPct val="150000"/>
              </a:lnSpc>
            </a:pPr>
            <a:r>
              <a:rPr lang="en-US" sz="3200" dirty="0">
                <a:latin typeface="Times New Roman"/>
                <a:ea typeface="Times New Roman"/>
              </a:rPr>
              <a:t>+ </a:t>
            </a:r>
            <a:r>
              <a:rPr lang="en-US" sz="3200" i="1" dirty="0">
                <a:latin typeface="Times New Roman"/>
                <a:ea typeface="Times New Roman"/>
              </a:rPr>
              <a:t>2 </a:t>
            </a:r>
            <a:r>
              <a:rPr lang="en-US" sz="3200" i="1" dirty="0" err="1">
                <a:latin typeface="Times New Roman"/>
                <a:ea typeface="Times New Roman"/>
              </a:rPr>
              <a:t>khổ</a:t>
            </a:r>
            <a:r>
              <a:rPr lang="en-US" sz="3200" i="1" dirty="0">
                <a:latin typeface="Times New Roman"/>
                <a:ea typeface="Times New Roman"/>
              </a:rPr>
              <a:t> </a:t>
            </a:r>
            <a:r>
              <a:rPr lang="en-US" sz="3200" i="1" dirty="0" err="1">
                <a:latin typeface="Times New Roman"/>
                <a:ea typeface="Times New Roman"/>
              </a:rPr>
              <a:t>thơ</a:t>
            </a:r>
            <a:r>
              <a:rPr lang="en-US" sz="3200" i="1" dirty="0">
                <a:latin typeface="Times New Roman"/>
                <a:ea typeface="Times New Roman"/>
              </a:rPr>
              <a:t> </a:t>
            </a:r>
            <a:r>
              <a:rPr lang="en-US" sz="3200" i="1" dirty="0" err="1">
                <a:latin typeface="Times New Roman"/>
                <a:ea typeface="Times New Roman"/>
              </a:rPr>
              <a:t>đầu</a:t>
            </a:r>
            <a:r>
              <a:rPr lang="en-US" sz="3200" dirty="0">
                <a:latin typeface="Times New Roman"/>
                <a:ea typeface="Times New Roman"/>
              </a:rPr>
              <a:t>: </a:t>
            </a:r>
            <a:r>
              <a:rPr lang="en-US" sz="3200" dirty="0" err="1">
                <a:latin typeface="Times New Roman"/>
                <a:ea typeface="Times New Roman"/>
              </a:rPr>
              <a:t>nỗi</a:t>
            </a:r>
            <a:r>
              <a:rPr lang="en-US" sz="3200" dirty="0">
                <a:latin typeface="Times New Roman"/>
                <a:ea typeface="Times New Roman"/>
              </a:rPr>
              <a:t> </a:t>
            </a:r>
            <a:r>
              <a:rPr lang="en-US" sz="3200" dirty="0" err="1">
                <a:latin typeface="Times New Roman"/>
                <a:ea typeface="Times New Roman"/>
              </a:rPr>
              <a:t>nhớ</a:t>
            </a:r>
            <a:r>
              <a:rPr lang="en-US" sz="3200" dirty="0">
                <a:latin typeface="Times New Roman"/>
                <a:ea typeface="Times New Roman"/>
              </a:rPr>
              <a:t> </a:t>
            </a:r>
            <a:r>
              <a:rPr lang="en-US" sz="3200" dirty="0" err="1">
                <a:latin typeface="Times New Roman"/>
                <a:ea typeface="Times New Roman"/>
              </a:rPr>
              <a:t>về</a:t>
            </a:r>
            <a:r>
              <a:rPr lang="en-US" sz="3200" dirty="0">
                <a:latin typeface="Times New Roman"/>
                <a:ea typeface="Times New Roman"/>
              </a:rPr>
              <a:t> </a:t>
            </a:r>
            <a:r>
              <a:rPr lang="en-US" sz="3200" dirty="0" err="1">
                <a:latin typeface="Times New Roman"/>
                <a:ea typeface="Times New Roman"/>
              </a:rPr>
              <a:t>nhân</a:t>
            </a:r>
            <a:r>
              <a:rPr lang="en-US" sz="3200" dirty="0">
                <a:latin typeface="Times New Roman"/>
                <a:ea typeface="Times New Roman"/>
              </a:rPr>
              <a:t> </a:t>
            </a:r>
            <a:r>
              <a:rPr lang="en-US" sz="3200" dirty="0" err="1">
                <a:latin typeface="Times New Roman"/>
                <a:ea typeface="Times New Roman"/>
              </a:rPr>
              <a:t>vật</a:t>
            </a:r>
            <a:r>
              <a:rPr lang="en-US" sz="3200" dirty="0">
                <a:latin typeface="Times New Roman"/>
                <a:ea typeface="Times New Roman"/>
              </a:rPr>
              <a:t> </a:t>
            </a:r>
            <a:r>
              <a:rPr lang="en-US" sz="3200" dirty="0" err="1">
                <a:latin typeface="Times New Roman"/>
                <a:ea typeface="Times New Roman"/>
              </a:rPr>
              <a:t>em</a:t>
            </a:r>
            <a:r>
              <a:rPr lang="en-US" sz="3200" dirty="0">
                <a:latin typeface="Times New Roman"/>
                <a:ea typeface="Times New Roman"/>
              </a:rPr>
              <a:t>.</a:t>
            </a:r>
          </a:p>
          <a:p>
            <a:pPr algn="just">
              <a:lnSpc>
                <a:spcPct val="150000"/>
              </a:lnSpc>
            </a:pPr>
            <a:r>
              <a:rPr lang="en-US" sz="3200" dirty="0">
                <a:latin typeface="Times New Roman"/>
                <a:ea typeface="Times New Roman"/>
              </a:rPr>
              <a:t>+ </a:t>
            </a:r>
            <a:r>
              <a:rPr lang="en-US" sz="3200" i="1" dirty="0">
                <a:latin typeface="Times New Roman"/>
                <a:ea typeface="Times New Roman"/>
              </a:rPr>
              <a:t>4 </a:t>
            </a:r>
            <a:r>
              <a:rPr lang="en-US" sz="3200" i="1" dirty="0" err="1">
                <a:latin typeface="Times New Roman"/>
                <a:ea typeface="Times New Roman"/>
              </a:rPr>
              <a:t>khổ</a:t>
            </a:r>
            <a:r>
              <a:rPr lang="en-US" sz="3200" i="1" dirty="0">
                <a:latin typeface="Times New Roman"/>
                <a:ea typeface="Times New Roman"/>
              </a:rPr>
              <a:t> </a:t>
            </a:r>
            <a:r>
              <a:rPr lang="en-US" sz="3200" i="1" dirty="0" err="1">
                <a:latin typeface="Times New Roman"/>
                <a:ea typeface="Times New Roman"/>
              </a:rPr>
              <a:t>thơ</a:t>
            </a:r>
            <a:r>
              <a:rPr lang="en-US" sz="3200" i="1" dirty="0">
                <a:latin typeface="Times New Roman"/>
                <a:ea typeface="Times New Roman"/>
              </a:rPr>
              <a:t> </a:t>
            </a:r>
            <a:r>
              <a:rPr lang="en-US" sz="3200" i="1" dirty="0" err="1">
                <a:latin typeface="Times New Roman"/>
                <a:ea typeface="Times New Roman"/>
              </a:rPr>
              <a:t>tiếp</a:t>
            </a:r>
            <a:r>
              <a:rPr lang="en-US" sz="3200" i="1" dirty="0">
                <a:latin typeface="Times New Roman"/>
                <a:ea typeface="Times New Roman"/>
              </a:rPr>
              <a:t> </a:t>
            </a:r>
            <a:r>
              <a:rPr lang="en-US" sz="3200" i="1" dirty="0" err="1">
                <a:latin typeface="Times New Roman"/>
                <a:ea typeface="Times New Roman"/>
              </a:rPr>
              <a:t>theo</a:t>
            </a:r>
            <a:r>
              <a:rPr lang="en-US" sz="3200" dirty="0">
                <a:latin typeface="Times New Roman"/>
                <a:ea typeface="Times New Roman"/>
              </a:rPr>
              <a:t>: </a:t>
            </a:r>
            <a:r>
              <a:rPr lang="en-US" sz="3200" dirty="0" err="1">
                <a:latin typeface="Times New Roman"/>
                <a:ea typeface="Times New Roman"/>
              </a:rPr>
              <a:t>nỗi</a:t>
            </a:r>
            <a:r>
              <a:rPr lang="en-US" sz="3200" dirty="0">
                <a:latin typeface="Times New Roman"/>
                <a:ea typeface="Times New Roman"/>
              </a:rPr>
              <a:t> </a:t>
            </a:r>
            <a:r>
              <a:rPr lang="en-US" sz="3200" dirty="0" err="1">
                <a:latin typeface="Times New Roman"/>
                <a:ea typeface="Times New Roman"/>
              </a:rPr>
              <a:t>nhớ</a:t>
            </a:r>
            <a:r>
              <a:rPr lang="en-US" sz="3200" dirty="0">
                <a:latin typeface="Times New Roman"/>
                <a:ea typeface="Times New Roman"/>
              </a:rPr>
              <a:t> </a:t>
            </a:r>
            <a:r>
              <a:rPr lang="en-US" sz="3200" dirty="0" err="1">
                <a:latin typeface="Times New Roman"/>
                <a:ea typeface="Times New Roman"/>
              </a:rPr>
              <a:t>về</a:t>
            </a:r>
            <a:r>
              <a:rPr lang="en-US" sz="3200" dirty="0">
                <a:latin typeface="Times New Roman"/>
                <a:ea typeface="Times New Roman"/>
              </a:rPr>
              <a:t> </a:t>
            </a:r>
            <a:r>
              <a:rPr lang="en-US" sz="3200" dirty="0" err="1">
                <a:latin typeface="Times New Roman"/>
                <a:ea typeface="Times New Roman"/>
              </a:rPr>
              <a:t>ngôi</a:t>
            </a:r>
            <a:r>
              <a:rPr lang="en-US" sz="3200" dirty="0">
                <a:latin typeface="Times New Roman"/>
                <a:ea typeface="Times New Roman"/>
              </a:rPr>
              <a:t> </a:t>
            </a:r>
            <a:r>
              <a:rPr lang="en-US" sz="3200" dirty="0" err="1">
                <a:latin typeface="Times New Roman"/>
                <a:ea typeface="Times New Roman"/>
              </a:rPr>
              <a:t>trường</a:t>
            </a:r>
            <a:r>
              <a:rPr lang="en-US" sz="3200" dirty="0">
                <a:latin typeface="Times New Roman"/>
                <a:ea typeface="Times New Roman"/>
              </a:rPr>
              <a:t> </a:t>
            </a:r>
            <a:r>
              <a:rPr lang="en-US" sz="3200" dirty="0" err="1">
                <a:latin typeface="Times New Roman"/>
                <a:ea typeface="Times New Roman"/>
              </a:rPr>
              <a:t>cũ</a:t>
            </a:r>
            <a:r>
              <a:rPr lang="en-US" sz="3200" dirty="0">
                <a:latin typeface="Times New Roman"/>
                <a:ea typeface="Times New Roman"/>
              </a:rPr>
              <a:t>.</a:t>
            </a:r>
          </a:p>
          <a:p>
            <a:pPr algn="just">
              <a:lnSpc>
                <a:spcPct val="150000"/>
              </a:lnSpc>
            </a:pPr>
            <a:r>
              <a:rPr lang="en-US" sz="3200" dirty="0">
                <a:latin typeface="Times New Roman"/>
                <a:ea typeface="Times New Roman"/>
              </a:rPr>
              <a:t>+ </a:t>
            </a:r>
            <a:r>
              <a:rPr lang="en-US" sz="3200" i="1" dirty="0">
                <a:latin typeface="Times New Roman"/>
                <a:ea typeface="Times New Roman"/>
              </a:rPr>
              <a:t>2 </a:t>
            </a:r>
            <a:r>
              <a:rPr lang="en-US" sz="3200" i="1" dirty="0" err="1">
                <a:latin typeface="Times New Roman"/>
                <a:ea typeface="Times New Roman"/>
              </a:rPr>
              <a:t>khổ</a:t>
            </a:r>
            <a:r>
              <a:rPr lang="en-US" sz="3200" i="1" dirty="0">
                <a:latin typeface="Times New Roman"/>
                <a:ea typeface="Times New Roman"/>
              </a:rPr>
              <a:t> </a:t>
            </a:r>
            <a:r>
              <a:rPr lang="en-US" sz="3200" i="1" dirty="0" err="1">
                <a:latin typeface="Times New Roman"/>
                <a:ea typeface="Times New Roman"/>
              </a:rPr>
              <a:t>thơ</a:t>
            </a:r>
            <a:r>
              <a:rPr lang="en-US" sz="3200" i="1" dirty="0">
                <a:latin typeface="Times New Roman"/>
                <a:ea typeface="Times New Roman"/>
              </a:rPr>
              <a:t> </a:t>
            </a:r>
            <a:r>
              <a:rPr lang="en-US" sz="3200" i="1" dirty="0" err="1">
                <a:latin typeface="Times New Roman"/>
                <a:ea typeface="Times New Roman"/>
              </a:rPr>
              <a:t>còn</a:t>
            </a:r>
            <a:r>
              <a:rPr lang="en-US" sz="3200" i="1" dirty="0">
                <a:latin typeface="Times New Roman"/>
                <a:ea typeface="Times New Roman"/>
              </a:rPr>
              <a:t> </a:t>
            </a:r>
            <a:r>
              <a:rPr lang="en-US" sz="3200" i="1" dirty="0" err="1">
                <a:latin typeface="Times New Roman"/>
                <a:ea typeface="Times New Roman"/>
              </a:rPr>
              <a:t>lại</a:t>
            </a:r>
            <a:r>
              <a:rPr lang="en-US" sz="3200" dirty="0">
                <a:latin typeface="Times New Roman"/>
                <a:ea typeface="Times New Roman"/>
              </a:rPr>
              <a:t>: </a:t>
            </a:r>
            <a:r>
              <a:rPr lang="en-US" sz="3200" dirty="0" err="1">
                <a:latin typeface="Times New Roman"/>
                <a:ea typeface="Times New Roman"/>
              </a:rPr>
              <a:t>Cảm</a:t>
            </a:r>
            <a:r>
              <a:rPr lang="en-US" sz="3200" dirty="0">
                <a:latin typeface="Times New Roman"/>
                <a:ea typeface="Times New Roman"/>
              </a:rPr>
              <a:t> </a:t>
            </a:r>
            <a:r>
              <a:rPr lang="en-US" sz="3200" dirty="0" err="1">
                <a:latin typeface="Times New Roman"/>
                <a:ea typeface="Times New Roman"/>
              </a:rPr>
              <a:t>xúc</a:t>
            </a:r>
            <a:r>
              <a:rPr lang="en-US" sz="3200" dirty="0">
                <a:latin typeface="Times New Roman"/>
                <a:ea typeface="Times New Roman"/>
              </a:rPr>
              <a:t> </a:t>
            </a:r>
            <a:r>
              <a:rPr lang="en-US" sz="3200" dirty="0" err="1">
                <a:latin typeface="Times New Roman"/>
                <a:ea typeface="Times New Roman"/>
              </a:rPr>
              <a:t>của</a:t>
            </a:r>
            <a:r>
              <a:rPr lang="en-US" sz="3200" dirty="0">
                <a:latin typeface="Times New Roman"/>
                <a:ea typeface="Times New Roman"/>
              </a:rPr>
              <a:t> </a:t>
            </a:r>
            <a:r>
              <a:rPr lang="en-US" sz="3200" dirty="0" err="1">
                <a:latin typeface="Times New Roman"/>
                <a:ea typeface="Times New Roman"/>
              </a:rPr>
              <a:t>nhân</a:t>
            </a:r>
            <a:r>
              <a:rPr lang="en-US" sz="3200" dirty="0">
                <a:latin typeface="Times New Roman"/>
                <a:ea typeface="Times New Roman"/>
              </a:rPr>
              <a:t> </a:t>
            </a:r>
            <a:r>
              <a:rPr lang="en-US" sz="3200" dirty="0" err="1">
                <a:latin typeface="Times New Roman"/>
                <a:ea typeface="Times New Roman"/>
              </a:rPr>
              <a:t>vật</a:t>
            </a:r>
            <a:r>
              <a:rPr lang="en-US" sz="3200" dirty="0">
                <a:latin typeface="Times New Roman"/>
                <a:ea typeface="Times New Roman"/>
              </a:rPr>
              <a:t> </a:t>
            </a:r>
            <a:r>
              <a:rPr lang="en-US" sz="3200" dirty="0" err="1">
                <a:latin typeface="Times New Roman"/>
                <a:ea typeface="Times New Roman"/>
              </a:rPr>
              <a:t>trữ</a:t>
            </a:r>
            <a:r>
              <a:rPr lang="en-US" sz="3200" dirty="0">
                <a:latin typeface="Times New Roman"/>
                <a:ea typeface="Times New Roman"/>
              </a:rPr>
              <a:t> </a:t>
            </a:r>
            <a:r>
              <a:rPr lang="en-US" sz="3200" dirty="0" err="1">
                <a:latin typeface="Times New Roman"/>
                <a:ea typeface="Times New Roman"/>
              </a:rPr>
              <a:t>tình</a:t>
            </a:r>
            <a:r>
              <a:rPr lang="en-US" sz="3200" dirty="0">
                <a:latin typeface="Times New Roman"/>
                <a:ea typeface="Times New Roman"/>
              </a:rPr>
              <a:t>.</a:t>
            </a:r>
            <a:endParaRPr lang="en-US" sz="3200" dirty="0">
              <a:effectLst/>
              <a:latin typeface="Times New Roman"/>
              <a:ea typeface="Times New Roman"/>
            </a:endParaRPr>
          </a:p>
        </p:txBody>
      </p:sp>
      <p:sp>
        <p:nvSpPr>
          <p:cNvPr id="3" name="TextBox 2">
            <a:extLst>
              <a:ext uri="{FF2B5EF4-FFF2-40B4-BE49-F238E27FC236}">
                <a16:creationId xmlns:a16="http://schemas.microsoft.com/office/drawing/2014/main" id="{718DA2A2-0E1C-A72A-6EB6-E220FE4555A6}"/>
              </a:ext>
            </a:extLst>
          </p:cNvPr>
          <p:cNvSpPr txBox="1"/>
          <p:nvPr/>
        </p:nvSpPr>
        <p:spPr>
          <a:xfrm>
            <a:off x="270722" y="714668"/>
            <a:ext cx="2668249" cy="584775"/>
          </a:xfrm>
          <a:prstGeom prst="rect">
            <a:avLst/>
          </a:prstGeom>
          <a:noFill/>
        </p:spPr>
        <p:txBody>
          <a:bodyPr wrap="square" rtlCol="0">
            <a:spAutoFit/>
          </a:bodyPr>
          <a:lstStyle/>
          <a:p>
            <a:r>
              <a:rPr lang="en-US" sz="3200" b="1" i="1">
                <a:solidFill>
                  <a:srgbClr val="0070C0"/>
                </a:solidFill>
                <a:latin typeface="Times New Roman" panose="02020603050405020304" pitchFamily="18" charset="0"/>
                <a:cs typeface="Times New Roman" panose="02020603050405020304" pitchFamily="18" charset="0"/>
              </a:rPr>
              <a:t>2. Bài thơ</a:t>
            </a:r>
          </a:p>
        </p:txBody>
      </p:sp>
    </p:spTree>
    <p:extLst>
      <p:ext uri="{BB962C8B-B14F-4D97-AF65-F5344CB8AC3E}">
        <p14:creationId xmlns:p14="http://schemas.microsoft.com/office/powerpoint/2010/main" val="23195826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27350" y="-25528"/>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84406" y="722204"/>
            <a:ext cx="9059594" cy="163669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1. Giá trị thẩm mĩ của một số yếu tố trong thơ như từ ngữ, hình ảnh, vần, nhịp, đối, chủ thể trữ tình</a:t>
            </a:r>
            <a:endParaRPr lang="vi-VN" sz="3200" b="1" i="1" dirty="0">
              <a:solidFill>
                <a:srgbClr val="0070C0"/>
              </a:solidFill>
              <a:latin typeface="Times New Roman" pitchFamily="18" charset="0"/>
              <a:ea typeface="Arial"/>
              <a:cs typeface="Times New Roman" pitchFamily="18" charset="0"/>
            </a:endParaRPr>
          </a:p>
        </p:txBody>
      </p:sp>
      <p:sp>
        <p:nvSpPr>
          <p:cNvPr id="3" name="AutoShape 2" descr="Chiếc Lá Đầu Tiên ❤️️ Nội Dung Bài Thơ, Nghệ Thuật, Phân Tí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736" y="2644725"/>
            <a:ext cx="5563772" cy="206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954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barn(inVertical)">
                                      <p:cBhvr>
                                        <p:cTn id="3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91293"/>
            <a:ext cx="9389456" cy="5472332"/>
          </a:xfrm>
          <a:prstGeom prst="rect">
            <a:avLst/>
          </a:prstGeom>
        </p:spPr>
      </p:pic>
      <p:sp>
        <p:nvSpPr>
          <p:cNvPr id="6" name="Rounded Rectangle 5"/>
          <p:cNvSpPr/>
          <p:nvPr/>
        </p:nvSpPr>
        <p:spPr>
          <a:xfrm>
            <a:off x="28920" y="-48539"/>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3" y="607104"/>
            <a:ext cx="6731390"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a. Câu 1: Chủ thể trữ tình của bài thơ </a:t>
            </a:r>
            <a:endParaRPr lang="vi-VN" sz="3200" b="1" i="1" dirty="0">
              <a:solidFill>
                <a:srgbClr val="0070C0"/>
              </a:solidFill>
              <a:latin typeface="Times New Roman" pitchFamily="18" charset="0"/>
              <a:ea typeface="Arial"/>
              <a:cs typeface="Times New Roman" pitchFamily="18" charset="0"/>
            </a:endParaRPr>
          </a:p>
        </p:txBody>
      </p:sp>
      <p:sp>
        <p:nvSpPr>
          <p:cNvPr id="3" name="Rectangle 2"/>
          <p:cNvSpPr/>
          <p:nvPr/>
        </p:nvSpPr>
        <p:spPr>
          <a:xfrm>
            <a:off x="463071" y="1624099"/>
            <a:ext cx="8217857"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tôi</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ta</a:t>
            </a:r>
            <a:r>
              <a:rPr lang="en-US" sz="2800" dirty="0">
                <a:latin typeface="Times New Roman" pitchFamily="18" charset="0"/>
                <a:cs typeface="Times New Roman" pitchFamily="18" charset="0"/>
              </a:rPr>
              <a:t>.</a:t>
            </a:r>
          </a:p>
        </p:txBody>
      </p:sp>
      <p:sp>
        <p:nvSpPr>
          <p:cNvPr id="4" name="Rectangle 3"/>
          <p:cNvSpPr/>
          <p:nvPr/>
        </p:nvSpPr>
        <p:spPr>
          <a:xfrm>
            <a:off x="414858" y="2183792"/>
            <a:ext cx="8342418" cy="2600199"/>
          </a:xfrm>
          <a:prstGeom prst="rect">
            <a:avLst/>
          </a:prstGeom>
        </p:spPr>
        <p:txBody>
          <a:bodyPr wrap="square">
            <a:spAutoFit/>
          </a:bodyPr>
          <a:lstStyle/>
          <a:p>
            <a:pPr algn="just">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40401357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0" y="-1244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3" y="607104"/>
            <a:ext cx="6731390"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a. Câu 1: Chủ thể trữ tình của bài thơ </a:t>
            </a:r>
            <a:endParaRPr lang="vi-VN" sz="32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390743" y="1238785"/>
            <a:ext cx="8744244" cy="3970318"/>
          </a:xfrm>
          <a:prstGeom prst="rect">
            <a:avLst/>
          </a:prstGeom>
        </p:spPr>
        <p:txBody>
          <a:bodyPr wrap="square">
            <a:spAutoFit/>
          </a:bodyPr>
          <a:lstStyle/>
          <a:p>
            <a:pPr marL="457200" indent="-457200" algn="just">
              <a:lnSpc>
                <a:spcPct val="150000"/>
              </a:lnSpc>
              <a:buFontTx/>
              <a:buChar char="-"/>
            </a:pP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8: </a:t>
            </a:r>
          </a:p>
          <a:p>
            <a:pPr algn="just">
              <a:lnSpc>
                <a:spcPct val="150000"/>
              </a:lnSpc>
            </a:pP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rung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anh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tôi</a:t>
            </a:r>
            <a:r>
              <a:rPr lang="en-US" sz="2800" i="1" dirty="0">
                <a:latin typeface="Times New Roman" pitchFamily="18" charset="0"/>
                <a:cs typeface="Times New Roman" pitchFamily="18" charset="0"/>
              </a:rPr>
              <a:t>, ta</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chớm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lẽ</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5111744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4852" y="-21405"/>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3" y="607104"/>
            <a:ext cx="4870574"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b. Câu 2. Biện pháp tu từ </a:t>
            </a:r>
            <a:endParaRPr lang="vi-VN" sz="32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512642" y="1325922"/>
            <a:ext cx="8245876" cy="3323987"/>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Điệp từ: </a:t>
            </a:r>
            <a:r>
              <a:rPr lang="vi-VN" sz="2800" i="1" dirty="0">
                <a:solidFill>
                  <a:srgbClr val="FF0000"/>
                </a:solidFill>
                <a:latin typeface="Times New Roman" pitchFamily="18" charset="0"/>
                <a:cs typeface="Times New Roman" pitchFamily="18" charset="0"/>
              </a:rPr>
              <a:t>nhớ</a:t>
            </a:r>
            <a:r>
              <a:rPr lang="vi-VN" sz="2800" dirty="0">
                <a:latin typeface="Times New Roman" pitchFamily="18" charset="0"/>
                <a:cs typeface="Times New Roman" pitchFamily="18" charset="0"/>
              </a:rPr>
              <a:t> - khổ 4, </a:t>
            </a:r>
            <a:r>
              <a:rPr lang="vi-VN" sz="2800" i="1" dirty="0">
                <a:solidFill>
                  <a:srgbClr val="FF0000"/>
                </a:solidFill>
                <a:latin typeface="Times New Roman" pitchFamily="18" charset="0"/>
                <a:cs typeface="Times New Roman" pitchFamily="18" charset="0"/>
              </a:rPr>
              <a:t>cứ</a:t>
            </a:r>
            <a:r>
              <a:rPr lang="vi-VN" sz="2800" dirty="0">
                <a:latin typeface="Times New Roman" pitchFamily="18" charset="0"/>
                <a:cs typeface="Times New Roman" pitchFamily="18" charset="0"/>
              </a:rPr>
              <a:t> - khổ 6</a:t>
            </a:r>
          </a:p>
          <a:p>
            <a:pPr algn="just">
              <a:lnSpc>
                <a:spcPct val="150000"/>
              </a:lnSpc>
            </a:pPr>
            <a:r>
              <a:rPr lang="vi-VN" sz="2800" dirty="0">
                <a:latin typeface="Times New Roman" pitchFamily="18" charset="0"/>
                <a:cs typeface="Times New Roman" pitchFamily="18" charset="0"/>
              </a:rPr>
              <a:t>- Điệp ngữ: </a:t>
            </a:r>
            <a:r>
              <a:rPr lang="vi-VN" sz="2800" i="1" dirty="0">
                <a:solidFill>
                  <a:srgbClr val="FF0000"/>
                </a:solidFill>
                <a:latin typeface="Times New Roman" pitchFamily="18" charset="0"/>
                <a:cs typeface="Times New Roman" pitchFamily="18" charset="0"/>
              </a:rPr>
              <a:t>nỗi nhớ </a:t>
            </a:r>
            <a:r>
              <a:rPr lang="vi-VN" sz="2800" dirty="0">
                <a:latin typeface="Times New Roman" pitchFamily="18" charset="0"/>
                <a:cs typeface="Times New Roman" pitchFamily="18" charset="0"/>
              </a:rPr>
              <a:t>- khổ 4</a:t>
            </a:r>
          </a:p>
          <a:p>
            <a:pPr algn="just">
              <a:lnSpc>
                <a:spcPct val="150000"/>
              </a:lnSpc>
            </a:pPr>
            <a:r>
              <a:rPr lang="vi-VN" sz="2800" dirty="0">
                <a:latin typeface="Times New Roman" pitchFamily="18" charset="0"/>
                <a:cs typeface="Times New Roman" pitchFamily="18" charset="0"/>
              </a:rPr>
              <a:t>- Điệp cấu trúc: </a:t>
            </a:r>
            <a:r>
              <a:rPr lang="vi-VN" sz="2800" i="1" dirty="0">
                <a:solidFill>
                  <a:srgbClr val="FF0000"/>
                </a:solidFill>
                <a:latin typeface="Times New Roman" pitchFamily="18" charset="0"/>
                <a:cs typeface="Times New Roman" pitchFamily="18" charset="0"/>
              </a:rPr>
              <a:t>muốn nói bao nhiêu, muốn khóc bao nhiêu </a:t>
            </a:r>
            <a:r>
              <a:rPr lang="vi-VN" sz="2800" dirty="0">
                <a:latin typeface="Times New Roman" pitchFamily="18" charset="0"/>
                <a:cs typeface="Times New Roman" pitchFamily="18" charset="0"/>
              </a:rPr>
              <a:t>khổ 3; </a:t>
            </a:r>
            <a:r>
              <a:rPr lang="vi-VN" sz="2800" i="1" dirty="0">
                <a:solidFill>
                  <a:srgbClr val="FF0000"/>
                </a:solidFill>
                <a:latin typeface="Times New Roman" pitchFamily="18" charset="0"/>
                <a:cs typeface="Times New Roman" pitchFamily="18" charset="0"/>
              </a:rPr>
              <a:t>những chuyện năm nao, những chuyện năm nào </a:t>
            </a:r>
            <a:r>
              <a:rPr lang="vi-VN" sz="2800" dirty="0">
                <a:latin typeface="Times New Roman" pitchFamily="18" charset="0"/>
                <a:cs typeface="Times New Roman" pitchFamily="18" charset="0"/>
              </a:rPr>
              <a:t>khổ 6. </a:t>
            </a:r>
          </a:p>
        </p:txBody>
      </p:sp>
    </p:spTree>
    <p:extLst>
      <p:ext uri="{BB962C8B-B14F-4D97-AF65-F5344CB8AC3E}">
        <p14:creationId xmlns:p14="http://schemas.microsoft.com/office/powerpoint/2010/main" val="732342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0" y="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3" y="607104"/>
            <a:ext cx="4870574"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b. Câu 2. Biện pháp tu từ </a:t>
            </a:r>
            <a:endParaRPr lang="vi-VN" sz="32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353527" y="1442181"/>
            <a:ext cx="8407241" cy="3246530"/>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=&gt; Tác dụng:</a:t>
            </a:r>
            <a:endParaRPr lang="en-US" sz="2800" dirty="0">
              <a:latin typeface="Times New Roman" pitchFamily="18" charset="0"/>
              <a:cs typeface="Times New Roman" pitchFamily="18" charset="0"/>
            </a:endParaRPr>
          </a:p>
          <a:p>
            <a:pPr indent="538163" algn="just">
              <a:lnSpc>
                <a:spcPct val="150000"/>
              </a:lnSpc>
            </a:pPr>
            <a:r>
              <a:rPr lang="vi-VN" sz="2800" dirty="0">
                <a:latin typeface="Times New Roman" pitchFamily="18" charset="0"/>
                <a:cs typeface="Times New Roman" pitchFamily="18" charset="0"/>
              </a:rPr>
              <a:t> Diễn tả ấn tượng sâu đậm về những kỉ niệm tuổi học trò, sự tuôn trào của nỗi xúc động, lúc lắng đọng, lúc chơi vơi, nỗi nhớ, niềm bâng khuâng, đồng thời tạo nhạc điệu da diết, xao xuyến cho bài thơ.</a:t>
            </a:r>
          </a:p>
        </p:txBody>
      </p:sp>
    </p:spTree>
    <p:extLst>
      <p:ext uri="{BB962C8B-B14F-4D97-AF65-F5344CB8AC3E}">
        <p14:creationId xmlns:p14="http://schemas.microsoft.com/office/powerpoint/2010/main" val="1677660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0" y="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0" y="607104"/>
            <a:ext cx="9144000"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en-US" sz="2800" b="1" i="1" dirty="0">
                <a:solidFill>
                  <a:srgbClr val="0070C0"/>
                </a:solidFill>
                <a:latin typeface="+mj-lt"/>
                <a:ea typeface="Arial"/>
              </a:rPr>
              <a:t>c</a:t>
            </a:r>
            <a:r>
              <a:rPr lang="vi-VN" sz="2800" b="1" i="1" dirty="0">
                <a:solidFill>
                  <a:srgbClr val="0070C0"/>
                </a:solidFill>
                <a:latin typeface="+mj-lt"/>
                <a:ea typeface="Arial"/>
              </a:rPr>
              <a:t>. Câu </a:t>
            </a:r>
            <a:r>
              <a:rPr lang="en-US" sz="2800" b="1" i="1" dirty="0">
                <a:solidFill>
                  <a:srgbClr val="0070C0"/>
                </a:solidFill>
                <a:latin typeface="+mj-lt"/>
                <a:ea typeface="Arial"/>
              </a:rPr>
              <a:t>3</a:t>
            </a:r>
            <a:r>
              <a:rPr lang="vi-VN" sz="2800" b="1" i="1" dirty="0">
                <a:solidFill>
                  <a:srgbClr val="0070C0"/>
                </a:solidFill>
                <a:latin typeface="+mj-lt"/>
                <a:ea typeface="Arial"/>
              </a:rPr>
              <a:t>. </a:t>
            </a:r>
            <a:r>
              <a:rPr lang="en-US" sz="2800" b="1" i="1" dirty="0" err="1">
                <a:solidFill>
                  <a:srgbClr val="0070C0"/>
                </a:solidFill>
                <a:latin typeface="+mj-lt"/>
                <a:ea typeface="Arial"/>
              </a:rPr>
              <a:t>Tác</a:t>
            </a:r>
            <a:r>
              <a:rPr lang="en-US" sz="2800" b="1" i="1" dirty="0">
                <a:solidFill>
                  <a:srgbClr val="0070C0"/>
                </a:solidFill>
                <a:latin typeface="+mj-lt"/>
                <a:ea typeface="Arial"/>
              </a:rPr>
              <a:t> </a:t>
            </a:r>
            <a:r>
              <a:rPr lang="en-US" sz="2800" b="1" i="1" dirty="0" err="1">
                <a:solidFill>
                  <a:srgbClr val="0070C0"/>
                </a:solidFill>
                <a:latin typeface="+mj-lt"/>
                <a:ea typeface="Arial"/>
              </a:rPr>
              <a:t>dụng</a:t>
            </a:r>
            <a:r>
              <a:rPr lang="en-US" sz="2800" b="1" i="1" dirty="0">
                <a:solidFill>
                  <a:srgbClr val="0070C0"/>
                </a:solidFill>
                <a:latin typeface="+mj-lt"/>
                <a:ea typeface="Arial"/>
              </a:rPr>
              <a:t> </a:t>
            </a:r>
            <a:r>
              <a:rPr lang="en-US" sz="2800" b="1" i="1" dirty="0" err="1">
                <a:solidFill>
                  <a:srgbClr val="0070C0"/>
                </a:solidFill>
                <a:latin typeface="+mj-lt"/>
                <a:ea typeface="Arial"/>
              </a:rPr>
              <a:t>của</a:t>
            </a:r>
            <a:r>
              <a:rPr lang="en-US" sz="2800" b="1" i="1" dirty="0">
                <a:solidFill>
                  <a:srgbClr val="0070C0"/>
                </a:solidFill>
                <a:latin typeface="+mj-lt"/>
                <a:ea typeface="Arial"/>
              </a:rPr>
              <a:t> </a:t>
            </a:r>
            <a:r>
              <a:rPr lang="en-US" sz="2800" b="1" i="1" dirty="0" err="1">
                <a:solidFill>
                  <a:srgbClr val="0070C0"/>
                </a:solidFill>
                <a:latin typeface="+mj-lt"/>
                <a:ea typeface="Arial"/>
              </a:rPr>
              <a:t>việc</a:t>
            </a:r>
            <a:r>
              <a:rPr lang="en-US" sz="2800" b="1" i="1" dirty="0">
                <a:solidFill>
                  <a:srgbClr val="0070C0"/>
                </a:solidFill>
                <a:latin typeface="+mj-lt"/>
                <a:ea typeface="Arial"/>
              </a:rPr>
              <a:t> </a:t>
            </a:r>
            <a:r>
              <a:rPr lang="en-US" sz="2800" b="1" i="1" dirty="0" err="1">
                <a:solidFill>
                  <a:srgbClr val="0070C0"/>
                </a:solidFill>
                <a:latin typeface="+mj-lt"/>
                <a:ea typeface="Arial"/>
              </a:rPr>
              <a:t>sử</a:t>
            </a:r>
            <a:r>
              <a:rPr lang="en-US" sz="2800" b="1" i="1" dirty="0">
                <a:solidFill>
                  <a:srgbClr val="0070C0"/>
                </a:solidFill>
                <a:latin typeface="+mj-lt"/>
                <a:ea typeface="Arial"/>
              </a:rPr>
              <a:t> </a:t>
            </a:r>
            <a:r>
              <a:rPr lang="en-US" sz="2800" b="1" i="1" dirty="0" err="1">
                <a:solidFill>
                  <a:srgbClr val="0070C0"/>
                </a:solidFill>
                <a:latin typeface="+mj-lt"/>
                <a:ea typeface="Arial"/>
              </a:rPr>
              <a:t>dụng</a:t>
            </a:r>
            <a:r>
              <a:rPr lang="en-US" sz="2800" b="1" i="1" dirty="0">
                <a:solidFill>
                  <a:srgbClr val="0070C0"/>
                </a:solidFill>
                <a:latin typeface="+mj-lt"/>
                <a:ea typeface="Arial"/>
              </a:rPr>
              <a:t> </a:t>
            </a:r>
            <a:r>
              <a:rPr lang="en-US" sz="2800" b="1" i="1" dirty="0" err="1">
                <a:solidFill>
                  <a:srgbClr val="0070C0"/>
                </a:solidFill>
                <a:latin typeface="+mj-lt"/>
                <a:ea typeface="Arial"/>
              </a:rPr>
              <a:t>đối</a:t>
            </a:r>
            <a:r>
              <a:rPr lang="en-US" sz="2800" b="1" i="1" dirty="0">
                <a:solidFill>
                  <a:srgbClr val="0070C0"/>
                </a:solidFill>
                <a:latin typeface="+mj-lt"/>
                <a:ea typeface="Arial"/>
              </a:rPr>
              <a:t> </a:t>
            </a:r>
            <a:r>
              <a:rPr lang="en-US" sz="2800" b="1" i="1" dirty="0" err="1">
                <a:solidFill>
                  <a:srgbClr val="0070C0"/>
                </a:solidFill>
                <a:latin typeface="+mj-lt"/>
                <a:ea typeface="Arial"/>
              </a:rPr>
              <a:t>thoại</a:t>
            </a:r>
            <a:r>
              <a:rPr lang="en-US" sz="2800" b="1" i="1" dirty="0">
                <a:solidFill>
                  <a:srgbClr val="0070C0"/>
                </a:solidFill>
                <a:latin typeface="+mj-lt"/>
                <a:ea typeface="Arial"/>
              </a:rPr>
              <a:t> </a:t>
            </a:r>
            <a:r>
              <a:rPr lang="en-US" sz="2800" b="1" i="1" dirty="0" err="1">
                <a:solidFill>
                  <a:srgbClr val="0070C0"/>
                </a:solidFill>
                <a:latin typeface="+mj-lt"/>
                <a:ea typeface="Arial"/>
              </a:rPr>
              <a:t>khổ</a:t>
            </a:r>
            <a:r>
              <a:rPr lang="en-US" sz="2800" b="1" i="1" dirty="0">
                <a:solidFill>
                  <a:srgbClr val="0070C0"/>
                </a:solidFill>
                <a:latin typeface="+mj-lt"/>
                <a:ea typeface="Arial"/>
              </a:rPr>
              <a:t> 5</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322151" y="1406322"/>
            <a:ext cx="8469994" cy="3246530"/>
          </a:xfrm>
          <a:prstGeom prst="rect">
            <a:avLst/>
          </a:prstGeom>
        </p:spPr>
        <p:txBody>
          <a:bodyPr wrap="square">
            <a:spAutoFit/>
          </a:bodyPr>
          <a:lstStyle/>
          <a:p>
            <a:pPr indent="538163" algn="just">
              <a:lnSpc>
                <a:spcPct val="150000"/>
              </a:lnSpc>
            </a:pPr>
            <a:r>
              <a:rPr lang="en-US" sz="2800" dirty="0">
                <a:latin typeface="Times New Roman" pitchFamily="18" charset="0"/>
                <a:cs typeface="Times New Roman" pitchFamily="18" charset="0"/>
              </a:rPr>
              <a:t>G</a:t>
            </a:r>
            <a:r>
              <a:rPr lang="vi-VN" sz="2800" dirty="0">
                <a:latin typeface="Times New Roman" pitchFamily="18" charset="0"/>
                <a:cs typeface="Times New Roman" pitchFamily="18" charset="0"/>
              </a:rPr>
              <a:t>iúp làm tăng thêm sự tương tác vui vẻ pha chút tinh nghịch của các cô, cậu học trò. Qua đó, người đọc có thể tưởng tượng ra một lớp học với không khí vui nhộn, tràn ngập tiếng cười của tuổi học trò.</a:t>
            </a:r>
          </a:p>
          <a:p>
            <a:pPr algn="just">
              <a:lnSpc>
                <a:spcPct val="150000"/>
              </a:lnSpc>
            </a:pP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893681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193700"/>
            <a:ext cx="9389456" cy="5472332"/>
          </a:xfrm>
          <a:prstGeom prst="rect">
            <a:avLst/>
          </a:prstGeom>
        </p:spPr>
      </p:pic>
      <p:sp>
        <p:nvSpPr>
          <p:cNvPr id="6" name="Rounded Rectangle 5"/>
          <p:cNvSpPr/>
          <p:nvPr/>
        </p:nvSpPr>
        <p:spPr>
          <a:xfrm>
            <a:off x="0" y="-148384"/>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0" y="607104"/>
            <a:ext cx="8658665"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d. Câu 5: </a:t>
            </a:r>
            <a:r>
              <a:rPr lang="en-US" sz="2800" i="1" dirty="0">
                <a:solidFill>
                  <a:srgbClr val="0070C0"/>
                </a:solidFill>
                <a:latin typeface="+mj-lt"/>
                <a:ea typeface="Arial"/>
              </a:rPr>
              <a:t>Ý </a:t>
            </a:r>
            <a:r>
              <a:rPr lang="en-US" sz="2800" i="1" dirty="0" err="1">
                <a:solidFill>
                  <a:srgbClr val="0070C0"/>
                </a:solidFill>
                <a:latin typeface="+mj-lt"/>
                <a:ea typeface="Arial"/>
              </a:rPr>
              <a:t>nghĩa</a:t>
            </a:r>
            <a:r>
              <a:rPr lang="en-US" sz="2800" i="1" dirty="0">
                <a:solidFill>
                  <a:srgbClr val="0070C0"/>
                </a:solidFill>
                <a:latin typeface="+mj-lt"/>
                <a:ea typeface="Arial"/>
              </a:rPr>
              <a:t> </a:t>
            </a:r>
            <a:r>
              <a:rPr lang="en-US" sz="2800" i="1" dirty="0" err="1">
                <a:solidFill>
                  <a:srgbClr val="0070C0"/>
                </a:solidFill>
                <a:latin typeface="+mj-lt"/>
                <a:ea typeface="Arial"/>
              </a:rPr>
              <a:t>nhan</a:t>
            </a:r>
            <a:r>
              <a:rPr lang="en-US" sz="2800" i="1" dirty="0">
                <a:solidFill>
                  <a:srgbClr val="0070C0"/>
                </a:solidFill>
                <a:latin typeface="+mj-lt"/>
                <a:ea typeface="Arial"/>
              </a:rPr>
              <a:t> </a:t>
            </a:r>
            <a:r>
              <a:rPr lang="en-US" sz="2800" i="1" dirty="0" err="1">
                <a:solidFill>
                  <a:srgbClr val="0070C0"/>
                </a:solidFill>
                <a:latin typeface="+mj-lt"/>
                <a:ea typeface="Arial"/>
              </a:rPr>
              <a:t>đề</a:t>
            </a:r>
            <a:r>
              <a:rPr lang="en-US" sz="2800" i="1" dirty="0">
                <a:solidFill>
                  <a:srgbClr val="0070C0"/>
                </a:solidFill>
                <a:latin typeface="+mj-lt"/>
                <a:ea typeface="Arial"/>
              </a:rPr>
              <a:t> </a:t>
            </a:r>
            <a:r>
              <a:rPr lang="vi-VN" sz="2800" b="1" i="1" dirty="0">
                <a:solidFill>
                  <a:srgbClr val="0070C0"/>
                </a:solidFill>
                <a:latin typeface="+mj-lt"/>
                <a:ea typeface="Arial"/>
              </a:rPr>
              <a:t>"chiếc lá đầu tiên"</a:t>
            </a:r>
            <a:endParaRPr lang="vi-VN" sz="2800" b="1" i="1" dirty="0">
              <a:solidFill>
                <a:srgbClr val="0070C0"/>
              </a:solidFill>
              <a:latin typeface="Times New Roman" pitchFamily="18" charset="0"/>
              <a:ea typeface="Arial"/>
              <a:cs typeface="Times New Roman" pitchFamily="18" charset="0"/>
            </a:endParaRPr>
          </a:p>
        </p:txBody>
      </p:sp>
      <p:sp>
        <p:nvSpPr>
          <p:cNvPr id="3" name="AutoShape 2" descr="Bài thơ: Chiếc lá đầu tiên - Hoàng Nhuận Cầm - tác giả trình bày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713" y="1342114"/>
            <a:ext cx="3730952" cy="203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5575" y="1576548"/>
            <a:ext cx="7603588" cy="2308324"/>
          </a:xfrm>
          <a:prstGeom prst="rect">
            <a:avLst/>
          </a:prstGeom>
        </p:spPr>
        <p:txBody>
          <a:bodyPr wrap="square">
            <a:spAutoFit/>
          </a:bodyPr>
          <a:lstStyle/>
          <a:p>
            <a:pPr>
              <a:lnSpc>
                <a:spcPct val="150000"/>
              </a:lnSpc>
            </a:pPr>
            <a:r>
              <a:rPr lang="en-US" sz="2400" b="1" i="1" dirty="0" err="1">
                <a:latin typeface="Times New Roman" pitchFamily="18" charset="0"/>
                <a:cs typeface="Times New Roman" pitchFamily="18" charset="0"/>
              </a:rPr>
              <a:t>Em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đã</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yêu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anh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anh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đã</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rồi</a:t>
            </a:r>
            <a:endParaRPr lang="en-US" sz="2400" b="1" i="1" dirty="0">
              <a:latin typeface="Times New Roman" pitchFamily="18" charset="0"/>
              <a:cs typeface="Times New Roman" pitchFamily="18" charset="0"/>
            </a:endParaRPr>
          </a:p>
          <a:p>
            <a:pPr>
              <a:lnSpc>
                <a:spcPct val="150000"/>
              </a:lnSpc>
            </a:pPr>
            <a:r>
              <a:rPr lang="en-US" sz="2400" b="1" i="1" dirty="0" err="1">
                <a:latin typeface="Times New Roman" pitchFamily="18" charset="0"/>
                <a:cs typeface="Times New Roman" pitchFamily="18" charset="0"/>
              </a:rPr>
              <a:t>Cây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hẹn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hò</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chìa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tay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vẫy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mãi</a:t>
            </a:r>
            <a:endParaRPr lang="en-US" sz="2400" b="1" i="1" dirty="0">
              <a:latin typeface="Times New Roman" pitchFamily="18" charset="0"/>
              <a:cs typeface="Times New Roman" pitchFamily="18" charset="0"/>
            </a:endParaRPr>
          </a:p>
          <a:p>
            <a:pPr>
              <a:lnSpc>
                <a:spcPct val="150000"/>
              </a:lnSpc>
            </a:pPr>
            <a:r>
              <a:rPr lang="en-US" sz="2400" b="1" i="1" dirty="0" err="1">
                <a:latin typeface="Times New Roman" pitchFamily="18" charset="0"/>
                <a:cs typeface="Times New Roman" pitchFamily="18" charset="0"/>
              </a:rPr>
              <a:t>Anh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nhớ</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chỉ</a:t>
            </a:r>
            <a:r>
              <a:rPr lang="en-US" sz="2400" b="1" i="1" dirty="0">
                <a:latin typeface="Times New Roman" pitchFamily="18" charset="0"/>
                <a:cs typeface="Times New Roman" pitchFamily="18" charset="0"/>
              </a:rPr>
              <a:t> lo </a:t>
            </a:r>
            <a:r>
              <a:rPr lang="en-US" sz="2400" b="1" i="1" dirty="0" err="1">
                <a:latin typeface="Times New Roman" pitchFamily="18" charset="0"/>
                <a:cs typeface="Times New Roman" pitchFamily="18" charset="0"/>
              </a:rPr>
              <a:t>ngoảnh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lại</a:t>
            </a:r>
            <a:endParaRPr lang="en-US" sz="2400" b="1" i="1" dirty="0">
              <a:latin typeface="Times New Roman" pitchFamily="18" charset="0"/>
              <a:cs typeface="Times New Roman" pitchFamily="18" charset="0"/>
            </a:endParaRPr>
          </a:p>
          <a:p>
            <a:pPr>
              <a:lnSpc>
                <a:spcPct val="150000"/>
              </a:lnSpc>
            </a:pPr>
            <a:r>
              <a:rPr lang="en-US" sz="2400" b="1" i="1" dirty="0" err="1">
                <a:latin typeface="Times New Roman" pitchFamily="18" charset="0"/>
                <a:cs typeface="Times New Roman" pitchFamily="18" charset="0"/>
              </a:rPr>
              <a:t>Không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thấy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trường</a:t>
            </a:r>
            <a:r>
              <a:rPr lang="en-US" sz="2400" b="1" i="1" dirty="0">
                <a:latin typeface="Times New Roman" pitchFamily="18" charset="0"/>
                <a:cs typeface="Times New Roman" pitchFamily="18" charset="0"/>
              </a:rPr>
              <a:t> – </a:t>
            </a:r>
            <a:r>
              <a:rPr lang="en-US" sz="2400" b="1" i="1" dirty="0" err="1">
                <a:solidFill>
                  <a:schemeClr val="accent2">
                    <a:lumMod val="50000"/>
                  </a:schemeClr>
                </a:solidFill>
                <a:latin typeface="Times New Roman" pitchFamily="18" charset="0"/>
                <a:cs typeface="Times New Roman" pitchFamily="18" charset="0"/>
              </a:rPr>
              <a:t>chiếc</a:t>
            </a:r>
            <a:r>
              <a:rPr lang="en-US" sz="2400" b="1" i="1" dirty="0">
                <a:solidFill>
                  <a:schemeClr val="accent2">
                    <a:lumMod val="50000"/>
                  </a:schemeClr>
                </a:solidFill>
                <a:latin typeface="Times New Roman" pitchFamily="18" charset="0"/>
                <a:cs typeface="Times New Roman" pitchFamily="18" charset="0"/>
              </a:rPr>
              <a:t> </a:t>
            </a:r>
            <a:r>
              <a:rPr lang="en-US" sz="2400" b="1" i="1" dirty="0" err="1">
                <a:solidFill>
                  <a:schemeClr val="accent2">
                    <a:lumMod val="50000"/>
                  </a:schemeClr>
                </a:solidFill>
                <a:latin typeface="Times New Roman" pitchFamily="18" charset="0"/>
                <a:cs typeface="Times New Roman" pitchFamily="18" charset="0"/>
              </a:rPr>
              <a:t>lá</a:t>
            </a:r>
            <a:r>
              <a:rPr lang="en-US" sz="2400" b="1" i="1" dirty="0">
                <a:solidFill>
                  <a:schemeClr val="accent2">
                    <a:lumMod val="50000"/>
                  </a:schemeClr>
                </a:solidFill>
                <a:latin typeface="Times New Roman" pitchFamily="18" charset="0"/>
                <a:cs typeface="Times New Roman" pitchFamily="18" charset="0"/>
              </a:rPr>
              <a:t> </a:t>
            </a:r>
            <a:r>
              <a:rPr lang="en-US" sz="2400" b="1" i="1" dirty="0" err="1">
                <a:solidFill>
                  <a:schemeClr val="accent2">
                    <a:lumMod val="50000"/>
                  </a:schemeClr>
                </a:solidFill>
                <a:latin typeface="Times New Roman" pitchFamily="18" charset="0"/>
                <a:cs typeface="Times New Roman" pitchFamily="18" charset="0"/>
              </a:rPr>
              <a:t>buổi</a:t>
            </a:r>
            <a:r>
              <a:rPr lang="en-US" sz="2400" b="1" i="1" dirty="0">
                <a:solidFill>
                  <a:schemeClr val="accent2">
                    <a:lumMod val="50000"/>
                  </a:schemeClr>
                </a:solidFill>
                <a:latin typeface="Times New Roman" pitchFamily="18" charset="0"/>
                <a:cs typeface="Times New Roman" pitchFamily="18" charset="0"/>
              </a:rPr>
              <a:t> </a:t>
            </a:r>
            <a:r>
              <a:rPr lang="en-US" sz="2400" b="1" i="1" dirty="0" err="1">
                <a:solidFill>
                  <a:schemeClr val="accent2">
                    <a:lumMod val="50000"/>
                  </a:schemeClr>
                </a:solidFill>
                <a:latin typeface="Times New Roman" pitchFamily="18" charset="0"/>
                <a:cs typeface="Times New Roman" pitchFamily="18" charset="0"/>
              </a:rPr>
              <a:t>đầu</a:t>
            </a:r>
            <a:r>
              <a:rPr lang="en-US" sz="2400" b="1" i="1" dirty="0">
                <a:solidFill>
                  <a:schemeClr val="accent2">
                    <a:lumMod val="50000"/>
                  </a:schemeClr>
                </a:solidFill>
                <a:latin typeface="Times New Roman" pitchFamily="18" charset="0"/>
                <a:cs typeface="Times New Roman" pitchFamily="18" charset="0"/>
              </a:rPr>
              <a:t> </a:t>
            </a:r>
            <a:r>
              <a:rPr lang="en-US" sz="2400" b="1" i="1" dirty="0" err="1">
                <a:solidFill>
                  <a:schemeClr val="accent2">
                    <a:lumMod val="50000"/>
                  </a:schemeClr>
                </a:solidFill>
                <a:latin typeface="Times New Roman" pitchFamily="18" charset="0"/>
                <a:cs typeface="Times New Roman" pitchFamily="18" charset="0"/>
              </a:rPr>
              <a:t>tiên</a:t>
            </a:r>
            <a:r>
              <a:rPr lang="en-US" sz="2400" b="1" i="1" dirty="0">
                <a:solidFill>
                  <a:schemeClr val="accent2">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28775354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barn(inVertical)">
                                      <p:cBhvr>
                                        <p:cTn id="19"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245456" y="-140677"/>
            <a:ext cx="9389456" cy="5472332"/>
          </a:xfrm>
          <a:prstGeom prst="rect">
            <a:avLst/>
          </a:prstGeom>
        </p:spPr>
      </p:pic>
      <p:sp>
        <p:nvSpPr>
          <p:cNvPr id="7" name="Rectangle 6"/>
          <p:cNvSpPr/>
          <p:nvPr/>
        </p:nvSpPr>
        <p:spPr>
          <a:xfrm>
            <a:off x="-27771" y="477303"/>
            <a:ext cx="8911796" cy="4616648"/>
          </a:xfrm>
          <a:prstGeom prst="rect">
            <a:avLst/>
          </a:prstGeom>
        </p:spPr>
        <p:txBody>
          <a:bodyPr wrap="square">
            <a:spAutoFit/>
          </a:bodyPr>
          <a:lstStyle/>
          <a:p>
            <a:pPr indent="538163" algn="just">
              <a:lnSpc>
                <a:spcPct val="150000"/>
              </a:lnSpc>
            </a:pPr>
            <a:r>
              <a:rPr lang="vi-VN" sz="2800" dirty="0">
                <a:latin typeface="Times New Roman" pitchFamily="18" charset="0"/>
                <a:cs typeface="Times New Roman" pitchFamily="18" charset="0"/>
              </a:rPr>
              <a:t>Là một hình ảnh mang tính tượng trưng</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tình yêu đầu tiên chớm nở, cuộc hẹn hò đầu tiên, kỉ niệm đầu tiên, buổi học, năm học đầu tiên</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Những gì có tính chất “đầu tiên” thường ban sơ, ngây ngô, trong trẻo, do đó chúng rất đẹp và để lại ấn tượng sâu đậm trong kí ức con người. Vì vậy, cho dù được hiểu với nghĩa nào thì hình ảnh “đầu tiên” ấy đều gợi lên sự̣ trong sáng, thơ ngây và những cảm xúc khó quên.</a:t>
            </a:r>
          </a:p>
        </p:txBody>
      </p:sp>
      <p:sp>
        <p:nvSpPr>
          <p:cNvPr id="8" name="Rounded Rectangle 7"/>
          <p:cNvSpPr/>
          <p:nvPr/>
        </p:nvSpPr>
        <p:spPr>
          <a:xfrm>
            <a:off x="-119575" y="-23749"/>
            <a:ext cx="8658665"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d. Câu 5: Hình ảnh "chiếc lá buổi đầu tiên" ở cuối bài </a:t>
            </a:r>
            <a:endParaRPr lang="vi-VN" sz="2800" b="1" i="1" dirty="0">
              <a:solidFill>
                <a:srgbClr val="0070C0"/>
              </a:solidFill>
              <a:latin typeface="Times New Roman" pitchFamily="18" charset="0"/>
              <a:ea typeface="Arial"/>
              <a:cs typeface="Times New Roman" pitchFamily="18" charset="0"/>
            </a:endParaRPr>
          </a:p>
        </p:txBody>
      </p:sp>
    </p:spTree>
    <p:extLst>
      <p:ext uri="{BB962C8B-B14F-4D97-AF65-F5344CB8AC3E}">
        <p14:creationId xmlns:p14="http://schemas.microsoft.com/office/powerpoint/2010/main" val="9973460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21"/>
          <p:cNvSpPr txBox="1">
            <a:spLocks noGrp="1"/>
          </p:cNvSpPr>
          <p:nvPr>
            <p:ph type="sldNum" idx="4294967295"/>
          </p:nvPr>
        </p:nvSpPr>
        <p:spPr>
          <a:xfrm>
            <a:off x="0" y="4673203"/>
            <a:ext cx="452438" cy="394097"/>
          </a:xfrm>
          <a:prstGeom prst="rect">
            <a:avLst/>
          </a:prstGeom>
        </p:spPr>
        <p:txBody>
          <a:bodyPr spcFirstLastPara="1" wrap="square" lIns="91425" tIns="91425" rIns="91425" bIns="91425" anchor="t" anchorCtr="0">
            <a:noAutofit/>
          </a:bodyPr>
          <a:lstStyle/>
          <a:p>
            <a:pPr algn="r"/>
            <a:fld id="{00000000-1234-1234-1234-123412341234}" type="slidenum">
              <a:rPr lang="en"/>
              <a:pPr algn="r"/>
              <a:t>3</a:t>
            </a:fld>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582526" y="1230379"/>
            <a:ext cx="6195326"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b="1" dirty="0">
                <a:solidFill>
                  <a:srgbClr val="FF0000"/>
                </a:solidFill>
                <a:latin typeface="+mj-lt"/>
                <a:ea typeface="#9Slide03 Source Sans Pro SemiB" panose="020B0603030403020204" pitchFamily="34" charset="0"/>
                <a:cs typeface="Dancing Script" panose="020B0604020202020204" charset="0"/>
              </a:rPr>
              <a:t>Kỉ niệm nào về mái trường khiến bạn xúc động nhất? Hãy chia sẻ với các bạn về điều đó.</a:t>
            </a:r>
            <a:endParaRPr lang="en-US" sz="3200" b="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395045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anim calcmode="lin" valueType="num">
                                      <p:cBhvr>
                                        <p:cTn id="8" dur="1250" fill="hold"/>
                                        <p:tgtEl>
                                          <p:spTgt spid="7"/>
                                        </p:tgtEl>
                                        <p:attrNameLst>
                                          <p:attrName>ppt_x</p:attrName>
                                        </p:attrNameLst>
                                      </p:cBhvr>
                                      <p:tavLst>
                                        <p:tav tm="0">
                                          <p:val>
                                            <p:strVal val="#ppt_x"/>
                                          </p:val>
                                        </p:tav>
                                        <p:tav tm="100000">
                                          <p:val>
                                            <p:strVal val="#ppt_x"/>
                                          </p:val>
                                        </p:tav>
                                      </p:tavLst>
                                    </p:anim>
                                    <p:anim calcmode="lin" valueType="num">
                                      <p:cBhvr>
                                        <p:cTn id="9"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4852" y="-17929"/>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2" y="607104"/>
            <a:ext cx="8267923"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2. Tình cảm, cảm xúc, cảm hứng chủ đạo của bài thơ</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189913" y="1469075"/>
            <a:ext cx="5296488" cy="3323987"/>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Những từ ngữ thể hiện trực tiếp cảm xúc của tác giả:</a:t>
            </a:r>
            <a:endParaRPr lang="en-US" sz="2800" dirty="0">
              <a:latin typeface="Times New Roman" pitchFamily="18" charset="0"/>
              <a:cs typeface="Times New Roman" pitchFamily="18" charset="0"/>
            </a:endParaRPr>
          </a:p>
          <a:p>
            <a:pPr algn="just">
              <a:lnSpc>
                <a:spcPct val="150000"/>
              </a:lnSpc>
            </a:pPr>
            <a:r>
              <a:rPr lang="vi-VN" sz="2800" dirty="0">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xa rồi, say mê, yêu dấu, bâng khuâng, nhớ, các bạn ơi,</a:t>
            </a:r>
            <a:r>
              <a:rPr lang="en-US" sz="2800" i="1" dirty="0">
                <a:solidFill>
                  <a:srgbClr val="FF0000"/>
                </a:solidFill>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ôi, xúc động, xôn xao, biết mấy, ta ơi…</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819" y="1469075"/>
            <a:ext cx="293948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332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barn(inVertical)">
                                      <p:cBhvr>
                                        <p:cTn id="14" dur="500"/>
                                        <p:tgtEl>
                                          <p:spTgt spid="51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4851" y="8965"/>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2" y="607104"/>
            <a:ext cx="8267923"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2. Tình cảm, cảm xúc, cảm hứng chủ đạo của bài thơ</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94956" y="1263708"/>
            <a:ext cx="8954087" cy="3970318"/>
          </a:xfrm>
          <a:prstGeom prst="rect">
            <a:avLst/>
          </a:prstGeom>
        </p:spPr>
        <p:txBody>
          <a:bodyPr wrap="square">
            <a:spAutoFit/>
          </a:bodyPr>
          <a:lstStyle/>
          <a:p>
            <a:pPr algn="just">
              <a:lnSpc>
                <a:spcPct val="150000"/>
              </a:lnSpc>
            </a:pPr>
            <a:r>
              <a:rPr lang="vi-VN" sz="2800" b="1" dirty="0">
                <a:solidFill>
                  <a:srgbClr val="008080"/>
                </a:solidFill>
                <a:latin typeface="Times New Roman" pitchFamily="18" charset="0"/>
                <a:cs typeface="Times New Roman" pitchFamily="18" charset="0"/>
              </a:rPr>
              <a:t>– Những âm thanh, hình ảnh đặc biệt được dùng để thể hiện gián tiếp tình cảm của tác giả:</a:t>
            </a:r>
            <a:endParaRPr lang="en-US" sz="2800" b="1" dirty="0">
              <a:solidFill>
                <a:srgbClr val="008080"/>
              </a:solidFill>
              <a:latin typeface="Times New Roman" pitchFamily="18" charset="0"/>
              <a:cs typeface="Times New Roman" pitchFamily="18" charset="0"/>
            </a:endParaRPr>
          </a:p>
          <a:p>
            <a:pPr algn="just">
              <a:lnSpc>
                <a:spcPct val="150000"/>
              </a:lnSpc>
            </a:pPr>
            <a:r>
              <a:rPr lang="vi-VN" sz="2800" dirty="0">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Tiếng ve, tiếng cười, lớp học, cây bàng, hoa phượng, trò nghịch ngợm của tuổi học sinh, mái tóc bạc của thầy, màu tím của hoa súng, màu đỏ của hoa phượng, màu vàng của hoa mướp,...</a:t>
            </a:r>
          </a:p>
        </p:txBody>
      </p:sp>
    </p:spTree>
    <p:extLst>
      <p:ext uri="{BB962C8B-B14F-4D97-AF65-F5344CB8AC3E}">
        <p14:creationId xmlns:p14="http://schemas.microsoft.com/office/powerpoint/2010/main" val="3976300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4852" y="5489"/>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2" y="607104"/>
            <a:ext cx="8267923"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2. Tình cảm, cảm xúc, cảm hứng chủ đạo của bài thơ</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189912" y="1469075"/>
            <a:ext cx="4811153" cy="3323987"/>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Cảm hứng chủ đạo:</a:t>
            </a:r>
            <a:endParaRPr lang="en-US" sz="2800" dirty="0">
              <a:latin typeface="Times New Roman" pitchFamily="18" charset="0"/>
              <a:cs typeface="Times New Roman" pitchFamily="18" charset="0"/>
            </a:endParaRPr>
          </a:p>
          <a:p>
            <a:pPr algn="just">
              <a:lnSpc>
                <a:spcPct val="150000"/>
              </a:lnSpc>
            </a:pPr>
            <a:r>
              <a:rPr lang="vi-VN" sz="2800" dirty="0">
                <a:latin typeface="Times New Roman" pitchFamily="18" charset="0"/>
                <a:cs typeface="Times New Roman" pitchFamily="18" charset="0"/>
              </a:rPr>
              <a:t> Ngợi ca lẫn tiếc nuối những kỉ niệm tuyệt đẹp của tuổi hoa niên, của tình yêu đầu đời.</a:t>
            </a:r>
          </a:p>
          <a:p>
            <a:pPr algn="just">
              <a:lnSpc>
                <a:spcPct val="150000"/>
              </a:lnSpc>
            </a:pPr>
            <a:endParaRPr lang="vi-VN" sz="2800"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065" y="1469075"/>
            <a:ext cx="3995224" cy="283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05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62941" y="0"/>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13" name="Rounded Rectangle 12"/>
          <p:cNvSpPr/>
          <p:nvPr/>
        </p:nvSpPr>
        <p:spPr>
          <a:xfrm>
            <a:off x="160657" y="115359"/>
            <a:ext cx="3227806" cy="5970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700" b="1" dirty="0">
                <a:solidFill>
                  <a:srgbClr val="FF0000"/>
                </a:solidFill>
                <a:latin typeface="Times New Roman" panose="02020603050405020304" pitchFamily="18" charset="0"/>
                <a:cs typeface="Times New Roman" panose="02020603050405020304" pitchFamily="18" charset="0"/>
              </a:rPr>
              <a:t>III. TỔNG KẾT</a:t>
            </a:r>
            <a:endParaRPr lang="en-US" sz="3300" dirty="0">
              <a:latin typeface="Times New Roman"/>
              <a:ea typeface="Times New Roman"/>
            </a:endParaRPr>
          </a:p>
        </p:txBody>
      </p:sp>
      <p:sp>
        <p:nvSpPr>
          <p:cNvPr id="7" name="Rounded Rectangle 6"/>
          <p:cNvSpPr/>
          <p:nvPr/>
        </p:nvSpPr>
        <p:spPr>
          <a:xfrm>
            <a:off x="620297" y="794390"/>
            <a:ext cx="2632967" cy="66480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800" b="1" dirty="0">
                <a:solidFill>
                  <a:srgbClr val="0070C0"/>
                </a:solidFill>
                <a:latin typeface="Times New Roman"/>
                <a:ea typeface="Arial"/>
              </a:rPr>
              <a:t>1. </a:t>
            </a:r>
            <a:r>
              <a:rPr lang="en-US" sz="2800" b="1" dirty="0" err="1">
                <a:solidFill>
                  <a:srgbClr val="0070C0"/>
                </a:solidFill>
                <a:latin typeface="Times New Roman"/>
                <a:ea typeface="Arial"/>
              </a:rPr>
              <a:t>Nghệ</a:t>
            </a:r>
            <a:r>
              <a:rPr lang="en-US" sz="2800" b="1" dirty="0">
                <a:solidFill>
                  <a:srgbClr val="0070C0"/>
                </a:solidFill>
                <a:latin typeface="Times New Roman"/>
                <a:ea typeface="Arial"/>
              </a:rPr>
              <a:t> </a:t>
            </a:r>
            <a:r>
              <a:rPr lang="en-US" sz="2800" b="1" dirty="0" err="1">
                <a:solidFill>
                  <a:srgbClr val="0070C0"/>
                </a:solidFill>
                <a:latin typeface="Times New Roman"/>
                <a:ea typeface="Arial"/>
              </a:rPr>
              <a:t>thuật</a:t>
            </a:r>
            <a:endParaRPr lang="en-US" sz="2800" dirty="0">
              <a:solidFill>
                <a:srgbClr val="0070C0"/>
              </a:solidFill>
              <a:latin typeface="Times New Roman"/>
              <a:ea typeface="Times New Roman"/>
            </a:endParaRPr>
          </a:p>
        </p:txBody>
      </p:sp>
      <p:sp>
        <p:nvSpPr>
          <p:cNvPr id="9" name="Rounded Rectangle 8"/>
          <p:cNvSpPr/>
          <p:nvPr/>
        </p:nvSpPr>
        <p:spPr>
          <a:xfrm>
            <a:off x="30456" y="1574468"/>
            <a:ext cx="5600248" cy="3299987"/>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2400" dirty="0">
                <a:solidFill>
                  <a:srgbClr val="000000"/>
                </a:solidFill>
                <a:latin typeface="Times New Roman"/>
                <a:ea typeface="Times New Roman"/>
                <a:cs typeface="Times New Roman"/>
              </a:rPr>
              <a:t>- Sử dụng các biện pháp tu từ điệp ngữ, nhân hóa, từ láy... làm tăng sức gợi hình, gợi cảm cho bài thơ.</a:t>
            </a:r>
          </a:p>
          <a:p>
            <a:pPr algn="just">
              <a:lnSpc>
                <a:spcPct val="150000"/>
              </a:lnSpc>
              <a:tabLst>
                <a:tab pos="67628" algn="l"/>
                <a:tab pos="135255" algn="l"/>
              </a:tabLst>
            </a:pPr>
            <a:r>
              <a:rPr lang="vi-VN" sz="2400" dirty="0">
                <a:solidFill>
                  <a:srgbClr val="000000"/>
                </a:solidFill>
                <a:latin typeface="Times New Roman"/>
                <a:ea typeface="Times New Roman"/>
                <a:cs typeface="Times New Roman"/>
              </a:rPr>
              <a:t>- Từ ngữ giàu cảm xúc.</a:t>
            </a:r>
          </a:p>
          <a:p>
            <a:pPr algn="just">
              <a:lnSpc>
                <a:spcPct val="150000"/>
              </a:lnSpc>
              <a:tabLst>
                <a:tab pos="67628" algn="l"/>
                <a:tab pos="135255" algn="l"/>
              </a:tabLst>
            </a:pPr>
            <a:r>
              <a:rPr lang="vi-VN" sz="2400" dirty="0">
                <a:solidFill>
                  <a:srgbClr val="000000"/>
                </a:solidFill>
                <a:latin typeface="Times New Roman"/>
                <a:ea typeface="Times New Roman"/>
                <a:cs typeface="Times New Roman"/>
              </a:rPr>
              <a:t>- Hình ảnh chân thật, giản dị gần gũi.</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2017442"/>
            <a:ext cx="3219450" cy="252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486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arn(inVertic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170"/>
                                        </p:tgtEl>
                                        <p:attrNameLst>
                                          <p:attrName>style.visibility</p:attrName>
                                        </p:attrNameLst>
                                      </p:cBhvr>
                                      <p:to>
                                        <p:strVal val="visible"/>
                                      </p:to>
                                    </p:set>
                                    <p:animEffect transition="in" filter="barn(inVertical)">
                                      <p:cBhvr>
                                        <p:cTn id="3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80785"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13" name="Rounded Rectangle 12"/>
          <p:cNvSpPr/>
          <p:nvPr/>
        </p:nvSpPr>
        <p:spPr>
          <a:xfrm>
            <a:off x="30456" y="-171696"/>
            <a:ext cx="3227806" cy="5970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700" b="1" dirty="0">
                <a:solidFill>
                  <a:srgbClr val="FF0000"/>
                </a:solidFill>
                <a:latin typeface="Times New Roman" panose="02020603050405020304" pitchFamily="18" charset="0"/>
                <a:cs typeface="Times New Roman" panose="02020603050405020304" pitchFamily="18" charset="0"/>
              </a:rPr>
              <a:t>III. TỔNG KẾT</a:t>
            </a:r>
            <a:endParaRPr lang="en-US" sz="3300" dirty="0">
              <a:latin typeface="Times New Roman"/>
              <a:ea typeface="Times New Roman"/>
            </a:endParaRPr>
          </a:p>
        </p:txBody>
      </p:sp>
      <p:sp>
        <p:nvSpPr>
          <p:cNvPr id="7" name="Rounded Rectangle 6"/>
          <p:cNvSpPr/>
          <p:nvPr/>
        </p:nvSpPr>
        <p:spPr>
          <a:xfrm>
            <a:off x="192887" y="505860"/>
            <a:ext cx="2632967" cy="66480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800" b="1" dirty="0">
                <a:solidFill>
                  <a:srgbClr val="0070C0"/>
                </a:solidFill>
                <a:latin typeface="Times New Roman"/>
                <a:ea typeface="Arial"/>
              </a:rPr>
              <a:t>2. </a:t>
            </a:r>
            <a:r>
              <a:rPr lang="en-US" sz="2800" b="1" dirty="0" err="1">
                <a:solidFill>
                  <a:srgbClr val="0070C0"/>
                </a:solidFill>
                <a:latin typeface="Times New Roman"/>
                <a:ea typeface="Arial"/>
              </a:rPr>
              <a:t>Nội</a:t>
            </a:r>
            <a:r>
              <a:rPr lang="en-US" sz="2800" b="1" dirty="0">
                <a:solidFill>
                  <a:srgbClr val="0070C0"/>
                </a:solidFill>
                <a:latin typeface="Times New Roman"/>
                <a:ea typeface="Arial"/>
              </a:rPr>
              <a:t> dung</a:t>
            </a:r>
            <a:endParaRPr lang="en-US" sz="2800" dirty="0">
              <a:solidFill>
                <a:srgbClr val="0070C0"/>
              </a:solidFill>
              <a:latin typeface="Times New Roman"/>
              <a:ea typeface="Times New Roman"/>
            </a:endParaRPr>
          </a:p>
        </p:txBody>
      </p:sp>
      <p:sp>
        <p:nvSpPr>
          <p:cNvPr id="9" name="Rounded Rectangle 8"/>
          <p:cNvSpPr/>
          <p:nvPr/>
        </p:nvSpPr>
        <p:spPr>
          <a:xfrm>
            <a:off x="30456" y="1574468"/>
            <a:ext cx="9113544" cy="3067869"/>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2400" dirty="0">
                <a:solidFill>
                  <a:srgbClr val="000000"/>
                </a:solidFill>
                <a:latin typeface="Times New Roman"/>
                <a:ea typeface="Times New Roman"/>
                <a:cs typeface="Times New Roman"/>
              </a:rPr>
              <a:t>- Bài thơ là kí ức của tác giả về những kỉ niệm tuổi học trò với hình ảnh trường cũ, lớp học, bạn bè, thầy cô và cả tình yêu đầu đời trong sáng ngây ngô của mình.</a:t>
            </a:r>
          </a:p>
          <a:p>
            <a:pPr algn="just">
              <a:lnSpc>
                <a:spcPct val="150000"/>
              </a:lnSpc>
              <a:tabLst>
                <a:tab pos="67628" algn="l"/>
                <a:tab pos="135255" algn="l"/>
              </a:tabLst>
            </a:pPr>
            <a:r>
              <a:rPr lang="vi-VN" sz="2400" dirty="0">
                <a:solidFill>
                  <a:srgbClr val="000000"/>
                </a:solidFill>
                <a:latin typeface="Times New Roman"/>
                <a:ea typeface="Times New Roman"/>
                <a:cs typeface="Times New Roman"/>
              </a:rPr>
              <a:t>- Bài thơ thể hiện tình cảm trong sáng, là nỗi bâng khuâng, là gắn bó thiết tha vừa ấm áp ngọt ngào, vừa chân thật hồn nhiên.</a:t>
            </a:r>
          </a:p>
        </p:txBody>
      </p:sp>
    </p:spTree>
    <p:extLst>
      <p:ext uri="{BB962C8B-B14F-4D97-AF65-F5344CB8AC3E}">
        <p14:creationId xmlns:p14="http://schemas.microsoft.com/office/powerpoint/2010/main" val="1406989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80785"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13" name="Rounded Rectangle 12"/>
          <p:cNvSpPr/>
          <p:nvPr/>
        </p:nvSpPr>
        <p:spPr>
          <a:xfrm>
            <a:off x="79975" y="-150205"/>
            <a:ext cx="3227806" cy="5970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700" b="1" dirty="0">
                <a:solidFill>
                  <a:srgbClr val="FF0000"/>
                </a:solidFill>
                <a:latin typeface="Times New Roman" panose="02020603050405020304" pitchFamily="18" charset="0"/>
                <a:cs typeface="Times New Roman" panose="02020603050405020304" pitchFamily="18" charset="0"/>
              </a:rPr>
              <a:t>IV. LUYỆN TẬP</a:t>
            </a:r>
            <a:endParaRPr lang="en-US" sz="3300" dirty="0">
              <a:latin typeface="Times New Roman"/>
              <a:ea typeface="Times New Roman"/>
            </a:endParaRPr>
          </a:p>
        </p:txBody>
      </p:sp>
      <p:sp>
        <p:nvSpPr>
          <p:cNvPr id="10" name="Thought Bubble: Cloud 20">
            <a:extLst>
              <a:ext uri="{FF2B5EF4-FFF2-40B4-BE49-F238E27FC236}">
                <a16:creationId xmlns:a16="http://schemas.microsoft.com/office/drawing/2014/main" id="{D75FEB2A-B04D-CB40-23D9-51D982089701}"/>
              </a:ext>
            </a:extLst>
          </p:cNvPr>
          <p:cNvSpPr/>
          <p:nvPr/>
        </p:nvSpPr>
        <p:spPr>
          <a:xfrm>
            <a:off x="1582526" y="923008"/>
            <a:ext cx="6195326"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chemeClr val="tx1"/>
                </a:solidFill>
                <a:latin typeface="+mj-lt"/>
                <a:cs typeface="Dancing Script" panose="020B0604020202020204" charset="0"/>
              </a:rPr>
              <a:t>Bài thơ gợi lên trong bạn những kỉ niệm hoặc suy nghĩ gì về tuổi học trò?</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1346431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80785" y="-174768"/>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13" name="Rounded Rectangle 12"/>
          <p:cNvSpPr/>
          <p:nvPr/>
        </p:nvSpPr>
        <p:spPr>
          <a:xfrm>
            <a:off x="97904" y="-50540"/>
            <a:ext cx="3227806" cy="5970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700" b="1" dirty="0">
                <a:solidFill>
                  <a:srgbClr val="FF0000"/>
                </a:solidFill>
                <a:latin typeface="Times New Roman" panose="02020603050405020304" pitchFamily="18" charset="0"/>
                <a:cs typeface="Times New Roman" panose="02020603050405020304" pitchFamily="18" charset="0"/>
              </a:rPr>
              <a:t>V. VẬN DỤNG</a:t>
            </a:r>
            <a:endParaRPr lang="en-US" sz="3300" dirty="0">
              <a:latin typeface="Times New Roman"/>
              <a:ea typeface="Times New Roman"/>
            </a:endParaRPr>
          </a:p>
        </p:txBody>
      </p:sp>
      <p:sp>
        <p:nvSpPr>
          <p:cNvPr id="10" name="Thought Bubble: Cloud 20">
            <a:extLst>
              <a:ext uri="{FF2B5EF4-FFF2-40B4-BE49-F238E27FC236}">
                <a16:creationId xmlns:a16="http://schemas.microsoft.com/office/drawing/2014/main" id="{D75FEB2A-B04D-CB40-23D9-51D982089701}"/>
              </a:ext>
            </a:extLst>
          </p:cNvPr>
          <p:cNvSpPr/>
          <p:nvPr/>
        </p:nvSpPr>
        <p:spPr>
          <a:xfrm>
            <a:off x="0" y="724486"/>
            <a:ext cx="9143999" cy="3902606"/>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i="1" dirty="0">
                <a:solidFill>
                  <a:schemeClr val="tx1"/>
                </a:solidFill>
                <a:latin typeface="+mj-lt"/>
                <a:cs typeface="Dancing Script" panose="020B0604020202020204" charset="0"/>
              </a:rPr>
              <a:t>Hãy sử dụng một trong những cách sau đây: ngâm thơ, đọc diễn cảm, hoạt cảnh sân khấu hóa, vẽ tranh, phổ nhạc,... để thể hiện cách cảm nhận của mình về bài thơ.</a:t>
            </a:r>
            <a:endParaRPr lang="en-US" sz="32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166253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8"/>
        <p:cNvGrpSpPr/>
        <p:nvPr/>
      </p:nvGrpSpPr>
      <p:grpSpPr>
        <a:xfrm>
          <a:off x="0" y="0"/>
          <a:ext cx="0" cy="0"/>
          <a:chOff x="0" y="0"/>
          <a:chExt cx="0" cy="0"/>
        </a:xfrm>
      </p:grpSpPr>
      <p:sp>
        <p:nvSpPr>
          <p:cNvPr id="2882" name="Google Shape;2882;p28"/>
          <p:cNvSpPr txBox="1">
            <a:spLocks noGrp="1"/>
          </p:cNvSpPr>
          <p:nvPr>
            <p:ph type="ctrTitle" idx="4294967295"/>
          </p:nvPr>
        </p:nvSpPr>
        <p:spPr>
          <a:xfrm>
            <a:off x="502707" y="872197"/>
            <a:ext cx="8282568" cy="1076014"/>
          </a:xfrm>
          <a:prstGeom prst="rect">
            <a:avLst/>
          </a:prstGeom>
        </p:spPr>
        <p:txBody>
          <a:bodyPr spcFirstLastPara="1" wrap="square" lIns="91425" tIns="91425" rIns="91425" bIns="91425" anchor="ctr" anchorCtr="0">
            <a:noAutofit/>
          </a:bodyPr>
          <a:lstStyle/>
          <a:p>
            <a:pPr algn="ctr">
              <a:lnSpc>
                <a:spcPct val="150000"/>
              </a:lnSpc>
            </a:pPr>
            <a:r>
              <a:rPr lang="en-US" sz="5400" b="1" dirty="0">
                <a:solidFill>
                  <a:srgbClr val="FF0000"/>
                </a:solidFill>
                <a:latin typeface="Times New Roman" pitchFamily="18" charset="0"/>
                <a:ea typeface="Aachen" panose="02020500000000000000" pitchFamily="18" charset="0"/>
                <a:cs typeface="Times New Roman" pitchFamily="18" charset="0"/>
              </a:rPr>
              <a:t/>
            </a:r>
            <a:br>
              <a:rPr lang="en-US" sz="5400" b="1" dirty="0">
                <a:solidFill>
                  <a:srgbClr val="FF0000"/>
                </a:solidFill>
                <a:latin typeface="Times New Roman" pitchFamily="18" charset="0"/>
                <a:ea typeface="Aachen" panose="02020500000000000000" pitchFamily="18" charset="0"/>
                <a:cs typeface="Times New Roman" pitchFamily="18" charset="0"/>
              </a:rPr>
            </a:br>
            <a:r>
              <a:rPr lang="en-US" sz="5400" b="1" dirty="0">
                <a:solidFill>
                  <a:srgbClr val="FF0000"/>
                </a:solidFill>
                <a:latin typeface="Times New Roman" pitchFamily="18" charset="0"/>
                <a:ea typeface="Aachen" panose="02020500000000000000" pitchFamily="18" charset="0"/>
                <a:cs typeface="Times New Roman" pitchFamily="18" charset="0"/>
              </a:rPr>
              <a:t>CHIẾC LÁ ĐẦU TIÊN</a:t>
            </a:r>
            <a:r>
              <a:rPr lang="en-US" sz="5400" b="1" dirty="0">
                <a:solidFill>
                  <a:srgbClr val="FF0000"/>
                </a:solidFill>
                <a:latin typeface="#9Slide06 Cantoni Basic Bold" pitchFamily="2" charset="0"/>
                <a:ea typeface="Aachen" panose="02020500000000000000" pitchFamily="18" charset="0"/>
                <a:cs typeface="Aachen" panose="02020500000000000000" pitchFamily="18" charset="0"/>
              </a:rPr>
              <a:t/>
            </a:r>
            <a:br>
              <a:rPr lang="en-US" sz="5400" b="1" dirty="0">
                <a:solidFill>
                  <a:srgbClr val="FF0000"/>
                </a:solidFill>
                <a:latin typeface="#9Slide06 Cantoni Basic Bold" pitchFamily="2" charset="0"/>
                <a:ea typeface="Aachen" panose="02020500000000000000" pitchFamily="18" charset="0"/>
                <a:cs typeface="Aachen" panose="02020500000000000000" pitchFamily="18" charset="0"/>
              </a:rPr>
            </a:br>
            <a:r>
              <a:rPr lang="en-US" sz="5400" b="1" dirty="0">
                <a:solidFill>
                  <a:srgbClr val="FF0000"/>
                </a:solidFill>
                <a:latin typeface="#9Slide06 Cantoni Basic Bold" pitchFamily="2" charset="0"/>
                <a:ea typeface="Aachen" panose="02020500000000000000" pitchFamily="18" charset="0"/>
                <a:cs typeface="Aachen" panose="02020500000000000000" pitchFamily="18" charset="0"/>
              </a:rPr>
              <a:t>                    </a:t>
            </a:r>
            <a:r>
              <a:rPr lang="en-US" sz="3600" b="1" dirty="0">
                <a:solidFill>
                  <a:srgbClr val="0070C0"/>
                </a:solidFill>
                <a:latin typeface="Times New Roman" pitchFamily="18" charset="0"/>
                <a:ea typeface="Aachen" panose="02020500000000000000" pitchFamily="18" charset="0"/>
                <a:cs typeface="Times New Roman" pitchFamily="18" charset="0"/>
              </a:rPr>
              <a:t>(</a:t>
            </a:r>
            <a:r>
              <a:rPr lang="en-US" sz="3600" b="1" dirty="0" err="1">
                <a:solidFill>
                  <a:srgbClr val="0070C0"/>
                </a:solidFill>
                <a:latin typeface="Times New Roman" pitchFamily="18" charset="0"/>
                <a:ea typeface="Aachen" panose="02020500000000000000" pitchFamily="18" charset="0"/>
                <a:cs typeface="Times New Roman" pitchFamily="18" charset="0"/>
              </a:rPr>
              <a:t>Hoàng</a:t>
            </a:r>
            <a:r>
              <a:rPr lang="en-US" sz="3600" b="1" dirty="0">
                <a:solidFill>
                  <a:srgbClr val="0070C0"/>
                </a:solidFill>
                <a:latin typeface="Times New Roman" pitchFamily="18" charset="0"/>
                <a:ea typeface="Aachen" panose="02020500000000000000" pitchFamily="18" charset="0"/>
                <a:cs typeface="Times New Roman" pitchFamily="18" charset="0"/>
              </a:rPr>
              <a:t> </a:t>
            </a:r>
            <a:r>
              <a:rPr lang="en-US" sz="3600" b="1" dirty="0" err="1">
                <a:solidFill>
                  <a:srgbClr val="0070C0"/>
                </a:solidFill>
                <a:latin typeface="Times New Roman" pitchFamily="18" charset="0"/>
                <a:ea typeface="Aachen" panose="02020500000000000000" pitchFamily="18" charset="0"/>
                <a:cs typeface="Times New Roman" pitchFamily="18" charset="0"/>
              </a:rPr>
              <a:t>Nhuận</a:t>
            </a:r>
            <a:r>
              <a:rPr lang="en-US" sz="3600" b="1" dirty="0">
                <a:solidFill>
                  <a:srgbClr val="0070C0"/>
                </a:solidFill>
                <a:latin typeface="Times New Roman" pitchFamily="18" charset="0"/>
                <a:ea typeface="Aachen" panose="02020500000000000000" pitchFamily="18" charset="0"/>
                <a:cs typeface="Times New Roman" pitchFamily="18" charset="0"/>
              </a:rPr>
              <a:t> </a:t>
            </a:r>
            <a:r>
              <a:rPr lang="en-US" sz="3600" b="1" dirty="0" err="1">
                <a:solidFill>
                  <a:srgbClr val="0070C0"/>
                </a:solidFill>
                <a:latin typeface="Times New Roman" pitchFamily="18" charset="0"/>
                <a:ea typeface="Aachen" panose="02020500000000000000" pitchFamily="18" charset="0"/>
                <a:cs typeface="Times New Roman" pitchFamily="18" charset="0"/>
              </a:rPr>
              <a:t>Cầm</a:t>
            </a:r>
            <a:r>
              <a:rPr lang="en-US" sz="3600" b="1" dirty="0">
                <a:solidFill>
                  <a:srgbClr val="0070C0"/>
                </a:solidFill>
                <a:latin typeface="Times New Roman" pitchFamily="18" charset="0"/>
                <a:ea typeface="Aachen" panose="02020500000000000000" pitchFamily="18" charset="0"/>
                <a:cs typeface="Times New Roman" pitchFamily="18" charset="0"/>
              </a:rPr>
              <a:t>)</a:t>
            </a:r>
            <a:endParaRPr b="1" dirty="0">
              <a:solidFill>
                <a:srgbClr val="0070C0"/>
              </a:solidFill>
              <a:latin typeface="Times New Roman" pitchFamily="18" charset="0"/>
              <a:ea typeface="Aachen" panose="02020500000000000000"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55" y="2022841"/>
            <a:ext cx="3749039" cy="295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189" y="3031589"/>
            <a:ext cx="4375052" cy="194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85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Administrator\Pictures\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 y="-85397"/>
            <a:ext cx="9465066" cy="53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54001" y="65961"/>
            <a:ext cx="5416549"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r>
              <a:rPr lang="en-US" sz="2400" b="1" dirty="0">
                <a:solidFill>
                  <a:srgbClr val="FF0000"/>
                </a:solidFill>
                <a:latin typeface="Times New Roman" pitchFamily="18" charset="0"/>
                <a:cs typeface="Times New Roman" pitchFamily="18" charset="0"/>
              </a:rPr>
              <a:t>I. TRI THỨC NGỮ VĂN</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6" name="Rounded Rectangle 5"/>
          <p:cNvSpPr/>
          <p:nvPr/>
        </p:nvSpPr>
        <p:spPr>
          <a:xfrm>
            <a:off x="316523" y="839220"/>
            <a:ext cx="8595360" cy="380023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1. Tình cảm, cảm xúc trong thơ</a:t>
            </a:r>
          </a:p>
          <a:p>
            <a:pPr indent="539750" algn="just">
              <a:lnSpc>
                <a:spcPct val="150000"/>
              </a:lnSpc>
            </a:pPr>
            <a:r>
              <a:rPr lang="vi-VN" sz="3200" dirty="0">
                <a:solidFill>
                  <a:srgbClr val="006666"/>
                </a:solidFill>
                <a:latin typeface="+mj-lt"/>
                <a:ea typeface="Arial"/>
              </a:rPr>
              <a:t>Là những rung động nội tâm, những cảm nhận của nhà thơ về cuộc sống. Tình cảm, cảm xúc trong thơ đánh thức những rung động tinh tế trong trái tim người đọc.</a:t>
            </a:r>
          </a:p>
        </p:txBody>
      </p:sp>
    </p:spTree>
    <p:extLst>
      <p:ext uri="{BB962C8B-B14F-4D97-AF65-F5344CB8AC3E}">
        <p14:creationId xmlns:p14="http://schemas.microsoft.com/office/powerpoint/2010/main" val="374252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body" idx="4294967295"/>
          </p:nvPr>
        </p:nvSpPr>
        <p:spPr>
          <a:xfrm>
            <a:off x="932155" y="1554929"/>
            <a:ext cx="7279690" cy="1757898"/>
          </a:xfrm>
          <a:prstGeom prst="rect">
            <a:avLst/>
          </a:prstGeom>
        </p:spPr>
        <p:txBody>
          <a:bodyPr spcFirstLastPara="1" wrap="square" lIns="91425" tIns="91425" rIns="91425" bIns="91425" anchor="t" anchorCtr="0">
            <a:noAutofit/>
          </a:bodyPr>
          <a:lstStyle/>
          <a:p>
            <a:pPr marL="0" indent="0">
              <a:buNone/>
            </a:pPr>
            <a:r>
              <a:rPr lang="vi-VN" sz="4000" b="1" dirty="0">
                <a:solidFill>
                  <a:srgbClr val="FF0000"/>
                </a:solidFill>
                <a:latin typeface="+mj-lt"/>
                <a:cs typeface="Dancing Script" panose="020B0604020202020204" charset="0"/>
              </a:rPr>
              <a:t>Thơ </a:t>
            </a:r>
            <a:r>
              <a:rPr lang="vi-VN" sz="4000" b="1" dirty="0" err="1">
                <a:solidFill>
                  <a:srgbClr val="FF0000"/>
                </a:solidFill>
                <a:latin typeface="+mj-lt"/>
                <a:cs typeface="Dancing Script" panose="020B0604020202020204" charset="0"/>
              </a:rPr>
              <a:t>chỉ</a:t>
            </a:r>
            <a:r>
              <a:rPr lang="vi-VN" sz="4000" b="1" dirty="0">
                <a:solidFill>
                  <a:srgbClr val="FF0000"/>
                </a:solidFill>
                <a:latin typeface="+mj-lt"/>
                <a:cs typeface="Dancing Script" panose="020B0604020202020204" charset="0"/>
              </a:rPr>
              <a:t> </a:t>
            </a:r>
            <a:r>
              <a:rPr lang="vi-VN" sz="4000" b="1" dirty="0" err="1">
                <a:solidFill>
                  <a:srgbClr val="FF0000"/>
                </a:solidFill>
                <a:latin typeface="+mj-lt"/>
                <a:cs typeface="Dancing Script" panose="020B0604020202020204" charset="0"/>
              </a:rPr>
              <a:t>tràn</a:t>
            </a:r>
            <a:r>
              <a:rPr lang="vi-VN" sz="4000" b="1" dirty="0">
                <a:solidFill>
                  <a:srgbClr val="FF0000"/>
                </a:solidFill>
                <a:latin typeface="+mj-lt"/>
                <a:cs typeface="Dancing Script" panose="020B0604020202020204" charset="0"/>
              </a:rPr>
              <a:t> ra khi trong tim </a:t>
            </a:r>
            <a:r>
              <a:rPr lang="vi-VN" sz="4000" b="1" dirty="0" err="1">
                <a:solidFill>
                  <a:srgbClr val="FF0000"/>
                </a:solidFill>
                <a:latin typeface="+mj-lt"/>
                <a:cs typeface="Dancing Script" panose="020B0604020202020204" charset="0"/>
              </a:rPr>
              <a:t>sự</a:t>
            </a:r>
            <a:r>
              <a:rPr lang="vi-VN" sz="4000" b="1" dirty="0">
                <a:solidFill>
                  <a:srgbClr val="FF0000"/>
                </a:solidFill>
                <a:latin typeface="+mj-lt"/>
                <a:cs typeface="Dancing Script" panose="020B0604020202020204" charset="0"/>
              </a:rPr>
              <a:t> </a:t>
            </a:r>
            <a:r>
              <a:rPr lang="vi-VN" sz="4000" b="1" dirty="0" err="1">
                <a:solidFill>
                  <a:srgbClr val="FF0000"/>
                </a:solidFill>
                <a:latin typeface="+mj-lt"/>
                <a:cs typeface="Dancing Script" panose="020B0604020202020204" charset="0"/>
              </a:rPr>
              <a:t>sống</a:t>
            </a:r>
            <a:r>
              <a:rPr lang="vi-VN" sz="4000" b="1" dirty="0">
                <a:solidFill>
                  <a:srgbClr val="FF0000"/>
                </a:solidFill>
                <a:latin typeface="+mj-lt"/>
                <a:cs typeface="Dancing Script" panose="020B0604020202020204" charset="0"/>
              </a:rPr>
              <a:t> </a:t>
            </a:r>
            <a:r>
              <a:rPr lang="vi-VN" sz="4000" b="1" dirty="0" err="1">
                <a:solidFill>
                  <a:srgbClr val="FF0000"/>
                </a:solidFill>
                <a:latin typeface="+mj-lt"/>
                <a:cs typeface="Dancing Script" panose="020B0604020202020204" charset="0"/>
              </a:rPr>
              <a:t>đã</a:t>
            </a:r>
            <a:r>
              <a:rPr lang="vi-VN" sz="4000" b="1" dirty="0">
                <a:solidFill>
                  <a:srgbClr val="FF0000"/>
                </a:solidFill>
                <a:latin typeface="+mj-lt"/>
                <a:cs typeface="Dancing Script" panose="020B0604020202020204" charset="0"/>
              </a:rPr>
              <a:t> </a:t>
            </a:r>
            <a:r>
              <a:rPr lang="vi-VN" sz="4000" b="1" dirty="0" err="1">
                <a:solidFill>
                  <a:srgbClr val="FF0000"/>
                </a:solidFill>
                <a:latin typeface="+mj-lt"/>
                <a:cs typeface="Dancing Script" panose="020B0604020202020204" charset="0"/>
              </a:rPr>
              <a:t>ứa</a:t>
            </a:r>
            <a:r>
              <a:rPr lang="vi-VN" sz="4000" b="1" dirty="0">
                <a:solidFill>
                  <a:srgbClr val="FF0000"/>
                </a:solidFill>
                <a:latin typeface="+mj-lt"/>
                <a:cs typeface="Dancing Script" panose="020B0604020202020204" charset="0"/>
              </a:rPr>
              <a:t> </a:t>
            </a:r>
            <a:r>
              <a:rPr lang="vi-VN" sz="4000" b="1" dirty="0" err="1">
                <a:solidFill>
                  <a:srgbClr val="FF0000"/>
                </a:solidFill>
                <a:latin typeface="+mj-lt"/>
                <a:cs typeface="Dancing Script" panose="020B0604020202020204" charset="0"/>
              </a:rPr>
              <a:t>đầy</a:t>
            </a:r>
            <a:r>
              <a:rPr lang="vi-VN" sz="4000" b="1" dirty="0">
                <a:solidFill>
                  <a:srgbClr val="FF0000"/>
                </a:solidFill>
                <a:latin typeface="+mj-lt"/>
                <a:cs typeface="Dancing Script" panose="020B0604020202020204" charset="0"/>
              </a:rPr>
              <a:t>” </a:t>
            </a:r>
            <a:r>
              <a:rPr lang="vi-VN" sz="4000" b="1" dirty="0">
                <a:latin typeface="+mj-lt"/>
                <a:cs typeface="Dancing Script" panose="020B0604020202020204" charset="0"/>
              </a:rPr>
              <a:t>– </a:t>
            </a:r>
            <a:r>
              <a:rPr lang="vi-VN" sz="4000" b="1" dirty="0" err="1">
                <a:solidFill>
                  <a:schemeClr val="tx1"/>
                </a:solidFill>
                <a:latin typeface="+mj-lt"/>
                <a:cs typeface="Dancing Script" panose="020B0604020202020204" charset="0"/>
              </a:rPr>
              <a:t>Tố</a:t>
            </a:r>
            <a:r>
              <a:rPr lang="vi-VN" sz="4000" b="1" dirty="0">
                <a:solidFill>
                  <a:schemeClr val="tx1"/>
                </a:solidFill>
                <a:latin typeface="+mj-lt"/>
                <a:cs typeface="Dancing Script" panose="020B0604020202020204" charset="0"/>
              </a:rPr>
              <a:t> </a:t>
            </a:r>
            <a:r>
              <a:rPr lang="vi-VN" sz="4000" b="1" dirty="0" err="1">
                <a:solidFill>
                  <a:schemeClr val="tx1"/>
                </a:solidFill>
                <a:latin typeface="+mj-lt"/>
                <a:cs typeface="Dancing Script" panose="020B0604020202020204" charset="0"/>
              </a:rPr>
              <a:t>Hữu</a:t>
            </a:r>
            <a:endParaRPr lang="vi-VN" sz="4000" b="1" dirty="0">
              <a:solidFill>
                <a:schemeClr val="tx1"/>
              </a:solidFill>
              <a:latin typeface="+mj-lt"/>
              <a:cs typeface="Dancing Script" panose="020B0604020202020204" charset="0"/>
            </a:endParaRPr>
          </a:p>
          <a:p>
            <a:pPr marL="0" indent="0">
              <a:buNone/>
            </a:pPr>
            <a:endParaRPr sz="4000" b="1" dirty="0">
              <a:latin typeface="+mj-lt"/>
              <a:cs typeface="Dancing Script" panose="020B0604020202020204" charset="0"/>
            </a:endParaRPr>
          </a:p>
        </p:txBody>
      </p:sp>
      <p:sp>
        <p:nvSpPr>
          <p:cNvPr id="142" name="Google Shape;142;p18"/>
          <p:cNvSpPr txBox="1">
            <a:spLocks noGrp="1"/>
          </p:cNvSpPr>
          <p:nvPr>
            <p:ph type="sldNum" idx="4294967295"/>
          </p:nvPr>
        </p:nvSpPr>
        <p:spPr>
          <a:xfrm>
            <a:off x="0" y="4673203"/>
            <a:ext cx="452438" cy="394097"/>
          </a:xfrm>
          <a:prstGeom prst="rect">
            <a:avLst/>
          </a:prstGeom>
        </p:spPr>
        <p:txBody>
          <a:bodyPr spcFirstLastPara="1" wrap="square" lIns="91425" tIns="91425" rIns="91425" bIns="91425" anchor="ctr" anchorCtr="0">
            <a:noAutofit/>
          </a:bodyPr>
          <a:lstStyle/>
          <a:p>
            <a:pPr defTabSz="914378"/>
            <a:fld id="{00000000-1234-1234-1234-123412341234}" type="slidenum">
              <a:rPr lang="en" kern="0">
                <a:solidFill>
                  <a:srgbClr val="51B148"/>
                </a:solidFill>
              </a:rPr>
              <a:pPr defTabSz="914378"/>
              <a:t>6</a:t>
            </a:fld>
            <a:endParaRPr kern="0">
              <a:solidFill>
                <a:srgbClr val="51B148"/>
              </a:solidFill>
            </a:endParaRPr>
          </a:p>
        </p:txBody>
      </p:sp>
    </p:spTree>
    <p:extLst>
      <p:ext uri="{BB962C8B-B14F-4D97-AF65-F5344CB8AC3E}">
        <p14:creationId xmlns:p14="http://schemas.microsoft.com/office/powerpoint/2010/main" val="96923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ỗ dành sẵn cho Văn bản 3">
            <a:extLst>
              <a:ext uri="{FF2B5EF4-FFF2-40B4-BE49-F238E27FC236}">
                <a16:creationId xmlns:a16="http://schemas.microsoft.com/office/drawing/2014/main" id="{B0F777F9-BDBF-55D1-ACE4-A2BBE21EBB34}"/>
              </a:ext>
            </a:extLst>
          </p:cNvPr>
          <p:cNvSpPr>
            <a:spLocks noGrp="1"/>
          </p:cNvSpPr>
          <p:nvPr>
            <p:ph type="body" idx="4294967295"/>
          </p:nvPr>
        </p:nvSpPr>
        <p:spPr>
          <a:xfrm>
            <a:off x="660797" y="1100643"/>
            <a:ext cx="8483203" cy="3364823"/>
          </a:xfrm>
          <a:prstGeom prst="rect">
            <a:avLst/>
          </a:prstGeom>
        </p:spPr>
        <p:txBody>
          <a:bodyPr/>
          <a:lstStyle/>
          <a:p>
            <a:pPr marL="38099" indent="0" algn="ctr">
              <a:buNone/>
            </a:pPr>
            <a:r>
              <a:rPr lang="vi-VN" b="1" i="1">
                <a:solidFill>
                  <a:srgbClr val="FF0000"/>
                </a:solidFill>
                <a:latin typeface="+mj-lt"/>
              </a:rPr>
              <a:t> </a:t>
            </a:r>
            <a:r>
              <a:rPr lang="en-US" sz="4000" b="1" i="1">
                <a:solidFill>
                  <a:srgbClr val="FF0000"/>
                </a:solidFill>
                <a:latin typeface="+mj-lt"/>
              </a:rPr>
              <a:t>“</a:t>
            </a:r>
            <a:r>
              <a:rPr lang="vi-VN" sz="4000" b="1" i="1">
                <a:solidFill>
                  <a:srgbClr val="FF0000"/>
                </a:solidFill>
                <a:latin typeface="+mj-lt"/>
                <a:cs typeface="Dancing Script" panose="020B0604020202020204" charset="0"/>
              </a:rPr>
              <a:t>Câu </a:t>
            </a:r>
            <a:r>
              <a:rPr lang="vi-VN" sz="4000" b="1" i="1" dirty="0">
                <a:solidFill>
                  <a:srgbClr val="FF0000"/>
                </a:solidFill>
                <a:latin typeface="+mj-lt"/>
                <a:cs typeface="Dancing Script" panose="020B0604020202020204" charset="0"/>
              </a:rPr>
              <a:t>thơ hay </a:t>
            </a:r>
            <a:r>
              <a:rPr lang="vi-VN" sz="4000" b="1" i="1" dirty="0" err="1">
                <a:solidFill>
                  <a:srgbClr val="FF0000"/>
                </a:solidFill>
                <a:latin typeface="+mj-lt"/>
                <a:cs typeface="Dancing Script" panose="020B0604020202020204" charset="0"/>
              </a:rPr>
              <a:t>là</a:t>
            </a:r>
            <a:r>
              <a:rPr lang="vi-VN" sz="4000" b="1" i="1" dirty="0">
                <a:solidFill>
                  <a:srgbClr val="FF0000"/>
                </a:solidFill>
                <a:latin typeface="+mj-lt"/>
                <a:cs typeface="Dancing Script" panose="020B0604020202020204" charset="0"/>
              </a:rPr>
              <a:t> câu thơ </a:t>
            </a:r>
            <a:r>
              <a:rPr lang="vi-VN" sz="4000" b="1" i="1" dirty="0" err="1">
                <a:solidFill>
                  <a:srgbClr val="FF0000"/>
                </a:solidFill>
                <a:latin typeface="+mj-lt"/>
                <a:cs typeface="Dancing Script" panose="020B0604020202020204" charset="0"/>
              </a:rPr>
              <a:t>có</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khả</a:t>
            </a:r>
            <a:r>
              <a:rPr lang="vi-VN" sz="4000" b="1" i="1" dirty="0">
                <a:solidFill>
                  <a:srgbClr val="FF0000"/>
                </a:solidFill>
                <a:latin typeface="+mj-lt"/>
                <a:cs typeface="Dancing Script" panose="020B0604020202020204" charset="0"/>
              </a:rPr>
              <a:t> năng </a:t>
            </a:r>
            <a:r>
              <a:rPr lang="vi-VN" sz="4000" b="1" i="1" dirty="0" err="1">
                <a:solidFill>
                  <a:srgbClr val="FF0000"/>
                </a:solidFill>
                <a:latin typeface="+mj-lt"/>
                <a:cs typeface="Dancing Script" panose="020B0604020202020204" charset="0"/>
              </a:rPr>
              <a:t>đánh</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thức</a:t>
            </a:r>
            <a:r>
              <a:rPr lang="vi-VN" sz="4000" b="1" i="1" dirty="0">
                <a:solidFill>
                  <a:srgbClr val="FF0000"/>
                </a:solidFill>
                <a:latin typeface="+mj-lt"/>
                <a:cs typeface="Dancing Script" panose="020B0604020202020204" charset="0"/>
              </a:rPr>
              <a:t> bao </a:t>
            </a:r>
            <a:r>
              <a:rPr lang="vi-VN" sz="4000" b="1" i="1" dirty="0" err="1">
                <a:solidFill>
                  <a:srgbClr val="FF0000"/>
                </a:solidFill>
                <a:latin typeface="+mj-lt"/>
                <a:cs typeface="Dancing Script" panose="020B0604020202020204" charset="0"/>
              </a:rPr>
              <a:t>ấn</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tượng</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vốn</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ngủ</a:t>
            </a:r>
            <a:r>
              <a:rPr lang="vi-VN" sz="4000" b="1" i="1" dirty="0">
                <a:solidFill>
                  <a:srgbClr val="FF0000"/>
                </a:solidFill>
                <a:latin typeface="+mj-lt"/>
                <a:cs typeface="Dancing Script" panose="020B0604020202020204" charset="0"/>
              </a:rPr>
              <a:t> quên trong </a:t>
            </a:r>
            <a:r>
              <a:rPr lang="vi-VN" sz="4000" b="1" i="1" dirty="0" err="1">
                <a:solidFill>
                  <a:srgbClr val="FF0000"/>
                </a:solidFill>
                <a:latin typeface="+mj-lt"/>
                <a:cs typeface="Dancing Script" panose="020B0604020202020204" charset="0"/>
              </a:rPr>
              <a:t>kí</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ức</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của</a:t>
            </a:r>
            <a:r>
              <a:rPr lang="vi-VN" sz="4000" b="1" i="1" dirty="0">
                <a:solidFill>
                  <a:srgbClr val="FF0000"/>
                </a:solidFill>
                <a:latin typeface="+mj-lt"/>
                <a:cs typeface="Dancing Script" panose="020B0604020202020204" charset="0"/>
              </a:rPr>
              <a:t> con </a:t>
            </a:r>
            <a:r>
              <a:rPr lang="vi-VN" sz="4000" b="1" i="1" dirty="0" err="1">
                <a:solidFill>
                  <a:srgbClr val="FF0000"/>
                </a:solidFill>
                <a:latin typeface="+mj-lt"/>
                <a:cs typeface="Dancing Script" panose="020B0604020202020204" charset="0"/>
              </a:rPr>
              <a:t>người</a:t>
            </a:r>
            <a:r>
              <a:rPr lang="vi-VN" sz="4000" b="1" i="1" dirty="0">
                <a:solidFill>
                  <a:srgbClr val="FF0000"/>
                </a:solidFill>
                <a:latin typeface="+mj-lt"/>
                <a:cs typeface="Dancing Script" panose="020B0604020202020204" charset="0"/>
              </a:rPr>
              <a:t>”</a:t>
            </a:r>
            <a:r>
              <a:rPr lang="vi-VN" sz="4000" i="1" dirty="0">
                <a:latin typeface="+mj-lt"/>
                <a:cs typeface="Dancing Script" panose="020B0604020202020204" charset="0"/>
              </a:rPr>
              <a:t/>
            </a:r>
            <a:br>
              <a:rPr lang="vi-VN" sz="4000" i="1" dirty="0">
                <a:latin typeface="+mj-lt"/>
                <a:cs typeface="Dancing Script" panose="020B0604020202020204" charset="0"/>
              </a:rPr>
            </a:br>
            <a:r>
              <a:rPr lang="vi-VN" sz="4000" b="0" i="1" dirty="0">
                <a:solidFill>
                  <a:srgbClr val="000000"/>
                </a:solidFill>
                <a:effectLst/>
                <a:latin typeface="+mj-lt"/>
                <a:ea typeface="Segoe UI Historic" panose="020B0502040204020203" pitchFamily="34" charset="0"/>
                <a:cs typeface="Dancing Script" panose="020B0604020202020204" charset="0"/>
              </a:rPr>
              <a:t>(Chu Văn Sơn)</a:t>
            </a:r>
            <a:endParaRPr lang="vi-VN" sz="3200" i="1" dirty="0">
              <a:latin typeface="+mj-lt"/>
              <a:ea typeface="Segoe UI Historic" panose="020B0502040204020203" pitchFamily="34" charset="0"/>
              <a:cs typeface="Dancing Script" panose="020B0604020202020204" charset="0"/>
            </a:endParaRPr>
          </a:p>
        </p:txBody>
      </p:sp>
    </p:spTree>
    <p:extLst>
      <p:ext uri="{BB962C8B-B14F-4D97-AF65-F5344CB8AC3E}">
        <p14:creationId xmlns:p14="http://schemas.microsoft.com/office/powerpoint/2010/main" val="252466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Administrator\Pictures\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 y="-85397"/>
            <a:ext cx="9465066" cy="53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54001" y="65961"/>
            <a:ext cx="5416549"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r>
              <a:rPr lang="en-US" sz="2400" b="1" dirty="0">
                <a:solidFill>
                  <a:srgbClr val="FF0000"/>
                </a:solidFill>
                <a:latin typeface="Times New Roman" pitchFamily="18" charset="0"/>
                <a:cs typeface="Times New Roman" pitchFamily="18" charset="0"/>
              </a:rPr>
              <a:t>I. TRI THỨC NGỮ VĂN</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6" name="Rounded Rectangle 5"/>
          <p:cNvSpPr/>
          <p:nvPr/>
        </p:nvSpPr>
        <p:spPr>
          <a:xfrm>
            <a:off x="243059" y="757863"/>
            <a:ext cx="8657882" cy="4422097"/>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2. Cảm hứng </a:t>
            </a:r>
          </a:p>
          <a:p>
            <a:pPr indent="539750" algn="just">
              <a:lnSpc>
                <a:spcPct val="150000"/>
              </a:lnSpc>
            </a:pPr>
            <a:r>
              <a:rPr lang="vi-VN" sz="3200" b="1" i="1" dirty="0">
                <a:solidFill>
                  <a:srgbClr val="006666"/>
                </a:solidFill>
                <a:latin typeface="+mj-lt"/>
                <a:ea typeface="Arial"/>
              </a:rPr>
              <a:t>Cảm hứng là trạng thái tâm lí dạt dào cảm xúc và sự lôi cuốn, thôi thúc mãnh liệt đối với cảm người khi tiếp x</a:t>
            </a:r>
            <a:r>
              <a:rPr lang="en-US" sz="3200" b="1" i="1" dirty="0">
                <a:solidFill>
                  <a:srgbClr val="006666"/>
                </a:solidFill>
                <a:latin typeface="Times New Roman" pitchFamily="18" charset="0"/>
                <a:ea typeface="Arial"/>
                <a:cs typeface="Times New Roman" pitchFamily="18" charset="0"/>
              </a:rPr>
              <a:t>ú</a:t>
            </a:r>
            <a:r>
              <a:rPr lang="vi-VN" sz="3200" b="1" i="1" dirty="0">
                <a:solidFill>
                  <a:srgbClr val="006666"/>
                </a:solidFill>
                <a:latin typeface="+mj-lt"/>
                <a:ea typeface="Arial"/>
              </a:rPr>
              <a:t>c với một hiện tượng, sự vật hay thực hiện một công việc, một hành động nào đó.</a:t>
            </a:r>
          </a:p>
        </p:txBody>
      </p:sp>
    </p:spTree>
    <p:extLst>
      <p:ext uri="{BB962C8B-B14F-4D97-AF65-F5344CB8AC3E}">
        <p14:creationId xmlns:p14="http://schemas.microsoft.com/office/powerpoint/2010/main" val="250902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Administrator\Pictures\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 y="-85397"/>
            <a:ext cx="9465066" cy="53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54001" y="65961"/>
            <a:ext cx="5416549"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r>
              <a:rPr lang="en-US" sz="2400" b="1" dirty="0">
                <a:solidFill>
                  <a:srgbClr val="FF0000"/>
                </a:solidFill>
                <a:latin typeface="Times New Roman" pitchFamily="18" charset="0"/>
                <a:cs typeface="Times New Roman" pitchFamily="18" charset="0"/>
              </a:rPr>
              <a:t>I. TRI THỨC NGỮ VĂN</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6" name="Rounded Rectangle 5"/>
          <p:cNvSpPr/>
          <p:nvPr/>
        </p:nvSpPr>
        <p:spPr>
          <a:xfrm>
            <a:off x="243059" y="959072"/>
            <a:ext cx="8657882" cy="3949678"/>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sz="3200" b="1" i="1" dirty="0">
                <a:solidFill>
                  <a:srgbClr val="0070C0"/>
                </a:solidFill>
                <a:latin typeface="Times New Roman" panose="02020603050405020304" pitchFamily="18" charset="0"/>
                <a:cs typeface="Times New Roman" panose="02020603050405020304" pitchFamily="18" charset="0"/>
              </a:rPr>
              <a:t>3. </a:t>
            </a:r>
            <a:r>
              <a:rPr lang="en-US" sz="3200" b="1" i="1" dirty="0" err="1">
                <a:solidFill>
                  <a:srgbClr val="0070C0"/>
                </a:solidFill>
                <a:latin typeface="Times New Roman" panose="02020603050405020304" pitchFamily="18" charset="0"/>
                <a:cs typeface="Times New Roman" panose="02020603050405020304" pitchFamily="18" charset="0"/>
              </a:rPr>
              <a:t>Cảm</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hứng</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chủ</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đạo</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trong</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thơ</a:t>
            </a:r>
            <a:r>
              <a:rPr lang="en-US" sz="3200" b="1" i="1" dirty="0">
                <a:solidFill>
                  <a:srgbClr val="0070C0"/>
                </a:solidFill>
                <a:latin typeface="Times New Roman" panose="02020603050405020304" pitchFamily="18" charset="0"/>
                <a:cs typeface="Times New Roman" panose="02020603050405020304" pitchFamily="18" charset="0"/>
              </a:rPr>
              <a:t> </a:t>
            </a:r>
            <a:endParaRPr lang="en-US" sz="3200" i="1" dirty="0">
              <a:solidFill>
                <a:srgbClr val="0070C0"/>
              </a:solidFill>
              <a:latin typeface="Times New Roman" panose="02020603050405020304" pitchFamily="18" charset="0"/>
              <a:cs typeface="Times New Roman" panose="02020603050405020304" pitchFamily="18" charset="0"/>
            </a:endParaRPr>
          </a:p>
          <a:p>
            <a:pPr indent="539750" algn="just"/>
            <a:r>
              <a:rPr lang="en-US" sz="3200">
                <a:solidFill>
                  <a:srgbClr val="002060"/>
                </a:solidFill>
                <a:latin typeface="Times New Roman" pitchFamily="18" charset="0"/>
                <a:cs typeface="Times New Roman" pitchFamily="18" charset="0"/>
              </a:rPr>
              <a:t>Là </a:t>
            </a:r>
            <a:r>
              <a:rPr lang="en-US" sz="3200" dirty="0" err="1">
                <a:solidFill>
                  <a:srgbClr val="002060"/>
                </a:solidFill>
                <a:latin typeface="Times New Roman" pitchFamily="18" charset="0"/>
                <a:cs typeface="Times New Roman" pitchFamily="18" charset="0"/>
              </a:rPr>
              <a:t>trạng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tình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mãnh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liệt</a:t>
            </a:r>
            <a:r>
              <a:rPr lang="en-US" sz="3200" dirty="0">
                <a:solidFill>
                  <a:srgbClr val="002060"/>
                </a:solidFill>
                <a:latin typeface="Times New Roman" pitchFamily="18" charset="0"/>
                <a:cs typeface="Times New Roman" pitchFamily="18" charset="0"/>
              </a:rPr>
              <a:t>, say </a:t>
            </a:r>
            <a:r>
              <a:rPr lang="en-US" sz="3200" dirty="0" err="1">
                <a:solidFill>
                  <a:srgbClr val="002060"/>
                </a:solidFill>
                <a:latin typeface="Times New Roman" pitchFamily="18" charset="0"/>
                <a:cs typeface="Times New Roman" pitchFamily="18" charset="0"/>
              </a:rPr>
              <a:t>đắm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xuyên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suốt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phẩm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động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xúc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của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những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tiếp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nhận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phẩm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phẩm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thể</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nhiều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hứng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nhưng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chỉ</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hứng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chủ</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hứng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bao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trùm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phẩm</a:t>
            </a:r>
            <a:r>
              <a:rPr lang="en-US" sz="3200" dirty="0">
                <a:solidFill>
                  <a:srgbClr val="002060"/>
                </a:solidFill>
                <a:latin typeface="Times New Roman" pitchFamily="18" charset="0"/>
                <a:cs typeface="Times New Roman" pitchFamily="18" charset="0"/>
              </a:rPr>
              <a:t>.</a:t>
            </a:r>
            <a:endParaRPr lang="vi-VN" sz="3200" b="1" i="1" dirty="0">
              <a:solidFill>
                <a:srgbClr val="002060"/>
              </a:solidFill>
              <a:latin typeface="Times New Roman" pitchFamily="18" charset="0"/>
              <a:ea typeface="Arial"/>
              <a:cs typeface="Times New Roman" pitchFamily="18" charset="0"/>
            </a:endParaRPr>
          </a:p>
        </p:txBody>
      </p:sp>
    </p:spTree>
    <p:extLst>
      <p:ext uri="{BB962C8B-B14F-4D97-AF65-F5344CB8AC3E}">
        <p14:creationId xmlns:p14="http://schemas.microsoft.com/office/powerpoint/2010/main" val="305243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Pretty Aesthetic Notes for School by Slidesgo">
  <a:themeElements>
    <a:clrScheme name="Simple Light">
      <a:dk1>
        <a:srgbClr val="000000"/>
      </a:dk1>
      <a:lt1>
        <a:srgbClr val="ECECEC"/>
      </a:lt1>
      <a:dk2>
        <a:srgbClr val="FFDBDE"/>
      </a:dk2>
      <a:lt2>
        <a:srgbClr val="AEC6CF"/>
      </a:lt2>
      <a:accent1>
        <a:srgbClr val="FECBA7"/>
      </a:accent1>
      <a:accent2>
        <a:srgbClr val="FEB7C0"/>
      </a:accent2>
      <a:accent3>
        <a:srgbClr val="6B9BA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1999</Words>
  <Application>Microsoft Office PowerPoint</Application>
  <PresentationFormat>On-screen Show (16:9)</PresentationFormat>
  <Paragraphs>169</Paragraphs>
  <Slides>36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#9Slide03 Source Sans Pro SemiB</vt:lpstr>
      <vt:lpstr>Segoe UI Historic</vt:lpstr>
      <vt:lpstr>맑은 고딕</vt:lpstr>
      <vt:lpstr>#9Slide06 Cantoni Basic Bold</vt:lpstr>
      <vt:lpstr>Arial</vt:lpstr>
      <vt:lpstr>Times New Roman</vt:lpstr>
      <vt:lpstr>Delius Swash Caps</vt:lpstr>
      <vt:lpstr>Dancing Script</vt:lpstr>
      <vt:lpstr>Aachen</vt:lpstr>
      <vt:lpstr>Pretty Aesthetic Notes for School by Slidesgo</vt:lpstr>
      <vt:lpstr>PowerPoint Presentation</vt:lpstr>
      <vt:lpstr>PowerPoint Presentation</vt:lpstr>
      <vt:lpstr>PowerPoint Presentation</vt:lpstr>
      <vt:lpstr> CHIẾC LÁ ĐẦU TIÊN                     (Hoàng Nhuận Cầm)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VĂN BẢN NGHỊ LUẬN PHÂN TÍCH, ĐÁNH GIÁ  MỘT TÁC PHẨM TRỮ TÌNH</dc:title>
  <dc:creator>THAY KHOA</dc:creator>
  <cp:lastModifiedBy>DELL</cp:lastModifiedBy>
  <cp:revision>47</cp:revision>
  <dcterms:modified xsi:type="dcterms:W3CDTF">2024-01-14T08:18:50Z</dcterms:modified>
</cp:coreProperties>
</file>