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355" r:id="rId2"/>
    <p:sldId id="358" r:id="rId3"/>
    <p:sldId id="356" r:id="rId4"/>
    <p:sldId id="357" r:id="rId5"/>
    <p:sldId id="284" r:id="rId6"/>
    <p:sldId id="285" r:id="rId7"/>
    <p:sldId id="359" r:id="rId8"/>
    <p:sldId id="344" r:id="rId9"/>
    <p:sldId id="343" r:id="rId10"/>
    <p:sldId id="337" r:id="rId11"/>
    <p:sldId id="263" r:id="rId12"/>
    <p:sldId id="267" r:id="rId13"/>
    <p:sldId id="352" r:id="rId14"/>
    <p:sldId id="347" r:id="rId15"/>
    <p:sldId id="269" r:id="rId16"/>
    <p:sldId id="349" r:id="rId17"/>
    <p:sldId id="350" r:id="rId18"/>
    <p:sldId id="336" r:id="rId19"/>
    <p:sldId id="272" r:id="rId20"/>
    <p:sldId id="273" r:id="rId21"/>
    <p:sldId id="276" r:id="rId22"/>
    <p:sldId id="327" r:id="rId23"/>
    <p:sldId id="335" r:id="rId24"/>
    <p:sldId id="354" r:id="rId25"/>
    <p:sldId id="33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FF3399"/>
    <a:srgbClr val="3333FF"/>
    <a:srgbClr val="521DE7"/>
    <a:srgbClr val="BCA8F6"/>
    <a:srgbClr val="E4F4AA"/>
    <a:srgbClr val="FFFF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1470" autoAdjust="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9D88795-9E54-4E43-B446-5079377EC0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3328190-E9F4-4CAB-B741-D25DF55667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CBED2-6E23-49E0-83EE-76CC4CECDA16}" type="slidenum">
              <a:rPr lang="en-US"/>
              <a:pPr/>
              <a:t>17</a:t>
            </a:fld>
            <a:endParaRPr lang="en-US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284A6FB-C359-46FB-9332-F4C1BCCDB979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5141-FE1A-4632-8C61-E21D7B5F3119}" type="slidenum">
              <a:rPr lang="en-US"/>
              <a:pPr/>
              <a:t>25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3FE7-1AB8-4705-A7A2-1D5629DA6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C00B-622D-47B8-B714-9697CC0A3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265-F3C6-4D3F-988A-69EF70CE4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748E-E1D5-42AF-BE3F-2655A592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6C2E-B30D-4D53-B931-817FF6A70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5EA1-A1B3-4104-925E-2A1D62FBB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AA90-9153-4AFF-87CB-308C4E161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898F-A690-46BE-9EE3-A5050C605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7F91-9B85-487A-8468-E1C7C19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757B-219E-44B0-801C-B2DD93ADF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52A3-1C42-4C81-A2C9-AC2DF5130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916D-62E5-460A-84C9-D8792E1B85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.vn/imgres?hl=vi&amp;biw=1366&amp;bih=532&amp;tbm=isch&amp;tbnid=5c-U_KPSXW2OjM:&amp;imgrefurl=http://tapchivangbac.com/ct-trang-suc-V%C3%A0ng%20jewelry%20-%20DSA432134-1599.html&amp;docid=G4h06tiNU6TlSM&amp;imgurl=http://tapchivangbac.com/UserFiles/Image/San-Pham/10(10).jpg&amp;w=225&amp;h=224&amp;ei=vx2CULXmMsjyrQfpwIGYBw&amp;zoom=1&amp;iact=hc&amp;vpx=131&amp;vpy=187&amp;dur=2013&amp;hovh=179&amp;hovw=180&amp;tx=100&amp;ty=86&amp;sig=114653487610934855001&amp;page=2&amp;tbnh=164&amp;tbnw=165&amp;start=12&amp;ndsp=18&amp;ved=1t:429,r:0,s:12,i:107" TargetMode="External"/><Relationship Id="rId7" Type="http://schemas.openxmlformats.org/officeDocument/2006/relationships/hyperlink" Target="http://gianhangvn.com/1spct66738-mang-nhom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.vn/imgres?start=158&amp;hl=vi&amp;biw=1366&amp;bih=532&amp;tbm=isch&amp;tbnid=yzq6Z5wXK7XH_M:&amp;imgrefurl=http://www.24h.com.vn/trang-suc/sam-san-pham-loc-phat-tai-voi-uu-dai-lon-c175a477561.html&amp;docid=J8d7jYMufUyjKM&amp;imgurl=http://www.24h.com.vn/upload/3-2012/images/2012-08-20/1345453911-sam-san-pham-loc-phat-tai-voi-uu-dai-lon-3.jpg&amp;w=500&amp;h=379&amp;ei=2h2CUMndFoSNrgeH_IDIDA&amp;zoom=1&amp;iact=hc&amp;vpx=1013&amp;vpy=219&amp;dur=96&amp;hovh=195&amp;hovw=258&amp;tx=134&amp;ty=200&amp;sig=114653487610934855001&amp;page=10&amp;tbnh=155&amp;tbnw=195&amp;ndsp=17&amp;ved=1t:429,r:10,s:158,i:278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homkimhang.marofin.com/details/6594/Am_Reo.htm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hyperlink" Target="http://www.sieuthithietbi.vn/product_info.php?manufacturers_id=116&amp;products_id=4674&amp;osCsid=1a868e5fbc738ea00bed3f18f7d1a67f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4419600" y="4114800"/>
            <a:ext cx="44196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MysticalH"/>
              </a:rPr>
              <a:t>ho¸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MysticalH"/>
              </a:rPr>
              <a:t>häc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MysticalH"/>
              </a:rPr>
              <a:t> 12 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MysticalH"/>
            </a:endParaRPr>
          </a:p>
        </p:txBody>
      </p:sp>
      <p:pic>
        <p:nvPicPr>
          <p:cNvPr id="53251" name="Picture 4" descr="1labtackle3-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05200"/>
            <a:ext cx="29925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52400" y="762000"/>
            <a:ext cx="5715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NHIÖT LIÖT CHµO </a:t>
            </a:r>
            <a:r>
              <a:rPr lang="en-US" sz="3600" b="1" kern="10" dirty="0" err="1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MõNG</a:t>
            </a:r>
            <a:r>
              <a:rPr lang="en-US" sz="3600" b="1" kern="10" dirty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endParaRPr lang="en-US" sz="3600" b="1" kern="10" dirty="0" smtClean="0">
              <a:ln w="9525">
                <a:pattFill prst="pct90">
                  <a:fgClr>
                    <a:srgbClr val="FF0066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  <a:p>
            <a:pPr algn="ctr"/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quý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THÇY, C¤ GI¸O VÒ </a:t>
            </a:r>
            <a:r>
              <a:rPr lang="en-US" sz="3600" b="1" kern="10" dirty="0" err="1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Dù</a:t>
            </a:r>
            <a:r>
              <a:rPr lang="en-US" sz="3600" b="1" kern="10" dirty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GIê</a:t>
            </a:r>
            <a:endParaRPr lang="en-US" sz="3600" b="1" kern="10" dirty="0">
              <a:ln w="9525">
                <a:pattFill prst="pct90">
                  <a:fgClr>
                    <a:srgbClr val="FF0066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  <p:pic>
        <p:nvPicPr>
          <p:cNvPr id="53256" name="Picture 10" descr="AWQ00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25" y="5334000"/>
            <a:ext cx="133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dẻo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kim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mbria" pitchFamily="18" charset="0"/>
              </a:rPr>
              <a:t>loại</a:t>
            </a:r>
            <a:endParaRPr lang="en-US" sz="3200" b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153400" y="11430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Ứng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dẻo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itchFamily="18" charset="0"/>
              </a:rPr>
              <a:t>vàng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4041" name="Picture 9" descr="mat na vang la"/>
          <p:cNvPicPr>
            <a:picLocks noChangeAspect="1" noChangeArrowheads="1"/>
          </p:cNvPicPr>
          <p:nvPr/>
        </p:nvPicPr>
        <p:blipFill>
          <a:blip r:embed="rId2"/>
          <a:srcRect l="1724" t="3909" r="51031" b="42897"/>
          <a:stretch>
            <a:fillRect/>
          </a:stretch>
        </p:blipFill>
        <p:spPr bwMode="auto">
          <a:xfrm>
            <a:off x="5715000" y="1066800"/>
            <a:ext cx="23733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4191000"/>
            <a:ext cx="91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Ứng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tính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dẻo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nhôm</a:t>
            </a:r>
            <a:endParaRPr lang="en-US" sz="2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44044" name="rg_hi" descr="ANd9GcQfBYCb54aIB2ky3zxL1pFaeku30ams_VPfOv4IwkSXH0dLNVh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277" t="18239" r="12227" b="10980"/>
          <a:stretch>
            <a:fillRect/>
          </a:stretch>
        </p:blipFill>
        <p:spPr bwMode="auto">
          <a:xfrm>
            <a:off x="0" y="1066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rg_hi" descr="ANd9GcSBZOYMKjQ2W3ueVVPVQ6MJe8V9-vsqiT29vB7rh9Haq_n-83W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456" r="2455"/>
          <a:stretch>
            <a:fillRect/>
          </a:stretch>
        </p:blipFill>
        <p:spPr bwMode="auto">
          <a:xfrm>
            <a:off x="2743200" y="10668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rg_hi" descr="ANd9GcQfBYCb54aIB2ky3zxL1pFaeku30ams_VPfOv4IwkSXH0dLNVh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277" t="18239" r="12227" b="10980"/>
          <a:stretch>
            <a:fillRect/>
          </a:stretch>
        </p:blipFill>
        <p:spPr bwMode="auto">
          <a:xfrm>
            <a:off x="0" y="1066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rg_hi" descr="ANd9GcSBZOYMKjQ2W3ueVVPVQ6MJe8V9-vsqiT29vB7rh9Haq_n-83W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456" r="2455"/>
          <a:stretch>
            <a:fillRect/>
          </a:stretch>
        </p:blipFill>
        <p:spPr bwMode="auto">
          <a:xfrm>
            <a:off x="2743200" y="10668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16" descr="mat na vang la"/>
          <p:cNvPicPr>
            <a:picLocks noChangeAspect="1" noChangeArrowheads="1"/>
          </p:cNvPicPr>
          <p:nvPr/>
        </p:nvPicPr>
        <p:blipFill>
          <a:blip r:embed="rId2"/>
          <a:srcRect l="1724" t="3909" r="51031" b="42897"/>
          <a:stretch>
            <a:fillRect/>
          </a:stretch>
        </p:blipFill>
        <p:spPr bwMode="auto">
          <a:xfrm>
            <a:off x="5715000" y="1066800"/>
            <a:ext cx="23733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rg_hi" descr="ANd9GcQfBYCb54aIB2ky3zxL1pFaeku30ams_VPfOv4IwkSXH0dLNVh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277" t="18239" r="12227" b="10980"/>
          <a:stretch>
            <a:fillRect/>
          </a:stretch>
        </p:blipFill>
        <p:spPr bwMode="auto">
          <a:xfrm>
            <a:off x="0" y="1066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rg_hi" descr="ANd9GcSBZOYMKjQ2W3ueVVPVQ6MJe8V9-vsqiT29vB7rh9Haq_n-83W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456" r="2455"/>
          <a:stretch>
            <a:fillRect/>
          </a:stretch>
        </p:blipFill>
        <p:spPr bwMode="auto">
          <a:xfrm>
            <a:off x="2743200" y="10668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20" descr="mat na vang la"/>
          <p:cNvPicPr>
            <a:picLocks noChangeAspect="1" noChangeArrowheads="1"/>
          </p:cNvPicPr>
          <p:nvPr/>
        </p:nvPicPr>
        <p:blipFill>
          <a:blip r:embed="rId2"/>
          <a:srcRect l="1724" t="3909" r="51031" b="42897"/>
          <a:stretch>
            <a:fillRect/>
          </a:stretch>
        </p:blipFill>
        <p:spPr bwMode="auto">
          <a:xfrm>
            <a:off x="5715000" y="1066800"/>
            <a:ext cx="23733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rg_hi" descr="ANd9GcQfBYCb54aIB2ky3zxL1pFaeku30ams_VPfOv4IwkSXH0dLNVh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277" t="18239" r="12227" b="10980"/>
          <a:stretch>
            <a:fillRect/>
          </a:stretch>
        </p:blipFill>
        <p:spPr bwMode="auto">
          <a:xfrm>
            <a:off x="0" y="1066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rg_hi" descr="ANd9GcSBZOYMKjQ2W3ueVVPVQ6MJe8V9-vsqiT29vB7rh9Haq_n-83W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456" r="2455"/>
          <a:stretch>
            <a:fillRect/>
          </a:stretch>
        </p:blipFill>
        <p:spPr bwMode="auto">
          <a:xfrm>
            <a:off x="2743200" y="10668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2" name="Picture 30" descr="Màng nhôm">
            <a:hlinkClick r:id="rId7" tooltip="&quot;Màng nhôm&quot;"/>
          </p:cNvPr>
          <p:cNvPicPr>
            <a:picLocks noChangeAspect="1" noChangeArrowheads="1"/>
          </p:cNvPicPr>
          <p:nvPr/>
        </p:nvPicPr>
        <p:blipFill>
          <a:blip r:embed="rId8"/>
          <a:srcRect l="6189" t="12617" r="6607" b="10869"/>
          <a:stretch>
            <a:fillRect/>
          </a:stretch>
        </p:blipFill>
        <p:spPr bwMode="auto">
          <a:xfrm>
            <a:off x="6096000" y="38862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la nho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3886201"/>
            <a:ext cx="2495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3" name="Picture 1" descr="http://i180.photobucket.com/albums/x200/motconrua/200912/Keo/IMG_004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3886200"/>
            <a:ext cx="2819400" cy="22860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/>
      <p:bldP spid="44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139700"/>
            <a:ext cx="2362200" cy="2713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7200">
              <a:latin typeface="Arial" charset="0"/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219200" y="3841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203325" y="1031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981200" y="3841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667000" y="3841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981200" y="10699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667000" y="10699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219200" y="16795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981200" y="16795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667000" y="16795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+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981200" y="2365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219200" y="2365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667000" y="2365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098550" y="67627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1905000" y="7207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2590800" y="7207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1524000" y="11779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2286000" y="11779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2971800" y="17113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438400" y="12541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2286000" y="16351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90800" y="25495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1066800" y="25495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1143000" y="19399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1828800" y="26257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b="1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648200" y="3657600"/>
            <a:ext cx="42672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200" b="1" dirty="0" err="1">
                <a:latin typeface="Cambria" pitchFamily="18" charset="0"/>
              </a:rPr>
              <a:t>Nối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kim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loại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với</a:t>
            </a:r>
            <a:r>
              <a:rPr lang="en-US" sz="2200" b="1" dirty="0">
                <a:latin typeface="Cambria" pitchFamily="18" charset="0"/>
              </a:rPr>
              <a:t> 2 </a:t>
            </a:r>
            <a:r>
              <a:rPr lang="en-US" sz="2200" b="1" dirty="0" err="1">
                <a:latin typeface="Cambria" pitchFamily="18" charset="0"/>
              </a:rPr>
              <a:t>điện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cực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một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nguồn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điện</a:t>
            </a:r>
            <a:endParaRPr lang="en-US" sz="2200" b="1" dirty="0">
              <a:latin typeface="Cambria" pitchFamily="18" charset="0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543800" y="139700"/>
            <a:ext cx="306388" cy="2667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875213" y="139700"/>
            <a:ext cx="306387" cy="2667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7588250" y="215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7588250" y="520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7588250" y="825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7588250" y="1130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7588250" y="14351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7588250" y="1739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7588250" y="2044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7588250" y="2349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4919663" y="215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4919663" y="520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4919663" y="825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4919663" y="1130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4919663" y="14351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4919663" y="1739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4919663" y="2044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4919663" y="2349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181600" y="139700"/>
            <a:ext cx="2362200" cy="2652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6800">
              <a:latin typeface="Arial" charset="0"/>
            </a:endParaRPr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5486400" y="444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5470525" y="984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6248400" y="444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18" name="Oval 50"/>
          <p:cNvSpPr>
            <a:spLocks noChangeArrowheads="1"/>
          </p:cNvSpPr>
          <p:nvPr/>
        </p:nvSpPr>
        <p:spPr bwMode="auto">
          <a:xfrm>
            <a:off x="6934200" y="444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>
            <a:off x="6248400" y="10223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0" name="Oval 52"/>
          <p:cNvSpPr>
            <a:spLocks noChangeArrowheads="1"/>
          </p:cNvSpPr>
          <p:nvPr/>
        </p:nvSpPr>
        <p:spPr bwMode="auto">
          <a:xfrm>
            <a:off x="6934200" y="10223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5486400" y="1631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2" name="Oval 54"/>
          <p:cNvSpPr>
            <a:spLocks noChangeArrowheads="1"/>
          </p:cNvSpPr>
          <p:nvPr/>
        </p:nvSpPr>
        <p:spPr bwMode="auto">
          <a:xfrm>
            <a:off x="6248400" y="1631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3" name="Oval 55"/>
          <p:cNvSpPr>
            <a:spLocks noChangeArrowheads="1"/>
          </p:cNvSpPr>
          <p:nvPr/>
        </p:nvSpPr>
        <p:spPr bwMode="auto">
          <a:xfrm>
            <a:off x="6934200" y="1631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4" name="Oval 56"/>
          <p:cNvSpPr>
            <a:spLocks noChangeArrowheads="1"/>
          </p:cNvSpPr>
          <p:nvPr/>
        </p:nvSpPr>
        <p:spPr bwMode="auto">
          <a:xfrm>
            <a:off x="6248400" y="23177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5" name="Oval 57"/>
          <p:cNvSpPr>
            <a:spLocks noChangeArrowheads="1"/>
          </p:cNvSpPr>
          <p:nvPr/>
        </p:nvSpPr>
        <p:spPr bwMode="auto">
          <a:xfrm>
            <a:off x="5486400" y="23177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6" name="Oval 58"/>
          <p:cNvSpPr>
            <a:spLocks noChangeArrowheads="1"/>
          </p:cNvSpPr>
          <p:nvPr/>
        </p:nvSpPr>
        <p:spPr bwMode="auto">
          <a:xfrm>
            <a:off x="6934200" y="23177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5029200" y="28067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7696200" y="28067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5029200" y="33242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6781800" y="33242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231" name="Oval 63"/>
          <p:cNvSpPr>
            <a:spLocks noChangeArrowheads="1"/>
          </p:cNvSpPr>
          <p:nvPr/>
        </p:nvSpPr>
        <p:spPr bwMode="auto">
          <a:xfrm>
            <a:off x="5867400" y="32035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7232" name="Oval 64"/>
          <p:cNvSpPr>
            <a:spLocks noChangeArrowheads="1"/>
          </p:cNvSpPr>
          <p:nvPr/>
        </p:nvSpPr>
        <p:spPr bwMode="auto">
          <a:xfrm>
            <a:off x="6553200" y="32162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5562600" y="29591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3600" b="1">
              <a:latin typeface="Cambria" pitchFamily="18" charset="0"/>
            </a:endParaRPr>
          </a:p>
        </p:txBody>
      </p:sp>
      <p:sp>
        <p:nvSpPr>
          <p:cNvPr id="7234" name="Oval 66"/>
          <p:cNvSpPr>
            <a:spLocks noChangeArrowheads="1"/>
          </p:cNvSpPr>
          <p:nvPr/>
        </p:nvSpPr>
        <p:spPr bwMode="auto">
          <a:xfrm>
            <a:off x="5181600" y="215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35" name="Oval 67"/>
          <p:cNvSpPr>
            <a:spLocks noChangeArrowheads="1"/>
          </p:cNvSpPr>
          <p:nvPr/>
        </p:nvSpPr>
        <p:spPr bwMode="auto">
          <a:xfrm>
            <a:off x="5181600" y="1358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5181600" y="2578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237" name="Oval 69"/>
          <p:cNvSpPr>
            <a:spLocks noChangeArrowheads="1"/>
          </p:cNvSpPr>
          <p:nvPr/>
        </p:nvSpPr>
        <p:spPr bwMode="auto">
          <a:xfrm>
            <a:off x="5181600" y="1968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5181600" y="7048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39" name="Oval 71"/>
          <p:cNvSpPr>
            <a:spLocks noChangeArrowheads="1"/>
          </p:cNvSpPr>
          <p:nvPr/>
        </p:nvSpPr>
        <p:spPr bwMode="auto">
          <a:xfrm>
            <a:off x="6324600" y="215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6324600" y="1358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6324600" y="2578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6324600" y="1968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43" name="Oval 75"/>
          <p:cNvSpPr>
            <a:spLocks noChangeArrowheads="1"/>
          </p:cNvSpPr>
          <p:nvPr/>
        </p:nvSpPr>
        <p:spPr bwMode="auto">
          <a:xfrm>
            <a:off x="6324600" y="7048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7772400" y="2795452"/>
            <a:ext cx="1143000" cy="86177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Cambria" pitchFamily="18" charset="0"/>
              </a:rPr>
              <a:t>Nguồn</a:t>
            </a:r>
            <a:r>
              <a:rPr lang="en-US" sz="2000" b="1" dirty="0">
                <a:latin typeface="Cambria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Cambria" pitchFamily="18" charset="0"/>
              </a:rPr>
              <a:t>điện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7245" name="Oval 77"/>
          <p:cNvSpPr>
            <a:spLocks noChangeArrowheads="1"/>
          </p:cNvSpPr>
          <p:nvPr/>
        </p:nvSpPr>
        <p:spPr bwMode="auto">
          <a:xfrm>
            <a:off x="5181600" y="2197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6" name="Oval 78"/>
          <p:cNvSpPr>
            <a:spLocks noChangeArrowheads="1"/>
          </p:cNvSpPr>
          <p:nvPr/>
        </p:nvSpPr>
        <p:spPr bwMode="auto">
          <a:xfrm>
            <a:off x="5181600" y="825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247" name="Oval 79"/>
          <p:cNvSpPr>
            <a:spLocks noChangeArrowheads="1"/>
          </p:cNvSpPr>
          <p:nvPr/>
        </p:nvSpPr>
        <p:spPr bwMode="auto">
          <a:xfrm>
            <a:off x="5181600" y="15113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8" name="Rectangle 80"/>
          <p:cNvSpPr>
            <a:spLocks noChangeArrowheads="1"/>
          </p:cNvSpPr>
          <p:nvPr/>
        </p:nvSpPr>
        <p:spPr bwMode="auto">
          <a:xfrm>
            <a:off x="152400" y="3657600"/>
            <a:ext cx="41148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Cambria" pitchFamily="18" charset="0"/>
              </a:rPr>
              <a:t>Electron </a:t>
            </a:r>
            <a:r>
              <a:rPr lang="en-US" sz="2200" b="1" dirty="0" err="1">
                <a:latin typeface="Cambria" pitchFamily="18" charset="0"/>
              </a:rPr>
              <a:t>chuyển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động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tự</a:t>
            </a:r>
            <a:r>
              <a:rPr lang="en-US" sz="2200" b="1" dirty="0">
                <a:latin typeface="Cambria" pitchFamily="18" charset="0"/>
              </a:rPr>
              <a:t> do </a:t>
            </a:r>
            <a:r>
              <a:rPr lang="en-US" sz="2200" b="1" dirty="0" err="1">
                <a:latin typeface="Cambria" pitchFamily="18" charset="0"/>
              </a:rPr>
              <a:t>trong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mạng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tinh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thể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kim</a:t>
            </a:r>
            <a:r>
              <a:rPr lang="en-US" sz="2200" b="1" dirty="0">
                <a:latin typeface="Cambria" pitchFamily="18" charset="0"/>
              </a:rPr>
              <a:t> </a:t>
            </a:r>
            <a:r>
              <a:rPr lang="en-US" sz="2200" b="1" dirty="0" err="1">
                <a:latin typeface="Cambria" pitchFamily="18" charset="0"/>
              </a:rPr>
              <a:t>loại</a:t>
            </a:r>
            <a:endParaRPr lang="en-US" sz="2200" b="1" dirty="0">
              <a:latin typeface="Cambria" pitchFamily="18" charset="0"/>
            </a:endParaRP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572000" y="4572000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latin typeface="Cambria" pitchFamily="18" charset="0"/>
                <a:sym typeface="Wingdings" pitchFamily="2" charset="2"/>
              </a:rPr>
              <a:t></a:t>
            </a:r>
            <a:r>
              <a:rPr lang="en-US" sz="2400" b="1" i="1" dirty="0">
                <a:latin typeface="Cambria" pitchFamily="18" charset="0"/>
              </a:rPr>
              <a:t>=&gt; </a:t>
            </a:r>
            <a:r>
              <a:rPr lang="en-US" sz="2400" b="1" i="1" dirty="0" err="1">
                <a:latin typeface="Cambria" pitchFamily="18" charset="0"/>
              </a:rPr>
              <a:t>Dưới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tác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dụng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của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điện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trường</a:t>
            </a:r>
            <a:r>
              <a:rPr lang="en-US" sz="2400" b="1" i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Cambria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Cambria" pitchFamily="18" charset="0"/>
              </a:rPr>
              <a:t> electron </a:t>
            </a:r>
            <a:r>
              <a:rPr lang="en-US" sz="2400" b="1" i="1" dirty="0" err="1">
                <a:solidFill>
                  <a:srgbClr val="0000FF"/>
                </a:solidFill>
                <a:latin typeface="Cambria" pitchFamily="18" charset="0"/>
              </a:rPr>
              <a:t>tự</a:t>
            </a:r>
            <a:r>
              <a:rPr lang="en-US" sz="2400" b="1" i="1" dirty="0">
                <a:solidFill>
                  <a:srgbClr val="0000FF"/>
                </a:solidFill>
                <a:latin typeface="Cambria" pitchFamily="18" charset="0"/>
              </a:rPr>
              <a:t> do </a:t>
            </a:r>
            <a:r>
              <a:rPr lang="en-US" sz="2400" b="1" i="1" dirty="0" err="1">
                <a:solidFill>
                  <a:srgbClr val="0000FF"/>
                </a:solidFill>
                <a:latin typeface="Cambria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24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4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sẽ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chuyển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động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thành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dòng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có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hướng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từ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cực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âm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đến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cực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dương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Kim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loại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dẫn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được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điện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990600" y="3429000"/>
            <a:ext cx="6858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7.40741E-7 C 0.02343 -0.00116 0.04079 -0.00208 0.04947 -0.00903 C 0.05815 -0.01597 0.05919 -0.03171 0.0578 -0.04236 C 0.05641 -0.05301 0.04808 -0.06782 0.04114 -0.07338 C 0.03419 -0.07893 0.0236 -0.07708 0.01614 -0.07569 C 0.00867 -0.0743 0.00121 -0.07245 -0.00383 -0.06458 C -0.00886 -0.05671 -0.0139 -0.03935 -0.0139 -0.02893 C -0.0139 -0.01852 -0.00556 -0.00671 -0.00383 -0.00231 " pathEditMode="fixed" rAng="0" ptsTypes="aaaaaaaA">
                                      <p:cBhvr>
                                        <p:cTn id="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0671 C 0.02535 -0.01643 0.03507 -0.02361 0.03837 -0.03333 C 0.04167 -0.04305 0.04201 -0.0581 0.03837 -0.06435 C 0.03472 -0.0706 0.02465 -0.07129 0.01667 -0.07106 C 0.00868 -0.07083 -0.00538 -0.07037 -0.01007 -0.06227 C -0.01476 -0.05416 -0.01667 -0.0375 -0.01163 -0.02222 C -0.0066 -0.00694 0.01198 0.01644 0.01997 0.02894 C 0.02795 0.04144 0.03611 0.04213 0.03663 0.05324 C 0.03715 0.06435 0.03073 0.09005 0.02326 0.0956 C 0.0158 0.10116 -0.00382 0.09838 -0.00833 0.08658 C -0.01285 0.07477 -0.00694 0.03889 -0.0033 0.02454 C 0.00035 0.01019 0.01146 0.00301 0.0184 -0.00671 Z " pathEditMode="relative" ptsTypes="aaaaaaaaaaaa">
                                      <p:cBhvr>
                                        <p:cTn id="11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84 -0.00671 C 0.02535 -0.01643 0.03507 -0.02361 0.03837 -0.03333 C 0.04167 -0.04305 0.04201 -0.0581 0.03837 -0.06435 C 0.03472 -0.0706 0.02465 -0.07129 0.01667 -0.07106 C 0.00868 -0.07083 -0.00538 -0.07037 -0.01007 -0.06227 C -0.01476 -0.05416 -0.01667 -0.0375 -0.01163 -0.02222 C -0.0066 -0.00694 0.01198 0.01644 0.01997 0.02894 C 0.02795 0.04144 0.03611 0.04213 0.03663 0.05324 C 0.03715 0.06435 0.03073 0.09005 0.02326 0.0956 C 0.0158 0.10116 -0.00382 0.09838 -0.00833 0.08658 C -0.01285 0.07477 -0.00694 0.03889 -0.0033 0.02454 C 0.00035 0.01019 0.01146 0.00301 0.0184 -0.00671 Z " pathEditMode="relative" ptsTypes="aaaaaaaaaaaa">
                                      <p:cBhvr>
                                        <p:cTn id="13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39 0.1 C 0.01197 0.09884 0.02934 0.09792 0.03802 0.09097 C 0.0467 0.08403 0.04774 0.06829 0.04635 0.05764 C 0.04496 0.04699 0.03663 0.03218 0.02968 0.02662 C 0.02274 0.02107 0.01215 0.02292 0.00468 0.02431 C -0.00278 0.0257 -0.01025 0.02755 -0.01528 0.03542 C -0.02032 0.04329 -0.02535 0.06065 -0.02535 0.07107 C -0.02535 0.08148 -0.01702 0.09329 -0.01528 0.09769 " pathEditMode="fixed" rAng="0" ptsTypes="aaaaaaaA">
                                      <p:cBhvr>
                                        <p:cTn id="1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607 1.11111E-6 C 7.5E-6 0.00972 -0.01893 0.0243 -0.02882 0.0243 C -0.03872 0.0243 -0.05018 0.01111 -0.05382 1.11111E-6 C -0.05747 -0.01111 -0.0566 -0.0331 -0.05052 -0.04236 C -0.04445 -0.05162 -0.02691 -0.05695 -0.01719 -0.05556 C -0.00747 -0.05417 0.00364 -0.04213 0.00781 -0.03333 C 0.01198 -0.02454 0.01215 -0.00972 0.00607 1.11111E-6 Z " pathEditMode="fixed" rAng="0" ptsTypes="aaaaaaa">
                                      <p:cBhvr>
                                        <p:cTn id="2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0903 C -2.5E-6 0.01875 -0.01893 0.03333 -0.02883 0.03333 C -0.03872 0.03333 -0.05018 0.02014 -0.05383 0.00903 C -0.05747 -0.00208 -0.05661 -0.02408 -0.05053 -0.03333 C -0.04445 -0.04259 -0.02692 -0.04792 -0.0172 -0.04653 C -0.00747 -0.04514 0.00364 -0.0331 0.0078 -0.02431 C 0.01197 -0.01551 0.01214 -0.0007 0.00607 0.00903 Z " pathEditMode="fixed" rAng="0" ptsTypes="aaaaaaa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607 0.02014 C -2.5E-6 0.02986 -0.01893 0.04444 -0.02883 0.04444 C -0.03872 0.04444 -0.05018 0.03125 -0.05383 0.02014 C -0.05747 0.00902 -0.05661 -0.01297 -0.05053 -0.02223 C -0.04445 -0.03148 -0.02692 -0.03681 -0.0172 -0.03542 C -0.00747 -0.03403 0.00364 -0.02199 0.0078 -0.0132 C 0.01197 -0.0044 0.01214 0.01041 0.00607 0.02014 Z " pathEditMode="fixed" rAng="0" ptsTypes="aaaaaaa">
                                      <p:cBhvr>
                                        <p:cTn id="2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667 -0.10972 C 0.06059 -0.1 0.04167 -0.08542 0.03177 -0.08542 C 0.02187 -0.08542 0.01042 -0.09861 0.00677 -0.10972 C 0.00312 -0.12083 0.00399 -0.14282 0.01007 -0.15208 C 0.01614 -0.16134 0.03368 -0.16667 0.0434 -0.16528 C 0.05312 -0.16389 0.06423 -0.15185 0.0684 -0.14306 C 0.07257 -0.13426 0.07274 -0.11944 0.06667 -0.10972 Z " pathEditMode="fixed" rAng="0" ptsTypes="aaaaaaa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4.81481E-6 C -0.00399 0.01597 -0.00781 0.03218 -0.01493 0.03982 C -0.02204 0.04745 -0.03593 0.04838 -0.04323 0.04653 C -0.05052 0.04468 -0.05555 0.03819 -0.05833 0.0287 C -0.06111 0.01921 -0.06597 -0.00162 -0.05989 -0.01111 C -0.05382 -0.0206 -0.03211 -0.01412 -0.02152 -0.02893 C -0.01093 -0.04375 0.00677 -0.08518 0.00348 -0.1 C 0.00018 -0.11481 -0.0302 -0.12454 -0.04166 -0.11782 C -0.05312 -0.11111 -0.06875 -0.07801 -0.06493 -0.06018 C -0.06111 -0.04236 -0.02621 -0.01898 -0.01823 -0.01111 " pathEditMode="relative" ptsTypes="aaaaaaaaaA">
                                      <p:cBhvr>
                                        <p:cTn id="28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139 C 0.04392 0.01111 0.025 0.02569 0.0151 0.02569 C 0.0052 0.02569 -0.00625 0.0125 -0.0099 0.00139 C -0.01355 -0.00972 -0.01268 -0.03171 -0.0066 -0.04097 C -0.00053 -0.05023 0.01701 -0.05556 0.02673 -0.05417 C 0.03645 -0.05278 0.04756 -0.04074 0.05173 -0.03195 C 0.0559 -0.02315 0.05607 -0.00833 0.05 0.00139 Z " pathEditMode="fixed" rAng="0" ptsTypes="aaaaaaa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 0.00139 C 0.04392 0.01111 0.025 0.02569 0.0151 0.02569 C 0.00521 0.02569 -0.00625 0.0125 -0.0099 0.00139 C -0.01354 -0.00972 -0.01268 -0.03171 -0.0066 -0.04097 C -0.00052 -0.05023 0.01701 -0.05556 0.02673 -0.05417 C 0.03646 -0.05278 0.04757 -0.04074 0.05173 -0.03195 C 0.0559 -0.02315 0.05607 -0.00833 0.05 0.00139 Z " pathEditMode="fixed" rAng="0" ptsTypes="aaaaaaa">
                                      <p:cBhvr>
                                        <p:cTn id="3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111 C 0.00746 -0.02199 0.025 -0.03264 0.02656 -0.04445 C 0.02812 -0.05625 0.01145 -0.07083 -0.00018 -0.08218 C -0.01181 -0.09352 -0.03976 -0.09722 -0.04341 -0.1132 C -0.04705 -0.12917 -0.03212 -0.16921 -0.02188 -0.17778 C -0.01164 -0.18634 0.01163 -0.175 0.01822 -0.16435 C 0.02482 -0.1537 0.02743 -0.12801 0.01822 -0.1132 C 0.00902 -0.09838 -0.02882 -0.08982 -0.03681 -0.07546 C -0.0448 -0.06111 -0.0375 -0.04398 -0.03021 -0.02662 " pathEditMode="relative" ptsTypes="aaaaaaaaA">
                                      <p:cBhvr>
                                        <p:cTn id="3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44 C 0.0276 -0.00648 0.04514 -0.01713 0.0467 -0.02894 C 0.04826 -0.04074 0.03159 -0.05532 0.01996 -0.06667 C 0.00833 -0.07801 -0.01962 -0.08171 -0.02327 -0.09769 C -0.02691 -0.11366 -0.01198 -0.1537 -0.00174 -0.16227 C 0.0085 -0.17083 0.03177 -0.15949 0.03836 -0.14884 C 0.04496 -0.13819 0.04757 -0.1125 0.03836 -0.09769 C 0.02916 -0.08287 -0.00868 -0.07431 -0.01667 -0.05995 C -0.02466 -0.0456 -0.01736 -0.02847 -0.01007 -0.01111 " pathEditMode="relative" ptsTypes="aaaaaaaaA">
                                      <p:cBhvr>
                                        <p:cTn id="36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6 C 0.00885 0.00069 0.01787 0.00162 0.02499 -0.00209 C 0.03211 -0.00579 0.04131 -0.00973 0.04322 -0.02223 C 0.04513 -0.03473 0.04444 -0.06459 0.03662 -0.07778 C 0.02881 -0.09098 0.00537 -0.08982 -0.00348 -0.10209 C -0.01233 -0.11436 -0.0191 -0.13681 -0.01667 -0.15093 C -0.01424 -0.16505 0.00034 -0.18403 0.01162 -0.18658 C 0.02291 -0.18912 0.046 -0.17917 0.05156 -0.16667 C 0.05711 -0.15417 0.05433 -0.12732 0.04496 -0.11111 C 0.03558 -0.09491 0.00329 -0.08426 -0.00504 -0.06875 C -0.01338 -0.05324 -0.00921 -0.03542 -0.00504 -0.0176 " pathEditMode="relative" ptsTypes="aaaaaaaaaaA">
                                      <p:cBhvr>
                                        <p:cTn id="38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6 C 0.00885 0.00069 0.01787 0.00162 0.02499 -0.00209 C 0.03211 -0.00579 0.04131 -0.00973 0.04322 -0.02223 C 0.04513 -0.03473 0.04444 -0.06459 0.03662 -0.07778 C 0.02881 -0.09098 0.00537 -0.08982 -0.00348 -0.10209 C -0.01233 -0.11436 -0.0191 -0.13681 -0.01667 -0.15093 C -0.01424 -0.16505 0.00034 -0.18403 0.01162 -0.18658 C 0.02291 -0.18912 0.046 -0.17917 0.05156 -0.16667 C 0.05711 -0.15417 0.05433 -0.12732 0.04496 -0.11111 C 0.03558 -0.09491 0.00329 -0.08426 -0.00504 -0.06875 C -0.01338 -0.05324 -0.00921 -0.03542 -0.00504 -0.0176 " pathEditMode="relative" ptsTypes="aaaaaaaaaaA">
                                      <p:cBhvr>
                                        <p:cTn id="40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42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44" dur="10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46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0.00532 C 0.10833 -0.00509 0.21666 -0.00463 0.26007 -0.0053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50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5885 0.0037 0.11788 0.01111 0.14166 0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6232 0.00394 0.12482 0.01181 0.15 0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5885 0.00394 0.11788 0.01181 0.14166 -2.22222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85185E-6 C 0.05885 0.00347 0.11788 0.01088 0.14166 -1.85185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5885 -0.00371 0.11788 -0.01112 0.14166 4.44444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62" dur="5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64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76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3" grpId="1" animBg="1"/>
      <p:bldP spid="7184" grpId="0" animBg="1"/>
      <p:bldP spid="7184" grpId="1" animBg="1"/>
      <p:bldP spid="7185" grpId="0" animBg="1"/>
      <p:bldP spid="7185" grpId="1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3" grpId="1" animBg="1"/>
      <p:bldP spid="7194" grpId="0" animBg="1"/>
      <p:bldP spid="7194" grpId="1" animBg="1"/>
      <p:bldP spid="7195" grpId="0" animBg="1"/>
      <p:bldP spid="7234" grpId="0" animBg="1"/>
      <p:bldP spid="7235" grpId="0" animBg="1"/>
      <p:bldP spid="7236" grpId="0" animBg="1"/>
      <p:bldP spid="7237" grpId="0" animBg="1"/>
      <p:bldP spid="7238" grpId="0" animBg="1"/>
      <p:bldP spid="7239" grpId="0" animBg="1"/>
      <p:bldP spid="7239" grpId="1" animBg="1"/>
      <p:bldP spid="7240" grpId="0" animBg="1"/>
      <p:bldP spid="7240" grpId="1" animBg="1"/>
      <p:bldP spid="7241" grpId="0" animBg="1"/>
      <p:bldP spid="7241" grpId="1" animBg="1"/>
      <p:bldP spid="7242" grpId="0" animBg="1"/>
      <p:bldP spid="7242" grpId="1" animBg="1"/>
      <p:bldP spid="7243" grpId="0" animBg="1"/>
      <p:bldP spid="7243" grpId="1" animBg="1"/>
      <p:bldP spid="7245" grpId="0" animBg="1"/>
      <p:bldP spid="7246" grpId="0" animBg="1"/>
      <p:bldP spid="7247" grpId="0" animBg="1"/>
      <p:bldP spid="7248" grpId="0" animBg="1"/>
      <p:bldP spid="7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96200" y="266700"/>
            <a:ext cx="306388" cy="2667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27613" y="266700"/>
            <a:ext cx="306387" cy="2667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7740650" y="342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7740650" y="647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7740650" y="952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740650" y="1257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7740650" y="15621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740650" y="1866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740650" y="2171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7740650" y="2476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072063" y="342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5072063" y="647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072063" y="952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5072063" y="1257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5072063" y="15621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5072063" y="1866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5072063" y="2171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5072063" y="2476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334000" y="266700"/>
            <a:ext cx="2362200" cy="2652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6800">
              <a:latin typeface="Arial" charset="0"/>
            </a:endParaRP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5638800" y="571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5622925" y="1111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6400800" y="571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7086600" y="571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6400800" y="11493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7086600" y="11493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5638800" y="1758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6400800" y="1758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7086600" y="1758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6400800" y="24447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5638800" y="24447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7086600" y="24447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5181600" y="29337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7848600" y="29337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5181600" y="34512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6934200" y="34512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6019800" y="33305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6705600" y="33432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715000" y="30861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3600" b="1">
              <a:latin typeface="Cambria" pitchFamily="18" charset="0"/>
            </a:endParaRPr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5181600" y="342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5257800" y="1485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5334000" y="2705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5334000" y="2095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b="1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5334000" y="8318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6477000" y="342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6477000" y="14859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6324600" y="2705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6477000" y="2095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b="1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6477000" y="8318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8001000" y="3009900"/>
            <a:ext cx="1066800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Nguồn</a:t>
            </a:r>
            <a:r>
              <a:rPr lang="en-US" sz="20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điện</a:t>
            </a:r>
            <a:endParaRPr lang="en-US" sz="20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5181600" y="2324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5181600" y="952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5143500" y="3924300"/>
            <a:ext cx="3352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Cambria" pitchFamily="18" charset="0"/>
              </a:rPr>
              <a:t>Nhiệt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độ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kim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loại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tăng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3048000" y="304800"/>
            <a:ext cx="306388" cy="2667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379413" y="304800"/>
            <a:ext cx="306387" cy="2667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3092450" y="38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3092450" y="68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309245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3092450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309245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309245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309245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309245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423863" y="38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423863" y="68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58" name="Oval 66"/>
          <p:cNvSpPr>
            <a:spLocks noChangeArrowheads="1"/>
          </p:cNvSpPr>
          <p:nvPr/>
        </p:nvSpPr>
        <p:spPr bwMode="auto">
          <a:xfrm>
            <a:off x="423863" y="99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59" name="Oval 67"/>
          <p:cNvSpPr>
            <a:spLocks noChangeArrowheads="1"/>
          </p:cNvSpPr>
          <p:nvPr/>
        </p:nvSpPr>
        <p:spPr bwMode="auto">
          <a:xfrm>
            <a:off x="423863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8260" name="Oval 68"/>
          <p:cNvSpPr>
            <a:spLocks noChangeArrowheads="1"/>
          </p:cNvSpPr>
          <p:nvPr/>
        </p:nvSpPr>
        <p:spPr bwMode="auto">
          <a:xfrm>
            <a:off x="423863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61" name="Oval 69"/>
          <p:cNvSpPr>
            <a:spLocks noChangeArrowheads="1"/>
          </p:cNvSpPr>
          <p:nvPr/>
        </p:nvSpPr>
        <p:spPr bwMode="auto">
          <a:xfrm>
            <a:off x="423863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62" name="Oval 70"/>
          <p:cNvSpPr>
            <a:spLocks noChangeArrowheads="1"/>
          </p:cNvSpPr>
          <p:nvPr/>
        </p:nvSpPr>
        <p:spPr bwMode="auto">
          <a:xfrm>
            <a:off x="423863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63" name="Oval 71"/>
          <p:cNvSpPr>
            <a:spLocks noChangeArrowheads="1"/>
          </p:cNvSpPr>
          <p:nvPr/>
        </p:nvSpPr>
        <p:spPr bwMode="auto">
          <a:xfrm>
            <a:off x="423863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685800" y="304800"/>
            <a:ext cx="2362200" cy="2652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6800">
              <a:latin typeface="Arial" charset="0"/>
            </a:endParaRPr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990600" y="60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974725" y="11493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1752600" y="60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2438400" y="60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1752600" y="1187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2438400" y="1187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990600" y="179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1752600" y="179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2438400" y="179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1752600" y="2482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75" name="Oval 83"/>
          <p:cNvSpPr>
            <a:spLocks noChangeArrowheads="1"/>
          </p:cNvSpPr>
          <p:nvPr/>
        </p:nvSpPr>
        <p:spPr bwMode="auto">
          <a:xfrm>
            <a:off x="990600" y="2482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76" name="Oval 84"/>
          <p:cNvSpPr>
            <a:spLocks noChangeArrowheads="1"/>
          </p:cNvSpPr>
          <p:nvPr/>
        </p:nvSpPr>
        <p:spPr bwMode="auto">
          <a:xfrm>
            <a:off x="2438400" y="2482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>
            <a:off x="533400" y="2971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78" name="Line 86"/>
          <p:cNvSpPr>
            <a:spLocks noChangeShapeType="1"/>
          </p:cNvSpPr>
          <p:nvPr/>
        </p:nvSpPr>
        <p:spPr bwMode="auto">
          <a:xfrm>
            <a:off x="3200400" y="2971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auto">
          <a:xfrm>
            <a:off x="533400" y="34893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80" name="Line 88"/>
          <p:cNvSpPr>
            <a:spLocks noChangeShapeType="1"/>
          </p:cNvSpPr>
          <p:nvPr/>
        </p:nvSpPr>
        <p:spPr bwMode="auto">
          <a:xfrm>
            <a:off x="2286000" y="34893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1371600" y="33686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-</a:t>
            </a:r>
          </a:p>
        </p:txBody>
      </p:sp>
      <p:sp>
        <p:nvSpPr>
          <p:cNvPr id="8282" name="Oval 90"/>
          <p:cNvSpPr>
            <a:spLocks noChangeArrowheads="1"/>
          </p:cNvSpPr>
          <p:nvPr/>
        </p:nvSpPr>
        <p:spPr bwMode="auto">
          <a:xfrm>
            <a:off x="2057400" y="3381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Cambria" pitchFamily="18" charset="0"/>
              </a:rPr>
              <a:t>+</a:t>
            </a:r>
          </a:p>
        </p:txBody>
      </p:sp>
      <p:sp>
        <p:nvSpPr>
          <p:cNvPr id="8283" name="Text Box 91"/>
          <p:cNvSpPr txBox="1">
            <a:spLocks noChangeArrowheads="1"/>
          </p:cNvSpPr>
          <p:nvPr/>
        </p:nvSpPr>
        <p:spPr bwMode="auto">
          <a:xfrm>
            <a:off x="10668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3600" b="1">
              <a:latin typeface="Cambria" pitchFamily="18" charset="0"/>
            </a:endParaRPr>
          </a:p>
        </p:txBody>
      </p:sp>
      <p:sp>
        <p:nvSpPr>
          <p:cNvPr id="8284" name="Oval 92"/>
          <p:cNvSpPr>
            <a:spLocks noChangeArrowheads="1"/>
          </p:cNvSpPr>
          <p:nvPr/>
        </p:nvSpPr>
        <p:spPr bwMode="auto">
          <a:xfrm>
            <a:off x="685800" y="38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85" name="Oval 93"/>
          <p:cNvSpPr>
            <a:spLocks noChangeArrowheads="1"/>
          </p:cNvSpPr>
          <p:nvPr/>
        </p:nvSpPr>
        <p:spPr bwMode="auto">
          <a:xfrm>
            <a:off x="6858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6" name="Oval 94"/>
          <p:cNvSpPr>
            <a:spLocks noChangeArrowheads="1"/>
          </p:cNvSpPr>
          <p:nvPr/>
        </p:nvSpPr>
        <p:spPr bwMode="auto">
          <a:xfrm>
            <a:off x="685800" y="2743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87" name="Oval 95"/>
          <p:cNvSpPr>
            <a:spLocks noChangeArrowheads="1"/>
          </p:cNvSpPr>
          <p:nvPr/>
        </p:nvSpPr>
        <p:spPr bwMode="auto">
          <a:xfrm>
            <a:off x="685800" y="2133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b="1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8288" name="Oval 96"/>
          <p:cNvSpPr>
            <a:spLocks noChangeArrowheads="1"/>
          </p:cNvSpPr>
          <p:nvPr/>
        </p:nvSpPr>
        <p:spPr bwMode="auto">
          <a:xfrm>
            <a:off x="685800" y="8699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89" name="Oval 97"/>
          <p:cNvSpPr>
            <a:spLocks noChangeArrowheads="1"/>
          </p:cNvSpPr>
          <p:nvPr/>
        </p:nvSpPr>
        <p:spPr bwMode="auto">
          <a:xfrm>
            <a:off x="1828800" y="38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90" name="Oval 98"/>
          <p:cNvSpPr>
            <a:spLocks noChangeArrowheads="1"/>
          </p:cNvSpPr>
          <p:nvPr/>
        </p:nvSpPr>
        <p:spPr bwMode="auto">
          <a:xfrm>
            <a:off x="1828800" y="152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1" name="Oval 99"/>
          <p:cNvSpPr>
            <a:spLocks noChangeArrowheads="1"/>
          </p:cNvSpPr>
          <p:nvPr/>
        </p:nvSpPr>
        <p:spPr bwMode="auto">
          <a:xfrm>
            <a:off x="1828800" y="2743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92" name="Oval 100"/>
          <p:cNvSpPr>
            <a:spLocks noChangeArrowheads="1"/>
          </p:cNvSpPr>
          <p:nvPr/>
        </p:nvSpPr>
        <p:spPr bwMode="auto">
          <a:xfrm>
            <a:off x="1828800" y="2133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b="1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8293" name="Oval 101"/>
          <p:cNvSpPr>
            <a:spLocks noChangeArrowheads="1"/>
          </p:cNvSpPr>
          <p:nvPr/>
        </p:nvSpPr>
        <p:spPr bwMode="auto">
          <a:xfrm>
            <a:off x="1828800" y="8699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94" name="Text Box 102"/>
          <p:cNvSpPr txBox="1">
            <a:spLocks noChangeArrowheads="1"/>
          </p:cNvSpPr>
          <p:nvPr/>
        </p:nvSpPr>
        <p:spPr bwMode="auto">
          <a:xfrm>
            <a:off x="3352800" y="3048000"/>
            <a:ext cx="1066800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Nguồn</a:t>
            </a:r>
            <a:r>
              <a:rPr lang="en-US" sz="20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Cambria" pitchFamily="18" charset="0"/>
              </a:rPr>
              <a:t>điện</a:t>
            </a:r>
            <a:endParaRPr lang="en-US" sz="20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295" name="Oval 103"/>
          <p:cNvSpPr>
            <a:spLocks noChangeArrowheads="1"/>
          </p:cNvSpPr>
          <p:nvPr/>
        </p:nvSpPr>
        <p:spPr bwMode="auto">
          <a:xfrm>
            <a:off x="6858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96" name="Oval 104"/>
          <p:cNvSpPr>
            <a:spLocks noChangeArrowheads="1"/>
          </p:cNvSpPr>
          <p:nvPr/>
        </p:nvSpPr>
        <p:spPr bwMode="auto">
          <a:xfrm>
            <a:off x="685800" y="990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297" name="Oval 105"/>
          <p:cNvSpPr>
            <a:spLocks noChangeArrowheads="1"/>
          </p:cNvSpPr>
          <p:nvPr/>
        </p:nvSpPr>
        <p:spPr bwMode="auto">
          <a:xfrm>
            <a:off x="685800" y="167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Cambria" pitchFamily="18" charset="0"/>
            </a:endParaRPr>
          </a:p>
        </p:txBody>
      </p: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76200" y="3924300"/>
            <a:ext cx="3200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Cambria" pitchFamily="18" charset="0"/>
              </a:rPr>
              <a:t>Nhiệt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độ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thường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6200" y="47244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i="1" dirty="0">
                <a:latin typeface="Cambria" pitchFamily="18" charset="0"/>
                <a:sym typeface="Wingdings" pitchFamily="2" charset="2"/>
              </a:rPr>
              <a:t></a:t>
            </a:r>
            <a:r>
              <a:rPr lang="en-US" sz="2800" b="1" i="1" dirty="0" err="1">
                <a:latin typeface="Cambria" pitchFamily="18" charset="0"/>
              </a:rPr>
              <a:t>Khi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nhiệt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độ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tăng</a:t>
            </a:r>
            <a:r>
              <a:rPr lang="en-US" sz="2800" b="1" i="1" dirty="0">
                <a:latin typeface="Cambria" pitchFamily="18" charset="0"/>
              </a:rPr>
              <a:t>, </a:t>
            </a:r>
            <a:r>
              <a:rPr lang="en-US" sz="2800" b="1" i="1" dirty="0" err="1">
                <a:latin typeface="Cambria" pitchFamily="18" charset="0"/>
              </a:rPr>
              <a:t>các</a:t>
            </a:r>
            <a:r>
              <a:rPr lang="en-US" sz="2800" b="1" i="1" dirty="0">
                <a:latin typeface="Cambria" pitchFamily="18" charset="0"/>
              </a:rPr>
              <a:t> ion </a:t>
            </a:r>
            <a:r>
              <a:rPr lang="en-US" sz="2800" b="1" i="1" dirty="0" err="1">
                <a:latin typeface="Cambria" pitchFamily="18" charset="0"/>
              </a:rPr>
              <a:t>kim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loại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dao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động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mạnh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hơn</a:t>
            </a:r>
            <a:r>
              <a:rPr lang="en-US" sz="2800" b="1" i="1" dirty="0">
                <a:latin typeface="Cambria" pitchFamily="18" charset="0"/>
              </a:rPr>
              <a:t> =&gt;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cản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trở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chuyển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động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dòng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electron </a:t>
            </a:r>
            <a:r>
              <a:rPr lang="en-US" sz="2800" b="1" i="1" dirty="0">
                <a:latin typeface="Cambria" pitchFamily="18" charset="0"/>
              </a:rPr>
              <a:t>=&gt; </a:t>
            </a:r>
            <a:r>
              <a:rPr lang="en-US" sz="2800" b="1" i="1" dirty="0" err="1">
                <a:latin typeface="Cambria" pitchFamily="18" charset="0"/>
              </a:rPr>
              <a:t>độ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dẫn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điện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giảm</a:t>
            </a:r>
            <a:r>
              <a:rPr lang="en-US" sz="2800" b="1" i="1" dirty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6" dur="2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8" dur="2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.01111 C 0.11789 0.00741 0.23594 -2.22222E-6 0.28334 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12" dur="2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 C 0.11788 -0.00394 0.23594 -0.01112 0.28333 -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44444E-6 C 0.11441 -0.0037 0.22899 -0.01111 0.27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ptsTypes="aaaaa">
                                      <p:cBhvr>
                                        <p:cTn id="1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ptsTypes="aaaaa">
                                      <p:cBhvr>
                                        <p:cTn id="20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ptsTypes="aaaaa">
                                      <p:cBhvr>
                                        <p:cTn id="22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rAng="0" ptsTypes="aaaaa">
                                      <p:cBhvr>
                                        <p:cTn id="24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ptsTypes="aaaaa">
                                      <p:cBhvr>
                                        <p:cTn id="2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00208 C -0.00973 -0.00903 -0.0125 -0.02778 -0.0092 -0.03102 C -0.00591 -0.03426 0.01024 -0.02893 0.01406 -0.02199 C 0.01788 -0.01504 0.01875 0.0088 0.01406 0.01135 C 0.00937 0.01389 -0.00209 0.00486 -0.00591 -0.00208 Z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rAng="0" ptsTypes="aaaaa">
                                      <p:cBhvr>
                                        <p:cTn id="3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rAng="0" ptsTypes="aaaaa">
                                      <p:cBhvr>
                                        <p:cTn id="32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rAng="0" ptsTypes="aaaaa">
                                      <p:cBhvr>
                                        <p:cTn id="3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rAng="0" ptsTypes="aaaaa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rAng="0" ptsTypes="aaaaa">
                                      <p:cBhvr>
                                        <p:cTn id="3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0694 -0.00659 -0.02569 -0.0033 -0.02893 C 0 -0.03217 0.01615 -0.02685 0.01997 -0.0199 C 0.02379 -0.01296 0.02466 0.01088 0.01997 0.01343 C 0.01528 0.01598 0.00382 0.00695 0 0 Z " pathEditMode="relative" rAng="0" ptsTypes="aaaaa">
                                      <p:cBhvr>
                                        <p:cTn id="40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11788 -0.0037 0.23594 -0.01111 0.28333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72 -0.01088 0.09323 -0.0044 0.13177 -0.0044 " pathEditMode="relative" ptsTypes="fA">
                                      <p:cBhvr>
                                        <p:cTn id="44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72 -0.01088 0.09323 -0.0044 0.13177 -0.0044 " pathEditMode="relative" ptsTypes="fA">
                                      <p:cBhvr>
                                        <p:cTn id="46" dur="2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72 -0.01088 0.09323 -0.0044 0.13177 -0.0044 " pathEditMode="relative" ptsTypes="fA">
                                      <p:cBhvr>
                                        <p:cTn id="48" dur="10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72 -0.01088 0.09323 -0.0044 0.13177 -0.0044 " pathEditMode="relative" ptsTypes="fA">
                                      <p:cBhvr>
                                        <p:cTn id="50" dur="20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72 -0.01088 0.09323 -0.0044 0.13177 -0.0044 " pathEditMode="relative" rAng="0" ptsTypes="fA">
                                      <p:cBhvr>
                                        <p:cTn id="52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69" dur="500" fill="hold"/>
                                        <p:tgtEl>
                                          <p:spTgt spid="8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71" dur="10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73" dur="5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0.00532 C 0.10833 -0.00509 0.21666 -0.00463 0.26007 -0.00532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8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77" dur="5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5885 0.0037 0.11788 0.01111 0.14166 0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6232 0.00394 0.12482 0.01181 0.15 0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5885 0.00394 0.11788 0.01181 0.14166 -2.22222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85185E-6 C 0.05885 0.00347 0.11788 0.01088 0.14166 -1.85185E-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5885 -0.00371 0.11788 -0.01112 0.14166 4.44444E-6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89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91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10833 0.00023 0.21666 0.0007 0.26006 0 " pathEditMode="relative" ptsTypes="aA">
                                      <p:cBhvr>
                                        <p:cTn id="103" dur="10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32" grpId="0" animBg="1"/>
      <p:bldP spid="8233" grpId="0" animBg="1"/>
      <p:bldP spid="8234" grpId="0" animBg="1"/>
      <p:bldP spid="8235" grpId="0" animBg="1"/>
      <p:bldP spid="8236" grpId="0" animBg="1"/>
      <p:bldP spid="8237" grpId="0" animBg="1"/>
      <p:bldP spid="8237" grpId="1" animBg="1"/>
      <p:bldP spid="8238" grpId="0" animBg="1"/>
      <p:bldP spid="8238" grpId="1" animBg="1"/>
      <p:bldP spid="8239" grpId="0" animBg="1"/>
      <p:bldP spid="8239" grpId="1" animBg="1"/>
      <p:bldP spid="8240" grpId="0" animBg="1"/>
      <p:bldP spid="8240" grpId="1" animBg="1"/>
      <p:bldP spid="8241" grpId="0" animBg="1"/>
      <p:bldP spid="8241" grpId="1" animBg="1"/>
      <p:bldP spid="8243" grpId="0" animBg="1"/>
      <p:bldP spid="8244" grpId="0" animBg="1"/>
      <p:bldP spid="8284" grpId="0" animBg="1"/>
      <p:bldP spid="8285" grpId="0" animBg="1"/>
      <p:bldP spid="8286" grpId="0" animBg="1"/>
      <p:bldP spid="8287" grpId="0" animBg="1"/>
      <p:bldP spid="8288" grpId="0" animBg="1"/>
      <p:bldP spid="8289" grpId="0" animBg="1"/>
      <p:bldP spid="8289" grpId="1" animBg="1"/>
      <p:bldP spid="8290" grpId="0" animBg="1"/>
      <p:bldP spid="8290" grpId="1" animBg="1"/>
      <p:bldP spid="8291" grpId="0" animBg="1"/>
      <p:bldP spid="8291" grpId="1" animBg="1"/>
      <p:bldP spid="8292" grpId="0" animBg="1"/>
      <p:bldP spid="8292" grpId="1" animBg="1"/>
      <p:bldP spid="8293" grpId="0" animBg="1"/>
      <p:bldP spid="8293" grpId="1" animBg="1"/>
      <p:bldP spid="8295" grpId="0" animBg="1"/>
      <p:bldP spid="8296" grpId="0" animBg="1"/>
      <p:bldP spid="8297" grpId="0" animBg="1"/>
      <p:bldP spid="8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04800" y="4572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càng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càng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Kim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Ag, Cu, Au, Al, Fe…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</a:rPr>
              <a:t>khiết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</a:rPr>
              <a:t> 99,99%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00913_lectrical-Wires1"/>
          <p:cNvPicPr>
            <a:picLocks noChangeAspect="1" noChangeArrowheads="1"/>
          </p:cNvPicPr>
          <p:nvPr/>
        </p:nvPicPr>
        <p:blipFill>
          <a:blip r:embed="rId2"/>
          <a:srcRect l="3391" t="5605" r="3391" b="4729"/>
          <a:stretch>
            <a:fillRect/>
          </a:stretch>
        </p:blipFill>
        <p:spPr bwMode="auto">
          <a:xfrm>
            <a:off x="304800" y="3124200"/>
            <a:ext cx="4419600" cy="2895600"/>
          </a:xfrm>
          <a:prstGeom prst="rect">
            <a:avLst/>
          </a:prstGeom>
          <a:noFill/>
        </p:spPr>
      </p:pic>
      <p:pic>
        <p:nvPicPr>
          <p:cNvPr id="64515" name="Picture 3" descr="55253908-1253587460-cot-dien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419600" cy="2846388"/>
          </a:xfrm>
          <a:prstGeom prst="rect">
            <a:avLst/>
          </a:prstGeom>
          <a:noFill/>
        </p:spPr>
      </p:pic>
      <p:pic>
        <p:nvPicPr>
          <p:cNvPr id="64516" name="Picture 4" descr="leo-cot-d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8600"/>
            <a:ext cx="4419600" cy="2846388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61864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Cambria" pitchFamily="18" charset="0"/>
              </a:rPr>
              <a:t>Một số ứng dụng về tính dẫn điện của kim loại</a:t>
            </a:r>
          </a:p>
        </p:txBody>
      </p:sp>
      <p:pic>
        <p:nvPicPr>
          <p:cNvPr id="129040" name="Picture 16" descr="day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124200"/>
            <a:ext cx="4419600" cy="28956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0" y="866775"/>
            <a:ext cx="2362200" cy="2713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7200">
              <a:latin typeface="Arial" charset="0"/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638800" y="1111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622925" y="1758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400800" y="1111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7086600" y="1111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400800" y="179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086600" y="179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638800" y="240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6400800" y="240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086600" y="240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6400800" y="309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6388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7086600" y="309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5518150" y="14033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6324600" y="144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391400" y="1371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943600" y="190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6705600" y="190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7391400" y="2438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858000" y="198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67056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0104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5562600" y="2667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6675" y="3854450"/>
            <a:ext cx="7969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44" name="AutoShape 28"/>
          <p:cNvSpPr>
            <a:spLocks noChangeArrowheads="1"/>
          </p:cNvSpPr>
          <p:nvPr/>
        </p:nvSpPr>
        <p:spPr bwMode="auto">
          <a:xfrm rot="10800000">
            <a:off x="5381625" y="3594100"/>
            <a:ext cx="307975" cy="4635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A4C58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B0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 rot="10800000">
            <a:off x="5445125" y="3733800"/>
            <a:ext cx="215900" cy="3492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04800" y="685800"/>
            <a:ext cx="464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800" i="1" dirty="0">
                <a:latin typeface="Cambria" pitchFamily="18" charset="0"/>
                <a:sym typeface="Wingdings" pitchFamily="2" charset="2"/>
              </a:rPr>
              <a:t></a:t>
            </a:r>
            <a:r>
              <a:rPr lang="en-US" sz="2800" i="1" dirty="0" err="1">
                <a:latin typeface="Cambria" pitchFamily="18" charset="0"/>
              </a:rPr>
              <a:t>Nhờ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Cambria" pitchFamily="18" charset="0"/>
              </a:rPr>
              <a:t>sự</a:t>
            </a:r>
            <a:r>
              <a:rPr lang="en-US" sz="2800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Cambria" pitchFamily="18" charset="0"/>
              </a:rPr>
              <a:t>động</a:t>
            </a:r>
            <a:r>
              <a:rPr lang="en-US" sz="2800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Cambria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Cambria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Cambria" pitchFamily="18" charset="0"/>
              </a:rPr>
              <a:t> electron </a:t>
            </a:r>
            <a:r>
              <a:rPr lang="en-US" sz="2800" i="1" dirty="0" err="1">
                <a:solidFill>
                  <a:srgbClr val="0000FF"/>
                </a:solidFill>
                <a:latin typeface="Cambria" pitchFamily="18" charset="0"/>
              </a:rPr>
              <a:t>tự</a:t>
            </a:r>
            <a:r>
              <a:rPr lang="en-US" sz="2800" i="1" dirty="0">
                <a:solidFill>
                  <a:srgbClr val="0000FF"/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latin typeface="Cambria" pitchFamily="18" charset="0"/>
              </a:rPr>
              <a:t>mang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năng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lượng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từ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vùng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có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nhiệt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độ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cao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đến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vùng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có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nhiệt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độ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thấp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và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truyền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năng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lượng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cho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các</a:t>
            </a:r>
            <a:r>
              <a:rPr lang="en-US" sz="2800" i="1" dirty="0">
                <a:latin typeface="Cambria" pitchFamily="18" charset="0"/>
              </a:rPr>
              <a:t> ion </a:t>
            </a:r>
            <a:r>
              <a:rPr lang="en-US" sz="2800" i="1" dirty="0" err="1">
                <a:latin typeface="Cambria" pitchFamily="18" charset="0"/>
              </a:rPr>
              <a:t>dương</a:t>
            </a:r>
            <a:r>
              <a:rPr lang="en-US" sz="2800" i="1" dirty="0">
                <a:latin typeface="Cambria" pitchFamily="18" charset="0"/>
              </a:rPr>
              <a:t> ở </a:t>
            </a:r>
            <a:r>
              <a:rPr lang="en-US" sz="2800" i="1" dirty="0" err="1">
                <a:latin typeface="Cambria" pitchFamily="18" charset="0"/>
              </a:rPr>
              <a:t>vùng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 smtClean="0">
                <a:latin typeface="Cambria" pitchFamily="18" charset="0"/>
              </a:rPr>
              <a:t>này</a:t>
            </a:r>
            <a:r>
              <a:rPr lang="en-US" sz="2800" i="1" dirty="0" smtClean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nhiệt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lan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truyền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tư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̀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vùng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này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sang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vùng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khác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latin typeface="Cambria" pitchFamily="18" charset="0"/>
                <a:sym typeface="Wingdings" pitchFamily="2" charset="2"/>
              </a:rPr>
              <a:t>kim</a:t>
            </a:r>
            <a:r>
              <a:rPr lang="en-US" sz="2800" i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Cambria" pitchFamily="18" charset="0"/>
                <a:sym typeface="Wingdings" pitchFamily="2" charset="2"/>
              </a:rPr>
              <a:t>loại</a:t>
            </a:r>
            <a:r>
              <a:rPr lang="en-US" sz="2800" i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Cambria" pitchFamily="18" charset="0"/>
                <a:sym typeface="Wingdings" pitchFamily="2" charset="2"/>
              </a:rPr>
              <a:t>dẫn</a:t>
            </a:r>
            <a:r>
              <a:rPr lang="en-US" sz="2800" i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800" i="1" dirty="0" err="1" smtClean="0">
                <a:latin typeface="Cambria" pitchFamily="18" charset="0"/>
                <a:sym typeface="Wingdings" pitchFamily="2" charset="2"/>
              </a:rPr>
              <a:t>nhiệt</a:t>
            </a:r>
            <a:r>
              <a:rPr lang="en-US" sz="2800" i="1" dirty="0" smtClean="0">
                <a:latin typeface="Cambria" pitchFamily="18" charset="0"/>
              </a:rPr>
              <a:t>. </a:t>
            </a:r>
            <a:endParaRPr lang="en-US" sz="2800" i="1" dirty="0"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228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c.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</a:rPr>
              <a:t>Tính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</a:rPr>
              <a:t>dẫn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</a:rPr>
              <a:t>nhiệt</a:t>
            </a:r>
            <a:endParaRPr lang="en-US" sz="28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304800" y="4605337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2800" i="1" dirty="0" smtClean="0">
                <a:latin typeface="Cambria" pitchFamily="18" charset="0"/>
                <a:sym typeface="Wingdings" pitchFamily="2" charset="2"/>
              </a:rPr>
              <a:t></a:t>
            </a:r>
            <a:r>
              <a:rPr lang="en-US" sz="2800" b="1" i="1" dirty="0" smtClean="0">
                <a:latin typeface="Cambria" pitchFamily="18" charset="0"/>
              </a:rPr>
              <a:t>Kim </a:t>
            </a:r>
            <a:r>
              <a:rPr lang="en-US" sz="2800" b="1" i="1" dirty="0" err="1" smtClean="0">
                <a:latin typeface="Cambria" pitchFamily="18" charset="0"/>
              </a:rPr>
              <a:t>loại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dẫn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điện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tốt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cũng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dẫn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nhiệt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tốt</a:t>
            </a:r>
            <a:r>
              <a:rPr lang="en-US" sz="2800" b="1" i="1" dirty="0" smtClean="0">
                <a:latin typeface="Cambria" pitchFamily="18" charset="0"/>
              </a:rPr>
              <a:t>. </a:t>
            </a:r>
            <a:endParaRPr lang="en-US" sz="28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0.00295 -0.00463 C 0.02031 -0.00579 0.03767 -0.00671 0.04635 -0.01366 C 0.05503 -0.0206 0.05607 -0.03634 0.05468 -0.04699 C 0.05329 -0.05764 0.04496 -0.07245 0.03802 -0.07801 C 0.03107 -0.08356 0.02048 -0.08171 0.01302 -0.08032 C 0.00555 -0.07893 -0.00191 -0.07708 -0.00695 -0.06921 C -0.01198 -0.06134 -0.01702 -0.04398 -0.01702 -0.03356 C -0.01702 -0.02315 -0.00868 -0.01134 -0.00695 -0.00694 " pathEditMode="fixed" rAng="0" ptsTypes="aaaaaaaA">
                                      <p:cBhvr>
                                        <p:cTn id="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4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0671 C 0.02535 -0.01643 0.03507 -0.02361 0.03837 -0.03333 C 0.04167 -0.04305 0.04201 -0.0581 0.03837 -0.06435 C 0.03472 -0.0706 0.02465 -0.07129 0.01667 -0.07106 C 0.00868 -0.07083 -0.00538 -0.07037 -0.01007 -0.06227 C -0.01476 -0.05416 -0.01667 -0.0375 -0.01163 -0.02222 C -0.0066 -0.00694 0.01198 0.01644 0.01997 0.02894 C 0.02795 0.04144 0.03611 0.04213 0.03663 0.05324 C 0.03715 0.06435 0.03073 0.09005 0.02326 0.0956 C 0.0158 0.10116 -0.00382 0.09838 -0.00833 0.08658 C -0.01285 0.07477 -0.00694 0.03889 -0.0033 0.02454 C 0.00035 0.01019 0.01146 0.00301 0.0184 -0.00671 Z " pathEditMode="relative" ptsTypes="aaaaaaaaaaaa">
                                      <p:cBhvr>
                                        <p:cTn id="11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84 -0.00671 C 0.02535 -0.01643 0.03507 -0.02361 0.03837 -0.03333 C 0.04167 -0.04305 0.04201 -0.0581 0.03837 -0.06435 C 0.03472 -0.0706 0.02465 -0.07129 0.01667 -0.07106 C 0.00868 -0.07083 -0.00538 -0.07037 -0.01007 -0.06227 C -0.01476 -0.05416 -0.01667 -0.0375 -0.01163 -0.02222 C -0.0066 -0.00694 0.01198 0.01644 0.01997 0.02894 C 0.02795 0.04144 0.03611 0.04213 0.03663 0.05324 C 0.03715 0.06435 0.03073 0.09005 0.02326 0.0956 C 0.0158 0.10116 -0.00382 0.09838 -0.00833 0.08658 C -0.01285 0.07477 -0.00694 0.03889 -0.0033 0.02454 C 0.00035 0.01019 0.01146 0.00301 0.0184 -0.00671 Z " pathEditMode="relative" ptsTypes="aaaaaaaaaaaa">
                                      <p:cBhvr>
                                        <p:cTn id="13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-0.0467 0.11111 C -0.02934 0.10995 -0.01198 0.10903 -0.0033 0.10208 C 0.00538 0.09514 0.00642 0.0794 0.00503 0.06875 C 0.00364 0.0581 -0.00469 0.04329 -0.01164 0.03773 C -0.01858 0.03218 -0.02917 0.03403 -0.03664 0.03542 C -0.0441 0.03681 -0.05157 0.03866 -0.0566 0.04653 C -0.06164 0.0544 -0.06667 0.07176 -0.06667 0.08218 C -0.06667 0.09259 -0.05834 0.1044 -0.0566 0.1088 " pathEditMode="fixed" rAng="0" ptsTypes="aaaaaaaA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4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95 1.11111E-6 C -0.00312 0.00972 -0.02205 0.0243 -0.03194 0.0243 C -0.04184 0.0243 -0.0533 0.01111 -0.05694 1.11111E-6 C -0.06059 -0.01111 -0.05972 -0.0331 -0.05364 -0.04236 C -0.04757 -0.05162 -0.03003 -0.05695 -0.02031 -0.05556 C -0.01059 -0.05417 0.00052 -0.04213 0.00469 -0.03333 C 0.00886 -0.02454 0.00903 -0.00972 0.00295 1.11111E-6 Z " pathEditMode="fixed" rAng="0" ptsTypes="aaaaaaa">
                                      <p:cBhvr>
                                        <p:cTn id="2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0903 C -0.01216 0.01875 -0.03108 0.03333 -0.04098 0.03333 C -0.05087 0.03333 -0.06233 0.02014 -0.06598 0.00903 C -0.06962 -0.00208 -0.06875 -0.02408 -0.06268 -0.03333 C -0.0566 -0.04259 -0.03907 -0.04792 -0.02934 -0.04653 C -0.01962 -0.04514 -0.00851 -0.0331 -0.00434 -0.02431 C -0.00018 -0.01551 3.33333E-6 -0.0007 -0.00608 0.00903 Z " pathEditMode="fixed" rAng="0" ptsTypes="aaaaaaa">
                                      <p:cBhvr>
                                        <p:cTn id="2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95 0.02014 C -0.00313 0.02986 -0.02205 0.04444 -0.03195 0.04444 C -0.04184 0.04444 -0.0533 0.03125 -0.05695 0.02014 C -0.06059 0.00902 -0.05973 -0.01297 -0.05365 -0.02223 C -0.04757 -0.03148 -0.03004 -0.03681 -0.02032 -0.03542 C -0.01059 -0.03403 0.00052 -0.02199 0.00468 -0.0132 C 0.00885 -0.0044 0.00902 0.01041 0.00295 0.02014 Z " pathEditMode="fixed" rAng="0" ptsTypes="aaaaaaa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355 -0.10972 C 0.05747 -0.1 0.03855 -0.08542 0.02865 -0.08542 C 0.01875 -0.08542 0.0073 -0.09861 0.00365 -0.10972 C -6.66667E-6 -0.12083 0.00087 -0.14282 0.00695 -0.15208 C 0.01302 -0.16134 0.03056 -0.16667 0.04028 -0.16528 C 0.05 -0.16389 0.06111 -0.15185 0.06528 -0.14306 C 0.06945 -0.13426 0.06962 -0.11944 0.06355 -0.10972 Z " pathEditMode="fixed" rAng="0" ptsTypes="aaaaaaa">
                                      <p:cBhvr>
                                        <p:cTn id="2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989 4.44444E-6 C 0.0059 0.01597 0.00208 0.03217 -0.00504 0.03981 C -0.01216 0.04745 -0.02604 0.04838 -0.03334 0.04652 C -0.04063 0.04467 -0.04566 0.03819 -0.04844 0.0287 C -0.05122 0.01921 -0.05608 -0.00162 -0.05 -0.01112 C -0.04393 -0.02061 -0.02223 -0.01412 -0.01164 -0.02894 C -0.00104 -0.04375 0.01666 -0.08519 0.01336 -0.1 C 0.01007 -0.11482 -0.02032 -0.12454 -0.03177 -0.11783 C -0.04323 -0.11112 -0.05886 -0.07801 -0.05504 -0.06019 C -0.05122 -0.04237 -0.01632 -0.01899 -0.00834 -0.01112 " pathEditMode="relative" rAng="0" ptsTypes="aaaaaaaaaA">
                                      <p:cBhvr>
                                        <p:cTn id="28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3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0.00139 C 0.0408 0.01111 0.02188 0.02569 0.01198 0.02569 C 0.00208 0.02569 -0.00937 0.0125 -0.01302 0.00139 C -0.01667 -0.00972 -0.0158 -0.03171 -0.00972 -0.04097 C -0.00365 -0.05023 0.01389 -0.05556 0.02361 -0.05417 C 0.03333 -0.05278 0.04444 -0.04074 0.04861 -0.03195 C 0.05278 -0.02315 0.05295 -0.00833 0.04688 0.00139 Z " pathEditMode="fixed" rAng="0" ptsTypes="aaaaaaa">
                                      <p:cBhvr>
                                        <p:cTn id="30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21 0.00139 C 0.04913 0.01111 0.03021 0.02569 0.02031 0.02569 C 0.01042 0.02569 -0.00104 0.0125 -0.00469 0.00139 C -0.00833 -0.00972 -0.00747 -0.03171 -0.00139 -0.04097 C 0.00469 -0.05023 0.02222 -0.05556 0.03194 -0.05417 C 0.04167 -0.05278 0.05278 -0.04074 0.05694 -0.03195 C 0.06111 -0.02315 0.06128 -0.00833 0.05521 0.00139 Z " pathEditMode="fixed" rAng="0" ptsTypes="aaaaaaa">
                                      <p:cBhvr>
                                        <p:cTn id="3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111 C 0.00746 -0.02199 0.025 -0.03264 0.02656 -0.04445 C 0.02812 -0.05625 0.01145 -0.07083 -0.00018 -0.08218 C -0.01181 -0.09352 -0.03976 -0.09722 -0.04341 -0.1132 C -0.04705 -0.12917 -0.03212 -0.16921 -0.02188 -0.17778 C -0.01164 -0.18634 0.01163 -0.175 0.01822 -0.16435 C 0.02482 -0.1537 0.02743 -0.12801 0.01822 -0.1132 C 0.00902 -0.09838 -0.02882 -0.08982 -0.03681 -0.07546 C -0.0448 -0.06111 -0.0375 -0.04398 -0.03021 -0.02662 " pathEditMode="relative" ptsTypes="aaaaaaaaA">
                                      <p:cBhvr>
                                        <p:cTn id="34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44 C 0.0276 -0.00648 0.04514 -0.01713 0.0467 -0.02894 C 0.04826 -0.04074 0.03159 -0.05532 0.01996 -0.06667 C 0.00833 -0.07801 -0.01962 -0.08171 -0.02327 -0.09769 C -0.02691 -0.11366 -0.01198 -0.1537 -0.00174 -0.16227 C 0.0085 -0.17083 0.03177 -0.15949 0.03836 -0.14884 C 0.04496 -0.13819 0.04757 -0.1125 0.03836 -0.09769 C 0.02916 -0.08287 -0.00868 -0.07431 -0.01667 -0.05995 C -0.02466 -0.0456 -0.01736 -0.02847 -0.01007 -0.01111 " pathEditMode="relative" ptsTypes="aaaaaaaaA">
                                      <p:cBhvr>
                                        <p:cTn id="36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6 C 0.00885 0.00069 0.01787 0.00162 0.02499 -0.00209 C 0.03211 -0.00579 0.04131 -0.00973 0.04322 -0.02223 C 0.04513 -0.03473 0.04444 -0.06459 0.03662 -0.07778 C 0.02881 -0.09098 0.00537 -0.08982 -0.00348 -0.10209 C -0.01233 -0.11436 -0.0191 -0.13681 -0.01667 -0.15093 C -0.01424 -0.16505 0.00034 -0.18403 0.01162 -0.18658 C 0.02291 -0.18912 0.046 -0.17917 0.05156 -0.16667 C 0.05711 -0.15417 0.05433 -0.12732 0.04496 -0.11111 C 0.03558 -0.09491 0.00329 -0.08426 -0.00504 -0.06875 C -0.01338 -0.05324 -0.00921 -0.03542 -0.00504 -0.0176 " pathEditMode="relative" ptsTypes="aaaaaaaaaaA">
                                      <p:cBhvr>
                                        <p:cTn id="38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7037E-6 C 0.00885 0.00069 0.01787 0.00162 0.02499 -0.00209 C 0.03211 -0.00579 0.04131 -0.00973 0.04322 -0.02223 C 0.04513 -0.03473 0.04444 -0.06459 0.03662 -0.07778 C 0.02881 -0.09098 0.00537 -0.08982 -0.00348 -0.10209 C -0.01233 -0.11436 -0.0191 -0.13681 -0.01667 -0.15093 C -0.01424 -0.16505 0.00034 -0.18403 0.01162 -0.18658 C 0.02291 -0.18912 0.046 -0.17917 0.05156 -0.16667 C 0.05711 -0.15417 0.05433 -0.12732 0.04496 -0.11111 C 0.03558 -0.09491 0.00329 -0.08426 -0.00504 -0.06875 C -0.01338 -0.05324 -0.00921 -0.03542 -0.00504 -0.0176 " pathEditMode="relative" ptsTypes="aaaaaaaaaaA">
                                      <p:cBhvr>
                                        <p:cTn id="40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2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ccel="5000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9244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ccel="5000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9245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ccel="50000" decel="50000" autoRev="1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9244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ccel="50000" decel="50000" autoRev="1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9245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1000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8B0A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8B0A"/>
                                      </p:to>
                                    </p:animClr>
                                    <p:set>
                                      <p:cBhvr>
                                        <p:cTn id="61" dur="10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autoRev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accel="50000" decel="50000" autoRev="1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accel="50000" decel="50000" autoRev="1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6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mph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1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mph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1" presetClass="emph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grpId="2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grpId="2" nodeType="withEffect">
                                  <p:stCondLst>
                                    <p:cond delay="19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grpId="2" nodeType="withEffect">
                                  <p:stCondLst>
                                    <p:cond delay="2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4" grpId="1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1" grpId="1" animBg="1"/>
      <p:bldP spid="9231" grpId="2" animBg="1"/>
      <p:bldP spid="9232" grpId="0" animBg="1"/>
      <p:bldP spid="9232" grpId="1" animBg="1"/>
      <p:bldP spid="9232" grpId="2" animBg="1"/>
      <p:bldP spid="9233" grpId="0" animBg="1"/>
      <p:bldP spid="9233" grpId="1" animBg="1"/>
      <p:bldP spid="9233" grpId="2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  <p:bldP spid="9237" grpId="0" animBg="1"/>
      <p:bldP spid="9237" grpId="1" animBg="1"/>
      <p:bldP spid="9238" grpId="0" animBg="1"/>
      <p:bldP spid="9238" grpId="1" animBg="1"/>
      <p:bldP spid="9239" grpId="0" animBg="1"/>
      <p:bldP spid="9239" grpId="1" animBg="1"/>
      <p:bldP spid="9240" grpId="0" animBg="1"/>
      <p:bldP spid="9240" grpId="1" animBg="1"/>
      <p:bldP spid="9241" grpId="0" animBg="1"/>
      <p:bldP spid="9241" grpId="1" animBg="1"/>
      <p:bldP spid="9241" grpId="2" animBg="1"/>
      <p:bldP spid="9242" grpId="0" animBg="1"/>
      <p:bldP spid="9242" grpId="1" animBg="1"/>
      <p:bldP spid="9242" grpId="2" animBg="1"/>
      <p:bldP spid="9244" grpId="0" animBg="1"/>
      <p:bldP spid="9244" grpId="1" animBg="1"/>
      <p:bldP spid="9244" grpId="2" animBg="1"/>
      <p:bldP spid="9244" grpId="3" animBg="1"/>
      <p:bldP spid="9244" grpId="4" animBg="1"/>
      <p:bldP spid="9245" grpId="0" animBg="1"/>
      <p:bldP spid="9245" grpId="1" animBg="1"/>
      <p:bldP spid="9245" grpId="2" animBg="1"/>
      <p:bldP spid="9245" grpId="3" animBg="1"/>
      <p:bldP spid="9245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o_noi_INOX_3_Day_SH_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5257800" cy="3581400"/>
          </a:xfrm>
          <a:prstGeom prst="rect">
            <a:avLst/>
          </a:prstGeom>
          <a:noFill/>
        </p:spPr>
      </p:pic>
      <p:pic>
        <p:nvPicPr>
          <p:cNvPr id="66563" name="Picture 3" descr="un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225" y="3657600"/>
            <a:ext cx="2187575" cy="2362200"/>
          </a:xfrm>
          <a:prstGeom prst="rect">
            <a:avLst/>
          </a:prstGeom>
          <a:noFill/>
        </p:spPr>
      </p:pic>
      <p:pic>
        <p:nvPicPr>
          <p:cNvPr id="66564" name="Picture 4" descr="BAN%20LA%20HOI%20NU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76200"/>
            <a:ext cx="3505200" cy="3581400"/>
          </a:xfrm>
          <a:prstGeom prst="rect">
            <a:avLst/>
          </a:prstGeom>
          <a:noFill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3400" y="61722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latin typeface="Cambria" pitchFamily="18" charset="0"/>
              </a:rPr>
              <a:t>Một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số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ứng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dụng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về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tính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dẫn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nhiệt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của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kim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loại</a:t>
            </a:r>
            <a:endParaRPr lang="en-US" sz="2800" b="1" dirty="0">
              <a:latin typeface="Cambria" pitchFamily="18" charset="0"/>
            </a:endParaRPr>
          </a:p>
        </p:txBody>
      </p:sp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5">
            <a:lum bright="-18000" contrast="18000"/>
          </a:blip>
          <a:srcRect/>
          <a:stretch>
            <a:fillRect/>
          </a:stretch>
        </p:blipFill>
        <p:spPr bwMode="auto">
          <a:xfrm>
            <a:off x="4114800" y="3657600"/>
            <a:ext cx="37338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183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72000"/>
            <a:ext cx="612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5" name="Picture 21" descr="chuabaitru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7213" y="0"/>
            <a:ext cx="5640387" cy="5876925"/>
          </a:xfrm>
          <a:prstGeom prst="rect">
            <a:avLst/>
          </a:prstGeom>
          <a:noFill/>
        </p:spPr>
      </p:pic>
      <p:pic>
        <p:nvPicPr>
          <p:cNvPr id="109600" name="Picture 32" descr="06"/>
          <p:cNvPicPr>
            <a:picLocks noChangeAspect="1" noChangeArrowheads="1"/>
          </p:cNvPicPr>
          <p:nvPr/>
        </p:nvPicPr>
        <p:blipFill>
          <a:blip r:embed="rId5">
            <a:lum bright="-12000" contrast="12000"/>
          </a:blip>
          <a:srcRect/>
          <a:stretch>
            <a:fillRect/>
          </a:stretch>
        </p:blipFill>
        <p:spPr bwMode="auto">
          <a:xfrm>
            <a:off x="457200" y="-1"/>
            <a:ext cx="4114800" cy="3397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9601" name="Picture 33" descr="Trang_suc_1_5_6"/>
          <p:cNvPicPr>
            <a:picLocks noChangeAspect="1" noChangeArrowheads="1"/>
          </p:cNvPicPr>
          <p:nvPr/>
        </p:nvPicPr>
        <p:blipFill>
          <a:blip r:embed="rId6">
            <a:lum bright="-6000" contrast="6000"/>
          </a:blip>
          <a:srcRect/>
          <a:stretch>
            <a:fillRect/>
          </a:stretch>
        </p:blipFill>
        <p:spPr bwMode="auto">
          <a:xfrm>
            <a:off x="4572000" y="0"/>
            <a:ext cx="41148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7600" name="Picture 22" descr="090424090845-578-9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429000"/>
            <a:ext cx="41148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9602" name="Picture 34" descr="tt2"/>
          <p:cNvPicPr>
            <a:picLocks noChangeAspect="1" noChangeArrowheads="1"/>
          </p:cNvPicPr>
          <p:nvPr/>
        </p:nvPicPr>
        <p:blipFill>
          <a:blip r:embed="rId8">
            <a:lum bright="-12000" contrast="24000"/>
          </a:blip>
          <a:srcRect/>
          <a:stretch>
            <a:fillRect/>
          </a:stretch>
        </p:blipFill>
        <p:spPr bwMode="auto">
          <a:xfrm>
            <a:off x="4572000" y="3408427"/>
            <a:ext cx="4114800" cy="34495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v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0900"/>
            <a:ext cx="4648200" cy="3949700"/>
          </a:xfrm>
          <a:prstGeom prst="rect">
            <a:avLst/>
          </a:prstGeom>
          <a:noFill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5103812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Cambria" pitchFamily="18" charset="0"/>
                <a:sym typeface="Wingdings" pitchFamily="2" charset="2"/>
              </a:rPr>
              <a:t></a:t>
            </a:r>
            <a:r>
              <a:rPr lang="en-US" sz="2800" b="1" i="1" dirty="0">
                <a:latin typeface="Cambria" pitchFamily="18" charset="0"/>
              </a:rPr>
              <a:t>Kim </a:t>
            </a:r>
            <a:r>
              <a:rPr lang="en-US" sz="2800" b="1" i="1" dirty="0" err="1">
                <a:latin typeface="Cambria" pitchFamily="18" charset="0"/>
              </a:rPr>
              <a:t>loại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có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ánh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kim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là</a:t>
            </a:r>
            <a:r>
              <a:rPr lang="en-US" sz="2800" b="1" i="1" dirty="0">
                <a:latin typeface="Cambria" pitchFamily="18" charset="0"/>
              </a:rPr>
              <a:t> do </a:t>
            </a:r>
            <a:r>
              <a:rPr lang="en-US" sz="2800" b="1" i="1" dirty="0" err="1">
                <a:latin typeface="Cambria" pitchFamily="18" charset="0"/>
              </a:rPr>
              <a:t>các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electron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tự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do </a:t>
            </a:r>
            <a:r>
              <a:rPr lang="en-US" sz="2800" b="1" i="1" dirty="0" err="1">
                <a:latin typeface="Cambria" pitchFamily="18" charset="0"/>
              </a:rPr>
              <a:t>trong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kim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loại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đã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phản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xạ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tia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Cambria" pitchFamily="18" charset="0"/>
              </a:rPr>
              <a:t>sáng</a:t>
            </a:r>
            <a:r>
              <a:rPr lang="en-US" sz="28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có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bước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sóng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mà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mắt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ta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có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thể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nhìn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thấy</a:t>
            </a:r>
            <a:r>
              <a:rPr lang="en-US" sz="2800" b="1" i="1" dirty="0">
                <a:latin typeface="Cambria" pitchFamily="18" charset="0"/>
              </a:rPr>
              <a:t> </a:t>
            </a:r>
            <a:r>
              <a:rPr lang="en-US" sz="2800" b="1" i="1" dirty="0" err="1">
                <a:latin typeface="Cambria" pitchFamily="18" charset="0"/>
              </a:rPr>
              <a:t>được</a:t>
            </a:r>
            <a:r>
              <a:rPr lang="en-US" sz="2800" b="1" i="1" dirty="0">
                <a:latin typeface="Cambria" pitchFamily="18" charset="0"/>
              </a:rPr>
              <a:t>.</a:t>
            </a:r>
          </a:p>
        </p:txBody>
      </p:sp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3">
            <a:lum bright="18000" contrast="6000"/>
          </a:blip>
          <a:srcRect/>
          <a:stretch>
            <a:fillRect/>
          </a:stretch>
        </p:blipFill>
        <p:spPr bwMode="auto">
          <a:xfrm>
            <a:off x="4724400" y="850900"/>
            <a:ext cx="4419600" cy="3949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d.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</a:rPr>
              <a:t>Ánh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</a:rPr>
              <a:t>kim</a:t>
            </a:r>
            <a:endParaRPr lang="en-US" sz="28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5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763000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  <a:sym typeface="Wingdings" pitchFamily="2" charset="2"/>
              </a:rPr>
              <a:t> </a:t>
            </a:r>
            <a:r>
              <a:rPr lang="en-US" sz="3200" b="1" i="1" dirty="0" err="1">
                <a:solidFill>
                  <a:srgbClr val="FF0000"/>
                </a:solidFill>
                <a:latin typeface="Cambria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itchFamily="18" charset="0"/>
              </a:rPr>
              <a:t>luận</a:t>
            </a:r>
            <a:r>
              <a:rPr lang="en-US" sz="3200" b="1" i="1" dirty="0">
                <a:solidFill>
                  <a:srgbClr val="FF0000"/>
                </a:solidFill>
                <a:latin typeface="Cambria" pitchFamily="18" charset="0"/>
              </a:rPr>
              <a:t> :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chất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lí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chung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nói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trên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do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electron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tự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do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trong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mạng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tinh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thể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gây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Cambria" pitchFamily="18" charset="0"/>
              </a:rPr>
              <a:t>ra</a:t>
            </a:r>
            <a:r>
              <a:rPr lang="en-US" sz="3200" b="1" i="1" dirty="0">
                <a:solidFill>
                  <a:srgbClr val="0000FF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39200" cy="838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27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18.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tÝnh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chÊt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lo¹i. </a:t>
            </a:r>
          </a:p>
          <a:p>
            <a:pPr algn="ctr"/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D·y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®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iÖn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hãa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(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1)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9600" y="1447800"/>
            <a:ext cx="6019800" cy="2590800"/>
          </a:xfrm>
          <a:prstGeom prst="cloudCallout">
            <a:avLst>
              <a:gd name="adj1" fmla="val 64761"/>
              <a:gd name="adj2" fmla="val 74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Những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tính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chất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vật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́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chung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của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loại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do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đâu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mà có?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4915" y="4343401"/>
            <a:ext cx="293908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7010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KiÓm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tra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cò</a:t>
            </a:r>
            <a:endParaRPr lang="en-US" sz="3600" b="1" kern="10" dirty="0">
              <a:ln w="9525">
                <a:pattFill prst="pct90">
                  <a:fgClr>
                    <a:srgbClr val="FF0066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2230437"/>
            <a:ext cx="89916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600" b="1" i="1" dirty="0">
                <a:latin typeface="Cambria" pitchFamily="18" charset="0"/>
              </a:rPr>
              <a:t>- </a:t>
            </a:r>
            <a:r>
              <a:rPr lang="en-US" sz="2600" b="1" i="1" dirty="0" err="1" smtClean="0">
                <a:latin typeface="Cambria" pitchFamily="18" charset="0"/>
              </a:rPr>
              <a:t>Quy</a:t>
            </a:r>
            <a:r>
              <a:rPr lang="en-US" sz="2600" b="1" i="1" dirty="0" smtClean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ước</a:t>
            </a:r>
            <a:r>
              <a:rPr lang="en-US" sz="2600" b="1" i="1" dirty="0">
                <a:latin typeface="Cambria" pitchFamily="18" charset="0"/>
              </a:rPr>
              <a:t> : 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Kim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khối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riêng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30000"/>
              </a:spcBef>
            </a:pP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      </a:t>
            </a:r>
            <a:r>
              <a:rPr lang="en-US" sz="2600" dirty="0" smtClean="0">
                <a:solidFill>
                  <a:srgbClr val="0000FF"/>
                </a:solidFill>
                <a:latin typeface="Cambria" pitchFamily="18" charset="0"/>
              </a:rPr>
              <a:t>d &lt; 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5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nhẹ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: 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Li, Na, K, Mg, Al…</a:t>
            </a:r>
          </a:p>
          <a:p>
            <a:pPr eaLnBrk="1" hangingPunct="1">
              <a:spcBef>
                <a:spcPct val="30000"/>
              </a:spcBef>
            </a:pP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      </a:t>
            </a:r>
            <a:r>
              <a:rPr lang="en-US" sz="2600" dirty="0" smtClean="0">
                <a:solidFill>
                  <a:srgbClr val="0000FF"/>
                </a:solidFill>
                <a:latin typeface="Cambria" pitchFamily="18" charset="0"/>
              </a:rPr>
              <a:t>d &gt; 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5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nặng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: </a:t>
            </a:r>
            <a:r>
              <a:rPr lang="en-US" sz="2600" b="1" dirty="0">
                <a:latin typeface="Cambria" pitchFamily="18" charset="0"/>
              </a:rPr>
              <a:t>Fe, Zn, Cu, Ag, </a:t>
            </a:r>
            <a:r>
              <a:rPr lang="en-US" sz="2600" b="1" dirty="0" smtClean="0">
                <a:latin typeface="Cambria" pitchFamily="18" charset="0"/>
              </a:rPr>
              <a:t>Au…</a:t>
            </a:r>
            <a:endParaRPr lang="en-US" sz="2600" b="1" dirty="0">
              <a:latin typeface="Cambria" pitchFamily="18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Khối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lượng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riêng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Li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0,5 g/cm</a:t>
            </a:r>
            <a:r>
              <a:rPr lang="en-US" sz="2600" baseline="30000" dirty="0">
                <a:solidFill>
                  <a:srgbClr val="0000FF"/>
                </a:solidFill>
                <a:latin typeface="Cambria" pitchFamily="18" charset="0"/>
              </a:rPr>
              <a:t>3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;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Os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22,6 g/cm</a:t>
            </a:r>
            <a:r>
              <a:rPr lang="en-US" sz="2600" baseline="30000" dirty="0">
                <a:solidFill>
                  <a:srgbClr val="0000FF"/>
                </a:solidFill>
                <a:latin typeface="Cambria" pitchFamily="18" charset="0"/>
              </a:rPr>
              <a:t>3</a:t>
            </a:r>
            <a:endParaRPr lang="en-US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400175"/>
            <a:ext cx="8991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30000"/>
              </a:spcBef>
            </a:pPr>
            <a:r>
              <a:rPr lang="en-US" sz="2600" b="1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</a:t>
            </a:r>
            <a:r>
              <a:rPr lang="en-US" sz="2600" b="1" dirty="0">
                <a:solidFill>
                  <a:srgbClr val="FF0000"/>
                </a:solidFill>
                <a:latin typeface="Cambria" pitchFamily="18" charset="0"/>
              </a:rPr>
              <a:t>* </a:t>
            </a:r>
            <a:r>
              <a:rPr lang="en-US" sz="2600" b="1" dirty="0" err="1">
                <a:latin typeface="Cambria" pitchFamily="18" charset="0"/>
              </a:rPr>
              <a:t>Những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kim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loại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khác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nhau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có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khối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lượng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riêng</a:t>
            </a:r>
            <a:r>
              <a:rPr lang="en-US" sz="2600" b="1" dirty="0">
                <a:latin typeface="Cambria" pitchFamily="18" charset="0"/>
              </a:rPr>
              <a:t>, </a:t>
            </a:r>
            <a:r>
              <a:rPr lang="en-US" sz="2600" b="1" dirty="0" err="1">
                <a:latin typeface="Cambria" pitchFamily="18" charset="0"/>
              </a:rPr>
              <a:t>nhiệt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độ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nóng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chảy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và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tính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cứng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>
                <a:latin typeface="Cambria" pitchFamily="18" charset="0"/>
              </a:rPr>
              <a:t>khác</a:t>
            </a:r>
            <a:r>
              <a:rPr lang="en-US" sz="2600" b="1" dirty="0">
                <a:latin typeface="Cambria" pitchFamily="18" charset="0"/>
              </a:rPr>
              <a:t> </a:t>
            </a:r>
            <a:r>
              <a:rPr lang="en-US" sz="2600" b="1" dirty="0" err="1" smtClean="0">
                <a:latin typeface="Cambria" pitchFamily="18" charset="0"/>
              </a:rPr>
              <a:t>nhau</a:t>
            </a:r>
            <a:r>
              <a:rPr lang="en-US" sz="2600" b="1" dirty="0" smtClean="0">
                <a:latin typeface="Cambria" pitchFamily="18" charset="0"/>
              </a:rPr>
              <a:t>:</a:t>
            </a:r>
            <a:endParaRPr lang="en-US" sz="2600" b="1" dirty="0">
              <a:latin typeface="Cambria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-210456" y="2238828"/>
            <a:ext cx="6629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600" dirty="0">
                <a:latin typeface="Cambria" pitchFamily="18" charset="0"/>
              </a:rPr>
              <a:t>   - Hg </a:t>
            </a:r>
            <a:r>
              <a:rPr lang="en-US" sz="2600" dirty="0" err="1">
                <a:latin typeface="Cambria" pitchFamily="18" charset="0"/>
              </a:rPr>
              <a:t>nóng</a:t>
            </a:r>
            <a:r>
              <a:rPr lang="en-US" sz="2600" dirty="0">
                <a:latin typeface="Cambria" pitchFamily="18" charset="0"/>
              </a:rPr>
              <a:t> </a:t>
            </a:r>
            <a:r>
              <a:rPr lang="en-US" sz="2600" dirty="0" err="1">
                <a:latin typeface="Cambria" pitchFamily="18" charset="0"/>
              </a:rPr>
              <a:t>chảy</a:t>
            </a:r>
            <a:r>
              <a:rPr lang="en-US" sz="2600" dirty="0">
                <a:latin typeface="Cambria" pitchFamily="18" charset="0"/>
              </a:rPr>
              <a:t> ở - 39</a:t>
            </a:r>
            <a:r>
              <a:rPr lang="en-US" sz="2600" baseline="30000" dirty="0">
                <a:latin typeface="Cambria" pitchFamily="18" charset="0"/>
              </a:rPr>
              <a:t>0</a:t>
            </a:r>
            <a:r>
              <a:rPr lang="en-US" sz="2600" dirty="0">
                <a:latin typeface="Cambria" pitchFamily="18" charset="0"/>
              </a:rPr>
              <a:t>C</a:t>
            </a:r>
          </a:p>
          <a:p>
            <a:pPr eaLnBrk="1" hangingPunct="1">
              <a:spcBef>
                <a:spcPct val="30000"/>
              </a:spcBef>
            </a:pPr>
            <a:r>
              <a:rPr lang="en-US" sz="2600" dirty="0">
                <a:latin typeface="Cambria" pitchFamily="18" charset="0"/>
              </a:rPr>
              <a:t>   -  W </a:t>
            </a:r>
            <a:r>
              <a:rPr lang="en-US" sz="2600" dirty="0" err="1">
                <a:latin typeface="Cambria" pitchFamily="18" charset="0"/>
              </a:rPr>
              <a:t>nóng</a:t>
            </a:r>
            <a:r>
              <a:rPr lang="en-US" sz="2600" dirty="0">
                <a:latin typeface="Cambria" pitchFamily="18" charset="0"/>
              </a:rPr>
              <a:t> </a:t>
            </a:r>
            <a:r>
              <a:rPr lang="en-US" sz="2600" dirty="0" err="1">
                <a:latin typeface="Cambria" pitchFamily="18" charset="0"/>
              </a:rPr>
              <a:t>chảy</a:t>
            </a:r>
            <a:r>
              <a:rPr lang="en-US" sz="2600" dirty="0">
                <a:latin typeface="Cambria" pitchFamily="18" charset="0"/>
              </a:rPr>
              <a:t> ở 3410</a:t>
            </a:r>
            <a:r>
              <a:rPr lang="en-US" sz="2600" baseline="30000" dirty="0">
                <a:latin typeface="Cambria" pitchFamily="18" charset="0"/>
              </a:rPr>
              <a:t>0</a:t>
            </a:r>
            <a:r>
              <a:rPr lang="en-US" sz="2600" dirty="0">
                <a:latin typeface="Cambria" pitchFamily="18" charset="0"/>
              </a:rPr>
              <a:t>C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-58056" y="2226810"/>
            <a:ext cx="8991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30000"/>
              </a:spcBef>
            </a:pP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-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mềm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sáp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dùng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dao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cắt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dễ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dàng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(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Na, K…).</a:t>
            </a:r>
          </a:p>
          <a:p>
            <a:pPr algn="just" eaLnBrk="1" hangingPunct="1">
              <a:spcBef>
                <a:spcPct val="30000"/>
              </a:spcBef>
            </a:pP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-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rất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cứng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dũa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(</a:t>
            </a:r>
            <a:r>
              <a:rPr lang="en-US" sz="2600" dirty="0" err="1">
                <a:solidFill>
                  <a:srgbClr val="0000FF"/>
                </a:solidFill>
                <a:latin typeface="Cambria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Cambria" pitchFamily="18" charset="0"/>
              </a:rPr>
              <a:t> W, Cr…).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39200" cy="838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27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18.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tÝnh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chÊt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lo¹i. </a:t>
            </a:r>
          </a:p>
          <a:p>
            <a:pPr algn="ctr"/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D·y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®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iÖn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hãa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(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1)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81116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I. TÍNH CHẤT VẬT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1524000"/>
            <a:ext cx="8763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i="1" dirty="0" smtClean="0">
                <a:latin typeface="Cambria" pitchFamily="18" charset="0"/>
              </a:rPr>
              <a:t>	</a:t>
            </a:r>
            <a:r>
              <a:rPr lang="en-US" sz="2800" i="1" dirty="0" err="1" smtClean="0">
                <a:latin typeface="Cambria" pitchFamily="18" charset="0"/>
              </a:rPr>
              <a:t>Khối</a:t>
            </a:r>
            <a:r>
              <a:rPr lang="en-US" sz="2800" i="1" dirty="0" smtClean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lượng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riêng</a:t>
            </a:r>
            <a:r>
              <a:rPr lang="en-US" sz="2800" i="1" dirty="0">
                <a:latin typeface="Cambria" pitchFamily="18" charset="0"/>
              </a:rPr>
              <a:t>, </a:t>
            </a:r>
            <a:r>
              <a:rPr lang="en-US" sz="2800" i="1" dirty="0" err="1">
                <a:latin typeface="Cambria" pitchFamily="18" charset="0"/>
              </a:rPr>
              <a:t>nhiệt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độ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nóng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chảy</a:t>
            </a:r>
            <a:r>
              <a:rPr lang="en-US" sz="2800" i="1" dirty="0">
                <a:latin typeface="Cambria" pitchFamily="18" charset="0"/>
              </a:rPr>
              <a:t>, </a:t>
            </a:r>
            <a:r>
              <a:rPr lang="en-US" sz="2800" i="1" dirty="0" err="1">
                <a:latin typeface="Cambria" pitchFamily="18" charset="0"/>
              </a:rPr>
              <a:t>tính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cứng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của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kim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loại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phụ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thuộc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chủ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yếu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vào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bán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kính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nguyên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tử</a:t>
            </a:r>
            <a:r>
              <a:rPr lang="en-US" sz="2800" i="1" dirty="0">
                <a:latin typeface="Cambria" pitchFamily="18" charset="0"/>
              </a:rPr>
              <a:t>, </a:t>
            </a:r>
            <a:r>
              <a:rPr lang="en-US" sz="2800" i="1" dirty="0" err="1">
                <a:latin typeface="Cambria" pitchFamily="18" charset="0"/>
              </a:rPr>
              <a:t>điện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tích</a:t>
            </a:r>
            <a:r>
              <a:rPr lang="en-US" sz="2800" i="1" dirty="0">
                <a:latin typeface="Cambria" pitchFamily="18" charset="0"/>
              </a:rPr>
              <a:t> ion, </a:t>
            </a:r>
            <a:r>
              <a:rPr lang="en-US" sz="2800" i="1" dirty="0" err="1">
                <a:latin typeface="Cambria" pitchFamily="18" charset="0"/>
              </a:rPr>
              <a:t>khối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lượng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nguyên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tử</a:t>
            </a:r>
            <a:r>
              <a:rPr lang="en-US" sz="2800" i="1" dirty="0">
                <a:latin typeface="Cambria" pitchFamily="18" charset="0"/>
              </a:rPr>
              <a:t>, </a:t>
            </a:r>
            <a:r>
              <a:rPr lang="en-US" sz="2800" i="1" dirty="0" err="1">
                <a:latin typeface="Cambria" pitchFamily="18" charset="0"/>
              </a:rPr>
              <a:t>mật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độ</a:t>
            </a:r>
            <a:r>
              <a:rPr lang="en-US" sz="2800" i="1" dirty="0">
                <a:latin typeface="Cambria" pitchFamily="18" charset="0"/>
              </a:rPr>
              <a:t> electron </a:t>
            </a:r>
            <a:r>
              <a:rPr lang="en-US" sz="2800" i="1" dirty="0" err="1">
                <a:latin typeface="Cambria" pitchFamily="18" charset="0"/>
              </a:rPr>
              <a:t>tự</a:t>
            </a:r>
            <a:r>
              <a:rPr lang="en-US" sz="2800" i="1" dirty="0">
                <a:latin typeface="Cambria" pitchFamily="18" charset="0"/>
              </a:rPr>
              <a:t> do </a:t>
            </a:r>
            <a:r>
              <a:rPr lang="en-US" sz="2800" i="1" dirty="0" err="1">
                <a:latin typeface="Cambria" pitchFamily="18" charset="0"/>
              </a:rPr>
              <a:t>trong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mạng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kim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loại</a:t>
            </a:r>
            <a:r>
              <a:rPr lang="en-US" sz="2800" i="1" dirty="0">
                <a:latin typeface="Cambria" pitchFamily="18" charset="0"/>
              </a:rPr>
              <a:t>...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39200" cy="838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27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18.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tÝnh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chÊt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lo¹i. </a:t>
            </a:r>
          </a:p>
          <a:p>
            <a:pPr algn="ctr"/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D·y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®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iÖn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hãa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(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1)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981116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I. TÍNH CHẤT VẬT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1114425" y="624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976313" y="272891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4041775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CC0066"/>
                </a:solidFill>
                <a:latin typeface="Cambria" pitchFamily="18" charset="0"/>
                <a:cs typeface="Arial" charset="0"/>
              </a:rPr>
              <a:t>Câu</a:t>
            </a:r>
            <a:r>
              <a:rPr lang="en-US" sz="2400" b="1" i="1" dirty="0">
                <a:solidFill>
                  <a:srgbClr val="CC0066"/>
                </a:solidFill>
                <a:latin typeface="Cambria" pitchFamily="18" charset="0"/>
                <a:cs typeface="Arial" charset="0"/>
              </a:rPr>
              <a:t> 2: </a:t>
            </a:r>
            <a:r>
              <a:rPr lang="nl-NL" sz="2400" b="1" dirty="0">
                <a:solidFill>
                  <a:srgbClr val="0000FF"/>
                </a:solidFill>
                <a:latin typeface="Cambria" pitchFamily="18" charset="0"/>
              </a:rPr>
              <a:t>Những tính chất vật lí chung của kim loại, do</a:t>
            </a:r>
            <a:r>
              <a:rPr lang="nl-NL" sz="2400" dirty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Cambria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Arial" charset="0"/>
              </a:rPr>
              <a:t>	A. </a:t>
            </a:r>
            <a:r>
              <a:rPr lang="nl-NL" sz="2400" b="1" dirty="0">
                <a:latin typeface="Cambria" pitchFamily="18" charset="0"/>
              </a:rPr>
              <a:t>mạng tinh thể kim loại gây 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Arial" charset="0"/>
              </a:rPr>
              <a:t>	B. </a:t>
            </a:r>
            <a:r>
              <a:rPr lang="nl-NL" sz="2400" b="1" dirty="0">
                <a:latin typeface="Cambria" pitchFamily="18" charset="0"/>
              </a:rPr>
              <a:t>ion dương kim loại gây 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Arial" charset="0"/>
              </a:rPr>
              <a:t>	C. </a:t>
            </a:r>
            <a:r>
              <a:rPr lang="nl-NL" sz="2400" b="1" dirty="0">
                <a:latin typeface="Cambria" pitchFamily="18" charset="0"/>
              </a:rPr>
              <a:t>nguyên tử kim loại gây 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Arial" charset="0"/>
              </a:rPr>
              <a:t>	D.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các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nl-NL" sz="2400" b="1" dirty="0">
                <a:latin typeface="Cambria" pitchFamily="18" charset="0"/>
              </a:rPr>
              <a:t>electron tự do gây 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76200" y="105410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C0066"/>
                </a:solidFill>
                <a:latin typeface="Cambria" pitchFamily="18" charset="0"/>
              </a:rPr>
              <a:t>Câu</a:t>
            </a:r>
            <a:r>
              <a:rPr lang="en-US" sz="2400" b="1" i="1" dirty="0">
                <a:solidFill>
                  <a:srgbClr val="CC0066"/>
                </a:solidFill>
                <a:latin typeface="Cambria" pitchFamily="18" charset="0"/>
              </a:rPr>
              <a:t> 1: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Kim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400" b="1" dirty="0">
                <a:latin typeface="Cambria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latin typeface="Cambria" pitchFamily="18" charset="0"/>
                <a:cs typeface="Times New Roman" pitchFamily="18" charset="0"/>
              </a:rPr>
              <a:t>	</a:t>
            </a:r>
            <a:r>
              <a:rPr lang="vi-VN" sz="2400" b="1" dirty="0">
                <a:latin typeface="Cambria" pitchFamily="18" charset="0"/>
                <a:cs typeface="Times New Roman" pitchFamily="18" charset="0"/>
              </a:rPr>
              <a:t>A. Tính dẻo, khối lượng riêng, dẫn điện, dẫn nhiệt</a:t>
            </a:r>
            <a:r>
              <a:rPr lang="en-US" sz="2400" b="1" dirty="0">
                <a:latin typeface="Cambria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Times New Roman" pitchFamily="18" charset="0"/>
              </a:rPr>
              <a:t>   	</a:t>
            </a:r>
            <a:r>
              <a:rPr lang="vi-VN" sz="2400" b="1" dirty="0">
                <a:latin typeface="Cambria" pitchFamily="18" charset="0"/>
                <a:cs typeface="Times New Roman" pitchFamily="18" charset="0"/>
              </a:rPr>
              <a:t>B. Tính dẻo, nhiệt độ nóng chảy, dẫn điện, dẫn nhiệt</a:t>
            </a:r>
            <a:r>
              <a:rPr lang="en-US" sz="2400" b="1" dirty="0">
                <a:latin typeface="Cambria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Times New Roman" pitchFamily="18" charset="0"/>
              </a:rPr>
              <a:t>	</a:t>
            </a:r>
            <a:r>
              <a:rPr lang="vi-VN" sz="2400" b="1" dirty="0">
                <a:latin typeface="Cambria" pitchFamily="18" charset="0"/>
                <a:cs typeface="Times New Roman" pitchFamily="18" charset="0"/>
              </a:rPr>
              <a:t>C. Tính dẻo, dẫn điện, dẫn nhiệt, ánh kim</a:t>
            </a:r>
            <a:r>
              <a:rPr lang="en-US" sz="2400" b="1" dirty="0">
                <a:latin typeface="Cambria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mbria" pitchFamily="18" charset="0"/>
                <a:cs typeface="Times New Roman" pitchFamily="18" charset="0"/>
              </a:rPr>
              <a:t>   	</a:t>
            </a:r>
            <a:r>
              <a:rPr lang="vi-VN" sz="2400" b="1" dirty="0">
                <a:latin typeface="Cambria" pitchFamily="18" charset="0"/>
                <a:cs typeface="Times New Roman" pitchFamily="18" charset="0"/>
              </a:rPr>
              <a:t>D. Tính dẻo, tính cứng, dẫn điện, dẫn nhiệt</a:t>
            </a:r>
            <a:r>
              <a:rPr lang="en-US" sz="2400" b="1" dirty="0">
                <a:latin typeface="Cambria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Rectangle 10" descr="Outlined diamond"/>
          <p:cNvSpPr>
            <a:spLocks noChangeArrowheads="1"/>
          </p:cNvSpPr>
          <p:nvPr/>
        </p:nvSpPr>
        <p:spPr bwMode="auto">
          <a:xfrm>
            <a:off x="2133600" y="91441"/>
            <a:ext cx="4876800" cy="762000"/>
          </a:xfrm>
          <a:prstGeom prst="rect">
            <a:avLst/>
          </a:prstGeom>
          <a:pattFill prst="openDmnd">
            <a:fgClr>
              <a:srgbClr val="CCEC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 err="1">
                <a:latin typeface="Cambria" pitchFamily="18" charset="0"/>
              </a:rPr>
              <a:t>Bài</a:t>
            </a:r>
            <a:r>
              <a:rPr lang="en-US" sz="4400" b="1" dirty="0">
                <a:latin typeface="Cambria" pitchFamily="18" charset="0"/>
              </a:rPr>
              <a:t> </a:t>
            </a:r>
            <a:r>
              <a:rPr lang="en-US" sz="4400" b="1" dirty="0" err="1">
                <a:latin typeface="Cambria" pitchFamily="18" charset="0"/>
              </a:rPr>
              <a:t>tập</a:t>
            </a:r>
            <a:r>
              <a:rPr lang="en-US" sz="4400" b="1" dirty="0">
                <a:latin typeface="Cambria" pitchFamily="18" charset="0"/>
              </a:rPr>
              <a:t> </a:t>
            </a:r>
            <a:r>
              <a:rPr lang="en-US" sz="4400" b="1" dirty="0" err="1">
                <a:latin typeface="Cambria" pitchFamily="18" charset="0"/>
              </a:rPr>
              <a:t>củng</a:t>
            </a:r>
            <a:r>
              <a:rPr lang="en-US" sz="4400" b="1" dirty="0">
                <a:latin typeface="Cambria" pitchFamily="18" charset="0"/>
              </a:rPr>
              <a:t> </a:t>
            </a:r>
            <a:r>
              <a:rPr lang="en-US" sz="4400" b="1" dirty="0" err="1">
                <a:latin typeface="Cambria" pitchFamily="18" charset="0"/>
              </a:rPr>
              <a:t>cố</a:t>
            </a:r>
            <a:endParaRPr lang="en-US" sz="44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4586" grpId="0" animBg="1"/>
      <p:bldP spid="24580" grpId="0"/>
      <p:bldP spid="245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71475" y="2286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Câu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charset="0"/>
              </a:rPr>
              <a:t> 3: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nl-NL" sz="2400" b="1" dirty="0">
                <a:solidFill>
                  <a:srgbClr val="0000FF"/>
                </a:solidFill>
                <a:latin typeface="Cambria" pitchFamily="18" charset="0"/>
              </a:rPr>
              <a:t>Khi nhiệt độ tăng thì tính dẫn điện của kim loại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mbria" pitchFamily="18" charset="0"/>
                <a:cs typeface="Arial" charset="0"/>
              </a:rPr>
              <a:t>	A. </a:t>
            </a:r>
            <a:r>
              <a:rPr lang="nl-NL" sz="2400" b="1" dirty="0">
                <a:latin typeface="Cambria" pitchFamily="18" charset="0"/>
              </a:rPr>
              <a:t>giảm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mbria" pitchFamily="18" charset="0"/>
                <a:cs typeface="Arial" charset="0"/>
              </a:rPr>
              <a:t>	B. </a:t>
            </a:r>
            <a:r>
              <a:rPr lang="nl-NL" sz="2400" b="1" dirty="0">
                <a:latin typeface="Cambria" pitchFamily="18" charset="0"/>
              </a:rPr>
              <a:t>không thay đổi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mbria" pitchFamily="18" charset="0"/>
                <a:cs typeface="Arial" charset="0"/>
              </a:rPr>
              <a:t>	C. </a:t>
            </a:r>
            <a:r>
              <a:rPr lang="nl-NL" sz="2400" b="1" dirty="0">
                <a:latin typeface="Cambria" pitchFamily="18" charset="0"/>
              </a:rPr>
              <a:t>tăng hay giảm tuỳ từng kim loại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mbria" pitchFamily="18" charset="0"/>
                <a:cs typeface="Arial" charset="0"/>
              </a:rPr>
              <a:t>	D. </a:t>
            </a:r>
            <a:r>
              <a:rPr lang="nl-NL" sz="2400" b="1" dirty="0">
                <a:latin typeface="Cambria" pitchFamily="18" charset="0"/>
              </a:rPr>
              <a:t>tăng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1245326" y="724989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8600" y="1447800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1.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Kim </a:t>
            </a:r>
            <a:r>
              <a:rPr lang="en-US" sz="2400" b="1" dirty="0" err="1">
                <a:latin typeface="Cambria" pitchFamily="18" charset="0"/>
              </a:rPr>
              <a:t>loại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vonfram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được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dùng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làm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dây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tóc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bóng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đèn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điện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là</a:t>
            </a:r>
            <a:r>
              <a:rPr lang="en-US" sz="2400" b="1" dirty="0">
                <a:latin typeface="Cambria" pitchFamily="18" charset="0"/>
              </a:rPr>
              <a:t> do </a:t>
            </a:r>
            <a:r>
              <a:rPr lang="en-US" sz="2400" b="1" dirty="0" err="1">
                <a:latin typeface="Cambria" pitchFamily="18" charset="0"/>
              </a:rPr>
              <a:t>có</a:t>
            </a:r>
            <a:r>
              <a:rPr lang="en-US" sz="2400" b="1" dirty="0">
                <a:latin typeface="Cambria" pitchFamily="18" charset="0"/>
              </a:rPr>
              <a:t>  </a:t>
            </a:r>
            <a:r>
              <a:rPr lang="en-US" sz="2400" dirty="0">
                <a:latin typeface="Cambria" pitchFamily="18" charset="0"/>
              </a:rPr>
              <a:t>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2. </a:t>
            </a:r>
            <a:r>
              <a:rPr lang="en-US" sz="2400" b="1" dirty="0" err="1">
                <a:latin typeface="Cambria" pitchFamily="18" charset="0"/>
              </a:rPr>
              <a:t>Bạc</a:t>
            </a:r>
            <a:r>
              <a:rPr lang="en-US" sz="2400" b="1" dirty="0">
                <a:latin typeface="Cambria" pitchFamily="18" charset="0"/>
              </a:rPr>
              <a:t>, </a:t>
            </a:r>
            <a:r>
              <a:rPr lang="en-US" sz="2400" b="1" dirty="0" err="1">
                <a:latin typeface="Cambria" pitchFamily="18" charset="0"/>
              </a:rPr>
              <a:t>vàng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được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dùng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làm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………..……….....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vì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có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…………..……….. </a:t>
            </a:r>
            <a:r>
              <a:rPr lang="en-US" sz="2400" b="1" dirty="0" err="1">
                <a:latin typeface="Cambria" pitchFamily="18" charset="0"/>
              </a:rPr>
              <a:t>rất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đẹp</a:t>
            </a:r>
            <a:r>
              <a:rPr lang="en-US" sz="2400" b="1" dirty="0">
                <a:latin typeface="Cambria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3. </a:t>
            </a:r>
            <a:r>
              <a:rPr lang="en-US" sz="2400" dirty="0" smtClean="0">
                <a:latin typeface="Cambria" pitchFamily="18" charset="0"/>
              </a:rPr>
              <a:t>………….....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được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dùng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làm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vật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liệu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chế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tạo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vỏ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máy</a:t>
            </a:r>
            <a:r>
              <a:rPr lang="en-US" sz="2400" b="1" dirty="0">
                <a:latin typeface="Cambria" pitchFamily="18" charset="0"/>
              </a:rPr>
              <a:t> bay </a:t>
            </a:r>
            <a:r>
              <a:rPr lang="en-US" sz="2400" b="1" dirty="0" err="1">
                <a:latin typeface="Cambria" pitchFamily="18" charset="0"/>
              </a:rPr>
              <a:t>là</a:t>
            </a:r>
            <a:r>
              <a:rPr lang="en-US" sz="2400" b="1" dirty="0">
                <a:latin typeface="Cambria" pitchFamily="18" charset="0"/>
              </a:rPr>
              <a:t> do  </a:t>
            </a:r>
            <a:r>
              <a:rPr lang="en-US" sz="2400" dirty="0">
                <a:latin typeface="Cambria" pitchFamily="18" charset="0"/>
              </a:rPr>
              <a:t>…….</a:t>
            </a:r>
            <a:r>
              <a:rPr lang="en-US" sz="2400" b="1" dirty="0">
                <a:latin typeface="Cambria" pitchFamily="18" charset="0"/>
              </a:rPr>
              <a:t>  </a:t>
            </a:r>
            <a:r>
              <a:rPr lang="en-US" sz="2400" b="1" dirty="0" err="1">
                <a:latin typeface="Cambria" pitchFamily="18" charset="0"/>
              </a:rPr>
              <a:t>và</a:t>
            </a:r>
            <a:r>
              <a:rPr lang="en-US" sz="2400" b="1" dirty="0">
                <a:latin typeface="Cambria" pitchFamily="18" charset="0"/>
              </a:rPr>
              <a:t>  </a:t>
            </a:r>
            <a:r>
              <a:rPr lang="en-US" sz="2400" dirty="0" smtClean="0">
                <a:latin typeface="Cambria" pitchFamily="18" charset="0"/>
              </a:rPr>
              <a:t>……</a:t>
            </a:r>
            <a:r>
              <a:rPr lang="en-US" sz="2400" b="1" dirty="0" smtClean="0">
                <a:latin typeface="Cambria" pitchFamily="18" charset="0"/>
              </a:rPr>
              <a:t>                                       </a:t>
            </a:r>
            <a:endParaRPr lang="en-US" sz="2400" b="1" dirty="0">
              <a:latin typeface="Cambr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4. </a:t>
            </a:r>
            <a:r>
              <a:rPr lang="en-US" sz="2400" b="1" dirty="0" err="1">
                <a:latin typeface="Cambria" pitchFamily="18" charset="0"/>
              </a:rPr>
              <a:t>Đồng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và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nhôm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được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dùng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làm</a:t>
            </a:r>
            <a:r>
              <a:rPr lang="en-US" sz="2400" b="1" dirty="0">
                <a:latin typeface="Cambria" pitchFamily="18" charset="0"/>
              </a:rPr>
              <a:t>  </a:t>
            </a:r>
            <a:r>
              <a:rPr lang="en-US" sz="2400" dirty="0" smtClean="0">
                <a:latin typeface="Cambria" pitchFamily="18" charset="0"/>
              </a:rPr>
              <a:t>………..……</a:t>
            </a:r>
            <a:r>
              <a:rPr lang="en-US" sz="2400" b="1" dirty="0" err="1" smtClean="0">
                <a:latin typeface="Cambria" pitchFamily="18" charset="0"/>
              </a:rPr>
              <a:t>là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>
                <a:latin typeface="Cambria" pitchFamily="18" charset="0"/>
              </a:rPr>
              <a:t>do </a:t>
            </a:r>
            <a:r>
              <a:rPr lang="en-US" sz="2400" b="1" dirty="0" err="1">
                <a:latin typeface="Cambria" pitchFamily="18" charset="0"/>
              </a:rPr>
              <a:t>dẫn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điện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tốt</a:t>
            </a:r>
            <a:r>
              <a:rPr lang="en-US" sz="2400" b="1" dirty="0">
                <a:latin typeface="Cambria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5.  </a:t>
            </a:r>
            <a:r>
              <a:rPr lang="en-US" sz="2400" dirty="0" smtClean="0">
                <a:latin typeface="Cambria" pitchFamily="18" charset="0"/>
              </a:rPr>
              <a:t>……….……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được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dùng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làm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vật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dụng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nấu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bếp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là</a:t>
            </a:r>
            <a:r>
              <a:rPr lang="en-US" sz="2400" b="1" dirty="0">
                <a:latin typeface="Cambria" pitchFamily="18" charset="0"/>
              </a:rPr>
              <a:t> do </a:t>
            </a:r>
            <a:r>
              <a:rPr lang="en-US" sz="2400" b="1" dirty="0" err="1">
                <a:latin typeface="Cambria" pitchFamily="18" charset="0"/>
              </a:rPr>
              <a:t>bền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trong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không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khí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và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…………….……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66800" y="178162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nhiệt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nóng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chảy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cao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084638" y="231865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sức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28600" y="360997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nhẹ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95400" y="3609522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bền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855032" y="414382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điện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719817" y="4695372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Nhôm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894512" y="2318658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ánh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88699" y="5061858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nhiệt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</a:rPr>
              <a:t>tốt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8664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 4: </a:t>
            </a:r>
            <a:r>
              <a:rPr lang="en-US" sz="2400" b="1" dirty="0" err="1">
                <a:latin typeface="Cambria" pitchFamily="18" charset="0"/>
              </a:rPr>
              <a:t>Hãy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chọn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những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từ</a:t>
            </a:r>
            <a:r>
              <a:rPr lang="en-US" sz="2400" b="1" dirty="0">
                <a:latin typeface="Cambria" pitchFamily="18" charset="0"/>
              </a:rPr>
              <a:t> (</a:t>
            </a:r>
            <a:r>
              <a:rPr lang="en-US" sz="2400" b="1" dirty="0" err="1">
                <a:latin typeface="Cambria" pitchFamily="18" charset="0"/>
              </a:rPr>
              <a:t>cụm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từ</a:t>
            </a:r>
            <a:r>
              <a:rPr lang="en-US" sz="2400" b="1" dirty="0">
                <a:latin typeface="Cambria" pitchFamily="18" charset="0"/>
              </a:rPr>
              <a:t>) </a:t>
            </a:r>
            <a:r>
              <a:rPr lang="en-US" sz="2400" b="1" dirty="0" err="1">
                <a:latin typeface="Cambria" pitchFamily="18" charset="0"/>
              </a:rPr>
              <a:t>thích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hợp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để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điền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vào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chỗ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trống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trong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các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câu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sau</a:t>
            </a:r>
            <a:r>
              <a:rPr lang="en-US" sz="2400" b="1" dirty="0">
                <a:latin typeface="Cambria" pitchFamily="18" charset="0"/>
              </a:rPr>
              <a:t>.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704850" y="3233058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  <a:latin typeface="Cambria" pitchFamily="18" charset="0"/>
              </a:rPr>
              <a:t>Nhôm</a:t>
            </a:r>
            <a:endParaRPr lang="en-US" sz="24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  <p:bldP spid="74759" grpId="0"/>
      <p:bldP spid="747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1524000"/>
          </a:xfrm>
        </p:spPr>
        <p:txBody>
          <a:bodyPr/>
          <a:lstStyle/>
          <a:p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</a:rPr>
              <a:t>Chúc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</a:rPr>
              <a:t>tốt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</a:rPr>
              <a:t> !</a:t>
            </a:r>
          </a:p>
        </p:txBody>
      </p:sp>
      <p:pic>
        <p:nvPicPr>
          <p:cNvPr id="27651" name="Picture 3" descr="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3" y="4419600"/>
            <a:ext cx="6189662" cy="1219200"/>
          </a:xfrm>
          <a:prstGeom prst="rect">
            <a:avLst/>
          </a:prstGeom>
          <a:noFill/>
        </p:spPr>
      </p:pic>
      <p:pic>
        <p:nvPicPr>
          <p:cNvPr id="27652" name="Picture 4" descr="o"/>
          <p:cNvPicPr>
            <a:picLocks noChangeAspect="1" noChangeArrowheads="1" noCrop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2743200" y="3476625"/>
            <a:ext cx="571500" cy="714375"/>
          </a:xfrm>
          <a:prstGeom prst="rect">
            <a:avLst/>
          </a:prstGeom>
          <a:noFill/>
        </p:spPr>
      </p:pic>
      <p:pic>
        <p:nvPicPr>
          <p:cNvPr id="27653" name="Picture 5" descr="a"/>
          <p:cNvPicPr>
            <a:picLocks noChangeAspect="1" noChangeArrowheads="1" noCrop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429000" y="3476625"/>
            <a:ext cx="571500" cy="714375"/>
          </a:xfrm>
          <a:prstGeom prst="rect">
            <a:avLst/>
          </a:prstGeom>
          <a:noFill/>
        </p:spPr>
      </p:pic>
      <p:pic>
        <p:nvPicPr>
          <p:cNvPr id="27654" name="Picture 6" descr="h"/>
          <p:cNvPicPr>
            <a:picLocks noChangeAspect="1" noChangeArrowheads="1" noCrop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2133600" y="3457575"/>
            <a:ext cx="571500" cy="714375"/>
          </a:xfrm>
          <a:prstGeom prst="rect">
            <a:avLst/>
          </a:prstGeom>
          <a:noFill/>
        </p:spPr>
      </p:pic>
      <p:pic>
        <p:nvPicPr>
          <p:cNvPr id="27655" name="Picture 7" descr="c"/>
          <p:cNvPicPr>
            <a:picLocks noChangeAspect="1" noChangeArrowheads="1" noCrop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5715000" y="3476625"/>
            <a:ext cx="571500" cy="714375"/>
          </a:xfrm>
          <a:prstGeom prst="rect">
            <a:avLst/>
          </a:prstGeom>
          <a:noFill/>
        </p:spPr>
      </p:pic>
      <p:pic>
        <p:nvPicPr>
          <p:cNvPr id="27656" name="Picture 8" descr="h"/>
          <p:cNvPicPr>
            <a:picLocks noChangeAspect="1" noChangeArrowheads="1" noCrop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4343400" y="3476625"/>
            <a:ext cx="571500" cy="714375"/>
          </a:xfrm>
          <a:prstGeom prst="rect">
            <a:avLst/>
          </a:prstGeom>
          <a:noFill/>
        </p:spPr>
      </p:pic>
      <p:pic>
        <p:nvPicPr>
          <p:cNvPr id="27657" name="Picture 9" descr="o"/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029200" y="3476625"/>
            <a:ext cx="571500" cy="7143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53025"/>
            <a:ext cx="1371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5375275"/>
            <a:ext cx="54283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1" y="5226050"/>
            <a:ext cx="74748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32" name="WordArt 226"/>
          <p:cNvSpPr>
            <a:spLocks noChangeArrowheads="1" noChangeShapeType="1" noTextEdit="1"/>
          </p:cNvSpPr>
          <p:nvPr/>
        </p:nvSpPr>
        <p:spPr bwMode="auto">
          <a:xfrm>
            <a:off x="815976" y="5338763"/>
            <a:ext cx="420914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66050" y="457200"/>
            <a:ext cx="1225550" cy="1147763"/>
            <a:chOff x="2849" y="1735"/>
            <a:chExt cx="787" cy="688"/>
          </a:xfrm>
        </p:grpSpPr>
        <p:sp>
          <p:nvSpPr>
            <p:cNvPr id="13380" name="Oval 6"/>
            <p:cNvSpPr>
              <a:spLocks noChangeArrowheads="1"/>
            </p:cNvSpPr>
            <p:nvPr/>
          </p:nvSpPr>
          <p:spPr bwMode="gray">
            <a:xfrm>
              <a:off x="2905" y="1934"/>
              <a:ext cx="11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1" name="Oval 7"/>
            <p:cNvSpPr>
              <a:spLocks noChangeArrowheads="1"/>
            </p:cNvSpPr>
            <p:nvPr/>
          </p:nvSpPr>
          <p:spPr bwMode="gray">
            <a:xfrm>
              <a:off x="2905" y="1934"/>
              <a:ext cx="118" cy="2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2" name="Oval 8"/>
            <p:cNvSpPr>
              <a:spLocks noChangeArrowheads="1"/>
            </p:cNvSpPr>
            <p:nvPr/>
          </p:nvSpPr>
          <p:spPr bwMode="gray">
            <a:xfrm>
              <a:off x="2849" y="1934"/>
              <a:ext cx="787" cy="2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3" name="Oval 9"/>
            <p:cNvSpPr>
              <a:spLocks noChangeArrowheads="1"/>
            </p:cNvSpPr>
            <p:nvPr/>
          </p:nvSpPr>
          <p:spPr bwMode="gray">
            <a:xfrm>
              <a:off x="2849" y="1936"/>
              <a:ext cx="787" cy="2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84" name="Oval 10"/>
            <p:cNvSpPr>
              <a:spLocks noChangeArrowheads="1"/>
            </p:cNvSpPr>
            <p:nvPr/>
          </p:nvSpPr>
          <p:spPr bwMode="gray">
            <a:xfrm>
              <a:off x="2888" y="1935"/>
              <a:ext cx="709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3386" name="Oval 1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3387" name="Oval 1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3388" name="Oval 1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3389" name="Oval 1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1752600" y="2159000"/>
            <a:ext cx="7086600" cy="762000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Nhãm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IA (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trõ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H), 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nhãm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IIA, IIIA (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trõ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Bo)</a:t>
            </a:r>
            <a:endParaRPr lang="en-US" sz="2200" b="1" dirty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01613" y="-6350"/>
            <a:ext cx="320675" cy="7180263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6654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33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1" y="2403475"/>
            <a:ext cx="54283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11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2181225"/>
            <a:ext cx="1371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1" y="2254250"/>
            <a:ext cx="74748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14" name="WordArt 226"/>
          <p:cNvSpPr>
            <a:spLocks noChangeArrowheads="1" noChangeShapeType="1" noTextEdit="1"/>
          </p:cNvSpPr>
          <p:nvPr/>
        </p:nvSpPr>
        <p:spPr bwMode="auto">
          <a:xfrm>
            <a:off x="835026" y="2366963"/>
            <a:ext cx="420914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15888" y="679450"/>
            <a:ext cx="1106488" cy="655638"/>
            <a:chOff x="5106" y="3426"/>
            <a:chExt cx="582" cy="345"/>
          </a:xfrm>
        </p:grpSpPr>
        <p:pic>
          <p:nvPicPr>
            <p:cNvPr id="13375" name="Picture 40" descr="Thumb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6" name="Picture 43" descr="abu061[1]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51"/>
          <p:cNvSpPr>
            <a:spLocks noChangeArrowheads="1"/>
          </p:cNvSpPr>
          <p:nvPr/>
        </p:nvSpPr>
        <p:spPr bwMode="auto">
          <a:xfrm>
            <a:off x="1733550" y="3135313"/>
            <a:ext cx="7105650" cy="762000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Mét</a:t>
            </a:r>
            <a:r>
              <a:rPr lang="en-US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phÇn</a:t>
            </a:r>
            <a:r>
              <a:rPr lang="en-US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c¸c</a:t>
            </a:r>
            <a:r>
              <a:rPr lang="en-US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nhãm</a:t>
            </a:r>
            <a:r>
              <a:rPr lang="en-US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 IVA, VA, VIA</a:t>
            </a:r>
            <a:endParaRPr lang="en-US" sz="2200" dirty="0">
              <a:solidFill>
                <a:schemeClr val="tx1"/>
              </a:solidFill>
              <a:latin typeface=".VnClarendon" pitchFamily="34" charset="0"/>
            </a:endParaRPr>
          </a:p>
        </p:txBody>
      </p:sp>
      <p:pic>
        <p:nvPicPr>
          <p:cNvPr id="1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3394075"/>
            <a:ext cx="54283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71825"/>
            <a:ext cx="1371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1" y="3244850"/>
            <a:ext cx="74748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22" name="WordArt 226"/>
          <p:cNvSpPr>
            <a:spLocks noChangeArrowheads="1" noChangeShapeType="1" noTextEdit="1"/>
          </p:cNvSpPr>
          <p:nvPr/>
        </p:nvSpPr>
        <p:spPr bwMode="auto">
          <a:xfrm>
            <a:off x="815976" y="3357563"/>
            <a:ext cx="420914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1733550" y="4125913"/>
            <a:ext cx="710565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Nhãm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B vµ 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hä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Lantan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, 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Actini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(</a:t>
            </a: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cuèi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  <a:cs typeface="Times New Roman" pitchFamily="18" charset="0"/>
              </a:rPr>
              <a:t> BTH)</a:t>
            </a:r>
            <a:endParaRPr lang="en-US" sz="2200" dirty="0">
              <a:solidFill>
                <a:schemeClr val="tx1"/>
              </a:solidFill>
              <a:latin typeface=".VnClarendon" pitchFamily="34" charset="0"/>
            </a:endParaRPr>
          </a:p>
        </p:txBody>
      </p:sp>
      <p:pic>
        <p:nvPicPr>
          <p:cNvPr id="2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4384675"/>
            <a:ext cx="54283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62425"/>
            <a:ext cx="1371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1" y="4235450"/>
            <a:ext cx="747486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27" name="WordArt 226"/>
          <p:cNvSpPr>
            <a:spLocks noChangeArrowheads="1" noChangeShapeType="1" noTextEdit="1"/>
          </p:cNvSpPr>
          <p:nvPr/>
        </p:nvSpPr>
        <p:spPr bwMode="auto">
          <a:xfrm>
            <a:off x="815976" y="4348163"/>
            <a:ext cx="420914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8" name="AutoShape 51"/>
          <p:cNvSpPr>
            <a:spLocks noChangeArrowheads="1"/>
          </p:cNvSpPr>
          <p:nvPr/>
        </p:nvSpPr>
        <p:spPr bwMode="auto">
          <a:xfrm>
            <a:off x="1752600" y="5105400"/>
            <a:ext cx="7086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TÊt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 c¶ A, B, C</a:t>
            </a:r>
            <a:endParaRPr lang="en-US" sz="2200" b="1" dirty="0" smtClean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  <p:sp>
        <p:nvSpPr>
          <p:cNvPr id="33" name="AutoShape 110"/>
          <p:cNvSpPr>
            <a:spLocks noChangeArrowheads="1"/>
          </p:cNvSpPr>
          <p:nvPr/>
        </p:nvSpPr>
        <p:spPr bwMode="auto">
          <a:xfrm>
            <a:off x="381000" y="146050"/>
            <a:ext cx="1828800" cy="18288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4" name="WordArt 111"/>
          <p:cNvSpPr>
            <a:spLocks noChangeArrowheads="1" noChangeShapeType="1" noTextEdit="1"/>
          </p:cNvSpPr>
          <p:nvPr/>
        </p:nvSpPr>
        <p:spPr bwMode="auto">
          <a:xfrm>
            <a:off x="852488" y="8382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77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762875" y="452438"/>
            <a:ext cx="1304925" cy="1147762"/>
            <a:chOff x="2848" y="1735"/>
            <a:chExt cx="788" cy="688"/>
          </a:xfrm>
        </p:grpSpPr>
        <p:sp>
          <p:nvSpPr>
            <p:cNvPr id="13365" name="Oval 6"/>
            <p:cNvSpPr>
              <a:spLocks noChangeArrowheads="1"/>
            </p:cNvSpPr>
            <p:nvPr/>
          </p:nvSpPr>
          <p:spPr bwMode="gray">
            <a:xfrm>
              <a:off x="2906" y="1934"/>
              <a:ext cx="111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66" name="Oval 7"/>
            <p:cNvSpPr>
              <a:spLocks noChangeArrowheads="1"/>
            </p:cNvSpPr>
            <p:nvPr/>
          </p:nvSpPr>
          <p:spPr bwMode="gray">
            <a:xfrm>
              <a:off x="2906" y="1934"/>
              <a:ext cx="111" cy="2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67" name="Oval 8"/>
            <p:cNvSpPr>
              <a:spLocks noChangeArrowheads="1"/>
            </p:cNvSpPr>
            <p:nvPr/>
          </p:nvSpPr>
          <p:spPr bwMode="gray">
            <a:xfrm>
              <a:off x="2848" y="1934"/>
              <a:ext cx="788" cy="2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68" name="Oval 9"/>
            <p:cNvSpPr>
              <a:spLocks noChangeArrowheads="1"/>
            </p:cNvSpPr>
            <p:nvPr/>
          </p:nvSpPr>
          <p:spPr bwMode="gray">
            <a:xfrm>
              <a:off x="2848" y="1936"/>
              <a:ext cx="788" cy="2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69" name="Oval 10"/>
            <p:cNvSpPr>
              <a:spLocks noChangeArrowheads="1"/>
            </p:cNvSpPr>
            <p:nvPr/>
          </p:nvSpPr>
          <p:spPr bwMode="gray">
            <a:xfrm>
              <a:off x="2888" y="1935"/>
              <a:ext cx="709" cy="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3371" name="Oval 1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3372" name="Oval 1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3373" name="Oval 1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3374" name="Oval 1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0" y="44450"/>
            <a:ext cx="9107488" cy="681355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7" name="Oval 244"/>
          <p:cNvSpPr>
            <a:spLocks noChangeArrowheads="1"/>
          </p:cNvSpPr>
          <p:nvPr/>
        </p:nvSpPr>
        <p:spPr bwMode="auto">
          <a:xfrm>
            <a:off x="7924800" y="563563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20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245"/>
          <p:cNvSpPr>
            <a:spLocks noChangeArrowheads="1"/>
          </p:cNvSpPr>
          <p:nvPr/>
        </p:nvSpPr>
        <p:spPr bwMode="auto">
          <a:xfrm>
            <a:off x="7910513" y="53340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19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246"/>
          <p:cNvSpPr>
            <a:spLocks noChangeArrowheads="1"/>
          </p:cNvSpPr>
          <p:nvPr/>
        </p:nvSpPr>
        <p:spPr bwMode="auto">
          <a:xfrm>
            <a:off x="7972425" y="53022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18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247"/>
          <p:cNvSpPr>
            <a:spLocks noChangeArrowheads="1"/>
          </p:cNvSpPr>
          <p:nvPr/>
        </p:nvSpPr>
        <p:spPr bwMode="auto">
          <a:xfrm>
            <a:off x="7939088" y="50482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17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248"/>
          <p:cNvSpPr>
            <a:spLocks noChangeArrowheads="1"/>
          </p:cNvSpPr>
          <p:nvPr/>
        </p:nvSpPr>
        <p:spPr bwMode="auto">
          <a:xfrm>
            <a:off x="7881938" y="53340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16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249"/>
          <p:cNvSpPr>
            <a:spLocks noChangeArrowheads="1"/>
          </p:cNvSpPr>
          <p:nvPr/>
        </p:nvSpPr>
        <p:spPr bwMode="auto">
          <a:xfrm>
            <a:off x="7920038" y="519113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15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250"/>
          <p:cNvSpPr>
            <a:spLocks noChangeArrowheads="1"/>
          </p:cNvSpPr>
          <p:nvPr/>
        </p:nvSpPr>
        <p:spPr bwMode="auto">
          <a:xfrm>
            <a:off x="7920038" y="58102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14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251"/>
          <p:cNvSpPr>
            <a:spLocks noChangeArrowheads="1"/>
          </p:cNvSpPr>
          <p:nvPr/>
        </p:nvSpPr>
        <p:spPr bwMode="auto">
          <a:xfrm>
            <a:off x="7924800" y="490538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13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252"/>
          <p:cNvSpPr>
            <a:spLocks noChangeArrowheads="1"/>
          </p:cNvSpPr>
          <p:nvPr/>
        </p:nvSpPr>
        <p:spPr bwMode="auto">
          <a:xfrm>
            <a:off x="7910513" y="50482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12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253"/>
          <p:cNvSpPr>
            <a:spLocks noChangeArrowheads="1"/>
          </p:cNvSpPr>
          <p:nvPr/>
        </p:nvSpPr>
        <p:spPr bwMode="auto">
          <a:xfrm>
            <a:off x="7953375" y="481013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11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254"/>
          <p:cNvSpPr>
            <a:spLocks noChangeArrowheads="1"/>
          </p:cNvSpPr>
          <p:nvPr/>
        </p:nvSpPr>
        <p:spPr bwMode="auto">
          <a:xfrm>
            <a:off x="7896225" y="509588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10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255"/>
          <p:cNvSpPr>
            <a:spLocks noChangeArrowheads="1"/>
          </p:cNvSpPr>
          <p:nvPr/>
        </p:nvSpPr>
        <p:spPr bwMode="auto">
          <a:xfrm>
            <a:off x="7924800" y="5238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9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256"/>
          <p:cNvSpPr>
            <a:spLocks noChangeArrowheads="1"/>
          </p:cNvSpPr>
          <p:nvPr/>
        </p:nvSpPr>
        <p:spPr bwMode="auto">
          <a:xfrm>
            <a:off x="7924800" y="490538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8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257"/>
          <p:cNvSpPr>
            <a:spLocks noChangeArrowheads="1"/>
          </p:cNvSpPr>
          <p:nvPr/>
        </p:nvSpPr>
        <p:spPr bwMode="auto">
          <a:xfrm>
            <a:off x="7948613" y="49530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7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258"/>
          <p:cNvSpPr>
            <a:spLocks noChangeArrowheads="1"/>
          </p:cNvSpPr>
          <p:nvPr/>
        </p:nvSpPr>
        <p:spPr bwMode="auto">
          <a:xfrm>
            <a:off x="7920038" y="514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6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259"/>
          <p:cNvSpPr>
            <a:spLocks noChangeArrowheads="1"/>
          </p:cNvSpPr>
          <p:nvPr/>
        </p:nvSpPr>
        <p:spPr bwMode="auto">
          <a:xfrm>
            <a:off x="7867650" y="5524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5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260"/>
          <p:cNvSpPr>
            <a:spLocks noChangeArrowheads="1"/>
          </p:cNvSpPr>
          <p:nvPr/>
        </p:nvSpPr>
        <p:spPr bwMode="auto">
          <a:xfrm>
            <a:off x="7905750" y="53340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4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261"/>
          <p:cNvSpPr>
            <a:spLocks noChangeArrowheads="1"/>
          </p:cNvSpPr>
          <p:nvPr/>
        </p:nvSpPr>
        <p:spPr bwMode="auto">
          <a:xfrm>
            <a:off x="7910513" y="5619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3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262"/>
          <p:cNvSpPr>
            <a:spLocks noChangeArrowheads="1"/>
          </p:cNvSpPr>
          <p:nvPr/>
        </p:nvSpPr>
        <p:spPr bwMode="auto">
          <a:xfrm>
            <a:off x="7910513" y="538163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263"/>
          <p:cNvSpPr>
            <a:spLocks noChangeArrowheads="1"/>
          </p:cNvSpPr>
          <p:nvPr/>
        </p:nvSpPr>
        <p:spPr bwMode="auto">
          <a:xfrm>
            <a:off x="7924800" y="53340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264"/>
          <p:cNvSpPr>
            <a:spLocks noChangeArrowheads="1"/>
          </p:cNvSpPr>
          <p:nvPr/>
        </p:nvSpPr>
        <p:spPr bwMode="auto">
          <a:xfrm>
            <a:off x="7848600" y="457200"/>
            <a:ext cx="1143000" cy="1108075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GB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GB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62" name="AutoShape 68"/>
          <p:cNvSpPr>
            <a:spLocks noChangeArrowheads="1"/>
          </p:cNvSpPr>
          <p:nvPr/>
        </p:nvSpPr>
        <p:spPr bwMode="auto">
          <a:xfrm>
            <a:off x="1981200" y="381000"/>
            <a:ext cx="5791200" cy="1219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63" name="Text Box 6"/>
          <p:cNvSpPr txBox="1">
            <a:spLocks noChangeArrowheads="1"/>
          </p:cNvSpPr>
          <p:nvPr/>
        </p:nvSpPr>
        <p:spPr bwMode="auto">
          <a:xfrm>
            <a:off x="2133600" y="381000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nằm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ở vị trí </a:t>
            </a:r>
          </a:p>
          <a:p>
            <a:pPr eaLnBrk="1" hangingPunct="1"/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utoShape 51"/>
          <p:cNvSpPr>
            <a:spLocks noChangeArrowheads="1"/>
          </p:cNvSpPr>
          <p:nvPr/>
        </p:nvSpPr>
        <p:spPr bwMode="auto">
          <a:xfrm>
            <a:off x="1752600" y="5105400"/>
            <a:ext cx="7086600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200" b="1" dirty="0" err="1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TÊt</a:t>
            </a:r>
            <a:r>
              <a:rPr lang="en-US" altLang="ko-KR" sz="2200" b="1" dirty="0" smtClean="0">
                <a:solidFill>
                  <a:schemeClr val="tx1"/>
                </a:solidFill>
                <a:latin typeface=".VnClarendon" pitchFamily="34" charset="0"/>
                <a:ea typeface="굴림" charset="-127"/>
              </a:rPr>
              <a:t> c¶ A, B, C</a:t>
            </a:r>
            <a:endParaRPr lang="en-US" sz="2200" b="1" dirty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3" grpId="0" animBg="1"/>
      <p:bldP spid="14" grpId="0" animBg="1"/>
      <p:bldP spid="21" grpId="0" animBg="1"/>
      <p:bldP spid="22" grpId="0" animBg="1"/>
      <p:bldP spid="26" grpId="0" animBg="1"/>
      <p:bldP spid="27" grpId="0" animBg="1"/>
      <p:bldP spid="33" grpId="0" animBg="1"/>
      <p:bldP spid="33" grpId="1" animBg="1"/>
      <p:bldP spid="34" grpId="0" animBg="1"/>
      <p:bldP spid="8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3362" grpId="0" animBg="1"/>
      <p:bldP spid="13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51"/>
          <p:cNvSpPr>
            <a:spLocks noChangeArrowheads="1"/>
          </p:cNvSpPr>
          <p:nvPr/>
        </p:nvSpPr>
        <p:spPr bwMode="auto">
          <a:xfrm>
            <a:off x="1752600" y="5105400"/>
            <a:ext cx="7162800" cy="8747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2100" b="1" dirty="0" err="1" smtClean="0">
                <a:solidFill>
                  <a:schemeClr val="tx1"/>
                </a:solidFill>
                <a:latin typeface=".VnClarendon" pitchFamily="34" charset="0"/>
                <a:ea typeface="Gulim" pitchFamily="34" charset="-127"/>
                <a:cs typeface="Times New Roman" pitchFamily="18" charset="0"/>
              </a:rPr>
              <a:t>Nguyªn</a:t>
            </a:r>
            <a:r>
              <a:rPr lang="en-US" altLang="ko-KR" sz="2100" b="1" dirty="0" smtClean="0">
                <a:solidFill>
                  <a:schemeClr val="tx1"/>
                </a:solidFill>
                <a:latin typeface=".VnClarendon" pitchFamily="34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100" b="1" dirty="0" err="1" smtClean="0">
                <a:solidFill>
                  <a:schemeClr val="tx1"/>
                </a:solidFill>
                <a:latin typeface=".VnClarendon" pitchFamily="34" charset="0"/>
                <a:ea typeface="Gulim" pitchFamily="34" charset="-127"/>
                <a:cs typeface="Times New Roman" pitchFamily="18" charset="0"/>
              </a:rPr>
              <a:t>tö</a:t>
            </a:r>
            <a:r>
              <a:rPr lang="en-US" altLang="ko-KR" sz="2100" b="1" dirty="0" smtClean="0">
                <a:solidFill>
                  <a:schemeClr val="tx1"/>
                </a:solidFill>
                <a:latin typeface=".VnClarendon" pitchFamily="34" charset="0"/>
                <a:ea typeface="Gulim" pitchFamily="34" charset="-127"/>
                <a:cs typeface="Times New Roman" pitchFamily="18" charset="0"/>
              </a:rPr>
              <a:t> vµ ion </a:t>
            </a:r>
            <a:r>
              <a:rPr lang="en-US" altLang="ko-KR" sz="2100" b="1" dirty="0" err="1" smtClean="0">
                <a:solidFill>
                  <a:schemeClr val="tx1"/>
                </a:solidFill>
                <a:latin typeface=".VnClarendon" pitchFamily="34" charset="0"/>
                <a:ea typeface="Gulim" pitchFamily="34" charset="-127"/>
                <a:cs typeface="Times New Roman" pitchFamily="18" charset="0"/>
              </a:rPr>
              <a:t>kim</a:t>
            </a:r>
            <a:r>
              <a:rPr lang="en-US" altLang="ko-KR" sz="2100" b="1" dirty="0" smtClean="0">
                <a:solidFill>
                  <a:schemeClr val="tx1"/>
                </a:solidFill>
                <a:latin typeface=".VnClarendon" pitchFamily="34" charset="0"/>
                <a:ea typeface="Gulim" pitchFamily="34" charset="-127"/>
                <a:cs typeface="Times New Roman" pitchFamily="18" charset="0"/>
              </a:rPr>
              <a:t> lo¹i</a:t>
            </a:r>
            <a:endParaRPr lang="en-US" sz="2100" b="1" dirty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1739899" y="3011488"/>
            <a:ext cx="7160539" cy="8747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100" b="1" dirty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1752599" y="2016125"/>
            <a:ext cx="7160539" cy="7762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pt-BR" sz="2100" b="1" dirty="0" smtClean="0">
                <a:solidFill>
                  <a:schemeClr val="tx1"/>
                </a:solidFill>
                <a:latin typeface=".VnClarendon" pitchFamily="34" charset="0"/>
                <a:cs typeface="Times New Roman" pitchFamily="18" charset="0"/>
              </a:rPr>
              <a:t>Nguyªn tö, ion kim lo¹i, electron ®éc th©n</a:t>
            </a:r>
            <a:endParaRPr lang="en-US" sz="2100" b="1" dirty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1613" y="-6350"/>
            <a:ext cx="320675" cy="7180263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6654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44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1" y="2260902"/>
            <a:ext cx="512677" cy="3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11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1" y="2057400"/>
            <a:ext cx="1295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2122569"/>
            <a:ext cx="626685" cy="587294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  <a:cs typeface="Arial" charset="0"/>
            </a:endParaRPr>
          </a:p>
        </p:txBody>
      </p:sp>
      <p:sp>
        <p:nvSpPr>
          <p:cNvPr id="14" name="WordArt 226"/>
          <p:cNvSpPr>
            <a:spLocks noChangeArrowheads="1" noChangeShapeType="1" noTextEdit="1"/>
          </p:cNvSpPr>
          <p:nvPr/>
        </p:nvSpPr>
        <p:spPr bwMode="auto">
          <a:xfrm>
            <a:off x="835026" y="2225906"/>
            <a:ext cx="352890" cy="37124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-115888" y="549275"/>
            <a:ext cx="1106488" cy="655638"/>
            <a:chOff x="5106" y="3426"/>
            <a:chExt cx="582" cy="345"/>
          </a:xfrm>
        </p:grpSpPr>
        <p:pic>
          <p:nvPicPr>
            <p:cNvPr id="14398" name="Picture 40" descr="Thumb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9" name="Picture 43" descr="abu061[1]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51"/>
          <p:cNvSpPr>
            <a:spLocks noChangeArrowheads="1"/>
          </p:cNvSpPr>
          <p:nvPr/>
        </p:nvSpPr>
        <p:spPr bwMode="auto">
          <a:xfrm>
            <a:off x="1733550" y="3022600"/>
            <a:ext cx="7181850" cy="863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nb-NO" sz="2100" b="1" dirty="0" smtClean="0">
                <a:solidFill>
                  <a:schemeClr val="tx1"/>
                </a:solidFill>
                <a:latin typeface=".VnClarendon" pitchFamily="34" charset="0"/>
                <a:cs typeface="Times New Roman" pitchFamily="18" charset="0"/>
              </a:rPr>
              <a:t>Nguyªn tö, ion kim lo¹i vµ c¸c electron tù do</a:t>
            </a:r>
            <a:endParaRPr lang="en-US" sz="2100" b="1" dirty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  <p:pic>
        <p:nvPicPr>
          <p:cNvPr id="1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3408663"/>
            <a:ext cx="512677" cy="3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1" y="3081336"/>
            <a:ext cx="1295400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270331"/>
            <a:ext cx="626685" cy="587294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  <a:cs typeface="Arial" charset="0"/>
            </a:endParaRPr>
          </a:p>
        </p:txBody>
      </p:sp>
      <p:sp>
        <p:nvSpPr>
          <p:cNvPr id="22" name="WordArt 226"/>
          <p:cNvSpPr>
            <a:spLocks noChangeArrowheads="1" noChangeShapeType="1" noTextEdit="1"/>
          </p:cNvSpPr>
          <p:nvPr/>
        </p:nvSpPr>
        <p:spPr bwMode="auto">
          <a:xfrm>
            <a:off x="815976" y="3249844"/>
            <a:ext cx="352890" cy="37124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1733550" y="4073525"/>
            <a:ext cx="7181850" cy="8032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nb-NO" sz="2100" b="1" dirty="0" smtClean="0">
                <a:solidFill>
                  <a:schemeClr val="tx1"/>
                </a:solidFill>
                <a:latin typeface=".VnClarendon" pitchFamily="34" charset="0"/>
                <a:cs typeface="Times New Roman" pitchFamily="18" charset="0"/>
              </a:rPr>
              <a:t>Ion kim lo¹i vµ c¸c electron ®éc th©n</a:t>
            </a:r>
            <a:endParaRPr lang="en-US" sz="2100" b="1" dirty="0">
              <a:solidFill>
                <a:schemeClr val="tx1"/>
              </a:solidFill>
              <a:latin typeface=".VnClarendon" pitchFamily="34" charset="0"/>
              <a:cs typeface="Times New Roman" pitchFamily="18" charset="0"/>
            </a:endParaRPr>
          </a:p>
        </p:txBody>
      </p:sp>
      <p:pic>
        <p:nvPicPr>
          <p:cNvPr id="2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4735813"/>
            <a:ext cx="512677" cy="3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1" y="4148136"/>
            <a:ext cx="1295400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213306"/>
            <a:ext cx="626685" cy="587294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  <a:cs typeface="Arial" charset="0"/>
            </a:endParaRPr>
          </a:p>
        </p:txBody>
      </p:sp>
      <p:sp>
        <p:nvSpPr>
          <p:cNvPr id="27" name="WordArt 226"/>
          <p:cNvSpPr>
            <a:spLocks noChangeArrowheads="1" noChangeShapeType="1" noTextEdit="1"/>
          </p:cNvSpPr>
          <p:nvPr/>
        </p:nvSpPr>
        <p:spPr bwMode="auto">
          <a:xfrm>
            <a:off x="815976" y="4316644"/>
            <a:ext cx="352890" cy="37124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2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6104238"/>
            <a:ext cx="512677" cy="3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1" y="5251450"/>
            <a:ext cx="1295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432506"/>
            <a:ext cx="626685" cy="587294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  <a:cs typeface="Arial" charset="0"/>
            </a:endParaRPr>
          </a:p>
        </p:txBody>
      </p:sp>
      <p:sp>
        <p:nvSpPr>
          <p:cNvPr id="32" name="WordArt 226"/>
          <p:cNvSpPr>
            <a:spLocks noChangeArrowheads="1" noChangeShapeType="1" noTextEdit="1"/>
          </p:cNvSpPr>
          <p:nvPr/>
        </p:nvSpPr>
        <p:spPr bwMode="auto">
          <a:xfrm>
            <a:off x="815976" y="5419956"/>
            <a:ext cx="352890" cy="37124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33" name="AutoShape 110"/>
          <p:cNvSpPr>
            <a:spLocks noChangeArrowheads="1"/>
          </p:cNvSpPr>
          <p:nvPr/>
        </p:nvSpPr>
        <p:spPr bwMode="auto">
          <a:xfrm>
            <a:off x="381000" y="15875"/>
            <a:ext cx="1828800" cy="1828800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59688" y="122238"/>
            <a:ext cx="1304925" cy="1146175"/>
            <a:chOff x="2848" y="1735"/>
            <a:chExt cx="788" cy="688"/>
          </a:xfrm>
        </p:grpSpPr>
        <p:sp>
          <p:nvSpPr>
            <p:cNvPr id="14388" name="Oval 6"/>
            <p:cNvSpPr>
              <a:spLocks noChangeArrowheads="1"/>
            </p:cNvSpPr>
            <p:nvPr/>
          </p:nvSpPr>
          <p:spPr bwMode="gray">
            <a:xfrm>
              <a:off x="2906" y="1934"/>
              <a:ext cx="111" cy="2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89" name="Oval 7"/>
            <p:cNvSpPr>
              <a:spLocks noChangeArrowheads="1"/>
            </p:cNvSpPr>
            <p:nvPr/>
          </p:nvSpPr>
          <p:spPr bwMode="gray">
            <a:xfrm>
              <a:off x="2906" y="1934"/>
              <a:ext cx="111" cy="289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90" name="Oval 8"/>
            <p:cNvSpPr>
              <a:spLocks noChangeArrowheads="1"/>
            </p:cNvSpPr>
            <p:nvPr/>
          </p:nvSpPr>
          <p:spPr bwMode="gray">
            <a:xfrm>
              <a:off x="2848" y="1933"/>
              <a:ext cx="788" cy="289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91" name="Oval 9"/>
            <p:cNvSpPr>
              <a:spLocks noChangeArrowheads="1"/>
            </p:cNvSpPr>
            <p:nvPr/>
          </p:nvSpPr>
          <p:spPr bwMode="gray">
            <a:xfrm>
              <a:off x="2848" y="1935"/>
              <a:ext cx="788" cy="289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92" name="Oval 10"/>
            <p:cNvSpPr>
              <a:spLocks noChangeArrowheads="1"/>
            </p:cNvSpPr>
            <p:nvPr/>
          </p:nvSpPr>
          <p:spPr bwMode="gray">
            <a:xfrm>
              <a:off x="2888" y="1934"/>
              <a:ext cx="709" cy="28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8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4394" name="Oval 1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395" name="Oval 1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396" name="Oval 1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397" name="Oval 1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sz="1800"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0" y="44450"/>
            <a:ext cx="9107488" cy="681355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9" name="Oval 244"/>
          <p:cNvSpPr>
            <a:spLocks noChangeArrowheads="1"/>
          </p:cNvSpPr>
          <p:nvPr/>
        </p:nvSpPr>
        <p:spPr bwMode="auto">
          <a:xfrm>
            <a:off x="7885113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20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245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19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246"/>
          <p:cNvSpPr>
            <a:spLocks noChangeArrowheads="1"/>
          </p:cNvSpPr>
          <p:nvPr/>
        </p:nvSpPr>
        <p:spPr bwMode="auto">
          <a:xfrm>
            <a:off x="7812088" y="3333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18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247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17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248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16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249"/>
          <p:cNvSpPr>
            <a:spLocks noChangeArrowheads="1"/>
          </p:cNvSpPr>
          <p:nvPr/>
        </p:nvSpPr>
        <p:spPr bwMode="auto">
          <a:xfrm>
            <a:off x="7812088" y="3333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15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250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14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251"/>
          <p:cNvSpPr>
            <a:spLocks noChangeArrowheads="1"/>
          </p:cNvSpPr>
          <p:nvPr/>
        </p:nvSpPr>
        <p:spPr bwMode="auto">
          <a:xfrm>
            <a:off x="7812088" y="3333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13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252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12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253"/>
          <p:cNvSpPr>
            <a:spLocks noChangeArrowheads="1"/>
          </p:cNvSpPr>
          <p:nvPr/>
        </p:nvSpPr>
        <p:spPr bwMode="auto">
          <a:xfrm>
            <a:off x="7812088" y="3333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11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254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10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255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9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256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8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257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7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258"/>
          <p:cNvSpPr>
            <a:spLocks noChangeArrowheads="1"/>
          </p:cNvSpPr>
          <p:nvPr/>
        </p:nvSpPr>
        <p:spPr bwMode="auto">
          <a:xfrm>
            <a:off x="7812088" y="3079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6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259"/>
          <p:cNvSpPr>
            <a:spLocks noChangeArrowheads="1"/>
          </p:cNvSpPr>
          <p:nvPr/>
        </p:nvSpPr>
        <p:spPr bwMode="auto">
          <a:xfrm>
            <a:off x="7812088" y="3079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5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260"/>
          <p:cNvSpPr>
            <a:spLocks noChangeArrowheads="1"/>
          </p:cNvSpPr>
          <p:nvPr/>
        </p:nvSpPr>
        <p:spPr bwMode="auto">
          <a:xfrm>
            <a:off x="7812088" y="260350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4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261"/>
          <p:cNvSpPr>
            <a:spLocks noChangeArrowheads="1"/>
          </p:cNvSpPr>
          <p:nvPr/>
        </p:nvSpPr>
        <p:spPr bwMode="auto">
          <a:xfrm>
            <a:off x="7829550" y="3333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3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262"/>
          <p:cNvSpPr>
            <a:spLocks noChangeArrowheads="1"/>
          </p:cNvSpPr>
          <p:nvPr/>
        </p:nvSpPr>
        <p:spPr bwMode="auto">
          <a:xfrm>
            <a:off x="7885113" y="236538"/>
            <a:ext cx="990600" cy="960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263"/>
          <p:cNvSpPr>
            <a:spLocks noChangeArrowheads="1"/>
          </p:cNvSpPr>
          <p:nvPr/>
        </p:nvSpPr>
        <p:spPr bwMode="auto">
          <a:xfrm>
            <a:off x="7885113" y="333375"/>
            <a:ext cx="990600" cy="9604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1</a:t>
            </a:r>
            <a:endParaRPr lang="en-GB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264"/>
          <p:cNvSpPr>
            <a:spLocks noChangeArrowheads="1"/>
          </p:cNvSpPr>
          <p:nvPr/>
        </p:nvSpPr>
        <p:spPr bwMode="auto">
          <a:xfrm>
            <a:off x="7743825" y="131763"/>
            <a:ext cx="1143000" cy="1108075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GB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GB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85" name="AutoShape 68"/>
          <p:cNvSpPr>
            <a:spLocks noChangeArrowheads="1"/>
          </p:cNvSpPr>
          <p:nvPr/>
        </p:nvSpPr>
        <p:spPr bwMode="auto">
          <a:xfrm>
            <a:off x="2057400" y="457200"/>
            <a:ext cx="5638800" cy="990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86" name="Text Box 7"/>
          <p:cNvSpPr txBox="1">
            <a:spLocks noChangeArrowheads="1"/>
          </p:cNvSpPr>
          <p:nvPr/>
        </p:nvSpPr>
        <p:spPr bwMode="auto">
          <a:xfrm>
            <a:off x="2133600" y="505264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FF"/>
                </a:solidFill>
                <a:latin typeface=".VnClarendon" pitchFamily="34" charset="0"/>
                <a:cs typeface="Times New Roman" pitchFamily="18" charset="0"/>
              </a:rPr>
              <a:t>M¹ng tinh thÓ kim lo¹i </a:t>
            </a:r>
          </a:p>
          <a:p>
            <a:r>
              <a:rPr lang="pt-BR" sz="2400" dirty="0" smtClean="0">
                <a:solidFill>
                  <a:srgbClr val="0000FF"/>
                </a:solidFill>
                <a:latin typeface=".VnClarendon" pitchFamily="34" charset="0"/>
                <a:cs typeface="Times New Roman" pitchFamily="18" charset="0"/>
              </a:rPr>
              <a:t>gåm cã</a:t>
            </a:r>
            <a:endParaRPr lang="en-US" sz="2800" dirty="0">
              <a:solidFill>
                <a:srgbClr val="0000FF"/>
              </a:solidFill>
              <a:latin typeface=".VnClarendon" pitchFamily="34" charset="0"/>
              <a:cs typeface="Times New Roman" pitchFamily="18" charset="0"/>
            </a:endParaRPr>
          </a:p>
        </p:txBody>
      </p:sp>
      <p:sp>
        <p:nvSpPr>
          <p:cNvPr id="34" name="WordArt 111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838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77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22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3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nh_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8" y="209550"/>
            <a:ext cx="2162175" cy="1238250"/>
          </a:xfrm>
          <a:prstGeom prst="rect">
            <a:avLst/>
          </a:prstGeom>
          <a:noFill/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-228600" y="1981200"/>
            <a:ext cx="8686800" cy="3810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TÍNH CHẤT CỦA KIM LOẠI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              DÃY ĐIỆN HÓA CỦA KIM LOẠI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0" y="914400"/>
            <a:ext cx="3429000" cy="646331"/>
          </a:xfrm>
          <a:prstGeom prst="rect">
            <a:avLst/>
          </a:prstGeom>
          <a:solidFill>
            <a:srgbClr val="3333FF"/>
          </a:solidFill>
          <a:ln w="9525">
            <a:solidFill>
              <a:srgbClr val="521DE7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Tiết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27 - BÀI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(Tiết 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981116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I. TÍNH CHẤT VẬT LÍ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1895516"/>
            <a:ext cx="7696200" cy="13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b="1" dirty="0">
                <a:latin typeface="Cambria" pitchFamily="18" charset="0"/>
                <a:cs typeface="Arial" charset="0"/>
              </a:rPr>
              <a:t>Ở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điều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kiện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thường</a:t>
            </a:r>
            <a:r>
              <a:rPr lang="en-US" sz="2400" b="1" dirty="0">
                <a:latin typeface="Cambria" pitchFamily="18" charset="0"/>
                <a:cs typeface="Arial" charset="0"/>
              </a:rPr>
              <a:t>,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các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kim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loại</a:t>
            </a:r>
            <a:r>
              <a:rPr lang="en-US" sz="2400" b="1" dirty="0">
                <a:latin typeface="Cambria" pitchFamily="18" charset="0"/>
                <a:cs typeface="Arial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1" dirty="0">
                <a:latin typeface="Cambria" pitchFamily="18" charset="0"/>
                <a:cs typeface="Arial" charset="0"/>
              </a:rPr>
              <a:t>- ở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trạng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thái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rắn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cs typeface="Arial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 Hg).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có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tính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dẻo</a:t>
            </a:r>
            <a:r>
              <a:rPr lang="en-US" sz="2400" b="1" dirty="0">
                <a:latin typeface="Cambria" pitchFamily="18" charset="0"/>
                <a:cs typeface="Arial" charset="0"/>
              </a:rPr>
              <a:t>,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dẫn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điện</a:t>
            </a:r>
            <a:r>
              <a:rPr lang="en-US" sz="2400" b="1" dirty="0">
                <a:latin typeface="Cambria" pitchFamily="18" charset="0"/>
                <a:cs typeface="Arial" charset="0"/>
              </a:rPr>
              <a:t>,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dẫn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nhiệt</a:t>
            </a:r>
            <a:r>
              <a:rPr lang="en-US" sz="2400" b="1" dirty="0">
                <a:latin typeface="Cambria" pitchFamily="18" charset="0"/>
                <a:cs typeface="Arial" charset="0"/>
              </a:rPr>
              <a:t>,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có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ánh</a:t>
            </a:r>
            <a:r>
              <a:rPr lang="en-US" sz="2400" b="1" dirty="0"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latin typeface="Cambria" pitchFamily="18" charset="0"/>
                <a:cs typeface="Arial" charset="0"/>
              </a:rPr>
              <a:t>kim</a:t>
            </a:r>
            <a:r>
              <a:rPr lang="en-US" sz="2400" b="1" dirty="0">
                <a:latin typeface="Cambria" pitchFamily="18" charset="0"/>
                <a:cs typeface="Arial" charset="0"/>
              </a:rPr>
              <a:t>.</a:t>
            </a:r>
          </a:p>
        </p:txBody>
      </p:sp>
      <p:pic>
        <p:nvPicPr>
          <p:cNvPr id="5125" name="Picture 5" descr="nhiet_ke_v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23" y="3354387"/>
            <a:ext cx="2076877" cy="1751013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352800"/>
            <a:ext cx="18965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43831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Arial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Arial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Arial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Arial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Arial" charset="0"/>
              </a:rPr>
              <a:t>chung</a:t>
            </a:r>
            <a:endParaRPr lang="en-US" sz="2400" b="1" dirty="0">
              <a:solidFill>
                <a:srgbClr val="0000FF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5128" name="Picture 8" descr="Dây điện lực ruột đồng, cách điện CV-100, 104013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181599"/>
            <a:ext cx="2514600" cy="1502979"/>
          </a:xfrm>
          <a:prstGeom prst="rect">
            <a:avLst/>
          </a:prstGeom>
          <a:noFill/>
        </p:spPr>
      </p:pic>
      <p:pic>
        <p:nvPicPr>
          <p:cNvPr id="5129" name="Picture 9" descr="  Ấm Reo  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5257800"/>
            <a:ext cx="2133600" cy="1447800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1" y="5105400"/>
            <a:ext cx="1981200" cy="160020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5181600"/>
            <a:ext cx="1752600" cy="1518920"/>
          </a:xfrm>
          <a:prstGeom prst="rect">
            <a:avLst/>
          </a:prstGeom>
          <a:noFill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000" y="3352800"/>
            <a:ext cx="2590800" cy="18288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3352801"/>
            <a:ext cx="2401709" cy="1752599"/>
          </a:xfrm>
          <a:prstGeom prst="rect">
            <a:avLst/>
          </a:prstGeom>
          <a:noFill/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39200" cy="838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27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18.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tÝnh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chÊt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lo¹i. </a:t>
            </a:r>
          </a:p>
          <a:p>
            <a:pPr algn="ctr"/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D·y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®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iÖn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hãa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(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1)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allAtOnce"/>
      <p:bldP spid="5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981116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I. TÍNH CHẤT VẬT LÍ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438316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Giải</a:t>
            </a:r>
            <a:r>
              <a:rPr lang="en-US" sz="2400" b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thích</a:t>
            </a:r>
            <a:r>
              <a:rPr lang="en-US" sz="2400" b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39200" cy="838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27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bµi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18.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tÝnh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chÊt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lo¹i. </a:t>
            </a:r>
          </a:p>
          <a:p>
            <a:pPr algn="ctr"/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D·y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®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iÖn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hãa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cña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kim</a:t>
            </a:r>
            <a:r>
              <a:rPr lang="en-US" sz="3600" b="1" kern="10" dirty="0" smtClean="0">
                <a:ln w="9525">
                  <a:pattFill prst="pct90">
                    <a:fgClr>
                      <a:srgbClr val="FF006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 lo¹i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(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tiÕt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1)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9314" y="1981200"/>
            <a:ext cx="41910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</a:rPr>
              <a:t>Nhóm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1.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Vì </a:t>
            </a:r>
            <a:r>
              <a:rPr lang="en-US" sz="3600" b="1" dirty="0" err="1" smtClean="0">
                <a:latin typeface="Cambria" pitchFamily="18" charset="0"/>
              </a:rPr>
              <a:t>sao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kim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loại</a:t>
            </a:r>
            <a:r>
              <a:rPr lang="en-US" sz="3600" b="1" dirty="0" smtClean="0">
                <a:latin typeface="Cambria" pitchFamily="18" charset="0"/>
              </a:rPr>
              <a:t> có </a:t>
            </a:r>
            <a:r>
              <a:rPr lang="en-US" sz="3600" b="1" dirty="0" err="1" smtClean="0">
                <a:latin typeface="Cambria" pitchFamily="18" charset="0"/>
              </a:rPr>
              <a:t>tính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dẻo</a:t>
            </a:r>
            <a:r>
              <a:rPr lang="en-US" sz="3600" b="1" dirty="0" smtClean="0">
                <a:latin typeface="Cambria" pitchFamily="18" charset="0"/>
              </a:rPr>
              <a:t>?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86514" y="1981200"/>
            <a:ext cx="4191000" cy="220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</a:rPr>
              <a:t>Nhóm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2.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Vì </a:t>
            </a:r>
            <a:r>
              <a:rPr lang="en-US" sz="3600" b="1" dirty="0" err="1" smtClean="0">
                <a:latin typeface="Cambria" pitchFamily="18" charset="0"/>
              </a:rPr>
              <a:t>sao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kim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loại</a:t>
            </a:r>
            <a:r>
              <a:rPr lang="en-US" sz="3600" b="1" dirty="0" smtClean="0">
                <a:latin typeface="Cambria" pitchFamily="18" charset="0"/>
              </a:rPr>
              <a:t> có </a:t>
            </a:r>
            <a:r>
              <a:rPr lang="en-US" sz="3600" b="1" dirty="0" err="1" smtClean="0">
                <a:latin typeface="Cambria" pitchFamily="18" charset="0"/>
              </a:rPr>
              <a:t>tính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dẫn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điện</a:t>
            </a:r>
            <a:r>
              <a:rPr lang="en-US" sz="3600" b="1" dirty="0" smtClean="0">
                <a:latin typeface="Cambria" pitchFamily="18" charset="0"/>
              </a:rPr>
              <a:t>?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9314" y="4343400"/>
            <a:ext cx="4191000" cy="2209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</a:rPr>
              <a:t>Nhóm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3.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Vì </a:t>
            </a:r>
            <a:r>
              <a:rPr lang="en-US" sz="3600" b="1" dirty="0" err="1" smtClean="0">
                <a:latin typeface="Cambria" pitchFamily="18" charset="0"/>
              </a:rPr>
              <a:t>sao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kim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loại</a:t>
            </a:r>
            <a:r>
              <a:rPr lang="en-US" sz="3600" b="1" dirty="0" smtClean="0">
                <a:latin typeface="Cambria" pitchFamily="18" charset="0"/>
              </a:rPr>
              <a:t> có </a:t>
            </a:r>
            <a:r>
              <a:rPr lang="en-US" sz="3600" b="1" dirty="0" err="1" smtClean="0">
                <a:latin typeface="Cambria" pitchFamily="18" charset="0"/>
              </a:rPr>
              <a:t>tính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dẫn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nhiệt</a:t>
            </a:r>
            <a:r>
              <a:rPr lang="en-US" sz="3600" b="1" dirty="0" smtClean="0">
                <a:latin typeface="Cambria" pitchFamily="18" charset="0"/>
              </a:rPr>
              <a:t>?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86514" y="4343400"/>
            <a:ext cx="4191000" cy="2209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</a:rPr>
              <a:t>Nhóm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</a:rPr>
              <a:t> 4.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Vì </a:t>
            </a:r>
            <a:r>
              <a:rPr lang="en-US" sz="3600" b="1" dirty="0" err="1" smtClean="0">
                <a:latin typeface="Cambria" pitchFamily="18" charset="0"/>
              </a:rPr>
              <a:t>sao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kim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loại</a:t>
            </a:r>
            <a:r>
              <a:rPr lang="en-US" sz="3600" b="1" dirty="0" smtClean="0">
                <a:latin typeface="Cambria" pitchFamily="18" charset="0"/>
              </a:rPr>
              <a:t> có </a:t>
            </a:r>
            <a:r>
              <a:rPr lang="en-US" sz="3600" b="1" dirty="0" err="1" smtClean="0">
                <a:latin typeface="Cambria" pitchFamily="18" charset="0"/>
              </a:rPr>
              <a:t>ánh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kim</a:t>
            </a:r>
            <a:r>
              <a:rPr lang="en-US" sz="3600" b="1" dirty="0" smtClean="0">
                <a:latin typeface="Cambria" pitchFamily="18" charset="0"/>
              </a:rPr>
              <a:t>?</a:t>
            </a:r>
            <a:endParaRPr lang="en-US" sz="3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Arial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thích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1472" name="Oval 32"/>
          <p:cNvSpPr>
            <a:spLocks noChangeArrowheads="1"/>
          </p:cNvSpPr>
          <p:nvPr/>
        </p:nvSpPr>
        <p:spPr bwMode="auto">
          <a:xfrm>
            <a:off x="6538913" y="1892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73" name="Oval 33"/>
          <p:cNvSpPr>
            <a:spLocks noChangeArrowheads="1"/>
          </p:cNvSpPr>
          <p:nvPr/>
        </p:nvSpPr>
        <p:spPr bwMode="auto">
          <a:xfrm>
            <a:off x="6602413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843713" y="1828800"/>
            <a:ext cx="2300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Ion </a:t>
            </a:r>
            <a:r>
              <a:rPr lang="en-US" b="1" dirty="0" err="1">
                <a:latin typeface="Cambria" pitchFamily="18" charset="0"/>
              </a:rPr>
              <a:t>dương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kim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loại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6919913" y="2209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Electron tự do</a:t>
            </a:r>
          </a:p>
        </p:txBody>
      </p:sp>
      <p:grpSp>
        <p:nvGrpSpPr>
          <p:cNvPr id="61478" name="Group 38"/>
          <p:cNvGrpSpPr>
            <a:grpSpLocks/>
          </p:cNvGrpSpPr>
          <p:nvPr/>
        </p:nvGrpSpPr>
        <p:grpSpPr bwMode="auto">
          <a:xfrm>
            <a:off x="228600" y="990600"/>
            <a:ext cx="3352800" cy="2362200"/>
            <a:chOff x="0" y="912"/>
            <a:chExt cx="2112" cy="1056"/>
          </a:xfrm>
        </p:grpSpPr>
        <p:sp>
          <p:nvSpPr>
            <p:cNvPr id="61479" name="AutoShape 39"/>
            <p:cNvSpPr>
              <a:spLocks noChangeArrowheads="1"/>
            </p:cNvSpPr>
            <p:nvPr/>
          </p:nvSpPr>
          <p:spPr bwMode="auto">
            <a:xfrm>
              <a:off x="0" y="912"/>
              <a:ext cx="2112" cy="1056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1480" name="Text Box 40"/>
            <p:cNvSpPr txBox="1">
              <a:spLocks noChangeArrowheads="1"/>
            </p:cNvSpPr>
            <p:nvPr/>
          </p:nvSpPr>
          <p:spPr bwMode="auto">
            <a:xfrm>
              <a:off x="238" y="1207"/>
              <a:ext cx="164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 err="1">
                  <a:latin typeface="Cambria" pitchFamily="18" charset="0"/>
                </a:rPr>
                <a:t>Lực</a:t>
              </a:r>
              <a:r>
                <a:rPr lang="en-US" sz="2400" b="1" dirty="0">
                  <a:latin typeface="Cambria" pitchFamily="18" charset="0"/>
                </a:rPr>
                <a:t> </a:t>
              </a:r>
              <a:r>
                <a:rPr lang="en-US" sz="2400" b="1" dirty="0" err="1">
                  <a:latin typeface="Cambria" pitchFamily="18" charset="0"/>
                </a:rPr>
                <a:t>cơ</a:t>
              </a:r>
              <a:r>
                <a:rPr lang="en-US" sz="2400" b="1" dirty="0">
                  <a:latin typeface="Cambria" pitchFamily="18" charset="0"/>
                </a:rPr>
                <a:t> </a:t>
              </a:r>
              <a:r>
                <a:rPr lang="en-US" sz="2400" b="1" dirty="0" err="1">
                  <a:latin typeface="Cambria" pitchFamily="18" charset="0"/>
                </a:rPr>
                <a:t>học</a:t>
              </a:r>
              <a:endParaRPr lang="en-US" sz="2400" b="1" dirty="0">
                <a:latin typeface="Cambria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latin typeface="Cambria" pitchFamily="18" charset="0"/>
                </a:rPr>
                <a:t> </a:t>
              </a:r>
              <a:r>
                <a:rPr lang="en-US" sz="2400" b="1" dirty="0" err="1">
                  <a:latin typeface="Cambria" pitchFamily="18" charset="0"/>
                </a:rPr>
                <a:t>tác</a:t>
              </a:r>
              <a:r>
                <a:rPr lang="en-US" sz="2400" b="1" dirty="0">
                  <a:latin typeface="Cambria" pitchFamily="18" charset="0"/>
                </a:rPr>
                <a:t> </a:t>
              </a:r>
              <a:r>
                <a:rPr lang="en-US" sz="2400" b="1" dirty="0" err="1">
                  <a:latin typeface="Cambria" pitchFamily="18" charset="0"/>
                </a:rPr>
                <a:t>động</a:t>
              </a:r>
              <a:endParaRPr lang="en-US" sz="2400" b="1" dirty="0">
                <a:latin typeface="Cambria" pitchFamily="18" charset="0"/>
              </a:endParaRPr>
            </a:p>
          </p:txBody>
        </p:sp>
      </p:grp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4038600" y="838200"/>
            <a:ext cx="2362200" cy="2713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7200">
              <a:latin typeface="Cambria" pitchFamily="18" charset="0"/>
            </a:endParaRPr>
          </a:p>
        </p:txBody>
      </p:sp>
      <p:sp>
        <p:nvSpPr>
          <p:cNvPr id="61482" name="Oval 42"/>
          <p:cNvSpPr>
            <a:spLocks noChangeArrowheads="1"/>
          </p:cNvSpPr>
          <p:nvPr/>
        </p:nvSpPr>
        <p:spPr bwMode="auto">
          <a:xfrm>
            <a:off x="4343400" y="1111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83" name="Oval 43"/>
          <p:cNvSpPr>
            <a:spLocks noChangeArrowheads="1"/>
          </p:cNvSpPr>
          <p:nvPr/>
        </p:nvSpPr>
        <p:spPr bwMode="auto">
          <a:xfrm>
            <a:off x="4327525" y="17589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84" name="Oval 44"/>
          <p:cNvSpPr>
            <a:spLocks noChangeArrowheads="1"/>
          </p:cNvSpPr>
          <p:nvPr/>
        </p:nvSpPr>
        <p:spPr bwMode="auto">
          <a:xfrm>
            <a:off x="5105400" y="1111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85" name="Oval 45"/>
          <p:cNvSpPr>
            <a:spLocks noChangeArrowheads="1"/>
          </p:cNvSpPr>
          <p:nvPr/>
        </p:nvSpPr>
        <p:spPr bwMode="auto">
          <a:xfrm>
            <a:off x="5791200" y="1111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86" name="Oval 46"/>
          <p:cNvSpPr>
            <a:spLocks noChangeArrowheads="1"/>
          </p:cNvSpPr>
          <p:nvPr/>
        </p:nvSpPr>
        <p:spPr bwMode="auto">
          <a:xfrm>
            <a:off x="5105400" y="179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87" name="Oval 47"/>
          <p:cNvSpPr>
            <a:spLocks noChangeArrowheads="1"/>
          </p:cNvSpPr>
          <p:nvPr/>
        </p:nvSpPr>
        <p:spPr bwMode="auto">
          <a:xfrm>
            <a:off x="5791200" y="179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88" name="Oval 48"/>
          <p:cNvSpPr>
            <a:spLocks noChangeArrowheads="1"/>
          </p:cNvSpPr>
          <p:nvPr/>
        </p:nvSpPr>
        <p:spPr bwMode="auto">
          <a:xfrm>
            <a:off x="4343400" y="240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89" name="Oval 49"/>
          <p:cNvSpPr>
            <a:spLocks noChangeArrowheads="1"/>
          </p:cNvSpPr>
          <p:nvPr/>
        </p:nvSpPr>
        <p:spPr bwMode="auto">
          <a:xfrm>
            <a:off x="5105400" y="240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90" name="Oval 50"/>
          <p:cNvSpPr>
            <a:spLocks noChangeArrowheads="1"/>
          </p:cNvSpPr>
          <p:nvPr/>
        </p:nvSpPr>
        <p:spPr bwMode="auto">
          <a:xfrm>
            <a:off x="5791200" y="240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91" name="Oval 51"/>
          <p:cNvSpPr>
            <a:spLocks noChangeArrowheads="1"/>
          </p:cNvSpPr>
          <p:nvPr/>
        </p:nvSpPr>
        <p:spPr bwMode="auto">
          <a:xfrm>
            <a:off x="5105400" y="309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92" name="Oval 52"/>
          <p:cNvSpPr>
            <a:spLocks noChangeArrowheads="1"/>
          </p:cNvSpPr>
          <p:nvPr/>
        </p:nvSpPr>
        <p:spPr bwMode="auto">
          <a:xfrm>
            <a:off x="4343400" y="309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93" name="Oval 53"/>
          <p:cNvSpPr>
            <a:spLocks noChangeArrowheads="1"/>
          </p:cNvSpPr>
          <p:nvPr/>
        </p:nvSpPr>
        <p:spPr bwMode="auto">
          <a:xfrm>
            <a:off x="5791200" y="309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1494" name="Oval 54"/>
          <p:cNvSpPr>
            <a:spLocks noChangeArrowheads="1"/>
          </p:cNvSpPr>
          <p:nvPr/>
        </p:nvSpPr>
        <p:spPr bwMode="auto">
          <a:xfrm>
            <a:off x="4222750" y="14033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1495" name="Oval 55"/>
          <p:cNvSpPr>
            <a:spLocks noChangeArrowheads="1"/>
          </p:cNvSpPr>
          <p:nvPr/>
        </p:nvSpPr>
        <p:spPr bwMode="auto">
          <a:xfrm>
            <a:off x="5029200" y="144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1496" name="Oval 56"/>
          <p:cNvSpPr>
            <a:spLocks noChangeArrowheads="1"/>
          </p:cNvSpPr>
          <p:nvPr/>
        </p:nvSpPr>
        <p:spPr bwMode="auto">
          <a:xfrm>
            <a:off x="5715000" y="1447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1497" name="Oval 57"/>
          <p:cNvSpPr>
            <a:spLocks noChangeArrowheads="1"/>
          </p:cNvSpPr>
          <p:nvPr/>
        </p:nvSpPr>
        <p:spPr bwMode="auto">
          <a:xfrm>
            <a:off x="4648200" y="190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498" name="Oval 58"/>
          <p:cNvSpPr>
            <a:spLocks noChangeArrowheads="1"/>
          </p:cNvSpPr>
          <p:nvPr/>
        </p:nvSpPr>
        <p:spPr bwMode="auto">
          <a:xfrm>
            <a:off x="5410200" y="190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499" name="Oval 59"/>
          <p:cNvSpPr>
            <a:spLocks noChangeArrowheads="1"/>
          </p:cNvSpPr>
          <p:nvPr/>
        </p:nvSpPr>
        <p:spPr bwMode="auto">
          <a:xfrm>
            <a:off x="6096000" y="2438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0" name="Oval 60"/>
          <p:cNvSpPr>
            <a:spLocks noChangeArrowheads="1"/>
          </p:cNvSpPr>
          <p:nvPr/>
        </p:nvSpPr>
        <p:spPr bwMode="auto">
          <a:xfrm>
            <a:off x="5562600" y="1981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1" name="Oval 61"/>
          <p:cNvSpPr>
            <a:spLocks noChangeArrowheads="1"/>
          </p:cNvSpPr>
          <p:nvPr/>
        </p:nvSpPr>
        <p:spPr bwMode="auto">
          <a:xfrm>
            <a:off x="54102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2" name="Oval 62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3" name="Oval 63"/>
          <p:cNvSpPr>
            <a:spLocks noChangeArrowheads="1"/>
          </p:cNvSpPr>
          <p:nvPr/>
        </p:nvSpPr>
        <p:spPr bwMode="auto">
          <a:xfrm>
            <a:off x="41910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4" name="Oval 64"/>
          <p:cNvSpPr>
            <a:spLocks noChangeArrowheads="1"/>
          </p:cNvSpPr>
          <p:nvPr/>
        </p:nvSpPr>
        <p:spPr bwMode="auto">
          <a:xfrm>
            <a:off x="4267200" y="2667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1505" name="Oval 65"/>
          <p:cNvSpPr>
            <a:spLocks noChangeArrowheads="1"/>
          </p:cNvSpPr>
          <p:nvPr/>
        </p:nvSpPr>
        <p:spPr bwMode="auto">
          <a:xfrm>
            <a:off x="4953000" y="3352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1506" name="Line 66"/>
          <p:cNvSpPr>
            <a:spLocks noChangeShapeType="1"/>
          </p:cNvSpPr>
          <p:nvPr/>
        </p:nvSpPr>
        <p:spPr bwMode="auto">
          <a:xfrm>
            <a:off x="35814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7" name="Line 67"/>
          <p:cNvSpPr>
            <a:spLocks noChangeShapeType="1"/>
          </p:cNvSpPr>
          <p:nvPr/>
        </p:nvSpPr>
        <p:spPr bwMode="auto">
          <a:xfrm>
            <a:off x="35814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8" name="Line 68"/>
          <p:cNvSpPr>
            <a:spLocks noChangeShapeType="1"/>
          </p:cNvSpPr>
          <p:nvPr/>
        </p:nvSpPr>
        <p:spPr bwMode="auto">
          <a:xfrm>
            <a:off x="35814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4038600" y="3810000"/>
            <a:ext cx="49530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Sơ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đồ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mô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tả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electron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động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tự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do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trong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kim</a:t>
            </a:r>
            <a:r>
              <a:rPr lang="en-US" sz="2400" b="1" dirty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Cambria" pitchFamily="18" charset="0"/>
              </a:rPr>
              <a:t>loại</a:t>
            </a:r>
            <a:endParaRPr lang="en-US" sz="2400" b="1" dirty="0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04800" y="5476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a.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Tính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dẻo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  <a:cs typeface="Arial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1736 -0.00115 0.03472 -0.00208 0.0434 -0.00902 C 0.05208 -0.01597 0.05312 -0.03171 0.05173 -0.04236 C 0.05034 -0.053 0.04201 -0.06782 0.03506 -0.07337 C 0.02812 -0.07893 0.01753 -0.07708 0.01006 -0.07569 C 0.0026 -0.0743 -0.00487 -0.07245 -0.0099 -0.06458 C -0.01494 -0.05671 -0.01997 -0.03935 -0.01997 -0.02893 C -0.01997 -0.01851 -0.01164 -0.00671 -0.0099 -0.00232 " pathEditMode="fixed" ptsTypes="aaaaaaaA">
                                      <p:cBhvr>
                                        <p:cTn id="12" dur="5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0.01008 0.01297 0.02032 0.02593 0.02501 0.04005 C 0.0297 0.05417 0.03386 0.07523 0.02831 0.08449 C 0.02275 0.09375 0.00088 0.10185 -0.00833 0.0956 C -0.01753 0.08935 -0.03228 0.06644 -0.02673 0.04676 C -0.02117 0.02709 0.0172 -0.00116 0.02501 -0.02222 C 0.03282 -0.04328 0.02865 -0.07384 0.01997 -0.08009 C 0.01129 -0.08634 -0.02169 -0.07037 -0.02673 -0.05995 C -0.03176 -0.04953 -0.021 -0.03379 -0.01006 -0.01782 " pathEditMode="relative" ptsTypes="aaaaaaaaA">
                                      <p:cBhvr>
                                        <p:cTn id="17" dur="2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145 0.1 C 0.00591 0.09884 0.02327 0.09792 0.03195 0.09097 C 0.04063 0.08403 0.04167 0.06829 0.04028 0.05764 C 0.03889 0.04699 0.03056 0.03218 0.02361 0.02662 C 0.01667 0.02107 0.00608 0.02292 -0.00139 0.02431 C -0.00885 0.0257 -0.01632 0.02755 -0.02135 0.03542 C -0.02639 0.04329 -0.03142 0.06065 -0.03142 0.07107 C -0.03142 0.08148 -0.02309 0.09329 -0.02135 0.09769 " pathEditMode="fixed" rAng="0" ptsTypes="aaaaaaaA">
                                      <p:cBhvr>
                                        <p:cTn id="22" dur="5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4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6.66667E-6 C -0.00608 0.00973 -0.025 0.02431 -0.0349 0.02431 C -0.04479 0.02431 -0.05625 0.01111 -0.0599 -6.66667E-6 C -0.06354 -0.01111 -0.06267 -0.0331 -0.0566 -0.04236 C -0.05052 -0.05162 -0.03299 -0.05694 -0.02326 -0.05555 C -0.01354 -0.05416 -0.00243 -0.04213 0.00174 -0.03333 C 0.0059 -0.02453 0.00608 -0.00972 -3.33333E-6 -6.66667E-6 Z " pathEditMode="fixed" ptsTypes="aaaaaaa">
                                      <p:cBhvr>
                                        <p:cTn id="24" dur="5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3 C -0.00608 0.01875 -0.025 0.03333 -0.0349 0.03333 C -0.04479 0.03333 -0.05625 0.02014 -0.0599 0.00903 C -0.06354 -0.00208 -0.06267 -0.02408 -0.0566 -0.03333 C -0.05052 -0.04259 -0.03299 -0.04792 -0.02326 -0.04653 C -0.01354 -0.04514 -0.00243 -0.0331 0.00174 -0.02431 C 0.0059 -0.01551 0.00608 -0.0007 -3.33333E-6 0.00903 Z " pathEditMode="fixed" rAng="0" ptsTypes="aaaaaaa">
                                      <p:cBhvr>
                                        <p:cTn id="26" dur="5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0.02014 C -0.00608 0.02986 -0.025 0.04444 -0.0349 0.04444 C -0.04479 0.04444 -0.05625 0.03125 -0.0599 0.02014 C -0.06354 0.00903 -0.06267 -0.01296 -0.0566 -0.02222 C -0.05052 -0.03148 -0.03299 -0.03681 -0.02326 -0.03542 C -0.01354 -0.03403 -0.00243 -0.02199 0.00174 -0.0132 C 0.0059 -0.0044 0.00608 0.01042 -3.33333E-6 0.02014 Z " pathEditMode="fixed" rAng="0" ptsTypes="aaaaaaa">
                                      <p:cBhvr>
                                        <p:cTn id="28" dur="5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-0.10972 C 0.05451 -0.1 0.03559 -0.08542 0.02569 -0.08542 C 0.0158 -0.08542 0.00434 -0.09861 0.00069 -0.10972 C -0.00295 -0.12083 -0.00209 -0.14282 0.00399 -0.15208 C 0.01007 -0.16134 0.0276 -0.16667 0.03732 -0.16528 C 0.04705 -0.16389 0.05816 -0.15185 0.06232 -0.14305 C 0.06649 -0.13426 0.06666 -0.11944 0.06059 -0.10972 Z " pathEditMode="fixed" rAng="0" ptsTypes="aaaaaaa">
                                      <p:cBhvr>
                                        <p:cTn id="30" dur="5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4.81481E-6 C -0.00399 0.01597 -0.00781 0.03218 -0.01493 0.03982 C -0.02204 0.04745 -0.03593 0.04838 -0.04323 0.04653 C -0.05052 0.04468 -0.05555 0.03819 -0.05833 0.0287 C -0.06111 0.01921 -0.06597 -0.00162 -0.05989 -0.01111 C -0.05382 -0.0206 -0.03211 -0.01412 -0.02152 -0.02893 C -0.01093 -0.04375 0.00677 -0.08518 0.00348 -0.1 C 0.00018 -0.11481 -0.0302 -0.12454 -0.04166 -0.11782 C -0.05312 -0.11111 -0.06875 -0.07801 -0.06493 -0.06018 C -0.06111 -0.04236 -0.02621 -0.01898 -0.01823 -0.01111 " pathEditMode="relative" ptsTypes="aaaaaaaaaA">
                                      <p:cBhvr>
                                        <p:cTn id="32" dur="2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86 C 0.00886 0.01111 0.03316 0.00625 0.04011 -0.00185 C 0.04705 -0.00995 0.04948 -0.03287 0.04167 -0.04398 C 0.03386 -0.05509 0.00469 -0.0544 -0.00659 -0.06852 C -0.01788 -0.08264 -0.03264 -0.1125 -0.02656 -0.12847 C -0.02048 -0.14445 0.01702 -0.1632 0.03004 -0.16389 C 0.04306 -0.16458 0.05261 -0.14769 0.05174 -0.13287 C 0.05087 -0.11806 0.03577 -0.09051 0.025 -0.075 C 0.01424 -0.05949 -0.0085 -0.05324 -0.01319 -0.03958 C -0.01788 -0.02593 -0.00885 -0.00139 -3.33333E-6 0.00486 Z " pathEditMode="relative" rAng="0" ptsTypes="aaaaaaaaaa">
                                      <p:cBhvr>
                                        <p:cTn id="34" dur="2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8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25 0.0044 C 0.01788 0.00764 0.02951 0.01111 0.03628 0.0044 C 0.04305 -0.00232 0.04861 -0.02431 0.04635 -0.03542 C 0.04409 -0.04653 0.0335 -0.05 0.02291 -0.06227 C 0.01232 -0.07454 -0.0125 -0.09283 -0.01702 -0.1088 C -0.02153 -0.12477 -0.01285 -0.14908 -0.00365 -0.15764 C 0.00555 -0.1662 0.02968 -0.16875 0.03802 -0.15995 C 0.04635 -0.15116 0.05 -0.12037 0.04635 -0.1044 C 0.04271 -0.08843 0.02604 -0.07847 0.01632 -0.06435 C 0.00659 -0.05023 -0.00278 -0.03519 -0.01198 -0.01991 " pathEditMode="relative" rAng="0" ptsTypes="aaaaaaaaaA">
                                      <p:cBhvr>
                                        <p:cTn id="36" dur="2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8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1736 -0.00115 0.03472 -0.00208 0.0434 -0.00902 C 0.05208 -0.01597 0.05312 -0.03171 0.05173 -0.04236 C 0.05034 -0.053 0.04201 -0.06782 0.03506 -0.07337 C 0.02812 -0.07893 0.01753 -0.07708 0.01006 -0.07569 C 0.0026 -0.0743 -0.00487 -0.07245 -0.0099 -0.06458 C -0.01494 -0.05671 -0.01997 -0.03935 -0.01997 -0.02893 C -0.01997 -0.01851 -0.01164 -0.00671 -0.0099 -0.00232 " pathEditMode="fixed" ptsTypes="aaaaaaaA">
                                      <p:cBhvr>
                                        <p:cTn id="41" dur="5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88 C 0.02691 -0.00255 0.04392 -0.01389 0.0434 -0.02894 C 0.04288 -0.04398 0.01458 -0.06597 0.0066 -0.08218 C -0.00139 -0.09838 -0.00451 -0.11134 -0.00503 -0.12662 C -0.00556 -0.1419 -0.00503 -0.16829 0.0033 -0.17338 C 0.01163 -0.17847 0.03854 -0.16898 0.04497 -0.15787 C 0.05139 -0.14676 0.04722 -0.12037 0.04167 -0.10671 C 0.03611 -0.09306 0.01892 -0.08542 0.01163 -0.07546 C 0.00434 -0.06551 0.00069 -0.05671 -0.00174 -0.04676 C -0.00417 -0.03681 -0.00556 -0.02245 -0.0033 -0.01551 C -0.00104 -0.00856 0.00781 -0.00625 0.01163 -0.0044 " pathEditMode="relative" ptsTypes="aaaaaaaaaaA">
                                      <p:cBhvr>
                                        <p:cTn id="46" dur="2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7" grpId="0" animBg="1"/>
      <p:bldP spid="61498" grpId="0" animBg="1"/>
      <p:bldP spid="61499" grpId="0" animBg="1"/>
      <p:bldP spid="61500" grpId="0" animBg="1"/>
      <p:bldP spid="61501" grpId="0" animBg="1"/>
      <p:bldP spid="61502" grpId="0" animBg="1"/>
      <p:bldP spid="61503" grpId="0" animBg="1"/>
      <p:bldP spid="61506" grpId="0" animBg="1"/>
      <p:bldP spid="61507" grpId="0" animBg="1"/>
      <p:bldP spid="61508" grpId="0" animBg="1"/>
      <p:bldP spid="61509" grpId="0" animBg="1"/>
      <p:bldP spid="6150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600" b="1" i="1" dirty="0" smtClean="0">
                <a:latin typeface="Cambria" pitchFamily="18" charset="0"/>
                <a:sym typeface="Wingdings" pitchFamily="2" charset="2"/>
              </a:rPr>
              <a:t> </a:t>
            </a:r>
            <a:r>
              <a:rPr lang="en-US" sz="2600" b="1" i="1" dirty="0" err="1" smtClean="0">
                <a:latin typeface="Cambria" pitchFamily="18" charset="0"/>
              </a:rPr>
              <a:t>Các</a:t>
            </a:r>
            <a:r>
              <a:rPr lang="en-US" sz="2600" b="1" i="1" dirty="0" smtClean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lớp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mạng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tinh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thể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kim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loại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khi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trượt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lên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nhau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vẫn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liên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kết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được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với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nhau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nhờ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lực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hút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tĩnh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điện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của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các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electron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tự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do </a:t>
            </a:r>
            <a:r>
              <a:rPr lang="en-US" sz="2600" b="1" i="1" dirty="0" err="1">
                <a:latin typeface="Cambria" pitchFamily="18" charset="0"/>
              </a:rPr>
              <a:t>với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các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cation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>
                <a:latin typeface="Cambria" pitchFamily="18" charset="0"/>
              </a:rPr>
              <a:t>kim</a:t>
            </a:r>
            <a:r>
              <a:rPr lang="en-US" sz="2600" b="1" i="1" dirty="0">
                <a:latin typeface="Cambria" pitchFamily="18" charset="0"/>
              </a:rPr>
              <a:t> </a:t>
            </a:r>
            <a:r>
              <a:rPr lang="en-US" sz="2600" b="1" i="1" dirty="0" err="1" smtClean="0">
                <a:latin typeface="Cambria" pitchFamily="18" charset="0"/>
              </a:rPr>
              <a:t>loại</a:t>
            </a:r>
            <a:r>
              <a:rPr lang="en-US" sz="2600" b="1" i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600" b="1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Kim </a:t>
            </a:r>
            <a:r>
              <a:rPr lang="en-US" sz="2600" b="1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loại</a:t>
            </a:r>
            <a:r>
              <a:rPr lang="en-US" sz="2600" b="1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có </a:t>
            </a:r>
            <a:r>
              <a:rPr lang="en-US" sz="2600" b="1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tính</a:t>
            </a:r>
            <a:r>
              <a:rPr lang="en-US" sz="2600" b="1" i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dẻo</a:t>
            </a:r>
            <a:r>
              <a:rPr lang="en-US" sz="2600" b="1" i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en-US" sz="2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0501" name="Text Box 85"/>
          <p:cNvSpPr txBox="1">
            <a:spLocks noChangeArrowheads="1"/>
          </p:cNvSpPr>
          <p:nvPr/>
        </p:nvSpPr>
        <p:spPr bwMode="auto">
          <a:xfrm>
            <a:off x="4114800" y="2514600"/>
            <a:ext cx="23622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400">
              <a:latin typeface="Cambria" pitchFamily="18" charset="0"/>
            </a:endParaRPr>
          </a:p>
        </p:txBody>
      </p:sp>
      <p:sp>
        <p:nvSpPr>
          <p:cNvPr id="60502" name="Oval 86"/>
          <p:cNvSpPr>
            <a:spLocks noChangeArrowheads="1"/>
          </p:cNvSpPr>
          <p:nvPr/>
        </p:nvSpPr>
        <p:spPr bwMode="auto">
          <a:xfrm>
            <a:off x="5181600" y="2787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03" name="Oval 87"/>
          <p:cNvSpPr>
            <a:spLocks noChangeArrowheads="1"/>
          </p:cNvSpPr>
          <p:nvPr/>
        </p:nvSpPr>
        <p:spPr bwMode="auto">
          <a:xfrm>
            <a:off x="4419600" y="2787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04" name="Oval 88"/>
          <p:cNvSpPr>
            <a:spLocks noChangeArrowheads="1"/>
          </p:cNvSpPr>
          <p:nvPr/>
        </p:nvSpPr>
        <p:spPr bwMode="auto">
          <a:xfrm>
            <a:off x="5867400" y="2787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05" name="Text Box 89"/>
          <p:cNvSpPr txBox="1">
            <a:spLocks noChangeArrowheads="1"/>
          </p:cNvSpPr>
          <p:nvPr/>
        </p:nvSpPr>
        <p:spPr bwMode="auto">
          <a:xfrm>
            <a:off x="5638800" y="609600"/>
            <a:ext cx="2286000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>
              <a:latin typeface="Cambria" pitchFamily="18" charset="0"/>
            </a:endParaRPr>
          </a:p>
        </p:txBody>
      </p:sp>
      <p:sp>
        <p:nvSpPr>
          <p:cNvPr id="60506" name="Oval 90"/>
          <p:cNvSpPr>
            <a:spLocks noChangeArrowheads="1"/>
          </p:cNvSpPr>
          <p:nvPr/>
        </p:nvSpPr>
        <p:spPr bwMode="auto">
          <a:xfrm>
            <a:off x="6019800" y="806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07" name="Oval 91"/>
          <p:cNvSpPr>
            <a:spLocks noChangeArrowheads="1"/>
          </p:cNvSpPr>
          <p:nvPr/>
        </p:nvSpPr>
        <p:spPr bwMode="auto">
          <a:xfrm>
            <a:off x="6781800" y="806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08" name="Oval 92"/>
          <p:cNvSpPr>
            <a:spLocks noChangeArrowheads="1"/>
          </p:cNvSpPr>
          <p:nvPr/>
        </p:nvSpPr>
        <p:spPr bwMode="auto">
          <a:xfrm>
            <a:off x="7467600" y="806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181600" y="1219200"/>
            <a:ext cx="2133600" cy="6715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800">
              <a:latin typeface="Cambria" pitchFamily="18" charset="0"/>
            </a:endParaRPr>
          </a:p>
        </p:txBody>
      </p:sp>
      <p:sp>
        <p:nvSpPr>
          <p:cNvPr id="60510" name="Oval 94"/>
          <p:cNvSpPr>
            <a:spLocks noChangeArrowheads="1"/>
          </p:cNvSpPr>
          <p:nvPr/>
        </p:nvSpPr>
        <p:spPr bwMode="auto">
          <a:xfrm>
            <a:off x="5394325" y="14541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11" name="Oval 95"/>
          <p:cNvSpPr>
            <a:spLocks noChangeArrowheads="1"/>
          </p:cNvSpPr>
          <p:nvPr/>
        </p:nvSpPr>
        <p:spPr bwMode="auto">
          <a:xfrm>
            <a:off x="6172200" y="1492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12" name="Oval 96"/>
          <p:cNvSpPr>
            <a:spLocks noChangeArrowheads="1"/>
          </p:cNvSpPr>
          <p:nvPr/>
        </p:nvSpPr>
        <p:spPr bwMode="auto">
          <a:xfrm>
            <a:off x="6858000" y="1492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13" name="Text Box 97"/>
          <p:cNvSpPr txBox="1">
            <a:spLocks noChangeArrowheads="1"/>
          </p:cNvSpPr>
          <p:nvPr/>
        </p:nvSpPr>
        <p:spPr bwMode="auto">
          <a:xfrm>
            <a:off x="4800600" y="1828800"/>
            <a:ext cx="2209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>
              <a:latin typeface="Cambria" pitchFamily="18" charset="0"/>
            </a:endParaRPr>
          </a:p>
        </p:txBody>
      </p:sp>
      <p:sp>
        <p:nvSpPr>
          <p:cNvPr id="60514" name="Oval 98"/>
          <p:cNvSpPr>
            <a:spLocks noChangeArrowheads="1"/>
          </p:cNvSpPr>
          <p:nvPr/>
        </p:nvSpPr>
        <p:spPr bwMode="auto">
          <a:xfrm>
            <a:off x="5105400" y="2101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15" name="Oval 99"/>
          <p:cNvSpPr>
            <a:spLocks noChangeArrowheads="1"/>
          </p:cNvSpPr>
          <p:nvPr/>
        </p:nvSpPr>
        <p:spPr bwMode="auto">
          <a:xfrm>
            <a:off x="5867400" y="2101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16" name="Oval 100"/>
          <p:cNvSpPr>
            <a:spLocks noChangeArrowheads="1"/>
          </p:cNvSpPr>
          <p:nvPr/>
        </p:nvSpPr>
        <p:spPr bwMode="auto">
          <a:xfrm>
            <a:off x="64008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>
                <a:latin typeface="Cambria" pitchFamily="18" charset="0"/>
              </a:rPr>
              <a:t>+</a:t>
            </a:r>
          </a:p>
        </p:txBody>
      </p:sp>
      <p:sp>
        <p:nvSpPr>
          <p:cNvPr id="60517" name="Oval 101"/>
          <p:cNvSpPr>
            <a:spLocks noChangeArrowheads="1"/>
          </p:cNvSpPr>
          <p:nvPr/>
        </p:nvSpPr>
        <p:spPr bwMode="auto">
          <a:xfrm>
            <a:off x="5791200" y="2971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18" name="Oval 102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19" name="Oval 103"/>
          <p:cNvSpPr>
            <a:spLocks noChangeArrowheads="1"/>
          </p:cNvSpPr>
          <p:nvPr/>
        </p:nvSpPr>
        <p:spPr bwMode="auto">
          <a:xfrm>
            <a:off x="5029200" y="3048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0520" name="Oval 104"/>
          <p:cNvSpPr>
            <a:spLocks noChangeArrowheads="1"/>
          </p:cNvSpPr>
          <p:nvPr/>
        </p:nvSpPr>
        <p:spPr bwMode="auto">
          <a:xfrm>
            <a:off x="5899150" y="990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0521" name="Oval 105"/>
          <p:cNvSpPr>
            <a:spLocks noChangeArrowheads="1"/>
          </p:cNvSpPr>
          <p:nvPr/>
        </p:nvSpPr>
        <p:spPr bwMode="auto">
          <a:xfrm>
            <a:off x="6705600" y="10350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0522" name="Oval 106"/>
          <p:cNvSpPr>
            <a:spLocks noChangeArrowheads="1"/>
          </p:cNvSpPr>
          <p:nvPr/>
        </p:nvSpPr>
        <p:spPr bwMode="auto">
          <a:xfrm>
            <a:off x="7391400" y="10350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0523" name="Oval 107"/>
          <p:cNvSpPr>
            <a:spLocks noChangeArrowheads="1"/>
          </p:cNvSpPr>
          <p:nvPr/>
        </p:nvSpPr>
        <p:spPr bwMode="auto">
          <a:xfrm>
            <a:off x="5715000" y="160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24" name="Oval 108"/>
          <p:cNvSpPr>
            <a:spLocks noChangeArrowheads="1"/>
          </p:cNvSpPr>
          <p:nvPr/>
        </p:nvSpPr>
        <p:spPr bwMode="auto">
          <a:xfrm>
            <a:off x="6477000" y="160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25" name="Oval 109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26" name="Oval 110"/>
          <p:cNvSpPr>
            <a:spLocks noChangeArrowheads="1"/>
          </p:cNvSpPr>
          <p:nvPr/>
        </p:nvSpPr>
        <p:spPr bwMode="auto">
          <a:xfrm>
            <a:off x="6629400" y="2286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27" name="Oval 111"/>
          <p:cNvSpPr>
            <a:spLocks noChangeArrowheads="1"/>
          </p:cNvSpPr>
          <p:nvPr/>
        </p:nvSpPr>
        <p:spPr bwMode="auto">
          <a:xfrm>
            <a:off x="5105400" y="2286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28" name="Oval 112"/>
          <p:cNvSpPr>
            <a:spLocks noChangeArrowheads="1"/>
          </p:cNvSpPr>
          <p:nvPr/>
        </p:nvSpPr>
        <p:spPr bwMode="auto">
          <a:xfrm>
            <a:off x="5867400" y="236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60529" name="Line 113"/>
          <p:cNvSpPr>
            <a:spLocks noChangeShapeType="1"/>
          </p:cNvSpPr>
          <p:nvPr/>
        </p:nvSpPr>
        <p:spPr bwMode="auto">
          <a:xfrm>
            <a:off x="4724400" y="91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30" name="Line 114"/>
          <p:cNvSpPr>
            <a:spLocks noChangeShapeType="1"/>
          </p:cNvSpPr>
          <p:nvPr/>
        </p:nvSpPr>
        <p:spPr bwMode="auto">
          <a:xfrm>
            <a:off x="43434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60531" name="Line 115"/>
          <p:cNvSpPr>
            <a:spLocks noChangeShapeType="1"/>
          </p:cNvSpPr>
          <p:nvPr/>
        </p:nvSpPr>
        <p:spPr bwMode="auto">
          <a:xfrm>
            <a:off x="3886200" y="213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grpSp>
        <p:nvGrpSpPr>
          <p:cNvPr id="60532" name="Group 116"/>
          <p:cNvGrpSpPr>
            <a:grpSpLocks/>
          </p:cNvGrpSpPr>
          <p:nvPr/>
        </p:nvGrpSpPr>
        <p:grpSpPr bwMode="auto">
          <a:xfrm>
            <a:off x="228600" y="304800"/>
            <a:ext cx="3352800" cy="2819400"/>
            <a:chOff x="0" y="912"/>
            <a:chExt cx="2112" cy="10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533" name="AutoShape 117"/>
            <p:cNvSpPr>
              <a:spLocks noChangeArrowheads="1"/>
            </p:cNvSpPr>
            <p:nvPr/>
          </p:nvSpPr>
          <p:spPr bwMode="auto">
            <a:xfrm>
              <a:off x="0" y="912"/>
              <a:ext cx="2112" cy="1056"/>
            </a:xfrm>
            <a:prstGeom prst="irregularSeal1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0534" name="Text Box 118"/>
            <p:cNvSpPr txBox="1">
              <a:spLocks noChangeArrowheads="1"/>
            </p:cNvSpPr>
            <p:nvPr/>
          </p:nvSpPr>
          <p:spPr bwMode="auto">
            <a:xfrm>
              <a:off x="238" y="1240"/>
              <a:ext cx="164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>
                  <a:latin typeface="Cambria" pitchFamily="18" charset="0"/>
                </a:rPr>
                <a:t>Kim </a:t>
              </a:r>
              <a:r>
                <a:rPr lang="en-US" sz="2800" b="1" dirty="0" err="1">
                  <a:latin typeface="Cambria" pitchFamily="18" charset="0"/>
                </a:rPr>
                <a:t>loại</a:t>
              </a:r>
              <a:r>
                <a:rPr lang="en-US" sz="2800" b="1" dirty="0">
                  <a:latin typeface="Cambria" pitchFamily="18" charset="0"/>
                </a:rPr>
                <a:t> </a:t>
              </a:r>
              <a:r>
                <a:rPr lang="en-US" sz="2800" b="1" dirty="0" err="1">
                  <a:latin typeface="Cambria" pitchFamily="18" charset="0"/>
                </a:rPr>
                <a:t>bị</a:t>
              </a:r>
              <a:r>
                <a:rPr lang="en-US" sz="2800" b="1" dirty="0">
                  <a:latin typeface="Cambria" pitchFamily="18" charset="0"/>
                </a:rPr>
                <a:t>          </a:t>
              </a:r>
              <a:r>
                <a:rPr lang="en-US" sz="2800" b="1" dirty="0" err="1">
                  <a:latin typeface="Cambria" pitchFamily="18" charset="0"/>
                </a:rPr>
                <a:t>biến</a:t>
              </a:r>
              <a:r>
                <a:rPr lang="en-US" sz="2800" b="1" dirty="0">
                  <a:latin typeface="Cambria" pitchFamily="18" charset="0"/>
                </a:rPr>
                <a:t> </a:t>
              </a:r>
              <a:r>
                <a:rPr lang="en-US" sz="2800" b="1" dirty="0" err="1">
                  <a:latin typeface="Cambria" pitchFamily="18" charset="0"/>
                </a:rPr>
                <a:t>dạng</a:t>
              </a:r>
              <a:endParaRPr lang="en-US" sz="2800" b="1" dirty="0">
                <a:latin typeface="Cambria" pitchFamily="18" charset="0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52400" y="5108138"/>
            <a:ext cx="8763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-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Những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kim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loại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tính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dẻo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cao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là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Cambria" pitchFamily="18" charset="0"/>
              </a:rPr>
              <a:t>Au, Ag, Al, Cu, Zn… </a:t>
            </a:r>
          </a:p>
          <a:p>
            <a:pPr algn="just">
              <a:buFontTx/>
              <a:buChar char="-"/>
            </a:pP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thể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cán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lá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vàng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mỏng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hơn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0,0002 mm. </a:t>
            </a:r>
          </a:p>
          <a:p>
            <a:pPr algn="just">
              <a:buFontTx/>
              <a:buChar char="-"/>
            </a:pP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Từ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1g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vàng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có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thể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kéo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thành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sợi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mảnh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Cambria" pitchFamily="18" charset="0"/>
              </a:rPr>
              <a:t>dài</a:t>
            </a:r>
            <a:r>
              <a:rPr lang="en-US" sz="2600" b="1" i="1" dirty="0">
                <a:solidFill>
                  <a:srgbClr val="0000FF"/>
                </a:solidFill>
                <a:latin typeface="Cambria" pitchFamily="18" charset="0"/>
              </a:rPr>
              <a:t> 3,5 km.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0139 C 0.03785 0.01111 0.01893 0.02569 0.00903 0.02569 C -0.00086 0.02569 -0.01232 0.0125 -0.01597 0.00139 C -0.01961 -0.00972 -0.01875 -0.03171 -0.01267 -0.04097 C -0.00659 -0.05023 0.01094 -0.05556 0.02066 -0.05417 C 0.03039 -0.05278 0.0415 -0.04074 0.04566 -0.03195 C 0.04983 -0.02315 0.05 -0.00833 0.04393 0.00139 Z " pathEditMode="fixed" rAng="0" ptsTypes="aaaaaaa">
                                      <p:cBhvr>
                                        <p:cTn id="6" dur="5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 0.00139 C 0.03784 0.01111 0.01892 0.02569 0.00902 0.02569 C -0.00087 0.02569 -0.01233 0.0125 -0.01598 0.00139 C -0.01962 -0.00972 -0.01875 -0.03171 -0.01268 -0.04097 C -0.0066 -0.05023 0.01093 -0.05556 0.02066 -0.05417 C 0.03038 -0.05278 0.04149 -0.04074 0.04566 -0.03195 C 0.04982 -0.02315 0.05 -0.00833 0.04392 0.00139 Z " pathEditMode="fixed" rAng="0" ptsTypes="aaaaaaa">
                                      <p:cBhvr>
                                        <p:cTn id="8" dur="500" fill="hold"/>
                                        <p:tgtEl>
                                          <p:spTgt spid="60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C 0.00937 0.00185 0.04479 -0.01042 0.05173 -0.01991 C 0.05868 -0.0294 0.05225 -0.04769 0.04166 -0.05764 C 0.03107 -0.0676 -0.00157 -0.06343 -0.01164 -0.07987 C -0.02171 -0.0963 -0.02796 -0.1426 -0.01823 -0.15556 C -0.00851 -0.16852 0.03871 -0.16922 0.0467 -0.15764 C 0.05468 -0.14607 0.03871 -0.10764 0.03003 -0.08658 C 0.02135 -0.06551 -0.00035 -0.04514 -0.00504 -0.03102 C -0.00973 -0.0169 -0.00938 -0.00186 4.72222E-6 4.81481E-6 Z " pathEditMode="relative" ptsTypes="aaaaaaaaa">
                                      <p:cBhvr>
                                        <p:cTn id="13" dur="2000" fill="hold"/>
                                        <p:tgtEl>
                                          <p:spTgt spid="60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88 C 0.03611 0.02431 0.05556 0.04005 0.06007 0.05787 C 0.06458 0.07569 0.05087 0.11111 0.0434 0.11551 C 0.03594 0.11991 0.01615 0.10116 0.0151 0.08449 C 0.01406 0.06782 0.03264 0.03657 0.03681 0.01551 C 0.04097 -0.00556 0.04688 -0.03032 0.0401 -0.04213 C 0.03333 -0.05394 0.0033 -0.0625 -0.0033 -0.05556 C -0.0099 -0.04861 -0.00503 -0.02431 -1.66667E-6 0 " pathEditMode="relative" ptsTypes="aaaaaaaA">
                                      <p:cBhvr>
                                        <p:cTn id="18" dur="1000" fill="hold"/>
                                        <p:tgtEl>
                                          <p:spTgt spid="60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C -0.00417 -0.02037 -0.00833 -0.0405 -0.00174 -0.04907 C 0.00486 -0.05763 0.03299 -0.05995 0.03993 -0.05115 C 0.04688 -0.04236 0.0441 -0.01296 0.03993 0.0044 C 0.03576 0.02176 0.02014 0.03727 0.01493 0.05325 C 0.00972 0.06922 0.00382 0.09121 0.00833 0.1 C 0.01285 0.1088 0.03333 0.11575 0.04167 0.10649 C 0.05 0.09723 0.06337 0.06042 0.05833 0.04445 C 0.0533 0.02848 0.03247 0.01968 0.01163 0.01112 " pathEditMode="relative" ptsTypes="aaaaaaaaA">
                                      <p:cBhvr>
                                        <p:cTn id="23" dur="2000" fill="hold"/>
                                        <p:tgtEl>
                                          <p:spTgt spid="60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95 0.00208 C 0.0092 0.00093 0.02136 0.00023 0.02726 -0.00579 C 0.03334 -0.0118 0.0342 -0.02523 0.03299 -0.03449 C 0.03212 -0.04352 0.02639 -0.05625 0.02136 -0.06111 C 0.01667 -0.06574 0.00938 -0.06435 0.00417 -0.06296 C -0.00104 -0.0618 -0.00625 -0.06018 -0.00972 -0.05347 C -0.01336 -0.04676 -0.01666 -0.03194 -0.01666 -0.02292 C -0.01666 -0.01389 -0.01111 -0.0037 -0.00972 -1.48148E-6 " pathEditMode="fixed" rAng="0" ptsTypes="aaaaaaaA">
                                      <p:cBhvr>
                                        <p:cTn id="28" dur="500" fill="hold"/>
                                        <p:tgtEl>
                                          <p:spTgt spid="60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3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892 1.11111E-6 C 0.01285 0.00972 -0.00608 0.0243 -0.01597 0.0243 C -0.02587 0.0243 -0.03733 0.01111 -0.04097 1.11111E-6 C -0.04462 -0.01111 -0.04375 -0.0331 -0.03767 -0.04236 C -0.0316 -0.05162 -0.01406 -0.05695 -0.00434 -0.05556 C 0.00538 -0.05417 0.01649 -0.04213 0.02066 -0.03333 C 0.02483 -0.02454 0.025 -0.00972 0.01892 1.11111E-6 Z " pathEditMode="fixed" rAng="0" ptsTypes="aaaaaaa">
                                      <p:cBhvr>
                                        <p:cTn id="30" dur="1000" fill="hold"/>
                                        <p:tgtEl>
                                          <p:spTgt spid="60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85185E-6 C 0.00105 -0.00555 0.00522 -0.01505 6.11111E-6 -0.02222 C -0.0052 -0.0294 -0.02308 -0.04259 -0.03159 -0.04236 C -0.0401 -0.04213 -0.05103 -0.03449 -0.05156 -0.02014 C -0.05208 -0.00579 -0.04704 0.03148 -0.03489 0.04445 C -0.02274 0.05741 0.01164 0.04954 0.02171 0.05764 C 0.03178 0.06574 0.02779 0.08403 0.02501 0.09329 C 0.02223 0.10255 0.01442 0.11088 0.00504 0.1132 C -0.00433 0.11551 -0.02499 0.11551 -0.03159 0.10671 C -0.03819 0.09792 -0.02968 0.07153 -0.03489 0.05995 C -0.0401 0.04838 -0.05312 0.03357 -0.06319 0.03773 C -0.07326 0.0419 -0.0927 0.07083 -0.09496 0.08449 C -0.09721 0.09815 -0.08437 0.11412 -0.07656 0.11991 C -0.06874 0.1257 -0.0552 0.12986 -0.04826 0.11991 C -0.04131 0.10995 -0.04183 0.07801 -0.03489 0.05995 C -0.02794 0.0419 -0.01353 0.02176 -0.00659 0.01111 C 0.00035 0.00046 -0.00103 0.00556 6.11111E-6 -1.85185E-6 Z " pathEditMode="relative" ptsTypes="aaaaaaaaaaaaaaaaa">
                                      <p:cBhvr>
                                        <p:cTn id="32" dur="2000" fill="hold"/>
                                        <p:tgtEl>
                                          <p:spTgt spid="60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365 -0.00995 C 0.04896 -0.00162 0.03455 0.01111 0.02708 0.01111 C 0.01962 0.01111 0.01076 -0.00046 0.00799 -0.00995 C 0.00538 -0.01968 0.0059 -0.03866 0.01059 -0.04653 C 0.01528 -0.05463 0.02847 -0.05903 0.03594 -0.05787 C 0.0434 -0.05671 0.05174 -0.0463 0.05486 -0.03866 C 0.05816 -0.03125 0.05833 -0.01829 0.05365 -0.00995 Z " pathEditMode="fixed" rAng="0" ptsTypes="aaaaaaa">
                                      <p:cBhvr>
                                        <p:cTn id="34" dur="1000" fill="hold"/>
                                        <p:tgtEl>
                                          <p:spTgt spid="60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-0.00972 C 0.01285 1.11111E-6 -0.00608 0.01458 -0.01597 0.01458 C -0.02587 0.01458 -0.03733 0.00139 -0.04097 -0.00972 C -0.04462 -0.02083 -0.04375 -0.04283 -0.03767 -0.05208 C -0.0316 -0.06134 -0.01406 -0.06667 -0.00434 -0.06528 C 0.00538 -0.06389 0.01649 -0.05185 0.02066 -0.04306 C 0.02483 -0.03426 0.025 -0.01945 0.01892 -0.00972 Z " pathEditMode="fixed" rAng="0" ptsTypes="aaaaaaa">
                                      <p:cBhvr>
                                        <p:cTn id="36" dur="1000" fill="hold"/>
                                        <p:tgtEl>
                                          <p:spTgt spid="6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13 0.00903 C 0.02309 0.01875 0.0073 0.03333 -0.00104 0.03333 C -0.00937 0.03333 -0.01892 0.02014 -0.02205 0.00903 C -0.025 -0.00208 -0.0243 -0.02408 -0.01927 -0.03333 C -0.01423 -0.04259 0.00052 -0.04792 0.00868 -0.04653 C 0.01684 -0.04514 0.02605 -0.0331 0.02969 -0.02431 C 0.03316 -0.01551 0.03334 -0.0007 0.02813 0.00903 Z " pathEditMode="fixed" rAng="0" ptsTypes="aaaaaaa">
                                      <p:cBhvr>
                                        <p:cTn id="38" dur="500" fill="hold"/>
                                        <p:tgtEl>
                                          <p:spTgt spid="6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87 C 0.01093 0.00324 0.02205 -0.00116 0.02673 -0.00995 C 0.03142 -0.01875 0.03333 -0.03773 0.0283 -0.04537 C 0.02326 -0.05301 0.00468 -0.05949 -0.0033 -0.05648 C -0.01129 -0.05347 -0.01806 -0.03819 -0.01997 -0.02755 C -0.02188 -0.0169 -0.02604 -0.00648 -0.01493 0.00787 C -0.00382 0.02222 0.03889 0.0419 0.0467 0.05903 C 0.05451 0.07616 0.0401 0.10139 0.03159 0.11019 C 0.02309 0.11898 0.00503 0.12037 -0.00504 0.11227 C -0.01511 0.10417 -0.02917 0.07454 -0.0283 0.06134 C -0.02743 0.04815 -0.00834 0.03843 3.33333E-6 0.03241 C 0.00833 0.02639 0.0158 0.03611 0.0217 0.02569 C 0.0276 0.01528 0.02725 -0.01458 0.03507 -0.02986 C 0.04288 -0.04514 0.0592 -0.06667 0.0684 -0.06551 C 0.0776 -0.06435 0.09271 -0.03611 0.08993 -0.02315 C 0.08715 -0.01019 0.06284 0.00903 0.05173 0.01227 C 0.04062 0.01551 0.02968 -0.00023 0.02326 -0.00324 C 0.01684 -0.00625 0.0151 -0.00579 0.01336 -0.00532 " pathEditMode="relative" rAng="0" ptsTypes="aaaaaaaaaaaaaaaaaA">
                                      <p:cBhvr>
                                        <p:cTn id="43" dur="2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517" grpId="0" animBg="1"/>
      <p:bldP spid="60518" grpId="0" animBg="1"/>
      <p:bldP spid="60519" grpId="0" animBg="1"/>
      <p:bldP spid="60519" grpId="1" animBg="1"/>
      <p:bldP spid="60520" grpId="0" animBg="1"/>
      <p:bldP spid="60520" grpId="1" animBg="1"/>
      <p:bldP spid="60521" grpId="0" animBg="1"/>
      <p:bldP spid="60521" grpId="1" animBg="1"/>
      <p:bldP spid="60522" grpId="0" animBg="1"/>
      <p:bldP spid="60522" grpId="1" animBg="1"/>
      <p:bldP spid="60523" grpId="0" animBg="1"/>
      <p:bldP spid="60524" grpId="0" animBg="1"/>
      <p:bldP spid="60525" grpId="0" animBg="1"/>
      <p:bldP spid="60526" grpId="0" animBg="1"/>
      <p:bldP spid="60527" grpId="0" animBg="1"/>
      <p:bldP spid="60528" grpId="0" animBg="1"/>
      <p:bldP spid="60528" grpId="1" animBg="1"/>
      <p:bldP spid="37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1359</Words>
  <Application>Microsoft Office PowerPoint</Application>
  <PresentationFormat>On-screen Show (4:3)</PresentationFormat>
  <Paragraphs>323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.VnClarendon</vt:lpstr>
      <vt:lpstr>.VnMysticalH</vt:lpstr>
      <vt:lpstr>.VnTime</vt:lpstr>
      <vt:lpstr>.VnTimeH</vt:lpstr>
      <vt:lpstr>Arial</vt:lpstr>
      <vt:lpstr>Calibri</vt:lpstr>
      <vt:lpstr>Cambria</vt:lpstr>
      <vt:lpstr>Gulim</vt:lpstr>
      <vt:lpstr>Gulim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ứng dụng về tính dẻo của kim loại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vietcom</dc:creator>
  <cp:lastModifiedBy>HP</cp:lastModifiedBy>
  <cp:revision>188</cp:revision>
  <dcterms:created xsi:type="dcterms:W3CDTF">2010-11-10T13:16:00Z</dcterms:created>
  <dcterms:modified xsi:type="dcterms:W3CDTF">2024-01-10T05:35:49Z</dcterms:modified>
</cp:coreProperties>
</file>