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48"/>
  </p:notesMasterIdLst>
  <p:sldIdLst>
    <p:sldId id="305" r:id="rId4"/>
    <p:sldId id="256" r:id="rId5"/>
    <p:sldId id="259" r:id="rId6"/>
    <p:sldId id="257" r:id="rId7"/>
    <p:sldId id="258" r:id="rId8"/>
    <p:sldId id="260" r:id="rId9"/>
    <p:sldId id="265" r:id="rId10"/>
    <p:sldId id="278" r:id="rId11"/>
    <p:sldId id="279" r:id="rId12"/>
    <p:sldId id="269" r:id="rId13"/>
    <p:sldId id="264" r:id="rId14"/>
    <p:sldId id="280" r:id="rId15"/>
    <p:sldId id="281" r:id="rId16"/>
    <p:sldId id="306" r:id="rId17"/>
    <p:sldId id="307" r:id="rId18"/>
    <p:sldId id="283" r:id="rId19"/>
    <p:sldId id="284" r:id="rId20"/>
    <p:sldId id="285" r:id="rId21"/>
    <p:sldId id="288" r:id="rId22"/>
    <p:sldId id="286" r:id="rId23"/>
    <p:sldId id="308" r:id="rId24"/>
    <p:sldId id="289" r:id="rId25"/>
    <p:sldId id="267" r:id="rId26"/>
    <p:sldId id="311" r:id="rId27"/>
    <p:sldId id="312" r:id="rId28"/>
    <p:sldId id="313" r:id="rId29"/>
    <p:sldId id="290" r:id="rId30"/>
    <p:sldId id="296" r:id="rId31"/>
    <p:sldId id="314" r:id="rId32"/>
    <p:sldId id="297" r:id="rId33"/>
    <p:sldId id="315" r:id="rId34"/>
    <p:sldId id="291" r:id="rId35"/>
    <p:sldId id="292" r:id="rId36"/>
    <p:sldId id="294" r:id="rId37"/>
    <p:sldId id="316" r:id="rId38"/>
    <p:sldId id="268" r:id="rId39"/>
    <p:sldId id="266" r:id="rId40"/>
    <p:sldId id="301" r:id="rId41"/>
    <p:sldId id="302" r:id="rId42"/>
    <p:sldId id="303" r:id="rId43"/>
    <p:sldId id="261" r:id="rId44"/>
    <p:sldId id="263" r:id="rId45"/>
    <p:sldId id="304" r:id="rId46"/>
    <p:sldId id="271" r:id="rId47"/>
  </p:sldIdLst>
  <p:sldSz cx="18288000" cy="10287000"/>
  <p:notesSz cx="6858000" cy="9144000"/>
  <p:embeddedFontLst>
    <p:embeddedFont>
      <p:font typeface="Calibri" panose="020F0502020204030204" pitchFamily="34" charset="0"/>
      <p:regular r:id="rId49"/>
      <p:bold r:id="rId50"/>
      <p:italic r:id="rId51"/>
      <p:boldItalic r:id="rId52"/>
    </p:embeddedFont>
    <p:embeddedFont>
      <p:font typeface="Cambria" panose="02040503050406030204" pitchFamily="18"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4C94"/>
    <a:srgbClr val="FBDDD5"/>
    <a:srgbClr val="FFFF99"/>
    <a:srgbClr val="838BC7"/>
    <a:srgbClr val="5C67B6"/>
    <a:srgbClr val="FFCC00"/>
    <a:srgbClr val="F07A5A"/>
    <a:srgbClr val="F8C1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Kiểu Sáng 3 - Màu chủ đề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4" autoAdjust="0"/>
    <p:restoredTop sz="86473" autoAdjust="0"/>
  </p:normalViewPr>
  <p:slideViewPr>
    <p:cSldViewPr>
      <p:cViewPr varScale="1">
        <p:scale>
          <a:sx n="48" d="100"/>
          <a:sy n="48" d="100"/>
        </p:scale>
        <p:origin x="67" y="53"/>
      </p:cViewPr>
      <p:guideLst>
        <p:guide orient="horz" pos="2136"/>
        <p:guide pos="2880"/>
      </p:guideLst>
    </p:cSldViewPr>
  </p:slideViewPr>
  <p:outlineViewPr>
    <p:cViewPr>
      <p:scale>
        <a:sx n="33" d="100"/>
        <a:sy n="33" d="100"/>
      </p:scale>
      <p:origin x="0" y="-1982"/>
    </p:cViewPr>
  </p:outlineViewPr>
  <p:notesTextViewPr>
    <p:cViewPr>
      <p:scale>
        <a:sx n="100" d="100"/>
        <a:sy n="100" d="100"/>
      </p:scale>
      <p:origin x="0" y="0"/>
    </p:cViewPr>
  </p:notesTextViewPr>
  <p:sorterViewPr>
    <p:cViewPr>
      <p:scale>
        <a:sx n="58" d="100"/>
        <a:sy n="58" d="100"/>
      </p:scale>
      <p:origin x="0" y="-1010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249CD-9CC7-4691-8771-E77510568972}" type="datetimeFigureOut">
              <a:rPr lang="en-US" smtClean="0"/>
              <a:t>7/26/2023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AC988B-B13B-4F86-9DB2-53D2AB2CD4B2}" type="slidenum">
              <a:rPr lang="en-US" smtClean="0"/>
              <a:t>‹#›</a:t>
            </a:fld>
            <a:endParaRPr lang="en-US"/>
          </a:p>
        </p:txBody>
      </p:sp>
    </p:spTree>
    <p:extLst>
      <p:ext uri="{BB962C8B-B14F-4D97-AF65-F5344CB8AC3E}">
        <p14:creationId xmlns:p14="http://schemas.microsoft.com/office/powerpoint/2010/main" val="1714381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C988B-B13B-4F86-9DB2-53D2AB2CD4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12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BAC988B-B13B-4F86-9DB2-53D2AB2CD4B2}" type="slidenum">
              <a:rPr lang="en-US" smtClean="0"/>
              <a:t>24</a:t>
            </a:fld>
            <a:endParaRPr lang="en-US"/>
          </a:p>
        </p:txBody>
      </p:sp>
    </p:spTree>
    <p:extLst>
      <p:ext uri="{BB962C8B-B14F-4D97-AF65-F5344CB8AC3E}">
        <p14:creationId xmlns:p14="http://schemas.microsoft.com/office/powerpoint/2010/main" val="2556936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C988B-B13B-4F86-9DB2-53D2AB2CD4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221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C988B-B13B-4F86-9DB2-53D2AB2CD4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250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Nếu</a:t>
            </a:r>
            <a:r>
              <a:rPr lang="en-US" dirty="0"/>
              <a:t> GV </a:t>
            </a:r>
            <a:r>
              <a:rPr lang="en-US" dirty="0" err="1"/>
              <a:t>không</a:t>
            </a:r>
            <a:r>
              <a:rPr lang="en-US" dirty="0"/>
              <a:t> </a:t>
            </a:r>
            <a:r>
              <a:rPr lang="en-US" dirty="0" err="1"/>
              <a:t>có</a:t>
            </a:r>
            <a:r>
              <a:rPr lang="en-US" dirty="0"/>
              <a:t> </a:t>
            </a:r>
            <a:r>
              <a:rPr lang="en-US" dirty="0" err="1"/>
              <a:t>bộ</a:t>
            </a:r>
            <a:r>
              <a:rPr lang="en-US" dirty="0"/>
              <a:t> </a:t>
            </a:r>
            <a:r>
              <a:rPr lang="en-US" dirty="0" err="1"/>
              <a:t>lắp</a:t>
            </a:r>
            <a:r>
              <a:rPr lang="en-US" dirty="0"/>
              <a:t> </a:t>
            </a:r>
            <a:r>
              <a:rPr lang="en-US" dirty="0" err="1"/>
              <a:t>ghép</a:t>
            </a:r>
            <a:r>
              <a:rPr lang="en-US" dirty="0"/>
              <a:t> </a:t>
            </a:r>
            <a:r>
              <a:rPr lang="en-US" dirty="0" err="1"/>
              <a:t>mô</a:t>
            </a:r>
            <a:r>
              <a:rPr lang="en-US" dirty="0"/>
              <a:t> </a:t>
            </a:r>
            <a:r>
              <a:rPr lang="en-US" dirty="0" err="1"/>
              <a:t>hình</a:t>
            </a:r>
            <a:r>
              <a:rPr lang="en-US" dirty="0"/>
              <a:t> </a:t>
            </a:r>
            <a:r>
              <a:rPr lang="en-US" dirty="0" err="1"/>
              <a:t>phân</a:t>
            </a:r>
            <a:r>
              <a:rPr lang="en-US" dirty="0"/>
              <a:t> </a:t>
            </a:r>
            <a:r>
              <a:rPr lang="en-US" dirty="0" err="1"/>
              <a:t>tử</a:t>
            </a:r>
            <a:r>
              <a:rPr lang="en-US" dirty="0"/>
              <a:t>, </a:t>
            </a:r>
            <a:r>
              <a:rPr lang="en-US" dirty="0" err="1"/>
              <a:t>có</a:t>
            </a:r>
            <a:r>
              <a:rPr lang="en-US" dirty="0"/>
              <a:t> </a:t>
            </a:r>
            <a:r>
              <a:rPr lang="en-US" dirty="0" err="1"/>
              <a:t>thể</a:t>
            </a:r>
            <a:r>
              <a:rPr lang="en-US" dirty="0"/>
              <a:t> </a:t>
            </a:r>
            <a:r>
              <a:rPr lang="en-US" dirty="0" err="1"/>
              <a:t>thay</a:t>
            </a:r>
            <a:r>
              <a:rPr lang="en-US" dirty="0"/>
              <a:t> </a:t>
            </a:r>
            <a:r>
              <a:rPr lang="en-US" dirty="0" err="1"/>
              <a:t>bằng</a:t>
            </a:r>
            <a:r>
              <a:rPr lang="en-US" dirty="0"/>
              <a:t> </a:t>
            </a:r>
            <a:r>
              <a:rPr lang="en-US" dirty="0" err="1"/>
              <a:t>đất</a:t>
            </a:r>
            <a:r>
              <a:rPr lang="en-US" dirty="0"/>
              <a:t> </a:t>
            </a:r>
            <a:r>
              <a:rPr lang="en-US" dirty="0" err="1"/>
              <a:t>nặn</a:t>
            </a:r>
            <a:r>
              <a:rPr lang="en-US" dirty="0"/>
              <a:t>. </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C988B-B13B-4F86-9DB2-53D2AB2CD4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551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Nếu</a:t>
            </a:r>
            <a:r>
              <a:rPr lang="en-US" dirty="0"/>
              <a:t> GV </a:t>
            </a:r>
            <a:r>
              <a:rPr lang="en-US" dirty="0" err="1"/>
              <a:t>không</a:t>
            </a:r>
            <a:r>
              <a:rPr lang="en-US" dirty="0"/>
              <a:t> </a:t>
            </a:r>
            <a:r>
              <a:rPr lang="en-US" dirty="0" err="1"/>
              <a:t>có</a:t>
            </a:r>
            <a:r>
              <a:rPr lang="en-US" dirty="0"/>
              <a:t> </a:t>
            </a:r>
            <a:r>
              <a:rPr lang="en-US" dirty="0" err="1"/>
              <a:t>bộ</a:t>
            </a:r>
            <a:r>
              <a:rPr lang="en-US" dirty="0"/>
              <a:t> </a:t>
            </a:r>
            <a:r>
              <a:rPr lang="en-US" dirty="0" err="1"/>
              <a:t>lắp</a:t>
            </a:r>
            <a:r>
              <a:rPr lang="en-US" dirty="0"/>
              <a:t> </a:t>
            </a:r>
            <a:r>
              <a:rPr lang="en-US" dirty="0" err="1"/>
              <a:t>ghép</a:t>
            </a:r>
            <a:r>
              <a:rPr lang="en-US" dirty="0"/>
              <a:t> </a:t>
            </a:r>
            <a:r>
              <a:rPr lang="en-US" dirty="0" err="1"/>
              <a:t>mô</a:t>
            </a:r>
            <a:r>
              <a:rPr lang="en-US" dirty="0"/>
              <a:t> </a:t>
            </a:r>
            <a:r>
              <a:rPr lang="en-US" dirty="0" err="1"/>
              <a:t>hình</a:t>
            </a:r>
            <a:r>
              <a:rPr lang="en-US" dirty="0"/>
              <a:t> </a:t>
            </a:r>
            <a:r>
              <a:rPr lang="en-US" dirty="0" err="1"/>
              <a:t>phân</a:t>
            </a:r>
            <a:r>
              <a:rPr lang="en-US" dirty="0"/>
              <a:t> </a:t>
            </a:r>
            <a:r>
              <a:rPr lang="en-US" dirty="0" err="1"/>
              <a:t>tử</a:t>
            </a:r>
            <a:r>
              <a:rPr lang="en-US" dirty="0"/>
              <a:t>, </a:t>
            </a:r>
            <a:r>
              <a:rPr lang="en-US" dirty="0" err="1"/>
              <a:t>có</a:t>
            </a:r>
            <a:r>
              <a:rPr lang="en-US" dirty="0"/>
              <a:t> </a:t>
            </a:r>
            <a:r>
              <a:rPr lang="en-US" dirty="0" err="1"/>
              <a:t>thể</a:t>
            </a:r>
            <a:r>
              <a:rPr lang="en-US" dirty="0"/>
              <a:t> </a:t>
            </a:r>
            <a:r>
              <a:rPr lang="en-US" dirty="0" err="1"/>
              <a:t>thay</a:t>
            </a:r>
            <a:r>
              <a:rPr lang="en-US" dirty="0"/>
              <a:t> </a:t>
            </a:r>
            <a:r>
              <a:rPr lang="en-US" dirty="0" err="1"/>
              <a:t>bằng</a:t>
            </a:r>
            <a:r>
              <a:rPr lang="en-US" dirty="0"/>
              <a:t> </a:t>
            </a:r>
            <a:r>
              <a:rPr lang="en-US" dirty="0" err="1"/>
              <a:t>đất</a:t>
            </a:r>
            <a:r>
              <a:rPr lang="en-US" dirty="0"/>
              <a:t> </a:t>
            </a:r>
            <a:r>
              <a:rPr lang="en-US" dirty="0" err="1"/>
              <a:t>nặn</a:t>
            </a:r>
            <a:r>
              <a:rPr lang="en-US" dirty="0"/>
              <a:t>. </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C988B-B13B-4F86-9DB2-53D2AB2CD4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66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BAC988B-B13B-4F86-9DB2-53D2AB2CD4B2}" type="slidenum">
              <a:rPr lang="en-US" smtClean="0"/>
              <a:t>36</a:t>
            </a:fld>
            <a:endParaRPr lang="en-US"/>
          </a:p>
        </p:txBody>
      </p:sp>
    </p:spTree>
    <p:extLst>
      <p:ext uri="{BB962C8B-B14F-4D97-AF65-F5344CB8AC3E}">
        <p14:creationId xmlns:p14="http://schemas.microsoft.com/office/powerpoint/2010/main" val="2875429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Nếu</a:t>
            </a:r>
            <a:r>
              <a:rPr lang="en-US" dirty="0"/>
              <a:t> GV </a:t>
            </a:r>
            <a:r>
              <a:rPr lang="en-US" dirty="0" err="1"/>
              <a:t>không</a:t>
            </a:r>
            <a:r>
              <a:rPr lang="en-US" dirty="0"/>
              <a:t> </a:t>
            </a:r>
            <a:r>
              <a:rPr lang="en-US" dirty="0" err="1"/>
              <a:t>có</a:t>
            </a:r>
            <a:r>
              <a:rPr lang="en-US" dirty="0"/>
              <a:t> </a:t>
            </a:r>
            <a:r>
              <a:rPr lang="en-US" dirty="0" err="1"/>
              <a:t>bộ</a:t>
            </a:r>
            <a:r>
              <a:rPr lang="en-US" dirty="0"/>
              <a:t> </a:t>
            </a:r>
            <a:r>
              <a:rPr lang="en-US" dirty="0" err="1"/>
              <a:t>lắp</a:t>
            </a:r>
            <a:r>
              <a:rPr lang="en-US" dirty="0"/>
              <a:t> </a:t>
            </a:r>
            <a:r>
              <a:rPr lang="en-US" dirty="0" err="1"/>
              <a:t>ghép</a:t>
            </a:r>
            <a:r>
              <a:rPr lang="en-US" dirty="0"/>
              <a:t> </a:t>
            </a:r>
            <a:r>
              <a:rPr lang="en-US" dirty="0" err="1"/>
              <a:t>mô</a:t>
            </a:r>
            <a:r>
              <a:rPr lang="en-US" dirty="0"/>
              <a:t> </a:t>
            </a:r>
            <a:r>
              <a:rPr lang="en-US" dirty="0" err="1"/>
              <a:t>hình</a:t>
            </a:r>
            <a:r>
              <a:rPr lang="en-US" dirty="0"/>
              <a:t> </a:t>
            </a:r>
            <a:r>
              <a:rPr lang="en-US" dirty="0" err="1"/>
              <a:t>phân</a:t>
            </a:r>
            <a:r>
              <a:rPr lang="en-US" dirty="0"/>
              <a:t> </a:t>
            </a:r>
            <a:r>
              <a:rPr lang="en-US" dirty="0" err="1"/>
              <a:t>tử</a:t>
            </a:r>
            <a:r>
              <a:rPr lang="en-US" dirty="0"/>
              <a:t>, </a:t>
            </a:r>
            <a:r>
              <a:rPr lang="en-US" dirty="0" err="1"/>
              <a:t>có</a:t>
            </a:r>
            <a:r>
              <a:rPr lang="en-US" dirty="0"/>
              <a:t> </a:t>
            </a:r>
            <a:r>
              <a:rPr lang="en-US" dirty="0" err="1"/>
              <a:t>thể</a:t>
            </a:r>
            <a:r>
              <a:rPr lang="en-US" dirty="0"/>
              <a:t> </a:t>
            </a:r>
            <a:r>
              <a:rPr lang="en-US" dirty="0" err="1"/>
              <a:t>thay</a:t>
            </a:r>
            <a:r>
              <a:rPr lang="en-US" dirty="0"/>
              <a:t> </a:t>
            </a:r>
            <a:r>
              <a:rPr lang="en-US" dirty="0" err="1"/>
              <a:t>bằng</a:t>
            </a:r>
            <a:r>
              <a:rPr lang="en-US" dirty="0"/>
              <a:t> </a:t>
            </a:r>
            <a:r>
              <a:rPr lang="en-US" dirty="0" err="1"/>
              <a:t>đất</a:t>
            </a:r>
            <a:r>
              <a:rPr lang="en-US" dirty="0"/>
              <a:t> </a:t>
            </a:r>
            <a:r>
              <a:rPr lang="en-US" dirty="0" err="1"/>
              <a:t>nặn</a:t>
            </a:r>
            <a:r>
              <a:rPr lang="en-US" dirty="0"/>
              <a:t>. </a:t>
            </a:r>
          </a:p>
        </p:txBody>
      </p:sp>
      <p:sp>
        <p:nvSpPr>
          <p:cNvPr id="4" name="Chỗ dành sẵn cho Số hiệu Bản chiếu 3"/>
          <p:cNvSpPr>
            <a:spLocks noGrp="1"/>
          </p:cNvSpPr>
          <p:nvPr>
            <p:ph type="sldNum" sz="quarter" idx="5"/>
          </p:nvPr>
        </p:nvSpPr>
        <p:spPr/>
        <p:txBody>
          <a:bodyPr/>
          <a:lstStyle/>
          <a:p>
            <a:fld id="{6BAC988B-B13B-4F86-9DB2-53D2AB2CD4B2}" type="slidenum">
              <a:rPr lang="en-US" smtClean="0"/>
              <a:t>5</a:t>
            </a:fld>
            <a:endParaRPr lang="en-US"/>
          </a:p>
        </p:txBody>
      </p:sp>
    </p:spTree>
    <p:extLst>
      <p:ext uri="{BB962C8B-B14F-4D97-AF65-F5344CB8AC3E}">
        <p14:creationId xmlns:p14="http://schemas.microsoft.com/office/powerpoint/2010/main" val="770474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BAC988B-B13B-4F86-9DB2-53D2AB2CD4B2}" type="slidenum">
              <a:rPr lang="en-US" smtClean="0"/>
              <a:t>11</a:t>
            </a:fld>
            <a:endParaRPr lang="en-US"/>
          </a:p>
        </p:txBody>
      </p:sp>
    </p:spTree>
    <p:extLst>
      <p:ext uri="{BB962C8B-B14F-4D97-AF65-F5344CB8AC3E}">
        <p14:creationId xmlns:p14="http://schemas.microsoft.com/office/powerpoint/2010/main" val="1206095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C988B-B13B-4F86-9DB2-53D2AB2CD4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741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C988B-B13B-4F86-9DB2-53D2AB2CD4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943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Nếu</a:t>
            </a:r>
            <a:r>
              <a:rPr lang="en-US" dirty="0"/>
              <a:t> GV </a:t>
            </a:r>
            <a:r>
              <a:rPr lang="en-US" dirty="0" err="1"/>
              <a:t>không</a:t>
            </a:r>
            <a:r>
              <a:rPr lang="en-US" dirty="0"/>
              <a:t> </a:t>
            </a:r>
            <a:r>
              <a:rPr lang="en-US" dirty="0" err="1"/>
              <a:t>có</a:t>
            </a:r>
            <a:r>
              <a:rPr lang="en-US" dirty="0"/>
              <a:t> </a:t>
            </a:r>
            <a:r>
              <a:rPr lang="en-US" dirty="0" err="1"/>
              <a:t>bộ</a:t>
            </a:r>
            <a:r>
              <a:rPr lang="en-US" dirty="0"/>
              <a:t> </a:t>
            </a:r>
            <a:r>
              <a:rPr lang="en-US" dirty="0" err="1"/>
              <a:t>lắp</a:t>
            </a:r>
            <a:r>
              <a:rPr lang="en-US" dirty="0"/>
              <a:t> </a:t>
            </a:r>
            <a:r>
              <a:rPr lang="en-US" dirty="0" err="1"/>
              <a:t>ghép</a:t>
            </a:r>
            <a:r>
              <a:rPr lang="en-US" dirty="0"/>
              <a:t> </a:t>
            </a:r>
            <a:r>
              <a:rPr lang="en-US" dirty="0" err="1"/>
              <a:t>mô</a:t>
            </a:r>
            <a:r>
              <a:rPr lang="en-US" dirty="0"/>
              <a:t> </a:t>
            </a:r>
            <a:r>
              <a:rPr lang="en-US" dirty="0" err="1"/>
              <a:t>hình</a:t>
            </a:r>
            <a:r>
              <a:rPr lang="en-US" dirty="0"/>
              <a:t> </a:t>
            </a:r>
            <a:r>
              <a:rPr lang="en-US" dirty="0" err="1"/>
              <a:t>phân</a:t>
            </a:r>
            <a:r>
              <a:rPr lang="en-US" dirty="0"/>
              <a:t> </a:t>
            </a:r>
            <a:r>
              <a:rPr lang="en-US" dirty="0" err="1"/>
              <a:t>tử</a:t>
            </a:r>
            <a:r>
              <a:rPr lang="en-US" dirty="0"/>
              <a:t>, </a:t>
            </a:r>
            <a:r>
              <a:rPr lang="en-US" dirty="0" err="1"/>
              <a:t>có</a:t>
            </a:r>
            <a:r>
              <a:rPr lang="en-US" dirty="0"/>
              <a:t> </a:t>
            </a:r>
            <a:r>
              <a:rPr lang="en-US" dirty="0" err="1"/>
              <a:t>thể</a:t>
            </a:r>
            <a:r>
              <a:rPr lang="en-US" dirty="0"/>
              <a:t> </a:t>
            </a:r>
            <a:r>
              <a:rPr lang="en-US" dirty="0" err="1"/>
              <a:t>thay</a:t>
            </a:r>
            <a:r>
              <a:rPr lang="en-US" dirty="0"/>
              <a:t> </a:t>
            </a:r>
            <a:r>
              <a:rPr lang="en-US" dirty="0" err="1"/>
              <a:t>bằng</a:t>
            </a:r>
            <a:r>
              <a:rPr lang="en-US" dirty="0"/>
              <a:t> </a:t>
            </a:r>
            <a:r>
              <a:rPr lang="en-US" dirty="0" err="1"/>
              <a:t>đất</a:t>
            </a:r>
            <a:r>
              <a:rPr lang="en-US" dirty="0"/>
              <a:t> </a:t>
            </a:r>
            <a:r>
              <a:rPr lang="en-US" dirty="0" err="1"/>
              <a:t>nặn</a:t>
            </a:r>
            <a:r>
              <a:rPr lang="en-US" dirty="0"/>
              <a:t>. </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C988B-B13B-4F86-9DB2-53D2AB2CD4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113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Nếu</a:t>
            </a:r>
            <a:r>
              <a:rPr lang="en-US" dirty="0"/>
              <a:t> GV </a:t>
            </a:r>
            <a:r>
              <a:rPr lang="en-US" dirty="0" err="1"/>
              <a:t>không</a:t>
            </a:r>
            <a:r>
              <a:rPr lang="en-US" dirty="0"/>
              <a:t> </a:t>
            </a:r>
            <a:r>
              <a:rPr lang="en-US" dirty="0" err="1"/>
              <a:t>có</a:t>
            </a:r>
            <a:r>
              <a:rPr lang="en-US" dirty="0"/>
              <a:t> </a:t>
            </a:r>
            <a:r>
              <a:rPr lang="en-US" dirty="0" err="1"/>
              <a:t>bộ</a:t>
            </a:r>
            <a:r>
              <a:rPr lang="en-US" dirty="0"/>
              <a:t> </a:t>
            </a:r>
            <a:r>
              <a:rPr lang="en-US" dirty="0" err="1"/>
              <a:t>lắp</a:t>
            </a:r>
            <a:r>
              <a:rPr lang="en-US" dirty="0"/>
              <a:t> </a:t>
            </a:r>
            <a:r>
              <a:rPr lang="en-US" dirty="0" err="1"/>
              <a:t>ghép</a:t>
            </a:r>
            <a:r>
              <a:rPr lang="en-US" dirty="0"/>
              <a:t> </a:t>
            </a:r>
            <a:r>
              <a:rPr lang="en-US" dirty="0" err="1"/>
              <a:t>mô</a:t>
            </a:r>
            <a:r>
              <a:rPr lang="en-US" dirty="0"/>
              <a:t> </a:t>
            </a:r>
            <a:r>
              <a:rPr lang="en-US" dirty="0" err="1"/>
              <a:t>hình</a:t>
            </a:r>
            <a:r>
              <a:rPr lang="en-US" dirty="0"/>
              <a:t> </a:t>
            </a:r>
            <a:r>
              <a:rPr lang="en-US" dirty="0" err="1"/>
              <a:t>phân</a:t>
            </a:r>
            <a:r>
              <a:rPr lang="en-US" dirty="0"/>
              <a:t> </a:t>
            </a:r>
            <a:r>
              <a:rPr lang="en-US" dirty="0" err="1"/>
              <a:t>tử</a:t>
            </a:r>
            <a:r>
              <a:rPr lang="en-US" dirty="0"/>
              <a:t>, </a:t>
            </a:r>
            <a:r>
              <a:rPr lang="en-US" dirty="0" err="1"/>
              <a:t>có</a:t>
            </a:r>
            <a:r>
              <a:rPr lang="en-US" dirty="0"/>
              <a:t> </a:t>
            </a:r>
            <a:r>
              <a:rPr lang="en-US" dirty="0" err="1"/>
              <a:t>thể</a:t>
            </a:r>
            <a:r>
              <a:rPr lang="en-US" dirty="0"/>
              <a:t> </a:t>
            </a:r>
            <a:r>
              <a:rPr lang="en-US" dirty="0" err="1"/>
              <a:t>thay</a:t>
            </a:r>
            <a:r>
              <a:rPr lang="en-US" dirty="0"/>
              <a:t> </a:t>
            </a:r>
            <a:r>
              <a:rPr lang="en-US" dirty="0" err="1"/>
              <a:t>bằng</a:t>
            </a:r>
            <a:r>
              <a:rPr lang="en-US" dirty="0"/>
              <a:t> </a:t>
            </a:r>
            <a:r>
              <a:rPr lang="en-US" dirty="0" err="1"/>
              <a:t>đất</a:t>
            </a:r>
            <a:r>
              <a:rPr lang="en-US" dirty="0"/>
              <a:t> </a:t>
            </a:r>
            <a:r>
              <a:rPr lang="en-US" dirty="0" err="1"/>
              <a:t>nặn</a:t>
            </a:r>
            <a:r>
              <a:rPr lang="en-US" dirty="0"/>
              <a:t>. </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C988B-B13B-4F86-9DB2-53D2AB2CD4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859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C988B-B13B-4F86-9DB2-53D2AB2CD4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564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Nếu</a:t>
            </a:r>
            <a:r>
              <a:rPr lang="en-US" dirty="0"/>
              <a:t> GV </a:t>
            </a:r>
            <a:r>
              <a:rPr lang="en-US" dirty="0" err="1"/>
              <a:t>không</a:t>
            </a:r>
            <a:r>
              <a:rPr lang="en-US" dirty="0"/>
              <a:t> </a:t>
            </a:r>
            <a:r>
              <a:rPr lang="en-US" dirty="0" err="1"/>
              <a:t>có</a:t>
            </a:r>
            <a:r>
              <a:rPr lang="en-US" dirty="0"/>
              <a:t> </a:t>
            </a:r>
            <a:r>
              <a:rPr lang="en-US" dirty="0" err="1"/>
              <a:t>bộ</a:t>
            </a:r>
            <a:r>
              <a:rPr lang="en-US" dirty="0"/>
              <a:t> </a:t>
            </a:r>
            <a:r>
              <a:rPr lang="en-US" dirty="0" err="1"/>
              <a:t>lắp</a:t>
            </a:r>
            <a:r>
              <a:rPr lang="en-US" dirty="0"/>
              <a:t> </a:t>
            </a:r>
            <a:r>
              <a:rPr lang="en-US" dirty="0" err="1"/>
              <a:t>ghép</a:t>
            </a:r>
            <a:r>
              <a:rPr lang="en-US" dirty="0"/>
              <a:t> </a:t>
            </a:r>
            <a:r>
              <a:rPr lang="en-US" dirty="0" err="1"/>
              <a:t>mô</a:t>
            </a:r>
            <a:r>
              <a:rPr lang="en-US" dirty="0"/>
              <a:t> </a:t>
            </a:r>
            <a:r>
              <a:rPr lang="en-US" dirty="0" err="1"/>
              <a:t>hình</a:t>
            </a:r>
            <a:r>
              <a:rPr lang="en-US" dirty="0"/>
              <a:t> </a:t>
            </a:r>
            <a:r>
              <a:rPr lang="en-US" dirty="0" err="1"/>
              <a:t>phân</a:t>
            </a:r>
            <a:r>
              <a:rPr lang="en-US" dirty="0"/>
              <a:t> </a:t>
            </a:r>
            <a:r>
              <a:rPr lang="en-US" dirty="0" err="1"/>
              <a:t>tử</a:t>
            </a:r>
            <a:r>
              <a:rPr lang="en-US" dirty="0"/>
              <a:t>, </a:t>
            </a:r>
            <a:r>
              <a:rPr lang="en-US" dirty="0" err="1"/>
              <a:t>có</a:t>
            </a:r>
            <a:r>
              <a:rPr lang="en-US" dirty="0"/>
              <a:t> </a:t>
            </a:r>
            <a:r>
              <a:rPr lang="en-US" dirty="0" err="1"/>
              <a:t>thể</a:t>
            </a:r>
            <a:r>
              <a:rPr lang="en-US" dirty="0"/>
              <a:t> </a:t>
            </a:r>
            <a:r>
              <a:rPr lang="en-US" dirty="0" err="1"/>
              <a:t>thay</a:t>
            </a:r>
            <a:r>
              <a:rPr lang="en-US" dirty="0"/>
              <a:t> </a:t>
            </a:r>
            <a:r>
              <a:rPr lang="en-US" dirty="0" err="1"/>
              <a:t>bằng</a:t>
            </a:r>
            <a:r>
              <a:rPr lang="en-US" dirty="0"/>
              <a:t> </a:t>
            </a:r>
            <a:r>
              <a:rPr lang="en-US" dirty="0" err="1"/>
              <a:t>đất</a:t>
            </a:r>
            <a:r>
              <a:rPr lang="en-US" dirty="0"/>
              <a:t> </a:t>
            </a:r>
            <a:r>
              <a:rPr lang="en-US" dirty="0" err="1"/>
              <a:t>nặn</a:t>
            </a:r>
            <a:r>
              <a:rPr lang="en-US" dirty="0"/>
              <a:t>. </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C988B-B13B-4F86-9DB2-53D2AB2CD4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411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7645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6029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6622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99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3194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4306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7853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167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7089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7136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13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056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281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4220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9490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293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0981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0973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4919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8286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462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90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70397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1000" r="-2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7/26/2023</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399419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3.svg"/><Relationship Id="rId9" Type="http://schemas.openxmlformats.org/officeDocument/2006/relationships/image" Target="../media/image8.png"/><Relationship Id="rId14"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svg"/><Relationship Id="rId7" Type="http://schemas.openxmlformats.org/officeDocument/2006/relationships/image" Target="../media/image6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48.svg"/><Relationship Id="rId5" Type="http://schemas.openxmlformats.org/officeDocument/2006/relationships/image" Target="../media/image66.svg"/><Relationship Id="rId10" Type="http://schemas.openxmlformats.org/officeDocument/2006/relationships/image" Target="../media/image47.png"/><Relationship Id="rId4" Type="http://schemas.openxmlformats.org/officeDocument/2006/relationships/image" Target="../media/image65.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3.png"/><Relationship Id="rId1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59.png"/><Relationship Id="rId12" Type="http://schemas.openxmlformats.org/officeDocument/2006/relationships/image" Target="../media/image46.svg"/><Relationship Id="rId17" Type="http://schemas.openxmlformats.org/officeDocument/2006/relationships/image" Target="../media/image6.png"/><Relationship Id="rId2" Type="http://schemas.openxmlformats.org/officeDocument/2006/relationships/notesSlide" Target="../notesSlides/notesSlide3.xml"/><Relationship Id="rId16" Type="http://schemas.openxmlformats.org/officeDocument/2006/relationships/image" Target="../media/image5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45.png"/><Relationship Id="rId5" Type="http://schemas.openxmlformats.org/officeDocument/2006/relationships/image" Target="../media/image69.png"/><Relationship Id="rId15" Type="http://schemas.openxmlformats.org/officeDocument/2006/relationships/image" Target="../media/image55.png"/><Relationship Id="rId10" Type="http://schemas.openxmlformats.org/officeDocument/2006/relationships/image" Target="../media/image50.svg"/><Relationship Id="rId19" Type="http://schemas.openxmlformats.org/officeDocument/2006/relationships/image" Target="../media/image47.png"/><Relationship Id="rId4" Type="http://schemas.openxmlformats.org/officeDocument/2006/relationships/image" Target="../media/image3.svg"/><Relationship Id="rId9" Type="http://schemas.openxmlformats.org/officeDocument/2006/relationships/image" Target="../media/image49.png"/><Relationship Id="rId14" Type="http://schemas.openxmlformats.org/officeDocument/2006/relationships/image" Target="../media/image64.svg"/></Relationships>
</file>

<file path=ppt/slides/_rels/slide12.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3.png"/><Relationship Id="rId18" Type="http://schemas.openxmlformats.org/officeDocument/2006/relationships/image" Target="../media/image7.svg"/><Relationship Id="rId3" Type="http://schemas.openxmlformats.org/officeDocument/2006/relationships/image" Target="../media/image2.png"/><Relationship Id="rId21" Type="http://schemas.openxmlformats.org/officeDocument/2006/relationships/image" Target="../media/image71.png"/><Relationship Id="rId7" Type="http://schemas.openxmlformats.org/officeDocument/2006/relationships/image" Target="../media/image59.png"/><Relationship Id="rId12" Type="http://schemas.openxmlformats.org/officeDocument/2006/relationships/image" Target="../media/image46.svg"/><Relationship Id="rId17" Type="http://schemas.openxmlformats.org/officeDocument/2006/relationships/image" Target="../media/image6.png"/><Relationship Id="rId2" Type="http://schemas.openxmlformats.org/officeDocument/2006/relationships/notesSlide" Target="../notesSlides/notesSlide4.xml"/><Relationship Id="rId16" Type="http://schemas.openxmlformats.org/officeDocument/2006/relationships/image" Target="../media/image5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45.png"/><Relationship Id="rId5" Type="http://schemas.openxmlformats.org/officeDocument/2006/relationships/image" Target="../media/image69.png"/><Relationship Id="rId15" Type="http://schemas.openxmlformats.org/officeDocument/2006/relationships/image" Target="../media/image55.png"/><Relationship Id="rId23" Type="http://schemas.openxmlformats.org/officeDocument/2006/relationships/image" Target="../media/image72.png"/><Relationship Id="rId10" Type="http://schemas.openxmlformats.org/officeDocument/2006/relationships/image" Target="../media/image50.svg"/><Relationship Id="rId19" Type="http://schemas.openxmlformats.org/officeDocument/2006/relationships/image" Target="../media/image47.png"/><Relationship Id="rId4" Type="http://schemas.openxmlformats.org/officeDocument/2006/relationships/image" Target="../media/image3.svg"/><Relationship Id="rId9" Type="http://schemas.openxmlformats.org/officeDocument/2006/relationships/image" Target="../media/image49.png"/><Relationship Id="rId14" Type="http://schemas.openxmlformats.org/officeDocument/2006/relationships/image" Target="../media/image64.svg"/><Relationship Id="rId22"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63.png"/><Relationship Id="rId18" Type="http://schemas.openxmlformats.org/officeDocument/2006/relationships/image" Target="../media/image7.svg"/><Relationship Id="rId3" Type="http://schemas.openxmlformats.org/officeDocument/2006/relationships/image" Target="../media/image2.png"/><Relationship Id="rId21" Type="http://schemas.openxmlformats.org/officeDocument/2006/relationships/image" Target="../media/image73.png"/><Relationship Id="rId7" Type="http://schemas.openxmlformats.org/officeDocument/2006/relationships/image" Target="../media/image69.png"/><Relationship Id="rId12" Type="http://schemas.openxmlformats.org/officeDocument/2006/relationships/image" Target="../media/image46.svg"/><Relationship Id="rId17" Type="http://schemas.openxmlformats.org/officeDocument/2006/relationships/image" Target="../media/image6.png"/><Relationship Id="rId2" Type="http://schemas.openxmlformats.org/officeDocument/2006/relationships/notesSlide" Target="../notesSlides/notesSlide5.xml"/><Relationship Id="rId16" Type="http://schemas.openxmlformats.org/officeDocument/2006/relationships/image" Target="../media/image5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45.png"/><Relationship Id="rId5" Type="http://schemas.openxmlformats.org/officeDocument/2006/relationships/image" Target="../media/image59.png"/><Relationship Id="rId15" Type="http://schemas.openxmlformats.org/officeDocument/2006/relationships/image" Target="../media/image55.png"/><Relationship Id="rId10" Type="http://schemas.openxmlformats.org/officeDocument/2006/relationships/image" Target="../media/image50.svg"/><Relationship Id="rId19" Type="http://schemas.openxmlformats.org/officeDocument/2006/relationships/image" Target="../media/image47.png"/><Relationship Id="rId4" Type="http://schemas.openxmlformats.org/officeDocument/2006/relationships/image" Target="../media/image3.svg"/><Relationship Id="rId9" Type="http://schemas.openxmlformats.org/officeDocument/2006/relationships/image" Target="../media/image49.png"/><Relationship Id="rId14" Type="http://schemas.openxmlformats.org/officeDocument/2006/relationships/image" Target="../media/image64.svg"/><Relationship Id="rId22"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svg"/><Relationship Id="rId7" Type="http://schemas.openxmlformats.org/officeDocument/2006/relationships/image" Target="../media/image35.sv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41.sv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7.sv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77.svg"/><Relationship Id="rId5" Type="http://schemas.openxmlformats.org/officeDocument/2006/relationships/image" Target="../media/image75.svg"/><Relationship Id="rId15" Type="http://schemas.microsoft.com/office/2007/relationships/hdphoto" Target="../media/hdphoto6.wdp"/><Relationship Id="rId10" Type="http://schemas.openxmlformats.org/officeDocument/2006/relationships/image" Target="../media/image76.png"/><Relationship Id="rId4" Type="http://schemas.openxmlformats.org/officeDocument/2006/relationships/image" Target="../media/image74.png"/><Relationship Id="rId9" Type="http://schemas.openxmlformats.org/officeDocument/2006/relationships/image" Target="../media/image35.svg"/><Relationship Id="rId14"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svg"/><Relationship Id="rId7"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35.svg"/><Relationship Id="rId5" Type="http://schemas.openxmlformats.org/officeDocument/2006/relationships/image" Target="../media/image60.svg"/><Relationship Id="rId10" Type="http://schemas.openxmlformats.org/officeDocument/2006/relationships/image" Target="../media/image34.png"/><Relationship Id="rId4" Type="http://schemas.openxmlformats.org/officeDocument/2006/relationships/image" Target="../media/image59.png"/><Relationship Id="rId9" Type="http://schemas.openxmlformats.org/officeDocument/2006/relationships/image" Target="../media/image80.sv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1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58.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5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svg"/><Relationship Id="rId11" Type="http://schemas.openxmlformats.org/officeDocument/2006/relationships/image" Target="../media/image42.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3.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83.emf"/><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82.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svg"/><Relationship Id="rId11" Type="http://schemas.openxmlformats.org/officeDocument/2006/relationships/image" Target="../media/image81.emf"/><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7.svg"/><Relationship Id="rId13"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svg"/><Relationship Id="rId11" Type="http://schemas.microsoft.com/office/2007/relationships/hdphoto" Target="../media/hdphoto7.wdp"/><Relationship Id="rId5" Type="http://schemas.openxmlformats.org/officeDocument/2006/relationships/image" Target="../media/image4.png"/><Relationship Id="rId10" Type="http://schemas.openxmlformats.org/officeDocument/2006/relationships/image" Target="../media/image85.png"/><Relationship Id="rId4" Type="http://schemas.openxmlformats.org/officeDocument/2006/relationships/image" Target="../media/image3.svg"/><Relationship Id="rId9" Type="http://schemas.openxmlformats.org/officeDocument/2006/relationships/image" Target="../media/image84.png"/><Relationship Id="rId14"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9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3.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9.emf"/><Relationship Id="rId5" Type="http://schemas.openxmlformats.org/officeDocument/2006/relationships/image" Target="../media/image4.png"/><Relationship Id="rId15" Type="http://schemas.openxmlformats.org/officeDocument/2006/relationships/image" Target="../media/image92.emf"/><Relationship Id="rId10" Type="http://schemas.openxmlformats.org/officeDocument/2006/relationships/image" Target="../media/image88.emf"/><Relationship Id="rId4" Type="http://schemas.openxmlformats.org/officeDocument/2006/relationships/image" Target="../media/image3.svg"/><Relationship Id="rId9" Type="http://schemas.openxmlformats.org/officeDocument/2006/relationships/image" Target="../media/image81.emf"/><Relationship Id="rId14" Type="http://schemas.openxmlformats.org/officeDocument/2006/relationships/image" Target="../media/image91.emf"/></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94.svg"/><Relationship Id="rId3" Type="http://schemas.openxmlformats.org/officeDocument/2006/relationships/image" Target="../media/image3.svg"/><Relationship Id="rId7" Type="http://schemas.openxmlformats.org/officeDocument/2006/relationships/image" Target="../media/image35.svg"/><Relationship Id="rId12" Type="http://schemas.openxmlformats.org/officeDocument/2006/relationships/image" Target="../media/image93.png"/><Relationship Id="rId17" Type="http://schemas.openxmlformats.org/officeDocument/2006/relationships/image" Target="../media/image89.emf"/><Relationship Id="rId2" Type="http://schemas.openxmlformats.org/officeDocument/2006/relationships/image" Target="../media/image2.png"/><Relationship Id="rId16" Type="http://schemas.openxmlformats.org/officeDocument/2006/relationships/image" Target="../media/image81.emf"/><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54.svg"/><Relationship Id="rId5" Type="http://schemas.openxmlformats.org/officeDocument/2006/relationships/image" Target="../media/image56.svg"/><Relationship Id="rId15" Type="http://schemas.openxmlformats.org/officeDocument/2006/relationships/image" Target="../media/image7.svg"/><Relationship Id="rId10" Type="http://schemas.openxmlformats.org/officeDocument/2006/relationships/image" Target="../media/image53.png"/><Relationship Id="rId4" Type="http://schemas.openxmlformats.org/officeDocument/2006/relationships/image" Target="../media/image55.png"/><Relationship Id="rId9" Type="http://schemas.openxmlformats.org/officeDocument/2006/relationships/image" Target="../media/image46.svg"/><Relationship Id="rId1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96.png"/><Relationship Id="rId3" Type="http://schemas.openxmlformats.org/officeDocument/2006/relationships/image" Target="../media/image2.png"/><Relationship Id="rId7" Type="http://schemas.openxmlformats.org/officeDocument/2006/relationships/image" Target="../media/image45.png"/><Relationship Id="rId12" Type="http://schemas.microsoft.com/office/2007/relationships/hdphoto" Target="../media/hdphoto9.wdp"/><Relationship Id="rId2" Type="http://schemas.openxmlformats.org/officeDocument/2006/relationships/notesSlide" Target="../notesSlides/notesSlide10.xml"/><Relationship Id="rId16" Type="http://schemas.openxmlformats.org/officeDocument/2006/relationships/image" Target="../media/image98.emf"/><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95.png"/><Relationship Id="rId5" Type="http://schemas.openxmlformats.org/officeDocument/2006/relationships/image" Target="../media/image59.png"/><Relationship Id="rId15" Type="http://schemas.openxmlformats.org/officeDocument/2006/relationships/image" Target="../media/image97.emf"/><Relationship Id="rId10" Type="http://schemas.openxmlformats.org/officeDocument/2006/relationships/image" Target="../media/image80.svg"/><Relationship Id="rId4" Type="http://schemas.openxmlformats.org/officeDocument/2006/relationships/image" Target="../media/image3.svg"/><Relationship Id="rId9" Type="http://schemas.openxmlformats.org/officeDocument/2006/relationships/image" Target="../media/image79.png"/><Relationship Id="rId14" Type="http://schemas.microsoft.com/office/2007/relationships/hdphoto" Target="../media/hdphoto10.wdp"/></Relationships>
</file>

<file path=ppt/slides/_rels/slide25.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02.emf"/><Relationship Id="rId3" Type="http://schemas.openxmlformats.org/officeDocument/2006/relationships/image" Target="../media/image3.svg"/><Relationship Id="rId7" Type="http://schemas.openxmlformats.org/officeDocument/2006/relationships/image" Target="../media/image46.svg"/><Relationship Id="rId12" Type="http://schemas.openxmlformats.org/officeDocument/2006/relationships/image" Target="../media/image10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00.png"/><Relationship Id="rId5" Type="http://schemas.openxmlformats.org/officeDocument/2006/relationships/image" Target="../media/image60.svg"/><Relationship Id="rId10" Type="http://schemas.openxmlformats.org/officeDocument/2006/relationships/image" Target="../media/image99.png"/><Relationship Id="rId4" Type="http://schemas.openxmlformats.org/officeDocument/2006/relationships/image" Target="../media/image59.png"/><Relationship Id="rId9" Type="http://schemas.openxmlformats.org/officeDocument/2006/relationships/image" Target="../media/image94.svg"/><Relationship Id="rId14" Type="http://schemas.openxmlformats.org/officeDocument/2006/relationships/image" Target="../media/image103.emf"/></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2.svg"/><Relationship Id="rId3" Type="http://schemas.openxmlformats.org/officeDocument/2006/relationships/image" Target="../media/image3.svg"/><Relationship Id="rId7" Type="http://schemas.openxmlformats.org/officeDocument/2006/relationships/image" Target="../media/image35.svg"/><Relationship Id="rId12" Type="http://schemas.openxmlformats.org/officeDocument/2006/relationships/image" Target="../media/image51.png"/><Relationship Id="rId17" Type="http://schemas.openxmlformats.org/officeDocument/2006/relationships/image" Target="../media/image56.svg"/><Relationship Id="rId2" Type="http://schemas.openxmlformats.org/officeDocument/2006/relationships/image" Target="../media/image2.pn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6.svg"/><Relationship Id="rId1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2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12.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5.png"/><Relationship Id="rId5" Type="http://schemas.openxmlformats.org/officeDocument/2006/relationships/image" Target="../media/image4.png"/><Relationship Id="rId10" Type="http://schemas.microsoft.com/office/2007/relationships/hdphoto" Target="../media/hdphoto11.wdp"/><Relationship Id="rId4" Type="http://schemas.openxmlformats.org/officeDocument/2006/relationships/image" Target="../media/image3.svg"/><Relationship Id="rId9" Type="http://schemas.openxmlformats.org/officeDocument/2006/relationships/image" Target="../media/image104.png"/></Relationships>
</file>

<file path=ppt/slides/_rels/slide2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12.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5.png"/><Relationship Id="rId5" Type="http://schemas.openxmlformats.org/officeDocument/2006/relationships/image" Target="../media/image4.png"/><Relationship Id="rId10" Type="http://schemas.microsoft.com/office/2007/relationships/hdphoto" Target="../media/hdphoto11.wdp"/><Relationship Id="rId4" Type="http://schemas.openxmlformats.org/officeDocument/2006/relationships/image" Target="../media/image3.svg"/><Relationship Id="rId9" Type="http://schemas.openxmlformats.org/officeDocument/2006/relationships/image" Target="../media/image104.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svg"/><Relationship Id="rId3" Type="http://schemas.openxmlformats.org/officeDocument/2006/relationships/image" Target="../media/image3.svg"/><Relationship Id="rId7" Type="http://schemas.openxmlformats.org/officeDocument/2006/relationships/image" Target="../media/image27.svg"/><Relationship Id="rId12"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7.svg"/><Relationship Id="rId5" Type="http://schemas.openxmlformats.org/officeDocument/2006/relationships/image" Target="../media/image25.svg"/><Relationship Id="rId10" Type="http://schemas.openxmlformats.org/officeDocument/2006/relationships/image" Target="../media/image6.png"/><Relationship Id="rId4" Type="http://schemas.openxmlformats.org/officeDocument/2006/relationships/image" Target="../media/image24.png"/><Relationship Id="rId9" Type="http://schemas.openxmlformats.org/officeDocument/2006/relationships/image" Target="../media/image29.svg"/></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3.svg"/><Relationship Id="rId7" Type="http://schemas.openxmlformats.org/officeDocument/2006/relationships/image" Target="../media/image35.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image" Target="../media/image2.pn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8.svg"/><Relationship Id="rId5" Type="http://schemas.openxmlformats.org/officeDocument/2006/relationships/image" Target="../media/image44.svg"/><Relationship Id="rId15" Type="http://schemas.openxmlformats.org/officeDocument/2006/relationships/image" Target="../media/image52.svg"/><Relationship Id="rId10" Type="http://schemas.openxmlformats.org/officeDocument/2006/relationships/image" Target="../media/image47.png"/><Relationship Id="rId19" Type="http://schemas.openxmlformats.org/officeDocument/2006/relationships/image" Target="../media/image56.svg"/><Relationship Id="rId4" Type="http://schemas.openxmlformats.org/officeDocument/2006/relationships/image" Target="../media/image43.png"/><Relationship Id="rId9" Type="http://schemas.openxmlformats.org/officeDocument/2006/relationships/image" Target="../media/image46.svg"/><Relationship Id="rId1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7.svg"/><Relationship Id="rId3" Type="http://schemas.openxmlformats.org/officeDocument/2006/relationships/image" Target="../media/image3.svg"/><Relationship Id="rId7" Type="http://schemas.openxmlformats.org/officeDocument/2006/relationships/image" Target="../media/image68.svg"/><Relationship Id="rId12" Type="http://schemas.openxmlformats.org/officeDocument/2006/relationships/image" Target="../media/image6.png"/><Relationship Id="rId17" Type="http://schemas.openxmlformats.org/officeDocument/2006/relationships/image" Target="../media/image109.svg"/><Relationship Id="rId2" Type="http://schemas.openxmlformats.org/officeDocument/2006/relationships/image" Target="../media/image2.png"/><Relationship Id="rId16" Type="http://schemas.openxmlformats.org/officeDocument/2006/relationships/image" Target="../media/image108.png"/><Relationship Id="rId1" Type="http://schemas.openxmlformats.org/officeDocument/2006/relationships/slideLayout" Target="../slideLayouts/slideLayout18.xml"/><Relationship Id="rId6" Type="http://schemas.openxmlformats.org/officeDocument/2006/relationships/image" Target="../media/image67.png"/><Relationship Id="rId11" Type="http://schemas.openxmlformats.org/officeDocument/2006/relationships/image" Target="../media/image50.svg"/><Relationship Id="rId5" Type="http://schemas.openxmlformats.org/officeDocument/2006/relationships/image" Target="../media/image66.svg"/><Relationship Id="rId15" Type="http://schemas.openxmlformats.org/officeDocument/2006/relationships/image" Target="../media/image25.svg"/><Relationship Id="rId10" Type="http://schemas.openxmlformats.org/officeDocument/2006/relationships/image" Target="../media/image49.png"/><Relationship Id="rId4" Type="http://schemas.openxmlformats.org/officeDocument/2006/relationships/image" Target="../media/image65.png"/><Relationship Id="rId9" Type="http://schemas.openxmlformats.org/officeDocument/2006/relationships/image" Target="../media/image107.svg"/><Relationship Id="rId14"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9.png"/><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3.svg"/><Relationship Id="rId9" Type="http://schemas.openxmlformats.org/officeDocument/2006/relationships/image" Target="../media/image8.png"/><Relationship Id="rId14"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110.png"/></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16.svg"/><Relationship Id="rId3" Type="http://schemas.openxmlformats.org/officeDocument/2006/relationships/image" Target="../media/image3.svg"/><Relationship Id="rId7" Type="http://schemas.openxmlformats.org/officeDocument/2006/relationships/image" Target="../media/image60.svg"/><Relationship Id="rId12" Type="http://schemas.openxmlformats.org/officeDocument/2006/relationships/image" Target="../media/image115.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59.png"/><Relationship Id="rId11" Type="http://schemas.openxmlformats.org/officeDocument/2006/relationships/image" Target="../media/image114.svg"/><Relationship Id="rId5" Type="http://schemas.openxmlformats.org/officeDocument/2006/relationships/image" Target="../media/image112.svg"/><Relationship Id="rId10" Type="http://schemas.openxmlformats.org/officeDocument/2006/relationships/image" Target="../media/image113.png"/><Relationship Id="rId4" Type="http://schemas.openxmlformats.org/officeDocument/2006/relationships/image" Target="../media/image111.png"/><Relationship Id="rId9" Type="http://schemas.openxmlformats.org/officeDocument/2006/relationships/image" Target="../media/image35.sv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5.svg"/><Relationship Id="rId3" Type="http://schemas.openxmlformats.org/officeDocument/2006/relationships/image" Target="../media/image3.svg"/><Relationship Id="rId7" Type="http://schemas.openxmlformats.org/officeDocument/2006/relationships/image" Target="../media/image68.svg"/><Relationship Id="rId12"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7.png"/><Relationship Id="rId11" Type="http://schemas.openxmlformats.org/officeDocument/2006/relationships/image" Target="../media/image7.svg"/><Relationship Id="rId5" Type="http://schemas.openxmlformats.org/officeDocument/2006/relationships/image" Target="../media/image66.svg"/><Relationship Id="rId15" Type="http://schemas.microsoft.com/office/2007/relationships/hdphoto" Target="../media/hdphoto13.wdp"/><Relationship Id="rId10" Type="http://schemas.openxmlformats.org/officeDocument/2006/relationships/image" Target="../media/image6.png"/><Relationship Id="rId4" Type="http://schemas.openxmlformats.org/officeDocument/2006/relationships/image" Target="../media/image65.png"/><Relationship Id="rId9" Type="http://schemas.openxmlformats.org/officeDocument/2006/relationships/image" Target="../media/image50.svg"/><Relationship Id="rId14" Type="http://schemas.openxmlformats.org/officeDocument/2006/relationships/image" Target="../media/image117.png"/></Relationships>
</file>

<file path=ppt/slides/_rels/slide36.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126.png"/><Relationship Id="rId18" Type="http://schemas.openxmlformats.org/officeDocument/2006/relationships/image" Target="../media/image131.svg"/><Relationship Id="rId3" Type="http://schemas.openxmlformats.org/officeDocument/2006/relationships/image" Target="../media/image118.png"/><Relationship Id="rId7" Type="http://schemas.openxmlformats.org/officeDocument/2006/relationships/image" Target="../media/image121.png"/><Relationship Id="rId12" Type="http://schemas.microsoft.com/office/2007/relationships/hdphoto" Target="../media/hdphoto15.wdp"/><Relationship Id="rId17" Type="http://schemas.openxmlformats.org/officeDocument/2006/relationships/image" Target="../media/image130.png"/><Relationship Id="rId2" Type="http://schemas.openxmlformats.org/officeDocument/2006/relationships/notesSlide" Target="../notesSlides/notesSlide15.xml"/><Relationship Id="rId16" Type="http://schemas.openxmlformats.org/officeDocument/2006/relationships/image" Target="../media/image129.png"/><Relationship Id="rId20" Type="http://schemas.openxmlformats.org/officeDocument/2006/relationships/image" Target="../media/image133.svg"/><Relationship Id="rId1" Type="http://schemas.openxmlformats.org/officeDocument/2006/relationships/slideLayout" Target="../slideLayouts/slideLayout18.xml"/><Relationship Id="rId6" Type="http://schemas.microsoft.com/office/2007/relationships/hdphoto" Target="../media/hdphoto14.wdp"/><Relationship Id="rId11" Type="http://schemas.openxmlformats.org/officeDocument/2006/relationships/image" Target="../media/image125.png"/><Relationship Id="rId5" Type="http://schemas.openxmlformats.org/officeDocument/2006/relationships/image" Target="../media/image120.png"/><Relationship Id="rId15" Type="http://schemas.openxmlformats.org/officeDocument/2006/relationships/image" Target="../media/image128.svg"/><Relationship Id="rId10" Type="http://schemas.openxmlformats.org/officeDocument/2006/relationships/image" Target="../media/image124.svg"/><Relationship Id="rId19" Type="http://schemas.openxmlformats.org/officeDocument/2006/relationships/image" Target="../media/image132.png"/><Relationship Id="rId4" Type="http://schemas.openxmlformats.org/officeDocument/2006/relationships/image" Target="../media/image119.svg"/><Relationship Id="rId9" Type="http://schemas.openxmlformats.org/officeDocument/2006/relationships/image" Target="../media/image123.png"/><Relationship Id="rId1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slideLayout" Target="../slideLayouts/slideLayout24.xml"/><Relationship Id="rId1" Type="http://schemas.openxmlformats.org/officeDocument/2006/relationships/audio" Target="file:///C:\Documents%20and%20Settings\Administrator\Desktop\Sand_Castles.mp3" TargetMode="Externa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slide" Target="slide38.xml"/></Relationships>
</file>

<file path=ppt/slides/_rels/slide38.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36.png"/><Relationship Id="rId3" Type="http://schemas.openxmlformats.org/officeDocument/2006/relationships/image" Target="../media/image138.png"/><Relationship Id="rId7" Type="http://schemas.openxmlformats.org/officeDocument/2006/relationships/slide" Target="slide43.xml"/><Relationship Id="rId12" Type="http://schemas.openxmlformats.org/officeDocument/2006/relationships/image" Target="../media/image143.png"/><Relationship Id="rId2" Type="http://schemas.openxmlformats.org/officeDocument/2006/relationships/slide" Target="slide39.xml"/><Relationship Id="rId1" Type="http://schemas.openxmlformats.org/officeDocument/2006/relationships/slideLayout" Target="../slideLayouts/slideLayout23.xml"/><Relationship Id="rId6" Type="http://schemas.openxmlformats.org/officeDocument/2006/relationships/slide" Target="slide42.xml"/><Relationship Id="rId11" Type="http://schemas.openxmlformats.org/officeDocument/2006/relationships/image" Target="../media/image142.png"/><Relationship Id="rId5" Type="http://schemas.openxmlformats.org/officeDocument/2006/relationships/slide" Target="slide41.xml"/><Relationship Id="rId15" Type="http://schemas.openxmlformats.org/officeDocument/2006/relationships/image" Target="../media/image145.png"/><Relationship Id="rId10" Type="http://schemas.openxmlformats.org/officeDocument/2006/relationships/image" Target="../media/image141.png"/><Relationship Id="rId4" Type="http://schemas.openxmlformats.org/officeDocument/2006/relationships/slide" Target="slide40.xml"/><Relationship Id="rId9" Type="http://schemas.openxmlformats.org/officeDocument/2006/relationships/image" Target="../media/image140.png"/><Relationship Id="rId14" Type="http://schemas.openxmlformats.org/officeDocument/2006/relationships/image" Target="../media/image144.png"/></Relationships>
</file>

<file path=ppt/slides/_rels/slide39.xml.rels><?xml version="1.0" encoding="UTF-8" standalone="yes"?>
<Relationships xmlns="http://schemas.openxmlformats.org/package/2006/relationships"><Relationship Id="rId3" Type="http://schemas.openxmlformats.org/officeDocument/2006/relationships/slide" Target="slide38.xml"/><Relationship Id="rId7" Type="http://schemas.openxmlformats.org/officeDocument/2006/relationships/image" Target="../media/image135.png"/><Relationship Id="rId2" Type="http://schemas.openxmlformats.org/officeDocument/2006/relationships/image" Target="../media/image144.png"/><Relationship Id="rId1" Type="http://schemas.openxmlformats.org/officeDocument/2006/relationships/slideLayout" Target="../slideLayouts/slideLayout24.xml"/><Relationship Id="rId6" Type="http://schemas.openxmlformats.org/officeDocument/2006/relationships/image" Target="../media/image147.png"/><Relationship Id="rId5" Type="http://schemas.openxmlformats.org/officeDocument/2006/relationships/image" Target="../media/image136.png"/><Relationship Id="rId4" Type="http://schemas.openxmlformats.org/officeDocument/2006/relationships/image" Target="../media/image146.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4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slide" Target="slide38.xml"/><Relationship Id="rId7" Type="http://schemas.microsoft.com/office/2007/relationships/hdphoto" Target="../media/hdphoto16.wdp"/><Relationship Id="rId2" Type="http://schemas.openxmlformats.org/officeDocument/2006/relationships/image" Target="../media/image144.png"/><Relationship Id="rId1" Type="http://schemas.openxmlformats.org/officeDocument/2006/relationships/slideLayout" Target="../slideLayouts/slideLayout24.xml"/><Relationship Id="rId6" Type="http://schemas.openxmlformats.org/officeDocument/2006/relationships/image" Target="../media/image148.png"/><Relationship Id="rId5" Type="http://schemas.openxmlformats.org/officeDocument/2006/relationships/image" Target="../media/image136.png"/><Relationship Id="rId4" Type="http://schemas.openxmlformats.org/officeDocument/2006/relationships/image" Target="../media/image146.png"/></Relationships>
</file>

<file path=ppt/slides/_rels/slide41.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144.png"/><Relationship Id="rId1" Type="http://schemas.openxmlformats.org/officeDocument/2006/relationships/slideLayout" Target="../slideLayouts/slideLayout24.xml"/><Relationship Id="rId6" Type="http://schemas.openxmlformats.org/officeDocument/2006/relationships/image" Target="../media/image135.png"/><Relationship Id="rId5" Type="http://schemas.openxmlformats.org/officeDocument/2006/relationships/image" Target="../media/image136.png"/><Relationship Id="rId4" Type="http://schemas.openxmlformats.org/officeDocument/2006/relationships/image" Target="../media/image146.png"/></Relationships>
</file>

<file path=ppt/slides/_rels/slide42.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144.png"/><Relationship Id="rId1" Type="http://schemas.openxmlformats.org/officeDocument/2006/relationships/slideLayout" Target="../slideLayouts/slideLayout24.xml"/><Relationship Id="rId6" Type="http://schemas.openxmlformats.org/officeDocument/2006/relationships/image" Target="../media/image135.png"/><Relationship Id="rId5" Type="http://schemas.openxmlformats.org/officeDocument/2006/relationships/image" Target="../media/image136.png"/><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144.png"/><Relationship Id="rId1" Type="http://schemas.openxmlformats.org/officeDocument/2006/relationships/slideLayout" Target="../slideLayouts/slideLayout24.xml"/><Relationship Id="rId6" Type="http://schemas.openxmlformats.org/officeDocument/2006/relationships/image" Target="../media/image135.png"/><Relationship Id="rId5" Type="http://schemas.openxmlformats.org/officeDocument/2006/relationships/image" Target="../media/image136.png"/><Relationship Id="rId4" Type="http://schemas.openxmlformats.org/officeDocument/2006/relationships/image" Target="../media/image146.png"/></Relationships>
</file>

<file path=ppt/slides/_rels/slide44.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svg"/><Relationship Id="rId3" Type="http://schemas.openxmlformats.org/officeDocument/2006/relationships/image" Target="../media/image150.svg"/><Relationship Id="rId7" Type="http://schemas.openxmlformats.org/officeDocument/2006/relationships/image" Target="../media/image154.svg"/><Relationship Id="rId12" Type="http://schemas.openxmlformats.org/officeDocument/2006/relationships/image" Target="../media/image159.pn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58.svg"/><Relationship Id="rId5" Type="http://schemas.openxmlformats.org/officeDocument/2006/relationships/image" Target="../media/image152.svg"/><Relationship Id="rId15" Type="http://schemas.openxmlformats.org/officeDocument/2006/relationships/image" Target="../media/image162.sv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svg"/><Relationship Id="rId14" Type="http://schemas.openxmlformats.org/officeDocument/2006/relationships/image" Target="../media/image161.png"/></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svg"/><Relationship Id="rId11" Type="http://schemas.openxmlformats.org/officeDocument/2006/relationships/image" Target="../media/image42.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3.svg"/><Relationship Id="rId21" Type="http://schemas.openxmlformats.org/officeDocument/2006/relationships/image" Target="../media/image58.png"/><Relationship Id="rId7" Type="http://schemas.openxmlformats.org/officeDocument/2006/relationships/image" Target="../media/image35.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image" Target="../media/image2.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8.svg"/><Relationship Id="rId5" Type="http://schemas.openxmlformats.org/officeDocument/2006/relationships/image" Target="../media/image44.svg"/><Relationship Id="rId15" Type="http://schemas.openxmlformats.org/officeDocument/2006/relationships/image" Target="../media/image52.svg"/><Relationship Id="rId10" Type="http://schemas.openxmlformats.org/officeDocument/2006/relationships/image" Target="../media/image47.png"/><Relationship Id="rId19" Type="http://schemas.openxmlformats.org/officeDocument/2006/relationships/image" Target="../media/image56.svg"/><Relationship Id="rId4" Type="http://schemas.openxmlformats.org/officeDocument/2006/relationships/image" Target="../media/image43.png"/><Relationship Id="rId9" Type="http://schemas.openxmlformats.org/officeDocument/2006/relationships/image" Target="../media/image46.svg"/><Relationship Id="rId14"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8.png"/><Relationship Id="rId3" Type="http://schemas.openxmlformats.org/officeDocument/2006/relationships/image" Target="../media/image3.svg"/><Relationship Id="rId7" Type="http://schemas.openxmlformats.org/officeDocument/2006/relationships/image" Target="../media/image35.svg"/><Relationship Id="rId12"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2.svg"/><Relationship Id="rId5" Type="http://schemas.openxmlformats.org/officeDocument/2006/relationships/image" Target="../media/image60.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46.sv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3.svg"/><Relationship Id="rId7" Type="http://schemas.openxmlformats.org/officeDocument/2006/relationships/image" Target="../media/image35.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image" Target="../media/image2.pn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8.svg"/><Relationship Id="rId5" Type="http://schemas.openxmlformats.org/officeDocument/2006/relationships/image" Target="../media/image44.svg"/><Relationship Id="rId15" Type="http://schemas.openxmlformats.org/officeDocument/2006/relationships/image" Target="../media/image52.svg"/><Relationship Id="rId10" Type="http://schemas.openxmlformats.org/officeDocument/2006/relationships/image" Target="../media/image47.png"/><Relationship Id="rId19" Type="http://schemas.openxmlformats.org/officeDocument/2006/relationships/image" Target="../media/image56.svg"/><Relationship Id="rId4" Type="http://schemas.openxmlformats.org/officeDocument/2006/relationships/image" Target="../media/image43.png"/><Relationship Id="rId9" Type="http://schemas.openxmlformats.org/officeDocument/2006/relationships/image" Target="../media/image46.svg"/><Relationship Id="rId1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svg"/><Relationship Id="rId3" Type="http://schemas.openxmlformats.org/officeDocument/2006/relationships/image" Target="../media/image3.svg"/><Relationship Id="rId7" Type="http://schemas.openxmlformats.org/officeDocument/2006/relationships/image" Target="../media/image50.svg"/><Relationship Id="rId12"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6.svg"/><Relationship Id="rId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59.png"/><Relationship Id="rId9" Type="http://schemas.openxmlformats.org/officeDocument/2006/relationships/image" Target="../media/image6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4" name="Freeform 4"/>
          <p:cNvSpPr/>
          <p:nvPr/>
        </p:nvSpPr>
        <p:spPr>
          <a:xfrm>
            <a:off x="14678223" y="395096"/>
            <a:ext cx="3179138" cy="2676256"/>
          </a:xfrm>
          <a:custGeom>
            <a:avLst/>
            <a:gdLst/>
            <a:ahLst/>
            <a:cxnLst/>
            <a:rect l="l" t="t" r="r" b="b"/>
            <a:pathLst>
              <a:path w="3179138" h="2676256">
                <a:moveTo>
                  <a:pt x="0" y="0"/>
                </a:moveTo>
                <a:lnTo>
                  <a:pt x="3179138" y="0"/>
                </a:lnTo>
                <a:lnTo>
                  <a:pt x="3179138" y="2676256"/>
                </a:lnTo>
                <a:lnTo>
                  <a:pt x="0" y="26762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5" name="Freeform 5"/>
          <p:cNvSpPr/>
          <p:nvPr/>
        </p:nvSpPr>
        <p:spPr>
          <a:xfrm>
            <a:off x="416351" y="292798"/>
            <a:ext cx="17426722" cy="9701404"/>
          </a:xfrm>
          <a:custGeom>
            <a:avLst/>
            <a:gdLst/>
            <a:ahLst/>
            <a:cxnLst/>
            <a:rect l="l" t="t" r="r" b="b"/>
            <a:pathLst>
              <a:path w="15439551" h="8670210">
                <a:moveTo>
                  <a:pt x="0" y="0"/>
                </a:moveTo>
                <a:lnTo>
                  <a:pt x="15439550" y="0"/>
                </a:lnTo>
                <a:lnTo>
                  <a:pt x="15439550" y="8670210"/>
                </a:lnTo>
                <a:lnTo>
                  <a:pt x="0" y="8670210"/>
                </a:lnTo>
                <a:lnTo>
                  <a:pt x="0" y="0"/>
                </a:ln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endParaRPr>
          </a:p>
        </p:txBody>
      </p:sp>
      <p:sp>
        <p:nvSpPr>
          <p:cNvPr id="9" name="Freeform 9"/>
          <p:cNvSpPr/>
          <p:nvPr/>
        </p:nvSpPr>
        <p:spPr>
          <a:xfrm rot="1100902">
            <a:off x="16565379" y="8743498"/>
            <a:ext cx="1415723" cy="1348798"/>
          </a:xfrm>
          <a:custGeom>
            <a:avLst/>
            <a:gdLst/>
            <a:ahLst/>
            <a:cxnLst/>
            <a:rect l="l" t="t" r="r" b="b"/>
            <a:pathLst>
              <a:path w="1415723" h="1348798">
                <a:moveTo>
                  <a:pt x="0" y="0"/>
                </a:moveTo>
                <a:lnTo>
                  <a:pt x="1415724" y="0"/>
                </a:lnTo>
                <a:lnTo>
                  <a:pt x="1415724" y="1348798"/>
                </a:lnTo>
                <a:lnTo>
                  <a:pt x="0" y="1348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pic>
        <p:nvPicPr>
          <p:cNvPr id="7" name="Hình ảnh 6">
            <a:extLst>
              <a:ext uri="{FF2B5EF4-FFF2-40B4-BE49-F238E27FC236}">
                <a16:creationId xmlns:a16="http://schemas.microsoft.com/office/drawing/2014/main" id="{6407A723-8F4E-10FB-45BF-4593FA77B58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20000"/>
                    </a14:imgEffect>
                  </a14:imgLayer>
                </a14:imgProps>
              </a:ext>
            </a:extLst>
          </a:blip>
          <a:stretch>
            <a:fillRect/>
          </a:stretch>
        </p:blipFill>
        <p:spPr>
          <a:xfrm>
            <a:off x="990600" y="800100"/>
            <a:ext cx="5257800" cy="3786305"/>
          </a:xfrm>
          <a:prstGeom prst="rect">
            <a:avLst/>
          </a:prstGeom>
        </p:spPr>
      </p:pic>
      <p:pic>
        <p:nvPicPr>
          <p:cNvPr id="13" name="Hình ảnh 12">
            <a:extLst>
              <a:ext uri="{FF2B5EF4-FFF2-40B4-BE49-F238E27FC236}">
                <a16:creationId xmlns:a16="http://schemas.microsoft.com/office/drawing/2014/main" id="{A0D80680-8D90-27A9-6BE2-F474C0A6C5A9}"/>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Lst>
          </a:blip>
          <a:stretch>
            <a:fillRect/>
          </a:stretch>
        </p:blipFill>
        <p:spPr>
          <a:xfrm>
            <a:off x="6822649" y="1233318"/>
            <a:ext cx="5029636" cy="3314987"/>
          </a:xfrm>
          <a:prstGeom prst="rect">
            <a:avLst/>
          </a:prstGeom>
        </p:spPr>
      </p:pic>
      <p:pic>
        <p:nvPicPr>
          <p:cNvPr id="22" name="Hình ảnh 21">
            <a:extLst>
              <a:ext uri="{FF2B5EF4-FFF2-40B4-BE49-F238E27FC236}">
                <a16:creationId xmlns:a16="http://schemas.microsoft.com/office/drawing/2014/main" id="{3BC06C38-2A27-0D52-235F-7EFBB8AE706E}"/>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bright="20000" contrast="-40000"/>
                    </a14:imgEffect>
                  </a14:imgLayer>
                </a14:imgProps>
              </a:ext>
            </a:extLst>
          </a:blip>
          <a:stretch>
            <a:fillRect/>
          </a:stretch>
        </p:blipFill>
        <p:spPr>
          <a:xfrm>
            <a:off x="1851157" y="5093707"/>
            <a:ext cx="9318538" cy="4191000"/>
          </a:xfrm>
          <a:prstGeom prst="rect">
            <a:avLst/>
          </a:prstGeom>
        </p:spPr>
      </p:pic>
      <p:sp>
        <p:nvSpPr>
          <p:cNvPr id="23" name="Bong bóng Lời nói: Hình chữ nhật 22">
            <a:extLst>
              <a:ext uri="{FF2B5EF4-FFF2-40B4-BE49-F238E27FC236}">
                <a16:creationId xmlns:a16="http://schemas.microsoft.com/office/drawing/2014/main" id="{A4922414-20BB-98FF-22C5-331489DA08C2}"/>
              </a:ext>
            </a:extLst>
          </p:cNvPr>
          <p:cNvSpPr/>
          <p:nvPr/>
        </p:nvSpPr>
        <p:spPr>
          <a:xfrm>
            <a:off x="12725399" y="1570617"/>
            <a:ext cx="4834373" cy="3786305"/>
          </a:xfrm>
          <a:prstGeom prst="wedgeRectCallout">
            <a:avLst>
              <a:gd name="adj1" fmla="val -100529"/>
              <a:gd name="adj2" fmla="val 59657"/>
            </a:avLst>
          </a:prstGeom>
          <a:solidFill>
            <a:srgbClr val="5C67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Cambria"/>
                <a:ea typeface="Cambria"/>
                <a:cs typeface="+mn-cs"/>
              </a:rPr>
              <a:t>Cùng</a:t>
            </a:r>
            <a:r>
              <a:rPr kumimoji="0" lang="en-US" sz="4400" b="0" i="0" u="none" strike="noStrike" kern="1200" cap="none" spc="0" normalizeH="0" baseline="0" noProof="0" dirty="0">
                <a:ln>
                  <a:noFill/>
                </a:ln>
                <a:solidFill>
                  <a:prstClr val="white"/>
                </a:solidFill>
                <a:effectLst/>
                <a:uLnTx/>
                <a:uFillTx/>
                <a:latin typeface="Cambria"/>
                <a:ea typeface="Cambria"/>
                <a:cs typeface="+mn-cs"/>
              </a:rPr>
              <a:t> </a:t>
            </a:r>
            <a:r>
              <a:rPr kumimoji="0" lang="en-US" sz="4400" b="0" i="0" u="none" strike="noStrike" kern="1200" cap="none" spc="0" normalizeH="0" baseline="0" noProof="0" dirty="0" err="1">
                <a:ln>
                  <a:noFill/>
                </a:ln>
                <a:solidFill>
                  <a:prstClr val="white"/>
                </a:solidFill>
                <a:effectLst/>
                <a:uLnTx/>
                <a:uFillTx/>
                <a:latin typeface="Cambria"/>
                <a:ea typeface="Cambria"/>
                <a:cs typeface="+mn-cs"/>
              </a:rPr>
              <a:t>công</a:t>
            </a:r>
            <a:r>
              <a:rPr kumimoji="0" lang="en-US" sz="4400" b="0" i="0" u="none" strike="noStrike" kern="1200" cap="none" spc="0" normalizeH="0" baseline="0" noProof="0" dirty="0">
                <a:ln>
                  <a:noFill/>
                </a:ln>
                <a:solidFill>
                  <a:prstClr val="white"/>
                </a:solidFill>
                <a:effectLst/>
                <a:uLnTx/>
                <a:uFillTx/>
                <a:latin typeface="Cambria"/>
                <a:ea typeface="Cambria"/>
                <a:cs typeface="+mn-cs"/>
              </a:rPr>
              <a:t> </a:t>
            </a:r>
            <a:r>
              <a:rPr kumimoji="0" lang="en-US" sz="4400" b="0" i="0" u="none" strike="noStrike" kern="1200" cap="none" spc="0" normalizeH="0" baseline="0" noProof="0" dirty="0" err="1">
                <a:ln>
                  <a:noFill/>
                </a:ln>
                <a:solidFill>
                  <a:prstClr val="white"/>
                </a:solidFill>
                <a:effectLst/>
                <a:uLnTx/>
                <a:uFillTx/>
                <a:latin typeface="Cambria"/>
                <a:ea typeface="Cambria"/>
                <a:cs typeface="+mn-cs"/>
              </a:rPr>
              <a:t>thức</a:t>
            </a:r>
            <a:r>
              <a:rPr kumimoji="0" lang="en-US" sz="4400" b="0" i="0" u="none" strike="noStrike" kern="1200" cap="none" spc="0" normalizeH="0" baseline="0" noProof="0" dirty="0">
                <a:ln>
                  <a:noFill/>
                </a:ln>
                <a:solidFill>
                  <a:prstClr val="white"/>
                </a:solidFill>
                <a:effectLst/>
                <a:uLnTx/>
                <a:uFillTx/>
                <a:latin typeface="Cambria"/>
                <a:ea typeface="Cambria"/>
                <a:cs typeface="+mn-cs"/>
              </a:rPr>
              <a:t> </a:t>
            </a:r>
            <a:r>
              <a:rPr kumimoji="0" lang="en-US" sz="4400" b="0" i="0" u="none" strike="noStrike" kern="1200" cap="none" spc="0" normalizeH="0" baseline="0" noProof="0" dirty="0" err="1">
                <a:ln>
                  <a:noFill/>
                </a:ln>
                <a:solidFill>
                  <a:prstClr val="white"/>
                </a:solidFill>
                <a:effectLst/>
                <a:uLnTx/>
                <a:uFillTx/>
                <a:latin typeface="Cambria"/>
                <a:ea typeface="Cambria"/>
                <a:cs typeface="+mn-cs"/>
              </a:rPr>
              <a:t>phân</a:t>
            </a:r>
            <a:r>
              <a:rPr kumimoji="0" lang="en-US" sz="4400" b="0" i="0" u="none" strike="noStrike" kern="1200" cap="none" spc="0" normalizeH="0" baseline="0" noProof="0" dirty="0">
                <a:ln>
                  <a:noFill/>
                </a:ln>
                <a:solidFill>
                  <a:prstClr val="white"/>
                </a:solidFill>
                <a:effectLst/>
                <a:uLnTx/>
                <a:uFillTx/>
                <a:latin typeface="Cambria"/>
                <a:ea typeface="Cambria"/>
                <a:cs typeface="+mn-cs"/>
              </a:rPr>
              <a:t> </a:t>
            </a:r>
            <a:r>
              <a:rPr kumimoji="0" lang="en-US" sz="4400" b="0" i="0" u="none" strike="noStrike" kern="1200" cap="none" spc="0" normalizeH="0" baseline="0" noProof="0" dirty="0" err="1">
                <a:ln>
                  <a:noFill/>
                </a:ln>
                <a:solidFill>
                  <a:prstClr val="white"/>
                </a:solidFill>
                <a:effectLst/>
                <a:uLnTx/>
                <a:uFillTx/>
                <a:latin typeface="Cambria"/>
                <a:ea typeface="Cambria"/>
                <a:cs typeface="+mn-cs"/>
              </a:rPr>
              <a:t>tử</a:t>
            </a:r>
            <a:r>
              <a:rPr kumimoji="0" lang="en-US" sz="4400" b="0" i="0" u="none" strike="noStrike" kern="1200" cap="none" spc="0" normalizeH="0" baseline="0" noProof="0" dirty="0">
                <a:ln>
                  <a:noFill/>
                </a:ln>
                <a:solidFill>
                  <a:prstClr val="white"/>
                </a:solidFill>
                <a:effectLst/>
                <a:uLnTx/>
                <a:uFillTx/>
                <a:latin typeface="Cambria"/>
                <a:ea typeface="Cambria"/>
                <a:cs typeface="+mn-cs"/>
              </a:rPr>
              <a:t> C</a:t>
            </a:r>
            <a:r>
              <a:rPr kumimoji="0" lang="en-US" sz="4400" b="0" i="0" u="none" strike="noStrike" kern="1200" cap="none" spc="0" normalizeH="0" baseline="-25000" noProof="0" dirty="0">
                <a:ln>
                  <a:noFill/>
                </a:ln>
                <a:solidFill>
                  <a:prstClr val="white"/>
                </a:solidFill>
                <a:effectLst/>
                <a:uLnTx/>
                <a:uFillTx/>
                <a:latin typeface="Cambria"/>
                <a:ea typeface="Cambria"/>
                <a:cs typeface="+mn-cs"/>
              </a:rPr>
              <a:t>10</a:t>
            </a:r>
            <a:r>
              <a:rPr kumimoji="0" lang="en-US" sz="4400" b="0" i="0" u="none" strike="noStrike" kern="1200" cap="none" spc="0" normalizeH="0" baseline="0" noProof="0" dirty="0">
                <a:ln>
                  <a:noFill/>
                </a:ln>
                <a:solidFill>
                  <a:prstClr val="white"/>
                </a:solidFill>
                <a:effectLst/>
                <a:uLnTx/>
                <a:uFillTx/>
                <a:latin typeface="Cambria"/>
                <a:ea typeface="Cambria"/>
                <a:cs typeface="+mn-cs"/>
              </a:rPr>
              <a:t>H</a:t>
            </a:r>
            <a:r>
              <a:rPr kumimoji="0" lang="en-US" sz="4400" b="0" i="0" u="none" strike="noStrike" kern="1200" cap="none" spc="0" normalizeH="0" baseline="-25000" noProof="0" dirty="0">
                <a:ln>
                  <a:noFill/>
                </a:ln>
                <a:solidFill>
                  <a:prstClr val="white"/>
                </a:solidFill>
                <a:effectLst/>
                <a:uLnTx/>
                <a:uFillTx/>
                <a:latin typeface="Cambria"/>
                <a:ea typeface="Cambria"/>
                <a:cs typeface="+mn-cs"/>
              </a:rPr>
              <a:t>16</a:t>
            </a:r>
            <a:r>
              <a:rPr kumimoji="0" lang="en-US" sz="4400" b="0" i="0" u="none" strike="noStrike" kern="1200" cap="none" spc="0" normalizeH="0" baseline="0" noProof="0" dirty="0">
                <a:ln>
                  <a:noFill/>
                </a:ln>
                <a:solidFill>
                  <a:prstClr val="white"/>
                </a:solidFill>
                <a:effectLst/>
                <a:uLnTx/>
                <a:uFillTx/>
                <a:latin typeface="Cambria"/>
                <a:ea typeface="Cambria"/>
                <a:cs typeface="+mn-cs"/>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4400" dirty="0" err="1">
                <a:solidFill>
                  <a:prstClr val="white"/>
                </a:solidFill>
                <a:latin typeface="Cambria"/>
                <a:ea typeface="Cambria"/>
              </a:rPr>
              <a:t>Công</a:t>
            </a:r>
            <a:r>
              <a:rPr lang="en-US" sz="4400" dirty="0">
                <a:solidFill>
                  <a:prstClr val="white"/>
                </a:solidFill>
                <a:latin typeface="Cambria"/>
                <a:ea typeface="Cambria"/>
              </a:rPr>
              <a:t> </a:t>
            </a:r>
            <a:r>
              <a:rPr lang="en-US" sz="4400" dirty="0" err="1">
                <a:solidFill>
                  <a:prstClr val="white"/>
                </a:solidFill>
                <a:latin typeface="Cambria"/>
                <a:ea typeface="Cambria"/>
              </a:rPr>
              <a:t>thức</a:t>
            </a:r>
            <a:r>
              <a:rPr lang="en-US" sz="4400" dirty="0">
                <a:solidFill>
                  <a:prstClr val="white"/>
                </a:solidFill>
                <a:latin typeface="Cambria"/>
                <a:ea typeface="Cambria"/>
              </a:rPr>
              <a:t> </a:t>
            </a:r>
            <a:r>
              <a:rPr lang="en-US" sz="4400" dirty="0" err="1">
                <a:solidFill>
                  <a:prstClr val="white"/>
                </a:solidFill>
                <a:latin typeface="Cambria"/>
                <a:ea typeface="Cambria"/>
              </a:rPr>
              <a:t>cấu</a:t>
            </a:r>
            <a:r>
              <a:rPr lang="en-US" sz="4400" dirty="0">
                <a:solidFill>
                  <a:prstClr val="white"/>
                </a:solidFill>
                <a:latin typeface="Cambria"/>
                <a:ea typeface="Cambria"/>
              </a:rPr>
              <a:t> </a:t>
            </a:r>
            <a:r>
              <a:rPr lang="en-US" sz="4400" dirty="0" err="1">
                <a:solidFill>
                  <a:prstClr val="white"/>
                </a:solidFill>
                <a:latin typeface="Cambria"/>
                <a:ea typeface="Cambria"/>
              </a:rPr>
              <a:t>tạo</a:t>
            </a:r>
            <a:r>
              <a:rPr lang="en-US" sz="4400" dirty="0">
                <a:solidFill>
                  <a:prstClr val="white"/>
                </a:solidFill>
                <a:latin typeface="Cambria"/>
                <a:ea typeface="Cambria"/>
              </a:rPr>
              <a:t> </a:t>
            </a:r>
            <a:r>
              <a:rPr lang="en-US" sz="4400" dirty="0" err="1">
                <a:solidFill>
                  <a:prstClr val="white"/>
                </a:solidFill>
                <a:latin typeface="Cambria"/>
                <a:ea typeface="Cambria"/>
              </a:rPr>
              <a:t>khác</a:t>
            </a:r>
            <a:r>
              <a:rPr lang="en-US" sz="4400" dirty="0">
                <a:solidFill>
                  <a:prstClr val="white"/>
                </a:solidFill>
                <a:latin typeface="Cambria"/>
                <a:ea typeface="Cambria"/>
              </a:rPr>
              <a:t> </a:t>
            </a:r>
            <a:r>
              <a:rPr lang="en-US" sz="4400" dirty="0" err="1">
                <a:solidFill>
                  <a:prstClr val="white"/>
                </a:solidFill>
                <a:latin typeface="Cambria"/>
                <a:ea typeface="Cambria"/>
              </a:rPr>
              <a:t>nhau</a:t>
            </a:r>
            <a:endParaRPr kumimoji="0" lang="en-US" sz="4400" b="0" i="0" u="none" strike="noStrike" kern="1200" cap="none" spc="0" normalizeH="0" baseline="0" noProof="0" dirty="0">
              <a:ln>
                <a:noFill/>
              </a:ln>
              <a:solidFill>
                <a:prstClr val="white"/>
              </a:solidFill>
              <a:effectLst/>
              <a:uLnTx/>
              <a:uFillTx/>
              <a:latin typeface="Cambria"/>
              <a:ea typeface="Cambria"/>
              <a:cs typeface="+mn-cs"/>
            </a:endParaRPr>
          </a:p>
        </p:txBody>
      </p:sp>
      <p:pic>
        <p:nvPicPr>
          <p:cNvPr id="3" name="Hình ảnh 2">
            <a:extLst>
              <a:ext uri="{FF2B5EF4-FFF2-40B4-BE49-F238E27FC236}">
                <a16:creationId xmlns:a16="http://schemas.microsoft.com/office/drawing/2014/main" id="{92076960-7AF6-A278-22CE-99347201749A}"/>
              </a:ext>
            </a:extLst>
          </p:cNvPr>
          <p:cNvPicPr>
            <a:picLocks noChangeAspect="1"/>
          </p:cNvPicPr>
          <p:nvPr/>
        </p:nvPicPr>
        <p:blipFill>
          <a:blip r:embed="rId15"/>
          <a:stretch>
            <a:fillRect/>
          </a:stretch>
        </p:blipFill>
        <p:spPr>
          <a:xfrm>
            <a:off x="11857715" y="5812028"/>
            <a:ext cx="3472679" cy="347267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967329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78050" y="-13327"/>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cs typeface="+mn-ea"/>
              <a:sym typeface="+mn-lt"/>
            </a:endParaRPr>
          </a:p>
        </p:txBody>
      </p:sp>
      <p:sp>
        <p:nvSpPr>
          <p:cNvPr id="5" name="Freeform 5"/>
          <p:cNvSpPr/>
          <p:nvPr/>
        </p:nvSpPr>
        <p:spPr>
          <a:xfrm>
            <a:off x="925960" y="3202160"/>
            <a:ext cx="7337361" cy="4989340"/>
          </a:xfrm>
          <a:custGeom>
            <a:avLst/>
            <a:gdLst/>
            <a:ahLst/>
            <a:cxnLst/>
            <a:rect l="l" t="t" r="r" b="b"/>
            <a:pathLst>
              <a:path w="7337361" h="4076736">
                <a:moveTo>
                  <a:pt x="0" y="0"/>
                </a:moveTo>
                <a:lnTo>
                  <a:pt x="7337361" y="0"/>
                </a:lnTo>
                <a:lnTo>
                  <a:pt x="7337361" y="4076736"/>
                </a:lnTo>
                <a:lnTo>
                  <a:pt x="0" y="40767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cs typeface="+mn-ea"/>
              <a:sym typeface="+mn-lt"/>
            </a:endParaRPr>
          </a:p>
        </p:txBody>
      </p:sp>
      <p:sp>
        <p:nvSpPr>
          <p:cNvPr id="6" name="Freeform 6"/>
          <p:cNvSpPr/>
          <p:nvPr/>
        </p:nvSpPr>
        <p:spPr>
          <a:xfrm>
            <a:off x="1078284" y="3245539"/>
            <a:ext cx="6995148" cy="4585647"/>
          </a:xfrm>
          <a:custGeom>
            <a:avLst/>
            <a:gdLst/>
            <a:ahLst/>
            <a:cxnLst/>
            <a:rect l="l" t="t" r="r" b="b"/>
            <a:pathLst>
              <a:path w="6995148" h="3886597">
                <a:moveTo>
                  <a:pt x="0" y="0"/>
                </a:moveTo>
                <a:lnTo>
                  <a:pt x="6995148" y="0"/>
                </a:lnTo>
                <a:lnTo>
                  <a:pt x="6995148" y="3886598"/>
                </a:lnTo>
                <a:lnTo>
                  <a:pt x="0" y="38865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cs typeface="+mn-ea"/>
              <a:sym typeface="+mn-lt"/>
            </a:endParaRPr>
          </a:p>
        </p:txBody>
      </p:sp>
      <p:sp>
        <p:nvSpPr>
          <p:cNvPr id="8" name="Freeform 8"/>
          <p:cNvSpPr/>
          <p:nvPr/>
        </p:nvSpPr>
        <p:spPr>
          <a:xfrm>
            <a:off x="8915401" y="1716082"/>
            <a:ext cx="9109950" cy="4076736"/>
          </a:xfrm>
          <a:custGeom>
            <a:avLst/>
            <a:gdLst/>
            <a:ahLst/>
            <a:cxnLst/>
            <a:rect l="l" t="t" r="r" b="b"/>
            <a:pathLst>
              <a:path w="7337361" h="4076736">
                <a:moveTo>
                  <a:pt x="0" y="0"/>
                </a:moveTo>
                <a:lnTo>
                  <a:pt x="7337361" y="0"/>
                </a:lnTo>
                <a:lnTo>
                  <a:pt x="7337361" y="4076736"/>
                </a:lnTo>
                <a:lnTo>
                  <a:pt x="0" y="40767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cs typeface="+mn-ea"/>
              <a:sym typeface="+mn-lt"/>
            </a:endParaRPr>
          </a:p>
        </p:txBody>
      </p:sp>
      <p:sp>
        <p:nvSpPr>
          <p:cNvPr id="9" name="Freeform 9"/>
          <p:cNvSpPr/>
          <p:nvPr/>
        </p:nvSpPr>
        <p:spPr>
          <a:xfrm>
            <a:off x="9111231" y="1797507"/>
            <a:ext cx="8816222" cy="3886597"/>
          </a:xfrm>
          <a:custGeom>
            <a:avLst/>
            <a:gdLst/>
            <a:ahLst/>
            <a:cxnLst/>
            <a:rect l="l" t="t" r="r" b="b"/>
            <a:pathLst>
              <a:path w="6995148" h="3886597">
                <a:moveTo>
                  <a:pt x="0" y="0"/>
                </a:moveTo>
                <a:lnTo>
                  <a:pt x="6995148" y="0"/>
                </a:lnTo>
                <a:lnTo>
                  <a:pt x="6995148" y="3886598"/>
                </a:lnTo>
                <a:lnTo>
                  <a:pt x="0" y="38865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cs typeface="+mn-ea"/>
              <a:sym typeface="+mn-lt"/>
            </a:endParaRPr>
          </a:p>
        </p:txBody>
      </p:sp>
      <p:sp>
        <p:nvSpPr>
          <p:cNvPr id="18" name="Freeform 18"/>
          <p:cNvSpPr/>
          <p:nvPr/>
        </p:nvSpPr>
        <p:spPr>
          <a:xfrm flipH="1" flipV="1">
            <a:off x="0" y="8720065"/>
            <a:ext cx="3666915" cy="1566935"/>
          </a:xfrm>
          <a:custGeom>
            <a:avLst/>
            <a:gdLst/>
            <a:ahLst/>
            <a:cxnLst/>
            <a:rect l="l" t="t" r="r" b="b"/>
            <a:pathLst>
              <a:path w="3666915" h="1566935">
                <a:moveTo>
                  <a:pt x="3666915" y="1566935"/>
                </a:moveTo>
                <a:lnTo>
                  <a:pt x="0" y="1566935"/>
                </a:lnTo>
                <a:lnTo>
                  <a:pt x="0" y="0"/>
                </a:lnTo>
                <a:lnTo>
                  <a:pt x="3666915" y="0"/>
                </a:lnTo>
                <a:lnTo>
                  <a:pt x="3666915" y="1566935"/>
                </a:lnTo>
                <a:close/>
              </a:path>
            </a:pathLst>
          </a:custGeom>
          <a:blipFill>
            <a:blip r:embed="rId8">
              <a:extLst>
                <a:ext uri="{96DAC541-7B7A-43D3-8B79-37D633B846F1}">
                  <asvg:svgBlip xmlns:asvg="http://schemas.microsoft.com/office/drawing/2016/SVG/main" r:embed="rId9"/>
                </a:ext>
              </a:extLst>
            </a:blip>
            <a:stretch>
              <a:fillRect t="-99644" r="-25794"/>
            </a:stretch>
          </a:blipFill>
        </p:spPr>
        <p:txBody>
          <a:bodyPr/>
          <a:lstStyle/>
          <a:p>
            <a:endParaRPr lang="en-US">
              <a:cs typeface="+mn-ea"/>
              <a:sym typeface="+mn-lt"/>
            </a:endParaRPr>
          </a:p>
        </p:txBody>
      </p:sp>
      <p:sp>
        <p:nvSpPr>
          <p:cNvPr id="20" name="Freeform 7">
            <a:extLst>
              <a:ext uri="{FF2B5EF4-FFF2-40B4-BE49-F238E27FC236}">
                <a16:creationId xmlns:a16="http://schemas.microsoft.com/office/drawing/2014/main" id="{124F53AC-1102-8C9D-FC87-91F70F0E7F32}"/>
              </a:ext>
            </a:extLst>
          </p:cNvPr>
          <p:cNvSpPr/>
          <p:nvPr/>
        </p:nvSpPr>
        <p:spPr>
          <a:xfrm>
            <a:off x="91035" y="545897"/>
            <a:ext cx="10611804" cy="1364848"/>
          </a:xfrm>
          <a:custGeom>
            <a:avLst/>
            <a:gdLst/>
            <a:ahLst/>
            <a:cxnLst/>
            <a:rect l="l" t="t" r="r" b="b"/>
            <a:pathLst>
              <a:path w="5577916" h="1617596">
                <a:moveTo>
                  <a:pt x="0" y="0"/>
                </a:moveTo>
                <a:lnTo>
                  <a:pt x="5577916" y="0"/>
                </a:lnTo>
                <a:lnTo>
                  <a:pt x="5577916" y="1617595"/>
                </a:lnTo>
                <a:lnTo>
                  <a:pt x="0" y="16175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cs typeface="+mn-ea"/>
              <a:sym typeface="+mn-lt"/>
            </a:endParaRPr>
          </a:p>
        </p:txBody>
      </p:sp>
      <p:sp>
        <p:nvSpPr>
          <p:cNvPr id="21" name="TextBox 8">
            <a:extLst>
              <a:ext uri="{FF2B5EF4-FFF2-40B4-BE49-F238E27FC236}">
                <a16:creationId xmlns:a16="http://schemas.microsoft.com/office/drawing/2014/main" id="{7522B1EB-400A-27C7-86D3-398F35446B04}"/>
              </a:ext>
            </a:extLst>
          </p:cNvPr>
          <p:cNvSpPr txBox="1"/>
          <p:nvPr/>
        </p:nvSpPr>
        <p:spPr>
          <a:xfrm>
            <a:off x="925960" y="492904"/>
            <a:ext cx="16660065" cy="1146404"/>
          </a:xfrm>
          <a:prstGeom prst="rect">
            <a:avLst/>
          </a:prstGeom>
        </p:spPr>
        <p:txBody>
          <a:bodyPr lIns="0" tIns="0" rIns="0" bIns="0" rtlCol="0" anchor="t">
            <a:spAutoFit/>
          </a:bodyPr>
          <a:lstStyle/>
          <a:p>
            <a:pPr>
              <a:lnSpc>
                <a:spcPts val="10120"/>
              </a:lnSpc>
            </a:pPr>
            <a:r>
              <a:rPr lang="en-US" sz="5400" b="1" dirty="0">
                <a:solidFill>
                  <a:srgbClr val="424C94"/>
                </a:solidFill>
                <a:cs typeface="+mn-ea"/>
                <a:sym typeface="+mn-lt"/>
              </a:rPr>
              <a:t>THUYẾT CẤU TẠO HÓA HỌC</a:t>
            </a:r>
          </a:p>
        </p:txBody>
      </p:sp>
      <p:sp>
        <p:nvSpPr>
          <p:cNvPr id="22" name="Freeform 8">
            <a:extLst>
              <a:ext uri="{FF2B5EF4-FFF2-40B4-BE49-F238E27FC236}">
                <a16:creationId xmlns:a16="http://schemas.microsoft.com/office/drawing/2014/main" id="{DE5578A9-4920-C22B-495C-5BF18E465500}"/>
              </a:ext>
            </a:extLst>
          </p:cNvPr>
          <p:cNvSpPr/>
          <p:nvPr/>
        </p:nvSpPr>
        <p:spPr>
          <a:xfrm>
            <a:off x="8784458" y="6011432"/>
            <a:ext cx="9109949" cy="4076736"/>
          </a:xfrm>
          <a:custGeom>
            <a:avLst/>
            <a:gdLst/>
            <a:ahLst/>
            <a:cxnLst/>
            <a:rect l="l" t="t" r="r" b="b"/>
            <a:pathLst>
              <a:path w="7337361" h="4076736">
                <a:moveTo>
                  <a:pt x="0" y="0"/>
                </a:moveTo>
                <a:lnTo>
                  <a:pt x="7337361" y="0"/>
                </a:lnTo>
                <a:lnTo>
                  <a:pt x="7337361" y="4076736"/>
                </a:lnTo>
                <a:lnTo>
                  <a:pt x="0" y="40767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cs typeface="+mn-ea"/>
              <a:sym typeface="+mn-lt"/>
            </a:endParaRPr>
          </a:p>
        </p:txBody>
      </p:sp>
      <p:sp>
        <p:nvSpPr>
          <p:cNvPr id="23" name="Freeform 9">
            <a:extLst>
              <a:ext uri="{FF2B5EF4-FFF2-40B4-BE49-F238E27FC236}">
                <a16:creationId xmlns:a16="http://schemas.microsoft.com/office/drawing/2014/main" id="{381CB1A2-F1DF-F8DA-793A-EBB16F461BAF}"/>
              </a:ext>
            </a:extLst>
          </p:cNvPr>
          <p:cNvSpPr/>
          <p:nvPr/>
        </p:nvSpPr>
        <p:spPr>
          <a:xfrm>
            <a:off x="9111231" y="6054406"/>
            <a:ext cx="8657410" cy="3886597"/>
          </a:xfrm>
          <a:custGeom>
            <a:avLst/>
            <a:gdLst/>
            <a:ahLst/>
            <a:cxnLst/>
            <a:rect l="l" t="t" r="r" b="b"/>
            <a:pathLst>
              <a:path w="6995148" h="3886597">
                <a:moveTo>
                  <a:pt x="0" y="0"/>
                </a:moveTo>
                <a:lnTo>
                  <a:pt x="6995148" y="0"/>
                </a:lnTo>
                <a:lnTo>
                  <a:pt x="6995148" y="3886598"/>
                </a:lnTo>
                <a:lnTo>
                  <a:pt x="0" y="38865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cs typeface="+mn-ea"/>
              <a:sym typeface="+mn-lt"/>
            </a:endParaRPr>
          </a:p>
        </p:txBody>
      </p:sp>
      <p:sp>
        <p:nvSpPr>
          <p:cNvPr id="26" name="Hộp Văn bản 25">
            <a:extLst>
              <a:ext uri="{FF2B5EF4-FFF2-40B4-BE49-F238E27FC236}">
                <a16:creationId xmlns:a16="http://schemas.microsoft.com/office/drawing/2014/main" id="{528ACB1D-37BC-44B6-3280-3DBD3927C024}"/>
              </a:ext>
            </a:extLst>
          </p:cNvPr>
          <p:cNvSpPr txBox="1"/>
          <p:nvPr/>
        </p:nvSpPr>
        <p:spPr>
          <a:xfrm>
            <a:off x="1568189" y="3656710"/>
            <a:ext cx="6052901" cy="4174476"/>
          </a:xfrm>
          <a:prstGeom prst="rect">
            <a:avLst/>
          </a:prstGeom>
          <a:noFill/>
        </p:spPr>
        <p:txBody>
          <a:bodyPr wrap="square">
            <a:spAutoFit/>
          </a:bodyPr>
          <a:lstStyle/>
          <a:p>
            <a:pPr algn="just" rtl="0">
              <a:lnSpc>
                <a:spcPct val="120000"/>
              </a:lnSpc>
            </a:pPr>
            <a:r>
              <a:rPr lang="vi-VN" sz="3200" i="0" dirty="0">
                <a:solidFill>
                  <a:srgbClr val="002060"/>
                </a:solidFill>
                <a:effectLst/>
                <a:latin typeface="+mj-lt"/>
              </a:rPr>
              <a:t>Trong phân tử chất hữu cơ, các nguyên tử liên kết với nhau theo </a:t>
            </a:r>
            <a:r>
              <a:rPr lang="vi-VN" sz="3200" b="1" i="0" dirty="0">
                <a:solidFill>
                  <a:srgbClr val="002060"/>
                </a:solidFill>
                <a:effectLst/>
                <a:latin typeface="+mj-lt"/>
              </a:rPr>
              <a:t>đúng </a:t>
            </a:r>
            <a:r>
              <a:rPr lang="vi-VN" sz="3200" b="1" i="0" dirty="0" err="1">
                <a:solidFill>
                  <a:srgbClr val="002060"/>
                </a:solidFill>
                <a:effectLst/>
                <a:latin typeface="+mj-lt"/>
              </a:rPr>
              <a:t>hoá</a:t>
            </a:r>
            <a:r>
              <a:rPr lang="vi-VN" sz="3200" b="1" i="0" dirty="0">
                <a:solidFill>
                  <a:srgbClr val="002060"/>
                </a:solidFill>
                <a:effectLst/>
                <a:latin typeface="+mj-lt"/>
              </a:rPr>
              <a:t> trị </a:t>
            </a:r>
            <a:r>
              <a:rPr lang="vi-VN" sz="3200" i="0" dirty="0">
                <a:solidFill>
                  <a:srgbClr val="002060"/>
                </a:solidFill>
                <a:effectLst/>
                <a:latin typeface="+mj-lt"/>
              </a:rPr>
              <a:t>và theo</a:t>
            </a:r>
            <a:r>
              <a:rPr lang="en-US" sz="3200" i="0" dirty="0">
                <a:solidFill>
                  <a:srgbClr val="002060"/>
                </a:solidFill>
                <a:effectLst/>
                <a:latin typeface="+mj-lt"/>
              </a:rPr>
              <a:t> </a:t>
            </a:r>
            <a:r>
              <a:rPr lang="vi-VN" sz="3200" b="1" i="0" dirty="0">
                <a:solidFill>
                  <a:srgbClr val="002060"/>
                </a:solidFill>
                <a:effectLst/>
                <a:latin typeface="+mj-lt"/>
              </a:rPr>
              <a:t>một thứ tự nhất định.</a:t>
            </a:r>
            <a:r>
              <a:rPr lang="vi-VN" sz="3200" i="0" dirty="0">
                <a:solidFill>
                  <a:srgbClr val="002060"/>
                </a:solidFill>
                <a:effectLst/>
                <a:latin typeface="+mj-lt"/>
              </a:rPr>
              <a:t> Thứ tự liên kết đó được gọi là cấu tạo </a:t>
            </a:r>
            <a:r>
              <a:rPr lang="vi-VN" sz="3200" i="0" dirty="0" err="1">
                <a:solidFill>
                  <a:srgbClr val="002060"/>
                </a:solidFill>
                <a:effectLst/>
                <a:latin typeface="+mj-lt"/>
              </a:rPr>
              <a:t>hoá</a:t>
            </a:r>
            <a:r>
              <a:rPr lang="vi-VN" sz="3200" i="0" dirty="0">
                <a:solidFill>
                  <a:srgbClr val="002060"/>
                </a:solidFill>
                <a:effectLst/>
                <a:latin typeface="+mj-lt"/>
              </a:rPr>
              <a:t> học. Sự thay đổi thứ</a:t>
            </a:r>
            <a:r>
              <a:rPr lang="en-US" sz="3200" i="0" dirty="0">
                <a:solidFill>
                  <a:srgbClr val="002060"/>
                </a:solidFill>
                <a:effectLst/>
                <a:latin typeface="+mj-lt"/>
              </a:rPr>
              <a:t> </a:t>
            </a:r>
            <a:r>
              <a:rPr lang="vi-VN" sz="3200" i="0" dirty="0">
                <a:solidFill>
                  <a:srgbClr val="002060"/>
                </a:solidFill>
                <a:effectLst/>
                <a:latin typeface="+mj-lt"/>
              </a:rPr>
              <a:t>tự liên kết đó sẽ tạo ra chất khác.</a:t>
            </a:r>
          </a:p>
        </p:txBody>
      </p:sp>
      <p:sp>
        <p:nvSpPr>
          <p:cNvPr id="27" name="Hộp Văn bản 26">
            <a:extLst>
              <a:ext uri="{FF2B5EF4-FFF2-40B4-BE49-F238E27FC236}">
                <a16:creationId xmlns:a16="http://schemas.microsoft.com/office/drawing/2014/main" id="{0E894619-3BFC-44F9-9066-269451A66166}"/>
              </a:ext>
            </a:extLst>
          </p:cNvPr>
          <p:cNvSpPr txBox="1"/>
          <p:nvPr/>
        </p:nvSpPr>
        <p:spPr>
          <a:xfrm>
            <a:off x="9733781" y="2316260"/>
            <a:ext cx="7852244" cy="3099823"/>
          </a:xfrm>
          <a:prstGeom prst="rect">
            <a:avLst/>
          </a:prstGeom>
          <a:noFill/>
        </p:spPr>
        <p:txBody>
          <a:bodyPr wrap="square">
            <a:spAutoFit/>
          </a:bodyPr>
          <a:lstStyle/>
          <a:p>
            <a:pPr algn="just" rtl="0">
              <a:lnSpc>
                <a:spcPct val="110000"/>
              </a:lnSpc>
            </a:pPr>
            <a:r>
              <a:rPr lang="vi-VN" sz="3000" i="0" dirty="0">
                <a:solidFill>
                  <a:srgbClr val="002060"/>
                </a:solidFill>
                <a:effectLst/>
                <a:latin typeface="+mj-lt"/>
              </a:rPr>
              <a:t>Trong phân tử chất hữu cơ, </a:t>
            </a:r>
            <a:r>
              <a:rPr lang="vi-VN" sz="3000" i="0" dirty="0" err="1">
                <a:solidFill>
                  <a:srgbClr val="002060"/>
                </a:solidFill>
                <a:effectLst/>
                <a:latin typeface="+mj-lt"/>
              </a:rPr>
              <a:t>carbon</a:t>
            </a:r>
            <a:r>
              <a:rPr lang="vi-VN" sz="3000" i="0" dirty="0">
                <a:solidFill>
                  <a:srgbClr val="002060"/>
                </a:solidFill>
                <a:effectLst/>
                <a:latin typeface="+mj-lt"/>
              </a:rPr>
              <a:t> có </a:t>
            </a:r>
            <a:r>
              <a:rPr lang="vi-VN" sz="3000" i="0" dirty="0" err="1">
                <a:solidFill>
                  <a:srgbClr val="002060"/>
                </a:solidFill>
                <a:effectLst/>
                <a:latin typeface="+mj-lt"/>
              </a:rPr>
              <a:t>hoá</a:t>
            </a:r>
            <a:r>
              <a:rPr lang="vi-VN" sz="3000" i="0" dirty="0">
                <a:solidFill>
                  <a:srgbClr val="002060"/>
                </a:solidFill>
                <a:effectLst/>
                <a:latin typeface="+mj-lt"/>
              </a:rPr>
              <a:t> trị IV. Các nguyên tử </a:t>
            </a:r>
            <a:r>
              <a:rPr lang="vi-VN" sz="3000" i="0" dirty="0" err="1">
                <a:solidFill>
                  <a:srgbClr val="002060"/>
                </a:solidFill>
                <a:effectLst/>
                <a:latin typeface="+mj-lt"/>
              </a:rPr>
              <a:t>carbon</a:t>
            </a:r>
            <a:r>
              <a:rPr lang="vi-VN" sz="3000" i="0" dirty="0">
                <a:solidFill>
                  <a:srgbClr val="002060"/>
                </a:solidFill>
                <a:effectLst/>
                <a:latin typeface="+mj-lt"/>
              </a:rPr>
              <a:t> không những</a:t>
            </a:r>
            <a:r>
              <a:rPr lang="en-US" sz="3000" i="0" dirty="0">
                <a:solidFill>
                  <a:srgbClr val="002060"/>
                </a:solidFill>
                <a:effectLst/>
                <a:latin typeface="+mj-lt"/>
              </a:rPr>
              <a:t> l</a:t>
            </a:r>
            <a:r>
              <a:rPr lang="vi-VN" sz="3000" i="0" dirty="0" err="1">
                <a:solidFill>
                  <a:srgbClr val="002060"/>
                </a:solidFill>
                <a:effectLst/>
                <a:latin typeface="+mj-lt"/>
              </a:rPr>
              <a:t>iên</a:t>
            </a:r>
            <a:r>
              <a:rPr lang="vi-VN" sz="3000" i="0" dirty="0">
                <a:solidFill>
                  <a:srgbClr val="002060"/>
                </a:solidFill>
                <a:effectLst/>
                <a:latin typeface="+mj-lt"/>
              </a:rPr>
              <a:t> kết với nguyên tử của các nguyên tố khác mà còn có thể </a:t>
            </a:r>
            <a:r>
              <a:rPr lang="vi-VN" sz="3000" b="1" i="0" dirty="0">
                <a:solidFill>
                  <a:srgbClr val="002060"/>
                </a:solidFill>
                <a:effectLst/>
                <a:latin typeface="+mj-lt"/>
              </a:rPr>
              <a:t>liên kết trực tiếp với</a:t>
            </a:r>
            <a:r>
              <a:rPr lang="en-US" sz="3000" b="1" i="0" dirty="0">
                <a:solidFill>
                  <a:srgbClr val="002060"/>
                </a:solidFill>
                <a:effectLst/>
                <a:latin typeface="+mj-lt"/>
              </a:rPr>
              <a:t> </a:t>
            </a:r>
            <a:r>
              <a:rPr lang="vi-VN" sz="3000" b="1" i="0" dirty="0">
                <a:solidFill>
                  <a:srgbClr val="002060"/>
                </a:solidFill>
                <a:effectLst/>
                <a:latin typeface="+mj-lt"/>
              </a:rPr>
              <a:t>nhau tạo thành mạch </a:t>
            </a:r>
            <a:r>
              <a:rPr lang="vi-VN" sz="3000" b="1" i="0" dirty="0" err="1">
                <a:solidFill>
                  <a:srgbClr val="002060"/>
                </a:solidFill>
                <a:effectLst/>
                <a:latin typeface="+mj-lt"/>
              </a:rPr>
              <a:t>carbon</a:t>
            </a:r>
            <a:r>
              <a:rPr lang="vi-VN" sz="3000" b="1" i="0" dirty="0">
                <a:solidFill>
                  <a:srgbClr val="002060"/>
                </a:solidFill>
                <a:effectLst/>
                <a:latin typeface="+mj-lt"/>
              </a:rPr>
              <a:t> </a:t>
            </a:r>
            <a:r>
              <a:rPr lang="vi-VN" sz="3000" i="0" dirty="0">
                <a:solidFill>
                  <a:srgbClr val="002060"/>
                </a:solidFill>
                <a:effectLst/>
                <a:latin typeface="+mj-lt"/>
              </a:rPr>
              <a:t>(mạch hở không phân nhánh, mạch hở phân nhánh hoặc</a:t>
            </a:r>
            <a:r>
              <a:rPr lang="en-US" sz="3000" i="0" dirty="0">
                <a:solidFill>
                  <a:srgbClr val="002060"/>
                </a:solidFill>
                <a:effectLst/>
                <a:latin typeface="+mj-lt"/>
              </a:rPr>
              <a:t> </a:t>
            </a:r>
            <a:r>
              <a:rPr lang="vi-VN" sz="3000" i="0" dirty="0">
                <a:solidFill>
                  <a:srgbClr val="002060"/>
                </a:solidFill>
                <a:effectLst/>
                <a:latin typeface="+mj-lt"/>
              </a:rPr>
              <a:t>mạch vòng). </a:t>
            </a:r>
          </a:p>
        </p:txBody>
      </p:sp>
      <p:sp>
        <p:nvSpPr>
          <p:cNvPr id="28" name="Hình Bầu dục 27">
            <a:extLst>
              <a:ext uri="{FF2B5EF4-FFF2-40B4-BE49-F238E27FC236}">
                <a16:creationId xmlns:a16="http://schemas.microsoft.com/office/drawing/2014/main" id="{FEEEB66F-7D87-98EF-7A2B-6324892F4070}"/>
              </a:ext>
            </a:extLst>
          </p:cNvPr>
          <p:cNvSpPr/>
          <p:nvPr/>
        </p:nvSpPr>
        <p:spPr>
          <a:xfrm>
            <a:off x="459581" y="3108405"/>
            <a:ext cx="1245505" cy="1119970"/>
          </a:xfrm>
          <a:prstGeom prst="ellipse">
            <a:avLst/>
          </a:prstGeom>
          <a:solidFill>
            <a:srgbClr val="FFC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Times New Roman" panose="02020603050405020304" pitchFamily="18" charset="0"/>
                <a:cs typeface="Times New Roman" panose="02020603050405020304" pitchFamily="18" charset="0"/>
              </a:rPr>
              <a:t>1</a:t>
            </a:r>
          </a:p>
        </p:txBody>
      </p:sp>
      <p:sp>
        <p:nvSpPr>
          <p:cNvPr id="29" name="Hình Bầu dục 28">
            <a:extLst>
              <a:ext uri="{FF2B5EF4-FFF2-40B4-BE49-F238E27FC236}">
                <a16:creationId xmlns:a16="http://schemas.microsoft.com/office/drawing/2014/main" id="{0465B4F5-80B1-7FDF-C4A9-48A43BB360B1}"/>
              </a:ext>
            </a:extLst>
          </p:cNvPr>
          <p:cNvSpPr/>
          <p:nvPr/>
        </p:nvSpPr>
        <p:spPr>
          <a:xfrm>
            <a:off x="8488276" y="1725030"/>
            <a:ext cx="1245505" cy="1119970"/>
          </a:xfrm>
          <a:prstGeom prst="ellipse">
            <a:avLst/>
          </a:prstGeom>
          <a:solidFill>
            <a:srgbClr val="FFC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Times New Roman" panose="02020603050405020304" pitchFamily="18" charset="0"/>
                <a:cs typeface="Times New Roman" panose="02020603050405020304" pitchFamily="18" charset="0"/>
              </a:rPr>
              <a:t>2</a:t>
            </a:r>
          </a:p>
        </p:txBody>
      </p:sp>
      <p:sp>
        <p:nvSpPr>
          <p:cNvPr id="30" name="Hình Bầu dục 29">
            <a:extLst>
              <a:ext uri="{FF2B5EF4-FFF2-40B4-BE49-F238E27FC236}">
                <a16:creationId xmlns:a16="http://schemas.microsoft.com/office/drawing/2014/main" id="{138F668D-C80E-1CAA-F3E9-CB93D837A4AB}"/>
              </a:ext>
            </a:extLst>
          </p:cNvPr>
          <p:cNvSpPr/>
          <p:nvPr/>
        </p:nvSpPr>
        <p:spPr>
          <a:xfrm>
            <a:off x="8795505" y="5963832"/>
            <a:ext cx="1245505" cy="1119970"/>
          </a:xfrm>
          <a:prstGeom prst="ellipse">
            <a:avLst/>
          </a:prstGeom>
          <a:solidFill>
            <a:srgbClr val="FFC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Times New Roman" panose="02020603050405020304" pitchFamily="18" charset="0"/>
                <a:cs typeface="Times New Roman" panose="02020603050405020304" pitchFamily="18" charset="0"/>
              </a:rPr>
              <a:t>3</a:t>
            </a:r>
          </a:p>
        </p:txBody>
      </p:sp>
      <p:sp>
        <p:nvSpPr>
          <p:cNvPr id="31" name="Hộp Văn bản 30">
            <a:extLst>
              <a:ext uri="{FF2B5EF4-FFF2-40B4-BE49-F238E27FC236}">
                <a16:creationId xmlns:a16="http://schemas.microsoft.com/office/drawing/2014/main" id="{5139679E-2360-BE6C-F08E-6ACD0AF9FF0F}"/>
              </a:ext>
            </a:extLst>
          </p:cNvPr>
          <p:cNvSpPr txBox="1"/>
          <p:nvPr/>
        </p:nvSpPr>
        <p:spPr>
          <a:xfrm>
            <a:off x="10052057" y="6813417"/>
            <a:ext cx="7126591" cy="2217017"/>
          </a:xfrm>
          <a:prstGeom prst="rect">
            <a:avLst/>
          </a:prstGeom>
          <a:noFill/>
        </p:spPr>
        <p:txBody>
          <a:bodyPr wrap="square">
            <a:spAutoFit/>
          </a:bodyPr>
          <a:lstStyle/>
          <a:p>
            <a:pPr algn="just" rtl="0">
              <a:lnSpc>
                <a:spcPct val="110000"/>
              </a:lnSpc>
            </a:pPr>
            <a:r>
              <a:rPr lang="vi-VN" sz="3200" b="1" i="0" dirty="0">
                <a:solidFill>
                  <a:srgbClr val="002060"/>
                </a:solidFill>
                <a:effectLst/>
                <a:latin typeface="+mj-lt"/>
              </a:rPr>
              <a:t>T</a:t>
            </a:r>
            <a:r>
              <a:rPr lang="en-US" sz="3200" b="1" dirty="0">
                <a:solidFill>
                  <a:srgbClr val="002060"/>
                </a:solidFill>
                <a:latin typeface="+mj-lt"/>
              </a:rPr>
              <a:t>í</a:t>
            </a:r>
            <a:r>
              <a:rPr lang="vi-VN" sz="3200" b="1" i="0" dirty="0" err="1">
                <a:solidFill>
                  <a:srgbClr val="002060"/>
                </a:solidFill>
                <a:effectLst/>
                <a:latin typeface="+mj-lt"/>
              </a:rPr>
              <a:t>nh</a:t>
            </a:r>
            <a:r>
              <a:rPr lang="vi-VN" sz="3200" b="1" i="0" dirty="0">
                <a:solidFill>
                  <a:srgbClr val="002060"/>
                </a:solidFill>
                <a:effectLst/>
                <a:latin typeface="+mj-lt"/>
              </a:rPr>
              <a:t> chất </a:t>
            </a:r>
            <a:r>
              <a:rPr lang="vi-VN" sz="3200" i="0" dirty="0">
                <a:solidFill>
                  <a:srgbClr val="002060"/>
                </a:solidFill>
                <a:effectLst/>
                <a:latin typeface="+mj-lt"/>
              </a:rPr>
              <a:t>của các chất </a:t>
            </a:r>
            <a:r>
              <a:rPr lang="vi-VN" sz="3200" b="1" i="0" dirty="0">
                <a:solidFill>
                  <a:srgbClr val="002060"/>
                </a:solidFill>
                <a:effectLst/>
                <a:latin typeface="+mj-lt"/>
              </a:rPr>
              <a:t>phụ thuộc </a:t>
            </a:r>
            <a:r>
              <a:rPr lang="vi-VN" sz="3200" i="0" dirty="0">
                <a:solidFill>
                  <a:srgbClr val="002060"/>
                </a:solidFill>
                <a:effectLst/>
                <a:latin typeface="+mj-lt"/>
              </a:rPr>
              <a:t>vào thành phần phân tử (bản chất và số lượng các</a:t>
            </a:r>
            <a:r>
              <a:rPr lang="en-US" sz="3200" i="0" dirty="0">
                <a:solidFill>
                  <a:srgbClr val="002060"/>
                </a:solidFill>
                <a:effectLst/>
                <a:latin typeface="+mj-lt"/>
              </a:rPr>
              <a:t> </a:t>
            </a:r>
            <a:r>
              <a:rPr lang="vi-VN" sz="3200" i="0" dirty="0">
                <a:solidFill>
                  <a:srgbClr val="002060"/>
                </a:solidFill>
                <a:effectLst/>
                <a:latin typeface="+mj-lt"/>
              </a:rPr>
              <a:t>nguyên tử) và </a:t>
            </a:r>
            <a:r>
              <a:rPr lang="vi-VN" sz="3200" b="1" i="0" dirty="0">
                <a:solidFill>
                  <a:srgbClr val="002060"/>
                </a:solidFill>
                <a:effectLst/>
                <a:latin typeface="+mj-lt"/>
              </a:rPr>
              <a:t>cấu tạo </a:t>
            </a:r>
            <a:r>
              <a:rPr lang="vi-VN" sz="3200" b="1" i="0" dirty="0" err="1">
                <a:solidFill>
                  <a:srgbClr val="002060"/>
                </a:solidFill>
                <a:effectLst/>
                <a:latin typeface="+mj-lt"/>
              </a:rPr>
              <a:t>hoá</a:t>
            </a:r>
            <a:r>
              <a:rPr lang="vi-VN" sz="3200" b="1" i="0" dirty="0">
                <a:solidFill>
                  <a:srgbClr val="002060"/>
                </a:solidFill>
                <a:effectLst/>
                <a:latin typeface="+mj-lt"/>
              </a:rPr>
              <a:t> học</a:t>
            </a:r>
            <a:r>
              <a:rPr lang="en-US" sz="3200" dirty="0">
                <a:solidFill>
                  <a:srgbClr val="002060"/>
                </a:solidFill>
                <a:latin typeface="+mj-lt"/>
              </a:rPr>
              <a:t> (</a:t>
            </a:r>
            <a:r>
              <a:rPr lang="en-US" sz="3200" dirty="0" err="1">
                <a:solidFill>
                  <a:srgbClr val="002060"/>
                </a:solidFill>
                <a:latin typeface="+mj-lt"/>
              </a:rPr>
              <a:t>thứ</a:t>
            </a:r>
            <a:r>
              <a:rPr lang="en-US" sz="3200" dirty="0">
                <a:solidFill>
                  <a:srgbClr val="002060"/>
                </a:solidFill>
                <a:latin typeface="+mj-lt"/>
              </a:rPr>
              <a:t> </a:t>
            </a:r>
            <a:r>
              <a:rPr lang="en-US" sz="3200" dirty="0" err="1">
                <a:solidFill>
                  <a:srgbClr val="002060"/>
                </a:solidFill>
                <a:latin typeface="+mj-lt"/>
              </a:rPr>
              <a:t>tự</a:t>
            </a:r>
            <a:r>
              <a:rPr lang="en-US" sz="3200" dirty="0">
                <a:solidFill>
                  <a:srgbClr val="002060"/>
                </a:solidFill>
                <a:latin typeface="+mj-lt"/>
              </a:rPr>
              <a:t> </a:t>
            </a:r>
            <a:r>
              <a:rPr lang="en-US" sz="3200" dirty="0" err="1">
                <a:solidFill>
                  <a:srgbClr val="002060"/>
                </a:solidFill>
                <a:latin typeface="+mj-lt"/>
              </a:rPr>
              <a:t>liên</a:t>
            </a:r>
            <a:r>
              <a:rPr lang="en-US" sz="3200" dirty="0">
                <a:solidFill>
                  <a:srgbClr val="002060"/>
                </a:solidFill>
                <a:latin typeface="+mj-lt"/>
              </a:rPr>
              <a:t> </a:t>
            </a:r>
            <a:r>
              <a:rPr lang="en-US" sz="3200" dirty="0" err="1">
                <a:solidFill>
                  <a:srgbClr val="002060"/>
                </a:solidFill>
                <a:latin typeface="+mj-lt"/>
              </a:rPr>
              <a:t>kết</a:t>
            </a:r>
            <a:r>
              <a:rPr lang="en-US" sz="3200" dirty="0">
                <a:solidFill>
                  <a:srgbClr val="002060"/>
                </a:solidFill>
                <a:latin typeface="+mj-lt"/>
              </a:rPr>
              <a:t> </a:t>
            </a:r>
            <a:r>
              <a:rPr lang="en-US" sz="3200" dirty="0" err="1">
                <a:solidFill>
                  <a:srgbClr val="002060"/>
                </a:solidFill>
                <a:latin typeface="+mj-lt"/>
              </a:rPr>
              <a:t>các</a:t>
            </a:r>
            <a:r>
              <a:rPr lang="en-US" sz="3200" dirty="0">
                <a:solidFill>
                  <a:srgbClr val="002060"/>
                </a:solidFill>
                <a:latin typeface="+mj-lt"/>
              </a:rPr>
              <a:t> </a:t>
            </a:r>
            <a:r>
              <a:rPr lang="en-US" sz="3200" dirty="0" err="1">
                <a:solidFill>
                  <a:srgbClr val="002060"/>
                </a:solidFill>
                <a:latin typeface="+mj-lt"/>
              </a:rPr>
              <a:t>nguyên</a:t>
            </a:r>
            <a:r>
              <a:rPr lang="en-US" sz="3200" dirty="0">
                <a:solidFill>
                  <a:srgbClr val="002060"/>
                </a:solidFill>
                <a:latin typeface="+mj-lt"/>
              </a:rPr>
              <a:t> </a:t>
            </a:r>
            <a:r>
              <a:rPr lang="en-US" sz="3200" dirty="0" err="1">
                <a:solidFill>
                  <a:srgbClr val="002060"/>
                </a:solidFill>
                <a:latin typeface="+mj-lt"/>
              </a:rPr>
              <a:t>tử</a:t>
            </a:r>
            <a:r>
              <a:rPr lang="en-US" sz="3200" dirty="0">
                <a:solidFill>
                  <a:srgbClr val="002060"/>
                </a:solidFill>
                <a:latin typeface="+mj-lt"/>
              </a:rPr>
              <a:t>). </a:t>
            </a:r>
            <a:endParaRPr lang="vi-VN" sz="3200" i="0" dirty="0">
              <a:solidFill>
                <a:srgbClr val="002060"/>
              </a:solidFill>
              <a:effectLst/>
              <a:latin typeface="+mj-lt"/>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22" grpId="0" animBg="1"/>
      <p:bldP spid="23" grpId="0" animBg="1"/>
      <p:bldP spid="26" grpId="0"/>
      <p:bldP spid="27" grpId="0"/>
      <p:bldP spid="28" grpId="0" animBg="1"/>
      <p:bldP spid="29" grpId="0" animBg="1"/>
      <p:bldP spid="30"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cs typeface="+mn-ea"/>
              <a:sym typeface="+mn-lt"/>
            </a:endParaRPr>
          </a:p>
        </p:txBody>
      </p:sp>
      <p:sp>
        <p:nvSpPr>
          <p:cNvPr id="8" name="Freeform 8"/>
          <p:cNvSpPr/>
          <p:nvPr/>
        </p:nvSpPr>
        <p:spPr>
          <a:xfrm>
            <a:off x="9967787" y="2287555"/>
            <a:ext cx="7291513" cy="6970745"/>
          </a:xfrm>
          <a:custGeom>
            <a:avLst/>
            <a:gdLst/>
            <a:ahLst/>
            <a:cxnLst/>
            <a:rect l="l" t="t" r="r" b="b"/>
            <a:pathLst>
              <a:path w="7291513" h="5996310">
                <a:moveTo>
                  <a:pt x="0" y="0"/>
                </a:moveTo>
                <a:lnTo>
                  <a:pt x="7291513" y="0"/>
                </a:lnTo>
                <a:lnTo>
                  <a:pt x="7291513" y="5996310"/>
                </a:lnTo>
                <a:lnTo>
                  <a:pt x="0" y="59963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cs typeface="+mn-ea"/>
              <a:sym typeface="+mn-lt"/>
            </a:endParaRPr>
          </a:p>
        </p:txBody>
      </p:sp>
      <p:sp>
        <p:nvSpPr>
          <p:cNvPr id="18" name="Hình chữ nhật 17">
            <a:extLst>
              <a:ext uri="{FF2B5EF4-FFF2-40B4-BE49-F238E27FC236}">
                <a16:creationId xmlns:a16="http://schemas.microsoft.com/office/drawing/2014/main" id="{B1498146-164A-ADC1-8D50-6DDF5993BF79}"/>
              </a:ext>
            </a:extLst>
          </p:cNvPr>
          <p:cNvSpPr/>
          <p:nvPr/>
        </p:nvSpPr>
        <p:spPr>
          <a:xfrm>
            <a:off x="10682835" y="3321929"/>
            <a:ext cx="6248400" cy="53242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a:off x="7413151" y="7080679"/>
            <a:ext cx="3461697" cy="3203643"/>
          </a:xfrm>
          <a:custGeom>
            <a:avLst/>
            <a:gdLst/>
            <a:ahLst/>
            <a:cxnLst/>
            <a:rect l="l" t="t" r="r" b="b"/>
            <a:pathLst>
              <a:path w="3461697" h="3203643">
                <a:moveTo>
                  <a:pt x="0" y="0"/>
                </a:moveTo>
                <a:lnTo>
                  <a:pt x="3461698" y="0"/>
                </a:lnTo>
                <a:lnTo>
                  <a:pt x="3461698" y="3203643"/>
                </a:lnTo>
                <a:lnTo>
                  <a:pt x="0" y="3203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cs typeface="+mn-ea"/>
              <a:sym typeface="+mn-lt"/>
            </a:endParaRPr>
          </a:p>
        </p:txBody>
      </p:sp>
      <p:sp>
        <p:nvSpPr>
          <p:cNvPr id="4" name="Freeform 4"/>
          <p:cNvSpPr/>
          <p:nvPr/>
        </p:nvSpPr>
        <p:spPr>
          <a:xfrm>
            <a:off x="900006" y="2887153"/>
            <a:ext cx="7291513" cy="5996310"/>
          </a:xfrm>
          <a:custGeom>
            <a:avLst/>
            <a:gdLst/>
            <a:ahLst/>
            <a:cxnLst/>
            <a:rect l="l" t="t" r="r" b="b"/>
            <a:pathLst>
              <a:path w="7291513" h="5996310">
                <a:moveTo>
                  <a:pt x="0" y="0"/>
                </a:moveTo>
                <a:lnTo>
                  <a:pt x="7291513" y="0"/>
                </a:lnTo>
                <a:lnTo>
                  <a:pt x="7291513" y="5996310"/>
                </a:lnTo>
                <a:lnTo>
                  <a:pt x="0" y="59963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cs typeface="+mn-ea"/>
              <a:sym typeface="+mn-lt"/>
            </a:endParaRPr>
          </a:p>
        </p:txBody>
      </p:sp>
      <p:sp>
        <p:nvSpPr>
          <p:cNvPr id="7" name="Freeform 7"/>
          <p:cNvSpPr/>
          <p:nvPr/>
        </p:nvSpPr>
        <p:spPr>
          <a:xfrm flipH="1">
            <a:off x="15472721" y="185514"/>
            <a:ext cx="1042209" cy="1308710"/>
          </a:xfrm>
          <a:custGeom>
            <a:avLst/>
            <a:gdLst/>
            <a:ahLst/>
            <a:cxnLst/>
            <a:rect l="l" t="t" r="r" b="b"/>
            <a:pathLst>
              <a:path w="1042209" h="1308710">
                <a:moveTo>
                  <a:pt x="1042209" y="0"/>
                </a:moveTo>
                <a:lnTo>
                  <a:pt x="0" y="0"/>
                </a:lnTo>
                <a:lnTo>
                  <a:pt x="0" y="1308711"/>
                </a:lnTo>
                <a:lnTo>
                  <a:pt x="1042209" y="1308711"/>
                </a:lnTo>
                <a:lnTo>
                  <a:pt x="104220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cs typeface="+mn-ea"/>
              <a:sym typeface="+mn-lt"/>
            </a:endParaRPr>
          </a:p>
        </p:txBody>
      </p:sp>
      <p:sp>
        <p:nvSpPr>
          <p:cNvPr id="9" name="Freeform 9"/>
          <p:cNvSpPr/>
          <p:nvPr/>
        </p:nvSpPr>
        <p:spPr>
          <a:xfrm rot="5400000">
            <a:off x="-744634" y="5835056"/>
            <a:ext cx="3600289" cy="877161"/>
          </a:xfrm>
          <a:custGeom>
            <a:avLst/>
            <a:gdLst/>
            <a:ahLst/>
            <a:cxnLst/>
            <a:rect l="l" t="t" r="r" b="b"/>
            <a:pathLst>
              <a:path w="3600289" h="877161">
                <a:moveTo>
                  <a:pt x="0" y="0"/>
                </a:moveTo>
                <a:lnTo>
                  <a:pt x="3600290" y="0"/>
                </a:lnTo>
                <a:lnTo>
                  <a:pt x="3600290" y="877162"/>
                </a:lnTo>
                <a:lnTo>
                  <a:pt x="0" y="8771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cs typeface="+mn-ea"/>
              <a:sym typeface="+mn-lt"/>
            </a:endParaRPr>
          </a:p>
        </p:txBody>
      </p:sp>
      <p:sp>
        <p:nvSpPr>
          <p:cNvPr id="11" name="Freeform 11"/>
          <p:cNvSpPr/>
          <p:nvPr/>
        </p:nvSpPr>
        <p:spPr>
          <a:xfrm>
            <a:off x="11533236" y="8005423"/>
            <a:ext cx="6754764" cy="2281577"/>
          </a:xfrm>
          <a:custGeom>
            <a:avLst/>
            <a:gdLst/>
            <a:ahLst/>
            <a:cxnLst/>
            <a:rect l="l" t="t" r="r" b="b"/>
            <a:pathLst>
              <a:path w="6754764" h="2281577">
                <a:moveTo>
                  <a:pt x="0" y="0"/>
                </a:moveTo>
                <a:lnTo>
                  <a:pt x="6754764" y="0"/>
                </a:lnTo>
                <a:lnTo>
                  <a:pt x="6754764" y="2281577"/>
                </a:lnTo>
                <a:lnTo>
                  <a:pt x="0" y="2281577"/>
                </a:lnTo>
                <a:lnTo>
                  <a:pt x="0" y="0"/>
                </a:lnTo>
                <a:close/>
              </a:path>
            </a:pathLst>
          </a:custGeom>
          <a:blipFill>
            <a:blip r:embed="rId13">
              <a:extLst>
                <a:ext uri="{96DAC541-7B7A-43D3-8B79-37D633B846F1}">
                  <asvg:svgBlip xmlns:asvg="http://schemas.microsoft.com/office/drawing/2016/SVG/main" r:embed="rId14"/>
                </a:ext>
              </a:extLst>
            </a:blip>
            <a:stretch>
              <a:fillRect b="-12131"/>
            </a:stretch>
          </a:blipFill>
        </p:spPr>
        <p:txBody>
          <a:bodyPr/>
          <a:lstStyle/>
          <a:p>
            <a:endParaRPr lang="en-US">
              <a:cs typeface="+mn-ea"/>
              <a:sym typeface="+mn-lt"/>
            </a:endParaRPr>
          </a:p>
        </p:txBody>
      </p:sp>
      <p:sp>
        <p:nvSpPr>
          <p:cNvPr id="12" name="Freeform 12"/>
          <p:cNvSpPr/>
          <p:nvPr/>
        </p:nvSpPr>
        <p:spPr>
          <a:xfrm rot="10531628">
            <a:off x="16048348" y="1728172"/>
            <a:ext cx="1765774" cy="1467198"/>
          </a:xfrm>
          <a:custGeom>
            <a:avLst/>
            <a:gdLst/>
            <a:ahLst/>
            <a:cxnLst/>
            <a:rect l="l" t="t" r="r" b="b"/>
            <a:pathLst>
              <a:path w="1765774" h="1467198">
                <a:moveTo>
                  <a:pt x="0" y="0"/>
                </a:moveTo>
                <a:lnTo>
                  <a:pt x="1765774" y="0"/>
                </a:lnTo>
                <a:lnTo>
                  <a:pt x="1765774" y="1467198"/>
                </a:lnTo>
                <a:lnTo>
                  <a:pt x="0" y="14671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cs typeface="+mn-ea"/>
              <a:sym typeface="+mn-lt"/>
            </a:endParaRPr>
          </a:p>
        </p:txBody>
      </p:sp>
      <p:sp>
        <p:nvSpPr>
          <p:cNvPr id="13" name="Freeform 13"/>
          <p:cNvSpPr/>
          <p:nvPr/>
        </p:nvSpPr>
        <p:spPr>
          <a:xfrm rot="1100902">
            <a:off x="759419" y="8471813"/>
            <a:ext cx="1415723" cy="1348798"/>
          </a:xfrm>
          <a:custGeom>
            <a:avLst/>
            <a:gdLst/>
            <a:ahLst/>
            <a:cxnLst/>
            <a:rect l="l" t="t" r="r" b="b"/>
            <a:pathLst>
              <a:path w="1415723" h="1348798">
                <a:moveTo>
                  <a:pt x="0" y="0"/>
                </a:moveTo>
                <a:lnTo>
                  <a:pt x="1415723" y="0"/>
                </a:lnTo>
                <a:lnTo>
                  <a:pt x="1415723" y="1348798"/>
                </a:lnTo>
                <a:lnTo>
                  <a:pt x="0" y="134879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cs typeface="+mn-ea"/>
              <a:sym typeface="+mn-lt"/>
            </a:endParaRPr>
          </a:p>
        </p:txBody>
      </p:sp>
      <p:sp>
        <p:nvSpPr>
          <p:cNvPr id="14" name="Freeform 7">
            <a:extLst>
              <a:ext uri="{FF2B5EF4-FFF2-40B4-BE49-F238E27FC236}">
                <a16:creationId xmlns:a16="http://schemas.microsoft.com/office/drawing/2014/main" id="{FCE1AEAF-71FD-1B3D-9179-B68322BFA509}"/>
              </a:ext>
            </a:extLst>
          </p:cNvPr>
          <p:cNvSpPr/>
          <p:nvPr/>
        </p:nvSpPr>
        <p:spPr>
          <a:xfrm>
            <a:off x="351817" y="533221"/>
            <a:ext cx="14634651" cy="1617596"/>
          </a:xfrm>
          <a:custGeom>
            <a:avLst/>
            <a:gdLst/>
            <a:ahLst/>
            <a:cxnLst/>
            <a:rect l="l" t="t" r="r" b="b"/>
            <a:pathLst>
              <a:path w="5577916" h="1617596">
                <a:moveTo>
                  <a:pt x="0" y="0"/>
                </a:moveTo>
                <a:lnTo>
                  <a:pt x="5577916" y="0"/>
                </a:lnTo>
                <a:lnTo>
                  <a:pt x="5577916" y="1617595"/>
                </a:lnTo>
                <a:lnTo>
                  <a:pt x="0" y="161759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cs typeface="+mn-ea"/>
              <a:sym typeface="+mn-lt"/>
            </a:endParaRPr>
          </a:p>
        </p:txBody>
      </p:sp>
      <p:sp>
        <p:nvSpPr>
          <p:cNvPr id="15" name="TextBox 8">
            <a:extLst>
              <a:ext uri="{FF2B5EF4-FFF2-40B4-BE49-F238E27FC236}">
                <a16:creationId xmlns:a16="http://schemas.microsoft.com/office/drawing/2014/main" id="{8A16AB2E-82CE-2504-B091-F545A0C3F37F}"/>
              </a:ext>
            </a:extLst>
          </p:cNvPr>
          <p:cNvSpPr txBox="1"/>
          <p:nvPr/>
        </p:nvSpPr>
        <p:spPr>
          <a:xfrm>
            <a:off x="1615199" y="669959"/>
            <a:ext cx="16660065" cy="1204753"/>
          </a:xfrm>
          <a:prstGeom prst="rect">
            <a:avLst/>
          </a:prstGeom>
        </p:spPr>
        <p:txBody>
          <a:bodyPr lIns="0" tIns="0" rIns="0" bIns="0" rtlCol="0" anchor="t">
            <a:spAutoFit/>
          </a:bodyPr>
          <a:lstStyle/>
          <a:p>
            <a:pPr>
              <a:lnSpc>
                <a:spcPts val="10120"/>
              </a:lnSpc>
            </a:pPr>
            <a:r>
              <a:rPr lang="en-US" sz="7200" b="1" dirty="0">
                <a:solidFill>
                  <a:srgbClr val="424C94"/>
                </a:solidFill>
                <a:cs typeface="+mn-ea"/>
                <a:sym typeface="+mn-lt"/>
              </a:rPr>
              <a:t>THUYẾT CẤU TẠO HÓA HỌC</a:t>
            </a:r>
          </a:p>
        </p:txBody>
      </p:sp>
      <p:sp>
        <p:nvSpPr>
          <p:cNvPr id="16" name="Hình chữ nhật 15">
            <a:extLst>
              <a:ext uri="{FF2B5EF4-FFF2-40B4-BE49-F238E27FC236}">
                <a16:creationId xmlns:a16="http://schemas.microsoft.com/office/drawing/2014/main" id="{44F55E64-69BB-1949-4648-924F1152627F}"/>
              </a:ext>
            </a:extLst>
          </p:cNvPr>
          <p:cNvSpPr/>
          <p:nvPr/>
        </p:nvSpPr>
        <p:spPr>
          <a:xfrm>
            <a:off x="1615199" y="3974774"/>
            <a:ext cx="6081001" cy="45977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ộp Văn bản 16">
            <a:extLst>
              <a:ext uri="{FF2B5EF4-FFF2-40B4-BE49-F238E27FC236}">
                <a16:creationId xmlns:a16="http://schemas.microsoft.com/office/drawing/2014/main" id="{4E961042-E1DD-2EF3-6894-604C3BD7F013}"/>
              </a:ext>
            </a:extLst>
          </p:cNvPr>
          <p:cNvSpPr txBox="1"/>
          <p:nvPr/>
        </p:nvSpPr>
        <p:spPr>
          <a:xfrm>
            <a:off x="1656210" y="4141366"/>
            <a:ext cx="6052901" cy="4174476"/>
          </a:xfrm>
          <a:prstGeom prst="rect">
            <a:avLst/>
          </a:prstGeom>
          <a:noFill/>
        </p:spPr>
        <p:txBody>
          <a:bodyPr wrap="square">
            <a:spAutoFit/>
          </a:bodyPr>
          <a:lstStyle/>
          <a:p>
            <a:pPr algn="just" rtl="0">
              <a:lnSpc>
                <a:spcPct val="120000"/>
              </a:lnSpc>
            </a:pPr>
            <a:r>
              <a:rPr lang="vi-VN" sz="3200" i="0" dirty="0">
                <a:solidFill>
                  <a:srgbClr val="002060"/>
                </a:solidFill>
                <a:effectLst/>
                <a:latin typeface="+mj-lt"/>
              </a:rPr>
              <a:t>Trong phân tử chất hữu cơ, các nguyên tử liên kết với nhau theo </a:t>
            </a:r>
            <a:r>
              <a:rPr lang="vi-VN" sz="3200" b="1" i="0" dirty="0">
                <a:solidFill>
                  <a:srgbClr val="002060"/>
                </a:solidFill>
                <a:effectLst/>
                <a:latin typeface="+mj-lt"/>
              </a:rPr>
              <a:t>đúng </a:t>
            </a:r>
            <a:r>
              <a:rPr lang="vi-VN" sz="3200" b="1" i="0" dirty="0" err="1">
                <a:solidFill>
                  <a:srgbClr val="002060"/>
                </a:solidFill>
                <a:effectLst/>
                <a:latin typeface="+mj-lt"/>
              </a:rPr>
              <a:t>hoá</a:t>
            </a:r>
            <a:r>
              <a:rPr lang="vi-VN" sz="3200" b="1" i="0" dirty="0">
                <a:solidFill>
                  <a:srgbClr val="002060"/>
                </a:solidFill>
                <a:effectLst/>
                <a:latin typeface="+mj-lt"/>
              </a:rPr>
              <a:t> trị </a:t>
            </a:r>
            <a:r>
              <a:rPr lang="vi-VN" sz="3200" i="0" dirty="0">
                <a:solidFill>
                  <a:srgbClr val="002060"/>
                </a:solidFill>
                <a:effectLst/>
                <a:latin typeface="+mj-lt"/>
              </a:rPr>
              <a:t>và theo</a:t>
            </a:r>
            <a:r>
              <a:rPr lang="en-US" sz="3200" i="0" dirty="0">
                <a:solidFill>
                  <a:srgbClr val="002060"/>
                </a:solidFill>
                <a:effectLst/>
                <a:latin typeface="+mj-lt"/>
              </a:rPr>
              <a:t> </a:t>
            </a:r>
            <a:r>
              <a:rPr lang="vi-VN" sz="3200" b="1" i="0" dirty="0">
                <a:solidFill>
                  <a:srgbClr val="002060"/>
                </a:solidFill>
                <a:effectLst/>
                <a:latin typeface="+mj-lt"/>
              </a:rPr>
              <a:t>một thứ tự nhất định.</a:t>
            </a:r>
            <a:r>
              <a:rPr lang="vi-VN" sz="3200" i="0" dirty="0">
                <a:solidFill>
                  <a:srgbClr val="002060"/>
                </a:solidFill>
                <a:effectLst/>
                <a:latin typeface="+mj-lt"/>
              </a:rPr>
              <a:t> Thứ tự liên kết đó được gọi là cấu tạo </a:t>
            </a:r>
            <a:r>
              <a:rPr lang="vi-VN" sz="3200" i="0" dirty="0" err="1">
                <a:solidFill>
                  <a:srgbClr val="002060"/>
                </a:solidFill>
                <a:effectLst/>
                <a:latin typeface="+mj-lt"/>
              </a:rPr>
              <a:t>hoá</a:t>
            </a:r>
            <a:r>
              <a:rPr lang="vi-VN" sz="3200" i="0" dirty="0">
                <a:solidFill>
                  <a:srgbClr val="002060"/>
                </a:solidFill>
                <a:effectLst/>
                <a:latin typeface="+mj-lt"/>
              </a:rPr>
              <a:t> học. Sự thay đổi thứ</a:t>
            </a:r>
            <a:r>
              <a:rPr lang="en-US" sz="3200" i="0" dirty="0">
                <a:solidFill>
                  <a:srgbClr val="002060"/>
                </a:solidFill>
                <a:effectLst/>
                <a:latin typeface="+mj-lt"/>
              </a:rPr>
              <a:t> </a:t>
            </a:r>
            <a:r>
              <a:rPr lang="vi-VN" sz="3200" i="0" dirty="0">
                <a:solidFill>
                  <a:srgbClr val="002060"/>
                </a:solidFill>
                <a:effectLst/>
                <a:latin typeface="+mj-lt"/>
              </a:rPr>
              <a:t>tự liên kết đó sẽ tạo ra chất khác.</a:t>
            </a:r>
          </a:p>
        </p:txBody>
      </p:sp>
      <p:graphicFrame>
        <p:nvGraphicFramePr>
          <p:cNvPr id="20" name="Bảng 19">
            <a:extLst>
              <a:ext uri="{FF2B5EF4-FFF2-40B4-BE49-F238E27FC236}">
                <a16:creationId xmlns:a16="http://schemas.microsoft.com/office/drawing/2014/main" id="{62CC3C91-6E40-05A2-E1D3-A49F919340CF}"/>
              </a:ext>
            </a:extLst>
          </p:cNvPr>
          <p:cNvGraphicFramePr>
            <a:graphicFrameLocks noGrp="1"/>
          </p:cNvGraphicFramePr>
          <p:nvPr>
            <p:extLst>
              <p:ext uri="{D42A27DB-BD31-4B8C-83A1-F6EECF244321}">
                <p14:modId xmlns:p14="http://schemas.microsoft.com/office/powerpoint/2010/main" val="1934184401"/>
              </p:ext>
            </p:extLst>
          </p:nvPr>
        </p:nvGraphicFramePr>
        <p:xfrm>
          <a:off x="10778842" y="4909145"/>
          <a:ext cx="6248400" cy="2523481"/>
        </p:xfrm>
        <a:graphic>
          <a:graphicData uri="http://schemas.openxmlformats.org/drawingml/2006/table">
            <a:tbl>
              <a:tblPr firstRow="1" firstCol="1" bandRow="1">
                <a:tableStyleId>{E8B1032C-EA38-4F05-BA0D-38AFFFC7BED3}</a:tableStyleId>
              </a:tblPr>
              <a:tblGrid>
                <a:gridCol w="3201117">
                  <a:extLst>
                    <a:ext uri="{9D8B030D-6E8A-4147-A177-3AD203B41FA5}">
                      <a16:colId xmlns:a16="http://schemas.microsoft.com/office/drawing/2014/main" val="1374111954"/>
                    </a:ext>
                  </a:extLst>
                </a:gridCol>
                <a:gridCol w="3047283">
                  <a:extLst>
                    <a:ext uri="{9D8B030D-6E8A-4147-A177-3AD203B41FA5}">
                      <a16:colId xmlns:a16="http://schemas.microsoft.com/office/drawing/2014/main" val="1838743520"/>
                    </a:ext>
                  </a:extLst>
                </a:gridCol>
              </a:tblGrid>
              <a:tr h="552788">
                <a:tc>
                  <a:txBody>
                    <a:bodyPr/>
                    <a:lstStyle/>
                    <a:p>
                      <a:pPr algn="ctr">
                        <a:lnSpc>
                          <a:spcPct val="120000"/>
                        </a:lnSpc>
                        <a:spcBef>
                          <a:spcPts val="1200"/>
                        </a:spcBef>
                        <a:spcAft>
                          <a:spcPts val="1200"/>
                        </a:spcAft>
                      </a:pPr>
                      <a:r>
                        <a:rPr lang="en-US" sz="2400" kern="0" dirty="0">
                          <a:solidFill>
                            <a:srgbClr val="002060"/>
                          </a:solidFill>
                          <a:effectLst/>
                        </a:rPr>
                        <a:t>Ethanol</a:t>
                      </a:r>
                      <a:endParaRPr lang="en-US" sz="2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Bef>
                          <a:spcPts val="1200"/>
                        </a:spcBef>
                        <a:spcAft>
                          <a:spcPts val="1200"/>
                        </a:spcAft>
                      </a:pPr>
                      <a:r>
                        <a:rPr lang="en-US" sz="2400" kern="0" dirty="0">
                          <a:solidFill>
                            <a:srgbClr val="002060"/>
                          </a:solidFill>
                          <a:effectLst/>
                        </a:rPr>
                        <a:t>Dimethyl ether</a:t>
                      </a:r>
                      <a:endParaRPr lang="en-US" sz="2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1744715"/>
                  </a:ext>
                </a:extLst>
              </a:tr>
              <a:tr h="609600">
                <a:tc>
                  <a:txBody>
                    <a:bodyPr/>
                    <a:lstStyle/>
                    <a:p>
                      <a:pPr algn="ctr">
                        <a:lnSpc>
                          <a:spcPct val="130000"/>
                        </a:lnSpc>
                        <a:spcBef>
                          <a:spcPts val="1200"/>
                        </a:spcBef>
                        <a:spcAft>
                          <a:spcPts val="1200"/>
                        </a:spcAft>
                      </a:pPr>
                      <a:r>
                        <a:rPr lang="en-US" sz="2400" kern="0" dirty="0">
                          <a:solidFill>
                            <a:srgbClr val="002060"/>
                          </a:solidFill>
                          <a:effectLst/>
                        </a:rPr>
                        <a:t>CH</a:t>
                      </a:r>
                      <a:r>
                        <a:rPr lang="en-US" sz="2400" kern="0" baseline="-25000" dirty="0">
                          <a:solidFill>
                            <a:srgbClr val="002060"/>
                          </a:solidFill>
                          <a:effectLst/>
                        </a:rPr>
                        <a:t>3</a:t>
                      </a:r>
                      <a:r>
                        <a:rPr lang="en-US" sz="2400" kern="0" dirty="0">
                          <a:solidFill>
                            <a:srgbClr val="002060"/>
                          </a:solidFill>
                          <a:effectLst/>
                        </a:rPr>
                        <a:t>−CH</a:t>
                      </a:r>
                      <a:r>
                        <a:rPr lang="en-US" sz="2400" kern="0" baseline="-25000" dirty="0">
                          <a:solidFill>
                            <a:srgbClr val="002060"/>
                          </a:solidFill>
                          <a:effectLst/>
                        </a:rPr>
                        <a:t>2</a:t>
                      </a:r>
                      <a:r>
                        <a:rPr lang="en-US" sz="2400" kern="0" dirty="0">
                          <a:solidFill>
                            <a:srgbClr val="002060"/>
                          </a:solidFill>
                          <a:effectLst/>
                        </a:rPr>
                        <a:t>−OH</a:t>
                      </a:r>
                      <a:endParaRPr lang="en-US" sz="2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1200"/>
                        </a:spcBef>
                        <a:spcAft>
                          <a:spcPts val="1200"/>
                        </a:spcAft>
                      </a:pPr>
                      <a:r>
                        <a:rPr lang="en-US" sz="2400" b="1" kern="0" dirty="0">
                          <a:solidFill>
                            <a:srgbClr val="002060"/>
                          </a:solidFill>
                          <a:effectLst/>
                        </a:rPr>
                        <a:t>CH</a:t>
                      </a:r>
                      <a:r>
                        <a:rPr lang="en-US" sz="2400" b="1" kern="0" baseline="-25000" dirty="0">
                          <a:solidFill>
                            <a:srgbClr val="002060"/>
                          </a:solidFill>
                          <a:effectLst/>
                        </a:rPr>
                        <a:t>3</a:t>
                      </a:r>
                      <a:r>
                        <a:rPr lang="en-US" sz="2400" b="1" kern="0" dirty="0">
                          <a:solidFill>
                            <a:srgbClr val="002060"/>
                          </a:solidFill>
                          <a:effectLst/>
                        </a:rPr>
                        <a:t>−O−CH</a:t>
                      </a:r>
                      <a:r>
                        <a:rPr lang="en-US" sz="2400" b="1" kern="0" baseline="-25000" dirty="0">
                          <a:solidFill>
                            <a:srgbClr val="002060"/>
                          </a:solidFill>
                          <a:effectLst/>
                        </a:rPr>
                        <a:t>3</a:t>
                      </a:r>
                      <a:endParaRPr lang="en-US" sz="2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2850949"/>
                  </a:ext>
                </a:extLst>
              </a:tr>
              <a:tr h="624861">
                <a:tc>
                  <a:txBody>
                    <a:bodyPr/>
                    <a:lstStyle/>
                    <a:p>
                      <a:pPr algn="ctr">
                        <a:lnSpc>
                          <a:spcPct val="130000"/>
                        </a:lnSpc>
                        <a:spcBef>
                          <a:spcPts val="1200"/>
                        </a:spcBef>
                        <a:spcAft>
                          <a:spcPts val="1200"/>
                        </a:spcAft>
                      </a:pPr>
                      <a:r>
                        <a:rPr lang="en-US" sz="2400" b="0" kern="0" dirty="0" err="1">
                          <a:solidFill>
                            <a:srgbClr val="002060"/>
                          </a:solidFill>
                          <a:effectLst/>
                        </a:rPr>
                        <a:t>Nhiệt</a:t>
                      </a:r>
                      <a:r>
                        <a:rPr lang="en-US" sz="2400" b="0" kern="0" dirty="0">
                          <a:solidFill>
                            <a:srgbClr val="002060"/>
                          </a:solidFill>
                          <a:effectLst/>
                        </a:rPr>
                        <a:t> </a:t>
                      </a:r>
                      <a:r>
                        <a:rPr lang="en-US" sz="2400" b="0" kern="0" dirty="0" err="1">
                          <a:solidFill>
                            <a:srgbClr val="002060"/>
                          </a:solidFill>
                          <a:effectLst/>
                        </a:rPr>
                        <a:t>độ</a:t>
                      </a:r>
                      <a:r>
                        <a:rPr lang="en-US" sz="2400" b="0" kern="0" dirty="0">
                          <a:solidFill>
                            <a:srgbClr val="002060"/>
                          </a:solidFill>
                          <a:effectLst/>
                        </a:rPr>
                        <a:t> </a:t>
                      </a:r>
                      <a:r>
                        <a:rPr lang="en-US" sz="2400" b="0" kern="0" dirty="0" err="1">
                          <a:solidFill>
                            <a:srgbClr val="002060"/>
                          </a:solidFill>
                          <a:effectLst/>
                        </a:rPr>
                        <a:t>sôi</a:t>
                      </a:r>
                      <a:r>
                        <a:rPr lang="en-US" sz="2400" b="0" kern="0" dirty="0">
                          <a:solidFill>
                            <a:srgbClr val="002060"/>
                          </a:solidFill>
                          <a:effectLst/>
                        </a:rPr>
                        <a:t>: 78,3 °C</a:t>
                      </a:r>
                      <a:endParaRPr lang="en-US" sz="24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1200"/>
                        </a:spcBef>
                        <a:spcAft>
                          <a:spcPts val="1200"/>
                        </a:spcAft>
                      </a:pPr>
                      <a:r>
                        <a:rPr lang="en-US" sz="2400" kern="0" dirty="0" err="1">
                          <a:solidFill>
                            <a:srgbClr val="002060"/>
                          </a:solidFill>
                          <a:effectLst/>
                        </a:rPr>
                        <a:t>Nhiệt</a:t>
                      </a:r>
                      <a:r>
                        <a:rPr lang="en-US" sz="2400" kern="0" dirty="0">
                          <a:solidFill>
                            <a:srgbClr val="002060"/>
                          </a:solidFill>
                          <a:effectLst/>
                        </a:rPr>
                        <a:t> </a:t>
                      </a:r>
                      <a:r>
                        <a:rPr lang="en-US" sz="2400" kern="0" dirty="0" err="1">
                          <a:solidFill>
                            <a:srgbClr val="002060"/>
                          </a:solidFill>
                          <a:effectLst/>
                        </a:rPr>
                        <a:t>độ</a:t>
                      </a:r>
                      <a:r>
                        <a:rPr lang="en-US" sz="2400" kern="0" dirty="0">
                          <a:solidFill>
                            <a:srgbClr val="002060"/>
                          </a:solidFill>
                          <a:effectLst/>
                        </a:rPr>
                        <a:t> </a:t>
                      </a:r>
                      <a:r>
                        <a:rPr lang="en-US" sz="2400" kern="0" dirty="0" err="1">
                          <a:solidFill>
                            <a:srgbClr val="002060"/>
                          </a:solidFill>
                          <a:effectLst/>
                        </a:rPr>
                        <a:t>sôi</a:t>
                      </a:r>
                      <a:r>
                        <a:rPr lang="en-US" sz="2400" kern="0" dirty="0">
                          <a:solidFill>
                            <a:srgbClr val="002060"/>
                          </a:solidFill>
                          <a:effectLst/>
                        </a:rPr>
                        <a:t>: –24,9 °C</a:t>
                      </a:r>
                      <a:endParaRPr lang="en-US" sz="2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3661661"/>
                  </a:ext>
                </a:extLst>
              </a:tr>
              <a:tr h="736232">
                <a:tc>
                  <a:txBody>
                    <a:bodyPr/>
                    <a:lstStyle/>
                    <a:p>
                      <a:pPr algn="ctr">
                        <a:lnSpc>
                          <a:spcPct val="130000"/>
                        </a:lnSpc>
                        <a:spcBef>
                          <a:spcPts val="1200"/>
                        </a:spcBef>
                        <a:spcAft>
                          <a:spcPts val="1200"/>
                        </a:spcAft>
                      </a:pPr>
                      <a:r>
                        <a:rPr lang="en-US" sz="2400" b="0" kern="0" dirty="0">
                          <a:solidFill>
                            <a:srgbClr val="002060"/>
                          </a:solidFill>
                          <a:effectLst/>
                        </a:rPr>
                        <a:t>Tan </a:t>
                      </a:r>
                      <a:r>
                        <a:rPr lang="en-US" sz="2400" b="0" kern="0" dirty="0" err="1">
                          <a:solidFill>
                            <a:srgbClr val="002060"/>
                          </a:solidFill>
                          <a:effectLst/>
                        </a:rPr>
                        <a:t>vô</a:t>
                      </a:r>
                      <a:r>
                        <a:rPr lang="en-US" sz="2400" b="0" kern="0" dirty="0">
                          <a:solidFill>
                            <a:srgbClr val="002060"/>
                          </a:solidFill>
                          <a:effectLst/>
                        </a:rPr>
                        <a:t> </a:t>
                      </a:r>
                      <a:r>
                        <a:rPr lang="en-US" sz="2400" b="0" kern="0" dirty="0" err="1">
                          <a:solidFill>
                            <a:srgbClr val="002060"/>
                          </a:solidFill>
                          <a:effectLst/>
                        </a:rPr>
                        <a:t>hạn</a:t>
                      </a:r>
                      <a:r>
                        <a:rPr lang="en-US" sz="2400" b="0" kern="0" dirty="0">
                          <a:solidFill>
                            <a:srgbClr val="002060"/>
                          </a:solidFill>
                          <a:effectLst/>
                        </a:rPr>
                        <a:t> </a:t>
                      </a:r>
                      <a:r>
                        <a:rPr lang="en-US" sz="2400" b="0" kern="0" dirty="0" err="1">
                          <a:solidFill>
                            <a:srgbClr val="002060"/>
                          </a:solidFill>
                          <a:effectLst/>
                        </a:rPr>
                        <a:t>trong</a:t>
                      </a:r>
                      <a:r>
                        <a:rPr lang="en-US" sz="2400" b="0" kern="0" dirty="0">
                          <a:solidFill>
                            <a:srgbClr val="002060"/>
                          </a:solidFill>
                          <a:effectLst/>
                        </a:rPr>
                        <a:t> </a:t>
                      </a:r>
                      <a:r>
                        <a:rPr lang="en-US" sz="2400" b="0" kern="0" dirty="0" err="1">
                          <a:solidFill>
                            <a:srgbClr val="002060"/>
                          </a:solidFill>
                          <a:effectLst/>
                        </a:rPr>
                        <a:t>nước</a:t>
                      </a:r>
                      <a:endParaRPr lang="en-US" sz="24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1200"/>
                        </a:spcBef>
                        <a:spcAft>
                          <a:spcPts val="1200"/>
                        </a:spcAft>
                      </a:pPr>
                      <a:r>
                        <a:rPr lang="en-US" sz="2400" kern="0" dirty="0" err="1">
                          <a:solidFill>
                            <a:srgbClr val="002060"/>
                          </a:solidFill>
                          <a:effectLst/>
                        </a:rPr>
                        <a:t>Ít</a:t>
                      </a:r>
                      <a:r>
                        <a:rPr lang="en-US" sz="2400" kern="0" dirty="0">
                          <a:solidFill>
                            <a:srgbClr val="002060"/>
                          </a:solidFill>
                          <a:effectLst/>
                        </a:rPr>
                        <a:t> tan </a:t>
                      </a:r>
                      <a:r>
                        <a:rPr lang="en-US" sz="2400" kern="0" dirty="0" err="1">
                          <a:solidFill>
                            <a:srgbClr val="002060"/>
                          </a:solidFill>
                          <a:effectLst/>
                        </a:rPr>
                        <a:t>trong</a:t>
                      </a:r>
                      <a:r>
                        <a:rPr lang="en-US" sz="2400" kern="0" dirty="0">
                          <a:solidFill>
                            <a:srgbClr val="002060"/>
                          </a:solidFill>
                          <a:effectLst/>
                        </a:rPr>
                        <a:t> </a:t>
                      </a:r>
                      <a:r>
                        <a:rPr lang="en-US" sz="2400" kern="0" dirty="0" err="1">
                          <a:solidFill>
                            <a:srgbClr val="002060"/>
                          </a:solidFill>
                          <a:effectLst/>
                        </a:rPr>
                        <a:t>nước</a:t>
                      </a:r>
                      <a:endParaRPr lang="en-US" sz="2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98771"/>
                  </a:ext>
                </a:extLst>
              </a:tr>
            </a:tbl>
          </a:graphicData>
        </a:graphic>
      </p:graphicFrame>
      <p:sp>
        <p:nvSpPr>
          <p:cNvPr id="23" name="Hộp Văn bản 22">
            <a:extLst>
              <a:ext uri="{FF2B5EF4-FFF2-40B4-BE49-F238E27FC236}">
                <a16:creationId xmlns:a16="http://schemas.microsoft.com/office/drawing/2014/main" id="{D7A47CF6-EB1A-CBCA-3B50-8770BBFF54F6}"/>
              </a:ext>
            </a:extLst>
          </p:cNvPr>
          <p:cNvSpPr txBox="1"/>
          <p:nvPr/>
        </p:nvSpPr>
        <p:spPr>
          <a:xfrm>
            <a:off x="10951122" y="3576928"/>
            <a:ext cx="5850905" cy="1077218"/>
          </a:xfrm>
          <a:prstGeom prst="rect">
            <a:avLst/>
          </a:prstGeom>
          <a:noFill/>
        </p:spPr>
        <p:txBody>
          <a:bodyPr wrap="square">
            <a:spAutoFit/>
          </a:bodyPr>
          <a:lstStyle/>
          <a:p>
            <a:pPr algn="ctr"/>
            <a:r>
              <a:rPr lang="en-US" sz="3200" kern="0" dirty="0">
                <a:solidFill>
                  <a:srgbClr val="002060"/>
                </a:solidFill>
                <a:effectLst/>
                <a:latin typeface="+mj-lt"/>
                <a:ea typeface="Calibri" panose="020F0502020204030204" pitchFamily="34" charset="0"/>
              </a:rPr>
              <a:t>Ethanol </a:t>
            </a:r>
            <a:r>
              <a:rPr lang="en-US" sz="3200" kern="0" dirty="0" err="1">
                <a:solidFill>
                  <a:srgbClr val="002060"/>
                </a:solidFill>
                <a:effectLst/>
                <a:latin typeface="+mj-lt"/>
                <a:ea typeface="Calibri" panose="020F0502020204030204" pitchFamily="34" charset="0"/>
              </a:rPr>
              <a:t>và</a:t>
            </a:r>
            <a:r>
              <a:rPr lang="en-US" sz="3200" kern="0" dirty="0">
                <a:solidFill>
                  <a:srgbClr val="002060"/>
                </a:solidFill>
                <a:effectLst/>
                <a:latin typeface="+mj-lt"/>
                <a:ea typeface="Calibri" panose="020F0502020204030204" pitchFamily="34" charset="0"/>
              </a:rPr>
              <a:t> dimethyl ether </a:t>
            </a:r>
            <a:r>
              <a:rPr lang="en-US" sz="3200" kern="0" dirty="0" err="1">
                <a:solidFill>
                  <a:srgbClr val="002060"/>
                </a:solidFill>
                <a:effectLst/>
                <a:latin typeface="+mj-lt"/>
                <a:ea typeface="Calibri" panose="020F0502020204030204" pitchFamily="34" charset="0"/>
              </a:rPr>
              <a:t>đều</a:t>
            </a:r>
            <a:r>
              <a:rPr lang="en-US" sz="3200" kern="0" dirty="0">
                <a:solidFill>
                  <a:srgbClr val="002060"/>
                </a:solidFill>
                <a:effectLst/>
                <a:latin typeface="+mj-lt"/>
                <a:ea typeface="Calibri" panose="020F0502020204030204" pitchFamily="34" charset="0"/>
              </a:rPr>
              <a:t> </a:t>
            </a:r>
            <a:r>
              <a:rPr lang="en-US" sz="3200" kern="0" dirty="0" err="1">
                <a:solidFill>
                  <a:srgbClr val="002060"/>
                </a:solidFill>
                <a:effectLst/>
                <a:latin typeface="+mj-lt"/>
                <a:ea typeface="Calibri" panose="020F0502020204030204" pitchFamily="34" charset="0"/>
              </a:rPr>
              <a:t>có</a:t>
            </a:r>
            <a:r>
              <a:rPr lang="en-US" sz="3200" kern="0" dirty="0">
                <a:solidFill>
                  <a:srgbClr val="002060"/>
                </a:solidFill>
                <a:effectLst/>
                <a:latin typeface="+mj-lt"/>
                <a:ea typeface="Calibri" panose="020F0502020204030204" pitchFamily="34" charset="0"/>
              </a:rPr>
              <a:t> </a:t>
            </a:r>
            <a:r>
              <a:rPr lang="en-US" sz="3200" kern="0" dirty="0" err="1">
                <a:solidFill>
                  <a:srgbClr val="002060"/>
                </a:solidFill>
                <a:effectLst/>
                <a:latin typeface="+mj-lt"/>
                <a:ea typeface="Calibri" panose="020F0502020204030204" pitchFamily="34" charset="0"/>
              </a:rPr>
              <a:t>công</a:t>
            </a:r>
            <a:r>
              <a:rPr lang="en-US" sz="3200" kern="0" dirty="0">
                <a:solidFill>
                  <a:srgbClr val="002060"/>
                </a:solidFill>
                <a:effectLst/>
                <a:latin typeface="+mj-lt"/>
                <a:ea typeface="Calibri" panose="020F0502020204030204" pitchFamily="34" charset="0"/>
              </a:rPr>
              <a:t> </a:t>
            </a:r>
            <a:r>
              <a:rPr lang="en-US" sz="3200" kern="0" dirty="0" err="1">
                <a:solidFill>
                  <a:srgbClr val="002060"/>
                </a:solidFill>
                <a:effectLst/>
                <a:latin typeface="+mj-lt"/>
                <a:ea typeface="Calibri" panose="020F0502020204030204" pitchFamily="34" charset="0"/>
              </a:rPr>
              <a:t>thức</a:t>
            </a:r>
            <a:r>
              <a:rPr lang="en-US" sz="3200" kern="0" dirty="0">
                <a:solidFill>
                  <a:srgbClr val="002060"/>
                </a:solidFill>
                <a:effectLst/>
                <a:latin typeface="+mj-lt"/>
                <a:ea typeface="Calibri" panose="020F0502020204030204" pitchFamily="34" charset="0"/>
              </a:rPr>
              <a:t> </a:t>
            </a:r>
            <a:r>
              <a:rPr lang="en-US" sz="3200" kern="0" dirty="0" err="1">
                <a:solidFill>
                  <a:srgbClr val="002060"/>
                </a:solidFill>
                <a:effectLst/>
                <a:latin typeface="+mj-lt"/>
                <a:ea typeface="Calibri" panose="020F0502020204030204" pitchFamily="34" charset="0"/>
              </a:rPr>
              <a:t>phân</a:t>
            </a:r>
            <a:r>
              <a:rPr lang="en-US" sz="3200" kern="0" dirty="0">
                <a:solidFill>
                  <a:srgbClr val="002060"/>
                </a:solidFill>
                <a:effectLst/>
                <a:latin typeface="+mj-lt"/>
                <a:ea typeface="Calibri" panose="020F0502020204030204" pitchFamily="34" charset="0"/>
              </a:rPr>
              <a:t> </a:t>
            </a:r>
            <a:r>
              <a:rPr lang="en-US" sz="3200" kern="0" dirty="0" err="1">
                <a:solidFill>
                  <a:srgbClr val="002060"/>
                </a:solidFill>
                <a:effectLst/>
                <a:latin typeface="+mj-lt"/>
                <a:ea typeface="Calibri" panose="020F0502020204030204" pitchFamily="34" charset="0"/>
              </a:rPr>
              <a:t>tử</a:t>
            </a:r>
            <a:r>
              <a:rPr lang="en-US" sz="3200" kern="0" dirty="0">
                <a:solidFill>
                  <a:srgbClr val="002060"/>
                </a:solidFill>
                <a:effectLst/>
                <a:latin typeface="+mj-lt"/>
                <a:ea typeface="Calibri" panose="020F0502020204030204" pitchFamily="34" charset="0"/>
              </a:rPr>
              <a:t> C</a:t>
            </a:r>
            <a:r>
              <a:rPr lang="en-US" sz="3200" kern="0" baseline="-25000" dirty="0">
                <a:solidFill>
                  <a:srgbClr val="002060"/>
                </a:solidFill>
                <a:effectLst/>
                <a:latin typeface="+mj-lt"/>
                <a:ea typeface="Calibri" panose="020F0502020204030204" pitchFamily="34" charset="0"/>
              </a:rPr>
              <a:t>2</a:t>
            </a:r>
            <a:r>
              <a:rPr lang="en-US" sz="3200" kern="0" dirty="0">
                <a:solidFill>
                  <a:srgbClr val="002060"/>
                </a:solidFill>
                <a:effectLst/>
                <a:latin typeface="+mj-lt"/>
                <a:ea typeface="Calibri" panose="020F0502020204030204" pitchFamily="34" charset="0"/>
              </a:rPr>
              <a:t>H</a:t>
            </a:r>
            <a:r>
              <a:rPr lang="en-US" sz="3200" kern="0" baseline="-25000" dirty="0">
                <a:solidFill>
                  <a:srgbClr val="002060"/>
                </a:solidFill>
                <a:effectLst/>
                <a:latin typeface="+mj-lt"/>
                <a:ea typeface="Calibri" panose="020F0502020204030204" pitchFamily="34" charset="0"/>
              </a:rPr>
              <a:t>6</a:t>
            </a:r>
            <a:r>
              <a:rPr lang="en-US" sz="3200" kern="0" dirty="0">
                <a:solidFill>
                  <a:srgbClr val="002060"/>
                </a:solidFill>
                <a:effectLst/>
                <a:latin typeface="+mj-lt"/>
                <a:ea typeface="Calibri" panose="020F0502020204030204" pitchFamily="34" charset="0"/>
              </a:rPr>
              <a:t>O </a:t>
            </a:r>
            <a:endParaRPr lang="en-US" sz="3200" dirty="0">
              <a:solidFill>
                <a:srgbClr val="002060"/>
              </a:solidFill>
              <a:latin typeface="+mj-lt"/>
            </a:endParaRPr>
          </a:p>
        </p:txBody>
      </p:sp>
      <p:sp>
        <p:nvSpPr>
          <p:cNvPr id="24" name="Hình Bầu dục 23">
            <a:extLst>
              <a:ext uri="{FF2B5EF4-FFF2-40B4-BE49-F238E27FC236}">
                <a16:creationId xmlns:a16="http://schemas.microsoft.com/office/drawing/2014/main" id="{64608EE7-589B-2277-6F61-5D7772405716}"/>
              </a:ext>
            </a:extLst>
          </p:cNvPr>
          <p:cNvSpPr/>
          <p:nvPr/>
        </p:nvSpPr>
        <p:spPr>
          <a:xfrm>
            <a:off x="445962" y="3573745"/>
            <a:ext cx="1245505" cy="111997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Times New Roman" panose="02020603050405020304" pitchFamily="18" charset="0"/>
                <a:cs typeface="Times New Roman" panose="02020603050405020304" pitchFamily="18" charset="0"/>
              </a:rPr>
              <a:t>1</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par>
                                <p:cTn id="25" presetID="2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4" grpId="0" animBg="1"/>
      <p:bldP spid="9" grpId="0" animBg="1"/>
      <p:bldP spid="17" grpId="0"/>
      <p:bldP spid="23" grpId="0"/>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8" name="Freeform 8"/>
          <p:cNvSpPr/>
          <p:nvPr/>
        </p:nvSpPr>
        <p:spPr>
          <a:xfrm>
            <a:off x="9967787" y="2287555"/>
            <a:ext cx="7291513" cy="6970745"/>
          </a:xfrm>
          <a:custGeom>
            <a:avLst/>
            <a:gdLst/>
            <a:ahLst/>
            <a:cxnLst/>
            <a:rect l="l" t="t" r="r" b="b"/>
            <a:pathLst>
              <a:path w="7291513" h="5996310">
                <a:moveTo>
                  <a:pt x="0" y="0"/>
                </a:moveTo>
                <a:lnTo>
                  <a:pt x="7291513" y="0"/>
                </a:lnTo>
                <a:lnTo>
                  <a:pt x="7291513" y="5996310"/>
                </a:lnTo>
                <a:lnTo>
                  <a:pt x="0" y="59963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8" name="Hình chữ nhật 17">
            <a:extLst>
              <a:ext uri="{FF2B5EF4-FFF2-40B4-BE49-F238E27FC236}">
                <a16:creationId xmlns:a16="http://schemas.microsoft.com/office/drawing/2014/main" id="{B1498146-164A-ADC1-8D50-6DDF5993BF79}"/>
              </a:ext>
            </a:extLst>
          </p:cNvPr>
          <p:cNvSpPr/>
          <p:nvPr/>
        </p:nvSpPr>
        <p:spPr>
          <a:xfrm>
            <a:off x="10297780" y="3248279"/>
            <a:ext cx="6894164" cy="53242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a:ea typeface="Cambria"/>
              <a:cs typeface="+mn-cs"/>
            </a:endParaRPr>
          </a:p>
        </p:txBody>
      </p:sp>
      <p:sp>
        <p:nvSpPr>
          <p:cNvPr id="3" name="Freeform 3"/>
          <p:cNvSpPr/>
          <p:nvPr/>
        </p:nvSpPr>
        <p:spPr>
          <a:xfrm>
            <a:off x="7413151" y="7080679"/>
            <a:ext cx="3461697" cy="3203643"/>
          </a:xfrm>
          <a:custGeom>
            <a:avLst/>
            <a:gdLst/>
            <a:ahLst/>
            <a:cxnLst/>
            <a:rect l="l" t="t" r="r" b="b"/>
            <a:pathLst>
              <a:path w="3461697" h="3203643">
                <a:moveTo>
                  <a:pt x="0" y="0"/>
                </a:moveTo>
                <a:lnTo>
                  <a:pt x="3461698" y="0"/>
                </a:lnTo>
                <a:lnTo>
                  <a:pt x="3461698" y="3203643"/>
                </a:lnTo>
                <a:lnTo>
                  <a:pt x="0" y="3203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4" name="Freeform 4"/>
          <p:cNvSpPr/>
          <p:nvPr/>
        </p:nvSpPr>
        <p:spPr>
          <a:xfrm>
            <a:off x="926243" y="2971351"/>
            <a:ext cx="7291513" cy="5996310"/>
          </a:xfrm>
          <a:custGeom>
            <a:avLst/>
            <a:gdLst/>
            <a:ahLst/>
            <a:cxnLst/>
            <a:rect l="l" t="t" r="r" b="b"/>
            <a:pathLst>
              <a:path w="7291513" h="5996310">
                <a:moveTo>
                  <a:pt x="0" y="0"/>
                </a:moveTo>
                <a:lnTo>
                  <a:pt x="7291513" y="0"/>
                </a:lnTo>
                <a:lnTo>
                  <a:pt x="7291513" y="5996310"/>
                </a:lnTo>
                <a:lnTo>
                  <a:pt x="0" y="59963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endParaRPr>
          </a:p>
        </p:txBody>
      </p:sp>
      <p:sp>
        <p:nvSpPr>
          <p:cNvPr id="7" name="Freeform 7"/>
          <p:cNvSpPr/>
          <p:nvPr/>
        </p:nvSpPr>
        <p:spPr>
          <a:xfrm flipH="1">
            <a:off x="15472721" y="185514"/>
            <a:ext cx="1042209" cy="1308710"/>
          </a:xfrm>
          <a:custGeom>
            <a:avLst/>
            <a:gdLst/>
            <a:ahLst/>
            <a:cxnLst/>
            <a:rect l="l" t="t" r="r" b="b"/>
            <a:pathLst>
              <a:path w="1042209" h="1308710">
                <a:moveTo>
                  <a:pt x="1042209" y="0"/>
                </a:moveTo>
                <a:lnTo>
                  <a:pt x="0" y="0"/>
                </a:lnTo>
                <a:lnTo>
                  <a:pt x="0" y="1308711"/>
                </a:lnTo>
                <a:lnTo>
                  <a:pt x="1042209" y="1308711"/>
                </a:lnTo>
                <a:lnTo>
                  <a:pt x="104220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9" name="Freeform 9"/>
          <p:cNvSpPr/>
          <p:nvPr/>
        </p:nvSpPr>
        <p:spPr>
          <a:xfrm rot="5400000">
            <a:off x="-771445" y="5821564"/>
            <a:ext cx="3600289" cy="877161"/>
          </a:xfrm>
          <a:custGeom>
            <a:avLst/>
            <a:gdLst/>
            <a:ahLst/>
            <a:cxnLst/>
            <a:rect l="l" t="t" r="r" b="b"/>
            <a:pathLst>
              <a:path w="3600289" h="877161">
                <a:moveTo>
                  <a:pt x="0" y="0"/>
                </a:moveTo>
                <a:lnTo>
                  <a:pt x="3600290" y="0"/>
                </a:lnTo>
                <a:lnTo>
                  <a:pt x="3600290" y="877162"/>
                </a:lnTo>
                <a:lnTo>
                  <a:pt x="0" y="8771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1" name="Freeform 11"/>
          <p:cNvSpPr/>
          <p:nvPr/>
        </p:nvSpPr>
        <p:spPr>
          <a:xfrm>
            <a:off x="11533236" y="8005423"/>
            <a:ext cx="6754764" cy="2281577"/>
          </a:xfrm>
          <a:custGeom>
            <a:avLst/>
            <a:gdLst/>
            <a:ahLst/>
            <a:cxnLst/>
            <a:rect l="l" t="t" r="r" b="b"/>
            <a:pathLst>
              <a:path w="6754764" h="2281577">
                <a:moveTo>
                  <a:pt x="0" y="0"/>
                </a:moveTo>
                <a:lnTo>
                  <a:pt x="6754764" y="0"/>
                </a:lnTo>
                <a:lnTo>
                  <a:pt x="6754764" y="2281577"/>
                </a:lnTo>
                <a:lnTo>
                  <a:pt x="0" y="2281577"/>
                </a:lnTo>
                <a:lnTo>
                  <a:pt x="0" y="0"/>
                </a:lnTo>
                <a:close/>
              </a:path>
            </a:pathLst>
          </a:custGeom>
          <a:blipFill>
            <a:blip r:embed="rId13">
              <a:extLst>
                <a:ext uri="{96DAC541-7B7A-43D3-8B79-37D633B846F1}">
                  <asvg:svgBlip xmlns:asvg="http://schemas.microsoft.com/office/drawing/2016/SVG/main" r:embed="rId14"/>
                </a:ext>
              </a:extLst>
            </a:blip>
            <a:stretch>
              <a:fillRect b="-1213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2" name="Freeform 12"/>
          <p:cNvSpPr/>
          <p:nvPr/>
        </p:nvSpPr>
        <p:spPr>
          <a:xfrm rot="10531628">
            <a:off x="16048348" y="1728172"/>
            <a:ext cx="1765774" cy="1467198"/>
          </a:xfrm>
          <a:custGeom>
            <a:avLst/>
            <a:gdLst/>
            <a:ahLst/>
            <a:cxnLst/>
            <a:rect l="l" t="t" r="r" b="b"/>
            <a:pathLst>
              <a:path w="1765774" h="1467198">
                <a:moveTo>
                  <a:pt x="0" y="0"/>
                </a:moveTo>
                <a:lnTo>
                  <a:pt x="1765774" y="0"/>
                </a:lnTo>
                <a:lnTo>
                  <a:pt x="1765774" y="1467198"/>
                </a:lnTo>
                <a:lnTo>
                  <a:pt x="0" y="14671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3" name="Freeform 13"/>
          <p:cNvSpPr/>
          <p:nvPr/>
        </p:nvSpPr>
        <p:spPr>
          <a:xfrm rot="1100902">
            <a:off x="759419" y="8471813"/>
            <a:ext cx="1415723" cy="1348798"/>
          </a:xfrm>
          <a:custGeom>
            <a:avLst/>
            <a:gdLst/>
            <a:ahLst/>
            <a:cxnLst/>
            <a:rect l="l" t="t" r="r" b="b"/>
            <a:pathLst>
              <a:path w="1415723" h="1348798">
                <a:moveTo>
                  <a:pt x="0" y="0"/>
                </a:moveTo>
                <a:lnTo>
                  <a:pt x="1415723" y="0"/>
                </a:lnTo>
                <a:lnTo>
                  <a:pt x="1415723" y="1348798"/>
                </a:lnTo>
                <a:lnTo>
                  <a:pt x="0" y="134879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4" name="Freeform 7">
            <a:extLst>
              <a:ext uri="{FF2B5EF4-FFF2-40B4-BE49-F238E27FC236}">
                <a16:creationId xmlns:a16="http://schemas.microsoft.com/office/drawing/2014/main" id="{FCE1AEAF-71FD-1B3D-9179-B68322BFA509}"/>
              </a:ext>
            </a:extLst>
          </p:cNvPr>
          <p:cNvSpPr/>
          <p:nvPr/>
        </p:nvSpPr>
        <p:spPr>
          <a:xfrm>
            <a:off x="351817" y="533221"/>
            <a:ext cx="14634651" cy="1617596"/>
          </a:xfrm>
          <a:custGeom>
            <a:avLst/>
            <a:gdLst/>
            <a:ahLst/>
            <a:cxnLst/>
            <a:rect l="l" t="t" r="r" b="b"/>
            <a:pathLst>
              <a:path w="5577916" h="1617596">
                <a:moveTo>
                  <a:pt x="0" y="0"/>
                </a:moveTo>
                <a:lnTo>
                  <a:pt x="5577916" y="0"/>
                </a:lnTo>
                <a:lnTo>
                  <a:pt x="5577916" y="1617595"/>
                </a:lnTo>
                <a:lnTo>
                  <a:pt x="0" y="161759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5" name="TextBox 8">
            <a:extLst>
              <a:ext uri="{FF2B5EF4-FFF2-40B4-BE49-F238E27FC236}">
                <a16:creationId xmlns:a16="http://schemas.microsoft.com/office/drawing/2014/main" id="{8A16AB2E-82CE-2504-B091-F545A0C3F37F}"/>
              </a:ext>
            </a:extLst>
          </p:cNvPr>
          <p:cNvSpPr txBox="1"/>
          <p:nvPr/>
        </p:nvSpPr>
        <p:spPr>
          <a:xfrm>
            <a:off x="1615199" y="669959"/>
            <a:ext cx="16660065" cy="1204753"/>
          </a:xfrm>
          <a:prstGeom prst="rect">
            <a:avLst/>
          </a:prstGeom>
        </p:spPr>
        <p:txBody>
          <a:bodyPr lIns="0" tIns="0" rIns="0" bIns="0" rtlCol="0" anchor="t">
            <a:spAutoFit/>
          </a:bodyPr>
          <a:lstStyle/>
          <a:p>
            <a:pPr marL="0" marR="0" lvl="0" indent="0" algn="l" defTabSz="914400" rtl="0" eaLnBrk="1" fontAlgn="auto" latinLnBrk="0" hangingPunct="1">
              <a:lnSpc>
                <a:spcPts val="1012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424C94"/>
                </a:solidFill>
                <a:effectLst/>
                <a:uLnTx/>
                <a:uFillTx/>
                <a:latin typeface="Cambria"/>
                <a:ea typeface="Cambria"/>
                <a:cs typeface="+mn-ea"/>
                <a:sym typeface="+mn-lt"/>
              </a:rPr>
              <a:t>THUYẾT CẤU TẠO HÓA HỌC</a:t>
            </a:r>
          </a:p>
        </p:txBody>
      </p:sp>
      <p:sp>
        <p:nvSpPr>
          <p:cNvPr id="16" name="Hình chữ nhật 15">
            <a:extLst>
              <a:ext uri="{FF2B5EF4-FFF2-40B4-BE49-F238E27FC236}">
                <a16:creationId xmlns:a16="http://schemas.microsoft.com/office/drawing/2014/main" id="{44F55E64-69BB-1949-4648-924F1152627F}"/>
              </a:ext>
            </a:extLst>
          </p:cNvPr>
          <p:cNvSpPr/>
          <p:nvPr/>
        </p:nvSpPr>
        <p:spPr>
          <a:xfrm>
            <a:off x="1615199" y="3974774"/>
            <a:ext cx="6081001" cy="45977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Cambria"/>
              <a:cs typeface="+mn-cs"/>
            </a:endParaRPr>
          </a:p>
        </p:txBody>
      </p:sp>
      <p:sp>
        <p:nvSpPr>
          <p:cNvPr id="5" name="Hộp Văn bản 4">
            <a:extLst>
              <a:ext uri="{FF2B5EF4-FFF2-40B4-BE49-F238E27FC236}">
                <a16:creationId xmlns:a16="http://schemas.microsoft.com/office/drawing/2014/main" id="{92BD47C4-C046-7480-46C2-71B4D318A332}"/>
              </a:ext>
            </a:extLst>
          </p:cNvPr>
          <p:cNvSpPr txBox="1"/>
          <p:nvPr/>
        </p:nvSpPr>
        <p:spPr>
          <a:xfrm>
            <a:off x="1947562" y="3924104"/>
            <a:ext cx="5748638" cy="4623317"/>
          </a:xfrm>
          <a:prstGeom prst="rect">
            <a:avLst/>
          </a:prstGeom>
          <a:noFill/>
        </p:spPr>
        <p:txBody>
          <a:bodyPr wrap="square">
            <a:spAutoFit/>
          </a:bodyPr>
          <a:lstStyle/>
          <a:p>
            <a:pPr algn="just" rtl="0">
              <a:lnSpc>
                <a:spcPct val="110000"/>
              </a:lnSpc>
            </a:pPr>
            <a:r>
              <a:rPr lang="vi-VN" sz="3000" i="0" dirty="0">
                <a:solidFill>
                  <a:srgbClr val="002060"/>
                </a:solidFill>
                <a:effectLst/>
                <a:latin typeface="+mj-lt"/>
              </a:rPr>
              <a:t>Trong phân tử chất hữu cơ, </a:t>
            </a:r>
            <a:r>
              <a:rPr lang="vi-VN" sz="3000" i="0" dirty="0" err="1">
                <a:solidFill>
                  <a:srgbClr val="002060"/>
                </a:solidFill>
                <a:effectLst/>
                <a:latin typeface="+mj-lt"/>
              </a:rPr>
              <a:t>carbon</a:t>
            </a:r>
            <a:r>
              <a:rPr lang="vi-VN" sz="3000" i="0" dirty="0">
                <a:solidFill>
                  <a:srgbClr val="002060"/>
                </a:solidFill>
                <a:effectLst/>
                <a:latin typeface="+mj-lt"/>
              </a:rPr>
              <a:t> có </a:t>
            </a:r>
            <a:r>
              <a:rPr lang="vi-VN" sz="3000" i="0" dirty="0" err="1">
                <a:solidFill>
                  <a:srgbClr val="002060"/>
                </a:solidFill>
                <a:effectLst/>
                <a:latin typeface="+mj-lt"/>
              </a:rPr>
              <a:t>hoá</a:t>
            </a:r>
            <a:r>
              <a:rPr lang="vi-VN" sz="3000" i="0" dirty="0">
                <a:solidFill>
                  <a:srgbClr val="002060"/>
                </a:solidFill>
                <a:effectLst/>
                <a:latin typeface="+mj-lt"/>
              </a:rPr>
              <a:t> trị IV. Các nguyên tử </a:t>
            </a:r>
            <a:r>
              <a:rPr lang="vi-VN" sz="3000" i="0" dirty="0" err="1">
                <a:solidFill>
                  <a:srgbClr val="002060"/>
                </a:solidFill>
                <a:effectLst/>
                <a:latin typeface="+mj-lt"/>
              </a:rPr>
              <a:t>carbon</a:t>
            </a:r>
            <a:r>
              <a:rPr lang="vi-VN" sz="3000" i="0" dirty="0">
                <a:solidFill>
                  <a:srgbClr val="002060"/>
                </a:solidFill>
                <a:effectLst/>
                <a:latin typeface="+mj-lt"/>
              </a:rPr>
              <a:t> không những</a:t>
            </a:r>
            <a:r>
              <a:rPr lang="en-US" sz="3000" i="0" dirty="0">
                <a:solidFill>
                  <a:srgbClr val="002060"/>
                </a:solidFill>
                <a:effectLst/>
                <a:latin typeface="+mj-lt"/>
              </a:rPr>
              <a:t> l</a:t>
            </a:r>
            <a:r>
              <a:rPr lang="vi-VN" sz="3000" i="0" dirty="0" err="1">
                <a:solidFill>
                  <a:srgbClr val="002060"/>
                </a:solidFill>
                <a:effectLst/>
                <a:latin typeface="+mj-lt"/>
              </a:rPr>
              <a:t>iên</a:t>
            </a:r>
            <a:r>
              <a:rPr lang="vi-VN" sz="3000" i="0" dirty="0">
                <a:solidFill>
                  <a:srgbClr val="002060"/>
                </a:solidFill>
                <a:effectLst/>
                <a:latin typeface="+mj-lt"/>
              </a:rPr>
              <a:t> kết với nguyên tử của các nguyên tố khác mà còn có thể liên kết trực tiếp với</a:t>
            </a:r>
            <a:r>
              <a:rPr lang="en-US" sz="3000" i="0" dirty="0">
                <a:solidFill>
                  <a:srgbClr val="002060"/>
                </a:solidFill>
                <a:effectLst/>
                <a:latin typeface="+mj-lt"/>
              </a:rPr>
              <a:t> </a:t>
            </a:r>
            <a:r>
              <a:rPr lang="vi-VN" sz="3000" i="0" dirty="0">
                <a:solidFill>
                  <a:srgbClr val="002060"/>
                </a:solidFill>
                <a:effectLst/>
                <a:latin typeface="+mj-lt"/>
              </a:rPr>
              <a:t>nhau tạo thành mạch </a:t>
            </a:r>
            <a:r>
              <a:rPr lang="vi-VN" sz="3000" i="0" dirty="0" err="1">
                <a:solidFill>
                  <a:srgbClr val="002060"/>
                </a:solidFill>
                <a:effectLst/>
                <a:latin typeface="+mj-lt"/>
              </a:rPr>
              <a:t>carbon</a:t>
            </a:r>
            <a:r>
              <a:rPr lang="vi-VN" sz="3000" i="0" dirty="0">
                <a:solidFill>
                  <a:srgbClr val="002060"/>
                </a:solidFill>
                <a:effectLst/>
                <a:latin typeface="+mj-lt"/>
              </a:rPr>
              <a:t> (mạch hở không phân nhánh, mạch hở phân nhánh hoặc</a:t>
            </a:r>
            <a:r>
              <a:rPr lang="en-US" sz="3000" i="0" dirty="0">
                <a:solidFill>
                  <a:srgbClr val="002060"/>
                </a:solidFill>
                <a:effectLst/>
                <a:latin typeface="+mj-lt"/>
              </a:rPr>
              <a:t> </a:t>
            </a:r>
            <a:r>
              <a:rPr lang="vi-VN" sz="3000" i="0" dirty="0">
                <a:solidFill>
                  <a:srgbClr val="002060"/>
                </a:solidFill>
                <a:effectLst/>
                <a:latin typeface="+mj-lt"/>
              </a:rPr>
              <a:t>mạch vòng). </a:t>
            </a:r>
          </a:p>
        </p:txBody>
      </p:sp>
      <p:sp>
        <p:nvSpPr>
          <p:cNvPr id="6" name="Hình Bầu dục 5">
            <a:extLst>
              <a:ext uri="{FF2B5EF4-FFF2-40B4-BE49-F238E27FC236}">
                <a16:creationId xmlns:a16="http://schemas.microsoft.com/office/drawing/2014/main" id="{0360CD94-03A5-BDEF-A647-6D3F6F885A3B}"/>
              </a:ext>
            </a:extLst>
          </p:cNvPr>
          <p:cNvSpPr/>
          <p:nvPr/>
        </p:nvSpPr>
        <p:spPr>
          <a:xfrm>
            <a:off x="445962" y="3573745"/>
            <a:ext cx="1245505" cy="111997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Times New Roman" panose="02020603050405020304" pitchFamily="18" charset="0"/>
                <a:cs typeface="Times New Roman" panose="02020603050405020304" pitchFamily="18" charset="0"/>
              </a:rPr>
              <a:t>2</a:t>
            </a:r>
          </a:p>
        </p:txBody>
      </p:sp>
      <p:pic>
        <p:nvPicPr>
          <p:cNvPr id="10" name="Picture 256476786">
            <a:extLst>
              <a:ext uri="{FF2B5EF4-FFF2-40B4-BE49-F238E27FC236}">
                <a16:creationId xmlns:a16="http://schemas.microsoft.com/office/drawing/2014/main" id="{174B0D77-B9C2-7089-2BE7-802D22D539FC}"/>
              </a:ext>
            </a:extLst>
          </p:cNvPr>
          <p:cNvPicPr>
            <a:picLocks noChangeAspect="1"/>
          </p:cNvPicPr>
          <p:nvPr/>
        </p:nvPicPr>
        <p:blipFill>
          <a:blip r:embed="rId21">
            <a:extLst>
              <a:ext uri="{BEBA8EAE-BF5A-486C-A8C5-ECC9F3942E4B}">
                <a14:imgProps xmlns:a14="http://schemas.microsoft.com/office/drawing/2010/main">
                  <a14:imgLayer r:embed="rId22">
                    <a14:imgEffect>
                      <a14:sharpenSoften amount="25000"/>
                    </a14:imgEffect>
                  </a14:imgLayer>
                </a14:imgProps>
              </a:ext>
            </a:extLst>
          </a:blip>
          <a:stretch>
            <a:fillRect/>
          </a:stretch>
        </p:blipFill>
        <p:spPr>
          <a:xfrm>
            <a:off x="10564592" y="3516655"/>
            <a:ext cx="2966591" cy="587891"/>
          </a:xfrm>
          <a:prstGeom prst="rect">
            <a:avLst/>
          </a:prstGeom>
        </p:spPr>
      </p:pic>
      <p:sp>
        <p:nvSpPr>
          <p:cNvPr id="22" name="Hộp Văn bản 21">
            <a:extLst>
              <a:ext uri="{FF2B5EF4-FFF2-40B4-BE49-F238E27FC236}">
                <a16:creationId xmlns:a16="http://schemas.microsoft.com/office/drawing/2014/main" id="{5A399024-FF9F-A3C1-C393-DEA9E597C4C3}"/>
              </a:ext>
            </a:extLst>
          </p:cNvPr>
          <p:cNvSpPr txBox="1"/>
          <p:nvPr/>
        </p:nvSpPr>
        <p:spPr>
          <a:xfrm>
            <a:off x="10629506" y="4420906"/>
            <a:ext cx="2966591" cy="939616"/>
          </a:xfrm>
          <a:prstGeom prst="rect">
            <a:avLst/>
          </a:prstGeom>
          <a:noFill/>
        </p:spPr>
        <p:txBody>
          <a:bodyPr wrap="square">
            <a:spAutoFit/>
          </a:bodyPr>
          <a:lstStyle/>
          <a:p>
            <a:pPr algn="ctr">
              <a:lnSpc>
                <a:spcPct val="120000"/>
              </a:lnSpc>
            </a:pPr>
            <a:r>
              <a:rPr lang="en-US" sz="2400" b="1" dirty="0" err="1">
                <a:solidFill>
                  <a:srgbClr val="002060"/>
                </a:solidFill>
                <a:effectLst/>
                <a:latin typeface="Times New Roman" panose="02020603050405020304" pitchFamily="18" charset="0"/>
                <a:ea typeface="Calibri" panose="020F0502020204030204" pitchFamily="34" charset="0"/>
              </a:rPr>
              <a:t>Mạch</a:t>
            </a:r>
            <a:r>
              <a:rPr lang="en-US" sz="2400" b="1" dirty="0">
                <a:solidFill>
                  <a:srgbClr val="002060"/>
                </a:solidFill>
                <a:effectLst/>
                <a:latin typeface="Times New Roman" panose="02020603050405020304" pitchFamily="18" charset="0"/>
                <a:ea typeface="Calibri" panose="020F0502020204030204" pitchFamily="34" charset="0"/>
              </a:rPr>
              <a:t> carbon </a:t>
            </a:r>
            <a:r>
              <a:rPr lang="en-US" sz="2400" b="1" dirty="0" err="1">
                <a:solidFill>
                  <a:srgbClr val="002060"/>
                </a:solidFill>
                <a:effectLst/>
                <a:latin typeface="Times New Roman" panose="02020603050405020304" pitchFamily="18" charset="0"/>
                <a:ea typeface="Calibri" panose="020F0502020204030204" pitchFamily="34" charset="0"/>
              </a:rPr>
              <a:t>hở</a:t>
            </a:r>
            <a:r>
              <a:rPr lang="en-US" sz="2400" b="1" dirty="0">
                <a:solidFill>
                  <a:srgbClr val="002060"/>
                </a:solidFill>
                <a:effectLst/>
                <a:latin typeface="Times New Roman" panose="02020603050405020304" pitchFamily="18" charset="0"/>
                <a:ea typeface="Calibri" panose="020F0502020204030204" pitchFamily="34" charset="0"/>
              </a:rPr>
              <a:t> </a:t>
            </a:r>
            <a:r>
              <a:rPr lang="en-US" sz="2400" b="1" dirty="0" err="1">
                <a:solidFill>
                  <a:srgbClr val="002060"/>
                </a:solidFill>
                <a:effectLst/>
                <a:latin typeface="Times New Roman" panose="02020603050405020304" pitchFamily="18" charset="0"/>
                <a:ea typeface="Calibri" panose="020F0502020204030204" pitchFamily="34" charset="0"/>
              </a:rPr>
              <a:t>không</a:t>
            </a:r>
            <a:r>
              <a:rPr lang="en-US" sz="2400" b="1" dirty="0">
                <a:solidFill>
                  <a:srgbClr val="002060"/>
                </a:solidFill>
                <a:effectLst/>
                <a:latin typeface="Times New Roman" panose="02020603050405020304" pitchFamily="18" charset="0"/>
                <a:ea typeface="Calibri" panose="020F0502020204030204" pitchFamily="34" charset="0"/>
              </a:rPr>
              <a:t> </a:t>
            </a:r>
            <a:r>
              <a:rPr lang="en-US" sz="2400" b="1" dirty="0" err="1">
                <a:solidFill>
                  <a:srgbClr val="002060"/>
                </a:solidFill>
                <a:effectLst/>
                <a:latin typeface="Times New Roman" panose="02020603050405020304" pitchFamily="18" charset="0"/>
                <a:ea typeface="Calibri" panose="020F0502020204030204" pitchFamily="34" charset="0"/>
              </a:rPr>
              <a:t>phân</a:t>
            </a:r>
            <a:r>
              <a:rPr lang="en-US" sz="2400" b="1" dirty="0">
                <a:solidFill>
                  <a:srgbClr val="002060"/>
                </a:solidFill>
                <a:effectLst/>
                <a:latin typeface="Times New Roman" panose="02020603050405020304" pitchFamily="18" charset="0"/>
                <a:ea typeface="Calibri" panose="020F0502020204030204" pitchFamily="34" charset="0"/>
              </a:rPr>
              <a:t> </a:t>
            </a:r>
            <a:r>
              <a:rPr lang="en-US" sz="2400" b="1" dirty="0" err="1">
                <a:solidFill>
                  <a:srgbClr val="002060"/>
                </a:solidFill>
                <a:effectLst/>
                <a:latin typeface="Times New Roman" panose="02020603050405020304" pitchFamily="18" charset="0"/>
                <a:ea typeface="Calibri" panose="020F0502020204030204" pitchFamily="34" charset="0"/>
              </a:rPr>
              <a:t>nhánh</a:t>
            </a:r>
            <a:endParaRPr lang="en-US" sz="2400" dirty="0">
              <a:solidFill>
                <a:srgbClr val="002060"/>
              </a:solidFill>
            </a:endParaRPr>
          </a:p>
        </p:txBody>
      </p:sp>
      <p:pic>
        <p:nvPicPr>
          <p:cNvPr id="24" name="Picture 1993832289">
            <a:extLst>
              <a:ext uri="{FF2B5EF4-FFF2-40B4-BE49-F238E27FC236}">
                <a16:creationId xmlns:a16="http://schemas.microsoft.com/office/drawing/2014/main" id="{A90AA164-90BF-A66A-8236-C86D14C35703}"/>
              </a:ext>
            </a:extLst>
          </p:cNvPr>
          <p:cNvPicPr>
            <a:picLocks noChangeAspect="1"/>
          </p:cNvPicPr>
          <p:nvPr/>
        </p:nvPicPr>
        <p:blipFill rotWithShape="1">
          <a:blip r:embed="rId23">
            <a:extLst>
              <a:ext uri="{28A0092B-C50C-407E-A947-70E740481C1C}">
                <a14:useLocalDpi xmlns:a14="http://schemas.microsoft.com/office/drawing/2010/main" val="0"/>
              </a:ext>
            </a:extLst>
          </a:blip>
          <a:srcRect l="46324" b="57279"/>
          <a:stretch/>
        </p:blipFill>
        <p:spPr bwMode="auto">
          <a:xfrm>
            <a:off x="14140528" y="3348676"/>
            <a:ext cx="2336297" cy="1131182"/>
          </a:xfrm>
          <a:prstGeom prst="rect">
            <a:avLst/>
          </a:prstGeom>
          <a:noFill/>
          <a:ln>
            <a:noFill/>
          </a:ln>
          <a:extLst>
            <a:ext uri="{53640926-AAD7-44D8-BBD7-CCE9431645EC}">
              <a14:shadowObscured xmlns:a14="http://schemas.microsoft.com/office/drawing/2010/main"/>
            </a:ext>
          </a:extLst>
        </p:spPr>
      </p:pic>
      <p:sp>
        <p:nvSpPr>
          <p:cNvPr id="25" name="Hộp Văn bản 24">
            <a:extLst>
              <a:ext uri="{FF2B5EF4-FFF2-40B4-BE49-F238E27FC236}">
                <a16:creationId xmlns:a16="http://schemas.microsoft.com/office/drawing/2014/main" id="{CD928CDF-DAEA-43EB-70D8-13305AF8D5C9}"/>
              </a:ext>
            </a:extLst>
          </p:cNvPr>
          <p:cNvSpPr txBox="1"/>
          <p:nvPr/>
        </p:nvSpPr>
        <p:spPr>
          <a:xfrm>
            <a:off x="13927823" y="4487019"/>
            <a:ext cx="2929237" cy="939616"/>
          </a:xfrm>
          <a:prstGeom prst="rect">
            <a:avLst/>
          </a:prstGeom>
          <a:noFill/>
        </p:spPr>
        <p:txBody>
          <a:bodyPr wrap="square">
            <a:spAutoFit/>
          </a:bodyPr>
          <a:lstStyle/>
          <a:p>
            <a:pPr algn="ctr">
              <a:lnSpc>
                <a:spcPct val="120000"/>
              </a:lnSpc>
            </a:pPr>
            <a:r>
              <a:rPr lang="en-US" sz="2400" b="1" dirty="0" err="1">
                <a:solidFill>
                  <a:srgbClr val="002060"/>
                </a:solidFill>
                <a:effectLst/>
                <a:latin typeface="Times New Roman" panose="02020603050405020304" pitchFamily="18" charset="0"/>
                <a:ea typeface="Calibri" panose="020F0502020204030204" pitchFamily="34" charset="0"/>
              </a:rPr>
              <a:t>Mạch</a:t>
            </a:r>
            <a:r>
              <a:rPr lang="en-US" sz="2400" b="1" dirty="0">
                <a:solidFill>
                  <a:srgbClr val="002060"/>
                </a:solidFill>
                <a:effectLst/>
                <a:latin typeface="Times New Roman" panose="02020603050405020304" pitchFamily="18" charset="0"/>
                <a:ea typeface="Calibri" panose="020F0502020204030204" pitchFamily="34" charset="0"/>
              </a:rPr>
              <a:t> carbon </a:t>
            </a:r>
            <a:r>
              <a:rPr lang="en-US" sz="2400" b="1" dirty="0" err="1">
                <a:solidFill>
                  <a:srgbClr val="002060"/>
                </a:solidFill>
                <a:effectLst/>
                <a:latin typeface="Times New Roman" panose="02020603050405020304" pitchFamily="18" charset="0"/>
                <a:ea typeface="Calibri" panose="020F0502020204030204" pitchFamily="34" charset="0"/>
              </a:rPr>
              <a:t>hở</a:t>
            </a:r>
            <a:r>
              <a:rPr lang="en-US" sz="2400" b="1" dirty="0">
                <a:solidFill>
                  <a:srgbClr val="002060"/>
                </a:solidFill>
                <a:effectLst/>
                <a:latin typeface="Times New Roman" panose="02020603050405020304" pitchFamily="18" charset="0"/>
                <a:ea typeface="Calibri" panose="020F0502020204030204" pitchFamily="34" charset="0"/>
              </a:rPr>
              <a:t> </a:t>
            </a:r>
            <a:r>
              <a:rPr lang="en-US" sz="2400" b="1" dirty="0" err="1">
                <a:solidFill>
                  <a:srgbClr val="002060"/>
                </a:solidFill>
                <a:effectLst/>
                <a:latin typeface="Times New Roman" panose="02020603050405020304" pitchFamily="18" charset="0"/>
                <a:ea typeface="Calibri" panose="020F0502020204030204" pitchFamily="34" charset="0"/>
              </a:rPr>
              <a:t>phân</a:t>
            </a:r>
            <a:r>
              <a:rPr lang="en-US" sz="2400" b="1" dirty="0">
                <a:solidFill>
                  <a:srgbClr val="002060"/>
                </a:solidFill>
                <a:effectLst/>
                <a:latin typeface="Times New Roman" panose="02020603050405020304" pitchFamily="18" charset="0"/>
                <a:ea typeface="Calibri" panose="020F0502020204030204" pitchFamily="34" charset="0"/>
              </a:rPr>
              <a:t> </a:t>
            </a:r>
            <a:r>
              <a:rPr lang="en-US" sz="2400" b="1" dirty="0" err="1">
                <a:solidFill>
                  <a:srgbClr val="002060"/>
                </a:solidFill>
                <a:effectLst/>
                <a:latin typeface="Times New Roman" panose="02020603050405020304" pitchFamily="18" charset="0"/>
                <a:ea typeface="Calibri" panose="020F0502020204030204" pitchFamily="34" charset="0"/>
              </a:rPr>
              <a:t>nhánh</a:t>
            </a:r>
            <a:endParaRPr lang="en-US" sz="2400" dirty="0">
              <a:solidFill>
                <a:srgbClr val="002060"/>
              </a:solidFill>
            </a:endParaRPr>
          </a:p>
        </p:txBody>
      </p:sp>
      <p:pic>
        <p:nvPicPr>
          <p:cNvPr id="26" name="Picture 482974243">
            <a:extLst>
              <a:ext uri="{FF2B5EF4-FFF2-40B4-BE49-F238E27FC236}">
                <a16:creationId xmlns:a16="http://schemas.microsoft.com/office/drawing/2014/main" id="{E404A910-CE5D-6065-C99D-35FF24B30B06}"/>
              </a:ext>
            </a:extLst>
          </p:cNvPr>
          <p:cNvPicPr>
            <a:picLocks noChangeAspect="1"/>
          </p:cNvPicPr>
          <p:nvPr/>
        </p:nvPicPr>
        <p:blipFill rotWithShape="1">
          <a:blip r:embed="rId23">
            <a:extLst>
              <a:ext uri="{28A0092B-C50C-407E-A947-70E740481C1C}">
                <a14:useLocalDpi xmlns:a14="http://schemas.microsoft.com/office/drawing/2010/main" val="0"/>
              </a:ext>
            </a:extLst>
          </a:blip>
          <a:srcRect l="43153" t="54460" r="18600" b="6838"/>
          <a:stretch/>
        </p:blipFill>
        <p:spPr bwMode="auto">
          <a:xfrm>
            <a:off x="11000950" y="5910389"/>
            <a:ext cx="2223701" cy="1455876"/>
          </a:xfrm>
          <a:prstGeom prst="rect">
            <a:avLst/>
          </a:prstGeom>
          <a:noFill/>
          <a:ln>
            <a:noFill/>
          </a:ln>
          <a:extLst>
            <a:ext uri="{53640926-AAD7-44D8-BBD7-CCE9431645EC}">
              <a14:shadowObscured xmlns:a14="http://schemas.microsoft.com/office/drawing/2010/main"/>
            </a:ext>
          </a:extLst>
        </p:spPr>
      </p:pic>
      <p:sp>
        <p:nvSpPr>
          <p:cNvPr id="27" name="Hộp Văn bản 26">
            <a:extLst>
              <a:ext uri="{FF2B5EF4-FFF2-40B4-BE49-F238E27FC236}">
                <a16:creationId xmlns:a16="http://schemas.microsoft.com/office/drawing/2014/main" id="{D5844272-5DD1-E1A4-E370-CAC145ECA551}"/>
              </a:ext>
            </a:extLst>
          </p:cNvPr>
          <p:cNvSpPr txBox="1"/>
          <p:nvPr/>
        </p:nvSpPr>
        <p:spPr>
          <a:xfrm>
            <a:off x="13613543" y="6438153"/>
            <a:ext cx="2929237" cy="496418"/>
          </a:xfrm>
          <a:prstGeom prst="rect">
            <a:avLst/>
          </a:prstGeom>
          <a:noFill/>
        </p:spPr>
        <p:txBody>
          <a:bodyPr wrap="square">
            <a:spAutoFit/>
          </a:bodyPr>
          <a:lstStyle/>
          <a:p>
            <a:pPr algn="ctr">
              <a:lnSpc>
                <a:spcPct val="120000"/>
              </a:lnSpc>
            </a:pPr>
            <a:r>
              <a:rPr lang="en-US" sz="2400" b="1" dirty="0" err="1">
                <a:solidFill>
                  <a:srgbClr val="002060"/>
                </a:solidFill>
                <a:effectLst/>
                <a:latin typeface="Times New Roman" panose="02020603050405020304" pitchFamily="18" charset="0"/>
                <a:ea typeface="Calibri" panose="020F0502020204030204" pitchFamily="34" charset="0"/>
              </a:rPr>
              <a:t>Mạch</a:t>
            </a:r>
            <a:r>
              <a:rPr lang="en-US" sz="2400" b="1" dirty="0">
                <a:solidFill>
                  <a:srgbClr val="002060"/>
                </a:solidFill>
                <a:effectLst/>
                <a:latin typeface="Times New Roman" panose="02020603050405020304" pitchFamily="18" charset="0"/>
                <a:ea typeface="Calibri" panose="020F0502020204030204" pitchFamily="34" charset="0"/>
              </a:rPr>
              <a:t> </a:t>
            </a:r>
            <a:r>
              <a:rPr lang="en-US" sz="2400" b="1" dirty="0" err="1">
                <a:solidFill>
                  <a:srgbClr val="002060"/>
                </a:solidFill>
                <a:effectLst/>
                <a:latin typeface="Times New Roman" panose="02020603050405020304" pitchFamily="18" charset="0"/>
                <a:ea typeface="Calibri" panose="020F0502020204030204" pitchFamily="34" charset="0"/>
              </a:rPr>
              <a:t>vòng</a:t>
            </a:r>
            <a:endParaRPr lang="en-US" sz="2400" dirty="0">
              <a:solidFill>
                <a:srgbClr val="002060"/>
              </a:solidFill>
            </a:endParaRPr>
          </a:p>
        </p:txBody>
      </p:sp>
    </p:spTree>
    <p:extLst>
      <p:ext uri="{BB962C8B-B14F-4D97-AF65-F5344CB8AC3E}">
        <p14:creationId xmlns:p14="http://schemas.microsoft.com/office/powerpoint/2010/main" val="220725751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5"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8" name="Hình chữ nhật 17">
            <a:extLst>
              <a:ext uri="{FF2B5EF4-FFF2-40B4-BE49-F238E27FC236}">
                <a16:creationId xmlns:a16="http://schemas.microsoft.com/office/drawing/2014/main" id="{B1498146-164A-ADC1-8D50-6DDF5993BF79}"/>
              </a:ext>
            </a:extLst>
          </p:cNvPr>
          <p:cNvSpPr/>
          <p:nvPr/>
        </p:nvSpPr>
        <p:spPr>
          <a:xfrm>
            <a:off x="7432397" y="3848100"/>
            <a:ext cx="10409641" cy="3581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a:ea typeface="Cambria"/>
              <a:cs typeface="+mn-cs"/>
            </a:endParaRPr>
          </a:p>
        </p:txBody>
      </p:sp>
      <p:sp>
        <p:nvSpPr>
          <p:cNvPr id="3" name="Freeform 3"/>
          <p:cNvSpPr/>
          <p:nvPr/>
        </p:nvSpPr>
        <p:spPr>
          <a:xfrm>
            <a:off x="15306585" y="-27415"/>
            <a:ext cx="3461697" cy="3203643"/>
          </a:xfrm>
          <a:custGeom>
            <a:avLst/>
            <a:gdLst/>
            <a:ahLst/>
            <a:cxnLst/>
            <a:rect l="l" t="t" r="r" b="b"/>
            <a:pathLst>
              <a:path w="3461697" h="3203643">
                <a:moveTo>
                  <a:pt x="0" y="0"/>
                </a:moveTo>
                <a:lnTo>
                  <a:pt x="3461698" y="0"/>
                </a:lnTo>
                <a:lnTo>
                  <a:pt x="3461698" y="3203643"/>
                </a:lnTo>
                <a:lnTo>
                  <a:pt x="0" y="32036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4" name="Freeform 4"/>
          <p:cNvSpPr/>
          <p:nvPr/>
        </p:nvSpPr>
        <p:spPr>
          <a:xfrm>
            <a:off x="926244" y="2971351"/>
            <a:ext cx="5761364" cy="5996310"/>
          </a:xfrm>
          <a:custGeom>
            <a:avLst/>
            <a:gdLst/>
            <a:ahLst/>
            <a:cxnLst/>
            <a:rect l="l" t="t" r="r" b="b"/>
            <a:pathLst>
              <a:path w="7291513" h="5996310">
                <a:moveTo>
                  <a:pt x="0" y="0"/>
                </a:moveTo>
                <a:lnTo>
                  <a:pt x="7291513" y="0"/>
                </a:lnTo>
                <a:lnTo>
                  <a:pt x="7291513" y="5996310"/>
                </a:lnTo>
                <a:lnTo>
                  <a:pt x="0" y="5996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endParaRPr>
          </a:p>
        </p:txBody>
      </p:sp>
      <p:sp>
        <p:nvSpPr>
          <p:cNvPr id="7" name="Freeform 7"/>
          <p:cNvSpPr/>
          <p:nvPr/>
        </p:nvSpPr>
        <p:spPr>
          <a:xfrm flipH="1">
            <a:off x="15472721" y="185514"/>
            <a:ext cx="1042209" cy="1308710"/>
          </a:xfrm>
          <a:custGeom>
            <a:avLst/>
            <a:gdLst/>
            <a:ahLst/>
            <a:cxnLst/>
            <a:rect l="l" t="t" r="r" b="b"/>
            <a:pathLst>
              <a:path w="1042209" h="1308710">
                <a:moveTo>
                  <a:pt x="1042209" y="0"/>
                </a:moveTo>
                <a:lnTo>
                  <a:pt x="0" y="0"/>
                </a:lnTo>
                <a:lnTo>
                  <a:pt x="0" y="1308711"/>
                </a:lnTo>
                <a:lnTo>
                  <a:pt x="1042209" y="1308711"/>
                </a:lnTo>
                <a:lnTo>
                  <a:pt x="104220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9" name="Freeform 9"/>
          <p:cNvSpPr/>
          <p:nvPr/>
        </p:nvSpPr>
        <p:spPr>
          <a:xfrm rot="5400000">
            <a:off x="-771445" y="5821564"/>
            <a:ext cx="3600289" cy="877161"/>
          </a:xfrm>
          <a:custGeom>
            <a:avLst/>
            <a:gdLst/>
            <a:ahLst/>
            <a:cxnLst/>
            <a:rect l="l" t="t" r="r" b="b"/>
            <a:pathLst>
              <a:path w="3600289" h="877161">
                <a:moveTo>
                  <a:pt x="0" y="0"/>
                </a:moveTo>
                <a:lnTo>
                  <a:pt x="3600290" y="0"/>
                </a:lnTo>
                <a:lnTo>
                  <a:pt x="3600290" y="877162"/>
                </a:lnTo>
                <a:lnTo>
                  <a:pt x="0" y="8771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1" name="Freeform 11"/>
          <p:cNvSpPr/>
          <p:nvPr/>
        </p:nvSpPr>
        <p:spPr>
          <a:xfrm>
            <a:off x="11533236" y="8005423"/>
            <a:ext cx="6754764" cy="2281577"/>
          </a:xfrm>
          <a:custGeom>
            <a:avLst/>
            <a:gdLst/>
            <a:ahLst/>
            <a:cxnLst/>
            <a:rect l="l" t="t" r="r" b="b"/>
            <a:pathLst>
              <a:path w="6754764" h="2281577">
                <a:moveTo>
                  <a:pt x="0" y="0"/>
                </a:moveTo>
                <a:lnTo>
                  <a:pt x="6754764" y="0"/>
                </a:lnTo>
                <a:lnTo>
                  <a:pt x="6754764" y="2281577"/>
                </a:lnTo>
                <a:lnTo>
                  <a:pt x="0" y="2281577"/>
                </a:lnTo>
                <a:lnTo>
                  <a:pt x="0" y="0"/>
                </a:lnTo>
                <a:close/>
              </a:path>
            </a:pathLst>
          </a:custGeom>
          <a:blipFill>
            <a:blip r:embed="rId13">
              <a:extLst>
                <a:ext uri="{96DAC541-7B7A-43D3-8B79-37D633B846F1}">
                  <asvg:svgBlip xmlns:asvg="http://schemas.microsoft.com/office/drawing/2016/SVG/main" r:embed="rId14"/>
                </a:ext>
              </a:extLst>
            </a:blip>
            <a:stretch>
              <a:fillRect b="-1213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2" name="Freeform 12"/>
          <p:cNvSpPr/>
          <p:nvPr/>
        </p:nvSpPr>
        <p:spPr>
          <a:xfrm rot="10531628">
            <a:off x="16048348" y="1728172"/>
            <a:ext cx="1765774" cy="1467198"/>
          </a:xfrm>
          <a:custGeom>
            <a:avLst/>
            <a:gdLst/>
            <a:ahLst/>
            <a:cxnLst/>
            <a:rect l="l" t="t" r="r" b="b"/>
            <a:pathLst>
              <a:path w="1765774" h="1467198">
                <a:moveTo>
                  <a:pt x="0" y="0"/>
                </a:moveTo>
                <a:lnTo>
                  <a:pt x="1765774" y="0"/>
                </a:lnTo>
                <a:lnTo>
                  <a:pt x="1765774" y="1467198"/>
                </a:lnTo>
                <a:lnTo>
                  <a:pt x="0" y="14671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3" name="Freeform 13"/>
          <p:cNvSpPr/>
          <p:nvPr/>
        </p:nvSpPr>
        <p:spPr>
          <a:xfrm rot="1100902">
            <a:off x="759419" y="8471813"/>
            <a:ext cx="1415723" cy="1348798"/>
          </a:xfrm>
          <a:custGeom>
            <a:avLst/>
            <a:gdLst/>
            <a:ahLst/>
            <a:cxnLst/>
            <a:rect l="l" t="t" r="r" b="b"/>
            <a:pathLst>
              <a:path w="1415723" h="1348798">
                <a:moveTo>
                  <a:pt x="0" y="0"/>
                </a:moveTo>
                <a:lnTo>
                  <a:pt x="1415723" y="0"/>
                </a:lnTo>
                <a:lnTo>
                  <a:pt x="1415723" y="1348798"/>
                </a:lnTo>
                <a:lnTo>
                  <a:pt x="0" y="134879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4" name="Freeform 7">
            <a:extLst>
              <a:ext uri="{FF2B5EF4-FFF2-40B4-BE49-F238E27FC236}">
                <a16:creationId xmlns:a16="http://schemas.microsoft.com/office/drawing/2014/main" id="{FCE1AEAF-71FD-1B3D-9179-B68322BFA509}"/>
              </a:ext>
            </a:extLst>
          </p:cNvPr>
          <p:cNvSpPr/>
          <p:nvPr/>
        </p:nvSpPr>
        <p:spPr>
          <a:xfrm>
            <a:off x="351817" y="533221"/>
            <a:ext cx="14634651" cy="1617596"/>
          </a:xfrm>
          <a:custGeom>
            <a:avLst/>
            <a:gdLst/>
            <a:ahLst/>
            <a:cxnLst/>
            <a:rect l="l" t="t" r="r" b="b"/>
            <a:pathLst>
              <a:path w="5577916" h="1617596">
                <a:moveTo>
                  <a:pt x="0" y="0"/>
                </a:moveTo>
                <a:lnTo>
                  <a:pt x="5577916" y="0"/>
                </a:lnTo>
                <a:lnTo>
                  <a:pt x="5577916" y="1617595"/>
                </a:lnTo>
                <a:lnTo>
                  <a:pt x="0" y="161759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5" name="TextBox 8">
            <a:extLst>
              <a:ext uri="{FF2B5EF4-FFF2-40B4-BE49-F238E27FC236}">
                <a16:creationId xmlns:a16="http://schemas.microsoft.com/office/drawing/2014/main" id="{8A16AB2E-82CE-2504-B091-F545A0C3F37F}"/>
              </a:ext>
            </a:extLst>
          </p:cNvPr>
          <p:cNvSpPr txBox="1"/>
          <p:nvPr/>
        </p:nvSpPr>
        <p:spPr>
          <a:xfrm>
            <a:off x="1677819" y="737976"/>
            <a:ext cx="16660065" cy="1204753"/>
          </a:xfrm>
          <a:prstGeom prst="rect">
            <a:avLst/>
          </a:prstGeom>
        </p:spPr>
        <p:txBody>
          <a:bodyPr lIns="0" tIns="0" rIns="0" bIns="0" rtlCol="0" anchor="t">
            <a:spAutoFit/>
          </a:bodyPr>
          <a:lstStyle/>
          <a:p>
            <a:pPr marL="0" marR="0" lvl="0" indent="0" algn="l" defTabSz="914400" rtl="0" eaLnBrk="1" fontAlgn="auto" latinLnBrk="0" hangingPunct="1">
              <a:lnSpc>
                <a:spcPts val="1012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424C94"/>
                </a:solidFill>
                <a:effectLst/>
                <a:uLnTx/>
                <a:uFillTx/>
                <a:latin typeface="Cambria"/>
                <a:ea typeface="Cambria"/>
                <a:cs typeface="+mn-ea"/>
                <a:sym typeface="+mn-lt"/>
              </a:rPr>
              <a:t>THUYẾT CẤU TẠO HÓA HỌC</a:t>
            </a:r>
          </a:p>
        </p:txBody>
      </p:sp>
      <p:sp>
        <p:nvSpPr>
          <p:cNvPr id="16" name="Hình chữ nhật 15">
            <a:extLst>
              <a:ext uri="{FF2B5EF4-FFF2-40B4-BE49-F238E27FC236}">
                <a16:creationId xmlns:a16="http://schemas.microsoft.com/office/drawing/2014/main" id="{44F55E64-69BB-1949-4648-924F1152627F}"/>
              </a:ext>
            </a:extLst>
          </p:cNvPr>
          <p:cNvSpPr/>
          <p:nvPr/>
        </p:nvSpPr>
        <p:spPr>
          <a:xfrm>
            <a:off x="1615200" y="3974774"/>
            <a:ext cx="4769252" cy="45977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Cambria"/>
              <a:cs typeface="+mn-cs"/>
            </a:endParaRPr>
          </a:p>
        </p:txBody>
      </p:sp>
      <p:sp>
        <p:nvSpPr>
          <p:cNvPr id="6" name="Hình Bầu dục 5">
            <a:extLst>
              <a:ext uri="{FF2B5EF4-FFF2-40B4-BE49-F238E27FC236}">
                <a16:creationId xmlns:a16="http://schemas.microsoft.com/office/drawing/2014/main" id="{0360CD94-03A5-BDEF-A647-6D3F6F885A3B}"/>
              </a:ext>
            </a:extLst>
          </p:cNvPr>
          <p:cNvSpPr/>
          <p:nvPr/>
        </p:nvSpPr>
        <p:spPr>
          <a:xfrm>
            <a:off x="445962" y="3573745"/>
            <a:ext cx="1245505" cy="111997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a:cs typeface="Times New Roman" panose="02020603050405020304" pitchFamily="18" charset="0"/>
              </a:rPr>
              <a:t>3</a:t>
            </a:r>
          </a:p>
        </p:txBody>
      </p:sp>
      <p:sp>
        <p:nvSpPr>
          <p:cNvPr id="17" name="Hộp Văn bản 16">
            <a:extLst>
              <a:ext uri="{FF2B5EF4-FFF2-40B4-BE49-F238E27FC236}">
                <a16:creationId xmlns:a16="http://schemas.microsoft.com/office/drawing/2014/main" id="{AA74D435-ED87-D6D8-741B-D98BF4639D93}"/>
              </a:ext>
            </a:extLst>
          </p:cNvPr>
          <p:cNvSpPr txBox="1"/>
          <p:nvPr/>
        </p:nvSpPr>
        <p:spPr>
          <a:xfrm>
            <a:off x="1803405" y="4351133"/>
            <a:ext cx="4384300" cy="4174476"/>
          </a:xfrm>
          <a:prstGeom prst="rect">
            <a:avLst/>
          </a:prstGeom>
          <a:noFill/>
        </p:spPr>
        <p:txBody>
          <a:bodyPr wrap="square">
            <a:spAutoFit/>
          </a:bodyPr>
          <a:lstStyle/>
          <a:p>
            <a:pPr algn="just" rtl="0">
              <a:lnSpc>
                <a:spcPct val="120000"/>
              </a:lnSpc>
            </a:pPr>
            <a:r>
              <a:rPr lang="vi-VN" sz="3200" i="0" dirty="0">
                <a:solidFill>
                  <a:srgbClr val="002060"/>
                </a:solidFill>
                <a:effectLst/>
                <a:latin typeface="+mj-lt"/>
              </a:rPr>
              <a:t>T</a:t>
            </a:r>
            <a:r>
              <a:rPr lang="en-US" sz="3200" dirty="0">
                <a:solidFill>
                  <a:srgbClr val="002060"/>
                </a:solidFill>
                <a:latin typeface="+mj-lt"/>
              </a:rPr>
              <a:t>í</a:t>
            </a:r>
            <a:r>
              <a:rPr lang="vi-VN" sz="3200" i="0" dirty="0" err="1">
                <a:solidFill>
                  <a:srgbClr val="002060"/>
                </a:solidFill>
                <a:effectLst/>
                <a:latin typeface="+mj-lt"/>
              </a:rPr>
              <a:t>nh</a:t>
            </a:r>
            <a:r>
              <a:rPr lang="vi-VN" sz="3200" i="0" dirty="0">
                <a:solidFill>
                  <a:srgbClr val="002060"/>
                </a:solidFill>
                <a:effectLst/>
                <a:latin typeface="+mj-lt"/>
              </a:rPr>
              <a:t> chất của các chất phụ thuộc vào thành phần phân tử (bản chất và số lượng các</a:t>
            </a:r>
            <a:r>
              <a:rPr lang="en-US" sz="3200" i="0" dirty="0">
                <a:solidFill>
                  <a:srgbClr val="002060"/>
                </a:solidFill>
                <a:effectLst/>
                <a:latin typeface="+mj-lt"/>
              </a:rPr>
              <a:t> </a:t>
            </a:r>
            <a:r>
              <a:rPr lang="vi-VN" sz="3200" i="0" dirty="0">
                <a:solidFill>
                  <a:srgbClr val="002060"/>
                </a:solidFill>
                <a:effectLst/>
                <a:latin typeface="+mj-lt"/>
              </a:rPr>
              <a:t>nguyên tử) và cấu tạo </a:t>
            </a:r>
            <a:r>
              <a:rPr lang="vi-VN" sz="3200" i="0" dirty="0" err="1">
                <a:solidFill>
                  <a:srgbClr val="002060"/>
                </a:solidFill>
                <a:effectLst/>
                <a:latin typeface="+mj-lt"/>
              </a:rPr>
              <a:t>hoá</a:t>
            </a:r>
            <a:r>
              <a:rPr lang="vi-VN" sz="3200" i="0" dirty="0">
                <a:solidFill>
                  <a:srgbClr val="002060"/>
                </a:solidFill>
                <a:effectLst/>
                <a:latin typeface="+mj-lt"/>
              </a:rPr>
              <a:t> học</a:t>
            </a:r>
            <a:r>
              <a:rPr lang="en-US" sz="3200" dirty="0">
                <a:solidFill>
                  <a:srgbClr val="002060"/>
                </a:solidFill>
                <a:latin typeface="+mj-lt"/>
              </a:rPr>
              <a:t> (</a:t>
            </a:r>
            <a:r>
              <a:rPr lang="en-US" sz="3200" dirty="0" err="1">
                <a:solidFill>
                  <a:srgbClr val="002060"/>
                </a:solidFill>
                <a:latin typeface="+mj-lt"/>
              </a:rPr>
              <a:t>thứ</a:t>
            </a:r>
            <a:r>
              <a:rPr lang="en-US" sz="3200" dirty="0">
                <a:solidFill>
                  <a:srgbClr val="002060"/>
                </a:solidFill>
                <a:latin typeface="+mj-lt"/>
              </a:rPr>
              <a:t> </a:t>
            </a:r>
            <a:r>
              <a:rPr lang="en-US" sz="3200" dirty="0" err="1">
                <a:solidFill>
                  <a:srgbClr val="002060"/>
                </a:solidFill>
                <a:latin typeface="+mj-lt"/>
              </a:rPr>
              <a:t>tự</a:t>
            </a:r>
            <a:r>
              <a:rPr lang="en-US" sz="3200" dirty="0">
                <a:solidFill>
                  <a:srgbClr val="002060"/>
                </a:solidFill>
                <a:latin typeface="+mj-lt"/>
              </a:rPr>
              <a:t> </a:t>
            </a:r>
            <a:r>
              <a:rPr lang="en-US" sz="3200" dirty="0" err="1">
                <a:solidFill>
                  <a:srgbClr val="002060"/>
                </a:solidFill>
                <a:latin typeface="+mj-lt"/>
              </a:rPr>
              <a:t>liên</a:t>
            </a:r>
            <a:r>
              <a:rPr lang="en-US" sz="3200" dirty="0">
                <a:solidFill>
                  <a:srgbClr val="002060"/>
                </a:solidFill>
                <a:latin typeface="+mj-lt"/>
              </a:rPr>
              <a:t> </a:t>
            </a:r>
            <a:r>
              <a:rPr lang="en-US" sz="3200" dirty="0" err="1">
                <a:solidFill>
                  <a:srgbClr val="002060"/>
                </a:solidFill>
                <a:latin typeface="+mj-lt"/>
              </a:rPr>
              <a:t>kết</a:t>
            </a:r>
            <a:r>
              <a:rPr lang="en-US" sz="3200" dirty="0">
                <a:solidFill>
                  <a:srgbClr val="002060"/>
                </a:solidFill>
                <a:latin typeface="+mj-lt"/>
              </a:rPr>
              <a:t> </a:t>
            </a:r>
            <a:r>
              <a:rPr lang="en-US" sz="3200" dirty="0" err="1">
                <a:solidFill>
                  <a:srgbClr val="002060"/>
                </a:solidFill>
                <a:latin typeface="+mj-lt"/>
              </a:rPr>
              <a:t>các</a:t>
            </a:r>
            <a:r>
              <a:rPr lang="en-US" sz="3200" dirty="0">
                <a:solidFill>
                  <a:srgbClr val="002060"/>
                </a:solidFill>
                <a:latin typeface="+mj-lt"/>
              </a:rPr>
              <a:t> </a:t>
            </a:r>
            <a:r>
              <a:rPr lang="en-US" sz="3200" dirty="0" err="1">
                <a:solidFill>
                  <a:srgbClr val="002060"/>
                </a:solidFill>
                <a:latin typeface="+mj-lt"/>
              </a:rPr>
              <a:t>nguyên</a:t>
            </a:r>
            <a:r>
              <a:rPr lang="en-US" sz="3200" dirty="0">
                <a:solidFill>
                  <a:srgbClr val="002060"/>
                </a:solidFill>
                <a:latin typeface="+mj-lt"/>
              </a:rPr>
              <a:t> </a:t>
            </a:r>
            <a:r>
              <a:rPr lang="en-US" sz="3200" dirty="0" err="1">
                <a:solidFill>
                  <a:srgbClr val="002060"/>
                </a:solidFill>
                <a:latin typeface="+mj-lt"/>
              </a:rPr>
              <a:t>tử</a:t>
            </a:r>
            <a:r>
              <a:rPr lang="en-US" sz="3200" dirty="0">
                <a:solidFill>
                  <a:srgbClr val="002060"/>
                </a:solidFill>
                <a:latin typeface="+mj-lt"/>
              </a:rPr>
              <a:t>). </a:t>
            </a:r>
            <a:endParaRPr lang="vi-VN" sz="3200" i="0" dirty="0">
              <a:solidFill>
                <a:srgbClr val="002060"/>
              </a:solidFill>
              <a:effectLst/>
              <a:latin typeface="+mj-lt"/>
            </a:endParaRPr>
          </a:p>
        </p:txBody>
      </p:sp>
      <p:pic>
        <p:nvPicPr>
          <p:cNvPr id="29" name="Hình ảnh 28">
            <a:extLst>
              <a:ext uri="{FF2B5EF4-FFF2-40B4-BE49-F238E27FC236}">
                <a16:creationId xmlns:a16="http://schemas.microsoft.com/office/drawing/2014/main" id="{91C9A930-E4BA-B0BA-3B7A-AAAC27D76292}"/>
              </a:ext>
            </a:extLst>
          </p:cNvPr>
          <p:cNvPicPr>
            <a:picLocks noChangeAspect="1"/>
          </p:cNvPicPr>
          <p:nvPr/>
        </p:nvPicPr>
        <p:blipFill rotWithShape="1">
          <a:blip r:embed="rId21">
            <a:extLst>
              <a:ext uri="{BEBA8EAE-BF5A-486C-A8C5-ECC9F3942E4B}">
                <a14:imgProps xmlns:a14="http://schemas.microsoft.com/office/drawing/2010/main">
                  <a14:imgLayer r:embed="rId22">
                    <a14:imgEffect>
                      <a14:brightnessContrast bright="20000" contrast="-40000"/>
                    </a14:imgEffect>
                  </a14:imgLayer>
                </a14:imgProps>
              </a:ext>
            </a:extLst>
          </a:blip>
          <a:srcRect l="1909" r="4134"/>
          <a:stretch/>
        </p:blipFill>
        <p:spPr>
          <a:xfrm>
            <a:off x="7669142" y="4084944"/>
            <a:ext cx="9982201" cy="3091839"/>
          </a:xfrm>
          <a:prstGeom prst="rect">
            <a:avLst/>
          </a:prstGeom>
        </p:spPr>
      </p:pic>
    </p:spTree>
    <p:extLst>
      <p:ext uri="{BB962C8B-B14F-4D97-AF65-F5344CB8AC3E}">
        <p14:creationId xmlns:p14="http://schemas.microsoft.com/office/powerpoint/2010/main" val="140867365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500"/>
                                        <p:tgtEl>
                                          <p:spTgt spid="18"/>
                                        </p:tgtEl>
                                      </p:cBhvr>
                                    </p:animEffect>
                                  </p:childTnLst>
                                </p:cTn>
                              </p:par>
                              <p:par>
                                <p:cTn id="8" presetID="21" presetClass="entr" presetSubtype="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heel(1)">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1645"/>
          </a:xfrm>
          <a:custGeom>
            <a:avLst/>
            <a:gdLst/>
            <a:ahLst/>
            <a:cxnLst/>
            <a:rect l="l" t="t" r="r" b="b"/>
            <a:pathLst>
              <a:path w="18288000" h="10281645">
                <a:moveTo>
                  <a:pt x="0" y="0"/>
                </a:moveTo>
                <a:lnTo>
                  <a:pt x="18288000" y="0"/>
                </a:lnTo>
                <a:lnTo>
                  <a:pt x="18288000" y="10281645"/>
                </a:lnTo>
                <a:lnTo>
                  <a:pt x="0" y="102816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0" y="0"/>
            <a:ext cx="4462584" cy="4129919"/>
          </a:xfrm>
          <a:custGeom>
            <a:avLst/>
            <a:gdLst/>
            <a:ahLst/>
            <a:cxnLst/>
            <a:rect l="l" t="t" r="r" b="b"/>
            <a:pathLst>
              <a:path w="4462584" h="4129919">
                <a:moveTo>
                  <a:pt x="0" y="0"/>
                </a:moveTo>
                <a:lnTo>
                  <a:pt x="4462584" y="0"/>
                </a:lnTo>
                <a:lnTo>
                  <a:pt x="4462584" y="4129919"/>
                </a:lnTo>
                <a:lnTo>
                  <a:pt x="0" y="4129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148764" y="825271"/>
            <a:ext cx="7495489" cy="4983699"/>
          </a:xfrm>
          <a:custGeom>
            <a:avLst/>
            <a:gdLst/>
            <a:ahLst/>
            <a:cxnLst/>
            <a:rect l="l" t="t" r="r" b="b"/>
            <a:pathLst>
              <a:path w="14350708" h="8058761">
                <a:moveTo>
                  <a:pt x="0" y="0"/>
                </a:moveTo>
                <a:lnTo>
                  <a:pt x="14350708" y="0"/>
                </a:lnTo>
                <a:lnTo>
                  <a:pt x="14350708" y="8058762"/>
                </a:lnTo>
                <a:lnTo>
                  <a:pt x="0" y="80587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8"/>
          <p:cNvSpPr/>
          <p:nvPr/>
        </p:nvSpPr>
        <p:spPr>
          <a:xfrm>
            <a:off x="4387489" y="4924953"/>
            <a:ext cx="2237689" cy="2217375"/>
          </a:xfrm>
          <a:custGeom>
            <a:avLst/>
            <a:gdLst/>
            <a:ahLst/>
            <a:cxnLst/>
            <a:rect l="l" t="t" r="r" b="b"/>
            <a:pathLst>
              <a:path w="3484847" h="2762533">
                <a:moveTo>
                  <a:pt x="0" y="0"/>
                </a:moveTo>
                <a:lnTo>
                  <a:pt x="3484847" y="0"/>
                </a:lnTo>
                <a:lnTo>
                  <a:pt x="3484847" y="2762533"/>
                </a:lnTo>
                <a:lnTo>
                  <a:pt x="0" y="27625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647433" y="1380926"/>
            <a:ext cx="6248400" cy="401994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So sánh cấu tạo hóa học của ethanol và dimethyl ether. Nhận xét về một số tính chất cơ bản của hai chất này dựa vào dữ liệu đã cung cấp trong ví dụ 1</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sp>
        <p:nvSpPr>
          <p:cNvPr id="10" name="Freeform 4"/>
          <p:cNvSpPr/>
          <p:nvPr/>
        </p:nvSpPr>
        <p:spPr>
          <a:xfrm>
            <a:off x="8218678" y="523268"/>
            <a:ext cx="10069322" cy="8803370"/>
          </a:xfrm>
          <a:custGeom>
            <a:avLst/>
            <a:gdLst/>
            <a:ahLst/>
            <a:cxnLst/>
            <a:rect l="l" t="t" r="r" b="b"/>
            <a:pathLst>
              <a:path w="14350708" h="8058761">
                <a:moveTo>
                  <a:pt x="0" y="0"/>
                </a:moveTo>
                <a:lnTo>
                  <a:pt x="14350708" y="0"/>
                </a:lnTo>
                <a:lnTo>
                  <a:pt x="14350708" y="8058762"/>
                </a:lnTo>
                <a:lnTo>
                  <a:pt x="0" y="80587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7"/>
          <p:cNvSpPr/>
          <p:nvPr/>
        </p:nvSpPr>
        <p:spPr>
          <a:xfrm rot="253509">
            <a:off x="14150597" y="8028674"/>
            <a:ext cx="3828619" cy="1596189"/>
          </a:xfrm>
          <a:custGeom>
            <a:avLst/>
            <a:gdLst/>
            <a:ahLst/>
            <a:cxnLst/>
            <a:rect l="l" t="t" r="r" b="b"/>
            <a:pathLst>
              <a:path w="5581592" h="2496494">
                <a:moveTo>
                  <a:pt x="0" y="0"/>
                </a:moveTo>
                <a:lnTo>
                  <a:pt x="5581591" y="0"/>
                </a:lnTo>
                <a:lnTo>
                  <a:pt x="5581591" y="2496494"/>
                </a:lnTo>
                <a:lnTo>
                  <a:pt x="0" y="24964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12"/>
          <p:cNvSpPr/>
          <p:nvPr/>
        </p:nvSpPr>
        <p:spPr>
          <a:xfrm>
            <a:off x="8720500" y="1122271"/>
            <a:ext cx="8926324" cy="7410940"/>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E</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thanol và </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D</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imethyl ether giống nhau về thành phần phân tử nhưng khác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nhau về cấu tạo hóa học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just" defTabSz="914400" rtl="0" eaLnBrk="1" fontAlgn="auto" latinLnBrk="0" hangingPunct="1">
              <a:lnSpc>
                <a:spcPct val="120000"/>
              </a:lnSpc>
              <a:spcBef>
                <a:spcPts val="0"/>
              </a:spcBef>
              <a:spcAft>
                <a:spcPts val="0"/>
              </a:spcAft>
              <a:buClrTx/>
              <a:buSzTx/>
              <a:buFontTx/>
              <a:buNone/>
              <a:tabLst/>
              <a:defRPr/>
            </a:pPr>
            <a:endParaRPr lang="en-US" sz="40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lang="en-US" sz="40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Tính chất cơ bản của 2 chất này khác nhau.</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Ethanol t</a:t>
            </a:r>
            <a:r>
              <a:rPr lang="en-US" sz="4000" dirty="0" err="1">
                <a:solidFill>
                  <a:srgbClr val="002060"/>
                </a:solidFill>
                <a:latin typeface="Cambria" panose="02040503050406030204" pitchFamily="18" charset="0"/>
                <a:ea typeface="Cambria" panose="02040503050406030204" pitchFamily="18" charset="0"/>
              </a:rPr>
              <a:t>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dụng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với</a:t>
            </a:r>
            <a:r>
              <a:rPr lang="en-US" sz="4000" dirty="0">
                <a:solidFill>
                  <a:srgbClr val="002060"/>
                </a:solidFill>
                <a:latin typeface="Cambria" panose="02040503050406030204" pitchFamily="18" charset="0"/>
                <a:ea typeface="Cambria" panose="02040503050406030204" pitchFamily="18" charset="0"/>
              </a:rPr>
              <a:t> Na, dimethyl ether </a:t>
            </a:r>
            <a:r>
              <a:rPr lang="en-US" sz="4000" dirty="0" err="1">
                <a:solidFill>
                  <a:srgbClr val="002060"/>
                </a:solidFill>
                <a:latin typeface="Cambria" panose="02040503050406030204" pitchFamily="18" charset="0"/>
                <a:ea typeface="Cambria" panose="02040503050406030204" pitchFamily="18" charset="0"/>
              </a:rPr>
              <a:t>không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phản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ứng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với</a:t>
            </a:r>
            <a:r>
              <a:rPr lang="en-US" sz="4000" dirty="0">
                <a:solidFill>
                  <a:srgbClr val="002060"/>
                </a:solidFill>
                <a:latin typeface="Cambria" panose="02040503050406030204" pitchFamily="18" charset="0"/>
                <a:ea typeface="Cambria" panose="02040503050406030204" pitchFamily="18" charset="0"/>
              </a:rPr>
              <a:t> Na…….</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7" name="TextBox 13">
            <a:extLst>
              <a:ext uri="{FF2B5EF4-FFF2-40B4-BE49-F238E27FC236}">
                <a16:creationId xmlns:a16="http://schemas.microsoft.com/office/drawing/2014/main" id="{383476FE-28F6-F579-AA04-804C5F1645E4}"/>
              </a:ext>
            </a:extLst>
          </p:cNvPr>
          <p:cNvSpPr txBox="1"/>
          <p:nvPr/>
        </p:nvSpPr>
        <p:spPr>
          <a:xfrm>
            <a:off x="8398056" y="3434777"/>
            <a:ext cx="4495800" cy="905376"/>
          </a:xfrm>
          <a:prstGeom prst="rect">
            <a:avLst/>
          </a:prstGeom>
        </p:spPr>
        <p:txBody>
          <a:bodyPr wrap="square" lIns="0" tIns="0" rIns="0" bIns="0" rtlCol="0" anchor="t">
            <a:spAutoFit/>
          </a:bodyPr>
          <a:lstStyle/>
          <a:p>
            <a:pPr algn="ctr">
              <a:lnSpc>
                <a:spcPct val="120000"/>
              </a:lnSpc>
            </a:pPr>
            <a:r>
              <a:rPr lang="en-US" sz="5400" b="1" dirty="0">
                <a:solidFill>
                  <a:srgbClr val="002060"/>
                </a:solidFill>
                <a:latin typeface="Cambria" panose="02040503050406030204" pitchFamily="18" charset="0"/>
                <a:ea typeface="Cambria" panose="02040503050406030204" pitchFamily="18" charset="0"/>
                <a:cs typeface="+mn-ea"/>
                <a:sym typeface="+mn-lt"/>
              </a:rPr>
              <a:t>CH</a:t>
            </a:r>
            <a:r>
              <a:rPr lang="en-US" sz="5400" b="1" baseline="-25000" dirty="0">
                <a:solidFill>
                  <a:srgbClr val="002060"/>
                </a:solidFill>
                <a:latin typeface="Cambria" panose="02040503050406030204" pitchFamily="18" charset="0"/>
                <a:ea typeface="Cambria" panose="02040503050406030204" pitchFamily="18" charset="0"/>
                <a:cs typeface="+mn-ea"/>
                <a:sym typeface="+mn-lt"/>
              </a:rPr>
              <a:t>3</a:t>
            </a:r>
            <a:r>
              <a:rPr lang="en-US" sz="5400" b="1" dirty="0">
                <a:solidFill>
                  <a:srgbClr val="002060"/>
                </a:solidFill>
                <a:latin typeface="Cambria" panose="02040503050406030204" pitchFamily="18" charset="0"/>
                <a:ea typeface="Cambria" panose="02040503050406030204" pitchFamily="18" charset="0"/>
                <a:cs typeface="+mn-ea"/>
                <a:sym typeface="+mn-lt"/>
              </a:rPr>
              <a:t>−CH</a:t>
            </a:r>
            <a:r>
              <a:rPr lang="en-US" sz="5400" b="1" baseline="-25000" dirty="0">
                <a:solidFill>
                  <a:srgbClr val="002060"/>
                </a:solidFill>
                <a:latin typeface="Cambria" panose="02040503050406030204" pitchFamily="18" charset="0"/>
                <a:ea typeface="Cambria" panose="02040503050406030204" pitchFamily="18" charset="0"/>
                <a:cs typeface="+mn-ea"/>
                <a:sym typeface="+mn-lt"/>
              </a:rPr>
              <a:t>2</a:t>
            </a:r>
            <a:r>
              <a:rPr lang="en-US" sz="5400" b="1" dirty="0">
                <a:solidFill>
                  <a:srgbClr val="002060"/>
                </a:solidFill>
                <a:latin typeface="Cambria" panose="02040503050406030204" pitchFamily="18" charset="0"/>
                <a:ea typeface="Cambria" panose="02040503050406030204" pitchFamily="18" charset="0"/>
                <a:cs typeface="+mn-ea"/>
                <a:sym typeface="+mn-lt"/>
              </a:rPr>
              <a:t>−OH</a:t>
            </a:r>
          </a:p>
        </p:txBody>
      </p:sp>
      <p:sp>
        <p:nvSpPr>
          <p:cNvPr id="15" name="TextBox 13">
            <a:extLst>
              <a:ext uri="{FF2B5EF4-FFF2-40B4-BE49-F238E27FC236}">
                <a16:creationId xmlns:a16="http://schemas.microsoft.com/office/drawing/2014/main" id="{E957E5B3-6D75-B89D-BD31-B1119DD3462B}"/>
              </a:ext>
            </a:extLst>
          </p:cNvPr>
          <p:cNvSpPr txBox="1"/>
          <p:nvPr/>
        </p:nvSpPr>
        <p:spPr>
          <a:xfrm>
            <a:off x="13162412" y="3457033"/>
            <a:ext cx="4495800" cy="905376"/>
          </a:xfrm>
          <a:prstGeom prst="rect">
            <a:avLst/>
          </a:prstGeom>
        </p:spPr>
        <p:txBody>
          <a:bodyPr wrap="square" lIns="0" tIns="0" rIns="0" bIns="0" rtlCol="0" anchor="t">
            <a:spAutoFit/>
          </a:bodyPr>
          <a:lstStyle/>
          <a:p>
            <a:pPr algn="ctr">
              <a:lnSpc>
                <a:spcPct val="120000"/>
              </a:lnSpc>
            </a:pPr>
            <a:r>
              <a:rPr lang="en-US" sz="5400" b="1" dirty="0">
                <a:solidFill>
                  <a:srgbClr val="002060"/>
                </a:solidFill>
                <a:latin typeface="Cambria" panose="02040503050406030204" pitchFamily="18" charset="0"/>
                <a:ea typeface="Cambria" panose="02040503050406030204" pitchFamily="18" charset="0"/>
                <a:cs typeface="+mn-ea"/>
                <a:sym typeface="+mn-lt"/>
              </a:rPr>
              <a:t>CH</a:t>
            </a:r>
            <a:r>
              <a:rPr lang="en-US" sz="5400" b="1" baseline="-25000" dirty="0">
                <a:solidFill>
                  <a:srgbClr val="002060"/>
                </a:solidFill>
                <a:latin typeface="Cambria" panose="02040503050406030204" pitchFamily="18" charset="0"/>
                <a:ea typeface="Cambria" panose="02040503050406030204" pitchFamily="18" charset="0"/>
                <a:cs typeface="+mn-ea"/>
                <a:sym typeface="+mn-lt"/>
              </a:rPr>
              <a:t>3</a:t>
            </a:r>
            <a:r>
              <a:rPr lang="en-US" sz="5400" b="1" dirty="0">
                <a:solidFill>
                  <a:srgbClr val="002060"/>
                </a:solidFill>
                <a:latin typeface="Cambria" panose="02040503050406030204" pitchFamily="18" charset="0"/>
                <a:ea typeface="Cambria" panose="02040503050406030204" pitchFamily="18" charset="0"/>
                <a:cs typeface="+mn-ea"/>
                <a:sym typeface="+mn-lt"/>
              </a:rPr>
              <a:t>−O−CH</a:t>
            </a:r>
            <a:r>
              <a:rPr lang="en-US" sz="5400" b="1" baseline="-25000" dirty="0">
                <a:solidFill>
                  <a:srgbClr val="002060"/>
                </a:solidFill>
                <a:latin typeface="Cambria" panose="02040503050406030204" pitchFamily="18" charset="0"/>
                <a:ea typeface="Cambria" panose="02040503050406030204" pitchFamily="18" charset="0"/>
                <a:cs typeface="+mn-ea"/>
                <a:sym typeface="+mn-lt"/>
              </a:rPr>
              <a:t>3</a:t>
            </a:r>
          </a:p>
        </p:txBody>
      </p:sp>
      <p:sp>
        <p:nvSpPr>
          <p:cNvPr id="17" name="Hộp Văn bản 16">
            <a:extLst>
              <a:ext uri="{FF2B5EF4-FFF2-40B4-BE49-F238E27FC236}">
                <a16:creationId xmlns:a16="http://schemas.microsoft.com/office/drawing/2014/main" id="{16EDC5DA-9B2F-1A4C-E008-FC0AD36F7C6D}"/>
              </a:ext>
            </a:extLst>
          </p:cNvPr>
          <p:cNvSpPr txBox="1"/>
          <p:nvPr/>
        </p:nvSpPr>
        <p:spPr>
          <a:xfrm>
            <a:off x="9922003" y="4601787"/>
            <a:ext cx="2425109"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E</a:t>
            </a:r>
            <a:r>
              <a:rPr kumimoji="0" lang="vi-V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thanol</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endParaRPr lang="en-US" sz="3600" b="1" dirty="0">
              <a:solidFill>
                <a:srgbClr val="002060"/>
              </a:solidFill>
            </a:endParaRPr>
          </a:p>
        </p:txBody>
      </p:sp>
      <p:sp>
        <p:nvSpPr>
          <p:cNvPr id="18" name="Hộp Văn bản 17">
            <a:extLst>
              <a:ext uri="{FF2B5EF4-FFF2-40B4-BE49-F238E27FC236}">
                <a16:creationId xmlns:a16="http://schemas.microsoft.com/office/drawing/2014/main" id="{A8ADB62F-1A2A-F8E4-DBCE-9C057ADEF61D}"/>
              </a:ext>
            </a:extLst>
          </p:cNvPr>
          <p:cNvSpPr txBox="1"/>
          <p:nvPr/>
        </p:nvSpPr>
        <p:spPr>
          <a:xfrm>
            <a:off x="13792200" y="4562511"/>
            <a:ext cx="3672857"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Dimethyl ether</a:t>
            </a:r>
            <a:endParaRPr lang="en-US" sz="36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75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750"/>
                                        <p:tgtEl>
                                          <p:spTgt spid="1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750"/>
                                        <p:tgtEl>
                                          <p:spTgt spid="1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75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750"/>
                                        <p:tgtEl>
                                          <p:spTgt spid="1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7" grpId="0"/>
      <p:bldP spid="15"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3" name="Freeform 3"/>
          <p:cNvSpPr/>
          <p:nvPr/>
        </p:nvSpPr>
        <p:spPr>
          <a:xfrm flipH="1">
            <a:off x="14247584" y="6785954"/>
            <a:ext cx="4040416" cy="3501046"/>
          </a:xfrm>
          <a:custGeom>
            <a:avLst/>
            <a:gdLst/>
            <a:ahLst/>
            <a:cxnLst/>
            <a:rect l="l" t="t" r="r" b="b"/>
            <a:pathLst>
              <a:path w="4040416" h="3501046">
                <a:moveTo>
                  <a:pt x="4040416" y="0"/>
                </a:moveTo>
                <a:lnTo>
                  <a:pt x="0" y="0"/>
                </a:lnTo>
                <a:lnTo>
                  <a:pt x="0" y="3501046"/>
                </a:lnTo>
                <a:lnTo>
                  <a:pt x="4040416" y="3501046"/>
                </a:lnTo>
                <a:lnTo>
                  <a:pt x="4040416" y="0"/>
                </a:lnTo>
                <a:close/>
              </a:path>
            </a:pathLst>
          </a:custGeom>
          <a:blipFill>
            <a:blip r:embed="rId4">
              <a:extLst>
                <a:ext uri="{96DAC541-7B7A-43D3-8B79-37D633B846F1}">
                  <asvg:svgBlip xmlns:asvg="http://schemas.microsoft.com/office/drawing/2016/SVG/main" r:embed="rId5"/>
                </a:ext>
              </a:extLst>
            </a:blip>
            <a:stretch>
              <a:fillRect l="-28505" b="-17530"/>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4" name="Freeform 4"/>
          <p:cNvSpPr/>
          <p:nvPr/>
        </p:nvSpPr>
        <p:spPr>
          <a:xfrm>
            <a:off x="14678223" y="395096"/>
            <a:ext cx="3179138" cy="2676256"/>
          </a:xfrm>
          <a:custGeom>
            <a:avLst/>
            <a:gdLst/>
            <a:ahLst/>
            <a:cxnLst/>
            <a:rect l="l" t="t" r="r" b="b"/>
            <a:pathLst>
              <a:path w="3179138" h="2676256">
                <a:moveTo>
                  <a:pt x="0" y="0"/>
                </a:moveTo>
                <a:lnTo>
                  <a:pt x="3179138" y="0"/>
                </a:lnTo>
                <a:lnTo>
                  <a:pt x="3179138" y="2676256"/>
                </a:lnTo>
                <a:lnTo>
                  <a:pt x="0" y="26762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5" name="Freeform 5"/>
          <p:cNvSpPr/>
          <p:nvPr/>
        </p:nvSpPr>
        <p:spPr>
          <a:xfrm>
            <a:off x="1424224" y="832547"/>
            <a:ext cx="15439551" cy="7106038"/>
          </a:xfrm>
          <a:custGeom>
            <a:avLst/>
            <a:gdLst/>
            <a:ahLst/>
            <a:cxnLst/>
            <a:rect l="l" t="t" r="r" b="b"/>
            <a:pathLst>
              <a:path w="15439551" h="8670210">
                <a:moveTo>
                  <a:pt x="0" y="0"/>
                </a:moveTo>
                <a:lnTo>
                  <a:pt x="15439550" y="0"/>
                </a:lnTo>
                <a:lnTo>
                  <a:pt x="15439550" y="8670210"/>
                </a:lnTo>
                <a:lnTo>
                  <a:pt x="0" y="8670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8" name="Freeform 8"/>
          <p:cNvSpPr/>
          <p:nvPr/>
        </p:nvSpPr>
        <p:spPr>
          <a:xfrm>
            <a:off x="866253" y="890306"/>
            <a:ext cx="1651365" cy="3047821"/>
          </a:xfrm>
          <a:custGeom>
            <a:avLst/>
            <a:gdLst/>
            <a:ahLst/>
            <a:cxnLst/>
            <a:rect l="l" t="t" r="r" b="b"/>
            <a:pathLst>
              <a:path w="1651365" h="3047821">
                <a:moveTo>
                  <a:pt x="0" y="0"/>
                </a:moveTo>
                <a:lnTo>
                  <a:pt x="1651365" y="0"/>
                </a:lnTo>
                <a:lnTo>
                  <a:pt x="1651365" y="3047821"/>
                </a:lnTo>
                <a:lnTo>
                  <a:pt x="0" y="30478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9" name="Freeform 9"/>
          <p:cNvSpPr/>
          <p:nvPr/>
        </p:nvSpPr>
        <p:spPr>
          <a:xfrm rot="1100902">
            <a:off x="1101894" y="8129807"/>
            <a:ext cx="1415723" cy="1348798"/>
          </a:xfrm>
          <a:custGeom>
            <a:avLst/>
            <a:gdLst/>
            <a:ahLst/>
            <a:cxnLst/>
            <a:rect l="l" t="t" r="r" b="b"/>
            <a:pathLst>
              <a:path w="1415723" h="1348798">
                <a:moveTo>
                  <a:pt x="0" y="0"/>
                </a:moveTo>
                <a:lnTo>
                  <a:pt x="1415724" y="0"/>
                </a:lnTo>
                <a:lnTo>
                  <a:pt x="1415724" y="1348798"/>
                </a:lnTo>
                <a:lnTo>
                  <a:pt x="0" y="13487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10" name="TextBox 10"/>
          <p:cNvSpPr txBox="1"/>
          <p:nvPr/>
        </p:nvSpPr>
        <p:spPr>
          <a:xfrm>
            <a:off x="2960444" y="1540089"/>
            <a:ext cx="12148681" cy="1550233"/>
          </a:xfrm>
          <a:prstGeom prst="rect">
            <a:avLst/>
          </a:prstGeom>
        </p:spPr>
        <p:txBody>
          <a:bodyPr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2: </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Hãy cho biết dạng mạch carbon tương ứng với các chất có trong hình 11.1</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4" name="Hình ảnh 13">
            <a:extLst>
              <a:ext uri="{FF2B5EF4-FFF2-40B4-BE49-F238E27FC236}">
                <a16:creationId xmlns:a16="http://schemas.microsoft.com/office/drawing/2014/main" id="{659C8013-F78C-AF7D-2FA6-5331B439C241}"/>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50000"/>
                    </a14:imgEffect>
                    <a14:imgEffect>
                      <a14:brightnessContrast contrast="40000"/>
                    </a14:imgEffect>
                  </a14:imgLayer>
                </a14:imgProps>
              </a:ext>
            </a:extLst>
          </a:blip>
          <a:srcRect l="2631"/>
          <a:stretch/>
        </p:blipFill>
        <p:spPr>
          <a:xfrm>
            <a:off x="1975241" y="3624178"/>
            <a:ext cx="14337515" cy="2365922"/>
          </a:xfrm>
          <a:prstGeom prst="rect">
            <a:avLst/>
          </a:prstGeom>
        </p:spPr>
      </p:pic>
      <p:sp>
        <p:nvSpPr>
          <p:cNvPr id="15" name="Hộp Văn bản 14">
            <a:extLst>
              <a:ext uri="{FF2B5EF4-FFF2-40B4-BE49-F238E27FC236}">
                <a16:creationId xmlns:a16="http://schemas.microsoft.com/office/drawing/2014/main" id="{8173BBA3-4301-4694-78F4-BAE9299F1D6A}"/>
              </a:ext>
            </a:extLst>
          </p:cNvPr>
          <p:cNvSpPr txBox="1"/>
          <p:nvPr/>
        </p:nvSpPr>
        <p:spPr>
          <a:xfrm>
            <a:off x="2620384" y="6505270"/>
            <a:ext cx="2906956" cy="646331"/>
          </a:xfrm>
          <a:prstGeom prst="rect">
            <a:avLst/>
          </a:prstGeom>
          <a:noFill/>
        </p:spPr>
        <p:txBody>
          <a:bodyPr wrap="square">
            <a:spAutoFit/>
          </a:bodyPr>
          <a:lstStyle/>
          <a:p>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Mạch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thẳng</a:t>
            </a:r>
            <a:endParaRPr lang="en-US" sz="3600" b="1" dirty="0">
              <a:solidFill>
                <a:srgbClr val="FF0000"/>
              </a:solidFill>
            </a:endParaRPr>
          </a:p>
        </p:txBody>
      </p:sp>
      <p:sp>
        <p:nvSpPr>
          <p:cNvPr id="16" name="Hộp Văn bản 15">
            <a:extLst>
              <a:ext uri="{FF2B5EF4-FFF2-40B4-BE49-F238E27FC236}">
                <a16:creationId xmlns:a16="http://schemas.microsoft.com/office/drawing/2014/main" id="{607ED8FD-FA88-4900-5C8F-3CB0A5A97AAA}"/>
              </a:ext>
            </a:extLst>
          </p:cNvPr>
          <p:cNvSpPr txBox="1"/>
          <p:nvPr/>
        </p:nvSpPr>
        <p:spPr>
          <a:xfrm>
            <a:off x="6723499" y="6427551"/>
            <a:ext cx="2906956" cy="646331"/>
          </a:xfrm>
          <a:prstGeom prst="rect">
            <a:avLst/>
          </a:prstGeom>
          <a:noFill/>
        </p:spPr>
        <p:txBody>
          <a:bodyPr wrap="square">
            <a:spAutoFit/>
          </a:bodyPr>
          <a:lstStyle/>
          <a:p>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Mạch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nhánh</a:t>
            </a:r>
            <a:endParaRPr lang="en-US" sz="3600" b="1" dirty="0">
              <a:solidFill>
                <a:srgbClr val="FF0000"/>
              </a:solidFill>
            </a:endParaRPr>
          </a:p>
        </p:txBody>
      </p:sp>
      <p:sp>
        <p:nvSpPr>
          <p:cNvPr id="17" name="Hộp Văn bản 16">
            <a:extLst>
              <a:ext uri="{FF2B5EF4-FFF2-40B4-BE49-F238E27FC236}">
                <a16:creationId xmlns:a16="http://schemas.microsoft.com/office/drawing/2014/main" id="{F2ED9977-7685-6CB7-BF41-E387FDF8B209}"/>
              </a:ext>
            </a:extLst>
          </p:cNvPr>
          <p:cNvSpPr txBox="1"/>
          <p:nvPr/>
        </p:nvSpPr>
        <p:spPr>
          <a:xfrm>
            <a:off x="10342965" y="6427551"/>
            <a:ext cx="2906956" cy="646331"/>
          </a:xfrm>
          <a:prstGeom prst="rect">
            <a:avLst/>
          </a:prstGeom>
          <a:noFill/>
        </p:spPr>
        <p:txBody>
          <a:bodyPr wrap="square">
            <a:spAutoFit/>
          </a:bodyPr>
          <a:lstStyle/>
          <a:p>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Mạch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vòng</a:t>
            </a:r>
            <a:endParaRPr lang="en-US" sz="3600" b="1" dirty="0">
              <a:solidFill>
                <a:srgbClr val="FF0000"/>
              </a:solidFill>
            </a:endParaRPr>
          </a:p>
        </p:txBody>
      </p:sp>
      <p:sp>
        <p:nvSpPr>
          <p:cNvPr id="18" name="Hộp Văn bản 17">
            <a:extLst>
              <a:ext uri="{FF2B5EF4-FFF2-40B4-BE49-F238E27FC236}">
                <a16:creationId xmlns:a16="http://schemas.microsoft.com/office/drawing/2014/main" id="{4E595A5B-BB6A-23A0-90D7-17D71CD7B4F6}"/>
              </a:ext>
            </a:extLst>
          </p:cNvPr>
          <p:cNvSpPr txBox="1"/>
          <p:nvPr/>
        </p:nvSpPr>
        <p:spPr>
          <a:xfrm>
            <a:off x="13692293" y="6349843"/>
            <a:ext cx="2906956" cy="646331"/>
          </a:xfrm>
          <a:prstGeom prst="rect">
            <a:avLst/>
          </a:prstGeom>
          <a:noFill/>
        </p:spPr>
        <p:txBody>
          <a:bodyPr wrap="square">
            <a:spAutoFit/>
          </a:bodyPr>
          <a:lstStyle/>
          <a:p>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Mạch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vòng</a:t>
            </a:r>
            <a:endParaRPr 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rPr>
              <a:t>v</a:t>
            </a:r>
          </a:p>
        </p:txBody>
      </p:sp>
      <p:sp>
        <p:nvSpPr>
          <p:cNvPr id="3" name="Freeform 3"/>
          <p:cNvSpPr/>
          <p:nvPr/>
        </p:nvSpPr>
        <p:spPr>
          <a:xfrm>
            <a:off x="15729796" y="-378087"/>
            <a:ext cx="3993997" cy="3696263"/>
          </a:xfrm>
          <a:custGeom>
            <a:avLst/>
            <a:gdLst/>
            <a:ahLst/>
            <a:cxnLst/>
            <a:rect l="l" t="t" r="r" b="b"/>
            <a:pathLst>
              <a:path w="3993997" h="3696263">
                <a:moveTo>
                  <a:pt x="0" y="0"/>
                </a:moveTo>
                <a:lnTo>
                  <a:pt x="3993997" y="0"/>
                </a:lnTo>
                <a:lnTo>
                  <a:pt x="3993997" y="3696262"/>
                </a:lnTo>
                <a:lnTo>
                  <a:pt x="0" y="36962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endParaRPr>
          </a:p>
        </p:txBody>
      </p:sp>
      <p:sp>
        <p:nvSpPr>
          <p:cNvPr id="7" name="Freeform 7"/>
          <p:cNvSpPr/>
          <p:nvPr/>
        </p:nvSpPr>
        <p:spPr>
          <a:xfrm rot="8829283">
            <a:off x="15455508" y="8899152"/>
            <a:ext cx="3600289" cy="877161"/>
          </a:xfrm>
          <a:custGeom>
            <a:avLst/>
            <a:gdLst/>
            <a:ahLst/>
            <a:cxnLst/>
            <a:rect l="l" t="t" r="r" b="b"/>
            <a:pathLst>
              <a:path w="3600289" h="877161">
                <a:moveTo>
                  <a:pt x="0" y="0"/>
                </a:moveTo>
                <a:lnTo>
                  <a:pt x="3600289" y="0"/>
                </a:lnTo>
                <a:lnTo>
                  <a:pt x="3600289" y="877161"/>
                </a:lnTo>
                <a:lnTo>
                  <a:pt x="0" y="8771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grpSp>
        <p:nvGrpSpPr>
          <p:cNvPr id="6" name="Group 2">
            <a:extLst>
              <a:ext uri="{FF2B5EF4-FFF2-40B4-BE49-F238E27FC236}">
                <a16:creationId xmlns:a16="http://schemas.microsoft.com/office/drawing/2014/main" id="{B8A6067D-5950-2C42-D64D-BFCE810E3052}"/>
              </a:ext>
            </a:extLst>
          </p:cNvPr>
          <p:cNvGrpSpPr/>
          <p:nvPr/>
        </p:nvGrpSpPr>
        <p:grpSpPr>
          <a:xfrm>
            <a:off x="1116372" y="209213"/>
            <a:ext cx="16055256" cy="2963263"/>
            <a:chOff x="0" y="-38100"/>
            <a:chExt cx="4228545" cy="1355807"/>
          </a:xfrm>
        </p:grpSpPr>
        <p:sp>
          <p:nvSpPr>
            <p:cNvPr id="10" name="Freeform 3">
              <a:extLst>
                <a:ext uri="{FF2B5EF4-FFF2-40B4-BE49-F238E27FC236}">
                  <a16:creationId xmlns:a16="http://schemas.microsoft.com/office/drawing/2014/main" id="{B3A1678C-0A2E-5049-1D95-63D94A2B5460}"/>
                </a:ext>
              </a:extLst>
            </p:cNvPr>
            <p:cNvSpPr/>
            <p:nvPr/>
          </p:nvSpPr>
          <p:spPr>
            <a:xfrm>
              <a:off x="0" y="0"/>
              <a:ext cx="4228545" cy="1317707"/>
            </a:xfrm>
            <a:custGeom>
              <a:avLst/>
              <a:gdLst/>
              <a:ahLst/>
              <a:cxnLst/>
              <a:rect l="l" t="t" r="r" b="b"/>
              <a:pathLst>
                <a:path w="4228545" h="1317707">
                  <a:moveTo>
                    <a:pt x="0" y="0"/>
                  </a:moveTo>
                  <a:lnTo>
                    <a:pt x="4228545" y="0"/>
                  </a:lnTo>
                  <a:lnTo>
                    <a:pt x="4228545" y="1317707"/>
                  </a:lnTo>
                  <a:lnTo>
                    <a:pt x="0" y="1317707"/>
                  </a:lnTo>
                  <a:close/>
                </a:path>
              </a:pathLst>
            </a:custGeom>
            <a:solidFill>
              <a:srgbClr val="FFFFFF"/>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TextBox 4">
              <a:extLst>
                <a:ext uri="{FF2B5EF4-FFF2-40B4-BE49-F238E27FC236}">
                  <a16:creationId xmlns:a16="http://schemas.microsoft.com/office/drawing/2014/main" id="{EA03D15A-037E-33BC-9ECD-F1D1340CEA74}"/>
                </a:ext>
              </a:extLst>
            </p:cNvPr>
            <p:cNvSpPr txBox="1"/>
            <p:nvPr/>
          </p:nvSpPr>
          <p:spPr>
            <a:xfrm>
              <a:off x="0" y="-38100"/>
              <a:ext cx="812800" cy="8509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grpSp>
      <p:sp>
        <p:nvSpPr>
          <p:cNvPr id="9" name="Freeform 7">
            <a:extLst>
              <a:ext uri="{FF2B5EF4-FFF2-40B4-BE49-F238E27FC236}">
                <a16:creationId xmlns:a16="http://schemas.microsoft.com/office/drawing/2014/main" id="{65C8E5F9-CE07-4A63-E4C0-C958C7CE01EF}"/>
              </a:ext>
            </a:extLst>
          </p:cNvPr>
          <p:cNvSpPr/>
          <p:nvPr/>
        </p:nvSpPr>
        <p:spPr>
          <a:xfrm>
            <a:off x="9525" y="4610100"/>
            <a:ext cx="3800475" cy="5674222"/>
          </a:xfrm>
          <a:custGeom>
            <a:avLst/>
            <a:gdLst/>
            <a:ahLst/>
            <a:cxnLst/>
            <a:rect l="l" t="t" r="r" b="b"/>
            <a:pathLst>
              <a:path w="4370463" h="6091238">
                <a:moveTo>
                  <a:pt x="0" y="0"/>
                </a:moveTo>
                <a:lnTo>
                  <a:pt x="4370463" y="0"/>
                </a:lnTo>
                <a:lnTo>
                  <a:pt x="4370463" y="6091238"/>
                </a:lnTo>
                <a:lnTo>
                  <a:pt x="0" y="60912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Hộp Văn bản 18">
            <a:extLst>
              <a:ext uri="{FF2B5EF4-FFF2-40B4-BE49-F238E27FC236}">
                <a16:creationId xmlns:a16="http://schemas.microsoft.com/office/drawing/2014/main" id="{726A3E77-4B3E-51A2-99CA-E3FF6EB2252E}"/>
              </a:ext>
            </a:extLst>
          </p:cNvPr>
          <p:cNvSpPr txBox="1"/>
          <p:nvPr/>
        </p:nvSpPr>
        <p:spPr>
          <a:xfrm>
            <a:off x="1454372" y="292484"/>
            <a:ext cx="15379256" cy="2690352"/>
          </a:xfrm>
          <a:prstGeom prst="rect">
            <a:avLst/>
          </a:prstGeom>
          <a:noFill/>
        </p:spPr>
        <p:txBody>
          <a:bodyPr wrap="square">
            <a:spAutoFit/>
          </a:bodyPr>
          <a:lstStyle/>
          <a:p>
            <a:pPr lvl="0">
              <a:lnSpc>
                <a:spcPct val="120000"/>
              </a:lnSpc>
              <a:defRPr/>
            </a:pP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3: </a:t>
            </a:r>
            <a:r>
              <a:rPr lang="en-US" sz="3600" dirty="0">
                <a:solidFill>
                  <a:srgbClr val="002060"/>
                </a:solidFill>
                <a:latin typeface="Cambria" panose="02040503050406030204" pitchFamily="18" charset="0"/>
                <a:ea typeface="Cambria" panose="02040503050406030204" pitchFamily="18" charset="0"/>
              </a:rPr>
              <a:t>Quan </a:t>
            </a:r>
            <a:r>
              <a:rPr lang="en-US" sz="3600" dirty="0" err="1">
                <a:solidFill>
                  <a:srgbClr val="002060"/>
                </a:solidFill>
                <a:latin typeface="Cambria" panose="02040503050406030204" pitchFamily="18" charset="0"/>
                <a:ea typeface="Cambria" panose="02040503050406030204" pitchFamily="18" charset="0"/>
              </a:rPr>
              <a:t>sát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bảng</a:t>
            </a:r>
            <a:r>
              <a:rPr lang="en-US" sz="3600" dirty="0">
                <a:solidFill>
                  <a:srgbClr val="002060"/>
                </a:solidFill>
                <a:latin typeface="Cambria" panose="02040503050406030204" pitchFamily="18" charset="0"/>
                <a:ea typeface="Cambria" panose="02040503050406030204" pitchFamily="18" charset="0"/>
              </a:rPr>
              <a:t> 11.1 so </a:t>
            </a:r>
            <a:r>
              <a:rPr lang="en-US" sz="3600" dirty="0" err="1">
                <a:solidFill>
                  <a:srgbClr val="002060"/>
                </a:solidFill>
                <a:latin typeface="Cambria" panose="02040503050406030204" pitchFamily="18" charset="0"/>
                <a:ea typeface="Cambria" panose="02040503050406030204" pitchFamily="18" charset="0"/>
              </a:rPr>
              <a:t>sánh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phần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phân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tử</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cấu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tạo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tạo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hóa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học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tính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chất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chất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sau</a:t>
            </a:r>
            <a:endParaRPr lang="en-US" sz="3600" dirty="0">
              <a:solidFill>
                <a:srgbClr val="002060"/>
              </a:solidFill>
              <a:latin typeface="Cambria" panose="02040503050406030204" pitchFamily="18" charset="0"/>
              <a:ea typeface="Cambria" panose="02040503050406030204" pitchFamily="18" charset="0"/>
            </a:endParaRPr>
          </a:p>
          <a:p>
            <a:pPr lvl="0">
              <a:lnSpc>
                <a:spcPct val="120000"/>
              </a:lnSpc>
              <a:defRPr/>
            </a:pPr>
            <a:r>
              <a:rPr lang="en-US" sz="3600" dirty="0">
                <a:solidFill>
                  <a:srgbClr val="002060"/>
                </a:solidFill>
                <a:latin typeface="Cambria" panose="02040503050406030204" pitchFamily="18" charset="0"/>
                <a:ea typeface="Cambria" panose="02040503050406030204" pitchFamily="18" charset="0"/>
              </a:rPr>
              <a:t>a) CH</a:t>
            </a:r>
            <a:r>
              <a:rPr lang="en-US" sz="3600" baseline="-25000" dirty="0">
                <a:solidFill>
                  <a:srgbClr val="002060"/>
                </a:solidFill>
                <a:latin typeface="Cambria" panose="02040503050406030204" pitchFamily="18" charset="0"/>
                <a:ea typeface="Cambria" panose="02040503050406030204" pitchFamily="18" charset="0"/>
              </a:rPr>
              <a:t>4</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CCl</a:t>
            </a:r>
            <a:r>
              <a:rPr lang="en-US" sz="3600" baseline="-25000" dirty="0">
                <a:solidFill>
                  <a:srgbClr val="002060"/>
                </a:solidFill>
                <a:latin typeface="Cambria" panose="02040503050406030204" pitchFamily="18" charset="0"/>
                <a:ea typeface="Cambria" panose="02040503050406030204" pitchFamily="18" charset="0"/>
              </a:rPr>
              <a:t>4</a:t>
            </a:r>
            <a:r>
              <a:rPr lang="en-US" sz="3600" dirty="0">
                <a:solidFill>
                  <a:srgbClr val="002060"/>
                </a:solidFill>
                <a:latin typeface="Cambria" panose="02040503050406030204" pitchFamily="18" charset="0"/>
                <a:ea typeface="Cambria" panose="02040503050406030204" pitchFamily="18" charset="0"/>
              </a:rPr>
              <a:t>                                                b) CH</a:t>
            </a:r>
            <a:r>
              <a:rPr lang="en-US" sz="3600" baseline="-25000" dirty="0">
                <a:solidFill>
                  <a:srgbClr val="002060"/>
                </a:solidFill>
                <a:latin typeface="Cambria" panose="02040503050406030204" pitchFamily="18" charset="0"/>
                <a:ea typeface="Cambria" panose="02040503050406030204" pitchFamily="18" charset="0"/>
              </a:rPr>
              <a:t>3</a:t>
            </a:r>
            <a:r>
              <a:rPr lang="en-US" sz="3600" dirty="0">
                <a:solidFill>
                  <a:srgbClr val="002060"/>
                </a:solidFill>
                <a:latin typeface="Cambria" panose="02040503050406030204" pitchFamily="18" charset="0"/>
                <a:ea typeface="Cambria" panose="02040503050406030204" pitchFamily="18" charset="0"/>
              </a:rPr>
              <a:t>Cl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CHCl</a:t>
            </a:r>
            <a:r>
              <a:rPr lang="en-US" sz="3600" baseline="-25000" dirty="0">
                <a:solidFill>
                  <a:srgbClr val="002060"/>
                </a:solidFill>
                <a:latin typeface="Cambria" panose="02040503050406030204" pitchFamily="18" charset="0"/>
                <a:ea typeface="Cambria" panose="02040503050406030204" pitchFamily="18" charset="0"/>
              </a:rPr>
              <a:t>3</a:t>
            </a:r>
            <a:endParaRPr lang="en-US" sz="3600" dirty="0">
              <a:solidFill>
                <a:srgbClr val="002060"/>
              </a:solidFill>
              <a:latin typeface="Cambria" panose="02040503050406030204" pitchFamily="18" charset="0"/>
              <a:ea typeface="Cambria" panose="02040503050406030204" pitchFamily="18" charset="0"/>
            </a:endParaRPr>
          </a:p>
          <a:p>
            <a:pPr lvl="0">
              <a:lnSpc>
                <a:spcPct val="120000"/>
              </a:lnSpc>
              <a:defRPr/>
            </a:pPr>
            <a:r>
              <a:rPr lang="en-US" sz="3600" dirty="0">
                <a:solidFill>
                  <a:srgbClr val="002060"/>
                </a:solidFill>
                <a:latin typeface="Cambria" panose="02040503050406030204" pitchFamily="18" charset="0"/>
                <a:ea typeface="Cambria" panose="02040503050406030204" pitchFamily="18" charset="0"/>
              </a:rPr>
              <a:t>c) CH</a:t>
            </a:r>
            <a:r>
              <a:rPr lang="en-US" sz="3600" baseline="-25000" dirty="0">
                <a:solidFill>
                  <a:srgbClr val="002060"/>
                </a:solidFill>
                <a:latin typeface="Cambria" panose="02040503050406030204" pitchFamily="18" charset="0"/>
                <a:ea typeface="Cambria" panose="02040503050406030204" pitchFamily="18" charset="0"/>
              </a:rPr>
              <a:t>3</a:t>
            </a:r>
            <a:r>
              <a:rPr lang="en-US" sz="3600" dirty="0">
                <a:solidFill>
                  <a:srgbClr val="002060"/>
                </a:solidFill>
                <a:latin typeface="Cambria" panose="02040503050406030204" pitchFamily="18" charset="0"/>
                <a:ea typeface="Cambria" panose="02040503050406030204" pitchFamily="18" charset="0"/>
              </a:rPr>
              <a:t>OH, CH</a:t>
            </a:r>
            <a:r>
              <a:rPr lang="en-US" sz="3600" baseline="-25000" dirty="0">
                <a:solidFill>
                  <a:srgbClr val="002060"/>
                </a:solidFill>
                <a:latin typeface="Cambria" panose="02040503050406030204" pitchFamily="18" charset="0"/>
                <a:ea typeface="Cambria" panose="02040503050406030204" pitchFamily="18" charset="0"/>
              </a:rPr>
              <a:t>3</a:t>
            </a:r>
            <a:r>
              <a:rPr lang="en-US" sz="3600" dirty="0">
                <a:solidFill>
                  <a:srgbClr val="002060"/>
                </a:solidFill>
                <a:latin typeface="Cambria" panose="02040503050406030204" pitchFamily="18" charset="0"/>
                <a:ea typeface="Cambria" panose="02040503050406030204" pitchFamily="18" charset="0"/>
              </a:rPr>
              <a:t>CH</a:t>
            </a:r>
            <a:r>
              <a:rPr lang="en-US" sz="3600" baseline="-25000" dirty="0">
                <a:solidFill>
                  <a:srgbClr val="002060"/>
                </a:solidFill>
                <a:latin typeface="Cambria" panose="02040503050406030204" pitchFamily="18" charset="0"/>
                <a:ea typeface="Cambria" panose="02040503050406030204" pitchFamily="18" charset="0"/>
              </a:rPr>
              <a:t>2</a:t>
            </a:r>
            <a:r>
              <a:rPr lang="en-US" sz="3600" dirty="0">
                <a:solidFill>
                  <a:srgbClr val="002060"/>
                </a:solidFill>
                <a:latin typeface="Cambria" panose="02040503050406030204" pitchFamily="18" charset="0"/>
                <a:ea typeface="Cambria" panose="02040503050406030204" pitchFamily="18" charset="0"/>
              </a:rPr>
              <a:t>OH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CH</a:t>
            </a:r>
            <a:r>
              <a:rPr lang="en-US" sz="3600" baseline="-25000" dirty="0">
                <a:solidFill>
                  <a:srgbClr val="002060"/>
                </a:solidFill>
                <a:latin typeface="Cambria" panose="02040503050406030204" pitchFamily="18" charset="0"/>
                <a:ea typeface="Cambria" panose="02040503050406030204" pitchFamily="18" charset="0"/>
              </a:rPr>
              <a:t>3</a:t>
            </a:r>
            <a:r>
              <a:rPr lang="en-US" sz="3600" dirty="0">
                <a:solidFill>
                  <a:srgbClr val="002060"/>
                </a:solidFill>
                <a:latin typeface="Cambria" panose="02040503050406030204" pitchFamily="18" charset="0"/>
                <a:ea typeface="Cambria" panose="02040503050406030204" pitchFamily="18" charset="0"/>
              </a:rPr>
              <a:t>OCH</a:t>
            </a:r>
            <a:r>
              <a:rPr lang="en-US" sz="3600" baseline="-25000" dirty="0">
                <a:solidFill>
                  <a:srgbClr val="002060"/>
                </a:solidFill>
                <a:latin typeface="Cambria" panose="02040503050406030204" pitchFamily="18" charset="0"/>
                <a:ea typeface="Cambria" panose="02040503050406030204" pitchFamily="18" charset="0"/>
              </a:rPr>
              <a:t>3</a:t>
            </a:r>
            <a:endParaRPr lang="en-US" sz="3600" dirty="0">
              <a:solidFill>
                <a:srgbClr val="002060"/>
              </a:solidFill>
              <a:latin typeface="Cambria" panose="02040503050406030204" pitchFamily="18" charset="0"/>
              <a:ea typeface="Cambria" panose="02040503050406030204" pitchFamily="18" charset="0"/>
            </a:endParaRPr>
          </a:p>
        </p:txBody>
      </p:sp>
      <p:sp>
        <p:nvSpPr>
          <p:cNvPr id="23" name="Freeform 4">
            <a:extLst>
              <a:ext uri="{FF2B5EF4-FFF2-40B4-BE49-F238E27FC236}">
                <a16:creationId xmlns:a16="http://schemas.microsoft.com/office/drawing/2014/main" id="{0D06F27A-E636-A193-284E-148DD99C07E2}"/>
              </a:ext>
            </a:extLst>
          </p:cNvPr>
          <p:cNvSpPr/>
          <p:nvPr/>
        </p:nvSpPr>
        <p:spPr>
          <a:xfrm>
            <a:off x="3810001" y="3570703"/>
            <a:ext cx="14097000" cy="6368426"/>
          </a:xfrm>
          <a:custGeom>
            <a:avLst/>
            <a:gdLst/>
            <a:ahLst/>
            <a:cxnLst/>
            <a:rect l="l" t="t" r="r" b="b"/>
            <a:pathLst>
              <a:path w="14350708" h="8058761">
                <a:moveTo>
                  <a:pt x="0" y="0"/>
                </a:moveTo>
                <a:lnTo>
                  <a:pt x="14350708" y="0"/>
                </a:lnTo>
                <a:lnTo>
                  <a:pt x="14350708" y="8058762"/>
                </a:lnTo>
                <a:lnTo>
                  <a:pt x="0" y="80587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4" name="Rectangle 17">
            <a:extLst>
              <a:ext uri="{FF2B5EF4-FFF2-40B4-BE49-F238E27FC236}">
                <a16:creationId xmlns:a16="http://schemas.microsoft.com/office/drawing/2014/main" id="{400B77DA-8664-CB9F-2F4D-619315357690}"/>
              </a:ext>
            </a:extLst>
          </p:cNvPr>
          <p:cNvSpPr/>
          <p:nvPr/>
        </p:nvSpPr>
        <p:spPr>
          <a:xfrm>
            <a:off x="4457701" y="3912246"/>
            <a:ext cx="12713927" cy="5685339"/>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CH</a:t>
            </a:r>
            <a:r>
              <a:rPr kumimoji="0" lang="vi-VN" sz="34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4</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và CCl</a:t>
            </a:r>
            <a:r>
              <a:rPr kumimoji="0" lang="vi-VN" sz="34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4</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khác nhau về thành phần phân tử,</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cấu tạo hóa học và tính chất</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CH</a:t>
            </a:r>
            <a:r>
              <a:rPr kumimoji="0" lang="vi-VN" sz="34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3</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Cl và CHCl</a:t>
            </a:r>
            <a:r>
              <a:rPr kumimoji="0" lang="vi-VN" sz="34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về thành phần phân tử</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chứa</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nguyên</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tố</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 H, Cl)</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lượng</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nguyên</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tử</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nguyên</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tố</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cấu tạo hóa học và tính chất</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CH</a:t>
            </a:r>
            <a:r>
              <a:rPr kumimoji="0" lang="vi-VN" sz="34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3</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OH, CH</a:t>
            </a:r>
            <a:r>
              <a:rPr kumimoji="0" lang="vi-VN" sz="34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3</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a:t>
            </a:r>
            <a:r>
              <a:rPr kumimoji="0" lang="vi-VN" sz="34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2</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OH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về thành phần phân tử</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chứa</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nguyên</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tố</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 H, O)</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tương tự nhau cấu tạo hóa học và tính chất.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 </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a:t>
            </a:r>
            <a:r>
              <a:rPr kumimoji="0" lang="vi-VN" sz="34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3</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OCH</a:t>
            </a:r>
            <a:r>
              <a:rPr kumimoji="0" lang="vi-VN" sz="34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3</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về thành phần phân tử</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chứa</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nguyên</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tố</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 H, O)</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cấu tạo hóa học và tính chất</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so với CH</a:t>
            </a:r>
            <a:r>
              <a:rPr kumimoji="0" lang="vi-VN" sz="34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3</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OH, CH</a:t>
            </a:r>
            <a:r>
              <a:rPr kumimoji="0" lang="vi-VN" sz="34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3</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a:t>
            </a:r>
            <a:r>
              <a:rPr kumimoji="0" lang="vi-VN" sz="34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2</a:t>
            </a:r>
            <a:r>
              <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OH</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70276326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p:bldP spid="2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1645"/>
          </a:xfrm>
          <a:custGeom>
            <a:avLst/>
            <a:gdLst/>
            <a:ahLst/>
            <a:cxnLst/>
            <a:rect l="l" t="t" r="r" b="b"/>
            <a:pathLst>
              <a:path w="18288000" h="10281645">
                <a:moveTo>
                  <a:pt x="0" y="0"/>
                </a:moveTo>
                <a:lnTo>
                  <a:pt x="18288000" y="0"/>
                </a:lnTo>
                <a:lnTo>
                  <a:pt x="18288000" y="10281645"/>
                </a:lnTo>
                <a:lnTo>
                  <a:pt x="0" y="102816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cs typeface="+mn-ea"/>
              <a:sym typeface="+mn-lt"/>
            </a:endParaRPr>
          </a:p>
        </p:txBody>
      </p:sp>
      <p:sp>
        <p:nvSpPr>
          <p:cNvPr id="3" name="Freeform 3"/>
          <p:cNvSpPr/>
          <p:nvPr/>
        </p:nvSpPr>
        <p:spPr>
          <a:xfrm>
            <a:off x="0" y="0"/>
            <a:ext cx="4462584" cy="4129919"/>
          </a:xfrm>
          <a:custGeom>
            <a:avLst/>
            <a:gdLst/>
            <a:ahLst/>
            <a:cxnLst/>
            <a:rect l="l" t="t" r="r" b="b"/>
            <a:pathLst>
              <a:path w="4462584" h="4129919">
                <a:moveTo>
                  <a:pt x="0" y="0"/>
                </a:moveTo>
                <a:lnTo>
                  <a:pt x="4462584" y="0"/>
                </a:lnTo>
                <a:lnTo>
                  <a:pt x="4462584" y="4129919"/>
                </a:lnTo>
                <a:lnTo>
                  <a:pt x="0" y="4129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cs typeface="+mn-ea"/>
              <a:sym typeface="+mn-lt"/>
            </a:endParaRPr>
          </a:p>
        </p:txBody>
      </p:sp>
      <p:sp>
        <p:nvSpPr>
          <p:cNvPr id="4" name="Freeform 4"/>
          <p:cNvSpPr/>
          <p:nvPr/>
        </p:nvSpPr>
        <p:spPr>
          <a:xfrm>
            <a:off x="1794876" y="1129238"/>
            <a:ext cx="14350708" cy="8058761"/>
          </a:xfrm>
          <a:custGeom>
            <a:avLst/>
            <a:gdLst/>
            <a:ahLst/>
            <a:cxnLst/>
            <a:rect l="l" t="t" r="r" b="b"/>
            <a:pathLst>
              <a:path w="14350708" h="8058761">
                <a:moveTo>
                  <a:pt x="0" y="0"/>
                </a:moveTo>
                <a:lnTo>
                  <a:pt x="14350708" y="0"/>
                </a:lnTo>
                <a:lnTo>
                  <a:pt x="14350708" y="8058762"/>
                </a:lnTo>
                <a:lnTo>
                  <a:pt x="0" y="80587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cs typeface="+mn-ea"/>
              <a:sym typeface="+mn-lt"/>
            </a:endParaRPr>
          </a:p>
        </p:txBody>
      </p:sp>
      <p:sp>
        <p:nvSpPr>
          <p:cNvPr id="5" name="Freeform 5"/>
          <p:cNvSpPr/>
          <p:nvPr/>
        </p:nvSpPr>
        <p:spPr>
          <a:xfrm>
            <a:off x="14286925" y="1028700"/>
            <a:ext cx="2060813" cy="2524733"/>
          </a:xfrm>
          <a:custGeom>
            <a:avLst/>
            <a:gdLst/>
            <a:ahLst/>
            <a:cxnLst/>
            <a:rect l="l" t="t" r="r" b="b"/>
            <a:pathLst>
              <a:path w="2060813" h="2524733">
                <a:moveTo>
                  <a:pt x="0" y="0"/>
                </a:moveTo>
                <a:lnTo>
                  <a:pt x="2060814" y="0"/>
                </a:lnTo>
                <a:lnTo>
                  <a:pt x="2060814" y="2524733"/>
                </a:lnTo>
                <a:lnTo>
                  <a:pt x="0" y="25247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cs typeface="+mn-ea"/>
              <a:sym typeface="+mn-lt"/>
            </a:endParaRPr>
          </a:p>
        </p:txBody>
      </p:sp>
      <p:sp>
        <p:nvSpPr>
          <p:cNvPr id="6" name="TextBox 6"/>
          <p:cNvSpPr txBox="1"/>
          <p:nvPr/>
        </p:nvSpPr>
        <p:spPr>
          <a:xfrm>
            <a:off x="3889714" y="2957239"/>
            <a:ext cx="10312996" cy="3701719"/>
          </a:xfrm>
          <a:prstGeom prst="rect">
            <a:avLst/>
          </a:prstGeom>
        </p:spPr>
        <p:txBody>
          <a:bodyPr wrap="square" lIns="0" tIns="0" rIns="0" bIns="0" rtlCol="0" anchor="t">
            <a:spAutoFit/>
          </a:bodyPr>
          <a:lstStyle/>
          <a:p>
            <a:pPr algn="ctr">
              <a:lnSpc>
                <a:spcPts val="14959"/>
              </a:lnSpc>
            </a:pPr>
            <a:r>
              <a:rPr lang="en-US" sz="11500" b="1" dirty="0">
                <a:solidFill>
                  <a:srgbClr val="2B315B"/>
                </a:solidFill>
                <a:cs typeface="+mn-ea"/>
                <a:sym typeface="+mn-lt"/>
              </a:rPr>
              <a:t>CÔNG THỨC CẤU TẠO</a:t>
            </a:r>
          </a:p>
        </p:txBody>
      </p:sp>
      <p:sp>
        <p:nvSpPr>
          <p:cNvPr id="7" name="Freeform 7"/>
          <p:cNvSpPr/>
          <p:nvPr/>
        </p:nvSpPr>
        <p:spPr>
          <a:xfrm rot="253509">
            <a:off x="12163171" y="7519112"/>
            <a:ext cx="5581592" cy="2496494"/>
          </a:xfrm>
          <a:custGeom>
            <a:avLst/>
            <a:gdLst/>
            <a:ahLst/>
            <a:cxnLst/>
            <a:rect l="l" t="t" r="r" b="b"/>
            <a:pathLst>
              <a:path w="5581592" h="2496494">
                <a:moveTo>
                  <a:pt x="0" y="0"/>
                </a:moveTo>
                <a:lnTo>
                  <a:pt x="5581591" y="0"/>
                </a:lnTo>
                <a:lnTo>
                  <a:pt x="5581591" y="2496494"/>
                </a:lnTo>
                <a:lnTo>
                  <a:pt x="0" y="24964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cs typeface="+mn-ea"/>
              <a:sym typeface="+mn-lt"/>
            </a:endParaRPr>
          </a:p>
        </p:txBody>
      </p:sp>
      <p:sp>
        <p:nvSpPr>
          <p:cNvPr id="8" name="Freeform 8"/>
          <p:cNvSpPr/>
          <p:nvPr/>
        </p:nvSpPr>
        <p:spPr>
          <a:xfrm>
            <a:off x="581710" y="7519112"/>
            <a:ext cx="3484847" cy="2762533"/>
          </a:xfrm>
          <a:custGeom>
            <a:avLst/>
            <a:gdLst/>
            <a:ahLst/>
            <a:cxnLst/>
            <a:rect l="l" t="t" r="r" b="b"/>
            <a:pathLst>
              <a:path w="3484847" h="2762533">
                <a:moveTo>
                  <a:pt x="0" y="0"/>
                </a:moveTo>
                <a:lnTo>
                  <a:pt x="3484847" y="0"/>
                </a:lnTo>
                <a:lnTo>
                  <a:pt x="3484847" y="2762533"/>
                </a:lnTo>
                <a:lnTo>
                  <a:pt x="0" y="27625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cs typeface="+mn-ea"/>
              <a:sym typeface="+mn-lt"/>
            </a:endParaRPr>
          </a:p>
        </p:txBody>
      </p:sp>
    </p:spTree>
    <p:extLst>
      <p:ext uri="{BB962C8B-B14F-4D97-AF65-F5344CB8AC3E}">
        <p14:creationId xmlns:p14="http://schemas.microsoft.com/office/powerpoint/2010/main" val="1383972110"/>
      </p:ext>
    </p:extLst>
  </p:cSld>
  <p:clrMapOvr>
    <a:masterClrMapping/>
  </p:clrMapOvr>
  <p:transition spd="med">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4" name="Freeform 4"/>
          <p:cNvSpPr/>
          <p:nvPr/>
        </p:nvSpPr>
        <p:spPr>
          <a:xfrm>
            <a:off x="14678223" y="395096"/>
            <a:ext cx="3179138" cy="2676256"/>
          </a:xfrm>
          <a:custGeom>
            <a:avLst/>
            <a:gdLst/>
            <a:ahLst/>
            <a:cxnLst/>
            <a:rect l="l" t="t" r="r" b="b"/>
            <a:pathLst>
              <a:path w="3179138" h="2676256">
                <a:moveTo>
                  <a:pt x="0" y="0"/>
                </a:moveTo>
                <a:lnTo>
                  <a:pt x="3179138" y="0"/>
                </a:lnTo>
                <a:lnTo>
                  <a:pt x="3179138" y="2676256"/>
                </a:lnTo>
                <a:lnTo>
                  <a:pt x="0" y="2676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5" name="Freeform 5"/>
          <p:cNvSpPr/>
          <p:nvPr/>
        </p:nvSpPr>
        <p:spPr>
          <a:xfrm>
            <a:off x="402064" y="471296"/>
            <a:ext cx="17426722" cy="9701404"/>
          </a:xfrm>
          <a:custGeom>
            <a:avLst/>
            <a:gdLst/>
            <a:ahLst/>
            <a:cxnLst/>
            <a:rect l="l" t="t" r="r" b="b"/>
            <a:pathLst>
              <a:path w="15439551" h="8670210">
                <a:moveTo>
                  <a:pt x="0" y="0"/>
                </a:moveTo>
                <a:lnTo>
                  <a:pt x="15439550" y="0"/>
                </a:lnTo>
                <a:lnTo>
                  <a:pt x="15439550" y="8670210"/>
                </a:lnTo>
                <a:lnTo>
                  <a:pt x="0" y="8670210"/>
                </a:lnTo>
                <a:lnTo>
                  <a:pt x="0" y="0"/>
                </a:ln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endParaRPr>
          </a:p>
        </p:txBody>
      </p:sp>
      <p:sp>
        <p:nvSpPr>
          <p:cNvPr id="6" name="TextBox 6"/>
          <p:cNvSpPr txBox="1"/>
          <p:nvPr/>
        </p:nvSpPr>
        <p:spPr>
          <a:xfrm>
            <a:off x="-341945" y="894967"/>
            <a:ext cx="13665101" cy="1204753"/>
          </a:xfrm>
          <a:prstGeom prst="rect">
            <a:avLst/>
          </a:prstGeom>
        </p:spPr>
        <p:txBody>
          <a:bodyPr lIns="0" tIns="0" rIns="0" bIns="0" rtlCol="0" anchor="t">
            <a:spAutoFit/>
          </a:bodyPr>
          <a:lstStyle/>
          <a:p>
            <a:pPr marL="0" marR="0" lvl="0" indent="0" algn="ctr" defTabSz="914400" rtl="0" eaLnBrk="1" fontAlgn="auto" latinLnBrk="0" hangingPunct="1">
              <a:lnSpc>
                <a:spcPts val="1012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B315B"/>
                </a:solidFill>
                <a:effectLst/>
                <a:uLnTx/>
                <a:uFillTx/>
                <a:latin typeface="Cambria"/>
                <a:ea typeface="Cambria"/>
                <a:cs typeface="+mn-ea"/>
                <a:sym typeface="+mn-lt"/>
              </a:rPr>
              <a:t>HOẠT ĐỘNG THEO NHÓM</a:t>
            </a:r>
          </a:p>
        </p:txBody>
      </p:sp>
      <p:sp>
        <p:nvSpPr>
          <p:cNvPr id="9" name="Freeform 9"/>
          <p:cNvSpPr/>
          <p:nvPr/>
        </p:nvSpPr>
        <p:spPr>
          <a:xfrm rot="1100902">
            <a:off x="635524" y="8612700"/>
            <a:ext cx="1415723" cy="1348798"/>
          </a:xfrm>
          <a:custGeom>
            <a:avLst/>
            <a:gdLst/>
            <a:ahLst/>
            <a:cxnLst/>
            <a:rect l="l" t="t" r="r" b="b"/>
            <a:pathLst>
              <a:path w="1415723" h="1348798">
                <a:moveTo>
                  <a:pt x="0" y="0"/>
                </a:moveTo>
                <a:lnTo>
                  <a:pt x="1415724" y="0"/>
                </a:lnTo>
                <a:lnTo>
                  <a:pt x="1415724" y="1348798"/>
                </a:lnTo>
                <a:lnTo>
                  <a:pt x="0" y="13487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endParaRPr>
          </a:p>
        </p:txBody>
      </p:sp>
      <p:sp>
        <p:nvSpPr>
          <p:cNvPr id="11" name="TextBox 6">
            <a:extLst>
              <a:ext uri="{FF2B5EF4-FFF2-40B4-BE49-F238E27FC236}">
                <a16:creationId xmlns:a16="http://schemas.microsoft.com/office/drawing/2014/main" id="{CF895854-B182-E2A4-079C-B46766240DBC}"/>
              </a:ext>
            </a:extLst>
          </p:cNvPr>
          <p:cNvSpPr txBox="1"/>
          <p:nvPr/>
        </p:nvSpPr>
        <p:spPr>
          <a:xfrm>
            <a:off x="826498" y="2128170"/>
            <a:ext cx="11328213" cy="140929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2B315B"/>
                </a:solidFill>
                <a:effectLst/>
                <a:uLnTx/>
                <a:uFillTx/>
                <a:latin typeface="Cambria"/>
                <a:ea typeface="Cambria"/>
                <a:cs typeface="+mn-ea"/>
                <a:sym typeface="+mn-lt"/>
              </a:rPr>
              <a:t>Sử</a:t>
            </a:r>
            <a:r>
              <a:rPr kumimoji="0" lang="en-US" sz="4000" b="0" i="0" u="none" strike="noStrike" kern="1200" cap="none" spc="0" normalizeH="0" baseline="0" noProof="0" dirty="0">
                <a:ln>
                  <a:noFill/>
                </a:ln>
                <a:solidFill>
                  <a:srgbClr val="2B315B"/>
                </a:solidFill>
                <a:effectLst/>
                <a:uLnTx/>
                <a:uFillTx/>
                <a:latin typeface="Cambria"/>
                <a:ea typeface="Cambria"/>
                <a:cs typeface="+mn-ea"/>
                <a:sym typeface="+mn-lt"/>
              </a:rPr>
              <a:t> </a:t>
            </a:r>
            <a:r>
              <a:rPr kumimoji="0" lang="en-US" sz="4000" b="0" i="0" u="none" strike="noStrike" kern="1200" cap="none" spc="0" normalizeH="0" baseline="0" noProof="0" dirty="0" err="1">
                <a:ln>
                  <a:noFill/>
                </a:ln>
                <a:solidFill>
                  <a:srgbClr val="2B315B"/>
                </a:solidFill>
                <a:effectLst/>
                <a:uLnTx/>
                <a:uFillTx/>
                <a:latin typeface="Cambria"/>
                <a:ea typeface="Cambria"/>
                <a:cs typeface="+mn-ea"/>
                <a:sym typeface="+mn-lt"/>
              </a:rPr>
              <a:t>dụng</a:t>
            </a:r>
            <a:r>
              <a:rPr kumimoji="0" lang="en-US" sz="4000" b="0" i="0" u="none" strike="noStrike" kern="1200" cap="none" spc="0" normalizeH="0" baseline="0" noProof="0" dirty="0">
                <a:ln>
                  <a:noFill/>
                </a:ln>
                <a:solidFill>
                  <a:srgbClr val="2B315B"/>
                </a:solidFill>
                <a:effectLst/>
                <a:uLnTx/>
                <a:uFillTx/>
                <a:latin typeface="Cambria"/>
                <a:ea typeface="Cambria"/>
                <a:cs typeface="+mn-ea"/>
                <a:sym typeface="+mn-lt"/>
              </a:rPr>
              <a:t> </a:t>
            </a:r>
            <a:r>
              <a:rPr kumimoji="0" lang="en-US" sz="4000" b="0" i="0" u="none" strike="noStrike" kern="1200" cap="none" spc="0" normalizeH="0" baseline="0" noProof="0" dirty="0" err="1">
                <a:ln>
                  <a:noFill/>
                </a:ln>
                <a:solidFill>
                  <a:srgbClr val="2B315B"/>
                </a:solidFill>
                <a:effectLst/>
                <a:uLnTx/>
                <a:uFillTx/>
                <a:latin typeface="Cambria"/>
                <a:ea typeface="Cambria"/>
                <a:cs typeface="+mn-ea"/>
                <a:sym typeface="+mn-lt"/>
              </a:rPr>
              <a:t>kĩ</a:t>
            </a:r>
            <a:r>
              <a:rPr kumimoji="0" lang="en-US" sz="4000" b="0" i="0" u="none" strike="noStrike" kern="1200" cap="none" spc="0" normalizeH="0" baseline="0" noProof="0" dirty="0">
                <a:ln>
                  <a:noFill/>
                </a:ln>
                <a:solidFill>
                  <a:srgbClr val="2B315B"/>
                </a:solidFill>
                <a:effectLst/>
                <a:uLnTx/>
                <a:uFillTx/>
                <a:latin typeface="Cambria"/>
                <a:ea typeface="Cambria"/>
                <a:cs typeface="+mn-ea"/>
                <a:sym typeface="+mn-lt"/>
              </a:rPr>
              <a:t> </a:t>
            </a:r>
            <a:r>
              <a:rPr kumimoji="0" lang="en-US" sz="4000" b="0" i="0" u="none" strike="noStrike" kern="1200" cap="none" spc="0" normalizeH="0" baseline="0" noProof="0" dirty="0" err="1">
                <a:ln>
                  <a:noFill/>
                </a:ln>
                <a:solidFill>
                  <a:srgbClr val="2B315B"/>
                </a:solidFill>
                <a:effectLst/>
                <a:uLnTx/>
                <a:uFillTx/>
                <a:latin typeface="Cambria"/>
                <a:ea typeface="Cambria"/>
                <a:cs typeface="+mn-ea"/>
                <a:sym typeface="+mn-lt"/>
              </a:rPr>
              <a:t>thuật</a:t>
            </a:r>
            <a:r>
              <a:rPr kumimoji="0" lang="en-US" sz="4000" b="0" i="0" u="none" strike="noStrike" kern="1200" cap="none" spc="0" normalizeH="0" baseline="0" noProof="0" dirty="0">
                <a:ln>
                  <a:noFill/>
                </a:ln>
                <a:solidFill>
                  <a:srgbClr val="2B315B"/>
                </a:solidFill>
                <a:effectLst/>
                <a:uLnTx/>
                <a:uFillTx/>
                <a:latin typeface="Cambria"/>
                <a:ea typeface="Cambria"/>
                <a:cs typeface="+mn-ea"/>
                <a:sym typeface="+mn-lt"/>
              </a:rPr>
              <a:t> think – pair – share, </a:t>
            </a:r>
            <a:r>
              <a:rPr kumimoji="0" lang="en-US" sz="4000" b="0" i="0" u="none" strike="noStrike" kern="1200" cap="none" spc="0" normalizeH="0" baseline="0" noProof="0" dirty="0" err="1">
                <a:ln>
                  <a:noFill/>
                </a:ln>
                <a:solidFill>
                  <a:srgbClr val="2B315B"/>
                </a:solidFill>
                <a:effectLst/>
                <a:uLnTx/>
                <a:uFillTx/>
                <a:latin typeface="Cambria"/>
                <a:ea typeface="Cambria"/>
                <a:cs typeface="+mn-ea"/>
                <a:sym typeface="+mn-lt"/>
              </a:rPr>
              <a:t>trong</a:t>
            </a:r>
            <a:r>
              <a:rPr kumimoji="0" lang="en-US" sz="4000" b="0" i="0" u="none" strike="noStrike" kern="1200" cap="none" spc="0" normalizeH="0" baseline="0" noProof="0" dirty="0">
                <a:ln>
                  <a:noFill/>
                </a:ln>
                <a:solidFill>
                  <a:srgbClr val="2B315B"/>
                </a:solidFill>
                <a:effectLst/>
                <a:uLnTx/>
                <a:uFillTx/>
                <a:latin typeface="Cambria"/>
                <a:ea typeface="Cambria"/>
                <a:cs typeface="+mn-ea"/>
                <a:sym typeface="+mn-lt"/>
              </a:rPr>
              <a:t> 60 </a:t>
            </a:r>
            <a:r>
              <a:rPr kumimoji="0" lang="en-US" sz="4000" b="0" i="0" u="none" strike="noStrike" kern="1200" cap="none" spc="0" normalizeH="0" baseline="0" noProof="0" dirty="0" err="1">
                <a:ln>
                  <a:noFill/>
                </a:ln>
                <a:solidFill>
                  <a:srgbClr val="2B315B"/>
                </a:solidFill>
                <a:effectLst/>
                <a:uLnTx/>
                <a:uFillTx/>
                <a:latin typeface="Cambria"/>
                <a:ea typeface="Cambria"/>
                <a:cs typeface="+mn-ea"/>
                <a:sym typeface="+mn-lt"/>
              </a:rPr>
              <a:t>giây</a:t>
            </a:r>
            <a:r>
              <a:rPr kumimoji="0" lang="en-US" sz="4000" b="0" i="0" u="none" strike="noStrike" kern="1200" cap="none" spc="0" normalizeH="0" baseline="0" noProof="0" dirty="0">
                <a:ln>
                  <a:noFill/>
                </a:ln>
                <a:solidFill>
                  <a:srgbClr val="2B315B"/>
                </a:solidFill>
                <a:effectLst/>
                <a:uLnTx/>
                <a:uFillTx/>
                <a:latin typeface="Cambria"/>
                <a:ea typeface="Cambria"/>
                <a:cs typeface="+mn-ea"/>
                <a:sym typeface="+mn-lt"/>
              </a:rPr>
              <a:t> </a:t>
            </a:r>
            <a:r>
              <a:rPr kumimoji="0" lang="en-US" sz="4000" b="0" i="0" u="none" strike="noStrike" kern="1200" cap="none" spc="0" normalizeH="0" baseline="0" noProof="0" dirty="0" err="1">
                <a:ln>
                  <a:noFill/>
                </a:ln>
                <a:solidFill>
                  <a:srgbClr val="2B315B"/>
                </a:solidFill>
                <a:effectLst/>
                <a:uLnTx/>
                <a:uFillTx/>
                <a:latin typeface="Cambria"/>
                <a:ea typeface="Cambria"/>
                <a:cs typeface="+mn-ea"/>
                <a:sym typeface="+mn-lt"/>
              </a:rPr>
              <a:t>hoàn</a:t>
            </a:r>
            <a:r>
              <a:rPr kumimoji="0" lang="en-US" sz="4000" b="0" i="0" u="none" strike="noStrike" kern="1200" cap="none" spc="0" normalizeH="0" baseline="0" noProof="0" dirty="0">
                <a:ln>
                  <a:noFill/>
                </a:ln>
                <a:solidFill>
                  <a:srgbClr val="2B315B"/>
                </a:solidFill>
                <a:effectLst/>
                <a:uLnTx/>
                <a:uFillTx/>
                <a:latin typeface="Cambria"/>
                <a:ea typeface="Cambria"/>
                <a:cs typeface="+mn-ea"/>
                <a:sym typeface="+mn-lt"/>
              </a:rPr>
              <a:t> </a:t>
            </a:r>
            <a:r>
              <a:rPr kumimoji="0" lang="en-US" sz="4000" b="0" i="0" u="none" strike="noStrike" kern="1200" cap="none" spc="0" normalizeH="0" baseline="0" noProof="0" dirty="0" err="1">
                <a:ln>
                  <a:noFill/>
                </a:ln>
                <a:solidFill>
                  <a:srgbClr val="2B315B"/>
                </a:solidFill>
                <a:effectLst/>
                <a:uLnTx/>
                <a:uFillTx/>
                <a:latin typeface="Cambria"/>
                <a:ea typeface="Cambria"/>
                <a:cs typeface="+mn-ea"/>
                <a:sym typeface="+mn-lt"/>
              </a:rPr>
              <a:t>thiện</a:t>
            </a:r>
            <a:r>
              <a:rPr kumimoji="0" lang="en-US" sz="4000" b="0" i="0" u="none" strike="noStrike" kern="1200" cap="none" spc="0" normalizeH="0" baseline="0" noProof="0" dirty="0">
                <a:ln>
                  <a:noFill/>
                </a:ln>
                <a:solidFill>
                  <a:srgbClr val="2B315B"/>
                </a:solidFill>
                <a:effectLst/>
                <a:uLnTx/>
                <a:uFillTx/>
                <a:latin typeface="Cambria"/>
                <a:ea typeface="Cambria"/>
                <a:cs typeface="+mn-ea"/>
                <a:sym typeface="+mn-lt"/>
              </a:rPr>
              <a:t> PHT </a:t>
            </a:r>
            <a:r>
              <a:rPr kumimoji="0" lang="en-US" sz="4000" b="0" i="0" u="none" strike="noStrike" kern="1200" cap="none" spc="0" normalizeH="0" baseline="0" noProof="0" dirty="0" err="1">
                <a:ln>
                  <a:noFill/>
                </a:ln>
                <a:solidFill>
                  <a:srgbClr val="2B315B"/>
                </a:solidFill>
                <a:effectLst/>
                <a:uLnTx/>
                <a:uFillTx/>
                <a:latin typeface="Cambria"/>
                <a:ea typeface="Cambria"/>
                <a:cs typeface="+mn-ea"/>
                <a:sym typeface="+mn-lt"/>
              </a:rPr>
              <a:t>số</a:t>
            </a:r>
            <a:r>
              <a:rPr kumimoji="0" lang="en-US" sz="4000" b="0" i="0" u="none" strike="noStrike" kern="1200" cap="none" spc="0" normalizeH="0" baseline="0" noProof="0" dirty="0">
                <a:ln>
                  <a:noFill/>
                </a:ln>
                <a:solidFill>
                  <a:srgbClr val="2B315B"/>
                </a:solidFill>
                <a:effectLst/>
                <a:uLnTx/>
                <a:uFillTx/>
                <a:latin typeface="Cambria"/>
                <a:ea typeface="Cambria"/>
                <a:cs typeface="+mn-ea"/>
                <a:sym typeface="+mn-lt"/>
              </a:rPr>
              <a:t> 1.</a:t>
            </a:r>
          </a:p>
        </p:txBody>
      </p:sp>
      <p:pic>
        <p:nvPicPr>
          <p:cNvPr id="24" name="Đồng-hồ-đếm-ngược-60-giây">
            <a:hlinkClick r:id="" action="ppaction://media"/>
            <a:extLst>
              <a:ext uri="{FF2B5EF4-FFF2-40B4-BE49-F238E27FC236}">
                <a16:creationId xmlns:a16="http://schemas.microsoft.com/office/drawing/2014/main" id="{26845333-2A99-7F21-D3D0-807EABA22DD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2889544" y="950814"/>
            <a:ext cx="3933547" cy="2258417"/>
          </a:xfrm>
          <a:prstGeom prst="rect">
            <a:avLst/>
          </a:prstGeom>
        </p:spPr>
      </p:pic>
      <p:sp>
        <p:nvSpPr>
          <p:cNvPr id="7" name="Freeform 5">
            <a:extLst>
              <a:ext uri="{FF2B5EF4-FFF2-40B4-BE49-F238E27FC236}">
                <a16:creationId xmlns:a16="http://schemas.microsoft.com/office/drawing/2014/main" id="{02794388-A7FB-8FC0-9514-184B5B4F70CA}"/>
              </a:ext>
            </a:extLst>
          </p:cNvPr>
          <p:cNvSpPr/>
          <p:nvPr/>
        </p:nvSpPr>
        <p:spPr>
          <a:xfrm>
            <a:off x="1174321" y="3848100"/>
            <a:ext cx="7496175" cy="4867275"/>
          </a:xfrm>
          <a:custGeom>
            <a:avLst/>
            <a:gdLst/>
            <a:ahLst/>
            <a:cxnLst/>
            <a:rect l="l" t="t" r="r" b="b"/>
            <a:pathLst>
              <a:path w="15439551" h="8670210">
                <a:moveTo>
                  <a:pt x="0" y="0"/>
                </a:moveTo>
                <a:lnTo>
                  <a:pt x="15439550" y="0"/>
                </a:lnTo>
                <a:lnTo>
                  <a:pt x="15439550" y="8670210"/>
                </a:lnTo>
                <a:lnTo>
                  <a:pt x="0" y="8670210"/>
                </a:lnTo>
                <a:lnTo>
                  <a:pt x="0" y="0"/>
                </a:lnTo>
                <a:close/>
              </a:path>
            </a:pathLst>
          </a:custGeom>
          <a:solidFill>
            <a:srgbClr val="424C9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endParaRPr>
          </a:p>
        </p:txBody>
      </p:sp>
      <p:sp>
        <p:nvSpPr>
          <p:cNvPr id="8" name="TextBox 6">
            <a:extLst>
              <a:ext uri="{FF2B5EF4-FFF2-40B4-BE49-F238E27FC236}">
                <a16:creationId xmlns:a16="http://schemas.microsoft.com/office/drawing/2014/main" id="{894B4B5F-3C5B-D4EF-37C2-14317C32AA99}"/>
              </a:ext>
            </a:extLst>
          </p:cNvPr>
          <p:cNvSpPr txBox="1"/>
          <p:nvPr/>
        </p:nvSpPr>
        <p:spPr>
          <a:xfrm>
            <a:off x="1404315" y="4377460"/>
            <a:ext cx="7036188" cy="90537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a:ea typeface="Cambria"/>
                <a:cs typeface="+mn-ea"/>
                <a:sym typeface="+mn-lt"/>
              </a:rPr>
              <a:t>PHIẾU HỌC TẬP SỐ 1</a:t>
            </a:r>
          </a:p>
        </p:txBody>
      </p:sp>
      <p:sp>
        <p:nvSpPr>
          <p:cNvPr id="10" name="TextBox 6">
            <a:extLst>
              <a:ext uri="{FF2B5EF4-FFF2-40B4-BE49-F238E27FC236}">
                <a16:creationId xmlns:a16="http://schemas.microsoft.com/office/drawing/2014/main" id="{50266AE7-B3BD-23E1-FBDD-1B384AB58BA0}"/>
              </a:ext>
            </a:extLst>
          </p:cNvPr>
          <p:cNvSpPr txBox="1"/>
          <p:nvPr/>
        </p:nvSpPr>
        <p:spPr>
          <a:xfrm>
            <a:off x="1963503" y="5741982"/>
            <a:ext cx="6477000" cy="2147960"/>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4000" b="1" dirty="0">
                <a:solidFill>
                  <a:schemeClr val="bg1"/>
                </a:solidFill>
                <a:effectLst>
                  <a:outerShdw blurRad="38100" dist="38100" dir="2700000" algn="tl">
                    <a:srgbClr val="000000">
                      <a:alpha val="43137"/>
                    </a:srgbClr>
                  </a:outerShdw>
                </a:effectLst>
                <a:latin typeface="Cambria"/>
                <a:ea typeface="Cambria"/>
                <a:cs typeface="+mn-ea"/>
                <a:sym typeface="+mn-lt"/>
              </a:rPr>
              <a:t>1, </a:t>
            </a:r>
            <a:r>
              <a:rPr lang="en-US" sz="4000" b="1" dirty="0" err="1">
                <a:solidFill>
                  <a:schemeClr val="bg1"/>
                </a:solidFill>
                <a:effectLst>
                  <a:outerShdw blurRad="38100" dist="38100" dir="2700000" algn="tl">
                    <a:srgbClr val="000000">
                      <a:alpha val="43137"/>
                    </a:srgbClr>
                  </a:outerShdw>
                </a:effectLst>
                <a:latin typeface="Cambria"/>
                <a:ea typeface="Cambria"/>
                <a:cs typeface="+mn-ea"/>
                <a:sym typeface="+mn-lt"/>
              </a:rPr>
              <a:t>Nêu</a:t>
            </a:r>
            <a:r>
              <a:rPr lang="en-US" sz="40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4000" b="1" dirty="0" err="1">
                <a:solidFill>
                  <a:schemeClr val="bg1"/>
                </a:solidFill>
                <a:effectLst>
                  <a:outerShdw blurRad="38100" dist="38100" dir="2700000" algn="tl">
                    <a:srgbClr val="000000">
                      <a:alpha val="43137"/>
                    </a:srgbClr>
                  </a:outerShdw>
                </a:effectLst>
                <a:latin typeface="Cambria"/>
                <a:ea typeface="Cambria"/>
                <a:cs typeface="+mn-ea"/>
                <a:sym typeface="+mn-lt"/>
              </a:rPr>
              <a:t>khái</a:t>
            </a:r>
            <a:r>
              <a:rPr lang="en-US" sz="40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4000" b="1" dirty="0" err="1">
                <a:solidFill>
                  <a:schemeClr val="bg1"/>
                </a:solidFill>
                <a:effectLst>
                  <a:outerShdw blurRad="38100" dist="38100" dir="2700000" algn="tl">
                    <a:srgbClr val="000000">
                      <a:alpha val="43137"/>
                    </a:srgbClr>
                  </a:outerShdw>
                </a:effectLst>
                <a:latin typeface="Cambria"/>
                <a:ea typeface="Cambria"/>
                <a:cs typeface="+mn-ea"/>
                <a:sym typeface="+mn-lt"/>
              </a:rPr>
              <a:t>niệm</a:t>
            </a:r>
            <a:r>
              <a:rPr lang="en-US" sz="40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4000" b="1" dirty="0" err="1">
                <a:solidFill>
                  <a:schemeClr val="bg1"/>
                </a:solidFill>
                <a:effectLst>
                  <a:outerShdw blurRad="38100" dist="38100" dir="2700000" algn="tl">
                    <a:srgbClr val="000000">
                      <a:alpha val="43137"/>
                    </a:srgbClr>
                  </a:outerShdw>
                </a:effectLst>
                <a:latin typeface="Cambria"/>
                <a:ea typeface="Cambria"/>
                <a:cs typeface="+mn-ea"/>
                <a:sym typeface="+mn-lt"/>
              </a:rPr>
              <a:t>về</a:t>
            </a:r>
            <a:r>
              <a:rPr lang="en-US" sz="40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4000" b="1" dirty="0" err="1">
                <a:solidFill>
                  <a:schemeClr val="bg1"/>
                </a:solidFill>
                <a:effectLst>
                  <a:outerShdw blurRad="38100" dist="38100" dir="2700000" algn="tl">
                    <a:srgbClr val="000000">
                      <a:alpha val="43137"/>
                    </a:srgbClr>
                  </a:outerShdw>
                </a:effectLst>
                <a:latin typeface="Cambria"/>
                <a:ea typeface="Cambria"/>
                <a:cs typeface="+mn-ea"/>
                <a:sym typeface="+mn-lt"/>
              </a:rPr>
              <a:t>công</a:t>
            </a:r>
            <a:r>
              <a:rPr lang="en-US" sz="40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4000" b="1" dirty="0" err="1">
                <a:solidFill>
                  <a:schemeClr val="bg1"/>
                </a:solidFill>
                <a:effectLst>
                  <a:outerShdw blurRad="38100" dist="38100" dir="2700000" algn="tl">
                    <a:srgbClr val="000000">
                      <a:alpha val="43137"/>
                    </a:srgbClr>
                  </a:outerShdw>
                </a:effectLst>
                <a:latin typeface="Cambria"/>
                <a:ea typeface="Cambria"/>
                <a:cs typeface="+mn-ea"/>
                <a:sym typeface="+mn-lt"/>
              </a:rPr>
              <a:t>thức</a:t>
            </a:r>
            <a:r>
              <a:rPr lang="en-US" sz="40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4000" b="1" dirty="0" err="1">
                <a:solidFill>
                  <a:schemeClr val="bg1"/>
                </a:solidFill>
                <a:effectLst>
                  <a:outerShdw blurRad="38100" dist="38100" dir="2700000" algn="tl">
                    <a:srgbClr val="000000">
                      <a:alpha val="43137"/>
                    </a:srgbClr>
                  </a:outerShdw>
                </a:effectLst>
                <a:latin typeface="Cambria"/>
                <a:ea typeface="Cambria"/>
                <a:cs typeface="+mn-ea"/>
                <a:sym typeface="+mn-lt"/>
              </a:rPr>
              <a:t>cấu</a:t>
            </a:r>
            <a:r>
              <a:rPr lang="en-US" sz="40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4000" b="1" dirty="0" err="1">
                <a:solidFill>
                  <a:schemeClr val="bg1"/>
                </a:solidFill>
                <a:effectLst>
                  <a:outerShdw blurRad="38100" dist="38100" dir="2700000" algn="tl">
                    <a:srgbClr val="000000">
                      <a:alpha val="43137"/>
                    </a:srgbClr>
                  </a:outerShdw>
                </a:effectLst>
                <a:latin typeface="Cambria"/>
                <a:ea typeface="Cambria"/>
                <a:cs typeface="+mn-ea"/>
                <a:sym typeface="+mn-lt"/>
              </a:rPr>
              <a:t>tạo</a:t>
            </a:r>
            <a:r>
              <a:rPr lang="en-US" sz="4000" b="1" dirty="0">
                <a:solidFill>
                  <a:schemeClr val="bg1"/>
                </a:solidFill>
                <a:effectLst>
                  <a:outerShdw blurRad="38100" dist="38100" dir="2700000" algn="tl">
                    <a:srgbClr val="000000">
                      <a:alpha val="43137"/>
                    </a:srgbClr>
                  </a:outerShdw>
                </a:effectLst>
                <a:latin typeface="Cambria"/>
                <a:ea typeface="Cambria"/>
                <a:cs typeface="+mn-ea"/>
                <a:sym typeface="+mn-lt"/>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a:ea typeface="Cambria"/>
                <a:cs typeface="+mn-ea"/>
                <a:sym typeface="+mn-lt"/>
              </a:rPr>
              <a:t>2, </a:t>
            </a:r>
            <a:r>
              <a:rPr kumimoji="0" lang="en-US" sz="40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mbria"/>
                <a:ea typeface="Cambria"/>
                <a:cs typeface="+mn-ea"/>
                <a:sym typeface="+mn-lt"/>
              </a:rPr>
              <a:t>Lấy</a:t>
            </a:r>
            <a:r>
              <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a:ea typeface="Cambria"/>
                <a:cs typeface="+mn-ea"/>
                <a:sym typeface="+mn-lt"/>
              </a:rPr>
              <a:t> </a:t>
            </a:r>
            <a:r>
              <a:rPr kumimoji="0" lang="en-US" sz="40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mbria"/>
                <a:ea typeface="Cambria"/>
                <a:cs typeface="+mn-ea"/>
                <a:sym typeface="+mn-lt"/>
              </a:rPr>
              <a:t>ví</a:t>
            </a:r>
            <a:r>
              <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a:ea typeface="Cambria"/>
                <a:cs typeface="+mn-ea"/>
                <a:sym typeface="+mn-lt"/>
              </a:rPr>
              <a:t> </a:t>
            </a:r>
            <a:r>
              <a:rPr kumimoji="0" lang="en-US" sz="40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mbria"/>
                <a:ea typeface="Cambria"/>
                <a:cs typeface="+mn-ea"/>
                <a:sym typeface="+mn-lt"/>
              </a:rPr>
              <a:t>dụ</a:t>
            </a:r>
            <a:r>
              <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a:ea typeface="Cambria"/>
                <a:cs typeface="+mn-ea"/>
                <a:sym typeface="+mn-lt"/>
              </a:rPr>
              <a:t> </a:t>
            </a:r>
            <a:r>
              <a:rPr kumimoji="0" lang="en-US" sz="40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mbria"/>
                <a:ea typeface="Cambria"/>
                <a:cs typeface="+mn-ea"/>
                <a:sym typeface="+mn-lt"/>
              </a:rPr>
              <a:t>minh</a:t>
            </a:r>
            <a:r>
              <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a:ea typeface="Cambria"/>
                <a:cs typeface="+mn-ea"/>
                <a:sym typeface="+mn-lt"/>
              </a:rPr>
              <a:t> </a:t>
            </a:r>
            <a:r>
              <a:rPr kumimoji="0" lang="en-US" sz="40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mbria"/>
                <a:ea typeface="Cambria"/>
                <a:cs typeface="+mn-ea"/>
                <a:sym typeface="+mn-lt"/>
              </a:rPr>
              <a:t>họa</a:t>
            </a:r>
            <a:r>
              <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a:ea typeface="Cambria"/>
                <a:cs typeface="+mn-ea"/>
                <a:sym typeface="+mn-lt"/>
              </a:rPr>
              <a:t>.</a:t>
            </a:r>
          </a:p>
        </p:txBody>
      </p:sp>
      <p:sp>
        <p:nvSpPr>
          <p:cNvPr id="12" name="Hộp Văn bản 11">
            <a:extLst>
              <a:ext uri="{FF2B5EF4-FFF2-40B4-BE49-F238E27FC236}">
                <a16:creationId xmlns:a16="http://schemas.microsoft.com/office/drawing/2014/main" id="{9774D5B7-2A79-1DB3-75D9-54A3ED6DDF0A}"/>
              </a:ext>
            </a:extLst>
          </p:cNvPr>
          <p:cNvSpPr txBox="1"/>
          <p:nvPr/>
        </p:nvSpPr>
        <p:spPr>
          <a:xfrm>
            <a:off x="9425461" y="3989338"/>
            <a:ext cx="7852541" cy="2554545"/>
          </a:xfrm>
          <a:prstGeom prst="rect">
            <a:avLst/>
          </a:prstGeom>
          <a:noFill/>
        </p:spPr>
        <p:txBody>
          <a:bodyPr wrap="square">
            <a:spAutoFit/>
          </a:bodyPr>
          <a:lstStyle/>
          <a:p>
            <a:pPr algn="just" rtl="0"/>
            <a:r>
              <a:rPr lang="en-US" sz="4000" dirty="0">
                <a:solidFill>
                  <a:srgbClr val="424C94"/>
                </a:solidFill>
                <a:latin typeface="+mj-lt"/>
              </a:rPr>
              <a:t>1, </a:t>
            </a:r>
            <a:r>
              <a:rPr lang="vi-VN" sz="4000" b="0" i="0" dirty="0">
                <a:solidFill>
                  <a:srgbClr val="424C94"/>
                </a:solidFill>
                <a:effectLst/>
                <a:latin typeface="+mj-lt"/>
              </a:rPr>
              <a:t>Công thức biểu diễn cách liên kết và thứ tự liên kết giữa các nguyên tử</a:t>
            </a:r>
            <a:r>
              <a:rPr lang="en-US" sz="4000" b="0" i="0" dirty="0">
                <a:solidFill>
                  <a:srgbClr val="424C94"/>
                </a:solidFill>
                <a:effectLst/>
                <a:latin typeface="+mj-lt"/>
              </a:rPr>
              <a:t> </a:t>
            </a:r>
            <a:r>
              <a:rPr lang="vi-VN" sz="4000" b="0" i="0" dirty="0">
                <a:solidFill>
                  <a:srgbClr val="424C94"/>
                </a:solidFill>
                <a:effectLst/>
                <a:latin typeface="+mj-lt"/>
              </a:rPr>
              <a:t>trong phân tử</a:t>
            </a:r>
            <a:r>
              <a:rPr lang="en-US" sz="4000" b="0" i="0" dirty="0">
                <a:solidFill>
                  <a:srgbClr val="424C94"/>
                </a:solidFill>
                <a:effectLst/>
                <a:latin typeface="+mj-lt"/>
              </a:rPr>
              <a:t> </a:t>
            </a:r>
            <a:r>
              <a:rPr lang="vi-VN" sz="4000" b="0" i="0" dirty="0">
                <a:solidFill>
                  <a:srgbClr val="424C94"/>
                </a:solidFill>
                <a:effectLst/>
                <a:latin typeface="+mj-lt"/>
              </a:rPr>
              <a:t>được gọi là </a:t>
            </a:r>
            <a:r>
              <a:rPr lang="vi-VN" sz="4000" b="1" i="0" dirty="0">
                <a:solidFill>
                  <a:srgbClr val="424C94"/>
                </a:solidFill>
                <a:effectLst/>
                <a:latin typeface="+mj-lt"/>
              </a:rPr>
              <a:t>công thức cấu tạo.</a:t>
            </a:r>
          </a:p>
        </p:txBody>
      </p:sp>
      <p:pic>
        <p:nvPicPr>
          <p:cNvPr id="13" name="Hình ảnh 12">
            <a:extLst>
              <a:ext uri="{FF2B5EF4-FFF2-40B4-BE49-F238E27FC236}">
                <a16:creationId xmlns:a16="http://schemas.microsoft.com/office/drawing/2014/main" id="{255382F6-806B-DC0D-BEA8-C115F783F6D0}"/>
              </a:ext>
            </a:extLst>
          </p:cNvPr>
          <p:cNvPicPr>
            <a:picLocks noChangeAspect="1"/>
          </p:cNvPicPr>
          <p:nvPr/>
        </p:nvPicPr>
        <p:blipFill rotWithShape="1">
          <a:blip r:embed="rId12"/>
          <a:srcRect t="13249" b="27143"/>
          <a:stretch/>
        </p:blipFill>
        <p:spPr>
          <a:xfrm>
            <a:off x="9654397" y="6401006"/>
            <a:ext cx="3196928" cy="2052192"/>
          </a:xfrm>
          <a:prstGeom prst="rect">
            <a:avLst/>
          </a:prstGeom>
        </p:spPr>
      </p:pic>
      <p:sp>
        <p:nvSpPr>
          <p:cNvPr id="14" name="TextBox 13">
            <a:extLst>
              <a:ext uri="{FF2B5EF4-FFF2-40B4-BE49-F238E27FC236}">
                <a16:creationId xmlns:a16="http://schemas.microsoft.com/office/drawing/2014/main" id="{3D2C9CE2-F29F-819D-39B3-51FAFD19D723}"/>
              </a:ext>
            </a:extLst>
          </p:cNvPr>
          <p:cNvSpPr txBox="1"/>
          <p:nvPr/>
        </p:nvSpPr>
        <p:spPr>
          <a:xfrm>
            <a:off x="8670496" y="8797407"/>
            <a:ext cx="4806193" cy="905376"/>
          </a:xfrm>
          <a:prstGeom prst="rect">
            <a:avLst/>
          </a:prstGeom>
        </p:spPr>
        <p:txBody>
          <a:bodyPr wrap="square" lIns="0" tIns="0" rIns="0" bIns="0" rtlCol="0" anchor="t">
            <a:spAutoFit/>
          </a:bodyPr>
          <a:lstStyle/>
          <a:p>
            <a:pPr algn="ctr">
              <a:lnSpc>
                <a:spcPct val="120000"/>
              </a:lnSpc>
            </a:pPr>
            <a:r>
              <a:rPr lang="en-US" sz="5400" b="1" dirty="0">
                <a:solidFill>
                  <a:srgbClr val="2B315B"/>
                </a:solidFill>
                <a:cs typeface="+mn-ea"/>
                <a:sym typeface="+mn-lt"/>
              </a:rPr>
              <a:t>CH</a:t>
            </a:r>
            <a:r>
              <a:rPr lang="en-US" sz="5400" b="1" baseline="-25000" dirty="0">
                <a:solidFill>
                  <a:srgbClr val="2B315B"/>
                </a:solidFill>
                <a:cs typeface="+mn-ea"/>
                <a:sym typeface="+mn-lt"/>
              </a:rPr>
              <a:t>3</a:t>
            </a:r>
            <a:r>
              <a:rPr lang="en-US" sz="5400" b="1" dirty="0">
                <a:solidFill>
                  <a:srgbClr val="2B315B"/>
                </a:solidFill>
                <a:cs typeface="+mn-ea"/>
                <a:sym typeface="+mn-lt"/>
              </a:rPr>
              <a:t>−CH</a:t>
            </a:r>
            <a:r>
              <a:rPr lang="en-US" sz="5400" b="1" baseline="-25000" dirty="0">
                <a:solidFill>
                  <a:srgbClr val="2B315B"/>
                </a:solidFill>
                <a:cs typeface="+mn-ea"/>
                <a:sym typeface="+mn-lt"/>
              </a:rPr>
              <a:t>2</a:t>
            </a:r>
            <a:r>
              <a:rPr lang="en-US" sz="5400" b="1" dirty="0">
                <a:solidFill>
                  <a:srgbClr val="2B315B"/>
                </a:solidFill>
                <a:cs typeface="+mn-ea"/>
                <a:sym typeface="+mn-lt"/>
              </a:rPr>
              <a:t>−OH</a:t>
            </a:r>
          </a:p>
        </p:txBody>
      </p:sp>
      <p:pic>
        <p:nvPicPr>
          <p:cNvPr id="15" name="Hình ảnh 14">
            <a:extLst>
              <a:ext uri="{FF2B5EF4-FFF2-40B4-BE49-F238E27FC236}">
                <a16:creationId xmlns:a16="http://schemas.microsoft.com/office/drawing/2014/main" id="{935DF31F-D0D7-1136-F7AD-40160BEB4585}"/>
              </a:ext>
            </a:extLst>
          </p:cNvPr>
          <p:cNvPicPr>
            <a:picLocks noChangeAspect="1"/>
          </p:cNvPicPr>
          <p:nvPr/>
        </p:nvPicPr>
        <p:blipFill rotWithShape="1">
          <a:blip r:embed="rId13"/>
          <a:srcRect l="17187" t="27191" r="16866" b="24879"/>
          <a:stretch/>
        </p:blipFill>
        <p:spPr>
          <a:xfrm>
            <a:off x="13620566" y="6503188"/>
            <a:ext cx="3624098" cy="1821187"/>
          </a:xfrm>
          <a:prstGeom prst="rect">
            <a:avLst/>
          </a:prstGeom>
        </p:spPr>
      </p:pic>
      <p:sp>
        <p:nvSpPr>
          <p:cNvPr id="16" name="TextBox 13">
            <a:extLst>
              <a:ext uri="{FF2B5EF4-FFF2-40B4-BE49-F238E27FC236}">
                <a16:creationId xmlns:a16="http://schemas.microsoft.com/office/drawing/2014/main" id="{0F08EE30-19B1-055A-959B-76BAF37411BC}"/>
              </a:ext>
            </a:extLst>
          </p:cNvPr>
          <p:cNvSpPr txBox="1"/>
          <p:nvPr/>
        </p:nvSpPr>
        <p:spPr>
          <a:xfrm>
            <a:off x="13825702" y="8787066"/>
            <a:ext cx="3710006" cy="905376"/>
          </a:xfrm>
          <a:prstGeom prst="rect">
            <a:avLst/>
          </a:prstGeom>
        </p:spPr>
        <p:txBody>
          <a:bodyPr wrap="square" lIns="0" tIns="0" rIns="0" bIns="0" rtlCol="0" anchor="t">
            <a:spAutoFit/>
          </a:bodyPr>
          <a:lstStyle/>
          <a:p>
            <a:pPr algn="ctr">
              <a:lnSpc>
                <a:spcPct val="120000"/>
              </a:lnSpc>
            </a:pPr>
            <a:r>
              <a:rPr lang="en-US" sz="5400" b="1" dirty="0">
                <a:solidFill>
                  <a:srgbClr val="2B315B"/>
                </a:solidFill>
                <a:cs typeface="+mn-ea"/>
                <a:sym typeface="+mn-lt"/>
              </a:rPr>
              <a:t>CH</a:t>
            </a:r>
            <a:r>
              <a:rPr lang="en-US" sz="5400" b="1" baseline="-25000" dirty="0">
                <a:solidFill>
                  <a:srgbClr val="2B315B"/>
                </a:solidFill>
                <a:cs typeface="+mn-ea"/>
                <a:sym typeface="+mn-lt"/>
              </a:rPr>
              <a:t>3</a:t>
            </a:r>
            <a:r>
              <a:rPr lang="en-US" sz="5400" b="1" dirty="0">
                <a:solidFill>
                  <a:srgbClr val="2B315B"/>
                </a:solidFill>
                <a:cs typeface="+mn-ea"/>
                <a:sym typeface="+mn-lt"/>
              </a:rPr>
              <a:t>−O−CH</a:t>
            </a:r>
            <a:r>
              <a:rPr lang="en-US" sz="5400" b="1" baseline="-25000" dirty="0">
                <a:solidFill>
                  <a:srgbClr val="2B315B"/>
                </a:solidFill>
                <a:cs typeface="+mn-ea"/>
                <a:sym typeface="+mn-lt"/>
              </a:rPr>
              <a:t>3</a:t>
            </a:r>
          </a:p>
        </p:txBody>
      </p:sp>
    </p:spTree>
    <p:extLst>
      <p:ext uri="{BB962C8B-B14F-4D97-AF65-F5344CB8AC3E}">
        <p14:creationId xmlns:p14="http://schemas.microsoft.com/office/powerpoint/2010/main" val="102190602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24"/>
                                        </p:tgtEl>
                                      </p:cBhvr>
                                    </p:cmd>
                                  </p:childTnLst>
                                </p:cTn>
                              </p:par>
                            </p:childTnLst>
                          </p:cTn>
                        </p:par>
                      </p:childTnLst>
                    </p:cTn>
                  </p:par>
                </p:childTnLst>
              </p:cTn>
              <p:nextCondLst>
                <p:cond evt="onClick" delay="0">
                  <p:tgtEl>
                    <p:spTgt spid="24"/>
                  </p:tgtEl>
                </p:cond>
              </p:nextCondLst>
            </p:seq>
            <p:video>
              <p:cMediaNode vol="80000">
                <p:cTn id="43" fill="hold" display="0">
                  <p:stCondLst>
                    <p:cond delay="indefinite"/>
                  </p:stCondLst>
                </p:cTn>
                <p:tgtEl>
                  <p:spTgt spid="24"/>
                </p:tgtEl>
              </p:cMediaNode>
            </p:video>
          </p:childTnLst>
        </p:cTn>
      </p:par>
    </p:tnLst>
    <p:bldLst>
      <p:bldP spid="11" grpId="0"/>
      <p:bldP spid="7" grpId="0" animBg="1"/>
      <p:bldP spid="8" grpId="0"/>
      <p:bldP spid="10" grpId="0"/>
      <p:bldP spid="12" grpId="0"/>
      <p:bldP spid="14"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1645"/>
          </a:xfrm>
          <a:custGeom>
            <a:avLst/>
            <a:gdLst/>
            <a:ahLst/>
            <a:cxnLst/>
            <a:rect l="l" t="t" r="r" b="b"/>
            <a:pathLst>
              <a:path w="18288000" h="10281645">
                <a:moveTo>
                  <a:pt x="0" y="0"/>
                </a:moveTo>
                <a:lnTo>
                  <a:pt x="18288000" y="0"/>
                </a:lnTo>
                <a:lnTo>
                  <a:pt x="18288000" y="10281645"/>
                </a:lnTo>
                <a:lnTo>
                  <a:pt x="0" y="102816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3" name="Freeform 3"/>
          <p:cNvSpPr/>
          <p:nvPr/>
        </p:nvSpPr>
        <p:spPr>
          <a:xfrm>
            <a:off x="0" y="0"/>
            <a:ext cx="4462584" cy="4129919"/>
          </a:xfrm>
          <a:custGeom>
            <a:avLst/>
            <a:gdLst/>
            <a:ahLst/>
            <a:cxnLst/>
            <a:rect l="l" t="t" r="r" b="b"/>
            <a:pathLst>
              <a:path w="4462584" h="4129919">
                <a:moveTo>
                  <a:pt x="0" y="0"/>
                </a:moveTo>
                <a:lnTo>
                  <a:pt x="4462584" y="0"/>
                </a:lnTo>
                <a:lnTo>
                  <a:pt x="4462584" y="4129919"/>
                </a:lnTo>
                <a:lnTo>
                  <a:pt x="0" y="4129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4" name="Freeform 4"/>
          <p:cNvSpPr/>
          <p:nvPr/>
        </p:nvSpPr>
        <p:spPr>
          <a:xfrm>
            <a:off x="1973217" y="956461"/>
            <a:ext cx="14350708" cy="8058761"/>
          </a:xfrm>
          <a:custGeom>
            <a:avLst/>
            <a:gdLst/>
            <a:ahLst/>
            <a:cxnLst/>
            <a:rect l="l" t="t" r="r" b="b"/>
            <a:pathLst>
              <a:path w="14350708" h="8058761">
                <a:moveTo>
                  <a:pt x="0" y="0"/>
                </a:moveTo>
                <a:lnTo>
                  <a:pt x="14350708" y="0"/>
                </a:lnTo>
                <a:lnTo>
                  <a:pt x="14350708" y="8058762"/>
                </a:lnTo>
                <a:lnTo>
                  <a:pt x="0" y="80587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5" name="Freeform 5"/>
          <p:cNvSpPr/>
          <p:nvPr/>
        </p:nvSpPr>
        <p:spPr>
          <a:xfrm>
            <a:off x="14286925" y="1028700"/>
            <a:ext cx="2060813" cy="2524733"/>
          </a:xfrm>
          <a:custGeom>
            <a:avLst/>
            <a:gdLst/>
            <a:ahLst/>
            <a:cxnLst/>
            <a:rect l="l" t="t" r="r" b="b"/>
            <a:pathLst>
              <a:path w="2060813" h="2524733">
                <a:moveTo>
                  <a:pt x="0" y="0"/>
                </a:moveTo>
                <a:lnTo>
                  <a:pt x="2060814" y="0"/>
                </a:lnTo>
                <a:lnTo>
                  <a:pt x="2060814" y="2524733"/>
                </a:lnTo>
                <a:lnTo>
                  <a:pt x="0" y="25247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6" name="TextBox 6"/>
          <p:cNvSpPr txBox="1"/>
          <p:nvPr/>
        </p:nvSpPr>
        <p:spPr>
          <a:xfrm>
            <a:off x="2958246" y="3523169"/>
            <a:ext cx="12727783" cy="281865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2B315B"/>
                </a:solidFill>
                <a:effectLst/>
                <a:uLnTx/>
                <a:uFillTx/>
                <a:latin typeface="Cambria"/>
                <a:ea typeface="Cambria"/>
                <a:cs typeface="+mn-ea"/>
                <a:sym typeface="+mn-lt"/>
              </a:rPr>
              <a:t>Cách</a:t>
            </a:r>
            <a:r>
              <a:rPr kumimoji="0" lang="en-US" sz="8000" b="1" i="0" u="none" strike="noStrike" kern="1200" cap="none" spc="0" normalizeH="0" baseline="0" noProof="0" dirty="0">
                <a:ln>
                  <a:noFill/>
                </a:ln>
                <a:solidFill>
                  <a:srgbClr val="2B315B"/>
                </a:solidFill>
                <a:effectLst/>
                <a:uLnTx/>
                <a:uFillTx/>
                <a:latin typeface="Cambria"/>
                <a:ea typeface="Cambria"/>
                <a:cs typeface="+mn-ea"/>
                <a:sym typeface="+mn-lt"/>
              </a:rPr>
              <a:t> </a:t>
            </a:r>
            <a:r>
              <a:rPr kumimoji="0" lang="en-US" sz="8000" b="1" i="0" u="none" strike="noStrike" kern="1200" cap="none" spc="0" normalizeH="0" baseline="0" noProof="0" dirty="0" err="1">
                <a:ln>
                  <a:noFill/>
                </a:ln>
                <a:solidFill>
                  <a:srgbClr val="2B315B"/>
                </a:solidFill>
                <a:effectLst/>
                <a:uLnTx/>
                <a:uFillTx/>
                <a:latin typeface="Cambria"/>
                <a:ea typeface="Cambria"/>
                <a:cs typeface="+mn-ea"/>
                <a:sym typeface="+mn-lt"/>
              </a:rPr>
              <a:t>biểu</a:t>
            </a:r>
            <a:r>
              <a:rPr kumimoji="0" lang="en-US" sz="8000" b="1" i="0" u="none" strike="noStrike" kern="1200" cap="none" spc="0" normalizeH="0" baseline="0" noProof="0" dirty="0">
                <a:ln>
                  <a:noFill/>
                </a:ln>
                <a:solidFill>
                  <a:srgbClr val="2B315B"/>
                </a:solidFill>
                <a:effectLst/>
                <a:uLnTx/>
                <a:uFillTx/>
                <a:latin typeface="Cambria"/>
                <a:ea typeface="Cambria"/>
                <a:cs typeface="+mn-ea"/>
                <a:sym typeface="+mn-lt"/>
              </a:rPr>
              <a:t> </a:t>
            </a:r>
            <a:r>
              <a:rPr kumimoji="0" lang="en-US" sz="8000" b="1" i="0" u="none" strike="noStrike" kern="1200" cap="none" spc="0" normalizeH="0" baseline="0" noProof="0" dirty="0" err="1">
                <a:ln>
                  <a:noFill/>
                </a:ln>
                <a:solidFill>
                  <a:srgbClr val="2B315B"/>
                </a:solidFill>
                <a:effectLst/>
                <a:uLnTx/>
                <a:uFillTx/>
                <a:latin typeface="Cambria"/>
                <a:ea typeface="Cambria"/>
                <a:cs typeface="+mn-ea"/>
                <a:sym typeface="+mn-lt"/>
              </a:rPr>
              <a:t>diễn</a:t>
            </a:r>
            <a:r>
              <a:rPr lang="en-US" sz="8000" b="1" dirty="0">
                <a:solidFill>
                  <a:srgbClr val="2B315B"/>
                </a:solidFill>
                <a:latin typeface="Cambria"/>
                <a:ea typeface="Cambria"/>
                <a:cs typeface="+mn-ea"/>
                <a:sym typeface="+mn-lt"/>
              </a:rPr>
              <a:t> </a:t>
            </a:r>
            <a:r>
              <a:rPr kumimoji="0" lang="en-US" sz="8000" b="1" i="0" u="none" strike="noStrike" kern="1200" cap="none" spc="0" normalizeH="0" baseline="0" noProof="0" dirty="0" err="1">
                <a:ln>
                  <a:noFill/>
                </a:ln>
                <a:solidFill>
                  <a:srgbClr val="2B315B"/>
                </a:solidFill>
                <a:effectLst/>
                <a:uLnTx/>
                <a:uFillTx/>
                <a:latin typeface="Cambria"/>
                <a:ea typeface="Cambria"/>
                <a:cs typeface="+mn-ea"/>
                <a:sym typeface="+mn-lt"/>
              </a:rPr>
              <a:t>cấu</a:t>
            </a:r>
            <a:r>
              <a:rPr kumimoji="0" lang="en-US" sz="8000" b="1" i="0" u="none" strike="noStrike" kern="1200" cap="none" spc="0" normalizeH="0" baseline="0" noProof="0" dirty="0">
                <a:ln>
                  <a:noFill/>
                </a:ln>
                <a:solidFill>
                  <a:srgbClr val="2B315B"/>
                </a:solidFill>
                <a:effectLst/>
                <a:uLnTx/>
                <a:uFillTx/>
                <a:latin typeface="Cambria"/>
                <a:ea typeface="Cambria"/>
                <a:cs typeface="+mn-ea"/>
                <a:sym typeface="+mn-lt"/>
              </a:rPr>
              <a:t> </a:t>
            </a:r>
            <a:r>
              <a:rPr kumimoji="0" lang="en-US" sz="8000" b="1" i="0" u="none" strike="noStrike" kern="1200" cap="none" spc="0" normalizeH="0" baseline="0" noProof="0" dirty="0" err="1">
                <a:ln>
                  <a:noFill/>
                </a:ln>
                <a:solidFill>
                  <a:srgbClr val="2B315B"/>
                </a:solidFill>
                <a:effectLst/>
                <a:uLnTx/>
                <a:uFillTx/>
                <a:latin typeface="Cambria"/>
                <a:ea typeface="Cambria"/>
                <a:cs typeface="+mn-ea"/>
                <a:sym typeface="+mn-lt"/>
              </a:rPr>
              <a:t>tạo</a:t>
            </a:r>
            <a:r>
              <a:rPr kumimoji="0" lang="en-US" sz="8000" b="1" i="0" u="none" strike="noStrike" kern="1200" cap="none" spc="0" normalizeH="0" baseline="0" noProof="0" dirty="0">
                <a:ln>
                  <a:noFill/>
                </a:ln>
                <a:solidFill>
                  <a:srgbClr val="2B315B"/>
                </a:solidFill>
                <a:effectLst/>
                <a:uLnTx/>
                <a:uFillTx/>
                <a:latin typeface="Cambria"/>
                <a:ea typeface="Cambria"/>
                <a:cs typeface="+mn-ea"/>
                <a:sym typeface="+mn-lt"/>
              </a:rPr>
              <a:t> </a:t>
            </a:r>
            <a:r>
              <a:rPr kumimoji="0" lang="en-US" sz="8000" b="1" i="0" u="none" strike="noStrike" kern="1200" cap="none" spc="0" normalizeH="0" baseline="0" noProof="0" dirty="0" err="1">
                <a:ln>
                  <a:noFill/>
                </a:ln>
                <a:solidFill>
                  <a:srgbClr val="2B315B"/>
                </a:solidFill>
                <a:effectLst/>
                <a:uLnTx/>
                <a:uFillTx/>
                <a:latin typeface="Cambria"/>
                <a:ea typeface="Cambria"/>
                <a:cs typeface="+mn-ea"/>
                <a:sym typeface="+mn-lt"/>
              </a:rPr>
              <a:t>phân</a:t>
            </a:r>
            <a:r>
              <a:rPr kumimoji="0" lang="en-US" sz="8000" b="1" i="0" u="none" strike="noStrike" kern="1200" cap="none" spc="0" normalizeH="0" baseline="0" noProof="0" dirty="0">
                <a:ln>
                  <a:noFill/>
                </a:ln>
                <a:solidFill>
                  <a:srgbClr val="2B315B"/>
                </a:solidFill>
                <a:effectLst/>
                <a:uLnTx/>
                <a:uFillTx/>
                <a:latin typeface="Cambria"/>
                <a:ea typeface="Cambria"/>
                <a:cs typeface="+mn-ea"/>
                <a:sym typeface="+mn-lt"/>
              </a:rPr>
              <a:t> </a:t>
            </a:r>
            <a:r>
              <a:rPr kumimoji="0" lang="en-US" sz="8000" b="1" i="0" u="none" strike="noStrike" kern="1200" cap="none" spc="0" normalizeH="0" baseline="0" noProof="0" dirty="0" err="1">
                <a:ln>
                  <a:noFill/>
                </a:ln>
                <a:solidFill>
                  <a:srgbClr val="2B315B"/>
                </a:solidFill>
                <a:effectLst/>
                <a:uLnTx/>
                <a:uFillTx/>
                <a:latin typeface="Cambria"/>
                <a:ea typeface="Cambria"/>
                <a:cs typeface="+mn-ea"/>
                <a:sym typeface="+mn-lt"/>
              </a:rPr>
              <a:t>tử</a:t>
            </a:r>
            <a:r>
              <a:rPr kumimoji="0" lang="en-US" sz="8000" b="1" i="0" u="none" strike="noStrike" kern="1200" cap="none" spc="0" normalizeH="0" baseline="0" noProof="0" dirty="0">
                <a:ln>
                  <a:noFill/>
                </a:ln>
                <a:solidFill>
                  <a:srgbClr val="2B315B"/>
                </a:solidFill>
                <a:effectLst/>
                <a:uLnTx/>
                <a:uFillTx/>
                <a:latin typeface="Cambria"/>
                <a:ea typeface="Cambria"/>
                <a:cs typeface="+mn-ea"/>
                <a:sym typeface="+mn-lt"/>
              </a:rPr>
              <a:t> </a:t>
            </a:r>
            <a:r>
              <a:rPr kumimoji="0" lang="en-US" sz="8000" b="1" i="0" u="none" strike="noStrike" kern="1200" cap="none" spc="0" normalizeH="0" baseline="0" noProof="0" dirty="0" err="1">
                <a:ln>
                  <a:noFill/>
                </a:ln>
                <a:solidFill>
                  <a:srgbClr val="2B315B"/>
                </a:solidFill>
                <a:effectLst/>
                <a:uLnTx/>
                <a:uFillTx/>
                <a:latin typeface="Cambria"/>
                <a:ea typeface="Cambria"/>
                <a:cs typeface="+mn-ea"/>
                <a:sym typeface="+mn-lt"/>
              </a:rPr>
              <a:t>hợp</a:t>
            </a:r>
            <a:r>
              <a:rPr kumimoji="0" lang="en-US" sz="8000" b="1" i="0" u="none" strike="noStrike" kern="1200" cap="none" spc="0" normalizeH="0" baseline="0" noProof="0" dirty="0">
                <a:ln>
                  <a:noFill/>
                </a:ln>
                <a:solidFill>
                  <a:srgbClr val="2B315B"/>
                </a:solidFill>
                <a:effectLst/>
                <a:uLnTx/>
                <a:uFillTx/>
                <a:latin typeface="Cambria"/>
                <a:ea typeface="Cambria"/>
                <a:cs typeface="+mn-ea"/>
                <a:sym typeface="+mn-lt"/>
              </a:rPr>
              <a:t> </a:t>
            </a:r>
            <a:r>
              <a:rPr kumimoji="0" lang="en-US" sz="8000" b="1" i="0" u="none" strike="noStrike" kern="1200" cap="none" spc="0" normalizeH="0" baseline="0" noProof="0" dirty="0" err="1">
                <a:ln>
                  <a:noFill/>
                </a:ln>
                <a:solidFill>
                  <a:srgbClr val="2B315B"/>
                </a:solidFill>
                <a:effectLst/>
                <a:uLnTx/>
                <a:uFillTx/>
                <a:latin typeface="Cambria"/>
                <a:ea typeface="Cambria"/>
                <a:cs typeface="+mn-ea"/>
                <a:sym typeface="+mn-lt"/>
              </a:rPr>
              <a:t>chất</a:t>
            </a:r>
            <a:r>
              <a:rPr kumimoji="0" lang="en-US" sz="8000" b="1" i="0" u="none" strike="noStrike" kern="1200" cap="none" spc="0" normalizeH="0" baseline="0" noProof="0" dirty="0">
                <a:ln>
                  <a:noFill/>
                </a:ln>
                <a:solidFill>
                  <a:srgbClr val="2B315B"/>
                </a:solidFill>
                <a:effectLst/>
                <a:uLnTx/>
                <a:uFillTx/>
                <a:latin typeface="Cambria"/>
                <a:ea typeface="Cambria"/>
                <a:cs typeface="+mn-ea"/>
                <a:sym typeface="+mn-lt"/>
              </a:rPr>
              <a:t> </a:t>
            </a:r>
            <a:r>
              <a:rPr kumimoji="0" lang="en-US" sz="8000" b="1" i="0" u="none" strike="noStrike" kern="1200" cap="none" spc="0" normalizeH="0" baseline="0" noProof="0" dirty="0" err="1">
                <a:ln>
                  <a:noFill/>
                </a:ln>
                <a:solidFill>
                  <a:srgbClr val="2B315B"/>
                </a:solidFill>
                <a:effectLst/>
                <a:uLnTx/>
                <a:uFillTx/>
                <a:latin typeface="Cambria"/>
                <a:ea typeface="Cambria"/>
                <a:cs typeface="+mn-ea"/>
                <a:sym typeface="+mn-lt"/>
              </a:rPr>
              <a:t>hữu</a:t>
            </a:r>
            <a:r>
              <a:rPr kumimoji="0" lang="en-US" sz="8000" b="1" i="0" u="none" strike="noStrike" kern="1200" cap="none" spc="0" normalizeH="0" baseline="0" noProof="0" dirty="0">
                <a:ln>
                  <a:noFill/>
                </a:ln>
                <a:solidFill>
                  <a:srgbClr val="2B315B"/>
                </a:solidFill>
                <a:effectLst/>
                <a:uLnTx/>
                <a:uFillTx/>
                <a:latin typeface="Cambria"/>
                <a:ea typeface="Cambria"/>
                <a:cs typeface="+mn-ea"/>
                <a:sym typeface="+mn-lt"/>
              </a:rPr>
              <a:t> </a:t>
            </a:r>
            <a:r>
              <a:rPr kumimoji="0" lang="en-US" sz="8000" b="1" i="0" u="none" strike="noStrike" kern="1200" cap="none" spc="0" normalizeH="0" baseline="0" noProof="0" dirty="0" err="1">
                <a:ln>
                  <a:noFill/>
                </a:ln>
                <a:solidFill>
                  <a:srgbClr val="2B315B"/>
                </a:solidFill>
                <a:effectLst/>
                <a:uLnTx/>
                <a:uFillTx/>
                <a:latin typeface="Cambria"/>
                <a:ea typeface="Cambria"/>
                <a:cs typeface="+mn-ea"/>
                <a:sym typeface="+mn-lt"/>
              </a:rPr>
              <a:t>cơ</a:t>
            </a:r>
            <a:endParaRPr kumimoji="0" lang="en-US" sz="8000" b="1" i="0" u="none" strike="noStrike" kern="1200" cap="none" spc="0" normalizeH="0" baseline="0" noProof="0" dirty="0">
              <a:ln>
                <a:noFill/>
              </a:ln>
              <a:solidFill>
                <a:srgbClr val="2B315B"/>
              </a:solidFill>
              <a:effectLst/>
              <a:uLnTx/>
              <a:uFillTx/>
              <a:latin typeface="Cambria"/>
              <a:ea typeface="Cambria"/>
              <a:cs typeface="+mn-ea"/>
              <a:sym typeface="+mn-lt"/>
            </a:endParaRPr>
          </a:p>
        </p:txBody>
      </p:sp>
      <p:sp>
        <p:nvSpPr>
          <p:cNvPr id="7" name="Freeform 7"/>
          <p:cNvSpPr/>
          <p:nvPr/>
        </p:nvSpPr>
        <p:spPr>
          <a:xfrm rot="253509">
            <a:off x="12163171" y="7519112"/>
            <a:ext cx="5581592" cy="2496494"/>
          </a:xfrm>
          <a:custGeom>
            <a:avLst/>
            <a:gdLst/>
            <a:ahLst/>
            <a:cxnLst/>
            <a:rect l="l" t="t" r="r" b="b"/>
            <a:pathLst>
              <a:path w="5581592" h="2496494">
                <a:moveTo>
                  <a:pt x="0" y="0"/>
                </a:moveTo>
                <a:lnTo>
                  <a:pt x="5581591" y="0"/>
                </a:lnTo>
                <a:lnTo>
                  <a:pt x="5581591" y="2496494"/>
                </a:lnTo>
                <a:lnTo>
                  <a:pt x="0" y="24964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8" name="Freeform 8"/>
          <p:cNvSpPr/>
          <p:nvPr/>
        </p:nvSpPr>
        <p:spPr>
          <a:xfrm>
            <a:off x="581710" y="7519112"/>
            <a:ext cx="3484847" cy="2762533"/>
          </a:xfrm>
          <a:custGeom>
            <a:avLst/>
            <a:gdLst/>
            <a:ahLst/>
            <a:cxnLst/>
            <a:rect l="l" t="t" r="r" b="b"/>
            <a:pathLst>
              <a:path w="3484847" h="2762533">
                <a:moveTo>
                  <a:pt x="0" y="0"/>
                </a:moveTo>
                <a:lnTo>
                  <a:pt x="3484847" y="0"/>
                </a:lnTo>
                <a:lnTo>
                  <a:pt x="3484847" y="2762533"/>
                </a:lnTo>
                <a:lnTo>
                  <a:pt x="0" y="27625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Tree>
    <p:extLst>
      <p:ext uri="{BB962C8B-B14F-4D97-AF65-F5344CB8AC3E}">
        <p14:creationId xmlns:p14="http://schemas.microsoft.com/office/powerpoint/2010/main" val="3041763375"/>
      </p:ext>
    </p:extLst>
  </p:cSld>
  <p:clrMapOvr>
    <a:masterClrMapping/>
  </p:clrMapOvr>
  <p:transition spd="med">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1645"/>
          </a:xfrm>
          <a:custGeom>
            <a:avLst/>
            <a:gdLst/>
            <a:ahLst/>
            <a:cxnLst/>
            <a:rect l="l" t="t" r="r" b="b"/>
            <a:pathLst>
              <a:path w="18288000" h="10281645">
                <a:moveTo>
                  <a:pt x="0" y="0"/>
                </a:moveTo>
                <a:lnTo>
                  <a:pt x="18288000" y="0"/>
                </a:lnTo>
                <a:lnTo>
                  <a:pt x="18288000" y="10281645"/>
                </a:lnTo>
                <a:lnTo>
                  <a:pt x="0" y="102816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cs typeface="+mn-ea"/>
              <a:sym typeface="+mn-lt"/>
            </a:endParaRPr>
          </a:p>
        </p:txBody>
      </p:sp>
      <p:sp>
        <p:nvSpPr>
          <p:cNvPr id="3" name="Freeform 3"/>
          <p:cNvSpPr/>
          <p:nvPr/>
        </p:nvSpPr>
        <p:spPr>
          <a:xfrm>
            <a:off x="0" y="0"/>
            <a:ext cx="3733764" cy="3143151"/>
          </a:xfrm>
          <a:custGeom>
            <a:avLst/>
            <a:gdLst/>
            <a:ahLst/>
            <a:cxnLst/>
            <a:rect l="l" t="t" r="r" b="b"/>
            <a:pathLst>
              <a:path w="3733764" h="3143151">
                <a:moveTo>
                  <a:pt x="0" y="0"/>
                </a:moveTo>
                <a:lnTo>
                  <a:pt x="3733764" y="0"/>
                </a:lnTo>
                <a:lnTo>
                  <a:pt x="3733764" y="3143151"/>
                </a:lnTo>
                <a:lnTo>
                  <a:pt x="0" y="31431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cs typeface="+mn-ea"/>
              <a:sym typeface="+mn-lt"/>
            </a:endParaRPr>
          </a:p>
        </p:txBody>
      </p:sp>
      <p:sp>
        <p:nvSpPr>
          <p:cNvPr id="4" name="Freeform 4"/>
          <p:cNvSpPr/>
          <p:nvPr/>
        </p:nvSpPr>
        <p:spPr>
          <a:xfrm>
            <a:off x="12852853" y="0"/>
            <a:ext cx="5422596" cy="3667403"/>
          </a:xfrm>
          <a:custGeom>
            <a:avLst/>
            <a:gdLst/>
            <a:ahLst/>
            <a:cxnLst/>
            <a:rect l="l" t="t" r="r" b="b"/>
            <a:pathLst>
              <a:path w="5422596" h="3667403">
                <a:moveTo>
                  <a:pt x="0" y="0"/>
                </a:moveTo>
                <a:lnTo>
                  <a:pt x="5422596" y="0"/>
                </a:lnTo>
                <a:lnTo>
                  <a:pt x="5422596" y="3667403"/>
                </a:lnTo>
                <a:lnTo>
                  <a:pt x="0" y="3667403"/>
                </a:lnTo>
                <a:lnTo>
                  <a:pt x="0" y="0"/>
                </a:lnTo>
                <a:close/>
              </a:path>
            </a:pathLst>
          </a:custGeom>
          <a:blipFill>
            <a:blip r:embed="rId6">
              <a:extLst>
                <a:ext uri="{96DAC541-7B7A-43D3-8B79-37D633B846F1}">
                  <asvg:svgBlip xmlns:asvg="http://schemas.microsoft.com/office/drawing/2016/SVG/main" r:embed="rId7"/>
                </a:ext>
              </a:extLst>
            </a:blip>
            <a:stretch>
              <a:fillRect t="-22983" r="-22645"/>
            </a:stretch>
          </a:blipFill>
        </p:spPr>
        <p:txBody>
          <a:bodyPr/>
          <a:lstStyle/>
          <a:p>
            <a:endParaRPr lang="en-US">
              <a:cs typeface="+mn-ea"/>
              <a:sym typeface="+mn-lt"/>
            </a:endParaRPr>
          </a:p>
        </p:txBody>
      </p:sp>
      <p:sp>
        <p:nvSpPr>
          <p:cNvPr id="5" name="Freeform 5"/>
          <p:cNvSpPr/>
          <p:nvPr/>
        </p:nvSpPr>
        <p:spPr>
          <a:xfrm>
            <a:off x="2183046" y="834742"/>
            <a:ext cx="13931433" cy="8612159"/>
          </a:xfrm>
          <a:custGeom>
            <a:avLst/>
            <a:gdLst/>
            <a:ahLst/>
            <a:cxnLst/>
            <a:rect l="l" t="t" r="r" b="b"/>
            <a:pathLst>
              <a:path w="13931433" h="8612159">
                <a:moveTo>
                  <a:pt x="0" y="0"/>
                </a:moveTo>
                <a:lnTo>
                  <a:pt x="13931434" y="0"/>
                </a:lnTo>
                <a:lnTo>
                  <a:pt x="13931434" y="8612159"/>
                </a:lnTo>
                <a:lnTo>
                  <a:pt x="0" y="86121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cs typeface="+mn-ea"/>
              <a:sym typeface="+mn-lt"/>
            </a:endParaRPr>
          </a:p>
        </p:txBody>
      </p:sp>
      <p:sp>
        <p:nvSpPr>
          <p:cNvPr id="6" name="TextBox 6"/>
          <p:cNvSpPr txBox="1"/>
          <p:nvPr/>
        </p:nvSpPr>
        <p:spPr>
          <a:xfrm>
            <a:off x="3754668" y="1860363"/>
            <a:ext cx="11239866" cy="1699311"/>
          </a:xfrm>
          <a:prstGeom prst="rect">
            <a:avLst/>
          </a:prstGeom>
        </p:spPr>
        <p:txBody>
          <a:bodyPr lIns="0" tIns="0" rIns="0" bIns="0" rtlCol="0" anchor="t">
            <a:spAutoFit/>
          </a:bodyPr>
          <a:lstStyle/>
          <a:p>
            <a:pPr algn="ctr">
              <a:lnSpc>
                <a:spcPts val="14959"/>
              </a:lnSpc>
            </a:pPr>
            <a:r>
              <a:rPr lang="en-US" sz="8800" b="1" dirty="0" err="1">
                <a:solidFill>
                  <a:srgbClr val="2B315B"/>
                </a:solidFill>
                <a:cs typeface="+mn-ea"/>
                <a:sym typeface="+mn-lt"/>
              </a:rPr>
              <a:t>Bài</a:t>
            </a:r>
            <a:r>
              <a:rPr lang="en-US" sz="8800" b="1" dirty="0">
                <a:solidFill>
                  <a:srgbClr val="2B315B"/>
                </a:solidFill>
                <a:cs typeface="+mn-ea"/>
                <a:sym typeface="+mn-lt"/>
              </a:rPr>
              <a:t> 11</a:t>
            </a:r>
          </a:p>
        </p:txBody>
      </p:sp>
      <p:sp>
        <p:nvSpPr>
          <p:cNvPr id="7" name="Freeform 7"/>
          <p:cNvSpPr/>
          <p:nvPr/>
        </p:nvSpPr>
        <p:spPr>
          <a:xfrm>
            <a:off x="15556703" y="285038"/>
            <a:ext cx="1106028" cy="1487323"/>
          </a:xfrm>
          <a:custGeom>
            <a:avLst/>
            <a:gdLst/>
            <a:ahLst/>
            <a:cxnLst/>
            <a:rect l="l" t="t" r="r" b="b"/>
            <a:pathLst>
              <a:path w="1106028" h="1487323">
                <a:moveTo>
                  <a:pt x="0" y="0"/>
                </a:moveTo>
                <a:lnTo>
                  <a:pt x="1106027" y="0"/>
                </a:lnTo>
                <a:lnTo>
                  <a:pt x="1106027" y="1487324"/>
                </a:lnTo>
                <a:lnTo>
                  <a:pt x="0" y="14873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cs typeface="+mn-ea"/>
              <a:sym typeface="+mn-lt"/>
            </a:endParaRPr>
          </a:p>
        </p:txBody>
      </p:sp>
      <p:sp>
        <p:nvSpPr>
          <p:cNvPr id="8" name="Freeform 8"/>
          <p:cNvSpPr/>
          <p:nvPr/>
        </p:nvSpPr>
        <p:spPr>
          <a:xfrm>
            <a:off x="0" y="4819860"/>
            <a:ext cx="4273508" cy="5467140"/>
          </a:xfrm>
          <a:custGeom>
            <a:avLst/>
            <a:gdLst/>
            <a:ahLst/>
            <a:cxnLst/>
            <a:rect l="l" t="t" r="r" b="b"/>
            <a:pathLst>
              <a:path w="4273508" h="5467140">
                <a:moveTo>
                  <a:pt x="0" y="0"/>
                </a:moveTo>
                <a:lnTo>
                  <a:pt x="4273508" y="0"/>
                </a:lnTo>
                <a:lnTo>
                  <a:pt x="4273508" y="5467140"/>
                </a:lnTo>
                <a:lnTo>
                  <a:pt x="0" y="5467140"/>
                </a:lnTo>
                <a:lnTo>
                  <a:pt x="0" y="0"/>
                </a:lnTo>
                <a:close/>
              </a:path>
            </a:pathLst>
          </a:custGeom>
          <a:blipFill>
            <a:blip r:embed="rId12">
              <a:extLst>
                <a:ext uri="{96DAC541-7B7A-43D3-8B79-37D633B846F1}">
                  <asvg:svgBlip xmlns:asvg="http://schemas.microsoft.com/office/drawing/2016/SVG/main" r:embed="rId13"/>
                </a:ext>
              </a:extLst>
            </a:blip>
            <a:stretch>
              <a:fillRect b="-81400"/>
            </a:stretch>
          </a:blipFill>
        </p:spPr>
        <p:txBody>
          <a:bodyPr/>
          <a:lstStyle/>
          <a:p>
            <a:endParaRPr lang="en-US">
              <a:cs typeface="+mn-ea"/>
              <a:sym typeface="+mn-lt"/>
            </a:endParaRPr>
          </a:p>
        </p:txBody>
      </p:sp>
      <p:sp>
        <p:nvSpPr>
          <p:cNvPr id="9" name="Freeform 9"/>
          <p:cNvSpPr/>
          <p:nvPr/>
        </p:nvSpPr>
        <p:spPr>
          <a:xfrm>
            <a:off x="14309577" y="6801694"/>
            <a:ext cx="2949723" cy="3187324"/>
          </a:xfrm>
          <a:custGeom>
            <a:avLst/>
            <a:gdLst/>
            <a:ahLst/>
            <a:cxnLst/>
            <a:rect l="l" t="t" r="r" b="b"/>
            <a:pathLst>
              <a:path w="2949723" h="3187324">
                <a:moveTo>
                  <a:pt x="0" y="0"/>
                </a:moveTo>
                <a:lnTo>
                  <a:pt x="2949723" y="0"/>
                </a:lnTo>
                <a:lnTo>
                  <a:pt x="2949723" y="3187324"/>
                </a:lnTo>
                <a:lnTo>
                  <a:pt x="0" y="3187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cs typeface="+mn-ea"/>
              <a:sym typeface="+mn-lt"/>
            </a:endParaRPr>
          </a:p>
        </p:txBody>
      </p:sp>
      <p:sp>
        <p:nvSpPr>
          <p:cNvPr id="10" name="TextBox 10"/>
          <p:cNvSpPr txBox="1"/>
          <p:nvPr/>
        </p:nvSpPr>
        <p:spPr>
          <a:xfrm>
            <a:off x="2799730" y="4085194"/>
            <a:ext cx="13149741" cy="3100464"/>
          </a:xfrm>
          <a:prstGeom prst="rect">
            <a:avLst/>
          </a:prstGeom>
        </p:spPr>
        <p:txBody>
          <a:bodyPr wrap="square" lIns="0" tIns="0" rIns="0" bIns="0" rtlCol="0" anchor="t">
            <a:spAutoFit/>
          </a:bodyPr>
          <a:lstStyle/>
          <a:p>
            <a:pPr algn="ctr">
              <a:lnSpc>
                <a:spcPct val="120000"/>
              </a:lnSpc>
            </a:pPr>
            <a:r>
              <a:rPr lang="en-US" sz="8800" b="1" dirty="0">
                <a:solidFill>
                  <a:srgbClr val="2B315B"/>
                </a:solidFill>
                <a:cs typeface="+mn-ea"/>
                <a:sym typeface="+mn-lt"/>
              </a:rPr>
              <a:t>CẤU TẠO HÓA HỌC HỢP CHẤT HỮU CƠ</a:t>
            </a:r>
          </a:p>
        </p:txBody>
      </p:sp>
    </p:spTree>
  </p:cSld>
  <p:clrMapOvr>
    <a:masterClrMapping/>
  </p:clrMapOvr>
  <p:transition spd="med">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4" name="Freeform 4"/>
          <p:cNvSpPr/>
          <p:nvPr/>
        </p:nvSpPr>
        <p:spPr>
          <a:xfrm>
            <a:off x="14678223" y="395096"/>
            <a:ext cx="3179138" cy="2676256"/>
          </a:xfrm>
          <a:custGeom>
            <a:avLst/>
            <a:gdLst/>
            <a:ahLst/>
            <a:cxnLst/>
            <a:rect l="l" t="t" r="r" b="b"/>
            <a:pathLst>
              <a:path w="3179138" h="2676256">
                <a:moveTo>
                  <a:pt x="0" y="0"/>
                </a:moveTo>
                <a:lnTo>
                  <a:pt x="3179138" y="0"/>
                </a:lnTo>
                <a:lnTo>
                  <a:pt x="3179138" y="2676256"/>
                </a:lnTo>
                <a:lnTo>
                  <a:pt x="0" y="2676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5" name="Freeform 5"/>
          <p:cNvSpPr/>
          <p:nvPr/>
        </p:nvSpPr>
        <p:spPr>
          <a:xfrm>
            <a:off x="459214" y="266700"/>
            <a:ext cx="17426722" cy="9930138"/>
          </a:xfrm>
          <a:custGeom>
            <a:avLst/>
            <a:gdLst/>
            <a:ahLst/>
            <a:cxnLst/>
            <a:rect l="l" t="t" r="r" b="b"/>
            <a:pathLst>
              <a:path w="15439551" h="8670210">
                <a:moveTo>
                  <a:pt x="0" y="0"/>
                </a:moveTo>
                <a:lnTo>
                  <a:pt x="15439550" y="0"/>
                </a:lnTo>
                <a:lnTo>
                  <a:pt x="15439550" y="8670210"/>
                </a:lnTo>
                <a:lnTo>
                  <a:pt x="0" y="8670210"/>
                </a:lnTo>
                <a:lnTo>
                  <a:pt x="0" y="0"/>
                </a:ln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endParaRPr>
          </a:p>
        </p:txBody>
      </p:sp>
      <p:sp>
        <p:nvSpPr>
          <p:cNvPr id="6" name="TextBox 6"/>
          <p:cNvSpPr txBox="1"/>
          <p:nvPr/>
        </p:nvSpPr>
        <p:spPr>
          <a:xfrm>
            <a:off x="195587" y="138035"/>
            <a:ext cx="13665101" cy="1146404"/>
          </a:xfrm>
          <a:prstGeom prst="rect">
            <a:avLst/>
          </a:prstGeom>
        </p:spPr>
        <p:txBody>
          <a:bodyPr lIns="0" tIns="0" rIns="0" bIns="0" rtlCol="0" anchor="t">
            <a:spAutoFit/>
          </a:bodyPr>
          <a:lstStyle/>
          <a:p>
            <a:pPr marL="0" marR="0" lvl="0" indent="0" algn="ctr" defTabSz="914400" rtl="0" eaLnBrk="1" fontAlgn="auto" latinLnBrk="0" hangingPunct="1">
              <a:lnSpc>
                <a:spcPts val="1012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2B315B"/>
                </a:solidFill>
                <a:effectLst/>
                <a:uLnTx/>
                <a:uFillTx/>
                <a:latin typeface="Cambria"/>
                <a:ea typeface="Cambria"/>
                <a:cs typeface="+mn-ea"/>
                <a:sym typeface="+mn-lt"/>
              </a:rPr>
              <a:t>LÀM VIỆC NHÓM</a:t>
            </a:r>
          </a:p>
        </p:txBody>
      </p:sp>
      <p:sp>
        <p:nvSpPr>
          <p:cNvPr id="9" name="Freeform 9"/>
          <p:cNvSpPr/>
          <p:nvPr/>
        </p:nvSpPr>
        <p:spPr>
          <a:xfrm rot="1100902">
            <a:off x="635524" y="8612700"/>
            <a:ext cx="1415723" cy="1348798"/>
          </a:xfrm>
          <a:custGeom>
            <a:avLst/>
            <a:gdLst/>
            <a:ahLst/>
            <a:cxnLst/>
            <a:rect l="l" t="t" r="r" b="b"/>
            <a:pathLst>
              <a:path w="1415723" h="1348798">
                <a:moveTo>
                  <a:pt x="0" y="0"/>
                </a:moveTo>
                <a:lnTo>
                  <a:pt x="1415724" y="0"/>
                </a:lnTo>
                <a:lnTo>
                  <a:pt x="1415724" y="1348798"/>
                </a:lnTo>
                <a:lnTo>
                  <a:pt x="0" y="13487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endParaRPr>
          </a:p>
        </p:txBody>
      </p:sp>
      <p:sp>
        <p:nvSpPr>
          <p:cNvPr id="11" name="TextBox 6">
            <a:extLst>
              <a:ext uri="{FF2B5EF4-FFF2-40B4-BE49-F238E27FC236}">
                <a16:creationId xmlns:a16="http://schemas.microsoft.com/office/drawing/2014/main" id="{CF895854-B182-E2A4-079C-B46766240DBC}"/>
              </a:ext>
            </a:extLst>
          </p:cNvPr>
          <p:cNvSpPr txBox="1"/>
          <p:nvPr/>
        </p:nvSpPr>
        <p:spPr>
          <a:xfrm>
            <a:off x="1662231" y="1170359"/>
            <a:ext cx="11035301" cy="670633"/>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4000" dirty="0">
                <a:solidFill>
                  <a:srgbClr val="2B315B"/>
                </a:solidFill>
                <a:latin typeface="Cambria"/>
                <a:ea typeface="Cambria"/>
                <a:cs typeface="+mn-ea"/>
                <a:sym typeface="+mn-lt"/>
              </a:rPr>
              <a:t>Trong 2 </a:t>
            </a:r>
            <a:r>
              <a:rPr lang="en-US" sz="4000" dirty="0" err="1">
                <a:solidFill>
                  <a:srgbClr val="2B315B"/>
                </a:solidFill>
                <a:latin typeface="Cambria"/>
                <a:ea typeface="Cambria"/>
                <a:cs typeface="+mn-ea"/>
                <a:sym typeface="+mn-lt"/>
              </a:rPr>
              <a:t>phút</a:t>
            </a:r>
            <a:r>
              <a:rPr lang="en-US" sz="4000" dirty="0">
                <a:solidFill>
                  <a:srgbClr val="2B315B"/>
                </a:solidFill>
                <a:latin typeface="Cambria"/>
                <a:ea typeface="Cambria"/>
                <a:cs typeface="+mn-ea"/>
                <a:sym typeface="+mn-lt"/>
              </a:rPr>
              <a:t>, </a:t>
            </a:r>
            <a:r>
              <a:rPr lang="en-US" sz="4000" dirty="0" err="1">
                <a:solidFill>
                  <a:srgbClr val="2B315B"/>
                </a:solidFill>
                <a:latin typeface="Cambria"/>
                <a:ea typeface="Cambria"/>
                <a:cs typeface="+mn-ea"/>
                <a:sym typeface="+mn-lt"/>
              </a:rPr>
              <a:t>hoàn</a:t>
            </a:r>
            <a:r>
              <a:rPr lang="en-US" sz="4000" dirty="0">
                <a:solidFill>
                  <a:srgbClr val="2B315B"/>
                </a:solidFill>
                <a:latin typeface="Cambria"/>
                <a:ea typeface="Cambria"/>
                <a:cs typeface="+mn-ea"/>
                <a:sym typeface="+mn-lt"/>
              </a:rPr>
              <a:t> </a:t>
            </a:r>
            <a:r>
              <a:rPr lang="en-US" sz="4000" dirty="0" err="1">
                <a:solidFill>
                  <a:srgbClr val="2B315B"/>
                </a:solidFill>
                <a:latin typeface="Cambria"/>
                <a:ea typeface="Cambria"/>
                <a:cs typeface="+mn-ea"/>
                <a:sym typeface="+mn-lt"/>
              </a:rPr>
              <a:t>thành</a:t>
            </a:r>
            <a:r>
              <a:rPr lang="en-US" sz="4000" dirty="0">
                <a:solidFill>
                  <a:srgbClr val="2B315B"/>
                </a:solidFill>
                <a:latin typeface="Cambria"/>
                <a:ea typeface="Cambria"/>
                <a:cs typeface="+mn-ea"/>
                <a:sym typeface="+mn-lt"/>
              </a:rPr>
              <a:t> PHT </a:t>
            </a:r>
            <a:r>
              <a:rPr lang="en-US" sz="4000" dirty="0" err="1">
                <a:solidFill>
                  <a:srgbClr val="2B315B"/>
                </a:solidFill>
                <a:latin typeface="Cambria"/>
                <a:ea typeface="Cambria"/>
                <a:cs typeface="+mn-ea"/>
                <a:sym typeface="+mn-lt"/>
              </a:rPr>
              <a:t>số</a:t>
            </a:r>
            <a:r>
              <a:rPr lang="en-US" sz="4000" dirty="0">
                <a:solidFill>
                  <a:srgbClr val="2B315B"/>
                </a:solidFill>
                <a:latin typeface="Cambria"/>
                <a:ea typeface="Cambria"/>
                <a:cs typeface="+mn-ea"/>
                <a:sym typeface="+mn-lt"/>
              </a:rPr>
              <a:t> 2 </a:t>
            </a:r>
            <a:r>
              <a:rPr lang="en-US" sz="4000" dirty="0" err="1">
                <a:solidFill>
                  <a:srgbClr val="2B315B"/>
                </a:solidFill>
                <a:latin typeface="Cambria"/>
                <a:ea typeface="Cambria"/>
                <a:cs typeface="+mn-ea"/>
                <a:sym typeface="+mn-lt"/>
              </a:rPr>
              <a:t>theo</a:t>
            </a:r>
            <a:r>
              <a:rPr lang="en-US" sz="4000" dirty="0">
                <a:solidFill>
                  <a:srgbClr val="2B315B"/>
                </a:solidFill>
                <a:latin typeface="Cambria"/>
                <a:ea typeface="Cambria"/>
                <a:cs typeface="+mn-ea"/>
                <a:sym typeface="+mn-lt"/>
              </a:rPr>
              <a:t> </a:t>
            </a:r>
            <a:r>
              <a:rPr lang="en-US" sz="4000" dirty="0" err="1">
                <a:solidFill>
                  <a:srgbClr val="2B315B"/>
                </a:solidFill>
                <a:latin typeface="Cambria"/>
                <a:ea typeface="Cambria"/>
                <a:cs typeface="+mn-ea"/>
                <a:sym typeface="+mn-lt"/>
              </a:rPr>
              <a:t>nhóm</a:t>
            </a:r>
            <a:endParaRPr kumimoji="0" lang="en-US" sz="4000" b="0" i="0" u="none" strike="noStrike" kern="1200" cap="none" spc="0" normalizeH="0" baseline="0" noProof="0" dirty="0">
              <a:ln>
                <a:noFill/>
              </a:ln>
              <a:solidFill>
                <a:srgbClr val="2B315B"/>
              </a:solidFill>
              <a:effectLst/>
              <a:uLnTx/>
              <a:uFillTx/>
              <a:latin typeface="Cambria"/>
              <a:ea typeface="Cambria"/>
              <a:cs typeface="+mn-ea"/>
              <a:sym typeface="+mn-lt"/>
            </a:endParaRPr>
          </a:p>
        </p:txBody>
      </p:sp>
      <p:sp>
        <p:nvSpPr>
          <p:cNvPr id="7" name="Freeform 5">
            <a:extLst>
              <a:ext uri="{FF2B5EF4-FFF2-40B4-BE49-F238E27FC236}">
                <a16:creationId xmlns:a16="http://schemas.microsoft.com/office/drawing/2014/main" id="{02794388-A7FB-8FC0-9514-184B5B4F70CA}"/>
              </a:ext>
            </a:extLst>
          </p:cNvPr>
          <p:cNvSpPr/>
          <p:nvPr/>
        </p:nvSpPr>
        <p:spPr>
          <a:xfrm>
            <a:off x="910771" y="2188099"/>
            <a:ext cx="16785229" cy="7345088"/>
          </a:xfrm>
          <a:custGeom>
            <a:avLst/>
            <a:gdLst/>
            <a:ahLst/>
            <a:cxnLst/>
            <a:rect l="l" t="t" r="r" b="b"/>
            <a:pathLst>
              <a:path w="15439551" h="8670210">
                <a:moveTo>
                  <a:pt x="0" y="0"/>
                </a:moveTo>
                <a:lnTo>
                  <a:pt x="15439550" y="0"/>
                </a:lnTo>
                <a:lnTo>
                  <a:pt x="15439550" y="8670210"/>
                </a:lnTo>
                <a:lnTo>
                  <a:pt x="0" y="8670210"/>
                </a:lnTo>
                <a:lnTo>
                  <a:pt x="0" y="0"/>
                </a:lnTo>
                <a:close/>
              </a:path>
            </a:pathLst>
          </a:custGeom>
          <a:solidFill>
            <a:srgbClr val="424C9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endParaRPr>
          </a:p>
        </p:txBody>
      </p:sp>
      <p:sp>
        <p:nvSpPr>
          <p:cNvPr id="8" name="TextBox 6">
            <a:extLst>
              <a:ext uri="{FF2B5EF4-FFF2-40B4-BE49-F238E27FC236}">
                <a16:creationId xmlns:a16="http://schemas.microsoft.com/office/drawing/2014/main" id="{894B4B5F-3C5B-D4EF-37C2-14317C32AA99}"/>
              </a:ext>
            </a:extLst>
          </p:cNvPr>
          <p:cNvSpPr txBox="1"/>
          <p:nvPr/>
        </p:nvSpPr>
        <p:spPr>
          <a:xfrm>
            <a:off x="10470940" y="2302607"/>
            <a:ext cx="7036188" cy="804772"/>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a:ea typeface="Cambria"/>
                <a:cs typeface="+mn-ea"/>
                <a:sym typeface="+mn-lt"/>
              </a:rPr>
              <a:t>PHIẾU HỌC TẬP SỐ 2</a:t>
            </a:r>
          </a:p>
        </p:txBody>
      </p:sp>
      <p:sp>
        <p:nvSpPr>
          <p:cNvPr id="10" name="TextBox 6">
            <a:extLst>
              <a:ext uri="{FF2B5EF4-FFF2-40B4-BE49-F238E27FC236}">
                <a16:creationId xmlns:a16="http://schemas.microsoft.com/office/drawing/2014/main" id="{50266AE7-B3BD-23E1-FBDD-1B384AB58BA0}"/>
              </a:ext>
            </a:extLst>
          </p:cNvPr>
          <p:cNvSpPr txBox="1"/>
          <p:nvPr/>
        </p:nvSpPr>
        <p:spPr>
          <a:xfrm>
            <a:off x="1216133" y="2218677"/>
            <a:ext cx="9952014" cy="1933222"/>
          </a:xfrm>
          <a:prstGeom prst="rect">
            <a:avLst/>
          </a:prstGeom>
        </p:spPr>
        <p:txBody>
          <a:bodyPr wrap="square" lIns="0" tIns="0" rIns="0" bIns="0" rtlCol="0" anchor="t">
            <a:spAutoFit/>
          </a:bodyPr>
          <a:lstStyle/>
          <a:p>
            <a:pPr>
              <a:lnSpc>
                <a:spcPct val="120000"/>
              </a:lnSpc>
              <a:defRPr/>
            </a:pP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1,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Có</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mấy</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cách</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biểu</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diễn</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CTCT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của</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hợp</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chất</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hữu</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cơ</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Nêu</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nội</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dung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của</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từng</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cách</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biểu</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diễn</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a:t>
            </a:r>
            <a:r>
              <a:rPr lang="en-US" sz="3600" b="1" dirty="0">
                <a:solidFill>
                  <a:schemeClr val="bg1"/>
                </a:solidFill>
                <a:effectLst>
                  <a:outerShdw blurRad="38100" dist="38100" dir="2700000" algn="tl">
                    <a:srgbClr val="000000">
                      <a:alpha val="43137"/>
                    </a:srgbClr>
                  </a:outerShdw>
                </a:effectLst>
                <a:cs typeface="+mn-ea"/>
                <a:sym typeface="+mn-lt"/>
              </a:rPr>
              <a:t> </a:t>
            </a:r>
          </a:p>
          <a:p>
            <a:pPr>
              <a:lnSpc>
                <a:spcPct val="120000"/>
              </a:lnSpc>
              <a:defRPr/>
            </a:pP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2, Hoàn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thành</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bảng</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a:t>
            </a:r>
            <a:r>
              <a:rPr lang="en-US" sz="3600" b="1" dirty="0" err="1">
                <a:solidFill>
                  <a:schemeClr val="bg1"/>
                </a:solidFill>
                <a:effectLst>
                  <a:outerShdw blurRad="38100" dist="38100" dir="2700000" algn="tl">
                    <a:srgbClr val="000000">
                      <a:alpha val="43137"/>
                    </a:srgbClr>
                  </a:outerShdw>
                </a:effectLst>
                <a:latin typeface="Cambria"/>
                <a:ea typeface="Cambria"/>
                <a:cs typeface="+mn-ea"/>
                <a:sym typeface="+mn-lt"/>
              </a:rPr>
              <a:t>sau</a:t>
            </a:r>
            <a:r>
              <a:rPr lang="en-US" sz="3600" b="1" dirty="0">
                <a:solidFill>
                  <a:schemeClr val="bg1"/>
                </a:solidFill>
                <a:effectLst>
                  <a:outerShdw blurRad="38100" dist="38100" dir="2700000" algn="tl">
                    <a:srgbClr val="000000">
                      <a:alpha val="43137"/>
                    </a:srgbClr>
                  </a:outerShdw>
                </a:effectLst>
                <a:latin typeface="Cambria"/>
                <a:ea typeface="Cambria"/>
                <a:cs typeface="+mn-ea"/>
                <a:sym typeface="+mn-lt"/>
              </a:rPr>
              <a:t>: </a:t>
            </a:r>
          </a:p>
        </p:txBody>
      </p:sp>
      <p:graphicFrame>
        <p:nvGraphicFramePr>
          <p:cNvPr id="3" name="Bảng 16">
            <a:extLst>
              <a:ext uri="{FF2B5EF4-FFF2-40B4-BE49-F238E27FC236}">
                <a16:creationId xmlns:a16="http://schemas.microsoft.com/office/drawing/2014/main" id="{F201870D-862A-C39D-15CF-C60B62B903A8}"/>
              </a:ext>
            </a:extLst>
          </p:cNvPr>
          <p:cNvGraphicFramePr>
            <a:graphicFrameLocks noGrp="1"/>
          </p:cNvGraphicFramePr>
          <p:nvPr>
            <p:extLst>
              <p:ext uri="{D42A27DB-BD31-4B8C-83A1-F6EECF244321}">
                <p14:modId xmlns:p14="http://schemas.microsoft.com/office/powerpoint/2010/main" val="1609109747"/>
              </p:ext>
            </p:extLst>
          </p:nvPr>
        </p:nvGraphicFramePr>
        <p:xfrm>
          <a:off x="2438400" y="4373693"/>
          <a:ext cx="13335000" cy="4884607"/>
        </p:xfrm>
        <a:graphic>
          <a:graphicData uri="http://schemas.openxmlformats.org/drawingml/2006/table">
            <a:tbl>
              <a:tblPr firstRow="1" bandRow="1">
                <a:tableStyleId>{5940675A-B579-460E-94D1-54222C63F5DA}</a:tableStyleId>
              </a:tblPr>
              <a:tblGrid>
                <a:gridCol w="4445000">
                  <a:extLst>
                    <a:ext uri="{9D8B030D-6E8A-4147-A177-3AD203B41FA5}">
                      <a16:colId xmlns:a16="http://schemas.microsoft.com/office/drawing/2014/main" val="165297372"/>
                    </a:ext>
                  </a:extLst>
                </a:gridCol>
                <a:gridCol w="4445000">
                  <a:extLst>
                    <a:ext uri="{9D8B030D-6E8A-4147-A177-3AD203B41FA5}">
                      <a16:colId xmlns:a16="http://schemas.microsoft.com/office/drawing/2014/main" val="1718814550"/>
                    </a:ext>
                  </a:extLst>
                </a:gridCol>
                <a:gridCol w="4445000">
                  <a:extLst>
                    <a:ext uri="{9D8B030D-6E8A-4147-A177-3AD203B41FA5}">
                      <a16:colId xmlns:a16="http://schemas.microsoft.com/office/drawing/2014/main" val="81385343"/>
                    </a:ext>
                  </a:extLst>
                </a:gridCol>
              </a:tblGrid>
              <a:tr h="1224206">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a:p>
                  </a:txBody>
                  <a:tcPr>
                    <a:solidFill>
                      <a:schemeClr val="bg1"/>
                    </a:solidFill>
                  </a:tcPr>
                </a:tc>
                <a:extLst>
                  <a:ext uri="{0D108BD9-81ED-4DB2-BD59-A6C34878D82A}">
                    <a16:rowId xmlns:a16="http://schemas.microsoft.com/office/drawing/2014/main" val="1793874012"/>
                  </a:ext>
                </a:extLst>
              </a:tr>
              <a:tr h="1603001">
                <a:tc>
                  <a:txBody>
                    <a:bodyPr/>
                    <a:lstStyle/>
                    <a:p>
                      <a:endParaRPr lang="en-US"/>
                    </a:p>
                  </a:txBody>
                  <a:tcPr>
                    <a:solidFill>
                      <a:schemeClr val="bg1"/>
                    </a:solidFill>
                  </a:tcPr>
                </a:tc>
                <a:tc>
                  <a:txBody>
                    <a:bodyPr/>
                    <a:lstStyle/>
                    <a:p>
                      <a:endParaRPr lang="en-US" dirty="0"/>
                    </a:p>
                  </a:txBody>
                  <a:tcPr>
                    <a:solidFill>
                      <a:schemeClr val="bg1"/>
                    </a:solidFill>
                  </a:tcPr>
                </a:tc>
                <a:tc>
                  <a:txBody>
                    <a:bodyPr/>
                    <a:lstStyle/>
                    <a:p>
                      <a:endParaRPr lang="en-US"/>
                    </a:p>
                  </a:txBody>
                  <a:tcPr>
                    <a:solidFill>
                      <a:schemeClr val="bg1"/>
                    </a:solidFill>
                  </a:tcPr>
                </a:tc>
                <a:extLst>
                  <a:ext uri="{0D108BD9-81ED-4DB2-BD59-A6C34878D82A}">
                    <a16:rowId xmlns:a16="http://schemas.microsoft.com/office/drawing/2014/main" val="642823186"/>
                  </a:ext>
                </a:extLst>
              </a:tr>
              <a:tr h="205740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40002706"/>
                  </a:ext>
                </a:extLst>
              </a:tr>
            </a:tbl>
          </a:graphicData>
        </a:graphic>
      </p:graphicFrame>
      <p:sp>
        <p:nvSpPr>
          <p:cNvPr id="19" name="Hộp Văn bản 18">
            <a:extLst>
              <a:ext uri="{FF2B5EF4-FFF2-40B4-BE49-F238E27FC236}">
                <a16:creationId xmlns:a16="http://schemas.microsoft.com/office/drawing/2014/main" id="{99580AEB-CEA1-9196-608C-631E60FBFCB1}"/>
              </a:ext>
            </a:extLst>
          </p:cNvPr>
          <p:cNvSpPr txBox="1"/>
          <p:nvPr/>
        </p:nvSpPr>
        <p:spPr>
          <a:xfrm>
            <a:off x="4572000" y="4706139"/>
            <a:ext cx="762000" cy="923330"/>
          </a:xfrm>
          <a:prstGeom prst="rect">
            <a:avLst/>
          </a:prstGeom>
          <a:noFill/>
        </p:spPr>
        <p:txBody>
          <a:bodyPr wrap="square" rtlCol="0">
            <a:spAutoFit/>
          </a:bodyPr>
          <a:lstStyle/>
          <a:p>
            <a:r>
              <a:rPr lang="en-US" sz="5400" b="1" dirty="0">
                <a:latin typeface="+mj-lt"/>
              </a:rPr>
              <a:t>?</a:t>
            </a:r>
          </a:p>
        </p:txBody>
      </p:sp>
      <p:sp>
        <p:nvSpPr>
          <p:cNvPr id="20" name="TextBox 13">
            <a:extLst>
              <a:ext uri="{FF2B5EF4-FFF2-40B4-BE49-F238E27FC236}">
                <a16:creationId xmlns:a16="http://schemas.microsoft.com/office/drawing/2014/main" id="{EAD45B49-4D96-DECF-78FE-47A695F48F44}"/>
              </a:ext>
            </a:extLst>
          </p:cNvPr>
          <p:cNvSpPr txBox="1"/>
          <p:nvPr/>
        </p:nvSpPr>
        <p:spPr>
          <a:xfrm>
            <a:off x="7002925" y="4628857"/>
            <a:ext cx="4155697" cy="804772"/>
          </a:xfrm>
          <a:prstGeom prst="rect">
            <a:avLst/>
          </a:prstGeom>
        </p:spPr>
        <p:txBody>
          <a:bodyPr wrap="square" lIns="0" tIns="0" rIns="0" bIns="0" rtlCol="0" anchor="t">
            <a:spAutoFit/>
          </a:bodyPr>
          <a:lstStyle/>
          <a:p>
            <a:pPr algn="ctr">
              <a:lnSpc>
                <a:spcPct val="120000"/>
              </a:lnSpc>
            </a:pPr>
            <a:r>
              <a:rPr lang="en-US" sz="4800" dirty="0">
                <a:cs typeface="+mn-ea"/>
                <a:sym typeface="+mn-lt"/>
              </a:rPr>
              <a:t>CH</a:t>
            </a:r>
            <a:r>
              <a:rPr lang="en-US" sz="4800" baseline="-25000" dirty="0">
                <a:cs typeface="+mn-ea"/>
                <a:sym typeface="+mn-lt"/>
              </a:rPr>
              <a:t>3</a:t>
            </a:r>
            <a:r>
              <a:rPr lang="en-US" sz="4800" dirty="0">
                <a:cs typeface="+mn-ea"/>
                <a:sym typeface="+mn-lt"/>
              </a:rPr>
              <a:t>−CH</a:t>
            </a:r>
            <a:r>
              <a:rPr lang="en-US" sz="4800" baseline="-25000" dirty="0">
                <a:cs typeface="+mn-ea"/>
                <a:sym typeface="+mn-lt"/>
              </a:rPr>
              <a:t>2</a:t>
            </a:r>
            <a:r>
              <a:rPr lang="en-US" sz="4800" dirty="0">
                <a:cs typeface="+mn-ea"/>
                <a:sym typeface="+mn-lt"/>
              </a:rPr>
              <a:t>−OH</a:t>
            </a:r>
          </a:p>
        </p:txBody>
      </p:sp>
      <p:sp>
        <p:nvSpPr>
          <p:cNvPr id="21" name="Hộp Văn bản 20">
            <a:extLst>
              <a:ext uri="{FF2B5EF4-FFF2-40B4-BE49-F238E27FC236}">
                <a16:creationId xmlns:a16="http://schemas.microsoft.com/office/drawing/2014/main" id="{87F96B15-1F96-C138-0088-4CAF1D550CC5}"/>
              </a:ext>
            </a:extLst>
          </p:cNvPr>
          <p:cNvSpPr txBox="1"/>
          <p:nvPr/>
        </p:nvSpPr>
        <p:spPr>
          <a:xfrm>
            <a:off x="13124957" y="4861051"/>
            <a:ext cx="762000" cy="923330"/>
          </a:xfrm>
          <a:prstGeom prst="rect">
            <a:avLst/>
          </a:prstGeom>
          <a:noFill/>
        </p:spPr>
        <p:txBody>
          <a:bodyPr wrap="square" rtlCol="0">
            <a:spAutoFit/>
          </a:bodyPr>
          <a:lstStyle/>
          <a:p>
            <a:r>
              <a:rPr lang="en-US" sz="5400" b="1" dirty="0">
                <a:latin typeface="+mj-lt"/>
              </a:rPr>
              <a:t>?</a:t>
            </a:r>
          </a:p>
        </p:txBody>
      </p:sp>
      <p:sp>
        <p:nvSpPr>
          <p:cNvPr id="22" name="Hộp Văn bản 21">
            <a:extLst>
              <a:ext uri="{FF2B5EF4-FFF2-40B4-BE49-F238E27FC236}">
                <a16:creationId xmlns:a16="http://schemas.microsoft.com/office/drawing/2014/main" id="{01192791-F5B2-51B7-2F78-760358A1FD53}"/>
              </a:ext>
            </a:extLst>
          </p:cNvPr>
          <p:cNvSpPr txBox="1"/>
          <p:nvPr/>
        </p:nvSpPr>
        <p:spPr>
          <a:xfrm>
            <a:off x="8762999" y="6387545"/>
            <a:ext cx="762000" cy="923330"/>
          </a:xfrm>
          <a:prstGeom prst="rect">
            <a:avLst/>
          </a:prstGeom>
          <a:noFill/>
        </p:spPr>
        <p:txBody>
          <a:bodyPr wrap="square" rtlCol="0">
            <a:spAutoFit/>
          </a:bodyPr>
          <a:lstStyle/>
          <a:p>
            <a:r>
              <a:rPr lang="en-US" sz="5400" b="1" dirty="0">
                <a:latin typeface="+mj-lt"/>
              </a:rPr>
              <a:t>?</a:t>
            </a:r>
          </a:p>
        </p:txBody>
      </p:sp>
      <p:pic>
        <p:nvPicPr>
          <p:cNvPr id="25" name="Hình ảnh 24">
            <a:extLst>
              <a:ext uri="{FF2B5EF4-FFF2-40B4-BE49-F238E27FC236}">
                <a16:creationId xmlns:a16="http://schemas.microsoft.com/office/drawing/2014/main" id="{189E36A2-E4E4-8CD9-DF12-032FACAEAAEF}"/>
              </a:ext>
            </a:extLst>
          </p:cNvPr>
          <p:cNvPicPr>
            <a:picLocks noChangeAspect="1"/>
          </p:cNvPicPr>
          <p:nvPr/>
        </p:nvPicPr>
        <p:blipFill rotWithShape="1">
          <a:blip r:embed="rId11"/>
          <a:srcRect r="15330" b="17587"/>
          <a:stretch/>
        </p:blipFill>
        <p:spPr>
          <a:xfrm>
            <a:off x="3625750" y="5696483"/>
            <a:ext cx="2654500" cy="1498586"/>
          </a:xfrm>
          <a:prstGeom prst="rect">
            <a:avLst/>
          </a:prstGeom>
        </p:spPr>
      </p:pic>
      <p:sp>
        <p:nvSpPr>
          <p:cNvPr id="26" name="Hộp Văn bản 25">
            <a:extLst>
              <a:ext uri="{FF2B5EF4-FFF2-40B4-BE49-F238E27FC236}">
                <a16:creationId xmlns:a16="http://schemas.microsoft.com/office/drawing/2014/main" id="{1D678100-14D8-C765-FDE4-3CF4ECEDCDB7}"/>
              </a:ext>
            </a:extLst>
          </p:cNvPr>
          <p:cNvSpPr txBox="1"/>
          <p:nvPr/>
        </p:nvSpPr>
        <p:spPr>
          <a:xfrm>
            <a:off x="13098688" y="6271739"/>
            <a:ext cx="762000" cy="923330"/>
          </a:xfrm>
          <a:prstGeom prst="rect">
            <a:avLst/>
          </a:prstGeom>
          <a:noFill/>
        </p:spPr>
        <p:txBody>
          <a:bodyPr wrap="square" rtlCol="0">
            <a:spAutoFit/>
          </a:bodyPr>
          <a:lstStyle/>
          <a:p>
            <a:r>
              <a:rPr lang="en-US" sz="5400" b="1" dirty="0">
                <a:latin typeface="+mj-lt"/>
              </a:rPr>
              <a:t>?</a:t>
            </a:r>
          </a:p>
        </p:txBody>
      </p:sp>
      <p:sp>
        <p:nvSpPr>
          <p:cNvPr id="27" name="Hộp Văn bản 26">
            <a:extLst>
              <a:ext uri="{FF2B5EF4-FFF2-40B4-BE49-F238E27FC236}">
                <a16:creationId xmlns:a16="http://schemas.microsoft.com/office/drawing/2014/main" id="{F3D26FEA-E40C-76F8-2B46-9DF139CFAFE0}"/>
              </a:ext>
            </a:extLst>
          </p:cNvPr>
          <p:cNvSpPr txBox="1"/>
          <p:nvPr/>
        </p:nvSpPr>
        <p:spPr>
          <a:xfrm>
            <a:off x="8792661" y="8115462"/>
            <a:ext cx="762000" cy="923330"/>
          </a:xfrm>
          <a:prstGeom prst="rect">
            <a:avLst/>
          </a:prstGeom>
          <a:noFill/>
        </p:spPr>
        <p:txBody>
          <a:bodyPr wrap="square" rtlCol="0">
            <a:spAutoFit/>
          </a:bodyPr>
          <a:lstStyle/>
          <a:p>
            <a:r>
              <a:rPr lang="en-US" sz="5400" b="1" dirty="0">
                <a:latin typeface="+mj-lt"/>
              </a:rPr>
              <a:t>?</a:t>
            </a:r>
          </a:p>
        </p:txBody>
      </p:sp>
      <p:sp>
        <p:nvSpPr>
          <p:cNvPr id="28" name="Hộp Văn bản 27">
            <a:extLst>
              <a:ext uri="{FF2B5EF4-FFF2-40B4-BE49-F238E27FC236}">
                <a16:creationId xmlns:a16="http://schemas.microsoft.com/office/drawing/2014/main" id="{D9E788C9-42B0-9A6B-F0EB-8784B8D779C8}"/>
              </a:ext>
            </a:extLst>
          </p:cNvPr>
          <p:cNvSpPr txBox="1"/>
          <p:nvPr/>
        </p:nvSpPr>
        <p:spPr>
          <a:xfrm>
            <a:off x="4407753" y="8048850"/>
            <a:ext cx="762000" cy="923330"/>
          </a:xfrm>
          <a:prstGeom prst="rect">
            <a:avLst/>
          </a:prstGeom>
          <a:noFill/>
        </p:spPr>
        <p:txBody>
          <a:bodyPr wrap="square" rtlCol="0">
            <a:spAutoFit/>
          </a:bodyPr>
          <a:lstStyle/>
          <a:p>
            <a:r>
              <a:rPr lang="en-US" sz="5400" b="1" dirty="0">
                <a:latin typeface="+mj-lt"/>
              </a:rPr>
              <a:t>?</a:t>
            </a:r>
          </a:p>
        </p:txBody>
      </p:sp>
      <p:pic>
        <p:nvPicPr>
          <p:cNvPr id="31" name="Đồng-hồ-đếm-ngược-2-phút">
            <a:hlinkClick r:id="" action="ppaction://media"/>
            <a:extLst>
              <a:ext uri="{FF2B5EF4-FFF2-40B4-BE49-F238E27FC236}">
                <a16:creationId xmlns:a16="http://schemas.microsoft.com/office/drawing/2014/main" id="{39A5C45F-21D3-3A58-9E1B-0F3ACD661B94}"/>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3804443" y="266700"/>
            <a:ext cx="3509022" cy="1973825"/>
          </a:xfrm>
          <a:prstGeom prst="rect">
            <a:avLst/>
          </a:prstGeom>
        </p:spPr>
      </p:pic>
      <p:pic>
        <p:nvPicPr>
          <p:cNvPr id="32" name="Hình ảnh 31">
            <a:extLst>
              <a:ext uri="{FF2B5EF4-FFF2-40B4-BE49-F238E27FC236}">
                <a16:creationId xmlns:a16="http://schemas.microsoft.com/office/drawing/2014/main" id="{FF53B742-3A09-B796-2C12-BD94A720D273}"/>
              </a:ext>
            </a:extLst>
          </p:cNvPr>
          <p:cNvPicPr>
            <a:picLocks noChangeAspect="1"/>
          </p:cNvPicPr>
          <p:nvPr/>
        </p:nvPicPr>
        <p:blipFill>
          <a:blip r:embed="rId13"/>
          <a:stretch>
            <a:fillRect/>
          </a:stretch>
        </p:blipFill>
        <p:spPr>
          <a:xfrm>
            <a:off x="12437376" y="7384113"/>
            <a:ext cx="2754394" cy="1737515"/>
          </a:xfrm>
          <a:prstGeom prst="rect">
            <a:avLst/>
          </a:prstGeom>
        </p:spPr>
      </p:pic>
    </p:spTree>
    <p:extLst>
      <p:ext uri="{BB962C8B-B14F-4D97-AF65-F5344CB8AC3E}">
        <p14:creationId xmlns:p14="http://schemas.microsoft.com/office/powerpoint/2010/main" val="38682852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par>
                                <p:cTn id="25" presetID="2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par>
                                <p:cTn id="40" presetID="22" presetClass="entr" presetSubtype="4"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00"/>
                                        <p:tgtEl>
                                          <p:spTgt spid="2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31"/>
                                        </p:tgtEl>
                                      </p:cBhvr>
                                    </p:cmd>
                                  </p:childTnLst>
                                </p:cTn>
                              </p:par>
                            </p:childTnLst>
                          </p:cTn>
                        </p:par>
                      </p:childTnLst>
                    </p:cTn>
                  </p:par>
                </p:childTnLst>
              </p:cTn>
              <p:nextCondLst>
                <p:cond evt="onClick" delay="0">
                  <p:tgtEl>
                    <p:spTgt spid="31"/>
                  </p:tgtEl>
                </p:cond>
              </p:nextCondLst>
            </p:seq>
            <p:video>
              <p:cMediaNode vol="80000">
                <p:cTn id="57" fill="hold" display="0">
                  <p:stCondLst>
                    <p:cond delay="indefinite"/>
                  </p:stCondLst>
                </p:cTn>
                <p:tgtEl>
                  <p:spTgt spid="31"/>
                </p:tgtEl>
              </p:cMediaNode>
            </p:video>
          </p:childTnLst>
        </p:cTn>
      </p:par>
    </p:tnLst>
    <p:bldLst>
      <p:bldP spid="6" grpId="0"/>
      <p:bldP spid="11" grpId="0"/>
      <p:bldP spid="7" grpId="0" animBg="1"/>
      <p:bldP spid="8" grpId="0"/>
      <p:bldP spid="10" grpId="0"/>
      <p:bldP spid="19" grpId="0"/>
      <p:bldP spid="20" grpId="0"/>
      <p:bldP spid="21" grpId="0"/>
      <p:bldP spid="22" grpId="0"/>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Cambria"/>
              <a:cs typeface="+mn-ea"/>
              <a:sym typeface="+mn-lt"/>
            </a:endParaRPr>
          </a:p>
        </p:txBody>
      </p:sp>
      <p:sp>
        <p:nvSpPr>
          <p:cNvPr id="4" name="Freeform 4"/>
          <p:cNvSpPr/>
          <p:nvPr/>
        </p:nvSpPr>
        <p:spPr>
          <a:xfrm>
            <a:off x="14678223" y="395096"/>
            <a:ext cx="3179138" cy="2676256"/>
          </a:xfrm>
          <a:custGeom>
            <a:avLst/>
            <a:gdLst/>
            <a:ahLst/>
            <a:cxnLst/>
            <a:rect l="l" t="t" r="r" b="b"/>
            <a:pathLst>
              <a:path w="3179138" h="2676256">
                <a:moveTo>
                  <a:pt x="0" y="0"/>
                </a:moveTo>
                <a:lnTo>
                  <a:pt x="3179138" y="0"/>
                </a:lnTo>
                <a:lnTo>
                  <a:pt x="3179138" y="2676256"/>
                </a:lnTo>
                <a:lnTo>
                  <a:pt x="0" y="26762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Cambria"/>
              <a:cs typeface="+mn-ea"/>
              <a:sym typeface="+mn-lt"/>
            </a:endParaRPr>
          </a:p>
        </p:txBody>
      </p:sp>
      <p:sp>
        <p:nvSpPr>
          <p:cNvPr id="5" name="Freeform 5"/>
          <p:cNvSpPr/>
          <p:nvPr/>
        </p:nvSpPr>
        <p:spPr>
          <a:xfrm>
            <a:off x="459214" y="266700"/>
            <a:ext cx="17676386" cy="9841085"/>
          </a:xfrm>
          <a:custGeom>
            <a:avLst/>
            <a:gdLst/>
            <a:ahLst/>
            <a:cxnLst/>
            <a:rect l="l" t="t" r="r" b="b"/>
            <a:pathLst>
              <a:path w="15439551" h="8670210">
                <a:moveTo>
                  <a:pt x="0" y="0"/>
                </a:moveTo>
                <a:lnTo>
                  <a:pt x="15439550" y="0"/>
                </a:lnTo>
                <a:lnTo>
                  <a:pt x="15439550" y="8670210"/>
                </a:lnTo>
                <a:lnTo>
                  <a:pt x="0" y="8670210"/>
                </a:lnTo>
                <a:lnTo>
                  <a:pt x="0" y="0"/>
                </a:ln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j-lt"/>
              <a:ea typeface="Cambria"/>
              <a:cs typeface="+mn-ea"/>
              <a:sym typeface="+mn-lt"/>
            </a:endParaRPr>
          </a:p>
        </p:txBody>
      </p:sp>
      <p:sp>
        <p:nvSpPr>
          <p:cNvPr id="9" name="Freeform 9"/>
          <p:cNvSpPr/>
          <p:nvPr/>
        </p:nvSpPr>
        <p:spPr>
          <a:xfrm rot="1100902">
            <a:off x="635524" y="8612700"/>
            <a:ext cx="1415723" cy="1348798"/>
          </a:xfrm>
          <a:custGeom>
            <a:avLst/>
            <a:gdLst/>
            <a:ahLst/>
            <a:cxnLst/>
            <a:rect l="l" t="t" r="r" b="b"/>
            <a:pathLst>
              <a:path w="1415723" h="1348798">
                <a:moveTo>
                  <a:pt x="0" y="0"/>
                </a:moveTo>
                <a:lnTo>
                  <a:pt x="1415724" y="0"/>
                </a:lnTo>
                <a:lnTo>
                  <a:pt x="1415724" y="1348798"/>
                </a:lnTo>
                <a:lnTo>
                  <a:pt x="0" y="1348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j-lt"/>
              <a:ea typeface="Cambria"/>
              <a:cs typeface="+mn-ea"/>
              <a:sym typeface="+mn-lt"/>
            </a:endParaRPr>
          </a:p>
        </p:txBody>
      </p:sp>
      <p:sp>
        <p:nvSpPr>
          <p:cNvPr id="14" name="Bong bóng Ý nghĩ: Hình đám mây 13">
            <a:extLst>
              <a:ext uri="{FF2B5EF4-FFF2-40B4-BE49-F238E27FC236}">
                <a16:creationId xmlns:a16="http://schemas.microsoft.com/office/drawing/2014/main" id="{8D727074-77B0-23E0-EC45-631A30D66138}"/>
              </a:ext>
            </a:extLst>
          </p:cNvPr>
          <p:cNvSpPr/>
          <p:nvPr/>
        </p:nvSpPr>
        <p:spPr>
          <a:xfrm>
            <a:off x="1981200" y="179215"/>
            <a:ext cx="7543800" cy="4507085"/>
          </a:xfrm>
          <a:prstGeom prst="cloudCallout">
            <a:avLst>
              <a:gd name="adj1" fmla="val -38610"/>
              <a:gd name="adj2" fmla="val 69752"/>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Cambria"/>
              <a:cs typeface="+mn-cs"/>
            </a:endParaRPr>
          </a:p>
        </p:txBody>
      </p:sp>
      <p:sp>
        <p:nvSpPr>
          <p:cNvPr id="16" name="Hộp Văn bản 15">
            <a:extLst>
              <a:ext uri="{FF2B5EF4-FFF2-40B4-BE49-F238E27FC236}">
                <a16:creationId xmlns:a16="http://schemas.microsoft.com/office/drawing/2014/main" id="{328AC61C-A343-ED78-AD07-6218E951B2F0}"/>
              </a:ext>
            </a:extLst>
          </p:cNvPr>
          <p:cNvSpPr txBox="1"/>
          <p:nvPr/>
        </p:nvSpPr>
        <p:spPr>
          <a:xfrm>
            <a:off x="2895600" y="975338"/>
            <a:ext cx="6781800"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mj-lt"/>
                <a:ea typeface="Cambria"/>
                <a:cs typeface="+mn-ea"/>
                <a:sym typeface="+mn-lt"/>
              </a:rPr>
              <a:t>Có</a:t>
            </a:r>
            <a:r>
              <a:rPr kumimoji="0" lang="en-US" sz="3600" b="1" i="0" u="none" strike="noStrike" kern="1200" cap="none" spc="0" normalizeH="0" baseline="0" noProof="0" dirty="0">
                <a:ln>
                  <a:noFill/>
                </a:ln>
                <a:solidFill>
                  <a:srgbClr val="002060"/>
                </a:solidFill>
                <a:effectLst/>
                <a:uLnTx/>
                <a:uFillTx/>
                <a:latin typeface="+mj-lt"/>
                <a:ea typeface="Cambria"/>
                <a:cs typeface="+mn-ea"/>
                <a:sym typeface="+mn-lt"/>
              </a:rPr>
              <a:t> 3 </a:t>
            </a:r>
            <a:r>
              <a:rPr kumimoji="0" lang="en-US" sz="3600" b="1" i="0" u="none" strike="noStrike" kern="1200" cap="none" spc="0" normalizeH="0" baseline="0" noProof="0" dirty="0" err="1">
                <a:ln>
                  <a:noFill/>
                </a:ln>
                <a:solidFill>
                  <a:srgbClr val="002060"/>
                </a:solidFill>
                <a:effectLst/>
                <a:uLnTx/>
                <a:uFillTx/>
                <a:latin typeface="+mj-lt"/>
                <a:ea typeface="Cambria"/>
                <a:cs typeface="+mn-ea"/>
                <a:sym typeface="+mn-lt"/>
              </a:rPr>
              <a:t>cách</a:t>
            </a:r>
            <a:r>
              <a:rPr kumimoji="0" lang="en-US" sz="3600" b="1" i="0" u="none" strike="noStrike" kern="1200" cap="none" spc="0" normalizeH="0" baseline="0" noProof="0" dirty="0">
                <a:ln>
                  <a:noFill/>
                </a:ln>
                <a:solidFill>
                  <a:srgbClr val="002060"/>
                </a:solidFill>
                <a:effectLst/>
                <a:uLnTx/>
                <a:uFillTx/>
                <a:latin typeface="+mj-lt"/>
                <a:ea typeface="Cambria"/>
                <a:cs typeface="+mn-ea"/>
                <a:sym typeface="+mn-lt"/>
              </a:rPr>
              <a:t> </a:t>
            </a:r>
            <a:r>
              <a:rPr kumimoji="0" lang="en-US" sz="3600" b="1" i="0" u="none" strike="noStrike" kern="1200" cap="none" spc="0" normalizeH="0" baseline="0" noProof="0" dirty="0" err="1">
                <a:ln>
                  <a:noFill/>
                </a:ln>
                <a:solidFill>
                  <a:srgbClr val="002060"/>
                </a:solidFill>
                <a:effectLst/>
                <a:uLnTx/>
                <a:uFillTx/>
                <a:latin typeface="+mj-lt"/>
                <a:ea typeface="Cambria"/>
                <a:cs typeface="+mn-ea"/>
                <a:sym typeface="+mn-lt"/>
              </a:rPr>
              <a:t>biểu</a:t>
            </a:r>
            <a:r>
              <a:rPr kumimoji="0" lang="en-US" sz="3600" b="1" i="0" u="none" strike="noStrike" kern="1200" cap="none" spc="0" normalizeH="0" baseline="0" noProof="0" dirty="0">
                <a:ln>
                  <a:noFill/>
                </a:ln>
                <a:solidFill>
                  <a:srgbClr val="002060"/>
                </a:solidFill>
                <a:effectLst/>
                <a:uLnTx/>
                <a:uFillTx/>
                <a:latin typeface="+mj-lt"/>
                <a:ea typeface="Cambria"/>
                <a:cs typeface="+mn-ea"/>
                <a:sym typeface="+mn-lt"/>
              </a:rPr>
              <a:t> </a:t>
            </a:r>
            <a:r>
              <a:rPr kumimoji="0" lang="en-US" sz="3600" b="1" i="0" u="none" strike="noStrike" kern="1200" cap="none" spc="0" normalizeH="0" baseline="0" noProof="0" dirty="0" err="1">
                <a:ln>
                  <a:noFill/>
                </a:ln>
                <a:solidFill>
                  <a:srgbClr val="002060"/>
                </a:solidFill>
                <a:effectLst/>
                <a:uLnTx/>
                <a:uFillTx/>
                <a:latin typeface="+mj-lt"/>
                <a:ea typeface="Cambria"/>
                <a:cs typeface="+mn-ea"/>
                <a:sym typeface="+mn-lt"/>
              </a:rPr>
              <a:t>diễn</a:t>
            </a:r>
            <a:r>
              <a:rPr kumimoji="0" lang="en-US" sz="3600" b="1" i="0" u="none" strike="noStrike" kern="1200" cap="none" spc="0" normalizeH="0" baseline="0" noProof="0" dirty="0">
                <a:ln>
                  <a:noFill/>
                </a:ln>
                <a:solidFill>
                  <a:srgbClr val="002060"/>
                </a:solidFill>
                <a:effectLst/>
                <a:uLnTx/>
                <a:uFillTx/>
                <a:latin typeface="+mj-lt"/>
                <a:ea typeface="Cambria"/>
                <a:cs typeface="+mn-ea"/>
                <a:sym typeface="+mn-lt"/>
              </a:rPr>
              <a:t> CTCT </a:t>
            </a:r>
            <a:r>
              <a:rPr kumimoji="0" lang="en-US" sz="3600" b="1" i="0" u="none" strike="noStrike" kern="1200" cap="none" spc="0" normalizeH="0" baseline="0" noProof="0" dirty="0" err="1">
                <a:ln>
                  <a:noFill/>
                </a:ln>
                <a:solidFill>
                  <a:srgbClr val="002060"/>
                </a:solidFill>
                <a:effectLst/>
                <a:uLnTx/>
                <a:uFillTx/>
                <a:latin typeface="+mj-lt"/>
                <a:ea typeface="Cambria"/>
                <a:cs typeface="+mn-ea"/>
                <a:sym typeface="+mn-lt"/>
              </a:rPr>
              <a:t>của</a:t>
            </a:r>
            <a:r>
              <a:rPr kumimoji="0" lang="en-US" sz="3600" b="1" i="0" u="none" strike="noStrike" kern="1200" cap="none" spc="0" normalizeH="0" baseline="0" noProof="0" dirty="0">
                <a:ln>
                  <a:noFill/>
                </a:ln>
                <a:solidFill>
                  <a:srgbClr val="002060"/>
                </a:solidFill>
                <a:effectLst/>
                <a:uLnTx/>
                <a:uFillTx/>
                <a:latin typeface="+mj-lt"/>
                <a:ea typeface="Cambria"/>
                <a:cs typeface="+mn-ea"/>
                <a:sym typeface="+mn-lt"/>
              </a:rPr>
              <a:t> </a:t>
            </a:r>
            <a:r>
              <a:rPr kumimoji="0" lang="en-US" sz="3600" b="1" i="0" u="none" strike="noStrike" kern="1200" cap="none" spc="0" normalizeH="0" baseline="0" noProof="0" dirty="0" err="1">
                <a:ln>
                  <a:noFill/>
                </a:ln>
                <a:solidFill>
                  <a:srgbClr val="002060"/>
                </a:solidFill>
                <a:effectLst/>
                <a:uLnTx/>
                <a:uFillTx/>
                <a:latin typeface="+mj-lt"/>
                <a:ea typeface="Cambria"/>
                <a:cs typeface="+mn-ea"/>
                <a:sym typeface="+mn-lt"/>
              </a:rPr>
              <a:t>hợp</a:t>
            </a:r>
            <a:r>
              <a:rPr kumimoji="0" lang="en-US" sz="3600" b="1" i="0" u="none" strike="noStrike" kern="1200" cap="none" spc="0" normalizeH="0" baseline="0" noProof="0" dirty="0">
                <a:ln>
                  <a:noFill/>
                </a:ln>
                <a:solidFill>
                  <a:srgbClr val="002060"/>
                </a:solidFill>
                <a:effectLst/>
                <a:uLnTx/>
                <a:uFillTx/>
                <a:latin typeface="+mj-lt"/>
                <a:ea typeface="Cambria"/>
                <a:cs typeface="+mn-ea"/>
                <a:sym typeface="+mn-lt"/>
              </a:rPr>
              <a:t> </a:t>
            </a:r>
            <a:r>
              <a:rPr kumimoji="0" lang="en-US" sz="3600" b="1" i="0" u="none" strike="noStrike" kern="1200" cap="none" spc="0" normalizeH="0" baseline="0" noProof="0" dirty="0" err="1">
                <a:ln>
                  <a:noFill/>
                </a:ln>
                <a:solidFill>
                  <a:srgbClr val="002060"/>
                </a:solidFill>
                <a:effectLst/>
                <a:uLnTx/>
                <a:uFillTx/>
                <a:latin typeface="+mj-lt"/>
                <a:ea typeface="Cambria"/>
                <a:cs typeface="+mn-ea"/>
                <a:sym typeface="+mn-lt"/>
              </a:rPr>
              <a:t>chất</a:t>
            </a:r>
            <a:r>
              <a:rPr kumimoji="0" lang="en-US" sz="3600" b="1" i="0" u="none" strike="noStrike" kern="1200" cap="none" spc="0" normalizeH="0" baseline="0" noProof="0" dirty="0">
                <a:ln>
                  <a:noFill/>
                </a:ln>
                <a:solidFill>
                  <a:srgbClr val="002060"/>
                </a:solidFill>
                <a:effectLst/>
                <a:uLnTx/>
                <a:uFillTx/>
                <a:latin typeface="+mj-lt"/>
                <a:ea typeface="Cambria"/>
                <a:cs typeface="+mn-ea"/>
                <a:sym typeface="+mn-lt"/>
              </a:rPr>
              <a:t> </a:t>
            </a:r>
            <a:r>
              <a:rPr kumimoji="0" lang="en-US" sz="3600" b="1" i="0" u="none" strike="noStrike" kern="1200" cap="none" spc="0" normalizeH="0" baseline="0" noProof="0" dirty="0" err="1">
                <a:ln>
                  <a:noFill/>
                </a:ln>
                <a:solidFill>
                  <a:srgbClr val="002060"/>
                </a:solidFill>
                <a:effectLst/>
                <a:uLnTx/>
                <a:uFillTx/>
                <a:latin typeface="+mj-lt"/>
                <a:ea typeface="Cambria"/>
                <a:cs typeface="+mn-ea"/>
                <a:sym typeface="+mn-lt"/>
              </a:rPr>
              <a:t>hữu</a:t>
            </a:r>
            <a:r>
              <a:rPr kumimoji="0" lang="en-US" sz="3600" b="1" i="0" u="none" strike="noStrike" kern="1200" cap="none" spc="0" normalizeH="0" baseline="0" noProof="0" dirty="0">
                <a:ln>
                  <a:noFill/>
                </a:ln>
                <a:solidFill>
                  <a:srgbClr val="002060"/>
                </a:solidFill>
                <a:effectLst/>
                <a:uLnTx/>
                <a:uFillTx/>
                <a:latin typeface="+mj-lt"/>
                <a:ea typeface="Cambria"/>
                <a:cs typeface="+mn-ea"/>
                <a:sym typeface="+mn-lt"/>
              </a:rPr>
              <a:t> </a:t>
            </a:r>
            <a:r>
              <a:rPr kumimoji="0" lang="en-US" sz="3600" b="1" i="0" u="none" strike="noStrike" kern="1200" cap="none" spc="0" normalizeH="0" baseline="0" noProof="0" dirty="0" err="1">
                <a:ln>
                  <a:noFill/>
                </a:ln>
                <a:solidFill>
                  <a:srgbClr val="002060"/>
                </a:solidFill>
                <a:effectLst/>
                <a:uLnTx/>
                <a:uFillTx/>
                <a:latin typeface="+mj-lt"/>
                <a:ea typeface="Cambria"/>
                <a:cs typeface="+mn-ea"/>
                <a:sym typeface="+mn-lt"/>
              </a:rPr>
              <a:t>cơ</a:t>
            </a:r>
            <a:r>
              <a:rPr kumimoji="0" lang="en-US" sz="3600" b="1" i="0" u="none" strike="noStrike" kern="1200" cap="none" spc="0" normalizeH="0" baseline="0" noProof="0" dirty="0">
                <a:ln>
                  <a:noFill/>
                </a:ln>
                <a:solidFill>
                  <a:srgbClr val="002060"/>
                </a:solidFill>
                <a:effectLst/>
                <a:uLnTx/>
                <a:uFillTx/>
                <a:latin typeface="+mj-lt"/>
                <a:ea typeface="Cambria"/>
                <a:cs typeface="+mn-ea"/>
                <a:sym typeface="+mn-lt"/>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2060"/>
                </a:solidFill>
                <a:effectLst/>
                <a:uLnTx/>
                <a:uFillTx/>
                <a:latin typeface="+mj-lt"/>
                <a:ea typeface="Cambria"/>
                <a:cs typeface="+mn-ea"/>
                <a:sym typeface="+mn-lt"/>
              </a:rPr>
              <a:t>CTCT </a:t>
            </a:r>
            <a:r>
              <a:rPr kumimoji="0" lang="en-US" sz="3600" b="1" i="0" u="none" strike="noStrike" kern="1200" cap="none" spc="0" normalizeH="0" baseline="0" noProof="0" dirty="0" err="1">
                <a:ln>
                  <a:noFill/>
                </a:ln>
                <a:solidFill>
                  <a:srgbClr val="002060"/>
                </a:solidFill>
                <a:effectLst/>
                <a:uLnTx/>
                <a:uFillTx/>
                <a:latin typeface="+mj-lt"/>
                <a:ea typeface="Cambria"/>
                <a:cs typeface="+mn-ea"/>
                <a:sym typeface="+mn-lt"/>
              </a:rPr>
              <a:t>đầy</a:t>
            </a:r>
            <a:r>
              <a:rPr kumimoji="0" lang="en-US" sz="3600" b="1" i="0" u="none" strike="noStrike" kern="1200" cap="none" spc="0" normalizeH="0" baseline="0" noProof="0" dirty="0">
                <a:ln>
                  <a:noFill/>
                </a:ln>
                <a:solidFill>
                  <a:srgbClr val="002060"/>
                </a:solidFill>
                <a:effectLst/>
                <a:uLnTx/>
                <a:uFillTx/>
                <a:latin typeface="+mj-lt"/>
                <a:ea typeface="Cambria"/>
                <a:cs typeface="+mn-ea"/>
                <a:sym typeface="+mn-lt"/>
              </a:rPr>
              <a:t> </a:t>
            </a:r>
            <a:r>
              <a:rPr kumimoji="0" lang="en-US" sz="3600" b="1" i="0" u="none" strike="noStrike" kern="1200" cap="none" spc="0" normalizeH="0" baseline="0" noProof="0" dirty="0" err="1">
                <a:ln>
                  <a:noFill/>
                </a:ln>
                <a:solidFill>
                  <a:srgbClr val="002060"/>
                </a:solidFill>
                <a:effectLst/>
                <a:uLnTx/>
                <a:uFillTx/>
                <a:latin typeface="+mj-lt"/>
                <a:ea typeface="Cambria"/>
                <a:cs typeface="+mn-ea"/>
                <a:sym typeface="+mn-lt"/>
              </a:rPr>
              <a:t>đủ</a:t>
            </a:r>
            <a:endParaRPr kumimoji="0" lang="en-US" sz="3600" b="1" i="0" u="none" strike="noStrike" kern="1200" cap="none" spc="0" normalizeH="0" baseline="0" noProof="0" dirty="0">
              <a:ln>
                <a:noFill/>
              </a:ln>
              <a:solidFill>
                <a:srgbClr val="002060"/>
              </a:solidFill>
              <a:effectLst/>
              <a:uLnTx/>
              <a:uFillTx/>
              <a:latin typeface="+mj-lt"/>
              <a:ea typeface="Cambria"/>
              <a:cs typeface="+mn-ea"/>
              <a:sym typeface="+mn-lt"/>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2060"/>
                </a:solidFill>
                <a:effectLst/>
                <a:uLnTx/>
                <a:uFillTx/>
                <a:latin typeface="+mj-lt"/>
                <a:ea typeface="Cambria"/>
                <a:cs typeface="+mn-ea"/>
                <a:sym typeface="+mn-lt"/>
              </a:rPr>
              <a:t>CTCT </a:t>
            </a:r>
            <a:r>
              <a:rPr kumimoji="0" lang="en-US" sz="3600" b="1" i="0" u="none" strike="noStrike" kern="1200" cap="none" spc="0" normalizeH="0" baseline="0" noProof="0" dirty="0" err="1">
                <a:ln>
                  <a:noFill/>
                </a:ln>
                <a:solidFill>
                  <a:srgbClr val="002060"/>
                </a:solidFill>
                <a:effectLst/>
                <a:uLnTx/>
                <a:uFillTx/>
                <a:latin typeface="+mj-lt"/>
                <a:ea typeface="Cambria"/>
                <a:cs typeface="+mn-ea"/>
                <a:sym typeface="+mn-lt"/>
              </a:rPr>
              <a:t>thu</a:t>
            </a:r>
            <a:r>
              <a:rPr kumimoji="0" lang="en-US" sz="3600" b="1" i="0" u="none" strike="noStrike" kern="1200" cap="none" spc="0" normalizeH="0" baseline="0" noProof="0" dirty="0">
                <a:ln>
                  <a:noFill/>
                </a:ln>
                <a:solidFill>
                  <a:srgbClr val="002060"/>
                </a:solidFill>
                <a:effectLst/>
                <a:uLnTx/>
                <a:uFillTx/>
                <a:latin typeface="+mj-lt"/>
                <a:ea typeface="Cambria"/>
                <a:cs typeface="+mn-ea"/>
                <a:sym typeface="+mn-lt"/>
              </a:rPr>
              <a:t> </a:t>
            </a:r>
            <a:r>
              <a:rPr kumimoji="0" lang="en-US" sz="3600" b="1" i="0" u="none" strike="noStrike" kern="1200" cap="none" spc="0" normalizeH="0" baseline="0" noProof="0" dirty="0" err="1">
                <a:ln>
                  <a:noFill/>
                </a:ln>
                <a:solidFill>
                  <a:srgbClr val="002060"/>
                </a:solidFill>
                <a:effectLst/>
                <a:uLnTx/>
                <a:uFillTx/>
                <a:latin typeface="+mj-lt"/>
                <a:ea typeface="Cambria"/>
                <a:cs typeface="+mn-ea"/>
                <a:sym typeface="+mn-lt"/>
              </a:rPr>
              <a:t>gọn</a:t>
            </a:r>
            <a:endParaRPr kumimoji="0" lang="en-US" sz="3600" b="1" i="0" u="none" strike="noStrike" kern="1200" cap="none" spc="0" normalizeH="0" baseline="0" noProof="0" dirty="0">
              <a:ln>
                <a:noFill/>
              </a:ln>
              <a:solidFill>
                <a:srgbClr val="002060"/>
              </a:solidFill>
              <a:effectLst/>
              <a:uLnTx/>
              <a:uFillTx/>
              <a:latin typeface="+mj-lt"/>
              <a:ea typeface="Cambria"/>
              <a:cs typeface="+mn-ea"/>
              <a:sym typeface="+mn-lt"/>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solidFill>
                  <a:srgbClr val="002060"/>
                </a:solidFill>
                <a:latin typeface="+mj-lt"/>
                <a:ea typeface="Cambria"/>
                <a:cs typeface="+mn-ea"/>
                <a:sym typeface="+mn-lt"/>
              </a:rPr>
              <a:t>CT </a:t>
            </a:r>
            <a:r>
              <a:rPr lang="en-US" sz="3600" b="1" dirty="0" err="1">
                <a:solidFill>
                  <a:srgbClr val="002060"/>
                </a:solidFill>
                <a:latin typeface="+mj-lt"/>
                <a:ea typeface="Cambria"/>
                <a:cs typeface="+mn-ea"/>
                <a:sym typeface="+mn-lt"/>
              </a:rPr>
              <a:t>khung</a:t>
            </a:r>
            <a:r>
              <a:rPr lang="en-US" sz="3600" b="1" dirty="0">
                <a:solidFill>
                  <a:srgbClr val="002060"/>
                </a:solidFill>
                <a:latin typeface="+mj-lt"/>
                <a:ea typeface="Cambria"/>
                <a:cs typeface="+mn-ea"/>
                <a:sym typeface="+mn-lt"/>
              </a:rPr>
              <a:t> </a:t>
            </a:r>
            <a:r>
              <a:rPr lang="en-US" sz="3600" b="1" dirty="0" err="1">
                <a:solidFill>
                  <a:srgbClr val="002060"/>
                </a:solidFill>
                <a:latin typeface="+mj-lt"/>
                <a:ea typeface="Cambria"/>
                <a:cs typeface="+mn-ea"/>
                <a:sym typeface="+mn-lt"/>
              </a:rPr>
              <a:t>phân</a:t>
            </a:r>
            <a:r>
              <a:rPr lang="en-US" sz="3600" b="1" dirty="0">
                <a:solidFill>
                  <a:srgbClr val="002060"/>
                </a:solidFill>
                <a:latin typeface="+mj-lt"/>
                <a:ea typeface="Cambria"/>
                <a:cs typeface="+mn-ea"/>
                <a:sym typeface="+mn-lt"/>
              </a:rPr>
              <a:t> </a:t>
            </a:r>
            <a:r>
              <a:rPr lang="en-US" sz="3600" b="1" dirty="0" err="1">
                <a:solidFill>
                  <a:srgbClr val="002060"/>
                </a:solidFill>
                <a:latin typeface="+mj-lt"/>
                <a:ea typeface="Cambria"/>
                <a:cs typeface="+mn-ea"/>
                <a:sym typeface="+mn-lt"/>
              </a:rPr>
              <a:t>tử</a:t>
            </a:r>
            <a:endParaRPr kumimoji="0" lang="en-US" sz="3600" b="0" i="0" u="none" strike="noStrike" kern="1200" cap="none" spc="0" normalizeH="0" baseline="0" noProof="0" dirty="0">
              <a:ln>
                <a:noFill/>
              </a:ln>
              <a:solidFill>
                <a:srgbClr val="002060"/>
              </a:solidFill>
              <a:effectLst/>
              <a:uLnTx/>
              <a:uFillTx/>
              <a:latin typeface="+mj-lt"/>
              <a:ea typeface="Cambria"/>
              <a:cs typeface="+mn-cs"/>
            </a:endParaRPr>
          </a:p>
        </p:txBody>
      </p:sp>
      <p:pic>
        <p:nvPicPr>
          <p:cNvPr id="3" name="Hình ảnh 2">
            <a:extLst>
              <a:ext uri="{FF2B5EF4-FFF2-40B4-BE49-F238E27FC236}">
                <a16:creationId xmlns:a16="http://schemas.microsoft.com/office/drawing/2014/main" id="{5A38CD0A-3676-EA10-0B7C-D0C38CBE6071}"/>
              </a:ext>
            </a:extLst>
          </p:cNvPr>
          <p:cNvPicPr>
            <a:picLocks noChangeAspect="1"/>
          </p:cNvPicPr>
          <p:nvPr/>
        </p:nvPicPr>
        <p:blipFill>
          <a:blip r:embed="rId9"/>
          <a:stretch>
            <a:fillRect/>
          </a:stretch>
        </p:blipFill>
        <p:spPr>
          <a:xfrm flipH="1">
            <a:off x="282764" y="4033248"/>
            <a:ext cx="3889585" cy="6163590"/>
          </a:xfrm>
          <a:prstGeom prst="rect">
            <a:avLst/>
          </a:prstGeom>
        </p:spPr>
      </p:pic>
      <p:sp>
        <p:nvSpPr>
          <p:cNvPr id="7" name="Hình chữ nhật: Góc Tròn 6">
            <a:extLst>
              <a:ext uri="{FF2B5EF4-FFF2-40B4-BE49-F238E27FC236}">
                <a16:creationId xmlns:a16="http://schemas.microsoft.com/office/drawing/2014/main" id="{EBA71462-9049-B98E-2D92-7A93E145DBF7}"/>
              </a:ext>
            </a:extLst>
          </p:cNvPr>
          <p:cNvSpPr/>
          <p:nvPr/>
        </p:nvSpPr>
        <p:spPr>
          <a:xfrm>
            <a:off x="4953000" y="5128887"/>
            <a:ext cx="3657600" cy="44958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Hình chữ nhật: Góc Tròn 7">
            <a:extLst>
              <a:ext uri="{FF2B5EF4-FFF2-40B4-BE49-F238E27FC236}">
                <a16:creationId xmlns:a16="http://schemas.microsoft.com/office/drawing/2014/main" id="{927FE3F7-9FA1-866D-18AC-F7F21D73CFC8}"/>
              </a:ext>
            </a:extLst>
          </p:cNvPr>
          <p:cNvSpPr/>
          <p:nvPr/>
        </p:nvSpPr>
        <p:spPr>
          <a:xfrm>
            <a:off x="9143999" y="3925144"/>
            <a:ext cx="3889585" cy="502835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 name="Hình chữ nhật: Góc Tròn 9">
            <a:extLst>
              <a:ext uri="{FF2B5EF4-FFF2-40B4-BE49-F238E27FC236}">
                <a16:creationId xmlns:a16="http://schemas.microsoft.com/office/drawing/2014/main" id="{9076F54F-02F4-EB2D-9C01-4667DDB049A9}"/>
              </a:ext>
            </a:extLst>
          </p:cNvPr>
          <p:cNvSpPr/>
          <p:nvPr/>
        </p:nvSpPr>
        <p:spPr>
          <a:xfrm>
            <a:off x="13300555" y="1790700"/>
            <a:ext cx="4556806" cy="6400799"/>
          </a:xfrm>
          <a:prstGeom prst="roundRect">
            <a:avLst/>
          </a:prstGeom>
          <a:solidFill>
            <a:srgbClr val="FBDD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2" name="Hộp Văn bản 11">
            <a:extLst>
              <a:ext uri="{FF2B5EF4-FFF2-40B4-BE49-F238E27FC236}">
                <a16:creationId xmlns:a16="http://schemas.microsoft.com/office/drawing/2014/main" id="{3B021A64-CCF9-B6F0-7E9E-DD019F3A47A4}"/>
              </a:ext>
            </a:extLst>
          </p:cNvPr>
          <p:cNvSpPr txBox="1"/>
          <p:nvPr/>
        </p:nvSpPr>
        <p:spPr>
          <a:xfrm>
            <a:off x="5171920" y="6299601"/>
            <a:ext cx="3353509" cy="1384995"/>
          </a:xfrm>
          <a:prstGeom prst="rect">
            <a:avLst/>
          </a:prstGeom>
          <a:noFill/>
        </p:spPr>
        <p:txBody>
          <a:bodyPr wrap="square">
            <a:spAutoFit/>
          </a:bodyPr>
          <a:lstStyle/>
          <a:p>
            <a:pPr algn="just" rtl="0"/>
            <a:r>
              <a:rPr lang="en-US" sz="2800" dirty="0" err="1">
                <a:solidFill>
                  <a:srgbClr val="002060"/>
                </a:solidFill>
                <a:latin typeface="+mj-lt"/>
              </a:rPr>
              <a:t>B</a:t>
            </a:r>
            <a:r>
              <a:rPr lang="en-US" sz="2800" b="0" i="0" dirty="0" err="1">
                <a:solidFill>
                  <a:srgbClr val="002060"/>
                </a:solidFill>
                <a:effectLst/>
                <a:latin typeface="+mj-lt"/>
              </a:rPr>
              <a:t>iểu</a:t>
            </a:r>
            <a:r>
              <a:rPr lang="en-US" sz="2800" b="0" i="0" dirty="0">
                <a:solidFill>
                  <a:srgbClr val="002060"/>
                </a:solidFill>
                <a:effectLst/>
                <a:latin typeface="+mj-lt"/>
              </a:rPr>
              <a:t> </a:t>
            </a:r>
            <a:r>
              <a:rPr lang="en-US" sz="2800" b="0" i="0" dirty="0" err="1">
                <a:solidFill>
                  <a:srgbClr val="002060"/>
                </a:solidFill>
                <a:effectLst/>
                <a:latin typeface="+mj-lt"/>
              </a:rPr>
              <a:t>diễn</a:t>
            </a:r>
            <a:r>
              <a:rPr lang="en-US" sz="2800" b="0" i="0" dirty="0">
                <a:solidFill>
                  <a:srgbClr val="002060"/>
                </a:solidFill>
                <a:effectLst/>
                <a:latin typeface="+mj-lt"/>
              </a:rPr>
              <a:t> </a:t>
            </a:r>
            <a:r>
              <a:rPr lang="en-US" sz="2800" b="0" i="0" dirty="0" err="1">
                <a:solidFill>
                  <a:srgbClr val="002060"/>
                </a:solidFill>
                <a:effectLst/>
                <a:latin typeface="+mj-lt"/>
              </a:rPr>
              <a:t>đầy</a:t>
            </a:r>
            <a:r>
              <a:rPr lang="en-US" sz="2800" b="0" i="0" dirty="0">
                <a:solidFill>
                  <a:srgbClr val="002060"/>
                </a:solidFill>
                <a:effectLst/>
                <a:latin typeface="+mj-lt"/>
              </a:rPr>
              <a:t> </a:t>
            </a:r>
            <a:r>
              <a:rPr lang="en-US" sz="2800" b="0" i="0" dirty="0" err="1">
                <a:solidFill>
                  <a:srgbClr val="002060"/>
                </a:solidFill>
                <a:effectLst/>
                <a:latin typeface="+mj-lt"/>
              </a:rPr>
              <a:t>đủ</a:t>
            </a:r>
            <a:r>
              <a:rPr lang="en-US" sz="2800" b="0" i="0" dirty="0">
                <a:solidFill>
                  <a:srgbClr val="002060"/>
                </a:solidFill>
                <a:effectLst/>
                <a:latin typeface="+mj-lt"/>
              </a:rPr>
              <a:t> </a:t>
            </a:r>
            <a:r>
              <a:rPr lang="en-US" sz="2800" b="0" i="0" dirty="0" err="1">
                <a:solidFill>
                  <a:srgbClr val="002060"/>
                </a:solidFill>
                <a:effectLst/>
                <a:latin typeface="+mj-lt"/>
              </a:rPr>
              <a:t>tất</a:t>
            </a:r>
            <a:r>
              <a:rPr lang="en-US" sz="2800" b="0" i="0" dirty="0">
                <a:solidFill>
                  <a:srgbClr val="002060"/>
                </a:solidFill>
                <a:effectLst/>
                <a:latin typeface="+mj-lt"/>
              </a:rPr>
              <a:t> </a:t>
            </a:r>
            <a:r>
              <a:rPr lang="en-US" sz="2800" b="0" i="0" dirty="0" err="1">
                <a:solidFill>
                  <a:srgbClr val="002060"/>
                </a:solidFill>
                <a:effectLst/>
                <a:latin typeface="+mj-lt"/>
              </a:rPr>
              <a:t>cả</a:t>
            </a:r>
            <a:r>
              <a:rPr lang="en-US" sz="2800" b="0" i="0" dirty="0">
                <a:solidFill>
                  <a:srgbClr val="002060"/>
                </a:solidFill>
                <a:effectLst/>
                <a:latin typeface="+mj-lt"/>
              </a:rPr>
              <a:t> </a:t>
            </a:r>
            <a:r>
              <a:rPr lang="en-US" sz="2800" b="0" i="0" dirty="0" err="1">
                <a:solidFill>
                  <a:srgbClr val="002060"/>
                </a:solidFill>
                <a:effectLst/>
                <a:latin typeface="+mj-lt"/>
              </a:rPr>
              <a:t>các</a:t>
            </a:r>
            <a:r>
              <a:rPr lang="en-US" sz="2800" b="0" i="0" dirty="0">
                <a:solidFill>
                  <a:srgbClr val="002060"/>
                </a:solidFill>
                <a:effectLst/>
                <a:latin typeface="+mj-lt"/>
              </a:rPr>
              <a:t> </a:t>
            </a:r>
            <a:r>
              <a:rPr lang="en-US" sz="2800" b="0" i="0" dirty="0" err="1">
                <a:solidFill>
                  <a:srgbClr val="002060"/>
                </a:solidFill>
                <a:effectLst/>
                <a:latin typeface="+mj-lt"/>
              </a:rPr>
              <a:t>liên</a:t>
            </a:r>
            <a:r>
              <a:rPr lang="en-US" sz="2800" b="0" i="0" dirty="0">
                <a:solidFill>
                  <a:srgbClr val="002060"/>
                </a:solidFill>
                <a:effectLst/>
                <a:latin typeface="+mj-lt"/>
              </a:rPr>
              <a:t> </a:t>
            </a:r>
            <a:r>
              <a:rPr lang="en-US" sz="2800" b="0" i="0" dirty="0" err="1">
                <a:solidFill>
                  <a:srgbClr val="002060"/>
                </a:solidFill>
                <a:effectLst/>
                <a:latin typeface="+mj-lt"/>
              </a:rPr>
              <a:t>kết</a:t>
            </a:r>
            <a:r>
              <a:rPr lang="en-US" sz="2800" b="0" i="0" dirty="0">
                <a:solidFill>
                  <a:srgbClr val="002060"/>
                </a:solidFill>
                <a:effectLst/>
                <a:latin typeface="+mj-lt"/>
              </a:rPr>
              <a:t> </a:t>
            </a:r>
            <a:r>
              <a:rPr lang="en-US" sz="2800" b="0" i="0" dirty="0" err="1">
                <a:solidFill>
                  <a:srgbClr val="002060"/>
                </a:solidFill>
                <a:effectLst/>
                <a:latin typeface="+mj-lt"/>
              </a:rPr>
              <a:t>trên</a:t>
            </a:r>
            <a:r>
              <a:rPr lang="en-US" sz="2800" dirty="0">
                <a:solidFill>
                  <a:srgbClr val="002060"/>
                </a:solidFill>
                <a:latin typeface="+mj-lt"/>
              </a:rPr>
              <a:t> </a:t>
            </a:r>
            <a:r>
              <a:rPr lang="en-US" sz="2800" b="0" i="0" dirty="0" err="1">
                <a:solidFill>
                  <a:srgbClr val="002060"/>
                </a:solidFill>
                <a:effectLst/>
                <a:latin typeface="+mj-lt"/>
              </a:rPr>
              <a:t>một</a:t>
            </a:r>
            <a:r>
              <a:rPr lang="en-US" sz="2800" b="0" i="0" dirty="0">
                <a:solidFill>
                  <a:srgbClr val="002060"/>
                </a:solidFill>
                <a:effectLst/>
                <a:latin typeface="+mj-lt"/>
              </a:rPr>
              <a:t> </a:t>
            </a:r>
            <a:r>
              <a:rPr lang="en-US" sz="2800" b="0" i="0" dirty="0" err="1">
                <a:solidFill>
                  <a:srgbClr val="002060"/>
                </a:solidFill>
                <a:effectLst/>
                <a:latin typeface="+mj-lt"/>
              </a:rPr>
              <a:t>mặt</a:t>
            </a:r>
            <a:r>
              <a:rPr lang="en-US" sz="2800" b="0" i="0" dirty="0">
                <a:solidFill>
                  <a:srgbClr val="002060"/>
                </a:solidFill>
                <a:effectLst/>
                <a:latin typeface="+mj-lt"/>
              </a:rPr>
              <a:t> </a:t>
            </a:r>
            <a:r>
              <a:rPr lang="en-US" sz="2800" b="0" i="0" dirty="0" err="1">
                <a:solidFill>
                  <a:srgbClr val="002060"/>
                </a:solidFill>
                <a:effectLst/>
                <a:latin typeface="+mj-lt"/>
              </a:rPr>
              <a:t>phẳng</a:t>
            </a:r>
            <a:r>
              <a:rPr lang="en-US" sz="2800" b="0" i="0" dirty="0">
                <a:solidFill>
                  <a:srgbClr val="002060"/>
                </a:solidFill>
                <a:effectLst/>
                <a:latin typeface="+mj-lt"/>
              </a:rPr>
              <a:t>.</a:t>
            </a:r>
          </a:p>
        </p:txBody>
      </p:sp>
      <p:sp>
        <p:nvSpPr>
          <p:cNvPr id="18" name="Hộp Văn bản 17">
            <a:extLst>
              <a:ext uri="{FF2B5EF4-FFF2-40B4-BE49-F238E27FC236}">
                <a16:creationId xmlns:a16="http://schemas.microsoft.com/office/drawing/2014/main" id="{FBC2A03E-4E88-B0AD-BB3F-30CC67B06D10}"/>
              </a:ext>
            </a:extLst>
          </p:cNvPr>
          <p:cNvSpPr txBox="1"/>
          <p:nvPr/>
        </p:nvSpPr>
        <p:spPr>
          <a:xfrm>
            <a:off x="5176328" y="5175635"/>
            <a:ext cx="3076377" cy="1077218"/>
          </a:xfrm>
          <a:prstGeom prst="rect">
            <a:avLst/>
          </a:prstGeom>
          <a:noFill/>
        </p:spPr>
        <p:txBody>
          <a:bodyPr wrap="square">
            <a:spAutoFit/>
          </a:bodyPr>
          <a:lstStyle/>
          <a:p>
            <a:pPr algn="ctr"/>
            <a:r>
              <a:rPr lang="en-US" sz="3200" b="1" i="0" dirty="0" err="1">
                <a:solidFill>
                  <a:srgbClr val="002060"/>
                </a:solidFill>
                <a:effectLst/>
                <a:latin typeface="+mj-lt"/>
              </a:rPr>
              <a:t>Công</a:t>
            </a:r>
            <a:r>
              <a:rPr lang="en-US" sz="3200" b="1" i="0" dirty="0">
                <a:solidFill>
                  <a:srgbClr val="002060"/>
                </a:solidFill>
                <a:effectLst/>
                <a:latin typeface="+mj-lt"/>
              </a:rPr>
              <a:t> </a:t>
            </a:r>
            <a:r>
              <a:rPr lang="en-US" sz="3200" b="1" i="0" dirty="0" err="1">
                <a:solidFill>
                  <a:srgbClr val="002060"/>
                </a:solidFill>
                <a:effectLst/>
                <a:latin typeface="+mj-lt"/>
              </a:rPr>
              <a:t>thức</a:t>
            </a:r>
            <a:r>
              <a:rPr lang="en-US" sz="3200" b="1" i="0" dirty="0">
                <a:solidFill>
                  <a:srgbClr val="002060"/>
                </a:solidFill>
                <a:effectLst/>
                <a:latin typeface="+mj-lt"/>
              </a:rPr>
              <a:t> </a:t>
            </a:r>
            <a:r>
              <a:rPr lang="en-US" sz="3200" b="1" i="0" dirty="0" err="1">
                <a:solidFill>
                  <a:srgbClr val="002060"/>
                </a:solidFill>
                <a:effectLst/>
                <a:latin typeface="+mj-lt"/>
              </a:rPr>
              <a:t>cấu</a:t>
            </a:r>
            <a:r>
              <a:rPr lang="en-US" sz="3200" b="1" i="0" dirty="0">
                <a:solidFill>
                  <a:srgbClr val="002060"/>
                </a:solidFill>
                <a:effectLst/>
                <a:latin typeface="+mj-lt"/>
              </a:rPr>
              <a:t> </a:t>
            </a:r>
            <a:r>
              <a:rPr lang="en-US" sz="3200" b="1" i="0" dirty="0" err="1">
                <a:solidFill>
                  <a:srgbClr val="002060"/>
                </a:solidFill>
                <a:effectLst/>
                <a:latin typeface="+mj-lt"/>
              </a:rPr>
              <a:t>tạo</a:t>
            </a:r>
            <a:r>
              <a:rPr lang="en-US" sz="3200" b="1" i="0" dirty="0">
                <a:solidFill>
                  <a:srgbClr val="002060"/>
                </a:solidFill>
                <a:effectLst/>
                <a:latin typeface="+mj-lt"/>
              </a:rPr>
              <a:t> </a:t>
            </a:r>
            <a:r>
              <a:rPr lang="en-US" sz="3200" b="1" i="0" dirty="0" err="1">
                <a:solidFill>
                  <a:srgbClr val="002060"/>
                </a:solidFill>
                <a:effectLst/>
                <a:latin typeface="+mj-lt"/>
              </a:rPr>
              <a:t>đầy</a:t>
            </a:r>
            <a:r>
              <a:rPr lang="en-US" sz="3200" b="1" i="0" dirty="0">
                <a:solidFill>
                  <a:srgbClr val="002060"/>
                </a:solidFill>
                <a:effectLst/>
                <a:latin typeface="+mj-lt"/>
              </a:rPr>
              <a:t> </a:t>
            </a:r>
            <a:r>
              <a:rPr lang="en-US" sz="3200" b="1" i="0" dirty="0" err="1">
                <a:solidFill>
                  <a:srgbClr val="002060"/>
                </a:solidFill>
                <a:effectLst/>
                <a:latin typeface="+mj-lt"/>
              </a:rPr>
              <a:t>đủ</a:t>
            </a:r>
            <a:r>
              <a:rPr lang="en-US" sz="3200" b="1" i="0" dirty="0">
                <a:solidFill>
                  <a:srgbClr val="002060"/>
                </a:solidFill>
                <a:effectLst/>
                <a:latin typeface="+mj-lt"/>
              </a:rPr>
              <a:t> </a:t>
            </a:r>
            <a:endParaRPr lang="en-US" sz="3200" b="1" dirty="0">
              <a:solidFill>
                <a:srgbClr val="002060"/>
              </a:solidFill>
              <a:latin typeface="+mj-lt"/>
            </a:endParaRPr>
          </a:p>
        </p:txBody>
      </p:sp>
      <p:sp>
        <p:nvSpPr>
          <p:cNvPr id="22" name="Hộp Văn bản 21">
            <a:extLst>
              <a:ext uri="{FF2B5EF4-FFF2-40B4-BE49-F238E27FC236}">
                <a16:creationId xmlns:a16="http://schemas.microsoft.com/office/drawing/2014/main" id="{7C27F0DB-1E7C-1BC2-3B51-119DCC4A2BAC}"/>
              </a:ext>
            </a:extLst>
          </p:cNvPr>
          <p:cNvSpPr txBox="1"/>
          <p:nvPr/>
        </p:nvSpPr>
        <p:spPr>
          <a:xfrm>
            <a:off x="9567499" y="3871322"/>
            <a:ext cx="3076377" cy="1077218"/>
          </a:xfrm>
          <a:prstGeom prst="rect">
            <a:avLst/>
          </a:prstGeom>
          <a:noFill/>
        </p:spPr>
        <p:txBody>
          <a:bodyPr wrap="square">
            <a:spAutoFit/>
          </a:bodyPr>
          <a:lstStyle/>
          <a:p>
            <a:pPr algn="ctr"/>
            <a:r>
              <a:rPr lang="en-US" sz="3200" b="1" i="0" dirty="0" err="1">
                <a:solidFill>
                  <a:srgbClr val="002060"/>
                </a:solidFill>
                <a:effectLst/>
                <a:latin typeface="+mj-lt"/>
              </a:rPr>
              <a:t>Công</a:t>
            </a:r>
            <a:r>
              <a:rPr lang="en-US" sz="3200" b="1" i="0" dirty="0">
                <a:solidFill>
                  <a:srgbClr val="002060"/>
                </a:solidFill>
                <a:effectLst/>
                <a:latin typeface="+mj-lt"/>
              </a:rPr>
              <a:t> </a:t>
            </a:r>
            <a:r>
              <a:rPr lang="en-US" sz="3200" b="1" i="0" dirty="0" err="1">
                <a:solidFill>
                  <a:srgbClr val="002060"/>
                </a:solidFill>
                <a:effectLst/>
                <a:latin typeface="+mj-lt"/>
              </a:rPr>
              <a:t>thức</a:t>
            </a:r>
            <a:r>
              <a:rPr lang="en-US" sz="3200" b="1" i="0" dirty="0">
                <a:solidFill>
                  <a:srgbClr val="002060"/>
                </a:solidFill>
                <a:effectLst/>
                <a:latin typeface="+mj-lt"/>
              </a:rPr>
              <a:t> </a:t>
            </a:r>
            <a:r>
              <a:rPr lang="en-US" sz="3200" b="1" i="0" dirty="0" err="1">
                <a:solidFill>
                  <a:srgbClr val="002060"/>
                </a:solidFill>
                <a:effectLst/>
                <a:latin typeface="+mj-lt"/>
              </a:rPr>
              <a:t>cấu</a:t>
            </a:r>
            <a:r>
              <a:rPr lang="en-US" sz="3200" b="1" i="0" dirty="0">
                <a:solidFill>
                  <a:srgbClr val="002060"/>
                </a:solidFill>
                <a:effectLst/>
                <a:latin typeface="+mj-lt"/>
              </a:rPr>
              <a:t> </a:t>
            </a:r>
            <a:r>
              <a:rPr lang="en-US" sz="3200" b="1" i="0" dirty="0" err="1">
                <a:solidFill>
                  <a:srgbClr val="002060"/>
                </a:solidFill>
                <a:effectLst/>
                <a:latin typeface="+mj-lt"/>
              </a:rPr>
              <a:t>tạo</a:t>
            </a:r>
            <a:r>
              <a:rPr lang="en-US" sz="3200" b="1" i="0" dirty="0">
                <a:solidFill>
                  <a:srgbClr val="002060"/>
                </a:solidFill>
                <a:effectLst/>
                <a:latin typeface="+mj-lt"/>
              </a:rPr>
              <a:t> </a:t>
            </a:r>
            <a:r>
              <a:rPr lang="en-US" sz="3200" b="1" i="0" dirty="0" err="1">
                <a:solidFill>
                  <a:srgbClr val="002060"/>
                </a:solidFill>
                <a:effectLst/>
                <a:latin typeface="+mj-lt"/>
              </a:rPr>
              <a:t>thu</a:t>
            </a:r>
            <a:r>
              <a:rPr lang="en-US" sz="3200" b="1" i="0" dirty="0">
                <a:solidFill>
                  <a:srgbClr val="002060"/>
                </a:solidFill>
                <a:effectLst/>
                <a:latin typeface="+mj-lt"/>
              </a:rPr>
              <a:t> </a:t>
            </a:r>
            <a:r>
              <a:rPr lang="en-US" sz="3200" b="1" i="0" dirty="0" err="1">
                <a:solidFill>
                  <a:srgbClr val="002060"/>
                </a:solidFill>
                <a:effectLst/>
                <a:latin typeface="+mj-lt"/>
              </a:rPr>
              <a:t>gọn</a:t>
            </a:r>
            <a:endParaRPr lang="en-US" sz="3200" b="1" dirty="0">
              <a:solidFill>
                <a:srgbClr val="002060"/>
              </a:solidFill>
              <a:latin typeface="+mj-lt"/>
            </a:endParaRPr>
          </a:p>
        </p:txBody>
      </p:sp>
      <p:sp>
        <p:nvSpPr>
          <p:cNvPr id="24" name="Hộp Văn bản 23">
            <a:extLst>
              <a:ext uri="{FF2B5EF4-FFF2-40B4-BE49-F238E27FC236}">
                <a16:creationId xmlns:a16="http://schemas.microsoft.com/office/drawing/2014/main" id="{325AEF67-4DE3-5E5A-69C1-3D650F5578E2}"/>
              </a:ext>
            </a:extLst>
          </p:cNvPr>
          <p:cNvSpPr txBox="1"/>
          <p:nvPr/>
        </p:nvSpPr>
        <p:spPr>
          <a:xfrm>
            <a:off x="9193966" y="4982202"/>
            <a:ext cx="3855792" cy="2246769"/>
          </a:xfrm>
          <a:prstGeom prst="rect">
            <a:avLst/>
          </a:prstGeom>
          <a:noFill/>
        </p:spPr>
        <p:txBody>
          <a:bodyPr wrap="square">
            <a:spAutoFit/>
          </a:bodyPr>
          <a:lstStyle/>
          <a:p>
            <a:pPr algn="just" rtl="0"/>
            <a:r>
              <a:rPr lang="vi-VN" sz="2800" b="0" i="0" dirty="0">
                <a:solidFill>
                  <a:srgbClr val="002060"/>
                </a:solidFill>
                <a:effectLst/>
                <a:latin typeface="+mj-lt"/>
              </a:rPr>
              <a:t>Các nguyên tử, nhóm nguyên tử cùng</a:t>
            </a:r>
            <a:r>
              <a:rPr lang="en-US" sz="2800" b="0" i="0" dirty="0">
                <a:solidFill>
                  <a:srgbClr val="002060"/>
                </a:solidFill>
                <a:effectLst/>
                <a:latin typeface="+mj-lt"/>
              </a:rPr>
              <a:t> </a:t>
            </a:r>
            <a:r>
              <a:rPr lang="vi-VN" sz="2800" b="0" i="0" dirty="0">
                <a:solidFill>
                  <a:srgbClr val="002060"/>
                </a:solidFill>
                <a:effectLst/>
                <a:latin typeface="+mj-lt"/>
              </a:rPr>
              <a:t>liên kết với một nguyên tử </a:t>
            </a:r>
            <a:r>
              <a:rPr lang="vi-VN" sz="2800" b="0" i="0" dirty="0" err="1">
                <a:solidFill>
                  <a:srgbClr val="002060"/>
                </a:solidFill>
                <a:effectLst/>
                <a:latin typeface="+mj-lt"/>
              </a:rPr>
              <a:t>carbon</a:t>
            </a:r>
            <a:r>
              <a:rPr lang="vi-VN" sz="2800" b="0" i="0" dirty="0">
                <a:solidFill>
                  <a:srgbClr val="002060"/>
                </a:solidFill>
                <a:effectLst/>
                <a:latin typeface="+mj-lt"/>
              </a:rPr>
              <a:t> được viết thành một nhóm.</a:t>
            </a:r>
            <a:endParaRPr lang="en-US" sz="2800" b="0" i="0" dirty="0">
              <a:solidFill>
                <a:srgbClr val="002060"/>
              </a:solidFill>
              <a:effectLst/>
              <a:latin typeface="+mj-lt"/>
            </a:endParaRPr>
          </a:p>
        </p:txBody>
      </p:sp>
      <p:sp>
        <p:nvSpPr>
          <p:cNvPr id="25" name="Hộp Văn bản 24">
            <a:extLst>
              <a:ext uri="{FF2B5EF4-FFF2-40B4-BE49-F238E27FC236}">
                <a16:creationId xmlns:a16="http://schemas.microsoft.com/office/drawing/2014/main" id="{D04E0D48-EFB7-0B9F-45DC-559E1B72F473}"/>
              </a:ext>
            </a:extLst>
          </p:cNvPr>
          <p:cNvSpPr txBox="1"/>
          <p:nvPr/>
        </p:nvSpPr>
        <p:spPr>
          <a:xfrm>
            <a:off x="13356599" y="2778866"/>
            <a:ext cx="4440500" cy="3970318"/>
          </a:xfrm>
          <a:prstGeom prst="rect">
            <a:avLst/>
          </a:prstGeom>
          <a:noFill/>
        </p:spPr>
        <p:txBody>
          <a:bodyPr wrap="square">
            <a:spAutoFit/>
          </a:bodyPr>
          <a:lstStyle/>
          <a:p>
            <a:pPr algn="just" rtl="0"/>
            <a:r>
              <a:rPr lang="vi-VN" sz="2800" b="0" i="0" dirty="0">
                <a:solidFill>
                  <a:srgbClr val="002060"/>
                </a:solidFill>
                <a:effectLst/>
                <a:latin typeface="+mj-lt"/>
              </a:rPr>
              <a:t>Dùng nét gạch để biểu diễn liên kết giữa</a:t>
            </a:r>
            <a:r>
              <a:rPr lang="en-US" sz="2800" b="0" i="0" dirty="0">
                <a:solidFill>
                  <a:srgbClr val="002060"/>
                </a:solidFill>
                <a:effectLst/>
                <a:latin typeface="+mj-lt"/>
              </a:rPr>
              <a:t> </a:t>
            </a:r>
            <a:r>
              <a:rPr lang="vi-VN" sz="2800" b="0" i="0" dirty="0">
                <a:solidFill>
                  <a:srgbClr val="002060"/>
                </a:solidFill>
                <a:effectLst/>
                <a:latin typeface="+mj-lt"/>
              </a:rPr>
              <a:t>các nguyên tử </a:t>
            </a:r>
            <a:r>
              <a:rPr lang="vi-VN" sz="2800" b="0" i="0" dirty="0" err="1">
                <a:solidFill>
                  <a:srgbClr val="002060"/>
                </a:solidFill>
                <a:effectLst/>
                <a:latin typeface="+mj-lt"/>
              </a:rPr>
              <a:t>carbon</a:t>
            </a:r>
            <a:r>
              <a:rPr lang="vi-VN" sz="2800" b="0" i="0" dirty="0">
                <a:solidFill>
                  <a:srgbClr val="002060"/>
                </a:solidFill>
                <a:effectLst/>
                <a:latin typeface="+mj-lt"/>
              </a:rPr>
              <a:t> với nhau và giữa </a:t>
            </a:r>
            <a:r>
              <a:rPr lang="vi-VN" sz="2800" b="0" i="0" dirty="0" err="1">
                <a:solidFill>
                  <a:srgbClr val="002060"/>
                </a:solidFill>
                <a:effectLst/>
                <a:latin typeface="+mj-lt"/>
              </a:rPr>
              <a:t>carbon</a:t>
            </a:r>
            <a:r>
              <a:rPr lang="vi-VN" sz="2800" b="0" i="0" dirty="0">
                <a:solidFill>
                  <a:srgbClr val="002060"/>
                </a:solidFill>
                <a:effectLst/>
                <a:latin typeface="+mj-lt"/>
              </a:rPr>
              <a:t> với nguyên tử khác</a:t>
            </a:r>
            <a:r>
              <a:rPr lang="en-US" sz="2800" b="0" i="0" dirty="0">
                <a:solidFill>
                  <a:srgbClr val="002060"/>
                </a:solidFill>
                <a:effectLst/>
                <a:latin typeface="+mj-lt"/>
              </a:rPr>
              <a:t> </a:t>
            </a:r>
            <a:r>
              <a:rPr lang="vi-VN" sz="2800" b="0" i="0" dirty="0">
                <a:solidFill>
                  <a:srgbClr val="002060"/>
                </a:solidFill>
                <a:effectLst/>
                <a:latin typeface="+mj-lt"/>
              </a:rPr>
              <a:t>mà không phải là </a:t>
            </a:r>
            <a:r>
              <a:rPr lang="vi-VN" sz="2800" b="0" i="0" dirty="0" err="1">
                <a:solidFill>
                  <a:srgbClr val="002060"/>
                </a:solidFill>
                <a:effectLst/>
                <a:latin typeface="+mj-lt"/>
              </a:rPr>
              <a:t>hydrogen</a:t>
            </a:r>
            <a:r>
              <a:rPr lang="vi-VN" sz="2800" b="0" i="0" dirty="0">
                <a:solidFill>
                  <a:srgbClr val="002060"/>
                </a:solidFill>
                <a:effectLst/>
                <a:latin typeface="+mj-lt"/>
              </a:rPr>
              <a:t>. Trong công thức khung phân tử chỉ</a:t>
            </a:r>
            <a:r>
              <a:rPr lang="en-US" sz="2800" b="0" i="0" dirty="0">
                <a:solidFill>
                  <a:srgbClr val="002060"/>
                </a:solidFill>
                <a:effectLst/>
                <a:latin typeface="+mj-lt"/>
              </a:rPr>
              <a:t> </a:t>
            </a:r>
            <a:r>
              <a:rPr lang="vi-VN" sz="2800" b="0" i="0" dirty="0">
                <a:solidFill>
                  <a:srgbClr val="002060"/>
                </a:solidFill>
                <a:effectLst/>
                <a:latin typeface="+mj-lt"/>
              </a:rPr>
              <a:t>ghi kí hiệu các nguyên tử khác C và H (trừ H nằm ở trong nhóm chức).</a:t>
            </a:r>
            <a:endParaRPr lang="en-US" sz="2800" b="0" i="0" dirty="0">
              <a:solidFill>
                <a:srgbClr val="002060"/>
              </a:solidFill>
              <a:effectLst/>
              <a:latin typeface="+mj-lt"/>
            </a:endParaRPr>
          </a:p>
        </p:txBody>
      </p:sp>
      <p:sp>
        <p:nvSpPr>
          <p:cNvPr id="26" name="Hộp Văn bản 25">
            <a:extLst>
              <a:ext uri="{FF2B5EF4-FFF2-40B4-BE49-F238E27FC236}">
                <a16:creationId xmlns:a16="http://schemas.microsoft.com/office/drawing/2014/main" id="{EB2C77E3-071F-8FCB-F388-52E902C4578D}"/>
              </a:ext>
            </a:extLst>
          </p:cNvPr>
          <p:cNvSpPr txBox="1"/>
          <p:nvPr/>
        </p:nvSpPr>
        <p:spPr>
          <a:xfrm>
            <a:off x="14040769" y="1701648"/>
            <a:ext cx="3076377" cy="1077218"/>
          </a:xfrm>
          <a:prstGeom prst="rect">
            <a:avLst/>
          </a:prstGeom>
          <a:noFill/>
        </p:spPr>
        <p:txBody>
          <a:bodyPr wrap="square">
            <a:spAutoFit/>
          </a:bodyPr>
          <a:lstStyle/>
          <a:p>
            <a:pPr algn="ctr"/>
            <a:r>
              <a:rPr lang="en-US" sz="3200" b="1" i="0" dirty="0" err="1">
                <a:solidFill>
                  <a:srgbClr val="002060"/>
                </a:solidFill>
                <a:effectLst/>
                <a:latin typeface="+mj-lt"/>
              </a:rPr>
              <a:t>Công</a:t>
            </a:r>
            <a:r>
              <a:rPr lang="en-US" sz="3200" b="1" i="0" dirty="0">
                <a:solidFill>
                  <a:srgbClr val="002060"/>
                </a:solidFill>
                <a:effectLst/>
                <a:latin typeface="+mj-lt"/>
              </a:rPr>
              <a:t> </a:t>
            </a:r>
            <a:r>
              <a:rPr lang="en-US" sz="3200" b="1" i="0" dirty="0" err="1">
                <a:solidFill>
                  <a:srgbClr val="002060"/>
                </a:solidFill>
                <a:effectLst/>
                <a:latin typeface="+mj-lt"/>
              </a:rPr>
              <a:t>thức</a:t>
            </a:r>
            <a:r>
              <a:rPr lang="en-US" sz="3200" b="1" i="0" dirty="0">
                <a:solidFill>
                  <a:srgbClr val="002060"/>
                </a:solidFill>
                <a:effectLst/>
                <a:latin typeface="+mj-lt"/>
              </a:rPr>
              <a:t> </a:t>
            </a:r>
            <a:r>
              <a:rPr lang="en-US" sz="3200" b="1" i="0" dirty="0" err="1">
                <a:solidFill>
                  <a:srgbClr val="002060"/>
                </a:solidFill>
                <a:effectLst/>
                <a:latin typeface="+mj-lt"/>
              </a:rPr>
              <a:t>khung</a:t>
            </a:r>
            <a:r>
              <a:rPr lang="en-US" sz="3200" b="1" i="0" dirty="0">
                <a:solidFill>
                  <a:srgbClr val="002060"/>
                </a:solidFill>
                <a:effectLst/>
                <a:latin typeface="+mj-lt"/>
              </a:rPr>
              <a:t> </a:t>
            </a:r>
            <a:r>
              <a:rPr lang="en-US" sz="3200" b="1" i="0" dirty="0" err="1">
                <a:solidFill>
                  <a:srgbClr val="002060"/>
                </a:solidFill>
                <a:effectLst/>
                <a:latin typeface="+mj-lt"/>
              </a:rPr>
              <a:t>phân</a:t>
            </a:r>
            <a:r>
              <a:rPr lang="en-US" sz="3200" b="1" i="0" dirty="0">
                <a:solidFill>
                  <a:srgbClr val="002060"/>
                </a:solidFill>
                <a:effectLst/>
                <a:latin typeface="+mj-lt"/>
              </a:rPr>
              <a:t> </a:t>
            </a:r>
            <a:r>
              <a:rPr lang="en-US" sz="3200" b="1" i="0" dirty="0" err="1">
                <a:solidFill>
                  <a:srgbClr val="002060"/>
                </a:solidFill>
                <a:effectLst/>
                <a:latin typeface="+mj-lt"/>
              </a:rPr>
              <a:t>tử</a:t>
            </a:r>
            <a:endParaRPr lang="en-US" sz="3200" b="1" dirty="0">
              <a:solidFill>
                <a:srgbClr val="002060"/>
              </a:solidFill>
              <a:latin typeface="+mj-lt"/>
            </a:endParaRPr>
          </a:p>
        </p:txBody>
      </p:sp>
      <p:pic>
        <p:nvPicPr>
          <p:cNvPr id="28" name="Hình ảnh 27">
            <a:extLst>
              <a:ext uri="{FF2B5EF4-FFF2-40B4-BE49-F238E27FC236}">
                <a16:creationId xmlns:a16="http://schemas.microsoft.com/office/drawing/2014/main" id="{101CFCFD-26A5-5092-236F-BEF46E20493E}"/>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5311130" y="7819111"/>
            <a:ext cx="2941575" cy="1577477"/>
          </a:xfrm>
          <a:prstGeom prst="rect">
            <a:avLst/>
          </a:prstGeom>
        </p:spPr>
      </p:pic>
      <p:pic>
        <p:nvPicPr>
          <p:cNvPr id="30" name="Hình ảnh 29">
            <a:extLst>
              <a:ext uri="{FF2B5EF4-FFF2-40B4-BE49-F238E27FC236}">
                <a16:creationId xmlns:a16="http://schemas.microsoft.com/office/drawing/2014/main" id="{C296675D-ACBD-11DA-AE42-EB8A6CC4DACB}"/>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50000"/>
                    </a14:imgEffect>
                  </a14:imgLayer>
                </a14:imgProps>
              </a:ext>
            </a:extLst>
          </a:blip>
          <a:srcRect t="22967"/>
          <a:stretch/>
        </p:blipFill>
        <p:spPr>
          <a:xfrm>
            <a:off x="9345170" y="7469180"/>
            <a:ext cx="3462533" cy="863700"/>
          </a:xfrm>
          <a:prstGeom prst="rect">
            <a:avLst/>
          </a:prstGeom>
        </p:spPr>
      </p:pic>
      <p:pic>
        <p:nvPicPr>
          <p:cNvPr id="31" name="Hình ảnh 30">
            <a:extLst>
              <a:ext uri="{FF2B5EF4-FFF2-40B4-BE49-F238E27FC236}">
                <a16:creationId xmlns:a16="http://schemas.microsoft.com/office/drawing/2014/main" id="{EB677A4F-B889-5EC6-3185-AC235BBCCD90}"/>
              </a:ext>
            </a:extLst>
          </p:cNvPr>
          <p:cNvPicPr>
            <a:picLocks noChangeAspect="1"/>
          </p:cNvPicPr>
          <p:nvPr/>
        </p:nvPicPr>
        <p:blipFill>
          <a:blip r:embed="rId14"/>
          <a:stretch>
            <a:fillRect/>
          </a:stretch>
        </p:blipFill>
        <p:spPr>
          <a:xfrm>
            <a:off x="14093389" y="6952696"/>
            <a:ext cx="3135302" cy="884715"/>
          </a:xfrm>
          <a:prstGeom prst="rect">
            <a:avLst/>
          </a:prstGeom>
        </p:spPr>
      </p:pic>
    </p:spTree>
    <p:extLst>
      <p:ext uri="{BB962C8B-B14F-4D97-AF65-F5344CB8AC3E}">
        <p14:creationId xmlns:p14="http://schemas.microsoft.com/office/powerpoint/2010/main" val="204271236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500" fill="hold"/>
                                        <p:tgtEl>
                                          <p:spTgt spid="30"/>
                                        </p:tgtEl>
                                        <p:attrNameLst>
                                          <p:attrName>ppt_x</p:attrName>
                                        </p:attrNameLst>
                                      </p:cBhvr>
                                      <p:tavLst>
                                        <p:tav tm="0">
                                          <p:val>
                                            <p:strVal val="#ppt_x"/>
                                          </p:val>
                                        </p:tav>
                                        <p:tav tm="100000">
                                          <p:val>
                                            <p:strVal val="#ppt_x"/>
                                          </p:val>
                                        </p:tav>
                                      </p:tavLst>
                                    </p:anim>
                                    <p:anim calcmode="lin" valueType="num">
                                      <p:cBhvr additive="base">
                                        <p:cTn id="6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ppt_x"/>
                                          </p:val>
                                        </p:tav>
                                        <p:tav tm="100000">
                                          <p:val>
                                            <p:strVal val="#ppt_x"/>
                                          </p:val>
                                        </p:tav>
                                      </p:tavLst>
                                    </p:anim>
                                    <p:anim calcmode="lin" valueType="num">
                                      <p:cBhvr additive="base">
                                        <p:cTn id="7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7" grpId="0" animBg="1"/>
      <p:bldP spid="8" grpId="0" animBg="1"/>
      <p:bldP spid="10" grpId="0" animBg="1"/>
      <p:bldP spid="12" grpId="0"/>
      <p:bldP spid="18" grpId="0"/>
      <p:bldP spid="22" grpId="0"/>
      <p:bldP spid="24"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3" name="Freeform 5">
            <a:extLst>
              <a:ext uri="{FF2B5EF4-FFF2-40B4-BE49-F238E27FC236}">
                <a16:creationId xmlns:a16="http://schemas.microsoft.com/office/drawing/2014/main" id="{A695B69B-8556-E222-2E91-180C51158224}"/>
              </a:ext>
            </a:extLst>
          </p:cNvPr>
          <p:cNvSpPr/>
          <p:nvPr/>
        </p:nvSpPr>
        <p:spPr>
          <a:xfrm>
            <a:off x="459214" y="266700"/>
            <a:ext cx="17676386" cy="9841085"/>
          </a:xfrm>
          <a:custGeom>
            <a:avLst/>
            <a:gdLst/>
            <a:ahLst/>
            <a:cxnLst/>
            <a:rect l="l" t="t" r="r" b="b"/>
            <a:pathLst>
              <a:path w="15439551" h="8670210">
                <a:moveTo>
                  <a:pt x="0" y="0"/>
                </a:moveTo>
                <a:lnTo>
                  <a:pt x="15439550" y="0"/>
                </a:lnTo>
                <a:lnTo>
                  <a:pt x="15439550" y="8670210"/>
                </a:lnTo>
                <a:lnTo>
                  <a:pt x="0" y="8670210"/>
                </a:lnTo>
                <a:lnTo>
                  <a:pt x="0" y="0"/>
                </a:ln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j-lt"/>
              <a:ea typeface="Cambria"/>
              <a:cs typeface="+mn-ea"/>
              <a:sym typeface="+mn-lt"/>
            </a:endParaRPr>
          </a:p>
        </p:txBody>
      </p:sp>
      <p:sp>
        <p:nvSpPr>
          <p:cNvPr id="4" name="Freeform 4"/>
          <p:cNvSpPr/>
          <p:nvPr/>
        </p:nvSpPr>
        <p:spPr>
          <a:xfrm>
            <a:off x="14678223" y="395096"/>
            <a:ext cx="3179138" cy="2676256"/>
          </a:xfrm>
          <a:custGeom>
            <a:avLst/>
            <a:gdLst/>
            <a:ahLst/>
            <a:cxnLst/>
            <a:rect l="l" t="t" r="r" b="b"/>
            <a:pathLst>
              <a:path w="3179138" h="2676256">
                <a:moveTo>
                  <a:pt x="0" y="0"/>
                </a:moveTo>
                <a:lnTo>
                  <a:pt x="3179138" y="0"/>
                </a:lnTo>
                <a:lnTo>
                  <a:pt x="3179138" y="2676256"/>
                </a:lnTo>
                <a:lnTo>
                  <a:pt x="0" y="26762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9" name="Freeform 9"/>
          <p:cNvSpPr/>
          <p:nvPr/>
        </p:nvSpPr>
        <p:spPr>
          <a:xfrm rot="1100902">
            <a:off x="-1596796" y="8590823"/>
            <a:ext cx="1415723" cy="1348798"/>
          </a:xfrm>
          <a:custGeom>
            <a:avLst/>
            <a:gdLst/>
            <a:ahLst/>
            <a:cxnLst/>
            <a:rect l="l" t="t" r="r" b="b"/>
            <a:pathLst>
              <a:path w="1415723" h="1348798">
                <a:moveTo>
                  <a:pt x="0" y="0"/>
                </a:moveTo>
                <a:lnTo>
                  <a:pt x="1415724" y="0"/>
                </a:lnTo>
                <a:lnTo>
                  <a:pt x="1415724" y="1348798"/>
                </a:lnTo>
                <a:lnTo>
                  <a:pt x="0" y="1348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endParaRPr>
          </a:p>
        </p:txBody>
      </p:sp>
      <p:graphicFrame>
        <p:nvGraphicFramePr>
          <p:cNvPr id="17" name="Bảng 16">
            <a:extLst>
              <a:ext uri="{FF2B5EF4-FFF2-40B4-BE49-F238E27FC236}">
                <a16:creationId xmlns:a16="http://schemas.microsoft.com/office/drawing/2014/main" id="{21592960-4047-FDC1-CC33-31E0A9E8015C}"/>
              </a:ext>
            </a:extLst>
          </p:cNvPr>
          <p:cNvGraphicFramePr>
            <a:graphicFrameLocks noGrp="1"/>
          </p:cNvGraphicFramePr>
          <p:nvPr>
            <p:extLst>
              <p:ext uri="{D42A27DB-BD31-4B8C-83A1-F6EECF244321}">
                <p14:modId xmlns:p14="http://schemas.microsoft.com/office/powerpoint/2010/main" val="513378261"/>
              </p:ext>
            </p:extLst>
          </p:nvPr>
        </p:nvGraphicFramePr>
        <p:xfrm>
          <a:off x="1905000" y="952500"/>
          <a:ext cx="13834578" cy="7543800"/>
        </p:xfrm>
        <a:graphic>
          <a:graphicData uri="http://schemas.openxmlformats.org/drawingml/2006/table">
            <a:tbl>
              <a:tblPr firstRow="1" bandRow="1">
                <a:tableStyleId>{E8B1032C-EA38-4F05-BA0D-38AFFFC7BED3}</a:tableStyleId>
              </a:tblPr>
              <a:tblGrid>
                <a:gridCol w="5163843">
                  <a:extLst>
                    <a:ext uri="{9D8B030D-6E8A-4147-A177-3AD203B41FA5}">
                      <a16:colId xmlns:a16="http://schemas.microsoft.com/office/drawing/2014/main" val="165297372"/>
                    </a:ext>
                  </a:extLst>
                </a:gridCol>
                <a:gridCol w="4495800">
                  <a:extLst>
                    <a:ext uri="{9D8B030D-6E8A-4147-A177-3AD203B41FA5}">
                      <a16:colId xmlns:a16="http://schemas.microsoft.com/office/drawing/2014/main" val="1718814550"/>
                    </a:ext>
                  </a:extLst>
                </a:gridCol>
                <a:gridCol w="4174935">
                  <a:extLst>
                    <a:ext uri="{9D8B030D-6E8A-4147-A177-3AD203B41FA5}">
                      <a16:colId xmlns:a16="http://schemas.microsoft.com/office/drawing/2014/main" val="81385343"/>
                    </a:ext>
                  </a:extLst>
                </a:gridCol>
              </a:tblGrid>
              <a:tr h="203185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93874012"/>
                  </a:ext>
                </a:extLst>
              </a:tr>
              <a:tr h="2660553">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642823186"/>
                  </a:ext>
                </a:extLst>
              </a:tr>
              <a:tr h="2851393">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0002706"/>
                  </a:ext>
                </a:extLst>
              </a:tr>
            </a:tbl>
          </a:graphicData>
        </a:graphic>
      </p:graphicFrame>
      <p:sp>
        <p:nvSpPr>
          <p:cNvPr id="23" name="TextBox 13">
            <a:extLst>
              <a:ext uri="{FF2B5EF4-FFF2-40B4-BE49-F238E27FC236}">
                <a16:creationId xmlns:a16="http://schemas.microsoft.com/office/drawing/2014/main" id="{B4273EFA-91F7-48E6-3078-8D58B687603D}"/>
              </a:ext>
            </a:extLst>
          </p:cNvPr>
          <p:cNvSpPr txBox="1"/>
          <p:nvPr/>
        </p:nvSpPr>
        <p:spPr>
          <a:xfrm>
            <a:off x="7318395" y="1499750"/>
            <a:ext cx="4155697" cy="804772"/>
          </a:xfrm>
          <a:prstGeom prst="rect">
            <a:avLst/>
          </a:prstGeom>
        </p:spPr>
        <p:txBody>
          <a:bodyPr wrap="square" lIns="0" tIns="0" rIns="0" bIns="0" rtlCol="0" anchor="t">
            <a:spAutoFit/>
          </a:bodyPr>
          <a:lstStyle/>
          <a:p>
            <a:pPr algn="ctr">
              <a:lnSpc>
                <a:spcPct val="120000"/>
              </a:lnSpc>
            </a:pPr>
            <a:r>
              <a:rPr lang="en-US" sz="4800" dirty="0">
                <a:cs typeface="+mn-ea"/>
                <a:sym typeface="+mn-lt"/>
              </a:rPr>
              <a:t>CH</a:t>
            </a:r>
            <a:r>
              <a:rPr lang="en-US" sz="4800" baseline="-25000" dirty="0">
                <a:cs typeface="+mn-ea"/>
                <a:sym typeface="+mn-lt"/>
              </a:rPr>
              <a:t>3</a:t>
            </a:r>
            <a:r>
              <a:rPr lang="en-US" sz="4800" dirty="0">
                <a:cs typeface="+mn-ea"/>
                <a:sym typeface="+mn-lt"/>
              </a:rPr>
              <a:t>−CH</a:t>
            </a:r>
            <a:r>
              <a:rPr lang="en-US" sz="4800" baseline="-25000" dirty="0">
                <a:cs typeface="+mn-ea"/>
                <a:sym typeface="+mn-lt"/>
              </a:rPr>
              <a:t>2</a:t>
            </a:r>
            <a:r>
              <a:rPr lang="en-US" sz="4800" dirty="0">
                <a:cs typeface="+mn-ea"/>
                <a:sym typeface="+mn-lt"/>
              </a:rPr>
              <a:t>−OH</a:t>
            </a:r>
          </a:p>
        </p:txBody>
      </p:sp>
      <p:pic>
        <p:nvPicPr>
          <p:cNvPr id="32" name="Hình ảnh 31">
            <a:extLst>
              <a:ext uri="{FF2B5EF4-FFF2-40B4-BE49-F238E27FC236}">
                <a16:creationId xmlns:a16="http://schemas.microsoft.com/office/drawing/2014/main" id="{ED424010-D266-D8E5-F021-D0B6653C1C0B}"/>
              </a:ext>
            </a:extLst>
          </p:cNvPr>
          <p:cNvPicPr>
            <a:picLocks noChangeAspect="1"/>
          </p:cNvPicPr>
          <p:nvPr/>
        </p:nvPicPr>
        <p:blipFill rotWithShape="1">
          <a:blip r:embed="rId9"/>
          <a:srcRect r="15330" b="17587"/>
          <a:stretch/>
        </p:blipFill>
        <p:spPr>
          <a:xfrm>
            <a:off x="2892977" y="3691398"/>
            <a:ext cx="3027463" cy="1709141"/>
          </a:xfrm>
          <a:prstGeom prst="rect">
            <a:avLst/>
          </a:prstGeom>
        </p:spPr>
      </p:pic>
      <p:sp>
        <p:nvSpPr>
          <p:cNvPr id="37" name="TextBox 13">
            <a:extLst>
              <a:ext uri="{FF2B5EF4-FFF2-40B4-BE49-F238E27FC236}">
                <a16:creationId xmlns:a16="http://schemas.microsoft.com/office/drawing/2014/main" id="{1F2D9DFF-0481-BA33-ABD3-461C9B5860B4}"/>
              </a:ext>
            </a:extLst>
          </p:cNvPr>
          <p:cNvSpPr txBox="1"/>
          <p:nvPr/>
        </p:nvSpPr>
        <p:spPr>
          <a:xfrm>
            <a:off x="7382673" y="4066291"/>
            <a:ext cx="4155697" cy="804772"/>
          </a:xfrm>
          <a:prstGeom prst="rect">
            <a:avLst/>
          </a:prstGeom>
        </p:spPr>
        <p:txBody>
          <a:bodyPr wrap="square" lIns="0" tIns="0" rIns="0" bIns="0" rtlCol="0" anchor="t">
            <a:spAutoFit/>
          </a:bodyPr>
          <a:lstStyle/>
          <a:p>
            <a:pPr algn="ctr">
              <a:lnSpc>
                <a:spcPct val="120000"/>
              </a:lnSpc>
            </a:pPr>
            <a:r>
              <a:rPr lang="en-US" sz="4800" b="1" dirty="0">
                <a:solidFill>
                  <a:srgbClr val="FF0000"/>
                </a:solidFill>
                <a:cs typeface="+mn-ea"/>
                <a:sym typeface="+mn-lt"/>
              </a:rPr>
              <a:t>CH</a:t>
            </a:r>
            <a:r>
              <a:rPr lang="en-US" sz="4800" b="1" baseline="-25000" dirty="0">
                <a:solidFill>
                  <a:srgbClr val="FF0000"/>
                </a:solidFill>
                <a:cs typeface="+mn-ea"/>
                <a:sym typeface="+mn-lt"/>
              </a:rPr>
              <a:t>3</a:t>
            </a:r>
            <a:r>
              <a:rPr lang="en-US" sz="4800" b="1" dirty="0">
                <a:solidFill>
                  <a:srgbClr val="FF0000"/>
                </a:solidFill>
                <a:cs typeface="+mn-ea"/>
                <a:sym typeface="+mn-lt"/>
              </a:rPr>
              <a:t>−CH</a:t>
            </a:r>
            <a:r>
              <a:rPr lang="en-US" sz="4800" b="1" baseline="-25000" dirty="0">
                <a:solidFill>
                  <a:srgbClr val="FF0000"/>
                </a:solidFill>
                <a:cs typeface="+mn-ea"/>
                <a:sym typeface="+mn-lt"/>
              </a:rPr>
              <a:t>2</a:t>
            </a:r>
            <a:r>
              <a:rPr lang="en-US" sz="4800" b="1" dirty="0">
                <a:solidFill>
                  <a:srgbClr val="FF0000"/>
                </a:solidFill>
                <a:cs typeface="+mn-ea"/>
                <a:sym typeface="+mn-lt"/>
              </a:rPr>
              <a:t>− CH</a:t>
            </a:r>
            <a:r>
              <a:rPr lang="en-US" sz="4800" b="1" baseline="-25000" dirty="0">
                <a:solidFill>
                  <a:srgbClr val="FF0000"/>
                </a:solidFill>
                <a:cs typeface="+mn-ea"/>
                <a:sym typeface="+mn-lt"/>
              </a:rPr>
              <a:t>3</a:t>
            </a:r>
            <a:endParaRPr lang="en-US" sz="4800" b="1" dirty="0">
              <a:solidFill>
                <a:srgbClr val="FF0000"/>
              </a:solidFill>
              <a:cs typeface="+mn-ea"/>
              <a:sym typeface="+mn-lt"/>
            </a:endParaRPr>
          </a:p>
        </p:txBody>
      </p:sp>
      <p:pic>
        <p:nvPicPr>
          <p:cNvPr id="48" name="Hình ảnh 47">
            <a:extLst>
              <a:ext uri="{FF2B5EF4-FFF2-40B4-BE49-F238E27FC236}">
                <a16:creationId xmlns:a16="http://schemas.microsoft.com/office/drawing/2014/main" id="{BEF1ECFF-74F9-D81F-55E3-58B1375AE0A6}"/>
              </a:ext>
            </a:extLst>
          </p:cNvPr>
          <p:cNvPicPr>
            <a:picLocks noChangeAspect="1"/>
          </p:cNvPicPr>
          <p:nvPr/>
        </p:nvPicPr>
        <p:blipFill>
          <a:blip r:embed="rId10">
            <a:lum contrast="40000"/>
          </a:blip>
          <a:stretch>
            <a:fillRect/>
          </a:stretch>
        </p:blipFill>
        <p:spPr>
          <a:xfrm>
            <a:off x="11962877" y="1352243"/>
            <a:ext cx="3143215" cy="1231800"/>
          </a:xfrm>
          <a:prstGeom prst="rect">
            <a:avLst/>
          </a:prstGeom>
        </p:spPr>
      </p:pic>
      <p:pic>
        <p:nvPicPr>
          <p:cNvPr id="50" name="Hình ảnh 49">
            <a:extLst>
              <a:ext uri="{FF2B5EF4-FFF2-40B4-BE49-F238E27FC236}">
                <a16:creationId xmlns:a16="http://schemas.microsoft.com/office/drawing/2014/main" id="{E6B5B1B8-3A54-32C6-C851-9D7B9D9C0515}"/>
              </a:ext>
            </a:extLst>
          </p:cNvPr>
          <p:cNvPicPr>
            <a:picLocks noChangeAspect="1"/>
          </p:cNvPicPr>
          <p:nvPr/>
        </p:nvPicPr>
        <p:blipFill>
          <a:blip r:embed="rId11"/>
          <a:stretch>
            <a:fillRect/>
          </a:stretch>
        </p:blipFill>
        <p:spPr>
          <a:xfrm rot="11833875">
            <a:off x="12175020" y="3891975"/>
            <a:ext cx="2091744" cy="980650"/>
          </a:xfrm>
          <a:prstGeom prst="rect">
            <a:avLst/>
          </a:prstGeom>
        </p:spPr>
      </p:pic>
      <p:pic>
        <p:nvPicPr>
          <p:cNvPr id="52" name="Hình ảnh 51">
            <a:extLst>
              <a:ext uri="{FF2B5EF4-FFF2-40B4-BE49-F238E27FC236}">
                <a16:creationId xmlns:a16="http://schemas.microsoft.com/office/drawing/2014/main" id="{F372F75D-CB2C-BC3A-C892-6FEA4CE0FD46}"/>
              </a:ext>
            </a:extLst>
          </p:cNvPr>
          <p:cNvPicPr>
            <a:picLocks noChangeAspect="1"/>
          </p:cNvPicPr>
          <p:nvPr/>
        </p:nvPicPr>
        <p:blipFill>
          <a:blip r:embed="rId12"/>
          <a:stretch>
            <a:fillRect/>
          </a:stretch>
        </p:blipFill>
        <p:spPr>
          <a:xfrm>
            <a:off x="12327885" y="6577541"/>
            <a:ext cx="2754394" cy="1737515"/>
          </a:xfrm>
          <a:prstGeom prst="rect">
            <a:avLst/>
          </a:prstGeom>
        </p:spPr>
      </p:pic>
      <p:pic>
        <p:nvPicPr>
          <p:cNvPr id="53" name="Hình ảnh 52">
            <a:extLst>
              <a:ext uri="{FF2B5EF4-FFF2-40B4-BE49-F238E27FC236}">
                <a16:creationId xmlns:a16="http://schemas.microsoft.com/office/drawing/2014/main" id="{64B7D0F0-A35A-EFA1-8694-D9820496D87C}"/>
              </a:ext>
            </a:extLst>
          </p:cNvPr>
          <p:cNvPicPr>
            <a:picLocks noChangeAspect="1"/>
          </p:cNvPicPr>
          <p:nvPr/>
        </p:nvPicPr>
        <p:blipFill rotWithShape="1">
          <a:blip r:embed="rId13"/>
          <a:srcRect r="19842" b="12969"/>
          <a:stretch/>
        </p:blipFill>
        <p:spPr>
          <a:xfrm>
            <a:off x="2445833" y="6271343"/>
            <a:ext cx="4377292" cy="2354337"/>
          </a:xfrm>
          <a:prstGeom prst="rect">
            <a:avLst/>
          </a:prstGeom>
        </p:spPr>
      </p:pic>
      <p:pic>
        <p:nvPicPr>
          <p:cNvPr id="55" name="Hình ảnh 54">
            <a:extLst>
              <a:ext uri="{FF2B5EF4-FFF2-40B4-BE49-F238E27FC236}">
                <a16:creationId xmlns:a16="http://schemas.microsoft.com/office/drawing/2014/main" id="{5237F081-F6DB-ED5B-3E82-B41D5A2A2F70}"/>
              </a:ext>
            </a:extLst>
          </p:cNvPr>
          <p:cNvPicPr>
            <a:picLocks noChangeAspect="1"/>
          </p:cNvPicPr>
          <p:nvPr/>
        </p:nvPicPr>
        <p:blipFill rotWithShape="1">
          <a:blip r:embed="rId14">
            <a:lum contrast="40000"/>
          </a:blip>
          <a:srcRect r="18359" b="16571"/>
          <a:stretch/>
        </p:blipFill>
        <p:spPr>
          <a:xfrm>
            <a:off x="7382673" y="6601353"/>
            <a:ext cx="4027143" cy="1261152"/>
          </a:xfrm>
          <a:prstGeom prst="rect">
            <a:avLst/>
          </a:prstGeom>
        </p:spPr>
      </p:pic>
      <p:sp>
        <p:nvSpPr>
          <p:cNvPr id="58" name="Hộp Văn bản 57">
            <a:extLst>
              <a:ext uri="{FF2B5EF4-FFF2-40B4-BE49-F238E27FC236}">
                <a16:creationId xmlns:a16="http://schemas.microsoft.com/office/drawing/2014/main" id="{3760BA5B-31CE-88ED-4355-ED150D7567AA}"/>
              </a:ext>
            </a:extLst>
          </p:cNvPr>
          <p:cNvSpPr txBox="1"/>
          <p:nvPr/>
        </p:nvSpPr>
        <p:spPr>
          <a:xfrm>
            <a:off x="3051033" y="8721556"/>
            <a:ext cx="3367953" cy="646331"/>
          </a:xfrm>
          <a:prstGeom prst="rect">
            <a:avLst/>
          </a:prstGeom>
          <a:noFill/>
        </p:spPr>
        <p:txBody>
          <a:bodyPr wrap="square">
            <a:spAutoFit/>
          </a:bodyPr>
          <a:lstStyle/>
          <a:p>
            <a:pPr algn="ctr"/>
            <a:r>
              <a:rPr lang="en-US" sz="3600" b="1" dirty="0">
                <a:solidFill>
                  <a:srgbClr val="002060"/>
                </a:solidFill>
                <a:latin typeface="Cambria"/>
                <a:ea typeface="Cambria"/>
                <a:cs typeface="+mn-ea"/>
                <a:sym typeface="+mn-lt"/>
              </a:rPr>
              <a:t>CTCT </a:t>
            </a:r>
            <a:r>
              <a:rPr lang="en-US" sz="3600" b="1" dirty="0" err="1">
                <a:solidFill>
                  <a:srgbClr val="002060"/>
                </a:solidFill>
                <a:latin typeface="Cambria"/>
                <a:ea typeface="Cambria"/>
                <a:cs typeface="+mn-ea"/>
                <a:sym typeface="+mn-lt"/>
              </a:rPr>
              <a:t>đầy</a:t>
            </a:r>
            <a:r>
              <a:rPr lang="en-US" sz="3600" b="1" dirty="0">
                <a:solidFill>
                  <a:srgbClr val="002060"/>
                </a:solidFill>
                <a:latin typeface="Cambria"/>
                <a:ea typeface="Cambria"/>
                <a:cs typeface="+mn-ea"/>
                <a:sym typeface="+mn-lt"/>
              </a:rPr>
              <a:t> </a:t>
            </a:r>
            <a:r>
              <a:rPr lang="en-US" sz="3600" b="1" dirty="0" err="1">
                <a:solidFill>
                  <a:srgbClr val="002060"/>
                </a:solidFill>
                <a:latin typeface="Cambria"/>
                <a:ea typeface="Cambria"/>
                <a:cs typeface="+mn-ea"/>
                <a:sym typeface="+mn-lt"/>
              </a:rPr>
              <a:t>đủ</a:t>
            </a:r>
            <a:endParaRPr lang="en-US" sz="3600" dirty="0">
              <a:solidFill>
                <a:srgbClr val="002060"/>
              </a:solidFill>
            </a:endParaRPr>
          </a:p>
        </p:txBody>
      </p:sp>
      <p:sp>
        <p:nvSpPr>
          <p:cNvPr id="59" name="Hộp Văn bản 58">
            <a:extLst>
              <a:ext uri="{FF2B5EF4-FFF2-40B4-BE49-F238E27FC236}">
                <a16:creationId xmlns:a16="http://schemas.microsoft.com/office/drawing/2014/main" id="{BCC0C117-EE67-8ABE-E80F-B9004868BA82}"/>
              </a:ext>
            </a:extLst>
          </p:cNvPr>
          <p:cNvSpPr txBox="1"/>
          <p:nvPr/>
        </p:nvSpPr>
        <p:spPr>
          <a:xfrm>
            <a:off x="7540796" y="8715113"/>
            <a:ext cx="3367953" cy="646331"/>
          </a:xfrm>
          <a:prstGeom prst="rect">
            <a:avLst/>
          </a:prstGeom>
          <a:noFill/>
        </p:spPr>
        <p:txBody>
          <a:bodyPr wrap="square">
            <a:spAutoFit/>
          </a:bodyPr>
          <a:lstStyle/>
          <a:p>
            <a:pPr algn="ctr"/>
            <a:r>
              <a:rPr lang="en-US" sz="3600" b="1" dirty="0">
                <a:solidFill>
                  <a:srgbClr val="002060"/>
                </a:solidFill>
                <a:latin typeface="Cambria"/>
                <a:ea typeface="Cambria"/>
                <a:cs typeface="+mn-ea"/>
                <a:sym typeface="+mn-lt"/>
              </a:rPr>
              <a:t>CTCT </a:t>
            </a:r>
            <a:r>
              <a:rPr lang="en-US" sz="3600" b="1" dirty="0" err="1">
                <a:solidFill>
                  <a:srgbClr val="002060"/>
                </a:solidFill>
                <a:latin typeface="Cambria"/>
                <a:ea typeface="Cambria"/>
                <a:cs typeface="+mn-ea"/>
                <a:sym typeface="+mn-lt"/>
              </a:rPr>
              <a:t>thu</a:t>
            </a:r>
            <a:r>
              <a:rPr lang="en-US" sz="3600" b="1" dirty="0">
                <a:solidFill>
                  <a:srgbClr val="002060"/>
                </a:solidFill>
                <a:latin typeface="Cambria"/>
                <a:ea typeface="Cambria"/>
                <a:cs typeface="+mn-ea"/>
                <a:sym typeface="+mn-lt"/>
              </a:rPr>
              <a:t> </a:t>
            </a:r>
            <a:r>
              <a:rPr lang="en-US" sz="3600" b="1" dirty="0" err="1">
                <a:solidFill>
                  <a:srgbClr val="002060"/>
                </a:solidFill>
                <a:latin typeface="Cambria"/>
                <a:ea typeface="Cambria"/>
                <a:cs typeface="+mn-ea"/>
                <a:sym typeface="+mn-lt"/>
              </a:rPr>
              <a:t>gọn</a:t>
            </a:r>
            <a:endParaRPr lang="en-US" sz="3600" dirty="0">
              <a:solidFill>
                <a:srgbClr val="002060"/>
              </a:solidFill>
            </a:endParaRPr>
          </a:p>
        </p:txBody>
      </p:sp>
      <p:sp>
        <p:nvSpPr>
          <p:cNvPr id="60" name="Hộp Văn bản 59">
            <a:extLst>
              <a:ext uri="{FF2B5EF4-FFF2-40B4-BE49-F238E27FC236}">
                <a16:creationId xmlns:a16="http://schemas.microsoft.com/office/drawing/2014/main" id="{C2433E7F-6761-2481-BBBF-9844309C5E8D}"/>
              </a:ext>
            </a:extLst>
          </p:cNvPr>
          <p:cNvSpPr txBox="1"/>
          <p:nvPr/>
        </p:nvSpPr>
        <p:spPr>
          <a:xfrm>
            <a:off x="11631398" y="8721556"/>
            <a:ext cx="4147368" cy="646331"/>
          </a:xfrm>
          <a:prstGeom prst="rect">
            <a:avLst/>
          </a:prstGeom>
          <a:noFill/>
        </p:spPr>
        <p:txBody>
          <a:bodyPr wrap="square">
            <a:spAutoFit/>
          </a:bodyPr>
          <a:lstStyle/>
          <a:p>
            <a:pPr algn="ctr"/>
            <a:r>
              <a:rPr lang="en-US" sz="3600" b="1" dirty="0">
                <a:solidFill>
                  <a:srgbClr val="002060"/>
                </a:solidFill>
                <a:latin typeface="Cambria"/>
                <a:ea typeface="Cambria"/>
                <a:cs typeface="+mn-ea"/>
                <a:sym typeface="+mn-lt"/>
              </a:rPr>
              <a:t>CT </a:t>
            </a:r>
            <a:r>
              <a:rPr lang="en-US" sz="3600" b="1" dirty="0" err="1">
                <a:solidFill>
                  <a:srgbClr val="002060"/>
                </a:solidFill>
                <a:latin typeface="Cambria"/>
                <a:ea typeface="Cambria"/>
                <a:cs typeface="+mn-ea"/>
                <a:sym typeface="+mn-lt"/>
              </a:rPr>
              <a:t>khung</a:t>
            </a:r>
            <a:r>
              <a:rPr lang="en-US" sz="3600" b="1" dirty="0">
                <a:solidFill>
                  <a:srgbClr val="002060"/>
                </a:solidFill>
                <a:latin typeface="Cambria"/>
                <a:ea typeface="Cambria"/>
                <a:cs typeface="+mn-ea"/>
                <a:sym typeface="+mn-lt"/>
              </a:rPr>
              <a:t> </a:t>
            </a:r>
            <a:r>
              <a:rPr lang="en-US" sz="3600" b="1" dirty="0" err="1">
                <a:solidFill>
                  <a:srgbClr val="002060"/>
                </a:solidFill>
                <a:latin typeface="Cambria"/>
                <a:ea typeface="Cambria"/>
                <a:cs typeface="+mn-ea"/>
                <a:sym typeface="+mn-lt"/>
              </a:rPr>
              <a:t>phân</a:t>
            </a:r>
            <a:r>
              <a:rPr lang="en-US" sz="3600" b="1" dirty="0">
                <a:solidFill>
                  <a:srgbClr val="002060"/>
                </a:solidFill>
                <a:latin typeface="Cambria"/>
                <a:ea typeface="Cambria"/>
                <a:cs typeface="+mn-ea"/>
                <a:sym typeface="+mn-lt"/>
              </a:rPr>
              <a:t> </a:t>
            </a:r>
            <a:r>
              <a:rPr lang="en-US" sz="3600" b="1" dirty="0" err="1">
                <a:solidFill>
                  <a:srgbClr val="002060"/>
                </a:solidFill>
                <a:latin typeface="Cambria"/>
                <a:ea typeface="Cambria"/>
                <a:cs typeface="+mn-ea"/>
                <a:sym typeface="+mn-lt"/>
              </a:rPr>
              <a:t>tử</a:t>
            </a:r>
            <a:endParaRPr lang="en-US" sz="3600" dirty="0">
              <a:solidFill>
                <a:srgbClr val="002060"/>
              </a:solidFill>
            </a:endParaRPr>
          </a:p>
        </p:txBody>
      </p:sp>
      <p:pic>
        <p:nvPicPr>
          <p:cNvPr id="65" name="Hình ảnh 64">
            <a:extLst>
              <a:ext uri="{FF2B5EF4-FFF2-40B4-BE49-F238E27FC236}">
                <a16:creationId xmlns:a16="http://schemas.microsoft.com/office/drawing/2014/main" id="{67A1EB81-BBD4-4FF2-3CCD-8D0EE8EF0D0B}"/>
              </a:ext>
            </a:extLst>
          </p:cNvPr>
          <p:cNvPicPr>
            <a:picLocks noChangeAspect="1"/>
          </p:cNvPicPr>
          <p:nvPr/>
        </p:nvPicPr>
        <p:blipFill rotWithShape="1">
          <a:blip r:embed="rId15"/>
          <a:srcRect r="14328" b="14477"/>
          <a:stretch/>
        </p:blipFill>
        <p:spPr>
          <a:xfrm>
            <a:off x="3179478" y="1041593"/>
            <a:ext cx="3349300" cy="1939198"/>
          </a:xfrm>
          <a:prstGeom prst="rect">
            <a:avLst/>
          </a:prstGeom>
        </p:spPr>
      </p:pic>
    </p:spTree>
    <p:extLst>
      <p:ext uri="{BB962C8B-B14F-4D97-AF65-F5344CB8AC3E}">
        <p14:creationId xmlns:p14="http://schemas.microsoft.com/office/powerpoint/2010/main" val="32264943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par>
                                <p:cTn id="14" presetID="22" presetClass="entr" presetSubtype="4"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ipe(down)">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750"/>
                                        <p:tgtEl>
                                          <p:spTgt spid="65"/>
                                        </p:tgtEl>
                                      </p:cBhvr>
                                    </p:animEffect>
                                    <p:anim calcmode="lin" valueType="num">
                                      <p:cBhvr>
                                        <p:cTn id="22" dur="750" fill="hold"/>
                                        <p:tgtEl>
                                          <p:spTgt spid="65"/>
                                        </p:tgtEl>
                                        <p:attrNameLst>
                                          <p:attrName>ppt_x</p:attrName>
                                        </p:attrNameLst>
                                      </p:cBhvr>
                                      <p:tavLst>
                                        <p:tav tm="0">
                                          <p:val>
                                            <p:strVal val="#ppt_x"/>
                                          </p:val>
                                        </p:tav>
                                        <p:tav tm="100000">
                                          <p:val>
                                            <p:strVal val="#ppt_x"/>
                                          </p:val>
                                        </p:tav>
                                      </p:tavLst>
                                    </p:anim>
                                    <p:anim calcmode="lin" valueType="num">
                                      <p:cBhvr>
                                        <p:cTn id="23" dur="75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down)">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down)">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down)">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down)">
                                      <p:cBhvr>
                                        <p:cTn id="43" dur="500"/>
                                        <p:tgtEl>
                                          <p:spTgt spid="5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wipe(down)">
                                      <p:cBhvr>
                                        <p:cTn id="48" dur="500"/>
                                        <p:tgtEl>
                                          <p:spTgt spid="5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barn(inVertical)">
                                      <p:cBhvr>
                                        <p:cTn id="53" dur="500"/>
                                        <p:tgtEl>
                                          <p:spTgt spid="5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barn(inVertical)">
                                      <p:cBhvr>
                                        <p:cTn id="56" dur="500"/>
                                        <p:tgtEl>
                                          <p:spTgt spid="59"/>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barn(inVertical)">
                                      <p:cBhvr>
                                        <p:cTn id="5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7" grpId="0"/>
      <p:bldP spid="58" grpId="0"/>
      <p:bldP spid="59" grpId="0"/>
      <p:bldP spid="6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cs typeface="+mn-ea"/>
              <a:sym typeface="+mn-lt"/>
            </a:endParaRPr>
          </a:p>
        </p:txBody>
      </p:sp>
      <p:sp>
        <p:nvSpPr>
          <p:cNvPr id="3" name="Freeform 3"/>
          <p:cNvSpPr/>
          <p:nvPr/>
        </p:nvSpPr>
        <p:spPr>
          <a:xfrm>
            <a:off x="15472721" y="8021616"/>
            <a:ext cx="2676825" cy="2224198"/>
          </a:xfrm>
          <a:custGeom>
            <a:avLst/>
            <a:gdLst/>
            <a:ahLst/>
            <a:cxnLst/>
            <a:rect l="l" t="t" r="r" b="b"/>
            <a:pathLst>
              <a:path w="2676825" h="2224198">
                <a:moveTo>
                  <a:pt x="0" y="0"/>
                </a:moveTo>
                <a:lnTo>
                  <a:pt x="2676825" y="0"/>
                </a:lnTo>
                <a:lnTo>
                  <a:pt x="2676825" y="2224198"/>
                </a:lnTo>
                <a:lnTo>
                  <a:pt x="0" y="2224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cs typeface="+mn-ea"/>
              <a:sym typeface="+mn-lt"/>
            </a:endParaRPr>
          </a:p>
        </p:txBody>
      </p:sp>
      <p:sp>
        <p:nvSpPr>
          <p:cNvPr id="4" name="Freeform 4"/>
          <p:cNvSpPr/>
          <p:nvPr/>
        </p:nvSpPr>
        <p:spPr>
          <a:xfrm>
            <a:off x="7508533" y="3180264"/>
            <a:ext cx="10579410" cy="6895153"/>
          </a:xfrm>
          <a:custGeom>
            <a:avLst/>
            <a:gdLst/>
            <a:ahLst/>
            <a:cxnLst/>
            <a:rect l="l" t="t" r="r" b="b"/>
            <a:pathLst>
              <a:path w="10579410" h="5940957">
                <a:moveTo>
                  <a:pt x="0" y="0"/>
                </a:moveTo>
                <a:lnTo>
                  <a:pt x="10579410" y="0"/>
                </a:lnTo>
                <a:lnTo>
                  <a:pt x="10579410" y="5940957"/>
                </a:lnTo>
                <a:lnTo>
                  <a:pt x="0" y="59409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cs typeface="+mn-ea"/>
              <a:sym typeface="+mn-lt"/>
            </a:endParaRPr>
          </a:p>
        </p:txBody>
      </p:sp>
      <p:sp>
        <p:nvSpPr>
          <p:cNvPr id="5" name="Freeform 5"/>
          <p:cNvSpPr/>
          <p:nvPr/>
        </p:nvSpPr>
        <p:spPr>
          <a:xfrm rot="10577479">
            <a:off x="9778624" y="2784605"/>
            <a:ext cx="4381943" cy="1067601"/>
          </a:xfrm>
          <a:custGeom>
            <a:avLst/>
            <a:gdLst/>
            <a:ahLst/>
            <a:cxnLst/>
            <a:rect l="l" t="t" r="r" b="b"/>
            <a:pathLst>
              <a:path w="4381943" h="1067601">
                <a:moveTo>
                  <a:pt x="0" y="0"/>
                </a:moveTo>
                <a:lnTo>
                  <a:pt x="4381942" y="0"/>
                </a:lnTo>
                <a:lnTo>
                  <a:pt x="4381942" y="1067601"/>
                </a:lnTo>
                <a:lnTo>
                  <a:pt x="0" y="10676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cs typeface="+mn-ea"/>
              <a:sym typeface="+mn-lt"/>
            </a:endParaRPr>
          </a:p>
        </p:txBody>
      </p:sp>
      <p:sp>
        <p:nvSpPr>
          <p:cNvPr id="9" name="Freeform 9"/>
          <p:cNvSpPr/>
          <p:nvPr/>
        </p:nvSpPr>
        <p:spPr>
          <a:xfrm>
            <a:off x="6417267" y="8129548"/>
            <a:ext cx="1828780" cy="1004167"/>
          </a:xfrm>
          <a:custGeom>
            <a:avLst/>
            <a:gdLst/>
            <a:ahLst/>
            <a:cxnLst/>
            <a:rect l="l" t="t" r="r" b="b"/>
            <a:pathLst>
              <a:path w="1828780" h="1004167">
                <a:moveTo>
                  <a:pt x="0" y="0"/>
                </a:moveTo>
                <a:lnTo>
                  <a:pt x="1828780" y="0"/>
                </a:lnTo>
                <a:lnTo>
                  <a:pt x="1828780" y="1004167"/>
                </a:lnTo>
                <a:lnTo>
                  <a:pt x="0" y="10041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cs typeface="+mn-ea"/>
              <a:sym typeface="+mn-lt"/>
            </a:endParaRPr>
          </a:p>
        </p:txBody>
      </p:sp>
      <p:sp>
        <p:nvSpPr>
          <p:cNvPr id="10" name="Freeform 10"/>
          <p:cNvSpPr/>
          <p:nvPr/>
        </p:nvSpPr>
        <p:spPr>
          <a:xfrm>
            <a:off x="0" y="2881862"/>
            <a:ext cx="5489764" cy="7402461"/>
          </a:xfrm>
          <a:custGeom>
            <a:avLst/>
            <a:gdLst/>
            <a:ahLst/>
            <a:cxnLst/>
            <a:rect l="l" t="t" r="r" b="b"/>
            <a:pathLst>
              <a:path w="5489764" h="7402461">
                <a:moveTo>
                  <a:pt x="0" y="0"/>
                </a:moveTo>
                <a:lnTo>
                  <a:pt x="5489764" y="0"/>
                </a:lnTo>
                <a:lnTo>
                  <a:pt x="5489764" y="7402460"/>
                </a:lnTo>
                <a:lnTo>
                  <a:pt x="0" y="7402460"/>
                </a:lnTo>
                <a:lnTo>
                  <a:pt x="0" y="0"/>
                </a:lnTo>
                <a:close/>
              </a:path>
            </a:pathLst>
          </a:custGeom>
          <a:blipFill>
            <a:blip r:embed="rId12">
              <a:extLst>
                <a:ext uri="{96DAC541-7B7A-43D3-8B79-37D633B846F1}">
                  <asvg:svgBlip xmlns:asvg="http://schemas.microsoft.com/office/drawing/2016/SVG/main" r:embed="rId13"/>
                </a:ext>
              </a:extLst>
            </a:blip>
            <a:stretch>
              <a:fillRect b="-5125"/>
            </a:stretch>
          </a:blipFill>
        </p:spPr>
        <p:txBody>
          <a:bodyPr/>
          <a:lstStyle/>
          <a:p>
            <a:endParaRPr lang="en-US">
              <a:cs typeface="+mn-ea"/>
              <a:sym typeface="+mn-lt"/>
            </a:endParaRPr>
          </a:p>
        </p:txBody>
      </p:sp>
      <p:sp>
        <p:nvSpPr>
          <p:cNvPr id="13" name="Freeform 13"/>
          <p:cNvSpPr/>
          <p:nvPr/>
        </p:nvSpPr>
        <p:spPr>
          <a:xfrm rot="-610062">
            <a:off x="15427671" y="153678"/>
            <a:ext cx="1869194" cy="1780832"/>
          </a:xfrm>
          <a:custGeom>
            <a:avLst/>
            <a:gdLst/>
            <a:ahLst/>
            <a:cxnLst/>
            <a:rect l="l" t="t" r="r" b="b"/>
            <a:pathLst>
              <a:path w="1869194" h="1780832">
                <a:moveTo>
                  <a:pt x="0" y="0"/>
                </a:moveTo>
                <a:lnTo>
                  <a:pt x="1869194" y="0"/>
                </a:lnTo>
                <a:lnTo>
                  <a:pt x="1869194" y="1780832"/>
                </a:lnTo>
                <a:lnTo>
                  <a:pt x="0" y="17808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cs typeface="+mn-ea"/>
              <a:sym typeface="+mn-lt"/>
            </a:endParaRPr>
          </a:p>
        </p:txBody>
      </p:sp>
      <p:sp>
        <p:nvSpPr>
          <p:cNvPr id="14" name="Bong bóng Lời nói: Hình bầu dục 13">
            <a:extLst>
              <a:ext uri="{FF2B5EF4-FFF2-40B4-BE49-F238E27FC236}">
                <a16:creationId xmlns:a16="http://schemas.microsoft.com/office/drawing/2014/main" id="{B115554B-407F-5E5F-8C7E-9DA71E83DDE0}"/>
              </a:ext>
            </a:extLst>
          </p:cNvPr>
          <p:cNvSpPr/>
          <p:nvPr/>
        </p:nvSpPr>
        <p:spPr>
          <a:xfrm>
            <a:off x="2667000" y="266699"/>
            <a:ext cx="5715000" cy="3872613"/>
          </a:xfrm>
          <a:prstGeom prst="wedgeEllipseCallout">
            <a:avLst>
              <a:gd name="adj1" fmla="val -41134"/>
              <a:gd name="adj2" fmla="val 6521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3">
            <a:extLst>
              <a:ext uri="{FF2B5EF4-FFF2-40B4-BE49-F238E27FC236}">
                <a16:creationId xmlns:a16="http://schemas.microsoft.com/office/drawing/2014/main" id="{09D6D303-F37D-17B2-2B5F-4CBA322F975E}"/>
              </a:ext>
            </a:extLst>
          </p:cNvPr>
          <p:cNvSpPr txBox="1"/>
          <p:nvPr/>
        </p:nvSpPr>
        <p:spPr>
          <a:xfrm>
            <a:off x="3125307" y="1029806"/>
            <a:ext cx="4728914" cy="2309350"/>
          </a:xfrm>
          <a:prstGeom prst="rect">
            <a:avLst/>
          </a:prstGeom>
        </p:spPr>
        <p:txBody>
          <a:bodyPr wrap="square" lIns="0" tIns="0" rIns="0" bIns="0" rtlCol="0" anchor="t">
            <a:spAutoFit/>
          </a:bodyPr>
          <a:lstStyle/>
          <a:p>
            <a:pPr lvl="0" algn="ctr">
              <a:lnSpc>
                <a:spcPct val="120000"/>
              </a:lnSpc>
              <a:defRPr/>
            </a:pPr>
            <a:r>
              <a:rPr lang="en-US" sz="3200" b="1" dirty="0" err="1">
                <a:solidFill>
                  <a:srgbClr val="002060"/>
                </a:solidFill>
                <a:latin typeface="Cambria" panose="02040503050406030204" pitchFamily="18" charset="0"/>
                <a:ea typeface="Cambria" panose="02040503050406030204" pitchFamily="18" charset="0"/>
              </a:rPr>
              <a:t>Câu</a:t>
            </a:r>
            <a:r>
              <a:rPr lang="en-US" sz="3200" b="1" dirty="0">
                <a:solidFill>
                  <a:srgbClr val="002060"/>
                </a:solidFill>
                <a:latin typeface="Cambria" panose="02040503050406030204" pitchFamily="18" charset="0"/>
                <a:ea typeface="Cambria" panose="02040503050406030204" pitchFamily="18" charset="0"/>
              </a:rPr>
              <a:t> 4.</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thức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cấu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đủ</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thức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cấu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gọn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nhau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a:t>
            </a:r>
            <a:endParaRPr lang="en-US" sz="4000" dirty="0">
              <a:solidFill>
                <a:srgbClr val="002060"/>
              </a:solidFill>
              <a:latin typeface="Cambria" panose="02040503050406030204" pitchFamily="18" charset="0"/>
              <a:ea typeface="Cambria" panose="02040503050406030204" pitchFamily="18" charset="0"/>
            </a:endParaRPr>
          </a:p>
        </p:txBody>
      </p:sp>
      <p:sp>
        <p:nvSpPr>
          <p:cNvPr id="17" name="Hộp Văn bản 16">
            <a:extLst>
              <a:ext uri="{FF2B5EF4-FFF2-40B4-BE49-F238E27FC236}">
                <a16:creationId xmlns:a16="http://schemas.microsoft.com/office/drawing/2014/main" id="{9ECEFA97-520C-C26F-3637-46CE09233102}"/>
              </a:ext>
            </a:extLst>
          </p:cNvPr>
          <p:cNvSpPr txBox="1"/>
          <p:nvPr/>
        </p:nvSpPr>
        <p:spPr>
          <a:xfrm>
            <a:off x="7854221" y="4016525"/>
            <a:ext cx="9585152" cy="4019947"/>
          </a:xfrm>
          <a:prstGeom prst="rect">
            <a:avLst/>
          </a:prstGeom>
          <a:noFill/>
        </p:spPr>
        <p:txBody>
          <a:bodyPr wrap="square">
            <a:spAutoFit/>
          </a:bodyPr>
          <a:lstStyle/>
          <a:p>
            <a:pPr marL="571500" lvl="0" indent="-571500" algn="just">
              <a:lnSpc>
                <a:spcPct val="120000"/>
              </a:lnSpc>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rPr>
              <a:t>Công thức cấu tạo thu gọn không biểu diễn liên kết đơn giữa nguyên tử </a:t>
            </a:r>
            <a:r>
              <a:rPr lang="en-US" sz="3600" dirty="0">
                <a:solidFill>
                  <a:srgbClr val="002060"/>
                </a:solidFill>
                <a:latin typeface="Cambria" panose="02040503050406030204" pitchFamily="18" charset="0"/>
                <a:ea typeface="Cambria" panose="02040503050406030204" pitchFamily="18" charset="0"/>
              </a:rPr>
              <a:t>h</a:t>
            </a:r>
            <a:r>
              <a:rPr lang="vi-VN" sz="3600" dirty="0" err="1">
                <a:solidFill>
                  <a:srgbClr val="002060"/>
                </a:solidFill>
                <a:latin typeface="Cambria" panose="02040503050406030204" pitchFamily="18" charset="0"/>
                <a:ea typeface="Cambria" panose="02040503050406030204" pitchFamily="18" charset="0"/>
              </a:rPr>
              <a:t>ydrogen</a:t>
            </a:r>
            <a:r>
              <a:rPr lang="vi-VN" sz="3600" dirty="0">
                <a:solidFill>
                  <a:srgbClr val="002060"/>
                </a:solidFill>
                <a:latin typeface="Cambria" panose="02040503050406030204" pitchFamily="18" charset="0"/>
                <a:ea typeface="Cambria" panose="02040503050406030204" pitchFamily="18" charset="0"/>
              </a:rPr>
              <a:t> và các nguyên tử khác.</a:t>
            </a:r>
          </a:p>
          <a:p>
            <a:pPr marL="571500" lvl="0" indent="-571500" algn="just">
              <a:lnSpc>
                <a:spcPct val="120000"/>
              </a:lnSpc>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rPr>
              <a:t>Công thức cấu tạo đầy đủ, biểu diễn liên kết đơn giữa  nguyên tử </a:t>
            </a:r>
            <a:r>
              <a:rPr lang="en-US" sz="3600" dirty="0">
                <a:solidFill>
                  <a:srgbClr val="002060"/>
                </a:solidFill>
                <a:latin typeface="Cambria" panose="02040503050406030204" pitchFamily="18" charset="0"/>
                <a:ea typeface="Cambria" panose="02040503050406030204" pitchFamily="18" charset="0"/>
              </a:rPr>
              <a:t>h</a:t>
            </a:r>
            <a:r>
              <a:rPr lang="vi-VN" sz="3600" dirty="0" err="1">
                <a:solidFill>
                  <a:srgbClr val="002060"/>
                </a:solidFill>
                <a:latin typeface="Cambria" panose="02040503050406030204" pitchFamily="18" charset="0"/>
                <a:ea typeface="Cambria" panose="02040503050406030204" pitchFamily="18" charset="0"/>
              </a:rPr>
              <a:t>ydrogen</a:t>
            </a:r>
            <a:r>
              <a:rPr lang="vi-VN" sz="3600" dirty="0">
                <a:solidFill>
                  <a:srgbClr val="002060"/>
                </a:solidFill>
                <a:latin typeface="Cambria" panose="02040503050406030204" pitchFamily="18" charset="0"/>
                <a:ea typeface="Cambria" panose="02040503050406030204" pitchFamily="18" charset="0"/>
              </a:rPr>
              <a:t> và các nguyên tử khác.</a:t>
            </a:r>
          </a:p>
        </p:txBody>
      </p:sp>
      <p:pic>
        <p:nvPicPr>
          <p:cNvPr id="6" name="Hình ảnh 5">
            <a:extLst>
              <a:ext uri="{FF2B5EF4-FFF2-40B4-BE49-F238E27FC236}">
                <a16:creationId xmlns:a16="http://schemas.microsoft.com/office/drawing/2014/main" id="{A1BC7D7A-0A2F-B299-961A-8FE2D57F1952}"/>
              </a:ext>
            </a:extLst>
          </p:cNvPr>
          <p:cNvPicPr>
            <a:picLocks noChangeAspect="1"/>
          </p:cNvPicPr>
          <p:nvPr/>
        </p:nvPicPr>
        <p:blipFill rotWithShape="1">
          <a:blip r:embed="rId16"/>
          <a:srcRect r="15330" b="17587"/>
          <a:stretch/>
        </p:blipFill>
        <p:spPr>
          <a:xfrm>
            <a:off x="10500157" y="7751926"/>
            <a:ext cx="3027463" cy="1709141"/>
          </a:xfrm>
          <a:prstGeom prst="rect">
            <a:avLst/>
          </a:prstGeom>
        </p:spPr>
      </p:pic>
      <p:pic>
        <p:nvPicPr>
          <p:cNvPr id="7" name="Hình ảnh 6">
            <a:extLst>
              <a:ext uri="{FF2B5EF4-FFF2-40B4-BE49-F238E27FC236}">
                <a16:creationId xmlns:a16="http://schemas.microsoft.com/office/drawing/2014/main" id="{0FB7575E-C095-C3F9-591D-3573015BA08B}"/>
              </a:ext>
            </a:extLst>
          </p:cNvPr>
          <p:cNvPicPr>
            <a:picLocks noChangeAspect="1"/>
          </p:cNvPicPr>
          <p:nvPr/>
        </p:nvPicPr>
        <p:blipFill>
          <a:blip r:embed="rId17"/>
          <a:stretch>
            <a:fillRect/>
          </a:stretch>
        </p:blipFill>
        <p:spPr>
          <a:xfrm rot="11833875">
            <a:off x="14429429" y="8061305"/>
            <a:ext cx="2091744" cy="98065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500"/>
                                        <p:tgtEl>
                                          <p:spTgt spid="1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4" grpId="0" animBg="1"/>
      <p:bldP spid="15"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rPr>
              <a:t>v</a:t>
            </a:r>
          </a:p>
        </p:txBody>
      </p:sp>
      <p:sp>
        <p:nvSpPr>
          <p:cNvPr id="3" name="Freeform 3"/>
          <p:cNvSpPr/>
          <p:nvPr/>
        </p:nvSpPr>
        <p:spPr>
          <a:xfrm>
            <a:off x="15729796" y="-378087"/>
            <a:ext cx="3993997" cy="3696263"/>
          </a:xfrm>
          <a:custGeom>
            <a:avLst/>
            <a:gdLst/>
            <a:ahLst/>
            <a:cxnLst/>
            <a:rect l="l" t="t" r="r" b="b"/>
            <a:pathLst>
              <a:path w="3993997" h="3696263">
                <a:moveTo>
                  <a:pt x="0" y="0"/>
                </a:moveTo>
                <a:lnTo>
                  <a:pt x="3993997" y="0"/>
                </a:lnTo>
                <a:lnTo>
                  <a:pt x="3993997" y="3696262"/>
                </a:lnTo>
                <a:lnTo>
                  <a:pt x="0" y="36962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endParaRPr>
          </a:p>
        </p:txBody>
      </p:sp>
      <p:sp>
        <p:nvSpPr>
          <p:cNvPr id="7" name="Freeform 7"/>
          <p:cNvSpPr/>
          <p:nvPr/>
        </p:nvSpPr>
        <p:spPr>
          <a:xfrm rot="8829283">
            <a:off x="15455508" y="8899152"/>
            <a:ext cx="3600289" cy="877161"/>
          </a:xfrm>
          <a:custGeom>
            <a:avLst/>
            <a:gdLst/>
            <a:ahLst/>
            <a:cxnLst/>
            <a:rect l="l" t="t" r="r" b="b"/>
            <a:pathLst>
              <a:path w="3600289" h="877161">
                <a:moveTo>
                  <a:pt x="0" y="0"/>
                </a:moveTo>
                <a:lnTo>
                  <a:pt x="3600289" y="0"/>
                </a:lnTo>
                <a:lnTo>
                  <a:pt x="3600289" y="877161"/>
                </a:lnTo>
                <a:lnTo>
                  <a:pt x="0" y="8771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grpSp>
        <p:nvGrpSpPr>
          <p:cNvPr id="6" name="Group 2">
            <a:extLst>
              <a:ext uri="{FF2B5EF4-FFF2-40B4-BE49-F238E27FC236}">
                <a16:creationId xmlns:a16="http://schemas.microsoft.com/office/drawing/2014/main" id="{B8A6067D-5950-2C42-D64D-BFCE810E3052}"/>
              </a:ext>
            </a:extLst>
          </p:cNvPr>
          <p:cNvGrpSpPr/>
          <p:nvPr/>
        </p:nvGrpSpPr>
        <p:grpSpPr>
          <a:xfrm>
            <a:off x="2209800" y="201404"/>
            <a:ext cx="14961828" cy="7067887"/>
            <a:chOff x="0" y="-38100"/>
            <a:chExt cx="4228545" cy="1355807"/>
          </a:xfrm>
        </p:grpSpPr>
        <p:sp>
          <p:nvSpPr>
            <p:cNvPr id="10" name="Freeform 3">
              <a:extLst>
                <a:ext uri="{FF2B5EF4-FFF2-40B4-BE49-F238E27FC236}">
                  <a16:creationId xmlns:a16="http://schemas.microsoft.com/office/drawing/2014/main" id="{B3A1678C-0A2E-5049-1D95-63D94A2B5460}"/>
                </a:ext>
              </a:extLst>
            </p:cNvPr>
            <p:cNvSpPr/>
            <p:nvPr/>
          </p:nvSpPr>
          <p:spPr>
            <a:xfrm>
              <a:off x="0" y="0"/>
              <a:ext cx="4228545" cy="1317707"/>
            </a:xfrm>
            <a:custGeom>
              <a:avLst/>
              <a:gdLst/>
              <a:ahLst/>
              <a:cxnLst/>
              <a:rect l="l" t="t" r="r" b="b"/>
              <a:pathLst>
                <a:path w="4228545" h="1317707">
                  <a:moveTo>
                    <a:pt x="0" y="0"/>
                  </a:moveTo>
                  <a:lnTo>
                    <a:pt x="4228545" y="0"/>
                  </a:lnTo>
                  <a:lnTo>
                    <a:pt x="4228545" y="1317707"/>
                  </a:lnTo>
                  <a:lnTo>
                    <a:pt x="0" y="131770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Cambria"/>
                <a:cs typeface="+mn-cs"/>
              </a:endParaRPr>
            </a:p>
          </p:txBody>
        </p:sp>
        <p:sp>
          <p:nvSpPr>
            <p:cNvPr id="12" name="TextBox 4">
              <a:extLst>
                <a:ext uri="{FF2B5EF4-FFF2-40B4-BE49-F238E27FC236}">
                  <a16:creationId xmlns:a16="http://schemas.microsoft.com/office/drawing/2014/main" id="{EA03D15A-037E-33BC-9ECD-F1D1340CEA74}"/>
                </a:ext>
              </a:extLst>
            </p:cNvPr>
            <p:cNvSpPr txBox="1"/>
            <p:nvPr/>
          </p:nvSpPr>
          <p:spPr>
            <a:xfrm>
              <a:off x="0" y="-38100"/>
              <a:ext cx="812800" cy="8509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Cambria"/>
                <a:cs typeface="+mn-cs"/>
              </a:endParaRPr>
            </a:p>
          </p:txBody>
        </p:sp>
      </p:grpSp>
      <p:sp>
        <p:nvSpPr>
          <p:cNvPr id="9" name="Freeform 7">
            <a:extLst>
              <a:ext uri="{FF2B5EF4-FFF2-40B4-BE49-F238E27FC236}">
                <a16:creationId xmlns:a16="http://schemas.microsoft.com/office/drawing/2014/main" id="{65C8E5F9-CE07-4A63-E4C0-C958C7CE01EF}"/>
              </a:ext>
            </a:extLst>
          </p:cNvPr>
          <p:cNvSpPr/>
          <p:nvPr/>
        </p:nvSpPr>
        <p:spPr>
          <a:xfrm>
            <a:off x="-129891" y="3986550"/>
            <a:ext cx="4370463" cy="6091238"/>
          </a:xfrm>
          <a:custGeom>
            <a:avLst/>
            <a:gdLst/>
            <a:ahLst/>
            <a:cxnLst/>
            <a:rect l="l" t="t" r="r" b="b"/>
            <a:pathLst>
              <a:path w="4370463" h="6091238">
                <a:moveTo>
                  <a:pt x="0" y="0"/>
                </a:moveTo>
                <a:lnTo>
                  <a:pt x="4370463" y="0"/>
                </a:lnTo>
                <a:lnTo>
                  <a:pt x="4370463" y="6091238"/>
                </a:lnTo>
                <a:lnTo>
                  <a:pt x="0" y="60912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Cambria"/>
              <a:cs typeface="+mn-cs"/>
            </a:endParaRPr>
          </a:p>
        </p:txBody>
      </p:sp>
      <p:sp>
        <p:nvSpPr>
          <p:cNvPr id="19" name="Hộp Văn bản 18">
            <a:extLst>
              <a:ext uri="{FF2B5EF4-FFF2-40B4-BE49-F238E27FC236}">
                <a16:creationId xmlns:a16="http://schemas.microsoft.com/office/drawing/2014/main" id="{726A3E77-4B3E-51A2-99CA-E3FF6EB2252E}"/>
              </a:ext>
            </a:extLst>
          </p:cNvPr>
          <p:cNvSpPr txBox="1"/>
          <p:nvPr/>
        </p:nvSpPr>
        <p:spPr>
          <a:xfrm>
            <a:off x="3353323" y="658486"/>
            <a:ext cx="15379256" cy="695960"/>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600" b="1" dirty="0">
                <a:solidFill>
                  <a:srgbClr val="002060"/>
                </a:solidFill>
                <a:latin typeface="Cambria" panose="02040503050406030204" pitchFamily="18" charset="0"/>
                <a:ea typeface="Cambria" panose="02040503050406030204" pitchFamily="18" charset="0"/>
              </a:rPr>
              <a:t>5</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khung</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phân</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tử</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chất</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hữu</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cơ</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8" name="Hình ảnh 7">
            <a:extLst>
              <a:ext uri="{FF2B5EF4-FFF2-40B4-BE49-F238E27FC236}">
                <a16:creationId xmlns:a16="http://schemas.microsoft.com/office/drawing/2014/main" id="{A6A437C8-00BA-2CFD-4D77-7E71BD21A4D4}"/>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Lst>
          </a:blip>
          <a:stretch>
            <a:fillRect/>
          </a:stretch>
        </p:blipFill>
        <p:spPr>
          <a:xfrm>
            <a:off x="5024846" y="1759597"/>
            <a:ext cx="2907077" cy="2276873"/>
          </a:xfrm>
          <a:prstGeom prst="rect">
            <a:avLst/>
          </a:prstGeom>
        </p:spPr>
      </p:pic>
      <p:pic>
        <p:nvPicPr>
          <p:cNvPr id="11" name="Hình ảnh 10">
            <a:extLst>
              <a:ext uri="{FF2B5EF4-FFF2-40B4-BE49-F238E27FC236}">
                <a16:creationId xmlns:a16="http://schemas.microsoft.com/office/drawing/2014/main" id="{913C4541-8750-4DC1-C370-A762BBC66E3E}"/>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contrast="40000"/>
                    </a14:imgEffect>
                  </a14:imgLayer>
                </a14:imgProps>
              </a:ext>
            </a:extLst>
          </a:blip>
          <a:stretch>
            <a:fillRect/>
          </a:stretch>
        </p:blipFill>
        <p:spPr>
          <a:xfrm>
            <a:off x="11270384" y="1759597"/>
            <a:ext cx="2903014" cy="2276873"/>
          </a:xfrm>
          <a:prstGeom prst="rect">
            <a:avLst/>
          </a:prstGeom>
        </p:spPr>
      </p:pic>
      <p:sp>
        <p:nvSpPr>
          <p:cNvPr id="13" name="Mũi tên: Xuống 12">
            <a:extLst>
              <a:ext uri="{FF2B5EF4-FFF2-40B4-BE49-F238E27FC236}">
                <a16:creationId xmlns:a16="http://schemas.microsoft.com/office/drawing/2014/main" id="{5F68EE8B-67CD-599F-8FA6-341B1EF78CA5}"/>
              </a:ext>
            </a:extLst>
          </p:cNvPr>
          <p:cNvSpPr/>
          <p:nvPr/>
        </p:nvSpPr>
        <p:spPr>
          <a:xfrm>
            <a:off x="6096000" y="4098721"/>
            <a:ext cx="354372" cy="685800"/>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i tên: Xuống 13">
            <a:extLst>
              <a:ext uri="{FF2B5EF4-FFF2-40B4-BE49-F238E27FC236}">
                <a16:creationId xmlns:a16="http://schemas.microsoft.com/office/drawing/2014/main" id="{3B6BFA94-B007-6AAF-61E3-3C3EF80FCF8F}"/>
              </a:ext>
            </a:extLst>
          </p:cNvPr>
          <p:cNvSpPr/>
          <p:nvPr/>
        </p:nvSpPr>
        <p:spPr>
          <a:xfrm>
            <a:off x="12721891" y="4074335"/>
            <a:ext cx="354372" cy="685800"/>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Hình ảnh 19">
            <a:extLst>
              <a:ext uri="{FF2B5EF4-FFF2-40B4-BE49-F238E27FC236}">
                <a16:creationId xmlns:a16="http://schemas.microsoft.com/office/drawing/2014/main" id="{DA4A2C51-D47F-6AB0-5049-C240FEF0DD42}"/>
              </a:ext>
            </a:extLst>
          </p:cNvPr>
          <p:cNvPicPr>
            <a:picLocks noChangeAspect="1"/>
          </p:cNvPicPr>
          <p:nvPr/>
        </p:nvPicPr>
        <p:blipFill>
          <a:blip r:embed="rId15"/>
          <a:stretch>
            <a:fillRect/>
          </a:stretch>
        </p:blipFill>
        <p:spPr>
          <a:xfrm rot="10800000">
            <a:off x="5024846" y="5431894"/>
            <a:ext cx="2294349" cy="833336"/>
          </a:xfrm>
          <a:prstGeom prst="rect">
            <a:avLst/>
          </a:prstGeom>
        </p:spPr>
      </p:pic>
      <p:pic>
        <p:nvPicPr>
          <p:cNvPr id="5" name="Hình ảnh 4">
            <a:extLst>
              <a:ext uri="{FF2B5EF4-FFF2-40B4-BE49-F238E27FC236}">
                <a16:creationId xmlns:a16="http://schemas.microsoft.com/office/drawing/2014/main" id="{A08F75A0-C503-D3CC-8E21-94CD9545FB8C}"/>
              </a:ext>
            </a:extLst>
          </p:cNvPr>
          <p:cNvPicPr>
            <a:picLocks noChangeAspect="1"/>
          </p:cNvPicPr>
          <p:nvPr/>
        </p:nvPicPr>
        <p:blipFill>
          <a:blip r:embed="rId16"/>
          <a:stretch>
            <a:fillRect/>
          </a:stretch>
        </p:blipFill>
        <p:spPr>
          <a:xfrm>
            <a:off x="10968807" y="5583306"/>
            <a:ext cx="5642793" cy="1162155"/>
          </a:xfrm>
          <a:prstGeom prst="rect">
            <a:avLst/>
          </a:prstGeom>
        </p:spPr>
      </p:pic>
    </p:spTree>
    <p:extLst>
      <p:ext uri="{BB962C8B-B14F-4D97-AF65-F5344CB8AC3E}">
        <p14:creationId xmlns:p14="http://schemas.microsoft.com/office/powerpoint/2010/main" val="99106637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rPr>
              <a:t>v</a:t>
            </a:r>
          </a:p>
        </p:txBody>
      </p:sp>
      <p:sp>
        <p:nvSpPr>
          <p:cNvPr id="3" name="Freeform 3"/>
          <p:cNvSpPr/>
          <p:nvPr/>
        </p:nvSpPr>
        <p:spPr>
          <a:xfrm>
            <a:off x="15729796" y="-378087"/>
            <a:ext cx="3993997" cy="3696263"/>
          </a:xfrm>
          <a:custGeom>
            <a:avLst/>
            <a:gdLst/>
            <a:ahLst/>
            <a:cxnLst/>
            <a:rect l="l" t="t" r="r" b="b"/>
            <a:pathLst>
              <a:path w="3993997" h="3696263">
                <a:moveTo>
                  <a:pt x="0" y="0"/>
                </a:moveTo>
                <a:lnTo>
                  <a:pt x="3993997" y="0"/>
                </a:lnTo>
                <a:lnTo>
                  <a:pt x="3993997" y="3696262"/>
                </a:lnTo>
                <a:lnTo>
                  <a:pt x="0" y="36962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endParaRPr>
          </a:p>
        </p:txBody>
      </p:sp>
      <p:sp>
        <p:nvSpPr>
          <p:cNvPr id="7" name="Freeform 7"/>
          <p:cNvSpPr/>
          <p:nvPr/>
        </p:nvSpPr>
        <p:spPr>
          <a:xfrm rot="8829283">
            <a:off x="15455508" y="8899152"/>
            <a:ext cx="3600289" cy="877161"/>
          </a:xfrm>
          <a:custGeom>
            <a:avLst/>
            <a:gdLst/>
            <a:ahLst/>
            <a:cxnLst/>
            <a:rect l="l" t="t" r="r" b="b"/>
            <a:pathLst>
              <a:path w="3600289" h="877161">
                <a:moveTo>
                  <a:pt x="0" y="0"/>
                </a:moveTo>
                <a:lnTo>
                  <a:pt x="3600289" y="0"/>
                </a:lnTo>
                <a:lnTo>
                  <a:pt x="3600289" y="877161"/>
                </a:lnTo>
                <a:lnTo>
                  <a:pt x="0" y="8771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grpSp>
        <p:nvGrpSpPr>
          <p:cNvPr id="6" name="Group 2">
            <a:extLst>
              <a:ext uri="{FF2B5EF4-FFF2-40B4-BE49-F238E27FC236}">
                <a16:creationId xmlns:a16="http://schemas.microsoft.com/office/drawing/2014/main" id="{B8A6067D-5950-2C42-D64D-BFCE810E3052}"/>
              </a:ext>
            </a:extLst>
          </p:cNvPr>
          <p:cNvGrpSpPr/>
          <p:nvPr/>
        </p:nvGrpSpPr>
        <p:grpSpPr>
          <a:xfrm>
            <a:off x="2209800" y="209212"/>
            <a:ext cx="14961828" cy="9811088"/>
            <a:chOff x="0" y="-38100"/>
            <a:chExt cx="4228545" cy="1355807"/>
          </a:xfrm>
        </p:grpSpPr>
        <p:sp>
          <p:nvSpPr>
            <p:cNvPr id="10" name="Freeform 3">
              <a:extLst>
                <a:ext uri="{FF2B5EF4-FFF2-40B4-BE49-F238E27FC236}">
                  <a16:creationId xmlns:a16="http://schemas.microsoft.com/office/drawing/2014/main" id="{B3A1678C-0A2E-5049-1D95-63D94A2B5460}"/>
                </a:ext>
              </a:extLst>
            </p:cNvPr>
            <p:cNvSpPr/>
            <p:nvPr/>
          </p:nvSpPr>
          <p:spPr>
            <a:xfrm>
              <a:off x="0" y="0"/>
              <a:ext cx="4228545" cy="1317707"/>
            </a:xfrm>
            <a:custGeom>
              <a:avLst/>
              <a:gdLst/>
              <a:ahLst/>
              <a:cxnLst/>
              <a:rect l="l" t="t" r="r" b="b"/>
              <a:pathLst>
                <a:path w="4228545" h="1317707">
                  <a:moveTo>
                    <a:pt x="0" y="0"/>
                  </a:moveTo>
                  <a:lnTo>
                    <a:pt x="4228545" y="0"/>
                  </a:lnTo>
                  <a:lnTo>
                    <a:pt x="4228545" y="1317707"/>
                  </a:lnTo>
                  <a:lnTo>
                    <a:pt x="0" y="131770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Cambria"/>
                <a:cs typeface="+mn-cs"/>
              </a:endParaRPr>
            </a:p>
          </p:txBody>
        </p:sp>
        <p:sp>
          <p:nvSpPr>
            <p:cNvPr id="12" name="TextBox 4">
              <a:extLst>
                <a:ext uri="{FF2B5EF4-FFF2-40B4-BE49-F238E27FC236}">
                  <a16:creationId xmlns:a16="http://schemas.microsoft.com/office/drawing/2014/main" id="{EA03D15A-037E-33BC-9ECD-F1D1340CEA74}"/>
                </a:ext>
              </a:extLst>
            </p:cNvPr>
            <p:cNvSpPr txBox="1"/>
            <p:nvPr/>
          </p:nvSpPr>
          <p:spPr>
            <a:xfrm>
              <a:off x="0" y="-38100"/>
              <a:ext cx="812800" cy="8509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Cambria"/>
                <a:cs typeface="+mn-cs"/>
              </a:endParaRPr>
            </a:p>
          </p:txBody>
        </p:sp>
      </p:grpSp>
      <p:sp>
        <p:nvSpPr>
          <p:cNvPr id="19" name="Hộp Văn bản 18">
            <a:extLst>
              <a:ext uri="{FF2B5EF4-FFF2-40B4-BE49-F238E27FC236}">
                <a16:creationId xmlns:a16="http://schemas.microsoft.com/office/drawing/2014/main" id="{726A3E77-4B3E-51A2-99CA-E3FF6EB2252E}"/>
              </a:ext>
            </a:extLst>
          </p:cNvPr>
          <p:cNvSpPr txBox="1"/>
          <p:nvPr/>
        </p:nvSpPr>
        <p:spPr>
          <a:xfrm>
            <a:off x="3353323" y="658486"/>
            <a:ext cx="15379256" cy="5795113"/>
          </a:xfrm>
          <a:prstGeom prst="rect">
            <a:avLst/>
          </a:prstGeom>
          <a:noFill/>
        </p:spPr>
        <p:txBody>
          <a:bodyPr wrap="square">
            <a:spAutoFit/>
          </a:bodyPr>
          <a:lstStyle/>
          <a:p>
            <a:pPr lvl="0">
              <a:lnSpc>
                <a:spcPct val="150000"/>
              </a:lnSpc>
              <a:defRPr/>
            </a:pP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6: </a:t>
            </a:r>
            <a:r>
              <a:rPr lang="vi-VN" sz="3600" dirty="0">
                <a:solidFill>
                  <a:srgbClr val="002060"/>
                </a:solidFill>
                <a:latin typeface="Cambria" panose="02040503050406030204" pitchFamily="18" charset="0"/>
                <a:ea typeface="Cambria" panose="02040503050406030204" pitchFamily="18" charset="0"/>
              </a:rPr>
              <a:t>Viết công thức cấu tạo đầy đủ của những hợp chất hữu cơ sau</a:t>
            </a:r>
          </a:p>
          <a:p>
            <a:pPr lvl="0">
              <a:lnSpc>
                <a:spcPct val="150000"/>
              </a:lnSpc>
              <a:defRPr/>
            </a:pPr>
            <a:r>
              <a:rPr lang="en-US" sz="3600"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CH</a:t>
            </a:r>
            <a:r>
              <a:rPr lang="vi-VN" sz="4000" b="1" baseline="-25000" dirty="0">
                <a:solidFill>
                  <a:srgbClr val="002060"/>
                </a:solidFill>
                <a:latin typeface="Cambria" panose="02040503050406030204" pitchFamily="18" charset="0"/>
                <a:ea typeface="Cambria" panose="02040503050406030204" pitchFamily="18" charset="0"/>
              </a:rPr>
              <a:t>2</a:t>
            </a:r>
            <a:r>
              <a:rPr lang="vi-VN" sz="4000" b="1" dirty="0">
                <a:solidFill>
                  <a:srgbClr val="002060"/>
                </a:solidFill>
                <a:latin typeface="Cambria" panose="02040503050406030204" pitchFamily="18" charset="0"/>
                <a:ea typeface="Cambria" panose="02040503050406030204" pitchFamily="18" charset="0"/>
              </a:rPr>
              <a:t>Br - CH</a:t>
            </a:r>
            <a:r>
              <a:rPr lang="vi-VN" sz="4000" b="1" baseline="-25000" dirty="0">
                <a:solidFill>
                  <a:srgbClr val="002060"/>
                </a:solidFill>
                <a:latin typeface="Cambria" panose="02040503050406030204" pitchFamily="18" charset="0"/>
                <a:ea typeface="Cambria" panose="02040503050406030204" pitchFamily="18" charset="0"/>
              </a:rPr>
              <a:t>2</a:t>
            </a:r>
            <a:r>
              <a:rPr lang="vi-VN" sz="4000" b="1" dirty="0">
                <a:solidFill>
                  <a:srgbClr val="002060"/>
                </a:solidFill>
                <a:latin typeface="Cambria" panose="02040503050406030204" pitchFamily="18" charset="0"/>
                <a:ea typeface="Cambria" panose="02040503050406030204" pitchFamily="18" charset="0"/>
              </a:rPr>
              <a:t>Br</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CH</a:t>
            </a:r>
            <a:r>
              <a:rPr lang="vi-VN" sz="4000" b="1" baseline="-25000" dirty="0">
                <a:solidFill>
                  <a:srgbClr val="002060"/>
                </a:solidFill>
                <a:latin typeface="Cambria" panose="02040503050406030204" pitchFamily="18" charset="0"/>
                <a:ea typeface="Cambria" panose="02040503050406030204" pitchFamily="18" charset="0"/>
              </a:rPr>
              <a:t>2</a:t>
            </a:r>
            <a:r>
              <a:rPr lang="vi-VN" sz="4000" b="1" dirty="0">
                <a:solidFill>
                  <a:srgbClr val="002060"/>
                </a:solidFill>
                <a:latin typeface="Cambria" panose="02040503050406030204" pitchFamily="18" charset="0"/>
                <a:ea typeface="Cambria" panose="02040503050406030204" pitchFamily="18" charset="0"/>
              </a:rPr>
              <a:t> = CH</a:t>
            </a:r>
            <a:r>
              <a:rPr lang="vi-VN" sz="4000" b="1" baseline="-25000" dirty="0">
                <a:solidFill>
                  <a:srgbClr val="002060"/>
                </a:solidFill>
                <a:latin typeface="Cambria" panose="02040503050406030204" pitchFamily="18" charset="0"/>
                <a:ea typeface="Cambria" panose="02040503050406030204" pitchFamily="18" charset="0"/>
              </a:rPr>
              <a:t>2</a:t>
            </a:r>
            <a:endParaRPr lang="en-US" sz="4000" b="1" dirty="0">
              <a:solidFill>
                <a:srgbClr val="002060"/>
              </a:solidFill>
              <a:latin typeface="Cambria" panose="02040503050406030204" pitchFamily="18" charset="0"/>
              <a:ea typeface="Cambria" panose="02040503050406030204" pitchFamily="18" charset="0"/>
            </a:endParaRPr>
          </a:p>
          <a:p>
            <a:pPr lvl="0">
              <a:lnSpc>
                <a:spcPct val="150000"/>
              </a:lnSpc>
              <a:defRPr/>
            </a:pPr>
            <a:endParaRPr lang="en-US" sz="3600" dirty="0">
              <a:solidFill>
                <a:srgbClr val="002060"/>
              </a:solidFill>
              <a:latin typeface="Cambria" panose="02040503050406030204" pitchFamily="18" charset="0"/>
              <a:ea typeface="Cambria" panose="02040503050406030204" pitchFamily="18" charset="0"/>
            </a:endParaRPr>
          </a:p>
          <a:p>
            <a:pPr lvl="0">
              <a:lnSpc>
                <a:spcPct val="150000"/>
              </a:lnSpc>
              <a:defRPr/>
            </a:pPr>
            <a:endParaRPr lang="en-US" sz="3600" dirty="0">
              <a:solidFill>
                <a:srgbClr val="002060"/>
              </a:solidFill>
              <a:latin typeface="Cambria" panose="02040503050406030204" pitchFamily="18" charset="0"/>
              <a:ea typeface="Cambria" panose="02040503050406030204" pitchFamily="18" charset="0"/>
            </a:endParaRPr>
          </a:p>
          <a:p>
            <a:pPr lvl="0">
              <a:lnSpc>
                <a:spcPct val="150000"/>
              </a:lnSpc>
              <a:defRPr/>
            </a:pPr>
            <a:endParaRPr lang="en-US" sz="3600" dirty="0">
              <a:solidFill>
                <a:srgbClr val="002060"/>
              </a:solidFill>
              <a:latin typeface="Cambria" panose="02040503050406030204" pitchFamily="18" charset="0"/>
              <a:ea typeface="Cambria" panose="02040503050406030204" pitchFamily="18" charset="0"/>
            </a:endParaRPr>
          </a:p>
          <a:p>
            <a:pPr lvl="0">
              <a:lnSpc>
                <a:spcPct val="150000"/>
              </a:lnSpc>
              <a:defRPr/>
            </a:pPr>
            <a:endParaRPr lang="en-US" sz="2800" dirty="0">
              <a:solidFill>
                <a:srgbClr val="002060"/>
              </a:solidFill>
              <a:latin typeface="Cambria" panose="02040503050406030204" pitchFamily="18" charset="0"/>
              <a:ea typeface="Cambria" panose="02040503050406030204" pitchFamily="18" charset="0"/>
            </a:endParaRPr>
          </a:p>
          <a:p>
            <a:pPr lvl="0">
              <a:lnSpc>
                <a:spcPct val="150000"/>
              </a:lnSpc>
              <a:defRPr/>
            </a:pPr>
            <a:r>
              <a:rPr lang="en-US" sz="3600"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(CH</a:t>
            </a:r>
            <a:r>
              <a:rPr lang="vi-VN" sz="4000" b="1" baseline="-25000" dirty="0">
                <a:solidFill>
                  <a:srgbClr val="002060"/>
                </a:solidFill>
                <a:latin typeface="Cambria" panose="02040503050406030204" pitchFamily="18" charset="0"/>
                <a:ea typeface="Cambria" panose="02040503050406030204" pitchFamily="18" charset="0"/>
              </a:rPr>
              <a:t>3</a:t>
            </a:r>
            <a:r>
              <a:rPr lang="vi-VN" sz="4000" b="1" dirty="0">
                <a:solidFill>
                  <a:srgbClr val="002060"/>
                </a:solidFill>
                <a:latin typeface="Cambria" panose="02040503050406030204" pitchFamily="18" charset="0"/>
                <a:ea typeface="Cambria" panose="02040503050406030204" pitchFamily="18" charset="0"/>
              </a:rPr>
              <a:t>)</a:t>
            </a:r>
            <a:r>
              <a:rPr lang="vi-VN" sz="4000" b="1" baseline="-25000" dirty="0">
                <a:solidFill>
                  <a:srgbClr val="002060"/>
                </a:solidFill>
                <a:latin typeface="Cambria" panose="02040503050406030204" pitchFamily="18" charset="0"/>
                <a:ea typeface="Cambria" panose="02040503050406030204" pitchFamily="18" charset="0"/>
              </a:rPr>
              <a:t>2</a:t>
            </a:r>
            <a:r>
              <a:rPr lang="vi-VN" sz="4000" b="1" dirty="0">
                <a:solidFill>
                  <a:srgbClr val="002060"/>
                </a:solidFill>
                <a:latin typeface="Cambria" panose="02040503050406030204" pitchFamily="18" charset="0"/>
                <a:ea typeface="Cambria" panose="02040503050406030204" pitchFamily="18" charset="0"/>
              </a:rPr>
              <a:t>CHOH</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HCH=O</a:t>
            </a:r>
            <a:endParaRPr lang="vi-VN" sz="3600" b="1" dirty="0">
              <a:solidFill>
                <a:srgbClr val="002060"/>
              </a:solidFill>
              <a:latin typeface="Cambria" panose="02040503050406030204" pitchFamily="18" charset="0"/>
              <a:ea typeface="Cambria" panose="02040503050406030204" pitchFamily="18" charset="0"/>
            </a:endParaRPr>
          </a:p>
        </p:txBody>
      </p:sp>
      <p:sp>
        <p:nvSpPr>
          <p:cNvPr id="13" name="Mũi tên: Xuống 12">
            <a:extLst>
              <a:ext uri="{FF2B5EF4-FFF2-40B4-BE49-F238E27FC236}">
                <a16:creationId xmlns:a16="http://schemas.microsoft.com/office/drawing/2014/main" id="{5F68EE8B-67CD-599F-8FA6-341B1EF78CA5}"/>
              </a:ext>
            </a:extLst>
          </p:cNvPr>
          <p:cNvSpPr/>
          <p:nvPr/>
        </p:nvSpPr>
        <p:spPr>
          <a:xfrm>
            <a:off x="5969670" y="2356672"/>
            <a:ext cx="354372" cy="685800"/>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Cambria"/>
              <a:cs typeface="+mn-cs"/>
            </a:endParaRPr>
          </a:p>
        </p:txBody>
      </p:sp>
      <p:sp>
        <p:nvSpPr>
          <p:cNvPr id="14" name="Mũi tên: Xuống 13">
            <a:extLst>
              <a:ext uri="{FF2B5EF4-FFF2-40B4-BE49-F238E27FC236}">
                <a16:creationId xmlns:a16="http://schemas.microsoft.com/office/drawing/2014/main" id="{3B6BFA94-B007-6AAF-61E3-3C3EF80FCF8F}"/>
              </a:ext>
            </a:extLst>
          </p:cNvPr>
          <p:cNvSpPr/>
          <p:nvPr/>
        </p:nvSpPr>
        <p:spPr>
          <a:xfrm>
            <a:off x="13939631" y="2356672"/>
            <a:ext cx="354372" cy="685800"/>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Cambria"/>
              <a:cs typeface="+mn-cs"/>
            </a:endParaRPr>
          </a:p>
        </p:txBody>
      </p:sp>
      <p:sp>
        <p:nvSpPr>
          <p:cNvPr id="4" name="Freeform 10">
            <a:extLst>
              <a:ext uri="{FF2B5EF4-FFF2-40B4-BE49-F238E27FC236}">
                <a16:creationId xmlns:a16="http://schemas.microsoft.com/office/drawing/2014/main" id="{AE9D5EC8-B750-F2A1-D4ED-2FF02C90DCC4}"/>
              </a:ext>
            </a:extLst>
          </p:cNvPr>
          <p:cNvSpPr/>
          <p:nvPr/>
        </p:nvSpPr>
        <p:spPr>
          <a:xfrm>
            <a:off x="-268849" y="3743452"/>
            <a:ext cx="4696897" cy="6543548"/>
          </a:xfrm>
          <a:custGeom>
            <a:avLst/>
            <a:gdLst/>
            <a:ahLst/>
            <a:cxnLst/>
            <a:rect l="l" t="t" r="r" b="b"/>
            <a:pathLst>
              <a:path w="5489764" h="7402461">
                <a:moveTo>
                  <a:pt x="0" y="0"/>
                </a:moveTo>
                <a:lnTo>
                  <a:pt x="5489764" y="0"/>
                </a:lnTo>
                <a:lnTo>
                  <a:pt x="5489764" y="7402460"/>
                </a:lnTo>
                <a:lnTo>
                  <a:pt x="0" y="7402460"/>
                </a:lnTo>
                <a:lnTo>
                  <a:pt x="0" y="0"/>
                </a:lnTo>
                <a:close/>
              </a:path>
            </a:pathLst>
          </a:custGeom>
          <a:blipFill>
            <a:blip r:embed="rId8">
              <a:extLst>
                <a:ext uri="{96DAC541-7B7A-43D3-8B79-37D633B846F1}">
                  <asvg:svgBlip xmlns:asvg="http://schemas.microsoft.com/office/drawing/2016/SVG/main" r:embed="rId9"/>
                </a:ext>
              </a:extLst>
            </a:blip>
            <a:stretch>
              <a:fillRect b="-5125"/>
            </a:stretch>
          </a:blipFill>
        </p:spPr>
        <p:txBody>
          <a:bodyPr/>
          <a:lstStyle/>
          <a:p>
            <a:endParaRPr lang="en-US">
              <a:cs typeface="+mn-ea"/>
              <a:sym typeface="+mn-lt"/>
            </a:endParaRPr>
          </a:p>
        </p:txBody>
      </p:sp>
      <p:pic>
        <p:nvPicPr>
          <p:cNvPr id="5" name="Picture 11">
            <a:extLst>
              <a:ext uri="{FF2B5EF4-FFF2-40B4-BE49-F238E27FC236}">
                <a16:creationId xmlns:a16="http://schemas.microsoft.com/office/drawing/2014/main" id="{ADB97D9E-2892-18EC-1429-78E401A282E9}"/>
              </a:ext>
            </a:extLst>
          </p:cNvPr>
          <p:cNvPicPr>
            <a:picLocks noChangeAspect="1"/>
          </p:cNvPicPr>
          <p:nvPr/>
        </p:nvPicPr>
        <p:blipFill>
          <a:blip r:embed="rId10"/>
          <a:stretch>
            <a:fillRect/>
          </a:stretch>
        </p:blipFill>
        <p:spPr>
          <a:xfrm>
            <a:off x="4950390" y="3318176"/>
            <a:ext cx="2539490" cy="1931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2">
            <a:extLst>
              <a:ext uri="{FF2B5EF4-FFF2-40B4-BE49-F238E27FC236}">
                <a16:creationId xmlns:a16="http://schemas.microsoft.com/office/drawing/2014/main" id="{EF980CF4-A982-E8D6-192A-164C7D86632B}"/>
              </a:ext>
            </a:extLst>
          </p:cNvPr>
          <p:cNvPicPr>
            <a:picLocks noChangeAspect="1"/>
          </p:cNvPicPr>
          <p:nvPr/>
        </p:nvPicPr>
        <p:blipFill>
          <a:blip r:embed="rId11"/>
          <a:stretch>
            <a:fillRect/>
          </a:stretch>
        </p:blipFill>
        <p:spPr>
          <a:xfrm>
            <a:off x="13227475" y="3318176"/>
            <a:ext cx="2025046" cy="2049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4">
            <a:extLst>
              <a:ext uri="{FF2B5EF4-FFF2-40B4-BE49-F238E27FC236}">
                <a16:creationId xmlns:a16="http://schemas.microsoft.com/office/drawing/2014/main" id="{8E047229-12F3-9D1C-659E-1E952213B5F8}"/>
              </a:ext>
            </a:extLst>
          </p:cNvPr>
          <p:cNvPicPr>
            <a:picLocks noChangeAspect="1"/>
          </p:cNvPicPr>
          <p:nvPr/>
        </p:nvPicPr>
        <p:blipFill rotWithShape="1">
          <a:blip r:embed="rId12"/>
          <a:srcRect t="7356" b="9441"/>
          <a:stretch/>
        </p:blipFill>
        <p:spPr>
          <a:xfrm>
            <a:off x="13227475" y="7615193"/>
            <a:ext cx="2599550" cy="1955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Mũi tên: Xuống 17">
            <a:extLst>
              <a:ext uri="{FF2B5EF4-FFF2-40B4-BE49-F238E27FC236}">
                <a16:creationId xmlns:a16="http://schemas.microsoft.com/office/drawing/2014/main" id="{24BDF7B2-319E-4C2A-DD4A-88561E0C0345}"/>
              </a:ext>
            </a:extLst>
          </p:cNvPr>
          <p:cNvSpPr/>
          <p:nvPr/>
        </p:nvSpPr>
        <p:spPr>
          <a:xfrm>
            <a:off x="14294003" y="6653688"/>
            <a:ext cx="354372" cy="685800"/>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Cambria"/>
              <a:cs typeface="+mn-cs"/>
            </a:endParaRPr>
          </a:p>
        </p:txBody>
      </p:sp>
      <p:pic>
        <p:nvPicPr>
          <p:cNvPr id="25" name="Hình ảnh 24">
            <a:extLst>
              <a:ext uri="{FF2B5EF4-FFF2-40B4-BE49-F238E27FC236}">
                <a16:creationId xmlns:a16="http://schemas.microsoft.com/office/drawing/2014/main" id="{F13FBDFD-4D6E-EB6C-29C3-A0D0FFCF2E5D}"/>
              </a:ext>
            </a:extLst>
          </p:cNvPr>
          <p:cNvPicPr>
            <a:picLocks noChangeAspect="1"/>
          </p:cNvPicPr>
          <p:nvPr/>
        </p:nvPicPr>
        <p:blipFill rotWithShape="1">
          <a:blip r:embed="rId13"/>
          <a:srcRect r="18133" b="20248"/>
          <a:stretch/>
        </p:blipFill>
        <p:spPr>
          <a:xfrm>
            <a:off x="5060526" y="7082784"/>
            <a:ext cx="3096268" cy="2395917"/>
          </a:xfrm>
          <a:prstGeom prst="rect">
            <a:avLst/>
          </a:prstGeom>
          <a:ln>
            <a:noFill/>
          </a:ln>
          <a:effectLst>
            <a:softEdge rad="112500"/>
          </a:effectLst>
        </p:spPr>
      </p:pic>
      <p:sp>
        <p:nvSpPr>
          <p:cNvPr id="26" name="Mũi tên: Xuống 25">
            <a:extLst>
              <a:ext uri="{FF2B5EF4-FFF2-40B4-BE49-F238E27FC236}">
                <a16:creationId xmlns:a16="http://schemas.microsoft.com/office/drawing/2014/main" id="{DCA23947-6926-7DE9-6D66-4EE039DE9D3E}"/>
              </a:ext>
            </a:extLst>
          </p:cNvPr>
          <p:cNvSpPr/>
          <p:nvPr/>
        </p:nvSpPr>
        <p:spPr>
          <a:xfrm>
            <a:off x="6146856" y="6582982"/>
            <a:ext cx="354372" cy="685800"/>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Cambria"/>
              <a:cs typeface="+mn-cs"/>
            </a:endParaRPr>
          </a:p>
        </p:txBody>
      </p:sp>
      <p:pic>
        <p:nvPicPr>
          <p:cNvPr id="28" name="Hình ảnh 27">
            <a:extLst>
              <a:ext uri="{FF2B5EF4-FFF2-40B4-BE49-F238E27FC236}">
                <a16:creationId xmlns:a16="http://schemas.microsoft.com/office/drawing/2014/main" id="{AABB6F25-14EE-9AA3-F1B8-4B61ABC05C4A}"/>
              </a:ext>
            </a:extLst>
          </p:cNvPr>
          <p:cNvPicPr>
            <a:picLocks noChangeAspect="1"/>
          </p:cNvPicPr>
          <p:nvPr/>
        </p:nvPicPr>
        <p:blipFill rotWithShape="1">
          <a:blip r:embed="rId14"/>
          <a:srcRect l="-7237" t="-5867" r="19202" b="20106"/>
          <a:stretch/>
        </p:blipFill>
        <p:spPr>
          <a:xfrm>
            <a:off x="4899241" y="7339439"/>
            <a:ext cx="3096268" cy="2395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491856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animBg="1"/>
      <p:bldP spid="14" grpId="0" animBg="1"/>
      <p:bldP spid="18"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3" name="Freeform 3"/>
          <p:cNvSpPr/>
          <p:nvPr/>
        </p:nvSpPr>
        <p:spPr>
          <a:xfrm>
            <a:off x="12883406" y="6511421"/>
            <a:ext cx="5404594" cy="3772902"/>
          </a:xfrm>
          <a:custGeom>
            <a:avLst/>
            <a:gdLst/>
            <a:ahLst/>
            <a:cxnLst/>
            <a:rect l="l" t="t" r="r" b="b"/>
            <a:pathLst>
              <a:path w="5404594" h="3772902">
                <a:moveTo>
                  <a:pt x="0" y="0"/>
                </a:moveTo>
                <a:lnTo>
                  <a:pt x="5404594" y="0"/>
                </a:lnTo>
                <a:lnTo>
                  <a:pt x="5404594" y="3772901"/>
                </a:lnTo>
                <a:lnTo>
                  <a:pt x="0" y="3772901"/>
                </a:lnTo>
                <a:lnTo>
                  <a:pt x="0" y="0"/>
                </a:lnTo>
                <a:close/>
              </a:path>
            </a:pathLst>
          </a:custGeom>
          <a:blipFill>
            <a:blip r:embed="rId4">
              <a:extLst>
                <a:ext uri="{96DAC541-7B7A-43D3-8B79-37D633B846F1}">
                  <asvg:svgBlip xmlns:asvg="http://schemas.microsoft.com/office/drawing/2016/SVG/main" r:embed="rId5"/>
                </a:ext>
              </a:extLst>
            </a:blip>
            <a:stretch>
              <a:fillRect r="-16236" b="-906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4" name="Freeform 4"/>
          <p:cNvSpPr/>
          <p:nvPr/>
        </p:nvSpPr>
        <p:spPr>
          <a:xfrm>
            <a:off x="4943810" y="2052225"/>
            <a:ext cx="12674910" cy="6291335"/>
          </a:xfrm>
          <a:custGeom>
            <a:avLst/>
            <a:gdLst/>
            <a:ahLst/>
            <a:cxnLst/>
            <a:rect l="l" t="t" r="r" b="b"/>
            <a:pathLst>
              <a:path w="10579410" h="5940957">
                <a:moveTo>
                  <a:pt x="0" y="0"/>
                </a:moveTo>
                <a:lnTo>
                  <a:pt x="10579410" y="0"/>
                </a:lnTo>
                <a:lnTo>
                  <a:pt x="10579410" y="5940957"/>
                </a:lnTo>
                <a:lnTo>
                  <a:pt x="0" y="59409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5" name="Freeform 5"/>
          <p:cNvSpPr/>
          <p:nvPr/>
        </p:nvSpPr>
        <p:spPr>
          <a:xfrm rot="10577479">
            <a:off x="8866749" y="1634826"/>
            <a:ext cx="4381943" cy="1067601"/>
          </a:xfrm>
          <a:custGeom>
            <a:avLst/>
            <a:gdLst/>
            <a:ahLst/>
            <a:cxnLst/>
            <a:rect l="l" t="t" r="r" b="b"/>
            <a:pathLst>
              <a:path w="4381943" h="1067601">
                <a:moveTo>
                  <a:pt x="0" y="0"/>
                </a:moveTo>
                <a:lnTo>
                  <a:pt x="4381942" y="0"/>
                </a:lnTo>
                <a:lnTo>
                  <a:pt x="4381942" y="1067600"/>
                </a:lnTo>
                <a:lnTo>
                  <a:pt x="0" y="10676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9" name="Freeform 9"/>
          <p:cNvSpPr/>
          <p:nvPr/>
        </p:nvSpPr>
        <p:spPr>
          <a:xfrm flipH="1">
            <a:off x="15472721" y="185514"/>
            <a:ext cx="1042209" cy="1308710"/>
          </a:xfrm>
          <a:custGeom>
            <a:avLst/>
            <a:gdLst/>
            <a:ahLst/>
            <a:cxnLst/>
            <a:rect l="l" t="t" r="r" b="b"/>
            <a:pathLst>
              <a:path w="1042209" h="1308710">
                <a:moveTo>
                  <a:pt x="1042209" y="0"/>
                </a:moveTo>
                <a:lnTo>
                  <a:pt x="0" y="0"/>
                </a:lnTo>
                <a:lnTo>
                  <a:pt x="0" y="1308711"/>
                </a:lnTo>
                <a:lnTo>
                  <a:pt x="1042209" y="1308711"/>
                </a:lnTo>
                <a:lnTo>
                  <a:pt x="104220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1" name="Freeform 11"/>
          <p:cNvSpPr/>
          <p:nvPr/>
        </p:nvSpPr>
        <p:spPr>
          <a:xfrm flipH="1">
            <a:off x="25472" y="3232275"/>
            <a:ext cx="6201128" cy="7052047"/>
          </a:xfrm>
          <a:custGeom>
            <a:avLst/>
            <a:gdLst/>
            <a:ahLst/>
            <a:cxnLst/>
            <a:rect l="l" t="t" r="r" b="b"/>
            <a:pathLst>
              <a:path w="6201128" h="7052047">
                <a:moveTo>
                  <a:pt x="6201128" y="0"/>
                </a:moveTo>
                <a:lnTo>
                  <a:pt x="0" y="0"/>
                </a:lnTo>
                <a:lnTo>
                  <a:pt x="0" y="7052047"/>
                </a:lnTo>
                <a:lnTo>
                  <a:pt x="6201128" y="7052047"/>
                </a:lnTo>
                <a:lnTo>
                  <a:pt x="6201128" y="0"/>
                </a:lnTo>
                <a:close/>
              </a:path>
            </a:pathLst>
          </a:custGeom>
          <a:blipFill>
            <a:blip r:embed="rId12">
              <a:extLst>
                <a:ext uri="{96DAC541-7B7A-43D3-8B79-37D633B846F1}">
                  <asvg:svgBlip xmlns:asvg="http://schemas.microsoft.com/office/drawing/2016/SVG/main" r:embed="rId13"/>
                </a:ext>
              </a:extLst>
            </a:blip>
            <a:stretch>
              <a:fillRect l="-51" b="-47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2" name="Freeform 12"/>
          <p:cNvSpPr/>
          <p:nvPr/>
        </p:nvSpPr>
        <p:spPr>
          <a:xfrm>
            <a:off x="4940104" y="2085562"/>
            <a:ext cx="1828780" cy="1004167"/>
          </a:xfrm>
          <a:custGeom>
            <a:avLst/>
            <a:gdLst/>
            <a:ahLst/>
            <a:cxnLst/>
            <a:rect l="l" t="t" r="r" b="b"/>
            <a:pathLst>
              <a:path w="1828780" h="1004167">
                <a:moveTo>
                  <a:pt x="0" y="0"/>
                </a:moveTo>
                <a:lnTo>
                  <a:pt x="1828780" y="0"/>
                </a:lnTo>
                <a:lnTo>
                  <a:pt x="1828780" y="1004167"/>
                </a:lnTo>
                <a:lnTo>
                  <a:pt x="0" y="10041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3" name="TextBox 13"/>
          <p:cNvSpPr txBox="1"/>
          <p:nvPr/>
        </p:nvSpPr>
        <p:spPr>
          <a:xfrm>
            <a:off x="6288345" y="3543771"/>
            <a:ext cx="10313802" cy="3463962"/>
          </a:xfrm>
          <a:prstGeom prst="rect">
            <a:avLst/>
          </a:prstGeom>
        </p:spPr>
        <p:txBody>
          <a:bodyPr wrap="square" lIns="0" tIns="0" rIns="0" bIns="0" rtlCol="0" anchor="t">
            <a:spAutoFit/>
          </a:bodyPr>
          <a:lstStyle/>
          <a:p>
            <a:pPr lvl="0" algn="just">
              <a:lnSpc>
                <a:spcPct val="120000"/>
              </a:lnSpc>
              <a:defRPr/>
            </a:pPr>
            <a:r>
              <a:rPr lang="vi-VN" sz="4800" spc="41" dirty="0">
                <a:solidFill>
                  <a:srgbClr val="002060"/>
                </a:solidFill>
                <a:cs typeface="+mn-ea"/>
                <a:sym typeface="+mn-lt"/>
              </a:rPr>
              <a:t>Cấu tạo của hợp chất hữu cơ có thể biểu diễn dưới 3 dạng:</a:t>
            </a:r>
            <a:r>
              <a:rPr lang="en-US" sz="4800" spc="41" dirty="0">
                <a:solidFill>
                  <a:srgbClr val="002060"/>
                </a:solidFill>
                <a:cs typeface="+mn-ea"/>
                <a:sym typeface="+mn-lt"/>
              </a:rPr>
              <a:t> </a:t>
            </a:r>
            <a:r>
              <a:rPr lang="vi-VN" sz="4800" spc="41" dirty="0">
                <a:solidFill>
                  <a:srgbClr val="002060"/>
                </a:solidFill>
                <a:cs typeface="+mn-ea"/>
                <a:sym typeface="+mn-lt"/>
              </a:rPr>
              <a:t>công thức cấu tạo đầy đủ, công thức cấu tạo thu gọn và</a:t>
            </a:r>
            <a:r>
              <a:rPr lang="en-US" sz="4800" spc="41" dirty="0">
                <a:solidFill>
                  <a:srgbClr val="002060"/>
                </a:solidFill>
                <a:cs typeface="+mn-ea"/>
                <a:sym typeface="+mn-lt"/>
              </a:rPr>
              <a:t> </a:t>
            </a:r>
            <a:r>
              <a:rPr lang="vi-VN" sz="4800" spc="41" dirty="0">
                <a:solidFill>
                  <a:srgbClr val="002060"/>
                </a:solidFill>
                <a:cs typeface="+mn-ea"/>
                <a:sym typeface="+mn-lt"/>
              </a:rPr>
              <a:t>công thức khung phân tử.</a:t>
            </a:r>
            <a:endParaRPr kumimoji="0" lang="en-US" sz="4800" b="1" i="0" u="none" strike="noStrike" kern="1200" cap="none" spc="41" normalizeH="0" baseline="0" noProof="0" dirty="0">
              <a:ln>
                <a:noFill/>
              </a:ln>
              <a:solidFill>
                <a:srgbClr val="002060"/>
              </a:solidFill>
              <a:effectLst/>
              <a:uLnTx/>
              <a:uFillTx/>
              <a:latin typeface="Cambria"/>
              <a:ea typeface="Cambria"/>
              <a:cs typeface="+mn-ea"/>
              <a:sym typeface="+mn-lt"/>
            </a:endParaRPr>
          </a:p>
        </p:txBody>
      </p:sp>
      <p:sp>
        <p:nvSpPr>
          <p:cNvPr id="14" name="Freeform 14"/>
          <p:cNvSpPr/>
          <p:nvPr/>
        </p:nvSpPr>
        <p:spPr>
          <a:xfrm>
            <a:off x="15585703" y="1678409"/>
            <a:ext cx="2676825" cy="2224198"/>
          </a:xfrm>
          <a:custGeom>
            <a:avLst/>
            <a:gdLst/>
            <a:ahLst/>
            <a:cxnLst/>
            <a:rect l="l" t="t" r="r" b="b"/>
            <a:pathLst>
              <a:path w="2676825" h="2224198">
                <a:moveTo>
                  <a:pt x="0" y="0"/>
                </a:moveTo>
                <a:lnTo>
                  <a:pt x="2676825" y="0"/>
                </a:lnTo>
                <a:lnTo>
                  <a:pt x="2676825" y="2224198"/>
                </a:lnTo>
                <a:lnTo>
                  <a:pt x="0" y="22241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Tree>
    <p:extLst>
      <p:ext uri="{BB962C8B-B14F-4D97-AF65-F5344CB8AC3E}">
        <p14:creationId xmlns:p14="http://schemas.microsoft.com/office/powerpoint/2010/main" val="20040384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1645"/>
          </a:xfrm>
          <a:custGeom>
            <a:avLst/>
            <a:gdLst/>
            <a:ahLst/>
            <a:cxnLst/>
            <a:rect l="l" t="t" r="r" b="b"/>
            <a:pathLst>
              <a:path w="18288000" h="10281645">
                <a:moveTo>
                  <a:pt x="0" y="0"/>
                </a:moveTo>
                <a:lnTo>
                  <a:pt x="18288000" y="0"/>
                </a:lnTo>
                <a:lnTo>
                  <a:pt x="18288000" y="10281645"/>
                </a:lnTo>
                <a:lnTo>
                  <a:pt x="0" y="102816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3" name="Freeform 3"/>
          <p:cNvSpPr/>
          <p:nvPr/>
        </p:nvSpPr>
        <p:spPr>
          <a:xfrm>
            <a:off x="0" y="0"/>
            <a:ext cx="4462584" cy="4129919"/>
          </a:xfrm>
          <a:custGeom>
            <a:avLst/>
            <a:gdLst/>
            <a:ahLst/>
            <a:cxnLst/>
            <a:rect l="l" t="t" r="r" b="b"/>
            <a:pathLst>
              <a:path w="4462584" h="4129919">
                <a:moveTo>
                  <a:pt x="0" y="0"/>
                </a:moveTo>
                <a:lnTo>
                  <a:pt x="4462584" y="0"/>
                </a:lnTo>
                <a:lnTo>
                  <a:pt x="4462584" y="4129919"/>
                </a:lnTo>
                <a:lnTo>
                  <a:pt x="0" y="4129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4" name="Freeform 4"/>
          <p:cNvSpPr/>
          <p:nvPr/>
        </p:nvSpPr>
        <p:spPr>
          <a:xfrm>
            <a:off x="1794876" y="1129238"/>
            <a:ext cx="14350708" cy="8058761"/>
          </a:xfrm>
          <a:custGeom>
            <a:avLst/>
            <a:gdLst/>
            <a:ahLst/>
            <a:cxnLst/>
            <a:rect l="l" t="t" r="r" b="b"/>
            <a:pathLst>
              <a:path w="14350708" h="8058761">
                <a:moveTo>
                  <a:pt x="0" y="0"/>
                </a:moveTo>
                <a:lnTo>
                  <a:pt x="14350708" y="0"/>
                </a:lnTo>
                <a:lnTo>
                  <a:pt x="14350708" y="8058762"/>
                </a:lnTo>
                <a:lnTo>
                  <a:pt x="0" y="80587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5" name="Freeform 5"/>
          <p:cNvSpPr/>
          <p:nvPr/>
        </p:nvSpPr>
        <p:spPr>
          <a:xfrm>
            <a:off x="14286925" y="1028700"/>
            <a:ext cx="2060813" cy="2524733"/>
          </a:xfrm>
          <a:custGeom>
            <a:avLst/>
            <a:gdLst/>
            <a:ahLst/>
            <a:cxnLst/>
            <a:rect l="l" t="t" r="r" b="b"/>
            <a:pathLst>
              <a:path w="2060813" h="2524733">
                <a:moveTo>
                  <a:pt x="0" y="0"/>
                </a:moveTo>
                <a:lnTo>
                  <a:pt x="2060814" y="0"/>
                </a:lnTo>
                <a:lnTo>
                  <a:pt x="2060814" y="2524733"/>
                </a:lnTo>
                <a:lnTo>
                  <a:pt x="0" y="25247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6" name="TextBox 6"/>
          <p:cNvSpPr txBox="1"/>
          <p:nvPr/>
        </p:nvSpPr>
        <p:spPr>
          <a:xfrm>
            <a:off x="3142687" y="3236144"/>
            <a:ext cx="11655086" cy="3701719"/>
          </a:xfrm>
          <a:prstGeom prst="rect">
            <a:avLst/>
          </a:prstGeom>
        </p:spPr>
        <p:txBody>
          <a:bodyPr wrap="square" lIns="0" tIns="0" rIns="0" bIns="0" rtlCol="0" anchor="t">
            <a:spAutoFit/>
          </a:bodyPr>
          <a:lstStyle/>
          <a:p>
            <a:pPr marL="0" marR="0" lvl="0" indent="0" algn="ctr" defTabSz="914400" rtl="0" eaLnBrk="1" fontAlgn="auto" latinLnBrk="0" hangingPunct="1">
              <a:lnSpc>
                <a:spcPts val="14959"/>
              </a:lnSpc>
              <a:spcBef>
                <a:spcPts val="0"/>
              </a:spcBef>
              <a:spcAft>
                <a:spcPts val="0"/>
              </a:spcAft>
              <a:buClrTx/>
              <a:buSzTx/>
              <a:buFontTx/>
              <a:buNone/>
              <a:tabLst/>
              <a:defRPr/>
            </a:pPr>
            <a:r>
              <a:rPr lang="en-US" sz="11500" b="1" dirty="0">
                <a:solidFill>
                  <a:srgbClr val="2B315B"/>
                </a:solidFill>
                <a:latin typeface="Cambria"/>
                <a:ea typeface="Cambria"/>
                <a:cs typeface="+mn-ea"/>
                <a:sym typeface="+mn-lt"/>
              </a:rPr>
              <a:t>II. ĐỒNG ĐẲNG, ĐỒNG PHÂN</a:t>
            </a:r>
            <a:endParaRPr kumimoji="0" lang="en-US" sz="11500" b="1" i="0" u="none" strike="noStrike" kern="1200" cap="none" spc="0" normalizeH="0" baseline="0" noProof="0" dirty="0">
              <a:ln>
                <a:noFill/>
              </a:ln>
              <a:solidFill>
                <a:srgbClr val="2B315B"/>
              </a:solidFill>
              <a:effectLst/>
              <a:uLnTx/>
              <a:uFillTx/>
              <a:latin typeface="Cambria"/>
              <a:ea typeface="Cambria"/>
              <a:cs typeface="+mn-ea"/>
              <a:sym typeface="+mn-lt"/>
            </a:endParaRPr>
          </a:p>
        </p:txBody>
      </p:sp>
      <p:sp>
        <p:nvSpPr>
          <p:cNvPr id="7" name="Freeform 7"/>
          <p:cNvSpPr/>
          <p:nvPr/>
        </p:nvSpPr>
        <p:spPr>
          <a:xfrm rot="253509">
            <a:off x="12163171" y="7519112"/>
            <a:ext cx="5581592" cy="2496494"/>
          </a:xfrm>
          <a:custGeom>
            <a:avLst/>
            <a:gdLst/>
            <a:ahLst/>
            <a:cxnLst/>
            <a:rect l="l" t="t" r="r" b="b"/>
            <a:pathLst>
              <a:path w="5581592" h="2496494">
                <a:moveTo>
                  <a:pt x="0" y="0"/>
                </a:moveTo>
                <a:lnTo>
                  <a:pt x="5581591" y="0"/>
                </a:lnTo>
                <a:lnTo>
                  <a:pt x="5581591" y="2496494"/>
                </a:lnTo>
                <a:lnTo>
                  <a:pt x="0" y="24964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8" name="Freeform 8"/>
          <p:cNvSpPr/>
          <p:nvPr/>
        </p:nvSpPr>
        <p:spPr>
          <a:xfrm>
            <a:off x="581710" y="7519112"/>
            <a:ext cx="3484847" cy="2762533"/>
          </a:xfrm>
          <a:custGeom>
            <a:avLst/>
            <a:gdLst/>
            <a:ahLst/>
            <a:cxnLst/>
            <a:rect l="l" t="t" r="r" b="b"/>
            <a:pathLst>
              <a:path w="3484847" h="2762533">
                <a:moveTo>
                  <a:pt x="0" y="0"/>
                </a:moveTo>
                <a:lnTo>
                  <a:pt x="3484847" y="0"/>
                </a:lnTo>
                <a:lnTo>
                  <a:pt x="3484847" y="2762533"/>
                </a:lnTo>
                <a:lnTo>
                  <a:pt x="0" y="27625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Tree>
    <p:extLst>
      <p:ext uri="{BB962C8B-B14F-4D97-AF65-F5344CB8AC3E}">
        <p14:creationId xmlns:p14="http://schemas.microsoft.com/office/powerpoint/2010/main" val="3326463288"/>
      </p:ext>
    </p:extLst>
  </p:cSld>
  <p:clrMapOvr>
    <a:masterClrMapping/>
  </p:clrMapOvr>
  <p:transition spd="med">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4" name="Freeform 4"/>
          <p:cNvSpPr/>
          <p:nvPr/>
        </p:nvSpPr>
        <p:spPr>
          <a:xfrm>
            <a:off x="14678223" y="395096"/>
            <a:ext cx="3179138" cy="2676256"/>
          </a:xfrm>
          <a:custGeom>
            <a:avLst/>
            <a:gdLst/>
            <a:ahLst/>
            <a:cxnLst/>
            <a:rect l="l" t="t" r="r" b="b"/>
            <a:pathLst>
              <a:path w="3179138" h="2676256">
                <a:moveTo>
                  <a:pt x="0" y="0"/>
                </a:moveTo>
                <a:lnTo>
                  <a:pt x="3179138" y="0"/>
                </a:lnTo>
                <a:lnTo>
                  <a:pt x="3179138" y="2676256"/>
                </a:lnTo>
                <a:lnTo>
                  <a:pt x="0" y="26762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5" name="Freeform 5"/>
          <p:cNvSpPr/>
          <p:nvPr/>
        </p:nvSpPr>
        <p:spPr>
          <a:xfrm>
            <a:off x="416351" y="171450"/>
            <a:ext cx="17426722" cy="9701404"/>
          </a:xfrm>
          <a:custGeom>
            <a:avLst/>
            <a:gdLst/>
            <a:ahLst/>
            <a:cxnLst/>
            <a:rect l="l" t="t" r="r" b="b"/>
            <a:pathLst>
              <a:path w="15439551" h="8670210">
                <a:moveTo>
                  <a:pt x="0" y="0"/>
                </a:moveTo>
                <a:lnTo>
                  <a:pt x="15439550" y="0"/>
                </a:lnTo>
                <a:lnTo>
                  <a:pt x="15439550" y="8670210"/>
                </a:lnTo>
                <a:lnTo>
                  <a:pt x="0" y="8670210"/>
                </a:lnTo>
                <a:lnTo>
                  <a:pt x="0" y="0"/>
                </a:ln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endParaRPr>
          </a:p>
        </p:txBody>
      </p:sp>
      <p:sp>
        <p:nvSpPr>
          <p:cNvPr id="9" name="Freeform 9"/>
          <p:cNvSpPr/>
          <p:nvPr/>
        </p:nvSpPr>
        <p:spPr>
          <a:xfrm rot="1100902">
            <a:off x="16747628" y="8674452"/>
            <a:ext cx="1415723" cy="1348798"/>
          </a:xfrm>
          <a:custGeom>
            <a:avLst/>
            <a:gdLst/>
            <a:ahLst/>
            <a:cxnLst/>
            <a:rect l="l" t="t" r="r" b="b"/>
            <a:pathLst>
              <a:path w="1415723" h="1348798">
                <a:moveTo>
                  <a:pt x="0" y="0"/>
                </a:moveTo>
                <a:lnTo>
                  <a:pt x="1415724" y="0"/>
                </a:lnTo>
                <a:lnTo>
                  <a:pt x="1415724" y="1348798"/>
                </a:lnTo>
                <a:lnTo>
                  <a:pt x="0" y="1348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6" name="Hộp Văn bản 5">
            <a:extLst>
              <a:ext uri="{FF2B5EF4-FFF2-40B4-BE49-F238E27FC236}">
                <a16:creationId xmlns:a16="http://schemas.microsoft.com/office/drawing/2014/main" id="{C31DEB2C-CE70-80F3-36B6-81EA34A43CB5}"/>
              </a:ext>
            </a:extLst>
          </p:cNvPr>
          <p:cNvSpPr txBox="1"/>
          <p:nvPr/>
        </p:nvSpPr>
        <p:spPr>
          <a:xfrm>
            <a:off x="3200400" y="336427"/>
            <a:ext cx="14554199" cy="2025555"/>
          </a:xfrm>
          <a:prstGeom prst="rect">
            <a:avLst/>
          </a:prstGeom>
          <a:noFill/>
        </p:spPr>
        <p:txBody>
          <a:bodyPr wrap="square">
            <a:spAutoFit/>
          </a:bodyPr>
          <a:lstStyle/>
          <a:p>
            <a:pPr lvl="0" algn="just">
              <a:lnSpc>
                <a:spcPct val="120000"/>
              </a:lnSpc>
              <a:defRPr/>
            </a:pPr>
            <a:r>
              <a:rPr lang="vi-VN" sz="3600" dirty="0">
                <a:solidFill>
                  <a:srgbClr val="002060"/>
                </a:solidFill>
              </a:rPr>
              <a:t>Nhận xét đặc điểm cấu tạo (thành phần nguyên tử, số lượng nguyên tử của các nguyên tố, liên kết đơn, liên kết bội, nhóm chức) của các hợp chất hữu cơ trong hai nhóm chất ở ví dụ 3: nhóm 1(A, B, C) và nhóm 2 (X, Y, Z)</a:t>
            </a:r>
          </a:p>
        </p:txBody>
      </p:sp>
      <p:sp>
        <p:nvSpPr>
          <p:cNvPr id="12" name="Hộp Văn bản 11">
            <a:extLst>
              <a:ext uri="{FF2B5EF4-FFF2-40B4-BE49-F238E27FC236}">
                <a16:creationId xmlns:a16="http://schemas.microsoft.com/office/drawing/2014/main" id="{60A8F81A-D164-6C1C-87FE-F8507AD07389}"/>
              </a:ext>
            </a:extLst>
          </p:cNvPr>
          <p:cNvSpPr txBox="1"/>
          <p:nvPr/>
        </p:nvSpPr>
        <p:spPr>
          <a:xfrm>
            <a:off x="1295400" y="5716902"/>
            <a:ext cx="6324600" cy="3355149"/>
          </a:xfrm>
          <a:prstGeom prst="rect">
            <a:avLst/>
          </a:prstGeom>
          <a:solidFill>
            <a:schemeClr val="accent5">
              <a:lumMod val="20000"/>
              <a:lumOff val="80000"/>
            </a:schemeClr>
          </a:solidFill>
          <a:ln>
            <a:solidFill>
              <a:srgbClr val="424C94"/>
            </a:solidFill>
          </a:ln>
        </p:spPr>
        <p:txBody>
          <a:bodyPr wrap="square">
            <a:spAutoFit/>
          </a:bodyPr>
          <a:lstStyle/>
          <a:p>
            <a:pPr marL="571500" indent="-571500" algn="just">
              <a:lnSpc>
                <a:spcPct val="120000"/>
              </a:lnSpc>
              <a:buFont typeface="Arial" panose="020B0604020202020204" pitchFamily="34" charset="0"/>
              <a:buChar char="•"/>
            </a:pPr>
            <a:r>
              <a:rPr lang="en-US" sz="3600" dirty="0">
                <a:latin typeface="Cambria" panose="02040503050406030204" pitchFamily="18" charset="0"/>
                <a:ea typeface="Cambria" panose="02040503050406030204" pitchFamily="18" charset="0"/>
              </a:rPr>
              <a:t>C</a:t>
            </a:r>
            <a:r>
              <a:rPr lang="vi-VN" sz="3600" dirty="0">
                <a:latin typeface="Cambria" panose="02040503050406030204" pitchFamily="18" charset="0"/>
                <a:ea typeface="Cambria" panose="02040503050406030204" pitchFamily="18" charset="0"/>
              </a:rPr>
              <a:t>hất A ít hơn chất B một nhóm CH</a:t>
            </a:r>
            <a:r>
              <a:rPr lang="vi-VN" sz="3600" baseline="-25000" dirty="0">
                <a:latin typeface="Cambria" panose="02040503050406030204" pitchFamily="18" charset="0"/>
                <a:ea typeface="Cambria" panose="02040503050406030204" pitchFamily="18" charset="0"/>
              </a:rPr>
              <a:t>2</a:t>
            </a:r>
            <a:r>
              <a:rPr lang="vi-VN" sz="3600" dirty="0">
                <a:latin typeface="Cambria" panose="02040503050406030204" pitchFamily="18" charset="0"/>
                <a:ea typeface="Cambria" panose="02040503050406030204" pitchFamily="18" charset="0"/>
              </a:rPr>
              <a:t>, chất B ít hơn sơn chất C một nhóm CH</a:t>
            </a:r>
            <a:r>
              <a:rPr lang="vi-VN" sz="3600" baseline="-25000" dirty="0">
                <a:latin typeface="Cambria" panose="02040503050406030204" pitchFamily="18" charset="0"/>
                <a:ea typeface="Cambria" panose="02040503050406030204" pitchFamily="18" charset="0"/>
              </a:rPr>
              <a:t>2</a:t>
            </a:r>
            <a:r>
              <a:rPr lang="en-US" sz="3600" dirty="0">
                <a:latin typeface="Cambria" panose="02040503050406030204" pitchFamily="18" charset="0"/>
                <a:ea typeface="Cambria" panose="02040503050406030204" pitchFamily="18" charset="0"/>
              </a:rPr>
              <a:t>. </a:t>
            </a:r>
          </a:p>
          <a:p>
            <a:pPr marL="571500" indent="-571500" algn="just">
              <a:lnSpc>
                <a:spcPct val="120000"/>
              </a:lnSpc>
              <a:buFont typeface="Arial" panose="020B0604020202020204" pitchFamily="34" charset="0"/>
              <a:buChar char="•"/>
            </a:pPr>
            <a:r>
              <a:rPr lang="vi-VN" sz="3600" dirty="0">
                <a:latin typeface="Cambria" panose="02040503050406030204" pitchFamily="18" charset="0"/>
                <a:ea typeface="Cambria" panose="02040503050406030204" pitchFamily="18" charset="0"/>
              </a:rPr>
              <a:t>3 chất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phân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tử</a:t>
            </a: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đều chỉ chứa liên kết đơn</a:t>
            </a:r>
            <a:r>
              <a:rPr lang="en-US" sz="3600" dirty="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sp>
        <p:nvSpPr>
          <p:cNvPr id="13" name="Nút Hành động: Trợ giúp 12">
            <a:hlinkClick r:id="" action="ppaction://noaction" highlightClick="1"/>
            <a:extLst>
              <a:ext uri="{FF2B5EF4-FFF2-40B4-BE49-F238E27FC236}">
                <a16:creationId xmlns:a16="http://schemas.microsoft.com/office/drawing/2014/main" id="{BD2C257A-5178-5E3F-4856-B5E7D9C41C86}"/>
              </a:ext>
            </a:extLst>
          </p:cNvPr>
          <p:cNvSpPr/>
          <p:nvPr/>
        </p:nvSpPr>
        <p:spPr>
          <a:xfrm>
            <a:off x="1155273" y="549104"/>
            <a:ext cx="1600200" cy="1600200"/>
          </a:xfrm>
          <a:prstGeom prst="actionButtonHelp">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Hình ảnh 6">
            <a:extLst>
              <a:ext uri="{FF2B5EF4-FFF2-40B4-BE49-F238E27FC236}">
                <a16:creationId xmlns:a16="http://schemas.microsoft.com/office/drawing/2014/main" id="{3EFDCBB0-953D-6D2E-8501-491C253C2CF2}"/>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rcRect l="4102" r="3470"/>
          <a:stretch/>
        </p:blipFill>
        <p:spPr>
          <a:xfrm>
            <a:off x="752783" y="2876128"/>
            <a:ext cx="7798133" cy="2467404"/>
          </a:xfrm>
          <a:prstGeom prst="rect">
            <a:avLst/>
          </a:prstGeom>
        </p:spPr>
      </p:pic>
      <p:pic>
        <p:nvPicPr>
          <p:cNvPr id="10" name="Hình ảnh 9">
            <a:extLst>
              <a:ext uri="{FF2B5EF4-FFF2-40B4-BE49-F238E27FC236}">
                <a16:creationId xmlns:a16="http://schemas.microsoft.com/office/drawing/2014/main" id="{D12582FE-8D64-6CAB-493A-DC34ABEEBD4C}"/>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tretch>
            <a:fillRect/>
          </a:stretch>
        </p:blipFill>
        <p:spPr>
          <a:xfrm>
            <a:off x="9002463" y="2686425"/>
            <a:ext cx="8752136" cy="2657107"/>
          </a:xfrm>
          <a:prstGeom prst="rect">
            <a:avLst/>
          </a:prstGeom>
        </p:spPr>
      </p:pic>
      <p:sp>
        <p:nvSpPr>
          <p:cNvPr id="15" name="Hộp Văn bản 14">
            <a:extLst>
              <a:ext uri="{FF2B5EF4-FFF2-40B4-BE49-F238E27FC236}">
                <a16:creationId xmlns:a16="http://schemas.microsoft.com/office/drawing/2014/main" id="{09CCDE6D-0DAA-ADB2-145A-EAB906A790C2}"/>
              </a:ext>
            </a:extLst>
          </p:cNvPr>
          <p:cNvSpPr txBox="1"/>
          <p:nvPr/>
        </p:nvSpPr>
        <p:spPr>
          <a:xfrm>
            <a:off x="10038542" y="5716901"/>
            <a:ext cx="6954057" cy="3355149"/>
          </a:xfrm>
          <a:prstGeom prst="rect">
            <a:avLst/>
          </a:prstGeom>
          <a:solidFill>
            <a:schemeClr val="accent6">
              <a:lumMod val="20000"/>
              <a:lumOff val="80000"/>
            </a:schemeClr>
          </a:solidFill>
          <a:ln>
            <a:solidFill>
              <a:srgbClr val="424C94"/>
            </a:solidFill>
          </a:ln>
        </p:spPr>
        <p:txBody>
          <a:bodyPr wrap="square">
            <a:spAutoFit/>
          </a:bodyPr>
          <a:lstStyle/>
          <a:p>
            <a:pPr marL="571500" indent="-571500" algn="just">
              <a:lnSpc>
                <a:spcPct val="120000"/>
              </a:lnSpc>
              <a:buFont typeface="Arial" panose="020B0604020202020204" pitchFamily="34" charset="0"/>
              <a:buChar char="•"/>
            </a:pPr>
            <a:r>
              <a:rPr lang="en-US" sz="3600" dirty="0">
                <a:latin typeface="Cambria" panose="02040503050406030204" pitchFamily="18" charset="0"/>
                <a:ea typeface="Cambria" panose="02040503050406030204" pitchFamily="18" charset="0"/>
              </a:rPr>
              <a:t>C</a:t>
            </a:r>
            <a:r>
              <a:rPr lang="vi-VN" sz="3600" dirty="0">
                <a:latin typeface="Cambria" panose="02040503050406030204" pitchFamily="18" charset="0"/>
                <a:ea typeface="Cambria" panose="02040503050406030204" pitchFamily="18" charset="0"/>
              </a:rPr>
              <a:t>hất X ít hơn chất Y một nhóm CH</a:t>
            </a:r>
            <a:r>
              <a:rPr lang="vi-VN" sz="3600" baseline="-25000" dirty="0">
                <a:latin typeface="Cambria" panose="02040503050406030204" pitchFamily="18" charset="0"/>
                <a:ea typeface="Cambria" panose="02040503050406030204" pitchFamily="18" charset="0"/>
              </a:rPr>
              <a:t>2</a:t>
            </a:r>
            <a:r>
              <a:rPr lang="vi-VN" sz="3600" dirty="0">
                <a:latin typeface="Cambria" panose="02040503050406030204" pitchFamily="18" charset="0"/>
                <a:ea typeface="Cambria" panose="02040503050406030204" pitchFamily="18" charset="0"/>
              </a:rPr>
              <a:t>, chất Y ít hơn chất Z một nhóm CH</a:t>
            </a:r>
            <a:r>
              <a:rPr lang="vi-VN" sz="3600" baseline="-25000" dirty="0">
                <a:latin typeface="Cambria" panose="02040503050406030204" pitchFamily="18" charset="0"/>
                <a:ea typeface="Cambria" panose="02040503050406030204" pitchFamily="18" charset="0"/>
              </a:rPr>
              <a:t>2</a:t>
            </a:r>
          </a:p>
          <a:p>
            <a:pPr marL="571500" indent="-571500" algn="just">
              <a:lnSpc>
                <a:spcPct val="120000"/>
              </a:lnSpc>
              <a:buFont typeface="Arial" panose="020B0604020202020204" pitchFamily="34" charset="0"/>
              <a:buChar char="•"/>
            </a:pPr>
            <a:r>
              <a:rPr lang="en-US" sz="3600" dirty="0">
                <a:latin typeface="Cambria" panose="02040503050406030204" pitchFamily="18" charset="0"/>
                <a:ea typeface="Cambria" panose="02040503050406030204" pitchFamily="18" charset="0"/>
              </a:rPr>
              <a:t>3</a:t>
            </a:r>
            <a:r>
              <a:rPr lang="vi-VN" sz="3600" dirty="0">
                <a:latin typeface="Cambria" panose="02040503050406030204" pitchFamily="18" charset="0"/>
                <a:ea typeface="Cambria" panose="02040503050406030204" pitchFamily="18" charset="0"/>
              </a:rPr>
              <a:t> chất đều chỉ chứa liên kết đơn và có nhóm chức −OH</a:t>
            </a:r>
            <a:r>
              <a:rPr lang="en-US" sz="3600" dirty="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41842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4" name="Freeform 4"/>
          <p:cNvSpPr/>
          <p:nvPr/>
        </p:nvSpPr>
        <p:spPr>
          <a:xfrm>
            <a:off x="14678223" y="395096"/>
            <a:ext cx="3179138" cy="2676256"/>
          </a:xfrm>
          <a:custGeom>
            <a:avLst/>
            <a:gdLst/>
            <a:ahLst/>
            <a:cxnLst/>
            <a:rect l="l" t="t" r="r" b="b"/>
            <a:pathLst>
              <a:path w="3179138" h="2676256">
                <a:moveTo>
                  <a:pt x="0" y="0"/>
                </a:moveTo>
                <a:lnTo>
                  <a:pt x="3179138" y="0"/>
                </a:lnTo>
                <a:lnTo>
                  <a:pt x="3179138" y="2676256"/>
                </a:lnTo>
                <a:lnTo>
                  <a:pt x="0" y="26762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5" name="Freeform 5"/>
          <p:cNvSpPr/>
          <p:nvPr/>
        </p:nvSpPr>
        <p:spPr>
          <a:xfrm>
            <a:off x="416351" y="171450"/>
            <a:ext cx="17426722" cy="9701404"/>
          </a:xfrm>
          <a:custGeom>
            <a:avLst/>
            <a:gdLst/>
            <a:ahLst/>
            <a:cxnLst/>
            <a:rect l="l" t="t" r="r" b="b"/>
            <a:pathLst>
              <a:path w="15439551" h="8670210">
                <a:moveTo>
                  <a:pt x="0" y="0"/>
                </a:moveTo>
                <a:lnTo>
                  <a:pt x="15439550" y="0"/>
                </a:lnTo>
                <a:lnTo>
                  <a:pt x="15439550" y="8670210"/>
                </a:lnTo>
                <a:lnTo>
                  <a:pt x="0" y="8670210"/>
                </a:lnTo>
                <a:lnTo>
                  <a:pt x="0" y="0"/>
                </a:ln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endParaRPr>
          </a:p>
        </p:txBody>
      </p:sp>
      <p:sp>
        <p:nvSpPr>
          <p:cNvPr id="9" name="Freeform 9"/>
          <p:cNvSpPr/>
          <p:nvPr/>
        </p:nvSpPr>
        <p:spPr>
          <a:xfrm rot="1100902">
            <a:off x="16747628" y="8674452"/>
            <a:ext cx="1415723" cy="1348798"/>
          </a:xfrm>
          <a:custGeom>
            <a:avLst/>
            <a:gdLst/>
            <a:ahLst/>
            <a:cxnLst/>
            <a:rect l="l" t="t" r="r" b="b"/>
            <a:pathLst>
              <a:path w="1415723" h="1348798">
                <a:moveTo>
                  <a:pt x="0" y="0"/>
                </a:moveTo>
                <a:lnTo>
                  <a:pt x="1415724" y="0"/>
                </a:lnTo>
                <a:lnTo>
                  <a:pt x="1415724" y="1348798"/>
                </a:lnTo>
                <a:lnTo>
                  <a:pt x="0" y="1348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2" name="Hộp Văn bản 11">
            <a:extLst>
              <a:ext uri="{FF2B5EF4-FFF2-40B4-BE49-F238E27FC236}">
                <a16:creationId xmlns:a16="http://schemas.microsoft.com/office/drawing/2014/main" id="{60A8F81A-D164-6C1C-87FE-F8507AD07389}"/>
              </a:ext>
            </a:extLst>
          </p:cNvPr>
          <p:cNvSpPr txBox="1"/>
          <p:nvPr/>
        </p:nvSpPr>
        <p:spPr>
          <a:xfrm>
            <a:off x="9949530" y="1385244"/>
            <a:ext cx="6858001" cy="695960"/>
          </a:xfrm>
          <a:prstGeom prst="rect">
            <a:avLst/>
          </a:prstGeom>
          <a:solidFill>
            <a:schemeClr val="accent5">
              <a:lumMod val="20000"/>
              <a:lumOff val="80000"/>
            </a:schemeClr>
          </a:solidFill>
          <a:ln>
            <a:solidFill>
              <a:srgbClr val="424C94"/>
            </a:solidFill>
          </a:ln>
        </p:spPr>
        <p:txBody>
          <a:bodyPr wrap="square">
            <a:spAutoFit/>
          </a:bodyPr>
          <a:lstStyle/>
          <a:p>
            <a:pPr marL="571500" marR="0" lvl="0" indent="-5715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B, C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đồng</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đẳng</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Hình ảnh 6">
            <a:extLst>
              <a:ext uri="{FF2B5EF4-FFF2-40B4-BE49-F238E27FC236}">
                <a16:creationId xmlns:a16="http://schemas.microsoft.com/office/drawing/2014/main" id="{3EFDCBB0-953D-6D2E-8501-491C253C2CF2}"/>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rcRect l="4102" r="3470"/>
          <a:stretch/>
        </p:blipFill>
        <p:spPr>
          <a:xfrm>
            <a:off x="810341" y="923496"/>
            <a:ext cx="7798133" cy="2467404"/>
          </a:xfrm>
          <a:prstGeom prst="rect">
            <a:avLst/>
          </a:prstGeom>
        </p:spPr>
      </p:pic>
      <p:pic>
        <p:nvPicPr>
          <p:cNvPr id="10" name="Hình ảnh 9">
            <a:extLst>
              <a:ext uri="{FF2B5EF4-FFF2-40B4-BE49-F238E27FC236}">
                <a16:creationId xmlns:a16="http://schemas.microsoft.com/office/drawing/2014/main" id="{D12582FE-8D64-6CAB-493A-DC34ABEEBD4C}"/>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tretch>
            <a:fillRect/>
          </a:stretch>
        </p:blipFill>
        <p:spPr>
          <a:xfrm>
            <a:off x="609600" y="4314281"/>
            <a:ext cx="8752136" cy="2657107"/>
          </a:xfrm>
          <a:prstGeom prst="rect">
            <a:avLst/>
          </a:prstGeom>
        </p:spPr>
      </p:pic>
      <p:sp>
        <p:nvSpPr>
          <p:cNvPr id="3" name="Hộp Văn bản 2">
            <a:extLst>
              <a:ext uri="{FF2B5EF4-FFF2-40B4-BE49-F238E27FC236}">
                <a16:creationId xmlns:a16="http://schemas.microsoft.com/office/drawing/2014/main" id="{0566C4FD-2E93-B776-3C77-4596DF864BE9}"/>
              </a:ext>
            </a:extLst>
          </p:cNvPr>
          <p:cNvSpPr txBox="1"/>
          <p:nvPr/>
        </p:nvSpPr>
        <p:spPr>
          <a:xfrm>
            <a:off x="10168641" y="4734689"/>
            <a:ext cx="6858001" cy="695960"/>
          </a:xfrm>
          <a:prstGeom prst="rect">
            <a:avLst/>
          </a:prstGeom>
          <a:solidFill>
            <a:schemeClr val="accent5">
              <a:lumMod val="20000"/>
              <a:lumOff val="80000"/>
            </a:schemeClr>
          </a:solidFill>
          <a:ln>
            <a:solidFill>
              <a:srgbClr val="424C94"/>
            </a:solidFill>
          </a:ln>
        </p:spPr>
        <p:txBody>
          <a:bodyPr wrap="square">
            <a:spAutoFit/>
          </a:bodyPr>
          <a:lstStyle/>
          <a:p>
            <a:pPr marL="571500" marR="0" lvl="0" indent="-5715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 Y, Z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đồng</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đẳng</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Bong bóng Lời nói: Hình chữ nhật 7">
            <a:extLst>
              <a:ext uri="{FF2B5EF4-FFF2-40B4-BE49-F238E27FC236}">
                <a16:creationId xmlns:a16="http://schemas.microsoft.com/office/drawing/2014/main" id="{271DBAF2-9344-59F1-9C2F-48FE1814F8A9}"/>
              </a:ext>
            </a:extLst>
          </p:cNvPr>
          <p:cNvSpPr/>
          <p:nvPr/>
        </p:nvSpPr>
        <p:spPr>
          <a:xfrm>
            <a:off x="10374113" y="6199907"/>
            <a:ext cx="5257800" cy="2286000"/>
          </a:xfrm>
          <a:prstGeom prst="wedgeRectCallout">
            <a:avLst>
              <a:gd name="adj1" fmla="val -69551"/>
              <a:gd name="adj2" fmla="val -63658"/>
            </a:avLst>
          </a:prstGeom>
          <a:solidFill>
            <a:srgbClr val="5C67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800" b="1" dirty="0"/>
              <a:t>ĐỒNG ĐẲNG </a:t>
            </a:r>
            <a:r>
              <a:rPr lang="en-US" sz="4800" b="1" dirty="0" err="1"/>
              <a:t>là</a:t>
            </a:r>
            <a:r>
              <a:rPr lang="en-US" sz="4800" b="1" dirty="0"/>
              <a:t> </a:t>
            </a:r>
            <a:r>
              <a:rPr lang="en-US" sz="4800" b="1" dirty="0" err="1"/>
              <a:t>gì</a:t>
            </a:r>
            <a:r>
              <a:rPr lang="en-US" sz="4800" b="1" dirty="0"/>
              <a:t>?</a:t>
            </a:r>
          </a:p>
        </p:txBody>
      </p:sp>
    </p:spTree>
    <p:extLst>
      <p:ext uri="{BB962C8B-B14F-4D97-AF65-F5344CB8AC3E}">
        <p14:creationId xmlns:p14="http://schemas.microsoft.com/office/powerpoint/2010/main" val="34733767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cs typeface="+mn-ea"/>
              <a:sym typeface="+mn-lt"/>
            </a:endParaRPr>
          </a:p>
        </p:txBody>
      </p:sp>
      <p:sp>
        <p:nvSpPr>
          <p:cNvPr id="3" name="Freeform 3"/>
          <p:cNvSpPr/>
          <p:nvPr/>
        </p:nvSpPr>
        <p:spPr>
          <a:xfrm>
            <a:off x="13989171" y="2678"/>
            <a:ext cx="4298829" cy="1836963"/>
          </a:xfrm>
          <a:custGeom>
            <a:avLst/>
            <a:gdLst/>
            <a:ahLst/>
            <a:cxnLst/>
            <a:rect l="l" t="t" r="r" b="b"/>
            <a:pathLst>
              <a:path w="4298829" h="1836963">
                <a:moveTo>
                  <a:pt x="0" y="0"/>
                </a:moveTo>
                <a:lnTo>
                  <a:pt x="4298829" y="0"/>
                </a:lnTo>
                <a:lnTo>
                  <a:pt x="4298829" y="1836962"/>
                </a:lnTo>
                <a:lnTo>
                  <a:pt x="0" y="1836962"/>
                </a:lnTo>
                <a:lnTo>
                  <a:pt x="0" y="0"/>
                </a:lnTo>
                <a:close/>
              </a:path>
            </a:pathLst>
          </a:custGeom>
          <a:blipFill>
            <a:blip r:embed="rId4">
              <a:extLst>
                <a:ext uri="{96DAC541-7B7A-43D3-8B79-37D633B846F1}">
                  <asvg:svgBlip xmlns:asvg="http://schemas.microsoft.com/office/drawing/2016/SVG/main" r:embed="rId5"/>
                </a:ext>
              </a:extLst>
            </a:blip>
            <a:stretch>
              <a:fillRect t="-99644" r="-25794"/>
            </a:stretch>
          </a:blipFill>
        </p:spPr>
        <p:txBody>
          <a:bodyPr/>
          <a:lstStyle/>
          <a:p>
            <a:endParaRPr lang="en-US">
              <a:cs typeface="+mn-ea"/>
              <a:sym typeface="+mn-lt"/>
            </a:endParaRPr>
          </a:p>
        </p:txBody>
      </p:sp>
      <p:sp>
        <p:nvSpPr>
          <p:cNvPr id="4" name="Freeform 4"/>
          <p:cNvSpPr/>
          <p:nvPr/>
        </p:nvSpPr>
        <p:spPr>
          <a:xfrm>
            <a:off x="2649914" y="2884726"/>
            <a:ext cx="4980701" cy="5856288"/>
          </a:xfrm>
          <a:custGeom>
            <a:avLst/>
            <a:gdLst/>
            <a:ahLst/>
            <a:cxnLst/>
            <a:rect l="l" t="t" r="r" b="b"/>
            <a:pathLst>
              <a:path w="4944808" h="5110913">
                <a:moveTo>
                  <a:pt x="0" y="0"/>
                </a:moveTo>
                <a:lnTo>
                  <a:pt x="4944808" y="0"/>
                </a:lnTo>
                <a:lnTo>
                  <a:pt x="4944808" y="5110913"/>
                </a:lnTo>
                <a:lnTo>
                  <a:pt x="0" y="51109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cs typeface="+mn-ea"/>
              <a:sym typeface="+mn-lt"/>
            </a:endParaRPr>
          </a:p>
        </p:txBody>
      </p:sp>
      <p:sp>
        <p:nvSpPr>
          <p:cNvPr id="6" name="Freeform 6"/>
          <p:cNvSpPr/>
          <p:nvPr/>
        </p:nvSpPr>
        <p:spPr>
          <a:xfrm>
            <a:off x="9172914" y="2878825"/>
            <a:ext cx="4980701" cy="5856288"/>
          </a:xfrm>
          <a:custGeom>
            <a:avLst/>
            <a:gdLst/>
            <a:ahLst/>
            <a:cxnLst/>
            <a:rect l="l" t="t" r="r" b="b"/>
            <a:pathLst>
              <a:path w="4944808" h="5110913">
                <a:moveTo>
                  <a:pt x="0" y="0"/>
                </a:moveTo>
                <a:lnTo>
                  <a:pt x="4944808" y="0"/>
                </a:lnTo>
                <a:lnTo>
                  <a:pt x="4944808" y="5110913"/>
                </a:lnTo>
                <a:lnTo>
                  <a:pt x="0" y="51109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cs typeface="+mn-ea"/>
              <a:sym typeface="+mn-lt"/>
            </a:endParaRPr>
          </a:p>
        </p:txBody>
      </p:sp>
      <p:sp>
        <p:nvSpPr>
          <p:cNvPr id="7" name="Freeform 7"/>
          <p:cNvSpPr/>
          <p:nvPr/>
        </p:nvSpPr>
        <p:spPr>
          <a:xfrm rot="-1456431">
            <a:off x="15806077" y="8557003"/>
            <a:ext cx="2581001" cy="2200890"/>
          </a:xfrm>
          <a:custGeom>
            <a:avLst/>
            <a:gdLst/>
            <a:ahLst/>
            <a:cxnLst/>
            <a:rect l="l" t="t" r="r" b="b"/>
            <a:pathLst>
              <a:path w="2581001" h="2200890">
                <a:moveTo>
                  <a:pt x="0" y="0"/>
                </a:moveTo>
                <a:lnTo>
                  <a:pt x="2581002" y="0"/>
                </a:lnTo>
                <a:lnTo>
                  <a:pt x="2581002" y="2200890"/>
                </a:lnTo>
                <a:lnTo>
                  <a:pt x="0" y="2200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cs typeface="+mn-ea"/>
              <a:sym typeface="+mn-lt"/>
            </a:endParaRPr>
          </a:p>
        </p:txBody>
      </p:sp>
      <p:sp>
        <p:nvSpPr>
          <p:cNvPr id="10" name="Freeform 10"/>
          <p:cNvSpPr/>
          <p:nvPr/>
        </p:nvSpPr>
        <p:spPr>
          <a:xfrm rot="-1111116">
            <a:off x="-686593" y="8908534"/>
            <a:ext cx="1572148" cy="1497828"/>
          </a:xfrm>
          <a:custGeom>
            <a:avLst/>
            <a:gdLst/>
            <a:ahLst/>
            <a:cxnLst/>
            <a:rect l="l" t="t" r="r" b="b"/>
            <a:pathLst>
              <a:path w="1572148" h="1497828">
                <a:moveTo>
                  <a:pt x="0" y="0"/>
                </a:moveTo>
                <a:lnTo>
                  <a:pt x="1572148" y="0"/>
                </a:lnTo>
                <a:lnTo>
                  <a:pt x="1572148" y="1497828"/>
                </a:lnTo>
                <a:lnTo>
                  <a:pt x="0" y="14978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cs typeface="+mn-ea"/>
              <a:sym typeface="+mn-lt"/>
            </a:endParaRPr>
          </a:p>
        </p:txBody>
      </p:sp>
      <p:sp>
        <p:nvSpPr>
          <p:cNvPr id="12" name="Freeform 12"/>
          <p:cNvSpPr/>
          <p:nvPr/>
        </p:nvSpPr>
        <p:spPr>
          <a:xfrm>
            <a:off x="0" y="2678"/>
            <a:ext cx="2159075" cy="1609492"/>
          </a:xfrm>
          <a:custGeom>
            <a:avLst/>
            <a:gdLst/>
            <a:ahLst/>
            <a:cxnLst/>
            <a:rect l="l" t="t" r="r" b="b"/>
            <a:pathLst>
              <a:path w="2159075" h="1609492">
                <a:moveTo>
                  <a:pt x="0" y="0"/>
                </a:moveTo>
                <a:lnTo>
                  <a:pt x="2159075" y="0"/>
                </a:lnTo>
                <a:lnTo>
                  <a:pt x="2159075" y="1609492"/>
                </a:lnTo>
                <a:lnTo>
                  <a:pt x="0" y="16094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cs typeface="+mn-ea"/>
              <a:sym typeface="+mn-lt"/>
            </a:endParaRPr>
          </a:p>
        </p:txBody>
      </p:sp>
      <p:sp>
        <p:nvSpPr>
          <p:cNvPr id="17" name="Freeform 4">
            <a:extLst>
              <a:ext uri="{FF2B5EF4-FFF2-40B4-BE49-F238E27FC236}">
                <a16:creationId xmlns:a16="http://schemas.microsoft.com/office/drawing/2014/main" id="{B341ACEE-68B9-036E-1087-8BDF9286695C}"/>
              </a:ext>
            </a:extLst>
          </p:cNvPr>
          <p:cNvSpPr/>
          <p:nvPr/>
        </p:nvSpPr>
        <p:spPr>
          <a:xfrm>
            <a:off x="5791200" y="552221"/>
            <a:ext cx="6453761" cy="1924767"/>
          </a:xfrm>
          <a:custGeom>
            <a:avLst/>
            <a:gdLst/>
            <a:ahLst/>
            <a:cxnLst/>
            <a:rect l="l" t="t" r="r" b="b"/>
            <a:pathLst>
              <a:path w="4944808" h="5110913">
                <a:moveTo>
                  <a:pt x="0" y="0"/>
                </a:moveTo>
                <a:lnTo>
                  <a:pt x="4944808" y="0"/>
                </a:lnTo>
                <a:lnTo>
                  <a:pt x="4944808" y="5110913"/>
                </a:lnTo>
                <a:lnTo>
                  <a:pt x="0" y="5110913"/>
                </a:lnTo>
                <a:lnTo>
                  <a:pt x="0" y="0"/>
                </a:lnTo>
                <a:close/>
              </a:path>
            </a:pathLst>
          </a:custGeom>
          <a:solidFill>
            <a:srgbClr val="FBDDD5"/>
          </a:solidFill>
        </p:spPr>
        <p:txBody>
          <a:bodyPr/>
          <a:lstStyle/>
          <a:p>
            <a:endParaRPr lang="en-US">
              <a:cs typeface="+mn-ea"/>
              <a:sym typeface="+mn-lt"/>
            </a:endParaRPr>
          </a:p>
        </p:txBody>
      </p:sp>
      <p:sp>
        <p:nvSpPr>
          <p:cNvPr id="18" name="TextBox 16">
            <a:extLst>
              <a:ext uri="{FF2B5EF4-FFF2-40B4-BE49-F238E27FC236}">
                <a16:creationId xmlns:a16="http://schemas.microsoft.com/office/drawing/2014/main" id="{34B9D622-70D0-1D8A-46F2-516401A8377F}"/>
              </a:ext>
            </a:extLst>
          </p:cNvPr>
          <p:cNvSpPr txBox="1"/>
          <p:nvPr/>
        </p:nvSpPr>
        <p:spPr>
          <a:xfrm>
            <a:off x="6274684" y="959959"/>
            <a:ext cx="13665101" cy="1295226"/>
          </a:xfrm>
          <a:prstGeom prst="rect">
            <a:avLst/>
          </a:prstGeom>
        </p:spPr>
        <p:txBody>
          <a:bodyPr lIns="0" tIns="0" rIns="0" bIns="0" rtlCol="0" anchor="t">
            <a:spAutoFit/>
          </a:bodyPr>
          <a:lstStyle/>
          <a:p>
            <a:pPr>
              <a:lnSpc>
                <a:spcPts val="10120"/>
              </a:lnSpc>
            </a:pPr>
            <a:r>
              <a:rPr lang="en-US" sz="9200" b="1" dirty="0">
                <a:solidFill>
                  <a:srgbClr val="5C67B6"/>
                </a:solidFill>
                <a:effectLst>
                  <a:outerShdw blurRad="38100" dist="38100" dir="2700000" algn="tl">
                    <a:srgbClr val="000000">
                      <a:alpha val="43137"/>
                    </a:srgbClr>
                  </a:outerShdw>
                </a:effectLst>
                <a:cs typeface="+mn-ea"/>
                <a:sym typeface="+mn-lt"/>
              </a:rPr>
              <a:t>NỘI DUNG</a:t>
            </a:r>
          </a:p>
        </p:txBody>
      </p:sp>
      <p:sp>
        <p:nvSpPr>
          <p:cNvPr id="20" name="TextBox 16">
            <a:extLst>
              <a:ext uri="{FF2B5EF4-FFF2-40B4-BE49-F238E27FC236}">
                <a16:creationId xmlns:a16="http://schemas.microsoft.com/office/drawing/2014/main" id="{AAE39680-3859-32CD-E804-4ACD0A28667C}"/>
              </a:ext>
            </a:extLst>
          </p:cNvPr>
          <p:cNvSpPr txBox="1"/>
          <p:nvPr/>
        </p:nvSpPr>
        <p:spPr>
          <a:xfrm>
            <a:off x="4807725" y="3687606"/>
            <a:ext cx="482212" cy="1295226"/>
          </a:xfrm>
          <a:prstGeom prst="rect">
            <a:avLst/>
          </a:prstGeom>
        </p:spPr>
        <p:txBody>
          <a:bodyPr wrap="square" lIns="0" tIns="0" rIns="0" bIns="0" rtlCol="0" anchor="t">
            <a:spAutoFit/>
          </a:bodyPr>
          <a:lstStyle/>
          <a:p>
            <a:pPr algn="ctr">
              <a:lnSpc>
                <a:spcPts val="10120"/>
              </a:lnSpc>
            </a:pPr>
            <a:r>
              <a:rPr lang="en-US" sz="9200" b="1" dirty="0">
                <a:solidFill>
                  <a:srgbClr val="F07A5A"/>
                </a:solidFill>
                <a:effectLst>
                  <a:outerShdw blurRad="38100" dist="38100" dir="2700000" algn="tl">
                    <a:srgbClr val="000000">
                      <a:alpha val="43137"/>
                    </a:srgbClr>
                  </a:outerShdw>
                </a:effectLst>
                <a:cs typeface="+mn-ea"/>
                <a:sym typeface="+mn-lt"/>
              </a:rPr>
              <a:t>I</a:t>
            </a:r>
          </a:p>
        </p:txBody>
      </p:sp>
      <p:sp>
        <p:nvSpPr>
          <p:cNvPr id="21" name="TextBox 16">
            <a:extLst>
              <a:ext uri="{FF2B5EF4-FFF2-40B4-BE49-F238E27FC236}">
                <a16:creationId xmlns:a16="http://schemas.microsoft.com/office/drawing/2014/main" id="{16E48148-190E-A976-3BDF-090E6AE482BD}"/>
              </a:ext>
            </a:extLst>
          </p:cNvPr>
          <p:cNvSpPr txBox="1"/>
          <p:nvPr/>
        </p:nvSpPr>
        <p:spPr>
          <a:xfrm>
            <a:off x="11230679" y="3635385"/>
            <a:ext cx="1410073" cy="1295226"/>
          </a:xfrm>
          <a:prstGeom prst="rect">
            <a:avLst/>
          </a:prstGeom>
        </p:spPr>
        <p:txBody>
          <a:bodyPr wrap="square" lIns="0" tIns="0" rIns="0" bIns="0" rtlCol="0" anchor="t">
            <a:spAutoFit/>
          </a:bodyPr>
          <a:lstStyle/>
          <a:p>
            <a:pPr algn="ctr">
              <a:lnSpc>
                <a:spcPts val="10120"/>
              </a:lnSpc>
            </a:pPr>
            <a:r>
              <a:rPr lang="en-US" sz="9200" b="1" dirty="0">
                <a:solidFill>
                  <a:srgbClr val="F07A5A"/>
                </a:solidFill>
                <a:effectLst>
                  <a:outerShdw blurRad="38100" dist="38100" dir="2700000" algn="tl">
                    <a:srgbClr val="000000">
                      <a:alpha val="43137"/>
                    </a:srgbClr>
                  </a:outerShdw>
                </a:effectLst>
                <a:cs typeface="+mn-ea"/>
                <a:sym typeface="+mn-lt"/>
              </a:rPr>
              <a:t>II</a:t>
            </a:r>
          </a:p>
        </p:txBody>
      </p:sp>
      <p:sp>
        <p:nvSpPr>
          <p:cNvPr id="24" name="TextBox 16">
            <a:extLst>
              <a:ext uri="{FF2B5EF4-FFF2-40B4-BE49-F238E27FC236}">
                <a16:creationId xmlns:a16="http://schemas.microsoft.com/office/drawing/2014/main" id="{5F94E503-E1B6-245C-61F4-B550AF59F2F9}"/>
              </a:ext>
            </a:extLst>
          </p:cNvPr>
          <p:cNvSpPr txBox="1"/>
          <p:nvPr/>
        </p:nvSpPr>
        <p:spPr>
          <a:xfrm>
            <a:off x="3276600" y="4982832"/>
            <a:ext cx="3540827" cy="2899768"/>
          </a:xfrm>
          <a:prstGeom prst="rect">
            <a:avLst/>
          </a:prstGeom>
        </p:spPr>
        <p:txBody>
          <a:bodyPr wrap="square" lIns="0" tIns="0" rIns="0" bIns="0" rtlCol="0" anchor="t">
            <a:spAutoFit/>
          </a:bodyPr>
          <a:lstStyle/>
          <a:p>
            <a:pPr algn="ctr">
              <a:lnSpc>
                <a:spcPct val="120000"/>
              </a:lnSpc>
            </a:pPr>
            <a:r>
              <a:rPr lang="en-US" sz="5400" b="1" dirty="0" err="1">
                <a:solidFill>
                  <a:srgbClr val="5C67B6"/>
                </a:solidFill>
                <a:cs typeface="+mn-ea"/>
                <a:sym typeface="+mn-lt"/>
              </a:rPr>
              <a:t>Thuyết</a:t>
            </a:r>
            <a:r>
              <a:rPr lang="en-US" sz="5400" b="1" dirty="0">
                <a:solidFill>
                  <a:srgbClr val="5C67B6"/>
                </a:solidFill>
                <a:cs typeface="+mn-ea"/>
                <a:sym typeface="+mn-lt"/>
              </a:rPr>
              <a:t> </a:t>
            </a:r>
            <a:r>
              <a:rPr lang="en-US" sz="5400" b="1" dirty="0" err="1">
                <a:solidFill>
                  <a:srgbClr val="5C67B6"/>
                </a:solidFill>
                <a:cs typeface="+mn-ea"/>
                <a:sym typeface="+mn-lt"/>
              </a:rPr>
              <a:t>cấu</a:t>
            </a:r>
            <a:r>
              <a:rPr lang="en-US" sz="5400" b="1" dirty="0">
                <a:solidFill>
                  <a:srgbClr val="5C67B6"/>
                </a:solidFill>
                <a:cs typeface="+mn-ea"/>
                <a:sym typeface="+mn-lt"/>
              </a:rPr>
              <a:t> </a:t>
            </a:r>
            <a:r>
              <a:rPr lang="en-US" sz="5400" b="1" dirty="0" err="1">
                <a:solidFill>
                  <a:srgbClr val="5C67B6"/>
                </a:solidFill>
                <a:cs typeface="+mn-ea"/>
                <a:sym typeface="+mn-lt"/>
              </a:rPr>
              <a:t>tạo</a:t>
            </a:r>
            <a:r>
              <a:rPr lang="en-US" sz="5400" b="1" dirty="0">
                <a:solidFill>
                  <a:srgbClr val="5C67B6"/>
                </a:solidFill>
                <a:cs typeface="+mn-ea"/>
                <a:sym typeface="+mn-lt"/>
              </a:rPr>
              <a:t> </a:t>
            </a:r>
            <a:r>
              <a:rPr lang="en-US" sz="5400" b="1" dirty="0" err="1">
                <a:solidFill>
                  <a:srgbClr val="5C67B6"/>
                </a:solidFill>
                <a:cs typeface="+mn-ea"/>
                <a:sym typeface="+mn-lt"/>
              </a:rPr>
              <a:t>hóa</a:t>
            </a:r>
            <a:r>
              <a:rPr lang="en-US" sz="5400" b="1" dirty="0">
                <a:solidFill>
                  <a:srgbClr val="5C67B6"/>
                </a:solidFill>
                <a:cs typeface="+mn-ea"/>
                <a:sym typeface="+mn-lt"/>
              </a:rPr>
              <a:t> </a:t>
            </a:r>
            <a:r>
              <a:rPr lang="en-US" sz="5400" b="1" dirty="0" err="1">
                <a:solidFill>
                  <a:srgbClr val="5C67B6"/>
                </a:solidFill>
                <a:cs typeface="+mn-ea"/>
                <a:sym typeface="+mn-lt"/>
              </a:rPr>
              <a:t>học</a:t>
            </a:r>
            <a:endParaRPr lang="en-US" sz="5400" b="1" dirty="0">
              <a:solidFill>
                <a:srgbClr val="5C67B6"/>
              </a:solidFill>
              <a:cs typeface="+mn-ea"/>
              <a:sym typeface="+mn-lt"/>
            </a:endParaRPr>
          </a:p>
        </p:txBody>
      </p:sp>
      <p:sp>
        <p:nvSpPr>
          <p:cNvPr id="25" name="TextBox 16">
            <a:extLst>
              <a:ext uri="{FF2B5EF4-FFF2-40B4-BE49-F238E27FC236}">
                <a16:creationId xmlns:a16="http://schemas.microsoft.com/office/drawing/2014/main" id="{DB858427-C4B5-E1DC-6551-EE3C17EB5E02}"/>
              </a:ext>
            </a:extLst>
          </p:cNvPr>
          <p:cNvSpPr txBox="1"/>
          <p:nvPr/>
        </p:nvSpPr>
        <p:spPr>
          <a:xfrm>
            <a:off x="10181290" y="4984255"/>
            <a:ext cx="3508849" cy="2899768"/>
          </a:xfrm>
          <a:prstGeom prst="rect">
            <a:avLst/>
          </a:prstGeom>
        </p:spPr>
        <p:txBody>
          <a:bodyPr wrap="square" lIns="0" tIns="0" rIns="0" bIns="0" rtlCol="0" anchor="t">
            <a:spAutoFit/>
          </a:bodyPr>
          <a:lstStyle/>
          <a:p>
            <a:pPr algn="ctr">
              <a:lnSpc>
                <a:spcPct val="120000"/>
              </a:lnSpc>
            </a:pPr>
            <a:r>
              <a:rPr lang="en-US" sz="5400" b="1" dirty="0" err="1">
                <a:solidFill>
                  <a:srgbClr val="5C67B6"/>
                </a:solidFill>
                <a:cs typeface="+mn-ea"/>
                <a:sym typeface="+mn-lt"/>
              </a:rPr>
              <a:t>Đồng</a:t>
            </a:r>
            <a:r>
              <a:rPr lang="en-US" sz="5400" b="1" dirty="0">
                <a:solidFill>
                  <a:srgbClr val="5C67B6"/>
                </a:solidFill>
                <a:cs typeface="+mn-ea"/>
                <a:sym typeface="+mn-lt"/>
              </a:rPr>
              <a:t> </a:t>
            </a:r>
            <a:r>
              <a:rPr lang="en-US" sz="5400" b="1" dirty="0" err="1">
                <a:solidFill>
                  <a:srgbClr val="5C67B6"/>
                </a:solidFill>
                <a:cs typeface="+mn-ea"/>
                <a:sym typeface="+mn-lt"/>
              </a:rPr>
              <a:t>đẳng</a:t>
            </a:r>
            <a:r>
              <a:rPr lang="en-US" sz="5400" b="1" dirty="0">
                <a:solidFill>
                  <a:srgbClr val="5C67B6"/>
                </a:solidFill>
                <a:cs typeface="+mn-ea"/>
                <a:sym typeface="+mn-lt"/>
              </a:rPr>
              <a:t>, </a:t>
            </a:r>
            <a:r>
              <a:rPr lang="en-US" sz="5400" b="1" dirty="0" err="1">
                <a:solidFill>
                  <a:srgbClr val="5C67B6"/>
                </a:solidFill>
                <a:cs typeface="+mn-ea"/>
                <a:sym typeface="+mn-lt"/>
              </a:rPr>
              <a:t>đồng</a:t>
            </a:r>
            <a:r>
              <a:rPr lang="en-US" sz="5400" b="1" dirty="0">
                <a:solidFill>
                  <a:srgbClr val="5C67B6"/>
                </a:solidFill>
                <a:cs typeface="+mn-ea"/>
                <a:sym typeface="+mn-lt"/>
              </a:rPr>
              <a:t> </a:t>
            </a:r>
            <a:r>
              <a:rPr lang="en-US" sz="5400" b="1" dirty="0" err="1">
                <a:solidFill>
                  <a:srgbClr val="5C67B6"/>
                </a:solidFill>
                <a:cs typeface="+mn-ea"/>
                <a:sym typeface="+mn-lt"/>
              </a:rPr>
              <a:t>phân</a:t>
            </a:r>
            <a:endParaRPr lang="en-US" sz="5400" b="1" dirty="0">
              <a:solidFill>
                <a:srgbClr val="5C67B6"/>
              </a:solidFill>
              <a:cs typeface="+mn-ea"/>
              <a:sym typeface="+mn-lt"/>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500"/>
                                        <p:tgtEl>
                                          <p:spTgt spid="2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1)">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0" grpId="0"/>
      <p:bldP spid="21"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3" name="Freeform 3"/>
          <p:cNvSpPr/>
          <p:nvPr/>
        </p:nvSpPr>
        <p:spPr>
          <a:xfrm>
            <a:off x="12883406" y="6511421"/>
            <a:ext cx="5404594" cy="3772902"/>
          </a:xfrm>
          <a:custGeom>
            <a:avLst/>
            <a:gdLst/>
            <a:ahLst/>
            <a:cxnLst/>
            <a:rect l="l" t="t" r="r" b="b"/>
            <a:pathLst>
              <a:path w="5404594" h="3772902">
                <a:moveTo>
                  <a:pt x="0" y="0"/>
                </a:moveTo>
                <a:lnTo>
                  <a:pt x="5404594" y="0"/>
                </a:lnTo>
                <a:lnTo>
                  <a:pt x="5404594" y="3772901"/>
                </a:lnTo>
                <a:lnTo>
                  <a:pt x="0" y="3772901"/>
                </a:lnTo>
                <a:lnTo>
                  <a:pt x="0" y="0"/>
                </a:lnTo>
                <a:close/>
              </a:path>
            </a:pathLst>
          </a:custGeom>
          <a:blipFill>
            <a:blip r:embed="rId4">
              <a:extLst>
                <a:ext uri="{96DAC541-7B7A-43D3-8B79-37D633B846F1}">
                  <asvg:svgBlip xmlns:asvg="http://schemas.microsoft.com/office/drawing/2016/SVG/main" r:embed="rId5"/>
                </a:ext>
              </a:extLst>
            </a:blip>
            <a:stretch>
              <a:fillRect r="-16236" b="-906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4" name="Freeform 4"/>
          <p:cNvSpPr/>
          <p:nvPr/>
        </p:nvSpPr>
        <p:spPr>
          <a:xfrm>
            <a:off x="5105400" y="2814565"/>
            <a:ext cx="12674910" cy="7100005"/>
          </a:xfrm>
          <a:custGeom>
            <a:avLst/>
            <a:gdLst/>
            <a:ahLst/>
            <a:cxnLst/>
            <a:rect l="l" t="t" r="r" b="b"/>
            <a:pathLst>
              <a:path w="10579410" h="5940957">
                <a:moveTo>
                  <a:pt x="0" y="0"/>
                </a:moveTo>
                <a:lnTo>
                  <a:pt x="10579410" y="0"/>
                </a:lnTo>
                <a:lnTo>
                  <a:pt x="10579410" y="5940957"/>
                </a:lnTo>
                <a:lnTo>
                  <a:pt x="0" y="59409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5" name="Freeform 5"/>
          <p:cNvSpPr/>
          <p:nvPr/>
        </p:nvSpPr>
        <p:spPr>
          <a:xfrm rot="10577479">
            <a:off x="9028339" y="2397166"/>
            <a:ext cx="4381943" cy="1067601"/>
          </a:xfrm>
          <a:custGeom>
            <a:avLst/>
            <a:gdLst/>
            <a:ahLst/>
            <a:cxnLst/>
            <a:rect l="l" t="t" r="r" b="b"/>
            <a:pathLst>
              <a:path w="4381943" h="1067601">
                <a:moveTo>
                  <a:pt x="0" y="0"/>
                </a:moveTo>
                <a:lnTo>
                  <a:pt x="4381942" y="0"/>
                </a:lnTo>
                <a:lnTo>
                  <a:pt x="4381942" y="1067600"/>
                </a:lnTo>
                <a:lnTo>
                  <a:pt x="0" y="10676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7" name="Freeform 7"/>
          <p:cNvSpPr/>
          <p:nvPr/>
        </p:nvSpPr>
        <p:spPr>
          <a:xfrm>
            <a:off x="351817" y="533221"/>
            <a:ext cx="9401783" cy="1617596"/>
          </a:xfrm>
          <a:custGeom>
            <a:avLst/>
            <a:gdLst/>
            <a:ahLst/>
            <a:cxnLst/>
            <a:rect l="l" t="t" r="r" b="b"/>
            <a:pathLst>
              <a:path w="5577916" h="1617596">
                <a:moveTo>
                  <a:pt x="0" y="0"/>
                </a:moveTo>
                <a:lnTo>
                  <a:pt x="5577916" y="0"/>
                </a:lnTo>
                <a:lnTo>
                  <a:pt x="5577916" y="1617595"/>
                </a:lnTo>
                <a:lnTo>
                  <a:pt x="0" y="16175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8" name="TextBox 8"/>
          <p:cNvSpPr txBox="1"/>
          <p:nvPr/>
        </p:nvSpPr>
        <p:spPr>
          <a:xfrm>
            <a:off x="2209800" y="719937"/>
            <a:ext cx="16660065" cy="1204753"/>
          </a:xfrm>
          <a:prstGeom prst="rect">
            <a:avLst/>
          </a:prstGeom>
        </p:spPr>
        <p:txBody>
          <a:bodyPr lIns="0" tIns="0" rIns="0" bIns="0" rtlCol="0" anchor="t">
            <a:spAutoFit/>
          </a:bodyPr>
          <a:lstStyle/>
          <a:p>
            <a:pPr marL="0" marR="0" lvl="0" indent="0" algn="l" defTabSz="914400" rtl="0" eaLnBrk="1" fontAlgn="auto" latinLnBrk="0" hangingPunct="1">
              <a:lnSpc>
                <a:spcPts val="10120"/>
              </a:lnSpc>
              <a:spcBef>
                <a:spcPts val="0"/>
              </a:spcBef>
              <a:spcAft>
                <a:spcPts val="0"/>
              </a:spcAft>
              <a:buClrTx/>
              <a:buSzTx/>
              <a:buFontTx/>
              <a:buNone/>
              <a:tabLst/>
              <a:defRPr/>
            </a:pPr>
            <a:r>
              <a:rPr lang="en-US" sz="7200" b="1" dirty="0">
                <a:solidFill>
                  <a:srgbClr val="424C94"/>
                </a:solidFill>
                <a:latin typeface="Cambria"/>
                <a:ea typeface="Cambria"/>
                <a:cs typeface="+mn-ea"/>
                <a:sym typeface="+mn-lt"/>
              </a:rPr>
              <a:t>ĐỒNG ĐẲNG</a:t>
            </a:r>
            <a:endParaRPr kumimoji="0" lang="en-US" sz="7200" b="1" i="0" u="none" strike="noStrike" kern="1200" cap="none" spc="0" normalizeH="0" baseline="0" noProof="0" dirty="0">
              <a:ln>
                <a:noFill/>
              </a:ln>
              <a:solidFill>
                <a:srgbClr val="424C94"/>
              </a:solidFill>
              <a:effectLst/>
              <a:uLnTx/>
              <a:uFillTx/>
              <a:latin typeface="Cambria"/>
              <a:ea typeface="Cambria"/>
              <a:cs typeface="+mn-ea"/>
              <a:sym typeface="+mn-lt"/>
            </a:endParaRPr>
          </a:p>
        </p:txBody>
      </p:sp>
      <p:sp>
        <p:nvSpPr>
          <p:cNvPr id="9" name="Freeform 9"/>
          <p:cNvSpPr/>
          <p:nvPr/>
        </p:nvSpPr>
        <p:spPr>
          <a:xfrm flipH="1">
            <a:off x="15472721" y="185514"/>
            <a:ext cx="1042209" cy="1308710"/>
          </a:xfrm>
          <a:custGeom>
            <a:avLst/>
            <a:gdLst/>
            <a:ahLst/>
            <a:cxnLst/>
            <a:rect l="l" t="t" r="r" b="b"/>
            <a:pathLst>
              <a:path w="1042209" h="1308710">
                <a:moveTo>
                  <a:pt x="1042209" y="0"/>
                </a:moveTo>
                <a:lnTo>
                  <a:pt x="0" y="0"/>
                </a:lnTo>
                <a:lnTo>
                  <a:pt x="0" y="1308711"/>
                </a:lnTo>
                <a:lnTo>
                  <a:pt x="1042209" y="1308711"/>
                </a:lnTo>
                <a:lnTo>
                  <a:pt x="104220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1" name="Freeform 11"/>
          <p:cNvSpPr/>
          <p:nvPr/>
        </p:nvSpPr>
        <p:spPr>
          <a:xfrm flipH="1">
            <a:off x="0" y="3234953"/>
            <a:ext cx="6201128" cy="7052047"/>
          </a:xfrm>
          <a:custGeom>
            <a:avLst/>
            <a:gdLst/>
            <a:ahLst/>
            <a:cxnLst/>
            <a:rect l="l" t="t" r="r" b="b"/>
            <a:pathLst>
              <a:path w="6201128" h="7052047">
                <a:moveTo>
                  <a:pt x="6201128" y="0"/>
                </a:moveTo>
                <a:lnTo>
                  <a:pt x="0" y="0"/>
                </a:lnTo>
                <a:lnTo>
                  <a:pt x="0" y="7052047"/>
                </a:lnTo>
                <a:lnTo>
                  <a:pt x="6201128" y="7052047"/>
                </a:lnTo>
                <a:lnTo>
                  <a:pt x="6201128" y="0"/>
                </a:lnTo>
                <a:close/>
              </a:path>
            </a:pathLst>
          </a:custGeom>
          <a:blipFill>
            <a:blip r:embed="rId14">
              <a:extLst>
                <a:ext uri="{96DAC541-7B7A-43D3-8B79-37D633B846F1}">
                  <asvg:svgBlip xmlns:asvg="http://schemas.microsoft.com/office/drawing/2016/SVG/main" r:embed="rId15"/>
                </a:ext>
              </a:extLst>
            </a:blip>
            <a:stretch>
              <a:fillRect l="-51" b="-47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2" name="Freeform 12"/>
          <p:cNvSpPr/>
          <p:nvPr/>
        </p:nvSpPr>
        <p:spPr>
          <a:xfrm>
            <a:off x="4856593" y="2918266"/>
            <a:ext cx="1828780" cy="1004167"/>
          </a:xfrm>
          <a:custGeom>
            <a:avLst/>
            <a:gdLst/>
            <a:ahLst/>
            <a:cxnLst/>
            <a:rect l="l" t="t" r="r" b="b"/>
            <a:pathLst>
              <a:path w="1828780" h="1004167">
                <a:moveTo>
                  <a:pt x="0" y="0"/>
                </a:moveTo>
                <a:lnTo>
                  <a:pt x="1828780" y="0"/>
                </a:lnTo>
                <a:lnTo>
                  <a:pt x="1828780" y="1004167"/>
                </a:lnTo>
                <a:lnTo>
                  <a:pt x="0" y="10041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13" name="TextBox 13"/>
          <p:cNvSpPr txBox="1"/>
          <p:nvPr/>
        </p:nvSpPr>
        <p:spPr>
          <a:xfrm>
            <a:off x="6215709" y="4299164"/>
            <a:ext cx="10708406" cy="4350358"/>
          </a:xfrm>
          <a:prstGeom prst="rect">
            <a:avLst/>
          </a:prstGeom>
        </p:spPr>
        <p:txBody>
          <a:bodyPr wrap="square" lIns="0" tIns="0" rIns="0" bIns="0" rtlCol="0" anchor="t">
            <a:spAutoFit/>
          </a:bodyPr>
          <a:lstStyle/>
          <a:p>
            <a:pPr lvl="0" algn="just">
              <a:lnSpc>
                <a:spcPct val="120000"/>
              </a:lnSpc>
              <a:defRPr/>
            </a:pPr>
            <a:r>
              <a:rPr lang="vi-VN" sz="4800" spc="41" dirty="0">
                <a:solidFill>
                  <a:srgbClr val="2B315B"/>
                </a:solidFill>
                <a:cs typeface="+mn-ea"/>
                <a:sym typeface="+mn-lt"/>
              </a:rPr>
              <a:t>Những hợp chất hữu cơ được gọi là đồng đẳng khi chúng có thành phần</a:t>
            </a:r>
            <a:r>
              <a:rPr lang="en-US" sz="4800" spc="41" dirty="0">
                <a:solidFill>
                  <a:srgbClr val="2B315B"/>
                </a:solidFill>
                <a:cs typeface="+mn-ea"/>
                <a:sym typeface="+mn-lt"/>
              </a:rPr>
              <a:t> </a:t>
            </a:r>
            <a:r>
              <a:rPr lang="vi-VN" sz="4800" spc="41" dirty="0">
                <a:solidFill>
                  <a:srgbClr val="2B315B"/>
                </a:solidFill>
                <a:cs typeface="+mn-ea"/>
                <a:sym typeface="+mn-lt"/>
              </a:rPr>
              <a:t>phân tử </a:t>
            </a:r>
            <a:r>
              <a:rPr lang="vi-VN" sz="4800" b="1" spc="41" dirty="0">
                <a:solidFill>
                  <a:srgbClr val="2B315B"/>
                </a:solidFill>
                <a:cs typeface="+mn-ea"/>
                <a:sym typeface="+mn-lt"/>
              </a:rPr>
              <a:t>hơn kém nhau một hoặc nhiều nhóm CH</a:t>
            </a:r>
            <a:r>
              <a:rPr lang="en-US" sz="4800" b="1" spc="41" baseline="-25000" dirty="0">
                <a:solidFill>
                  <a:srgbClr val="2B315B"/>
                </a:solidFill>
                <a:cs typeface="+mn-ea"/>
                <a:sym typeface="+mn-lt"/>
              </a:rPr>
              <a:t>2</a:t>
            </a:r>
            <a:r>
              <a:rPr lang="vi-VN" sz="4800" b="1" spc="41" baseline="-25000" dirty="0">
                <a:solidFill>
                  <a:srgbClr val="2B315B"/>
                </a:solidFill>
                <a:cs typeface="+mn-ea"/>
                <a:sym typeface="+mn-lt"/>
              </a:rPr>
              <a:t> </a:t>
            </a:r>
            <a:r>
              <a:rPr lang="vi-VN" sz="4800" spc="41" dirty="0">
                <a:solidFill>
                  <a:srgbClr val="2B315B"/>
                </a:solidFill>
                <a:cs typeface="+mn-ea"/>
                <a:sym typeface="+mn-lt"/>
              </a:rPr>
              <a:t>và có </a:t>
            </a:r>
            <a:r>
              <a:rPr lang="vi-VN" sz="4800" b="1" spc="41" dirty="0">
                <a:solidFill>
                  <a:srgbClr val="2B315B"/>
                </a:solidFill>
                <a:cs typeface="+mn-ea"/>
                <a:sym typeface="+mn-lt"/>
              </a:rPr>
              <a:t>tính chất </a:t>
            </a:r>
            <a:r>
              <a:rPr lang="vi-VN" sz="4800" b="1" spc="41" dirty="0" err="1">
                <a:solidFill>
                  <a:srgbClr val="2B315B"/>
                </a:solidFill>
                <a:cs typeface="+mn-ea"/>
                <a:sym typeface="+mn-lt"/>
              </a:rPr>
              <a:t>hoá</a:t>
            </a:r>
            <a:r>
              <a:rPr lang="vi-VN" sz="4800" b="1" spc="41" dirty="0">
                <a:solidFill>
                  <a:srgbClr val="2B315B"/>
                </a:solidFill>
                <a:cs typeface="+mn-ea"/>
                <a:sym typeface="+mn-lt"/>
              </a:rPr>
              <a:t> học</a:t>
            </a:r>
            <a:r>
              <a:rPr lang="en-US" sz="4800" b="1" spc="41" dirty="0">
                <a:solidFill>
                  <a:srgbClr val="2B315B"/>
                </a:solidFill>
                <a:cs typeface="+mn-ea"/>
                <a:sym typeface="+mn-lt"/>
              </a:rPr>
              <a:t> </a:t>
            </a:r>
            <a:r>
              <a:rPr lang="vi-VN" sz="4800" b="1" spc="41" dirty="0">
                <a:solidFill>
                  <a:srgbClr val="2B315B"/>
                </a:solidFill>
                <a:cs typeface="+mn-ea"/>
                <a:sym typeface="+mn-lt"/>
              </a:rPr>
              <a:t>tương tự nhau</a:t>
            </a:r>
            <a:r>
              <a:rPr lang="vi-VN" sz="4800" spc="41" dirty="0">
                <a:solidFill>
                  <a:srgbClr val="2B315B"/>
                </a:solidFill>
                <a:cs typeface="+mn-ea"/>
                <a:sym typeface="+mn-lt"/>
              </a:rPr>
              <a:t>.</a:t>
            </a:r>
            <a:endParaRPr kumimoji="0" lang="en-US" sz="4800" b="1" i="0" u="none" strike="noStrike" kern="1200" cap="none" spc="41" normalizeH="0" baseline="0" noProof="0" dirty="0">
              <a:ln>
                <a:noFill/>
              </a:ln>
              <a:solidFill>
                <a:srgbClr val="2B315B"/>
              </a:solidFill>
              <a:effectLst/>
              <a:uLnTx/>
              <a:uFillTx/>
              <a:latin typeface="Cambria"/>
              <a:ea typeface="Cambria"/>
              <a:cs typeface="+mn-ea"/>
              <a:sym typeface="+mn-lt"/>
            </a:endParaRPr>
          </a:p>
        </p:txBody>
      </p:sp>
      <p:sp>
        <p:nvSpPr>
          <p:cNvPr id="14" name="Freeform 14"/>
          <p:cNvSpPr/>
          <p:nvPr/>
        </p:nvSpPr>
        <p:spPr>
          <a:xfrm>
            <a:off x="15585703" y="1678409"/>
            <a:ext cx="2676825" cy="2224198"/>
          </a:xfrm>
          <a:custGeom>
            <a:avLst/>
            <a:gdLst/>
            <a:ahLst/>
            <a:cxnLst/>
            <a:rect l="l" t="t" r="r" b="b"/>
            <a:pathLst>
              <a:path w="2676825" h="2224198">
                <a:moveTo>
                  <a:pt x="0" y="0"/>
                </a:moveTo>
                <a:lnTo>
                  <a:pt x="2676825" y="0"/>
                </a:lnTo>
                <a:lnTo>
                  <a:pt x="2676825" y="2224198"/>
                </a:lnTo>
                <a:lnTo>
                  <a:pt x="0" y="222419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Tree>
    <p:extLst>
      <p:ext uri="{BB962C8B-B14F-4D97-AF65-F5344CB8AC3E}">
        <p14:creationId xmlns:p14="http://schemas.microsoft.com/office/powerpoint/2010/main" val="147789466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52738" y="1248542"/>
            <a:ext cx="7337361" cy="4076736"/>
          </a:xfrm>
          <a:custGeom>
            <a:avLst/>
            <a:gdLst/>
            <a:ahLst/>
            <a:cxnLst/>
            <a:rect l="l" t="t" r="r" b="b"/>
            <a:pathLst>
              <a:path w="7337361" h="4076736">
                <a:moveTo>
                  <a:pt x="0" y="0"/>
                </a:moveTo>
                <a:lnTo>
                  <a:pt x="7337361" y="0"/>
                </a:lnTo>
                <a:lnTo>
                  <a:pt x="7337361" y="4076736"/>
                </a:lnTo>
                <a:lnTo>
                  <a:pt x="0" y="40767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05062" y="1437024"/>
            <a:ext cx="6983502" cy="4516207"/>
          </a:xfrm>
          <a:custGeom>
            <a:avLst/>
            <a:gdLst/>
            <a:ahLst/>
            <a:cxnLst/>
            <a:rect l="l" t="t" r="r" b="b"/>
            <a:pathLst>
              <a:path w="6995148" h="3886597">
                <a:moveTo>
                  <a:pt x="0" y="0"/>
                </a:moveTo>
                <a:lnTo>
                  <a:pt x="6995148" y="0"/>
                </a:lnTo>
                <a:lnTo>
                  <a:pt x="6995148" y="3886598"/>
                </a:lnTo>
                <a:lnTo>
                  <a:pt x="0" y="38865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381588">
            <a:off x="3721521" y="334497"/>
            <a:ext cx="762230" cy="2075379"/>
          </a:xfrm>
          <a:custGeom>
            <a:avLst/>
            <a:gdLst/>
            <a:ahLst/>
            <a:cxnLst/>
            <a:rect l="l" t="t" r="r" b="b"/>
            <a:pathLst>
              <a:path w="762230" h="2075379">
                <a:moveTo>
                  <a:pt x="0" y="0"/>
                </a:moveTo>
                <a:lnTo>
                  <a:pt x="762230" y="0"/>
                </a:lnTo>
                <a:lnTo>
                  <a:pt x="762230" y="2075379"/>
                </a:lnTo>
                <a:lnTo>
                  <a:pt x="0" y="20753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9921939" y="4180611"/>
            <a:ext cx="7337361" cy="4076736"/>
          </a:xfrm>
          <a:custGeom>
            <a:avLst/>
            <a:gdLst/>
            <a:ahLst/>
            <a:cxnLst/>
            <a:rect l="l" t="t" r="r" b="b"/>
            <a:pathLst>
              <a:path w="7337361" h="4076736">
                <a:moveTo>
                  <a:pt x="0" y="0"/>
                </a:moveTo>
                <a:lnTo>
                  <a:pt x="7337361" y="0"/>
                </a:lnTo>
                <a:lnTo>
                  <a:pt x="7337361" y="4076736"/>
                </a:lnTo>
                <a:lnTo>
                  <a:pt x="0" y="40767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0093045" y="4275680"/>
            <a:ext cx="6995148" cy="4767397"/>
          </a:xfrm>
          <a:custGeom>
            <a:avLst/>
            <a:gdLst/>
            <a:ahLst/>
            <a:cxnLst/>
            <a:rect l="l" t="t" r="r" b="b"/>
            <a:pathLst>
              <a:path w="6995148" h="3886597">
                <a:moveTo>
                  <a:pt x="0" y="0"/>
                </a:moveTo>
                <a:lnTo>
                  <a:pt x="6995148" y="0"/>
                </a:lnTo>
                <a:lnTo>
                  <a:pt x="6995148" y="3886598"/>
                </a:lnTo>
                <a:lnTo>
                  <a:pt x="0" y="38865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81588">
            <a:off x="13209504" y="3237991"/>
            <a:ext cx="762230" cy="2075379"/>
          </a:xfrm>
          <a:custGeom>
            <a:avLst/>
            <a:gdLst/>
            <a:ahLst/>
            <a:cxnLst/>
            <a:rect l="l" t="t" r="r" b="b"/>
            <a:pathLst>
              <a:path w="762230" h="2075379">
                <a:moveTo>
                  <a:pt x="0" y="0"/>
                </a:moveTo>
                <a:lnTo>
                  <a:pt x="762230" y="0"/>
                </a:lnTo>
                <a:lnTo>
                  <a:pt x="762230" y="2075379"/>
                </a:lnTo>
                <a:lnTo>
                  <a:pt x="0" y="20753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199807" y="2349193"/>
            <a:ext cx="5975823" cy="3262816"/>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7.</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chất</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a:t>
            </a:r>
            <a:r>
              <a:rPr kumimoji="0" lang="en-US" sz="36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2</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CH</a:t>
            </a:r>
            <a:r>
              <a:rPr kumimoji="0" lang="en-US" sz="36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2</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CH</a:t>
            </a:r>
            <a:r>
              <a:rPr kumimoji="0" lang="en-US" sz="36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2</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 - CH</a:t>
            </a:r>
            <a:r>
              <a:rPr kumimoji="0" lang="en-US" sz="36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3</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a:t>
            </a:r>
            <a:r>
              <a:rPr kumimoji="0" lang="en-US" sz="36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2</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CH - CH</a:t>
            </a:r>
            <a:r>
              <a:rPr kumimoji="0" lang="en-US" sz="36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2</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CH</a:t>
            </a:r>
            <a:r>
              <a:rPr kumimoji="0" lang="en-US" sz="36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3</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dãy</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đẳng</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4" name="TextBox 14"/>
          <p:cNvSpPr txBox="1"/>
          <p:nvPr/>
        </p:nvSpPr>
        <p:spPr>
          <a:xfrm>
            <a:off x="10579815" y="5349201"/>
            <a:ext cx="6021608" cy="3262816"/>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chất trên có thuộc cùng dãy đồng đẳng vì chúng đều chứa 1 liên kết đôi C = C, các </a:t>
            </a:r>
            <a:r>
              <a:rPr kumimoji="0" lang="vi-V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chấ</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hơn kém nhau 1 hoặc nhiều nhóm CH</a:t>
            </a:r>
            <a:r>
              <a:rPr kumimoji="0" lang="vi-VN" sz="36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mn-cs"/>
              </a:rPr>
              <a:t>2</a:t>
            </a:r>
            <a:endPar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Freeform 15"/>
          <p:cNvSpPr/>
          <p:nvPr/>
        </p:nvSpPr>
        <p:spPr>
          <a:xfrm flipH="1">
            <a:off x="11296394" y="816100"/>
            <a:ext cx="1195875" cy="1501670"/>
          </a:xfrm>
          <a:custGeom>
            <a:avLst/>
            <a:gdLst/>
            <a:ahLst/>
            <a:cxnLst/>
            <a:rect l="l" t="t" r="r" b="b"/>
            <a:pathLst>
              <a:path w="1195875" h="1501670">
                <a:moveTo>
                  <a:pt x="1195875" y="0"/>
                </a:moveTo>
                <a:lnTo>
                  <a:pt x="0" y="0"/>
                </a:lnTo>
                <a:lnTo>
                  <a:pt x="0" y="1501670"/>
                </a:lnTo>
                <a:lnTo>
                  <a:pt x="1195875" y="1501670"/>
                </a:lnTo>
                <a:lnTo>
                  <a:pt x="119587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100902">
            <a:off x="15847357" y="8977903"/>
            <a:ext cx="1103421" cy="1051259"/>
          </a:xfrm>
          <a:custGeom>
            <a:avLst/>
            <a:gdLst/>
            <a:ahLst/>
            <a:cxnLst/>
            <a:rect l="l" t="t" r="r" b="b"/>
            <a:pathLst>
              <a:path w="1103421" h="1051259">
                <a:moveTo>
                  <a:pt x="0" y="0"/>
                </a:moveTo>
                <a:lnTo>
                  <a:pt x="1103420" y="0"/>
                </a:lnTo>
                <a:lnTo>
                  <a:pt x="1103420" y="1051259"/>
                </a:lnTo>
                <a:lnTo>
                  <a:pt x="0" y="10512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flipH="1" flipV="1">
            <a:off x="0" y="8720065"/>
            <a:ext cx="3666915" cy="1566935"/>
          </a:xfrm>
          <a:custGeom>
            <a:avLst/>
            <a:gdLst/>
            <a:ahLst/>
            <a:cxnLst/>
            <a:rect l="l" t="t" r="r" b="b"/>
            <a:pathLst>
              <a:path w="3666915" h="1566935">
                <a:moveTo>
                  <a:pt x="3666915" y="1566935"/>
                </a:moveTo>
                <a:lnTo>
                  <a:pt x="0" y="1566935"/>
                </a:lnTo>
                <a:lnTo>
                  <a:pt x="0" y="0"/>
                </a:lnTo>
                <a:lnTo>
                  <a:pt x="3666915" y="0"/>
                </a:lnTo>
                <a:lnTo>
                  <a:pt x="3666915" y="1566935"/>
                </a:lnTo>
                <a:close/>
              </a:path>
            </a:pathLst>
          </a:custGeom>
          <a:blipFill>
            <a:blip r:embed="rId14">
              <a:extLst>
                <a:ext uri="{96DAC541-7B7A-43D3-8B79-37D633B846F1}">
                  <asvg:svgBlip xmlns:asvg="http://schemas.microsoft.com/office/drawing/2016/SVG/main" r:embed="rId15"/>
                </a:ext>
              </a:extLst>
            </a:blip>
            <a:stretch>
              <a:fillRect t="-99644" r="-2579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4584253" y="0"/>
            <a:ext cx="3666915" cy="1566935"/>
          </a:xfrm>
          <a:custGeom>
            <a:avLst/>
            <a:gdLst/>
            <a:ahLst/>
            <a:cxnLst/>
            <a:rect l="l" t="t" r="r" b="b"/>
            <a:pathLst>
              <a:path w="3666915" h="1566935">
                <a:moveTo>
                  <a:pt x="0" y="0"/>
                </a:moveTo>
                <a:lnTo>
                  <a:pt x="3666916" y="0"/>
                </a:lnTo>
                <a:lnTo>
                  <a:pt x="3666916" y="1566935"/>
                </a:lnTo>
                <a:lnTo>
                  <a:pt x="0" y="1566935"/>
                </a:lnTo>
                <a:lnTo>
                  <a:pt x="0" y="0"/>
                </a:lnTo>
                <a:close/>
              </a:path>
            </a:pathLst>
          </a:custGeom>
          <a:blipFill>
            <a:blip r:embed="rId14">
              <a:extLst>
                <a:ext uri="{96DAC541-7B7A-43D3-8B79-37D633B846F1}">
                  <asvg:svgBlip xmlns:asvg="http://schemas.microsoft.com/office/drawing/2016/SVG/main" r:embed="rId15"/>
                </a:ext>
              </a:extLst>
            </a:blip>
            <a:stretch>
              <a:fillRect t="-99644" r="-2579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2"/>
          <p:cNvSpPr/>
          <p:nvPr/>
        </p:nvSpPr>
        <p:spPr>
          <a:xfrm>
            <a:off x="6658195" y="5164269"/>
            <a:ext cx="3366802" cy="3024000"/>
          </a:xfrm>
          <a:custGeom>
            <a:avLst/>
            <a:gdLst/>
            <a:ahLst/>
            <a:cxnLst/>
            <a:rect l="l" t="t" r="r" b="b"/>
            <a:pathLst>
              <a:path w="3366802" h="3024000">
                <a:moveTo>
                  <a:pt x="0" y="0"/>
                </a:moveTo>
                <a:lnTo>
                  <a:pt x="3366802" y="0"/>
                </a:lnTo>
                <a:lnTo>
                  <a:pt x="3366802" y="3024000"/>
                </a:lnTo>
                <a:lnTo>
                  <a:pt x="0" y="30240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315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4" name="Freeform 4"/>
          <p:cNvSpPr/>
          <p:nvPr/>
        </p:nvSpPr>
        <p:spPr>
          <a:xfrm>
            <a:off x="14678223" y="395096"/>
            <a:ext cx="3179138" cy="2676256"/>
          </a:xfrm>
          <a:custGeom>
            <a:avLst/>
            <a:gdLst/>
            <a:ahLst/>
            <a:cxnLst/>
            <a:rect l="l" t="t" r="r" b="b"/>
            <a:pathLst>
              <a:path w="3179138" h="2676256">
                <a:moveTo>
                  <a:pt x="0" y="0"/>
                </a:moveTo>
                <a:lnTo>
                  <a:pt x="3179138" y="0"/>
                </a:lnTo>
                <a:lnTo>
                  <a:pt x="3179138" y="2676256"/>
                </a:lnTo>
                <a:lnTo>
                  <a:pt x="0" y="26762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5" name="Freeform 5"/>
          <p:cNvSpPr/>
          <p:nvPr/>
        </p:nvSpPr>
        <p:spPr>
          <a:xfrm>
            <a:off x="416351" y="292798"/>
            <a:ext cx="17426722" cy="9701404"/>
          </a:xfrm>
          <a:custGeom>
            <a:avLst/>
            <a:gdLst/>
            <a:ahLst/>
            <a:cxnLst/>
            <a:rect l="l" t="t" r="r" b="b"/>
            <a:pathLst>
              <a:path w="15439551" h="8670210">
                <a:moveTo>
                  <a:pt x="0" y="0"/>
                </a:moveTo>
                <a:lnTo>
                  <a:pt x="15439550" y="0"/>
                </a:lnTo>
                <a:lnTo>
                  <a:pt x="15439550" y="8670210"/>
                </a:lnTo>
                <a:lnTo>
                  <a:pt x="0" y="8670210"/>
                </a:lnTo>
                <a:lnTo>
                  <a:pt x="0" y="0"/>
                </a:ln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endParaRPr>
          </a:p>
        </p:txBody>
      </p:sp>
      <p:sp>
        <p:nvSpPr>
          <p:cNvPr id="9" name="Freeform 9"/>
          <p:cNvSpPr/>
          <p:nvPr/>
        </p:nvSpPr>
        <p:spPr>
          <a:xfrm rot="1100902">
            <a:off x="16565379" y="8743498"/>
            <a:ext cx="1415723" cy="1348798"/>
          </a:xfrm>
          <a:custGeom>
            <a:avLst/>
            <a:gdLst/>
            <a:ahLst/>
            <a:cxnLst/>
            <a:rect l="l" t="t" r="r" b="b"/>
            <a:pathLst>
              <a:path w="1415723" h="1348798">
                <a:moveTo>
                  <a:pt x="0" y="0"/>
                </a:moveTo>
                <a:lnTo>
                  <a:pt x="1415724" y="0"/>
                </a:lnTo>
                <a:lnTo>
                  <a:pt x="1415724" y="1348798"/>
                </a:lnTo>
                <a:lnTo>
                  <a:pt x="0" y="1348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pic>
        <p:nvPicPr>
          <p:cNvPr id="7" name="Hình ảnh 6">
            <a:extLst>
              <a:ext uri="{FF2B5EF4-FFF2-40B4-BE49-F238E27FC236}">
                <a16:creationId xmlns:a16="http://schemas.microsoft.com/office/drawing/2014/main" id="{6407A723-8F4E-10FB-45BF-4593FA77B58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20000"/>
                    </a14:imgEffect>
                  </a14:imgLayer>
                </a14:imgProps>
              </a:ext>
            </a:extLst>
          </a:blip>
          <a:stretch>
            <a:fillRect/>
          </a:stretch>
        </p:blipFill>
        <p:spPr>
          <a:xfrm>
            <a:off x="863808" y="823912"/>
            <a:ext cx="5257800" cy="3786305"/>
          </a:xfrm>
          <a:prstGeom prst="rect">
            <a:avLst/>
          </a:prstGeom>
        </p:spPr>
      </p:pic>
      <p:pic>
        <p:nvPicPr>
          <p:cNvPr id="13" name="Hình ảnh 12">
            <a:extLst>
              <a:ext uri="{FF2B5EF4-FFF2-40B4-BE49-F238E27FC236}">
                <a16:creationId xmlns:a16="http://schemas.microsoft.com/office/drawing/2014/main" id="{A0D80680-8D90-27A9-6BE2-F474C0A6C5A9}"/>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Lst>
          </a:blip>
          <a:stretch>
            <a:fillRect/>
          </a:stretch>
        </p:blipFill>
        <p:spPr>
          <a:xfrm>
            <a:off x="6822649" y="1233318"/>
            <a:ext cx="5029636" cy="3314987"/>
          </a:xfrm>
          <a:prstGeom prst="rect">
            <a:avLst/>
          </a:prstGeom>
        </p:spPr>
      </p:pic>
      <p:pic>
        <p:nvPicPr>
          <p:cNvPr id="22" name="Hình ảnh 21">
            <a:extLst>
              <a:ext uri="{FF2B5EF4-FFF2-40B4-BE49-F238E27FC236}">
                <a16:creationId xmlns:a16="http://schemas.microsoft.com/office/drawing/2014/main" id="{3BC06C38-2A27-0D52-235F-7EFBB8AE706E}"/>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bright="20000" contrast="-40000"/>
                    </a14:imgEffect>
                  </a14:imgLayer>
                </a14:imgProps>
              </a:ext>
            </a:extLst>
          </a:blip>
          <a:stretch>
            <a:fillRect/>
          </a:stretch>
        </p:blipFill>
        <p:spPr>
          <a:xfrm>
            <a:off x="1851157" y="5093707"/>
            <a:ext cx="9318538" cy="4191000"/>
          </a:xfrm>
          <a:prstGeom prst="rect">
            <a:avLst/>
          </a:prstGeom>
        </p:spPr>
      </p:pic>
      <p:sp>
        <p:nvSpPr>
          <p:cNvPr id="23" name="Bong bóng Lời nói: Hình chữ nhật 22">
            <a:extLst>
              <a:ext uri="{FF2B5EF4-FFF2-40B4-BE49-F238E27FC236}">
                <a16:creationId xmlns:a16="http://schemas.microsoft.com/office/drawing/2014/main" id="{A4922414-20BB-98FF-22C5-331489DA08C2}"/>
              </a:ext>
            </a:extLst>
          </p:cNvPr>
          <p:cNvSpPr/>
          <p:nvPr/>
        </p:nvSpPr>
        <p:spPr>
          <a:xfrm>
            <a:off x="12199729" y="2071672"/>
            <a:ext cx="5257800" cy="2286000"/>
          </a:xfrm>
          <a:prstGeom prst="wedgeRectCallout">
            <a:avLst>
              <a:gd name="adj1" fmla="val -63844"/>
              <a:gd name="adj2" fmla="val 89467"/>
            </a:avLst>
          </a:prstGeom>
          <a:solidFill>
            <a:srgbClr val="5C67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600" dirty="0" err="1"/>
              <a:t>Cùng</a:t>
            </a:r>
            <a:r>
              <a:rPr lang="en-US" sz="3600" dirty="0"/>
              <a:t> </a:t>
            </a:r>
            <a:r>
              <a:rPr lang="en-US" sz="3600" dirty="0" err="1"/>
              <a:t>công</a:t>
            </a:r>
            <a:r>
              <a:rPr lang="en-US" sz="3600" dirty="0"/>
              <a:t> </a:t>
            </a:r>
            <a:r>
              <a:rPr lang="en-US" sz="3600" dirty="0" err="1"/>
              <a:t>thức</a:t>
            </a:r>
            <a:r>
              <a:rPr lang="en-US" sz="3600" dirty="0"/>
              <a:t> </a:t>
            </a:r>
            <a:r>
              <a:rPr lang="en-US" sz="3600" dirty="0" err="1"/>
              <a:t>phân</a:t>
            </a:r>
            <a:r>
              <a:rPr lang="en-US" sz="3600" dirty="0"/>
              <a:t> </a:t>
            </a:r>
            <a:r>
              <a:rPr lang="en-US" sz="3600" dirty="0" err="1"/>
              <a:t>tử</a:t>
            </a:r>
            <a:r>
              <a:rPr lang="en-US" sz="3600" dirty="0"/>
              <a:t> </a:t>
            </a:r>
            <a:r>
              <a:rPr lang="en-US" sz="3600" b="1" dirty="0"/>
              <a:t>C</a:t>
            </a:r>
            <a:r>
              <a:rPr lang="en-US" sz="3600" b="1" baseline="-25000" dirty="0"/>
              <a:t>10</a:t>
            </a:r>
            <a:r>
              <a:rPr lang="en-US" sz="3600" b="1" dirty="0"/>
              <a:t>H</a:t>
            </a:r>
            <a:r>
              <a:rPr lang="en-US" sz="3600" b="1" baseline="-25000" dirty="0"/>
              <a:t>16</a:t>
            </a:r>
            <a:r>
              <a:rPr lang="en-US" sz="3600" b="1" dirty="0"/>
              <a:t>.</a:t>
            </a:r>
          </a:p>
          <a:p>
            <a:pPr algn="ctr">
              <a:lnSpc>
                <a:spcPct val="120000"/>
              </a:lnSpc>
            </a:pPr>
            <a:r>
              <a:rPr lang="en-US" sz="3600" dirty="0"/>
              <a:t>=&gt; ĐỒNG PHÂN </a:t>
            </a:r>
            <a:r>
              <a:rPr lang="en-US" sz="3600" dirty="0" err="1"/>
              <a:t>của</a:t>
            </a:r>
            <a:r>
              <a:rPr lang="en-US" sz="3600" dirty="0"/>
              <a:t> </a:t>
            </a:r>
            <a:r>
              <a:rPr lang="en-US" sz="3600" dirty="0" err="1"/>
              <a:t>nhau</a:t>
            </a:r>
            <a:r>
              <a:rPr lang="en-US" sz="3600" dirty="0"/>
              <a:t>.</a:t>
            </a:r>
          </a:p>
        </p:txBody>
      </p:sp>
      <p:sp>
        <p:nvSpPr>
          <p:cNvPr id="25" name="Bong bóng Lời nói: Hình chữ nhật 24">
            <a:extLst>
              <a:ext uri="{FF2B5EF4-FFF2-40B4-BE49-F238E27FC236}">
                <a16:creationId xmlns:a16="http://schemas.microsoft.com/office/drawing/2014/main" id="{ADDB663D-7510-FF62-F653-CCB3BA42C1AE}"/>
              </a:ext>
            </a:extLst>
          </p:cNvPr>
          <p:cNvSpPr/>
          <p:nvPr/>
        </p:nvSpPr>
        <p:spPr>
          <a:xfrm>
            <a:off x="10965563" y="5615689"/>
            <a:ext cx="6334323" cy="2514600"/>
          </a:xfrm>
          <a:prstGeom prst="wedgeRectCallout">
            <a:avLst>
              <a:gd name="adj1" fmla="val -42867"/>
              <a:gd name="adj2" fmla="val 72422"/>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rtl="0"/>
            <a:r>
              <a:rPr lang="vi-VN" sz="3600" b="0" i="0" dirty="0">
                <a:solidFill>
                  <a:schemeClr val="tx1"/>
                </a:solidFill>
                <a:effectLst/>
                <a:latin typeface="+mj-lt"/>
              </a:rPr>
              <a:t>Những hợp chất hữu cơ </a:t>
            </a:r>
            <a:r>
              <a:rPr lang="vi-VN" sz="3600" b="1" i="0" dirty="0">
                <a:solidFill>
                  <a:srgbClr val="002060"/>
                </a:solidFill>
                <a:effectLst/>
                <a:latin typeface="+mj-lt"/>
              </a:rPr>
              <a:t>khác nhau</a:t>
            </a:r>
            <a:r>
              <a:rPr lang="vi-VN" sz="3600" b="0" i="0" dirty="0">
                <a:solidFill>
                  <a:schemeClr val="tx1"/>
                </a:solidFill>
                <a:effectLst/>
                <a:latin typeface="+mj-lt"/>
              </a:rPr>
              <a:t> nhưng có cùng công thức phân tử được</a:t>
            </a:r>
            <a:r>
              <a:rPr lang="en-US" sz="3600" b="0" i="0" dirty="0">
                <a:solidFill>
                  <a:schemeClr val="tx1"/>
                </a:solidFill>
                <a:effectLst/>
                <a:latin typeface="+mj-lt"/>
              </a:rPr>
              <a:t> </a:t>
            </a:r>
            <a:r>
              <a:rPr lang="vi-VN" sz="3600" b="0" i="0" dirty="0">
                <a:solidFill>
                  <a:schemeClr val="tx1"/>
                </a:solidFill>
                <a:effectLst/>
                <a:latin typeface="+mj-lt"/>
              </a:rPr>
              <a:t>gọi là </a:t>
            </a:r>
            <a:r>
              <a:rPr lang="en-US" sz="3600" b="0" i="0" dirty="0" err="1">
                <a:solidFill>
                  <a:schemeClr val="tx1"/>
                </a:solidFill>
                <a:effectLst/>
                <a:latin typeface="+mj-lt"/>
              </a:rPr>
              <a:t>những</a:t>
            </a:r>
            <a:r>
              <a:rPr lang="en-US" sz="3600" b="0" i="0" dirty="0">
                <a:solidFill>
                  <a:schemeClr val="tx1"/>
                </a:solidFill>
                <a:effectLst/>
                <a:latin typeface="+mj-lt"/>
              </a:rPr>
              <a:t> </a:t>
            </a:r>
            <a:r>
              <a:rPr lang="vi-VN" sz="3600" b="0" i="0" dirty="0">
                <a:solidFill>
                  <a:schemeClr val="tx1"/>
                </a:solidFill>
                <a:effectLst/>
                <a:latin typeface="+mj-lt"/>
              </a:rPr>
              <a:t>chất </a:t>
            </a:r>
            <a:r>
              <a:rPr lang="vi-VN" sz="3600" b="1" i="0" dirty="0">
                <a:solidFill>
                  <a:srgbClr val="002060"/>
                </a:solidFill>
                <a:effectLst/>
                <a:latin typeface="+mj-lt"/>
              </a:rPr>
              <a:t>đồng phân </a:t>
            </a:r>
            <a:r>
              <a:rPr lang="vi-VN" sz="3600" b="0" i="0" dirty="0">
                <a:solidFill>
                  <a:schemeClr val="tx1"/>
                </a:solidFill>
                <a:effectLst/>
                <a:latin typeface="+mj-lt"/>
              </a:rPr>
              <a:t>của nhau.</a:t>
            </a:r>
          </a:p>
        </p:txBody>
      </p:sp>
    </p:spTree>
    <p:extLst>
      <p:ext uri="{BB962C8B-B14F-4D97-AF65-F5344CB8AC3E}">
        <p14:creationId xmlns:p14="http://schemas.microsoft.com/office/powerpoint/2010/main" val="80077418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4" name="Freeform 4"/>
          <p:cNvSpPr/>
          <p:nvPr/>
        </p:nvSpPr>
        <p:spPr>
          <a:xfrm>
            <a:off x="14678223" y="395096"/>
            <a:ext cx="3179138" cy="2676256"/>
          </a:xfrm>
          <a:custGeom>
            <a:avLst/>
            <a:gdLst/>
            <a:ahLst/>
            <a:cxnLst/>
            <a:rect l="l" t="t" r="r" b="b"/>
            <a:pathLst>
              <a:path w="3179138" h="2676256">
                <a:moveTo>
                  <a:pt x="0" y="0"/>
                </a:moveTo>
                <a:lnTo>
                  <a:pt x="3179138" y="0"/>
                </a:lnTo>
                <a:lnTo>
                  <a:pt x="3179138" y="2676256"/>
                </a:lnTo>
                <a:lnTo>
                  <a:pt x="0" y="26762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5" name="Freeform 5"/>
          <p:cNvSpPr/>
          <p:nvPr/>
        </p:nvSpPr>
        <p:spPr>
          <a:xfrm>
            <a:off x="416351" y="292798"/>
            <a:ext cx="17426722" cy="9701404"/>
          </a:xfrm>
          <a:custGeom>
            <a:avLst/>
            <a:gdLst/>
            <a:ahLst/>
            <a:cxnLst/>
            <a:rect l="l" t="t" r="r" b="b"/>
            <a:pathLst>
              <a:path w="15439551" h="8670210">
                <a:moveTo>
                  <a:pt x="0" y="0"/>
                </a:moveTo>
                <a:lnTo>
                  <a:pt x="15439550" y="0"/>
                </a:lnTo>
                <a:lnTo>
                  <a:pt x="15439550" y="8670210"/>
                </a:lnTo>
                <a:lnTo>
                  <a:pt x="0" y="8670210"/>
                </a:lnTo>
                <a:lnTo>
                  <a:pt x="0" y="0"/>
                </a:ln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a:ea typeface="Cambria"/>
              <a:cs typeface="+mn-ea"/>
              <a:sym typeface="+mn-lt"/>
            </a:endParaRPr>
          </a:p>
        </p:txBody>
      </p:sp>
      <p:sp>
        <p:nvSpPr>
          <p:cNvPr id="9" name="Freeform 9"/>
          <p:cNvSpPr/>
          <p:nvPr/>
        </p:nvSpPr>
        <p:spPr>
          <a:xfrm rot="1100902">
            <a:off x="16565379" y="8743498"/>
            <a:ext cx="1415723" cy="1348798"/>
          </a:xfrm>
          <a:custGeom>
            <a:avLst/>
            <a:gdLst/>
            <a:ahLst/>
            <a:cxnLst/>
            <a:rect l="l" t="t" r="r" b="b"/>
            <a:pathLst>
              <a:path w="1415723" h="1348798">
                <a:moveTo>
                  <a:pt x="0" y="0"/>
                </a:moveTo>
                <a:lnTo>
                  <a:pt x="1415724" y="0"/>
                </a:lnTo>
                <a:lnTo>
                  <a:pt x="1415724" y="1348798"/>
                </a:lnTo>
                <a:lnTo>
                  <a:pt x="0" y="1348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Cambria"/>
              <a:cs typeface="+mn-ea"/>
              <a:sym typeface="+mn-lt"/>
            </a:endParaRPr>
          </a:p>
        </p:txBody>
      </p:sp>
      <p:sp>
        <p:nvSpPr>
          <p:cNvPr id="6" name="Hộp Văn bản 5">
            <a:extLst>
              <a:ext uri="{FF2B5EF4-FFF2-40B4-BE49-F238E27FC236}">
                <a16:creationId xmlns:a16="http://schemas.microsoft.com/office/drawing/2014/main" id="{C31DEB2C-CE70-80F3-36B6-81EA34A43CB5}"/>
              </a:ext>
            </a:extLst>
          </p:cNvPr>
          <p:cNvSpPr txBox="1"/>
          <p:nvPr/>
        </p:nvSpPr>
        <p:spPr>
          <a:xfrm>
            <a:off x="1143000" y="800100"/>
            <a:ext cx="16459200" cy="1642566"/>
          </a:xfrm>
          <a:prstGeom prst="rect">
            <a:avLst/>
          </a:prstGeom>
          <a:noFill/>
        </p:spPr>
        <p:txBody>
          <a:bodyPr wrap="square">
            <a:spAutoFit/>
          </a:bodyPr>
          <a:lstStyle/>
          <a:p>
            <a:pPr algn="ctr" rtl="0">
              <a:lnSpc>
                <a:spcPct val="120000"/>
              </a:lnSpc>
            </a:pPr>
            <a:r>
              <a:rPr lang="en-US" sz="4400" b="0" i="0" dirty="0" err="1">
                <a:solidFill>
                  <a:srgbClr val="002060"/>
                </a:solidFill>
                <a:effectLst/>
                <a:latin typeface="+mj-lt"/>
              </a:rPr>
              <a:t>Ứng</a:t>
            </a:r>
            <a:r>
              <a:rPr lang="en-US" sz="4400" b="0" i="0" dirty="0">
                <a:solidFill>
                  <a:srgbClr val="002060"/>
                </a:solidFill>
                <a:effectLst/>
                <a:latin typeface="+mj-lt"/>
              </a:rPr>
              <a:t> </a:t>
            </a:r>
            <a:r>
              <a:rPr lang="en-US" sz="4400" b="0" i="0" dirty="0" err="1">
                <a:solidFill>
                  <a:srgbClr val="002060"/>
                </a:solidFill>
                <a:effectLst/>
                <a:latin typeface="+mj-lt"/>
              </a:rPr>
              <a:t>với</a:t>
            </a:r>
            <a:r>
              <a:rPr lang="en-US" sz="4400" b="0" i="0" dirty="0">
                <a:solidFill>
                  <a:srgbClr val="002060"/>
                </a:solidFill>
                <a:effectLst/>
                <a:latin typeface="+mj-lt"/>
              </a:rPr>
              <a:t> </a:t>
            </a:r>
            <a:r>
              <a:rPr lang="en-US" sz="4400" b="0" i="0" dirty="0" err="1">
                <a:solidFill>
                  <a:srgbClr val="002060"/>
                </a:solidFill>
                <a:effectLst/>
                <a:latin typeface="+mj-lt"/>
              </a:rPr>
              <a:t>một</a:t>
            </a:r>
            <a:r>
              <a:rPr lang="en-US" sz="4400" b="0" i="0" dirty="0">
                <a:solidFill>
                  <a:srgbClr val="002060"/>
                </a:solidFill>
                <a:effectLst/>
                <a:latin typeface="+mj-lt"/>
              </a:rPr>
              <a:t> </a:t>
            </a:r>
            <a:r>
              <a:rPr lang="en-US" sz="4400" b="0" i="0" dirty="0" err="1">
                <a:solidFill>
                  <a:srgbClr val="002060"/>
                </a:solidFill>
                <a:effectLst/>
                <a:latin typeface="+mj-lt"/>
              </a:rPr>
              <a:t>công</a:t>
            </a:r>
            <a:r>
              <a:rPr lang="en-US" sz="4400" b="0" i="0" dirty="0">
                <a:solidFill>
                  <a:srgbClr val="002060"/>
                </a:solidFill>
                <a:effectLst/>
                <a:latin typeface="+mj-lt"/>
              </a:rPr>
              <a:t> </a:t>
            </a:r>
            <a:r>
              <a:rPr lang="en-US" sz="4400" b="0" i="0" dirty="0" err="1">
                <a:solidFill>
                  <a:srgbClr val="002060"/>
                </a:solidFill>
                <a:effectLst/>
                <a:latin typeface="+mj-lt"/>
              </a:rPr>
              <a:t>thức</a:t>
            </a:r>
            <a:r>
              <a:rPr lang="en-US" sz="4400" b="0" i="0" dirty="0">
                <a:solidFill>
                  <a:srgbClr val="002060"/>
                </a:solidFill>
                <a:effectLst/>
                <a:latin typeface="+mj-lt"/>
              </a:rPr>
              <a:t> </a:t>
            </a:r>
            <a:r>
              <a:rPr lang="en-US" sz="4400" b="0" i="0" dirty="0" err="1">
                <a:solidFill>
                  <a:srgbClr val="002060"/>
                </a:solidFill>
                <a:effectLst/>
                <a:latin typeface="+mj-lt"/>
              </a:rPr>
              <a:t>phân</a:t>
            </a:r>
            <a:r>
              <a:rPr lang="en-US" sz="4400" b="0" i="0" dirty="0">
                <a:solidFill>
                  <a:srgbClr val="002060"/>
                </a:solidFill>
                <a:effectLst/>
                <a:latin typeface="+mj-lt"/>
              </a:rPr>
              <a:t> </a:t>
            </a:r>
            <a:r>
              <a:rPr lang="en-US" sz="4400" b="0" i="0" dirty="0" err="1">
                <a:solidFill>
                  <a:srgbClr val="002060"/>
                </a:solidFill>
                <a:effectLst/>
                <a:latin typeface="+mj-lt"/>
              </a:rPr>
              <a:t>tử</a:t>
            </a:r>
            <a:r>
              <a:rPr lang="en-US" sz="4400" b="0" i="0" dirty="0">
                <a:solidFill>
                  <a:srgbClr val="002060"/>
                </a:solidFill>
                <a:effectLst/>
                <a:latin typeface="+mj-lt"/>
              </a:rPr>
              <a:t> </a:t>
            </a:r>
            <a:r>
              <a:rPr lang="en-US" sz="4400" b="0" i="0" dirty="0" err="1">
                <a:solidFill>
                  <a:srgbClr val="002060"/>
                </a:solidFill>
                <a:effectLst/>
                <a:latin typeface="+mj-lt"/>
              </a:rPr>
              <a:t>có</a:t>
            </a:r>
            <a:r>
              <a:rPr lang="en-US" sz="4400" b="0" i="0" dirty="0">
                <a:solidFill>
                  <a:srgbClr val="002060"/>
                </a:solidFill>
                <a:effectLst/>
                <a:latin typeface="+mj-lt"/>
              </a:rPr>
              <a:t> </a:t>
            </a:r>
            <a:r>
              <a:rPr lang="en-US" sz="4400" b="0" i="0" dirty="0" err="1">
                <a:solidFill>
                  <a:srgbClr val="002060"/>
                </a:solidFill>
                <a:effectLst/>
                <a:latin typeface="+mj-lt"/>
              </a:rPr>
              <a:t>thể</a:t>
            </a:r>
            <a:r>
              <a:rPr lang="en-US" sz="4400" b="0" i="0" dirty="0">
                <a:solidFill>
                  <a:srgbClr val="002060"/>
                </a:solidFill>
                <a:effectLst/>
                <a:latin typeface="+mj-lt"/>
              </a:rPr>
              <a:t> </a:t>
            </a:r>
            <a:r>
              <a:rPr lang="en-US" sz="4400" b="0" i="0" dirty="0" err="1">
                <a:solidFill>
                  <a:srgbClr val="002060"/>
                </a:solidFill>
                <a:effectLst/>
                <a:latin typeface="+mj-lt"/>
              </a:rPr>
              <a:t>có</a:t>
            </a:r>
            <a:r>
              <a:rPr lang="en-US" sz="4400" b="0" i="0" dirty="0">
                <a:solidFill>
                  <a:srgbClr val="002060"/>
                </a:solidFill>
                <a:effectLst/>
                <a:latin typeface="+mj-lt"/>
              </a:rPr>
              <a:t> </a:t>
            </a:r>
            <a:r>
              <a:rPr lang="en-US" sz="4400" b="0" i="0" dirty="0" err="1">
                <a:solidFill>
                  <a:srgbClr val="002060"/>
                </a:solidFill>
                <a:effectLst/>
                <a:latin typeface="+mj-lt"/>
              </a:rPr>
              <a:t>các</a:t>
            </a:r>
            <a:r>
              <a:rPr lang="en-US" sz="4400" b="0" i="0" dirty="0">
                <a:solidFill>
                  <a:srgbClr val="002060"/>
                </a:solidFill>
                <a:effectLst/>
                <a:latin typeface="+mj-lt"/>
              </a:rPr>
              <a:t> </a:t>
            </a:r>
            <a:r>
              <a:rPr lang="en-US" sz="4400" b="0" i="0" dirty="0" err="1">
                <a:solidFill>
                  <a:srgbClr val="002060"/>
                </a:solidFill>
                <a:effectLst/>
                <a:latin typeface="+mj-lt"/>
              </a:rPr>
              <a:t>đồng</a:t>
            </a:r>
            <a:r>
              <a:rPr lang="en-US" sz="4400" b="0" i="0" dirty="0">
                <a:solidFill>
                  <a:srgbClr val="002060"/>
                </a:solidFill>
                <a:effectLst/>
                <a:latin typeface="+mj-lt"/>
              </a:rPr>
              <a:t> </a:t>
            </a:r>
            <a:r>
              <a:rPr lang="en-US" sz="4400" b="0" i="0" dirty="0" err="1">
                <a:solidFill>
                  <a:srgbClr val="002060"/>
                </a:solidFill>
                <a:effectLst/>
                <a:latin typeface="+mj-lt"/>
              </a:rPr>
              <a:t>phân</a:t>
            </a:r>
            <a:r>
              <a:rPr lang="en-US" sz="4400" b="0" i="0" dirty="0">
                <a:solidFill>
                  <a:srgbClr val="002060"/>
                </a:solidFill>
                <a:effectLst/>
                <a:latin typeface="+mj-lt"/>
              </a:rPr>
              <a:t> </a:t>
            </a:r>
            <a:r>
              <a:rPr lang="en-US" sz="4400" b="0" i="0" dirty="0" err="1">
                <a:solidFill>
                  <a:srgbClr val="002060"/>
                </a:solidFill>
                <a:effectLst/>
                <a:latin typeface="+mj-lt"/>
              </a:rPr>
              <a:t>cấu</a:t>
            </a:r>
            <a:r>
              <a:rPr lang="en-US" sz="4400" b="0" i="0" dirty="0">
                <a:solidFill>
                  <a:srgbClr val="002060"/>
                </a:solidFill>
                <a:effectLst/>
                <a:latin typeface="+mj-lt"/>
              </a:rPr>
              <a:t> </a:t>
            </a:r>
            <a:r>
              <a:rPr lang="en-US" sz="4400" b="0" i="0" dirty="0" err="1">
                <a:solidFill>
                  <a:srgbClr val="002060"/>
                </a:solidFill>
                <a:effectLst/>
                <a:latin typeface="+mj-lt"/>
              </a:rPr>
              <a:t>tạo</a:t>
            </a:r>
            <a:r>
              <a:rPr lang="en-US" sz="4400" b="0" i="0" dirty="0">
                <a:solidFill>
                  <a:srgbClr val="002060"/>
                </a:solidFill>
                <a:effectLst/>
                <a:latin typeface="+mj-lt"/>
              </a:rPr>
              <a:t> </a:t>
            </a:r>
            <a:r>
              <a:rPr lang="en-US" sz="4400" b="0" i="0" dirty="0" err="1">
                <a:solidFill>
                  <a:srgbClr val="002060"/>
                </a:solidFill>
                <a:effectLst/>
                <a:latin typeface="+mj-lt"/>
              </a:rPr>
              <a:t>về</a:t>
            </a:r>
            <a:r>
              <a:rPr lang="en-US" sz="4400" b="0" i="0" dirty="0">
                <a:solidFill>
                  <a:srgbClr val="002060"/>
                </a:solidFill>
                <a:effectLst/>
                <a:latin typeface="+mj-lt"/>
              </a:rPr>
              <a:t> </a:t>
            </a:r>
            <a:r>
              <a:rPr lang="en-US" sz="4400" b="0" i="0" dirty="0" err="1">
                <a:solidFill>
                  <a:srgbClr val="002060"/>
                </a:solidFill>
                <a:effectLst/>
                <a:latin typeface="+mj-lt"/>
              </a:rPr>
              <a:t>mạch</a:t>
            </a:r>
            <a:r>
              <a:rPr lang="en-US" sz="4400" b="0" i="0" dirty="0">
                <a:solidFill>
                  <a:srgbClr val="002060"/>
                </a:solidFill>
                <a:effectLst/>
                <a:latin typeface="+mj-lt"/>
              </a:rPr>
              <a:t> carbon, </a:t>
            </a:r>
            <a:r>
              <a:rPr lang="en-US" sz="4400" b="0" i="0" dirty="0" err="1">
                <a:solidFill>
                  <a:srgbClr val="002060"/>
                </a:solidFill>
                <a:effectLst/>
                <a:latin typeface="+mj-lt"/>
              </a:rPr>
              <a:t>loại</a:t>
            </a:r>
            <a:r>
              <a:rPr lang="en-US" sz="4400" b="0" i="0" dirty="0">
                <a:solidFill>
                  <a:srgbClr val="002060"/>
                </a:solidFill>
                <a:effectLst/>
                <a:latin typeface="+mj-lt"/>
              </a:rPr>
              <a:t> </a:t>
            </a:r>
            <a:r>
              <a:rPr lang="en-US" sz="4400" b="0" i="0" dirty="0" err="1">
                <a:solidFill>
                  <a:srgbClr val="002060"/>
                </a:solidFill>
                <a:effectLst/>
                <a:latin typeface="+mj-lt"/>
              </a:rPr>
              <a:t>nhóm</a:t>
            </a:r>
            <a:r>
              <a:rPr lang="en-US" sz="4400" b="0" i="0" dirty="0">
                <a:solidFill>
                  <a:srgbClr val="002060"/>
                </a:solidFill>
                <a:effectLst/>
                <a:latin typeface="+mj-lt"/>
              </a:rPr>
              <a:t> </a:t>
            </a:r>
            <a:r>
              <a:rPr lang="en-US" sz="4400" b="0" i="0" dirty="0" err="1">
                <a:solidFill>
                  <a:srgbClr val="002060"/>
                </a:solidFill>
                <a:effectLst/>
                <a:latin typeface="+mj-lt"/>
              </a:rPr>
              <a:t>chức</a:t>
            </a:r>
            <a:r>
              <a:rPr lang="en-US" sz="4400" b="0" i="0" dirty="0">
                <a:solidFill>
                  <a:srgbClr val="002060"/>
                </a:solidFill>
                <a:effectLst/>
                <a:latin typeface="+mj-lt"/>
              </a:rPr>
              <a:t>, </a:t>
            </a:r>
            <a:r>
              <a:rPr lang="en-US" sz="4400" b="0" i="0" dirty="0" err="1">
                <a:solidFill>
                  <a:srgbClr val="002060"/>
                </a:solidFill>
                <a:effectLst/>
                <a:latin typeface="+mj-lt"/>
              </a:rPr>
              <a:t>vị</a:t>
            </a:r>
            <a:r>
              <a:rPr lang="en-US" sz="4400" b="0" i="0" dirty="0">
                <a:solidFill>
                  <a:srgbClr val="002060"/>
                </a:solidFill>
                <a:effectLst/>
                <a:latin typeface="+mj-lt"/>
              </a:rPr>
              <a:t> </a:t>
            </a:r>
            <a:r>
              <a:rPr lang="en-US" sz="4400" b="0" i="0" dirty="0" err="1">
                <a:solidFill>
                  <a:srgbClr val="002060"/>
                </a:solidFill>
                <a:effectLst/>
                <a:latin typeface="+mj-lt"/>
              </a:rPr>
              <a:t>trí</a:t>
            </a:r>
            <a:r>
              <a:rPr lang="en-US" sz="4400" b="0" i="0" dirty="0">
                <a:solidFill>
                  <a:srgbClr val="002060"/>
                </a:solidFill>
                <a:effectLst/>
                <a:latin typeface="+mj-lt"/>
              </a:rPr>
              <a:t> </a:t>
            </a:r>
            <a:r>
              <a:rPr lang="en-US" sz="4400" b="0" i="0" dirty="0" err="1">
                <a:solidFill>
                  <a:srgbClr val="002060"/>
                </a:solidFill>
                <a:effectLst/>
                <a:latin typeface="+mj-lt"/>
              </a:rPr>
              <a:t>nhóm</a:t>
            </a:r>
            <a:r>
              <a:rPr lang="en-US" sz="4400" b="0" i="0" dirty="0">
                <a:solidFill>
                  <a:srgbClr val="002060"/>
                </a:solidFill>
                <a:effectLst/>
                <a:latin typeface="+mj-lt"/>
              </a:rPr>
              <a:t> </a:t>
            </a:r>
            <a:r>
              <a:rPr lang="en-US" sz="4400" b="0" i="0" dirty="0" err="1">
                <a:solidFill>
                  <a:srgbClr val="002060"/>
                </a:solidFill>
                <a:effectLst/>
                <a:latin typeface="+mj-lt"/>
              </a:rPr>
              <a:t>chức</a:t>
            </a:r>
            <a:r>
              <a:rPr lang="en-US" sz="4400" b="0" i="0" dirty="0">
                <a:solidFill>
                  <a:srgbClr val="002060"/>
                </a:solidFill>
                <a:effectLst/>
                <a:latin typeface="+mj-lt"/>
              </a:rPr>
              <a:t>.</a:t>
            </a:r>
          </a:p>
        </p:txBody>
      </p:sp>
      <p:pic>
        <p:nvPicPr>
          <p:cNvPr id="8" name="Hình ảnh 7">
            <a:extLst>
              <a:ext uri="{FF2B5EF4-FFF2-40B4-BE49-F238E27FC236}">
                <a16:creationId xmlns:a16="http://schemas.microsoft.com/office/drawing/2014/main" id="{92DD4AF3-38E2-1CCC-8158-34369B8417D8}"/>
              </a:ext>
            </a:extLst>
          </p:cNvPr>
          <p:cNvPicPr>
            <a:picLocks noChangeAspect="1"/>
          </p:cNvPicPr>
          <p:nvPr/>
        </p:nvPicPr>
        <p:blipFill rotWithShape="1">
          <a:blip r:embed="rId9"/>
          <a:srcRect t="5669"/>
          <a:stretch/>
        </p:blipFill>
        <p:spPr>
          <a:xfrm>
            <a:off x="1502048" y="3353597"/>
            <a:ext cx="15283903" cy="4827106"/>
          </a:xfrm>
          <a:prstGeom prst="rect">
            <a:avLst/>
          </a:prstGeom>
        </p:spPr>
      </p:pic>
    </p:spTree>
    <p:extLst>
      <p:ext uri="{BB962C8B-B14F-4D97-AF65-F5344CB8AC3E}">
        <p14:creationId xmlns:p14="http://schemas.microsoft.com/office/powerpoint/2010/main" val="342226952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1645"/>
          </a:xfrm>
          <a:custGeom>
            <a:avLst/>
            <a:gdLst/>
            <a:ahLst/>
            <a:cxnLst/>
            <a:rect l="l" t="t" r="r" b="b"/>
            <a:pathLst>
              <a:path w="18288000" h="10281645">
                <a:moveTo>
                  <a:pt x="0" y="0"/>
                </a:moveTo>
                <a:lnTo>
                  <a:pt x="18288000" y="0"/>
                </a:lnTo>
                <a:lnTo>
                  <a:pt x="18288000" y="10281645"/>
                </a:lnTo>
                <a:lnTo>
                  <a:pt x="0" y="102816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0" y="0"/>
            <a:ext cx="5930697" cy="2534288"/>
          </a:xfrm>
          <a:custGeom>
            <a:avLst/>
            <a:gdLst/>
            <a:ahLst/>
            <a:cxnLst/>
            <a:rect l="l" t="t" r="r" b="b"/>
            <a:pathLst>
              <a:path w="5930697" h="2534288">
                <a:moveTo>
                  <a:pt x="5930697" y="0"/>
                </a:moveTo>
                <a:lnTo>
                  <a:pt x="0" y="0"/>
                </a:lnTo>
                <a:lnTo>
                  <a:pt x="0" y="2534288"/>
                </a:lnTo>
                <a:lnTo>
                  <a:pt x="5930697" y="2534288"/>
                </a:lnTo>
                <a:lnTo>
                  <a:pt x="5930697" y="0"/>
                </a:lnTo>
                <a:close/>
              </a:path>
            </a:pathLst>
          </a:custGeom>
          <a:blipFill>
            <a:blip r:embed="rId4">
              <a:extLst>
                <a:ext uri="{96DAC541-7B7A-43D3-8B79-37D633B846F1}">
                  <asvg:svgBlip xmlns:asvg="http://schemas.microsoft.com/office/drawing/2016/SVG/main" r:embed="rId5"/>
                </a:ext>
              </a:extLst>
            </a:blip>
            <a:stretch>
              <a:fillRect t="-99644" r="-2579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398481" y="363908"/>
            <a:ext cx="3023116" cy="2797757"/>
          </a:xfrm>
          <a:custGeom>
            <a:avLst/>
            <a:gdLst/>
            <a:ahLst/>
            <a:cxnLst/>
            <a:rect l="l" t="t" r="r" b="b"/>
            <a:pathLst>
              <a:path w="3023116" h="2797757">
                <a:moveTo>
                  <a:pt x="0" y="0"/>
                </a:moveTo>
                <a:lnTo>
                  <a:pt x="3023116" y="0"/>
                </a:lnTo>
                <a:lnTo>
                  <a:pt x="3023116" y="2797757"/>
                </a:lnTo>
                <a:lnTo>
                  <a:pt x="0" y="27977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90600" y="358553"/>
            <a:ext cx="15328754" cy="8814327"/>
          </a:xfrm>
          <a:custGeom>
            <a:avLst/>
            <a:gdLst/>
            <a:ahLst/>
            <a:cxnLst/>
            <a:rect l="l" t="t" r="r" b="b"/>
            <a:pathLst>
              <a:path w="14350708" h="8058761">
                <a:moveTo>
                  <a:pt x="0" y="0"/>
                </a:moveTo>
                <a:lnTo>
                  <a:pt x="14350708" y="0"/>
                </a:lnTo>
                <a:lnTo>
                  <a:pt x="14350708" y="8058762"/>
                </a:lnTo>
                <a:lnTo>
                  <a:pt x="0" y="80587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9"/>
          <p:cNvSpPr/>
          <p:nvPr/>
        </p:nvSpPr>
        <p:spPr>
          <a:xfrm rot="-232423">
            <a:off x="-207753" y="7674451"/>
            <a:ext cx="4126885" cy="2363580"/>
          </a:xfrm>
          <a:custGeom>
            <a:avLst/>
            <a:gdLst/>
            <a:ahLst/>
            <a:cxnLst/>
            <a:rect l="l" t="t" r="r" b="b"/>
            <a:pathLst>
              <a:path w="4126885" h="2363580">
                <a:moveTo>
                  <a:pt x="0" y="0"/>
                </a:moveTo>
                <a:lnTo>
                  <a:pt x="4126885" y="0"/>
                </a:lnTo>
                <a:lnTo>
                  <a:pt x="4126885" y="2363580"/>
                </a:lnTo>
                <a:lnTo>
                  <a:pt x="0" y="23635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flipH="1">
            <a:off x="14949602" y="4455277"/>
            <a:ext cx="3889519" cy="6164944"/>
          </a:xfrm>
          <a:custGeom>
            <a:avLst/>
            <a:gdLst/>
            <a:ahLst/>
            <a:cxnLst/>
            <a:rect l="l" t="t" r="r" b="b"/>
            <a:pathLst>
              <a:path w="3889519" h="6164944">
                <a:moveTo>
                  <a:pt x="3889519" y="0"/>
                </a:moveTo>
                <a:lnTo>
                  <a:pt x="0" y="0"/>
                </a:lnTo>
                <a:lnTo>
                  <a:pt x="0" y="6164944"/>
                </a:lnTo>
                <a:lnTo>
                  <a:pt x="3889519" y="6164944"/>
                </a:lnTo>
                <a:lnTo>
                  <a:pt x="388951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Hộp Văn bản 6">
            <a:extLst>
              <a:ext uri="{FF2B5EF4-FFF2-40B4-BE49-F238E27FC236}">
                <a16:creationId xmlns:a16="http://schemas.microsoft.com/office/drawing/2014/main" id="{0DEE1885-3DB6-2253-1C3E-C21611A0EB49}"/>
              </a:ext>
            </a:extLst>
          </p:cNvPr>
          <p:cNvSpPr txBox="1"/>
          <p:nvPr/>
        </p:nvSpPr>
        <p:spPr>
          <a:xfrm>
            <a:off x="2137496" y="2246937"/>
            <a:ext cx="12260985" cy="4892686"/>
          </a:xfrm>
          <a:prstGeom prst="rect">
            <a:avLst/>
          </a:prstGeom>
          <a:noFill/>
        </p:spPr>
        <p:txBody>
          <a:bodyPr wrap="square">
            <a:spAutoFit/>
          </a:bodyPr>
          <a:lstStyle/>
          <a:p>
            <a:pPr algn="just" rtl="0">
              <a:lnSpc>
                <a:spcPct val="120000"/>
              </a:lnSpc>
            </a:pPr>
            <a:r>
              <a:rPr lang="vi-VN" sz="4400" b="0" i="0" dirty="0">
                <a:solidFill>
                  <a:srgbClr val="002060"/>
                </a:solidFill>
                <a:effectLst/>
                <a:latin typeface="Cambria" panose="02040503050406030204" pitchFamily="18" charset="0"/>
                <a:ea typeface="Cambria" panose="02040503050406030204" pitchFamily="18" charset="0"/>
              </a:rPr>
              <a:t>Chất đồng phân là những hợp chất khác nhau nhưng có cùng</a:t>
            </a:r>
            <a:r>
              <a:rPr lang="en-US" sz="4400" b="0" i="0" dirty="0">
                <a:solidFill>
                  <a:srgbClr val="002060"/>
                </a:solidFill>
                <a:effectLst/>
                <a:latin typeface="Cambria" panose="02040503050406030204" pitchFamily="18" charset="0"/>
                <a:ea typeface="Cambria" panose="02040503050406030204" pitchFamily="18" charset="0"/>
              </a:rPr>
              <a:t> </a:t>
            </a:r>
            <a:r>
              <a:rPr lang="vi-VN" sz="4400" b="0" i="0" dirty="0">
                <a:solidFill>
                  <a:srgbClr val="002060"/>
                </a:solidFill>
                <a:effectLst/>
                <a:latin typeface="Cambria" panose="02040503050406030204" pitchFamily="18" charset="0"/>
                <a:ea typeface="Cambria" panose="02040503050406030204" pitchFamily="18" charset="0"/>
              </a:rPr>
              <a:t>công thức phân tử. Nguyên nhân gây nên hiện tượng đồng phân</a:t>
            </a:r>
            <a:r>
              <a:rPr lang="en-US" sz="4400" b="0" i="0" dirty="0">
                <a:solidFill>
                  <a:srgbClr val="002060"/>
                </a:solidFill>
                <a:effectLst/>
                <a:latin typeface="Cambria" panose="02040503050406030204" pitchFamily="18" charset="0"/>
                <a:ea typeface="Cambria" panose="02040503050406030204" pitchFamily="18" charset="0"/>
              </a:rPr>
              <a:t> </a:t>
            </a:r>
            <a:r>
              <a:rPr lang="vi-VN" sz="4400" b="0" i="0" dirty="0">
                <a:solidFill>
                  <a:srgbClr val="002060"/>
                </a:solidFill>
                <a:effectLst/>
                <a:latin typeface="Cambria" panose="02040503050406030204" pitchFamily="18" charset="0"/>
                <a:ea typeface="Cambria" panose="02040503050406030204" pitchFamily="18" charset="0"/>
              </a:rPr>
              <a:t>trong </a:t>
            </a:r>
            <a:r>
              <a:rPr lang="vi-VN" sz="4400" b="0" i="0" dirty="0" err="1">
                <a:solidFill>
                  <a:srgbClr val="002060"/>
                </a:solidFill>
                <a:effectLst/>
                <a:latin typeface="Cambria" panose="02040503050406030204" pitchFamily="18" charset="0"/>
                <a:ea typeface="Cambria" panose="02040503050406030204" pitchFamily="18" charset="0"/>
              </a:rPr>
              <a:t>hoá</a:t>
            </a:r>
            <a:r>
              <a:rPr lang="vi-VN" sz="4400" b="0" i="0" dirty="0">
                <a:solidFill>
                  <a:srgbClr val="002060"/>
                </a:solidFill>
                <a:effectLst/>
                <a:latin typeface="Cambria" panose="02040503050406030204" pitchFamily="18" charset="0"/>
                <a:ea typeface="Cambria" panose="02040503050406030204" pitchFamily="18" charset="0"/>
              </a:rPr>
              <a:t> học hữu cơ là do sự thay đổi trật tự liên kết, cách thức</a:t>
            </a:r>
            <a:r>
              <a:rPr lang="en-US" sz="4400" b="0" i="0" dirty="0">
                <a:solidFill>
                  <a:srgbClr val="002060"/>
                </a:solidFill>
                <a:effectLst/>
                <a:latin typeface="Cambria" panose="02040503050406030204" pitchFamily="18" charset="0"/>
                <a:ea typeface="Cambria" panose="02040503050406030204" pitchFamily="18" charset="0"/>
              </a:rPr>
              <a:t> </a:t>
            </a:r>
            <a:r>
              <a:rPr lang="vi-VN" sz="4400" b="0" i="0" dirty="0">
                <a:solidFill>
                  <a:srgbClr val="002060"/>
                </a:solidFill>
                <a:effectLst/>
                <a:latin typeface="Cambria" panose="02040503050406030204" pitchFamily="18" charset="0"/>
                <a:ea typeface="Cambria" panose="02040503050406030204" pitchFamily="18" charset="0"/>
              </a:rPr>
              <a:t>liên kết giữa các nguyên tử trong phân tử hoặc vị trí không gian</a:t>
            </a:r>
            <a:r>
              <a:rPr lang="en-US" sz="4400" b="0" i="0" dirty="0">
                <a:solidFill>
                  <a:srgbClr val="002060"/>
                </a:solidFill>
                <a:effectLst/>
                <a:latin typeface="Cambria" panose="02040503050406030204" pitchFamily="18" charset="0"/>
                <a:ea typeface="Cambria" panose="02040503050406030204" pitchFamily="18" charset="0"/>
              </a:rPr>
              <a:t> </a:t>
            </a:r>
            <a:r>
              <a:rPr lang="vi-VN" sz="4400" b="0" i="0" dirty="0">
                <a:solidFill>
                  <a:srgbClr val="002060"/>
                </a:solidFill>
                <a:effectLst/>
                <a:latin typeface="Cambria" panose="02040503050406030204" pitchFamily="18" charset="0"/>
                <a:ea typeface="Cambria" panose="02040503050406030204" pitchFamily="18" charset="0"/>
              </a:rPr>
              <a:t>của các nguyên tử, nhóm nguyên tử.</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5" name="Freeform 5"/>
          <p:cNvSpPr/>
          <p:nvPr/>
        </p:nvSpPr>
        <p:spPr>
          <a:xfrm>
            <a:off x="411749" y="325690"/>
            <a:ext cx="7135826" cy="9043076"/>
          </a:xfrm>
          <a:custGeom>
            <a:avLst/>
            <a:gdLst/>
            <a:ahLst/>
            <a:cxnLst/>
            <a:rect l="l" t="t" r="r" b="b"/>
            <a:pathLst>
              <a:path w="7337361" h="4076736">
                <a:moveTo>
                  <a:pt x="0" y="0"/>
                </a:moveTo>
                <a:lnTo>
                  <a:pt x="7337361" y="0"/>
                </a:lnTo>
                <a:lnTo>
                  <a:pt x="7337361" y="4076736"/>
                </a:lnTo>
                <a:lnTo>
                  <a:pt x="0" y="40767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6" name="Freeform 6"/>
          <p:cNvSpPr/>
          <p:nvPr/>
        </p:nvSpPr>
        <p:spPr>
          <a:xfrm>
            <a:off x="239954" y="624355"/>
            <a:ext cx="7307620" cy="8418722"/>
          </a:xfrm>
          <a:custGeom>
            <a:avLst/>
            <a:gdLst/>
            <a:ahLst/>
            <a:cxnLst/>
            <a:rect l="l" t="t" r="r" b="b"/>
            <a:pathLst>
              <a:path w="6995148" h="3886597">
                <a:moveTo>
                  <a:pt x="0" y="0"/>
                </a:moveTo>
                <a:lnTo>
                  <a:pt x="6995148" y="0"/>
                </a:lnTo>
                <a:lnTo>
                  <a:pt x="6995148" y="3886598"/>
                </a:lnTo>
                <a:lnTo>
                  <a:pt x="0" y="38865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8" name="Freeform 8"/>
          <p:cNvSpPr/>
          <p:nvPr/>
        </p:nvSpPr>
        <p:spPr>
          <a:xfrm>
            <a:off x="9220201" y="2906372"/>
            <a:ext cx="8039100" cy="5350975"/>
          </a:xfrm>
          <a:custGeom>
            <a:avLst/>
            <a:gdLst/>
            <a:ahLst/>
            <a:cxnLst/>
            <a:rect l="l" t="t" r="r" b="b"/>
            <a:pathLst>
              <a:path w="7337361" h="4076736">
                <a:moveTo>
                  <a:pt x="0" y="0"/>
                </a:moveTo>
                <a:lnTo>
                  <a:pt x="7337361" y="0"/>
                </a:lnTo>
                <a:lnTo>
                  <a:pt x="7337361" y="4076736"/>
                </a:lnTo>
                <a:lnTo>
                  <a:pt x="0" y="40767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9" name="Freeform 9"/>
          <p:cNvSpPr/>
          <p:nvPr/>
        </p:nvSpPr>
        <p:spPr>
          <a:xfrm>
            <a:off x="9372600" y="3131193"/>
            <a:ext cx="7715593" cy="5350976"/>
          </a:xfrm>
          <a:custGeom>
            <a:avLst/>
            <a:gdLst/>
            <a:ahLst/>
            <a:cxnLst/>
            <a:rect l="l" t="t" r="r" b="b"/>
            <a:pathLst>
              <a:path w="6995148" h="3886597">
                <a:moveTo>
                  <a:pt x="0" y="0"/>
                </a:moveTo>
                <a:lnTo>
                  <a:pt x="6995148" y="0"/>
                </a:lnTo>
                <a:lnTo>
                  <a:pt x="6995148" y="3886598"/>
                </a:lnTo>
                <a:lnTo>
                  <a:pt x="0" y="38865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13" name="TextBox 13"/>
          <p:cNvSpPr txBox="1"/>
          <p:nvPr/>
        </p:nvSpPr>
        <p:spPr>
          <a:xfrm>
            <a:off x="838728" y="1442522"/>
            <a:ext cx="6281867" cy="1268424"/>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8.</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Hãy nhóm các chất hữu cơ theo đồng phân cấu tạo </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4" name="TextBox 14"/>
          <p:cNvSpPr txBox="1"/>
          <p:nvPr/>
        </p:nvSpPr>
        <p:spPr>
          <a:xfrm>
            <a:off x="9932143" y="3842874"/>
            <a:ext cx="6596505" cy="3927614"/>
          </a:xfrm>
          <a:prstGeom prst="rect">
            <a:avLst/>
          </a:prstGeom>
        </p:spPr>
        <p:txBody>
          <a:bodyPr wrap="square" lIns="0" tIns="0" rIns="0" bIns="0" rtlCol="0" anchor="t">
            <a:spAutoFit/>
          </a:bodyPr>
          <a:lstStyle/>
          <a:p>
            <a:pPr marL="571500" marR="0" lvl="0" indent="-5715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Đồng phân mạch carbon: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và B; C và D</a:t>
            </a:r>
          </a:p>
          <a:p>
            <a:pPr marL="571500" marR="0" lvl="0" indent="-5715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Đồng phân vị trí nhóm chức: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và E; C và G; B và F</a:t>
            </a:r>
          </a:p>
          <a:p>
            <a:pPr marL="571500" marR="0" lvl="0" indent="-5715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Đồng phân loại nhóm chức: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[A,B,E,F]; [C, D, G]</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Freeform 15"/>
          <p:cNvSpPr/>
          <p:nvPr/>
        </p:nvSpPr>
        <p:spPr>
          <a:xfrm flipH="1">
            <a:off x="11296394" y="816100"/>
            <a:ext cx="1195875" cy="1501670"/>
          </a:xfrm>
          <a:custGeom>
            <a:avLst/>
            <a:gdLst/>
            <a:ahLst/>
            <a:cxnLst/>
            <a:rect l="l" t="t" r="r" b="b"/>
            <a:pathLst>
              <a:path w="1195875" h="1501670">
                <a:moveTo>
                  <a:pt x="1195875" y="0"/>
                </a:moveTo>
                <a:lnTo>
                  <a:pt x="0" y="0"/>
                </a:lnTo>
                <a:lnTo>
                  <a:pt x="0" y="1501670"/>
                </a:lnTo>
                <a:lnTo>
                  <a:pt x="1195875" y="1501670"/>
                </a:lnTo>
                <a:lnTo>
                  <a:pt x="119587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17" name="Freeform 17"/>
          <p:cNvSpPr/>
          <p:nvPr/>
        </p:nvSpPr>
        <p:spPr>
          <a:xfrm rot="1100902">
            <a:off x="15847357" y="8977903"/>
            <a:ext cx="1103421" cy="1051259"/>
          </a:xfrm>
          <a:custGeom>
            <a:avLst/>
            <a:gdLst/>
            <a:ahLst/>
            <a:cxnLst/>
            <a:rect l="l" t="t" r="r" b="b"/>
            <a:pathLst>
              <a:path w="1103421" h="1051259">
                <a:moveTo>
                  <a:pt x="0" y="0"/>
                </a:moveTo>
                <a:lnTo>
                  <a:pt x="1103420" y="0"/>
                </a:lnTo>
                <a:lnTo>
                  <a:pt x="1103420" y="1051259"/>
                </a:lnTo>
                <a:lnTo>
                  <a:pt x="0" y="10512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18" name="Freeform 18"/>
          <p:cNvSpPr/>
          <p:nvPr/>
        </p:nvSpPr>
        <p:spPr>
          <a:xfrm flipH="1" flipV="1">
            <a:off x="0" y="8720065"/>
            <a:ext cx="3666915" cy="1566935"/>
          </a:xfrm>
          <a:custGeom>
            <a:avLst/>
            <a:gdLst/>
            <a:ahLst/>
            <a:cxnLst/>
            <a:rect l="l" t="t" r="r" b="b"/>
            <a:pathLst>
              <a:path w="3666915" h="1566935">
                <a:moveTo>
                  <a:pt x="3666915" y="1566935"/>
                </a:moveTo>
                <a:lnTo>
                  <a:pt x="0" y="1566935"/>
                </a:lnTo>
                <a:lnTo>
                  <a:pt x="0" y="0"/>
                </a:lnTo>
                <a:lnTo>
                  <a:pt x="3666915" y="0"/>
                </a:lnTo>
                <a:lnTo>
                  <a:pt x="3666915" y="1566935"/>
                </a:lnTo>
                <a:close/>
              </a:path>
            </a:pathLst>
          </a:custGeom>
          <a:blipFill>
            <a:blip r:embed="rId12">
              <a:extLst>
                <a:ext uri="{96DAC541-7B7A-43D3-8B79-37D633B846F1}">
                  <asvg:svgBlip xmlns:asvg="http://schemas.microsoft.com/office/drawing/2016/SVG/main" r:embed="rId13"/>
                </a:ext>
              </a:extLst>
            </a:blip>
            <a:stretch>
              <a:fillRect t="-99644" r="-25794"/>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sp>
        <p:nvSpPr>
          <p:cNvPr id="19" name="Freeform 19"/>
          <p:cNvSpPr/>
          <p:nvPr/>
        </p:nvSpPr>
        <p:spPr>
          <a:xfrm>
            <a:off x="14584253" y="0"/>
            <a:ext cx="3666915" cy="1566935"/>
          </a:xfrm>
          <a:custGeom>
            <a:avLst/>
            <a:gdLst/>
            <a:ahLst/>
            <a:cxnLst/>
            <a:rect l="l" t="t" r="r" b="b"/>
            <a:pathLst>
              <a:path w="3666915" h="1566935">
                <a:moveTo>
                  <a:pt x="0" y="0"/>
                </a:moveTo>
                <a:lnTo>
                  <a:pt x="3666916" y="0"/>
                </a:lnTo>
                <a:lnTo>
                  <a:pt x="3666916" y="1566935"/>
                </a:lnTo>
                <a:lnTo>
                  <a:pt x="0" y="1566935"/>
                </a:lnTo>
                <a:lnTo>
                  <a:pt x="0" y="0"/>
                </a:lnTo>
                <a:close/>
              </a:path>
            </a:pathLst>
          </a:custGeom>
          <a:blipFill>
            <a:blip r:embed="rId12">
              <a:extLst>
                <a:ext uri="{96DAC541-7B7A-43D3-8B79-37D633B846F1}">
                  <asvg:svgBlip xmlns:asvg="http://schemas.microsoft.com/office/drawing/2016/SVG/main" r:embed="rId13"/>
                </a:ext>
              </a:extLst>
            </a:blip>
            <a:stretch>
              <a:fillRect t="-99644" r="-25794"/>
            </a:stretch>
          </a:blipFill>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pic>
        <p:nvPicPr>
          <p:cNvPr id="3" name="Picture 2"/>
          <p:cNvPicPr>
            <a:picLocks noChangeAspect="1"/>
          </p:cNvPicPr>
          <p:nvPr/>
        </p:nvPicPr>
        <p:blipFill rotWithShape="1">
          <a:blip r:embed="rId14">
            <a:extLst>
              <a:ext uri="{BEBA8EAE-BF5A-486C-A8C5-ECC9F3942E4B}">
                <a14:imgProps xmlns:a14="http://schemas.microsoft.com/office/drawing/2010/main">
                  <a14:imgLayer r:embed="rId15">
                    <a14:imgEffect>
                      <a14:sharpenSoften amount="25000"/>
                    </a14:imgEffect>
                    <a14:imgEffect>
                      <a14:brightnessContrast contrast="20000"/>
                    </a14:imgEffect>
                  </a14:imgLayer>
                </a14:imgProps>
              </a:ext>
            </a:extLst>
          </a:blip>
          <a:srcRect l="512" t="2767" r="-512" b="70276"/>
          <a:stretch/>
        </p:blipFill>
        <p:spPr>
          <a:xfrm>
            <a:off x="908360" y="2882107"/>
            <a:ext cx="2666554" cy="2261393"/>
          </a:xfrm>
          <a:prstGeom prst="rect">
            <a:avLst/>
          </a:prstGeom>
        </p:spPr>
      </p:pic>
      <p:pic>
        <p:nvPicPr>
          <p:cNvPr id="4" name="Picture 2">
            <a:extLst>
              <a:ext uri="{FF2B5EF4-FFF2-40B4-BE49-F238E27FC236}">
                <a16:creationId xmlns:a16="http://schemas.microsoft.com/office/drawing/2014/main" id="{E2B965AC-BBD2-BBFE-3CCC-DDE2F5F61A1E}"/>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25000"/>
                    </a14:imgEffect>
                    <a14:imgEffect>
                      <a14:brightnessContrast contrast="20000"/>
                    </a14:imgEffect>
                  </a14:imgLayer>
                </a14:imgProps>
              </a:ext>
            </a:extLst>
          </a:blip>
          <a:srcRect t="28768" b="44432"/>
          <a:stretch/>
        </p:blipFill>
        <p:spPr>
          <a:xfrm>
            <a:off x="3792663" y="2882107"/>
            <a:ext cx="2666554" cy="2248293"/>
          </a:xfrm>
          <a:prstGeom prst="rect">
            <a:avLst/>
          </a:prstGeom>
        </p:spPr>
      </p:pic>
      <p:pic>
        <p:nvPicPr>
          <p:cNvPr id="11" name="Picture 2">
            <a:extLst>
              <a:ext uri="{FF2B5EF4-FFF2-40B4-BE49-F238E27FC236}">
                <a16:creationId xmlns:a16="http://schemas.microsoft.com/office/drawing/2014/main" id="{E313F614-CF57-E9C1-4E67-3432B310970D}"/>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25000"/>
                    </a14:imgEffect>
                    <a14:imgEffect>
                      <a14:brightnessContrast contrast="20000"/>
                    </a14:imgEffect>
                  </a14:imgLayer>
                </a14:imgProps>
              </a:ext>
            </a:extLst>
          </a:blip>
          <a:srcRect l="2184" t="54195" r="3690" b="12993"/>
          <a:stretch/>
        </p:blipFill>
        <p:spPr>
          <a:xfrm>
            <a:off x="1287118" y="5429065"/>
            <a:ext cx="2509944" cy="2752656"/>
          </a:xfrm>
          <a:prstGeom prst="rect">
            <a:avLst/>
          </a:prstGeom>
        </p:spPr>
      </p:pic>
      <p:pic>
        <p:nvPicPr>
          <p:cNvPr id="12" name="Picture 2">
            <a:extLst>
              <a:ext uri="{FF2B5EF4-FFF2-40B4-BE49-F238E27FC236}">
                <a16:creationId xmlns:a16="http://schemas.microsoft.com/office/drawing/2014/main" id="{DCFEC875-1796-6C06-EC22-3EDD35022290}"/>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25000"/>
                    </a14:imgEffect>
                    <a14:imgEffect>
                      <a14:brightnessContrast contrast="20000"/>
                    </a14:imgEffect>
                  </a14:imgLayer>
                </a14:imgProps>
              </a:ext>
            </a:extLst>
          </a:blip>
          <a:srcRect l="2714" t="85013" r="3162" b="2236"/>
          <a:stretch/>
        </p:blipFill>
        <p:spPr>
          <a:xfrm>
            <a:off x="4087715" y="6589494"/>
            <a:ext cx="2509944" cy="1069721"/>
          </a:xfrm>
          <a:prstGeom prst="rect">
            <a:avLst/>
          </a:prstGeom>
        </p:spPr>
      </p:pic>
    </p:spTree>
    <p:extLst>
      <p:ext uri="{BB962C8B-B14F-4D97-AF65-F5344CB8AC3E}">
        <p14:creationId xmlns:p14="http://schemas.microsoft.com/office/powerpoint/2010/main" val="138290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9F8"/>
        </a:solidFill>
        <a:effectLst/>
      </p:bgPr>
    </p:bg>
    <p:spTree>
      <p:nvGrpSpPr>
        <p:cNvPr id="1" name=""/>
        <p:cNvGrpSpPr/>
        <p:nvPr/>
      </p:nvGrpSpPr>
      <p:grpSpPr>
        <a:xfrm>
          <a:off x="0" y="0"/>
          <a:ext cx="0" cy="0"/>
          <a:chOff x="0" y="0"/>
          <a:chExt cx="0" cy="0"/>
        </a:xfrm>
      </p:grpSpPr>
      <p:sp>
        <p:nvSpPr>
          <p:cNvPr id="8" name="Freeform 8"/>
          <p:cNvSpPr/>
          <p:nvPr/>
        </p:nvSpPr>
        <p:spPr>
          <a:xfrm>
            <a:off x="6479162" y="3824694"/>
            <a:ext cx="5360419" cy="2470456"/>
          </a:xfrm>
          <a:custGeom>
            <a:avLst/>
            <a:gdLst/>
            <a:ahLst/>
            <a:cxnLst/>
            <a:rect l="l" t="t" r="r" b="b"/>
            <a:pathLst>
              <a:path w="3983561" h="1767253">
                <a:moveTo>
                  <a:pt x="0" y="0"/>
                </a:moveTo>
                <a:lnTo>
                  <a:pt x="3983561" y="0"/>
                </a:lnTo>
                <a:lnTo>
                  <a:pt x="3983561" y="1767253"/>
                </a:lnTo>
                <a:lnTo>
                  <a:pt x="0" y="17672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218860" y="6465249"/>
            <a:ext cx="2968253" cy="3479624"/>
          </a:xfrm>
          <a:custGeom>
            <a:avLst/>
            <a:gdLst/>
            <a:ahLst/>
            <a:cxnLst/>
            <a:rect l="l" t="t" r="r" b="b"/>
            <a:pathLst>
              <a:path w="2968253" h="2968253">
                <a:moveTo>
                  <a:pt x="0" y="0"/>
                </a:moveTo>
                <a:lnTo>
                  <a:pt x="2968253" y="0"/>
                </a:lnTo>
                <a:lnTo>
                  <a:pt x="2968253" y="2968253"/>
                </a:lnTo>
                <a:lnTo>
                  <a:pt x="0" y="2968253"/>
                </a:lnTo>
                <a:lnTo>
                  <a:pt x="0" y="0"/>
                </a:lnTo>
                <a:close/>
              </a:path>
            </a:pathLst>
          </a:custGeom>
          <a: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969105" y="2350605"/>
            <a:ext cx="2968253" cy="2968253"/>
          </a:xfrm>
          <a:custGeom>
            <a:avLst/>
            <a:gdLst/>
            <a:ahLst/>
            <a:cxnLst/>
            <a:rect l="l" t="t" r="r" b="b"/>
            <a:pathLst>
              <a:path w="2968253" h="2968253">
                <a:moveTo>
                  <a:pt x="0" y="0"/>
                </a:moveTo>
                <a:lnTo>
                  <a:pt x="2968253" y="0"/>
                </a:lnTo>
                <a:lnTo>
                  <a:pt x="2968253" y="2968253"/>
                </a:lnTo>
                <a:lnTo>
                  <a:pt x="0" y="2968253"/>
                </a:lnTo>
                <a:lnTo>
                  <a:pt x="0" y="0"/>
                </a:lnTo>
                <a:close/>
              </a:path>
            </a:pathLst>
          </a:custGeom>
          <a: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6270527" y="6595590"/>
            <a:ext cx="5569054" cy="3349284"/>
          </a:xfrm>
          <a:custGeom>
            <a:avLst/>
            <a:gdLst/>
            <a:ahLst/>
            <a:cxnLst/>
            <a:rect l="l" t="t" r="r" b="b"/>
            <a:pathLst>
              <a:path w="3533911" h="3533911">
                <a:moveTo>
                  <a:pt x="0" y="0"/>
                </a:moveTo>
                <a:lnTo>
                  <a:pt x="3533911" y="0"/>
                </a:lnTo>
                <a:lnTo>
                  <a:pt x="3533911" y="3533911"/>
                </a:lnTo>
                <a:lnTo>
                  <a:pt x="0" y="3533911"/>
                </a:lnTo>
                <a:lnTo>
                  <a:pt x="0" y="0"/>
                </a:lnTo>
                <a:close/>
              </a:path>
            </a:pathLst>
          </a:custGeom>
          <a:solidFill>
            <a:srgbClr val="FFFF9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7869204" flipH="1">
            <a:off x="10951653" y="2887663"/>
            <a:ext cx="1548873" cy="439009"/>
          </a:xfrm>
          <a:custGeom>
            <a:avLst/>
            <a:gdLst/>
            <a:ahLst/>
            <a:cxnLst/>
            <a:rect l="l" t="t" r="r" b="b"/>
            <a:pathLst>
              <a:path w="1548873" h="533763">
                <a:moveTo>
                  <a:pt x="1548873" y="0"/>
                </a:moveTo>
                <a:lnTo>
                  <a:pt x="0" y="0"/>
                </a:lnTo>
                <a:lnTo>
                  <a:pt x="0" y="533764"/>
                </a:lnTo>
                <a:lnTo>
                  <a:pt x="1548873" y="533764"/>
                </a:lnTo>
                <a:lnTo>
                  <a:pt x="154887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700155" flipH="1">
            <a:off x="9826839" y="6333911"/>
            <a:ext cx="1176381" cy="578687"/>
          </a:xfrm>
          <a:custGeom>
            <a:avLst/>
            <a:gdLst/>
            <a:ahLst/>
            <a:cxnLst/>
            <a:rect l="l" t="t" r="r" b="b"/>
            <a:pathLst>
              <a:path w="1679231" h="578687">
                <a:moveTo>
                  <a:pt x="1679231" y="0"/>
                </a:moveTo>
                <a:lnTo>
                  <a:pt x="0" y="0"/>
                </a:lnTo>
                <a:lnTo>
                  <a:pt x="0" y="578687"/>
                </a:lnTo>
                <a:lnTo>
                  <a:pt x="1679231" y="578687"/>
                </a:lnTo>
                <a:lnTo>
                  <a:pt x="167923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2411548" y="744508"/>
            <a:ext cx="5186990" cy="4220864"/>
          </a:xfrm>
          <a:custGeom>
            <a:avLst/>
            <a:gdLst/>
            <a:ahLst/>
            <a:cxnLst/>
            <a:rect l="l" t="t" r="r" b="b"/>
            <a:pathLst>
              <a:path w="3942330" h="3942330">
                <a:moveTo>
                  <a:pt x="0" y="0"/>
                </a:moveTo>
                <a:lnTo>
                  <a:pt x="3942330" y="0"/>
                </a:lnTo>
                <a:lnTo>
                  <a:pt x="3942330" y="3942330"/>
                </a:lnTo>
                <a:lnTo>
                  <a:pt x="0" y="3942330"/>
                </a:lnTo>
                <a:lnTo>
                  <a:pt x="0" y="0"/>
                </a:lnTo>
                <a:close/>
              </a:path>
            </a:pathLst>
          </a:custGeom>
          <a:solidFill>
            <a:srgbClr val="FFFF9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1839581" y="396281"/>
            <a:ext cx="571967" cy="571967"/>
          </a:xfrm>
          <a:custGeom>
            <a:avLst/>
            <a:gdLst/>
            <a:ahLst/>
            <a:cxnLst/>
            <a:rect l="l" t="t" r="r" b="b"/>
            <a:pathLst>
              <a:path w="571967" h="571967">
                <a:moveTo>
                  <a:pt x="0" y="0"/>
                </a:moveTo>
                <a:lnTo>
                  <a:pt x="571967" y="0"/>
                </a:lnTo>
                <a:lnTo>
                  <a:pt x="571967" y="571966"/>
                </a:lnTo>
                <a:lnTo>
                  <a:pt x="0" y="5719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15788867" y="6166527"/>
            <a:ext cx="571967" cy="571967"/>
          </a:xfrm>
          <a:custGeom>
            <a:avLst/>
            <a:gdLst/>
            <a:ahLst/>
            <a:cxnLst/>
            <a:rect l="l" t="t" r="r" b="b"/>
            <a:pathLst>
              <a:path w="571967" h="571967">
                <a:moveTo>
                  <a:pt x="0" y="0"/>
                </a:moveTo>
                <a:lnTo>
                  <a:pt x="571967" y="0"/>
                </a:lnTo>
                <a:lnTo>
                  <a:pt x="571967" y="571967"/>
                </a:lnTo>
                <a:lnTo>
                  <a:pt x="0" y="5719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7404868" y="3524255"/>
            <a:ext cx="2132151" cy="600879"/>
          </a:xfrm>
          <a:custGeom>
            <a:avLst/>
            <a:gdLst/>
            <a:ahLst/>
            <a:cxnLst/>
            <a:rect l="l" t="t" r="r" b="b"/>
            <a:pathLst>
              <a:path w="2132151" h="600879">
                <a:moveTo>
                  <a:pt x="0" y="0"/>
                </a:moveTo>
                <a:lnTo>
                  <a:pt x="2132150" y="0"/>
                </a:lnTo>
                <a:lnTo>
                  <a:pt x="2132150" y="600878"/>
                </a:lnTo>
                <a:lnTo>
                  <a:pt x="0" y="600878"/>
                </a:lnTo>
                <a:lnTo>
                  <a:pt x="0" y="0"/>
                </a:lnTo>
                <a:close/>
              </a:path>
            </a:pathLst>
          </a:custGeom>
          <a:blipFill>
            <a:blip r:embed="rId11">
              <a:extLst>
                <a:ext uri="{BEBA8EAE-BF5A-486C-A8C5-ECC9F3942E4B}">
                  <a14:imgProps xmlns:a14="http://schemas.microsoft.com/office/drawing/2010/main">
                    <a14:imgLayer r:embed="rId12">
                      <a14:imgEffect>
                        <a14:brightnessContrast contrast="40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a:off x="15788867" y="4965372"/>
            <a:ext cx="1615442" cy="455261"/>
          </a:xfrm>
          <a:custGeom>
            <a:avLst/>
            <a:gdLst/>
            <a:ahLst/>
            <a:cxnLst/>
            <a:rect l="l" t="t" r="r" b="b"/>
            <a:pathLst>
              <a:path w="1615442" h="455261">
                <a:moveTo>
                  <a:pt x="0" y="0"/>
                </a:moveTo>
                <a:lnTo>
                  <a:pt x="1615442" y="0"/>
                </a:lnTo>
                <a:lnTo>
                  <a:pt x="1615442" y="455261"/>
                </a:lnTo>
                <a:lnTo>
                  <a:pt x="0" y="455261"/>
                </a:lnTo>
                <a:lnTo>
                  <a:pt x="0" y="0"/>
                </a:lnTo>
                <a:close/>
              </a:path>
            </a:pathLst>
          </a:custGeom>
          <a:blipFill>
            <a:blip r:embed="rId11">
              <a:extLst>
                <a:ext uri="{BEBA8EAE-BF5A-486C-A8C5-ECC9F3942E4B}">
                  <a14:imgProps xmlns:a14="http://schemas.microsoft.com/office/drawing/2010/main">
                    <a14:imgLayer r:embed="rId12">
                      <a14:imgEffect>
                        <a14:brightnessContrast contrast="40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7395623" y="6623254"/>
            <a:ext cx="2583614" cy="567827"/>
          </a:xfrm>
          <a:prstGeom prst="rect">
            <a:avLst/>
          </a:prstGeom>
        </p:spPr>
        <p:txBody>
          <a:bodyPr lIns="0" tIns="0" rIns="0" bIns="0" rtlCol="0" anchor="t">
            <a:spAutoFit/>
          </a:bodyPr>
          <a:lstStyle/>
          <a:p>
            <a:pPr marL="0" marR="0" lvl="0" indent="0" algn="l" defTabSz="914400" rtl="0" eaLnBrk="1" fontAlgn="auto" latinLnBrk="0" hangingPunct="1">
              <a:lnSpc>
                <a:spcPts val="471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ĐỒNG PHÂN</a:t>
            </a:r>
          </a:p>
        </p:txBody>
      </p:sp>
      <p:sp>
        <p:nvSpPr>
          <p:cNvPr id="32" name="TextBox 32"/>
          <p:cNvSpPr txBox="1"/>
          <p:nvPr/>
        </p:nvSpPr>
        <p:spPr>
          <a:xfrm>
            <a:off x="6684689" y="4117106"/>
            <a:ext cx="5054922" cy="1840184"/>
          </a:xfrm>
          <a:prstGeom prst="rect">
            <a:avLst/>
          </a:prstGeom>
        </p:spPr>
        <p:txBody>
          <a:bodyPr wrap="square" lIns="0" tIns="0" rIns="0" bIns="0" rtlCol="0" anchor="t">
            <a:spAutoFit/>
          </a:bodyPr>
          <a:lstStyle/>
          <a:p>
            <a:pPr marL="0" marR="0" lvl="0" indent="0" algn="ctr" defTabSz="914400" rtl="0" eaLnBrk="1" fontAlgn="auto" latinLnBrk="0" hangingPunct="1">
              <a:lnSpc>
                <a:spcPts val="7540"/>
              </a:lnSpc>
              <a:spcBef>
                <a:spcPts val="0"/>
              </a:spcBef>
              <a:spcAft>
                <a:spcPts val="0"/>
              </a:spcAft>
              <a:buClrTx/>
              <a:buSzTx/>
              <a:buFontTx/>
              <a:buNone/>
              <a:tabLst/>
              <a:defRPr/>
            </a:pPr>
            <a:r>
              <a:rPr kumimoji="0" lang="en-US" sz="5386"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CẤU TẠO HÓA HỌC HCHC</a:t>
            </a:r>
          </a:p>
        </p:txBody>
      </p:sp>
      <p:sp>
        <p:nvSpPr>
          <p:cNvPr id="41" name="TextBox 32"/>
          <p:cNvSpPr txBox="1"/>
          <p:nvPr/>
        </p:nvSpPr>
        <p:spPr>
          <a:xfrm>
            <a:off x="6364141" y="7359136"/>
            <a:ext cx="5375469" cy="2537682"/>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Những</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HCHC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khác</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nhau</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nhưng</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cùng</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công</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thức</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phân</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tử</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được</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gọi</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là</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đồng</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phân</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nhau</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Gồm</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đồng</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phân</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mạch</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C,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loại</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nhóm</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chức</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vị</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nhóm</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chức</a:t>
            </a:r>
            <a:endPar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endParaRPr>
          </a:p>
        </p:txBody>
      </p:sp>
      <p:sp>
        <p:nvSpPr>
          <p:cNvPr id="45" name="TextBox 30"/>
          <p:cNvSpPr txBox="1"/>
          <p:nvPr/>
        </p:nvSpPr>
        <p:spPr>
          <a:xfrm>
            <a:off x="13713236" y="979729"/>
            <a:ext cx="2583614" cy="567827"/>
          </a:xfrm>
          <a:prstGeom prst="rect">
            <a:avLst/>
          </a:prstGeom>
        </p:spPr>
        <p:txBody>
          <a:bodyPr lIns="0" tIns="0" rIns="0" bIns="0" rtlCol="0" anchor="t">
            <a:spAutoFit/>
          </a:bodyPr>
          <a:lstStyle/>
          <a:p>
            <a:pPr marL="0" marR="0" lvl="0" indent="0" algn="l" defTabSz="914400" rtl="0" eaLnBrk="1" fontAlgn="auto" latinLnBrk="0" hangingPunct="1">
              <a:lnSpc>
                <a:spcPts val="471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ĐỒNG ĐẲNG</a:t>
            </a:r>
          </a:p>
        </p:txBody>
      </p:sp>
      <p:sp>
        <p:nvSpPr>
          <p:cNvPr id="46" name="TextBox 32"/>
          <p:cNvSpPr txBox="1"/>
          <p:nvPr/>
        </p:nvSpPr>
        <p:spPr>
          <a:xfrm>
            <a:off x="12619703" y="1675691"/>
            <a:ext cx="4833251" cy="3054747"/>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chất</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hữu</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cơ</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tính</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chất</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hóa</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học</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tương</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tự</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nhau</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thành</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phần</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phân</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tử</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hơn</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kém</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nhau</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một</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hay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nhiều</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nhóm</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CH</a:t>
            </a:r>
            <a:r>
              <a:rPr kumimoji="0" lang="en-US" sz="2800" b="1" i="0" u="none" strike="noStrike" kern="1200" cap="none" spc="0" normalizeH="0" baseline="-25000" noProof="0" dirty="0">
                <a:ln>
                  <a:noFill/>
                </a:ln>
                <a:solidFill>
                  <a:srgbClr val="424C94"/>
                </a:solidFill>
                <a:effectLst/>
                <a:uLnTx/>
                <a:uFillTx/>
                <a:latin typeface="Cambria" panose="02040503050406030204" pitchFamily="18" charset="0"/>
                <a:ea typeface="Cambria" panose="02040503050406030204" pitchFamily="18" charset="0"/>
                <a:cs typeface="+mn-cs"/>
              </a:rPr>
              <a:t>2</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gọi</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là</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đồng</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đẳng</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hợp</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thành</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một</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dãy</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đồng</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đẳng</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a:t>
            </a:r>
          </a:p>
        </p:txBody>
      </p:sp>
      <p:sp>
        <p:nvSpPr>
          <p:cNvPr id="47" name="Freeform 5"/>
          <p:cNvSpPr/>
          <p:nvPr/>
        </p:nvSpPr>
        <p:spPr>
          <a:xfrm>
            <a:off x="13427001" y="5977669"/>
            <a:ext cx="2626373" cy="3924842"/>
          </a:xfrm>
          <a:custGeom>
            <a:avLst/>
            <a:gdLst/>
            <a:ahLst/>
            <a:cxnLst/>
            <a:rect l="l" t="t" r="r" b="b"/>
            <a:pathLst>
              <a:path w="2626373" h="3924842">
                <a:moveTo>
                  <a:pt x="0" y="0"/>
                </a:moveTo>
                <a:lnTo>
                  <a:pt x="2626374" y="0"/>
                </a:lnTo>
                <a:lnTo>
                  <a:pt x="2626374" y="3924842"/>
                </a:lnTo>
                <a:lnTo>
                  <a:pt x="0" y="3924842"/>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27"/>
          <p:cNvSpPr/>
          <p:nvPr/>
        </p:nvSpPr>
        <p:spPr>
          <a:xfrm>
            <a:off x="4327062" y="8097857"/>
            <a:ext cx="1615442" cy="455261"/>
          </a:xfrm>
          <a:custGeom>
            <a:avLst/>
            <a:gdLst/>
            <a:ahLst/>
            <a:cxnLst/>
            <a:rect l="l" t="t" r="r" b="b"/>
            <a:pathLst>
              <a:path w="1615442" h="455261">
                <a:moveTo>
                  <a:pt x="0" y="0"/>
                </a:moveTo>
                <a:lnTo>
                  <a:pt x="1615442" y="0"/>
                </a:lnTo>
                <a:lnTo>
                  <a:pt x="1615442" y="455261"/>
                </a:lnTo>
                <a:lnTo>
                  <a:pt x="0" y="455261"/>
                </a:lnTo>
                <a:lnTo>
                  <a:pt x="0" y="0"/>
                </a:lnTo>
                <a:close/>
              </a:path>
            </a:pathLst>
          </a:custGeom>
          <a:blipFill>
            <a:blip r:embed="rId11">
              <a:extLst>
                <a:ext uri="{BEBA8EAE-BF5A-486C-A8C5-ECC9F3942E4B}">
                  <a14:imgProps xmlns:a14="http://schemas.microsoft.com/office/drawing/2010/main">
                    <a14:imgLayer r:embed="rId12">
                      <a14:imgEffect>
                        <a14:brightnessContrast contrast="40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9"/>
          <p:cNvSpPr/>
          <p:nvPr/>
        </p:nvSpPr>
        <p:spPr>
          <a:xfrm>
            <a:off x="3046212" y="1140408"/>
            <a:ext cx="2968253" cy="4871665"/>
          </a:xfrm>
          <a:custGeom>
            <a:avLst/>
            <a:gdLst/>
            <a:ahLst/>
            <a:cxnLst/>
            <a:rect l="l" t="t" r="r" b="b"/>
            <a:pathLst>
              <a:path w="2968253" h="2968253">
                <a:moveTo>
                  <a:pt x="0" y="0"/>
                </a:moveTo>
                <a:lnTo>
                  <a:pt x="2968253" y="0"/>
                </a:lnTo>
                <a:lnTo>
                  <a:pt x="2968253" y="2968253"/>
                </a:lnTo>
                <a:lnTo>
                  <a:pt x="0" y="2968253"/>
                </a:lnTo>
                <a:lnTo>
                  <a:pt x="0" y="0"/>
                </a:lnTo>
                <a:close/>
              </a:path>
            </a:pathLst>
          </a:custGeom>
          <a: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11"/>
          <p:cNvSpPr/>
          <p:nvPr/>
        </p:nvSpPr>
        <p:spPr>
          <a:xfrm>
            <a:off x="165824" y="770429"/>
            <a:ext cx="4852302" cy="5675089"/>
          </a:xfrm>
          <a:custGeom>
            <a:avLst/>
            <a:gdLst/>
            <a:ahLst/>
            <a:cxnLst/>
            <a:rect l="l" t="t" r="r" b="b"/>
            <a:pathLst>
              <a:path w="3533911" h="3533911">
                <a:moveTo>
                  <a:pt x="0" y="0"/>
                </a:moveTo>
                <a:lnTo>
                  <a:pt x="3533911" y="0"/>
                </a:lnTo>
                <a:lnTo>
                  <a:pt x="3533911" y="3533911"/>
                </a:lnTo>
                <a:lnTo>
                  <a:pt x="0" y="3533911"/>
                </a:lnTo>
                <a:lnTo>
                  <a:pt x="0" y="0"/>
                </a:lnTo>
                <a:close/>
              </a:path>
            </a:pathLst>
          </a:custGeom>
          <a:solidFill>
            <a:srgbClr val="FFFF9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TextBox 32"/>
          <p:cNvSpPr txBox="1"/>
          <p:nvPr/>
        </p:nvSpPr>
        <p:spPr>
          <a:xfrm>
            <a:off x="316882" y="1693789"/>
            <a:ext cx="4521475" cy="452431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nguyên</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tử</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phân</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tử</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mỗi</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HCHC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thứ</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tự</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liên</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xác</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định</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gọi</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là</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cấu</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tạo</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hóa</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học</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Công</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thức</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biểu</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diễn</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cấu</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tạo</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hóa</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học</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gọi</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là</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công</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thức</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cấu</a:t>
            </a:r>
            <a:r>
              <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424C94"/>
                </a:solidFill>
                <a:effectLst/>
                <a:uLnTx/>
                <a:uFillTx/>
                <a:latin typeface="Cambria" panose="02040503050406030204" pitchFamily="18" charset="0"/>
                <a:ea typeface="Cambria" panose="02040503050406030204" pitchFamily="18" charset="0"/>
                <a:cs typeface="+mn-cs"/>
              </a:rPr>
              <a:t>tạo</a:t>
            </a:r>
            <a:endParaRPr kumimoji="0" lang="en-US" sz="2800" b="1" i="0" u="none" strike="noStrike" kern="1200" cap="none" spc="0" normalizeH="0" baseline="0" noProof="0" dirty="0">
              <a:ln>
                <a:noFill/>
              </a:ln>
              <a:solidFill>
                <a:srgbClr val="424C94"/>
              </a:solidFill>
              <a:effectLst/>
              <a:uLnTx/>
              <a:uFillTx/>
              <a:latin typeface="Cambria" panose="02040503050406030204" pitchFamily="18" charset="0"/>
              <a:ea typeface="Cambria" panose="02040503050406030204" pitchFamily="18" charset="0"/>
              <a:cs typeface="+mn-cs"/>
            </a:endParaRPr>
          </a:p>
        </p:txBody>
      </p:sp>
      <p:sp>
        <p:nvSpPr>
          <p:cNvPr id="52" name="TextBox 30"/>
          <p:cNvSpPr txBox="1"/>
          <p:nvPr/>
        </p:nvSpPr>
        <p:spPr>
          <a:xfrm>
            <a:off x="302355" y="905972"/>
            <a:ext cx="4737253" cy="602729"/>
          </a:xfrm>
          <a:prstGeom prst="rect">
            <a:avLst/>
          </a:prstGeom>
        </p:spPr>
        <p:txBody>
          <a:bodyPr wrap="square" lIns="0" tIns="0" rIns="0" bIns="0" rtlCol="0" anchor="t">
            <a:spAutoFit/>
          </a:bodyPr>
          <a:lstStyle/>
          <a:p>
            <a:pPr marL="0" marR="0" lvl="0" indent="0" algn="l" defTabSz="914400" rtl="0" eaLnBrk="1" fontAlgn="auto" latinLnBrk="0" hangingPunct="1">
              <a:lnSpc>
                <a:spcPts val="471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CÔNG THỨC CẤU TẠO</a:t>
            </a:r>
          </a:p>
        </p:txBody>
      </p:sp>
      <p:sp>
        <p:nvSpPr>
          <p:cNvPr id="53" name="Freeform 27"/>
          <p:cNvSpPr/>
          <p:nvPr/>
        </p:nvSpPr>
        <p:spPr>
          <a:xfrm>
            <a:off x="4919002" y="2642851"/>
            <a:ext cx="1615442" cy="455261"/>
          </a:xfrm>
          <a:custGeom>
            <a:avLst/>
            <a:gdLst/>
            <a:ahLst/>
            <a:cxnLst/>
            <a:rect l="l" t="t" r="r" b="b"/>
            <a:pathLst>
              <a:path w="1615442" h="455261">
                <a:moveTo>
                  <a:pt x="0" y="0"/>
                </a:moveTo>
                <a:lnTo>
                  <a:pt x="1615442" y="0"/>
                </a:lnTo>
                <a:lnTo>
                  <a:pt x="1615442" y="455261"/>
                </a:lnTo>
                <a:lnTo>
                  <a:pt x="0" y="455261"/>
                </a:lnTo>
                <a:lnTo>
                  <a:pt x="0" y="0"/>
                </a:lnTo>
                <a:close/>
              </a:path>
            </a:pathLst>
          </a:custGeom>
          <a:blipFill>
            <a:blip r:embed="rId11">
              <a:extLst>
                <a:ext uri="{BEBA8EAE-BF5A-486C-A8C5-ECC9F3942E4B}">
                  <a14:imgProps xmlns:a14="http://schemas.microsoft.com/office/drawing/2010/main">
                    <a14:imgLayer r:embed="rId12">
                      <a14:imgEffect>
                        <a14:brightnessContrast contrast="40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6"/>
          <p:cNvSpPr/>
          <p:nvPr/>
        </p:nvSpPr>
        <p:spPr>
          <a:xfrm>
            <a:off x="12426466" y="-15217"/>
            <a:ext cx="1191598" cy="1497400"/>
          </a:xfrm>
          <a:custGeom>
            <a:avLst/>
            <a:gdLst/>
            <a:ahLst/>
            <a:cxnLst/>
            <a:rect l="l" t="t" r="r" b="b"/>
            <a:pathLst>
              <a:path w="1980720" h="3024000">
                <a:moveTo>
                  <a:pt x="0" y="0"/>
                </a:moveTo>
                <a:lnTo>
                  <a:pt x="1980720" y="0"/>
                </a:lnTo>
                <a:lnTo>
                  <a:pt x="1980720" y="3024000"/>
                </a:lnTo>
                <a:lnTo>
                  <a:pt x="0" y="3024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5"/>
          <p:cNvSpPr/>
          <p:nvPr/>
        </p:nvSpPr>
        <p:spPr>
          <a:xfrm>
            <a:off x="4959271" y="815533"/>
            <a:ext cx="1321776" cy="1485142"/>
          </a:xfrm>
          <a:custGeom>
            <a:avLst/>
            <a:gdLst/>
            <a:ahLst/>
            <a:cxnLst/>
            <a:rect l="l" t="t" r="r" b="b"/>
            <a:pathLst>
              <a:path w="1842057" h="2020538">
                <a:moveTo>
                  <a:pt x="0" y="0"/>
                </a:moveTo>
                <a:lnTo>
                  <a:pt x="1842056" y="0"/>
                </a:lnTo>
                <a:lnTo>
                  <a:pt x="1842056" y="2020538"/>
                </a:lnTo>
                <a:lnTo>
                  <a:pt x="0" y="2020538"/>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2"/>
          <p:cNvSpPr/>
          <p:nvPr/>
        </p:nvSpPr>
        <p:spPr>
          <a:xfrm>
            <a:off x="5778035" y="5967381"/>
            <a:ext cx="1087466" cy="1384787"/>
          </a:xfrm>
          <a:custGeom>
            <a:avLst/>
            <a:gdLst/>
            <a:ahLst/>
            <a:cxnLst/>
            <a:rect l="l" t="t" r="r" b="b"/>
            <a:pathLst>
              <a:path w="2314735" h="3024000">
                <a:moveTo>
                  <a:pt x="0" y="0"/>
                </a:moveTo>
                <a:lnTo>
                  <a:pt x="2314735" y="0"/>
                </a:lnTo>
                <a:lnTo>
                  <a:pt x="2314735" y="3024000"/>
                </a:lnTo>
                <a:lnTo>
                  <a:pt x="0" y="30240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A36E6270-4AE5-C14D-7AC8-CE89F7C90E46}"/>
              </a:ext>
            </a:extLst>
          </p:cNvPr>
          <p:cNvSpPr/>
          <p:nvPr/>
        </p:nvSpPr>
        <p:spPr>
          <a:xfrm flipH="1">
            <a:off x="6556104" y="2314793"/>
            <a:ext cx="1834695" cy="1132920"/>
          </a:xfrm>
          <a:custGeom>
            <a:avLst/>
            <a:gdLst/>
            <a:ahLst/>
            <a:cxnLst/>
            <a:rect l="l" t="t" r="r" b="b"/>
            <a:pathLst>
              <a:path w="1834695" h="1132920">
                <a:moveTo>
                  <a:pt x="1834695" y="0"/>
                </a:moveTo>
                <a:lnTo>
                  <a:pt x="0" y="0"/>
                </a:lnTo>
                <a:lnTo>
                  <a:pt x="0" y="1132920"/>
                </a:lnTo>
                <a:lnTo>
                  <a:pt x="1834695" y="1132920"/>
                </a:lnTo>
                <a:lnTo>
                  <a:pt x="1834695"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down)">
                                      <p:cBhvr>
                                        <p:cTn id="10" dur="500"/>
                                        <p:tgtEl>
                                          <p:spTgt spid="5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down)">
                                      <p:cBhvr>
                                        <p:cTn id="13" dur="500"/>
                                        <p:tgtEl>
                                          <p:spTgt spid="5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down)">
                                      <p:cBhvr>
                                        <p:cTn id="19" dur="500"/>
                                        <p:tgtEl>
                                          <p:spTgt spid="5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ipe(down)">
                                      <p:cBhvr>
                                        <p:cTn id="36" dur="500"/>
                                        <p:tgtEl>
                                          <p:spTgt spid="5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arn(inVertical)">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
                                        <p:tgtEl>
                                          <p:spTgt spid="3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wipe(down)">
                                      <p:cBhvr>
                                        <p:cTn id="58" dur="500"/>
                                        <p:tgtEl>
                                          <p:spTgt spid="56"/>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500"/>
                                        <p:tgtEl>
                                          <p:spTgt spid="4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down)">
                                      <p:cBhvr>
                                        <p:cTn id="64" dur="500"/>
                                        <p:tgtEl>
                                          <p:spTgt spid="9"/>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down)">
                                      <p:cBhvr>
                                        <p:cTn id="67" dur="500"/>
                                        <p:tgtEl>
                                          <p:spTgt spid="48"/>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down)">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7" grpId="0" animBg="1"/>
      <p:bldP spid="30" grpId="0"/>
      <p:bldP spid="41" grpId="0"/>
      <p:bldP spid="45" grpId="0"/>
      <p:bldP spid="46" grpId="0"/>
      <p:bldP spid="48" grpId="0" animBg="1"/>
      <p:bldP spid="49" grpId="0" animBg="1"/>
      <p:bldP spid="50" grpId="0" animBg="1"/>
      <p:bldP spid="51" grpId="0"/>
      <p:bldP spid="52" grpId="0"/>
      <p:bldP spid="53" grpId="0" animBg="1"/>
      <p:bldP spid="54" grpId="0" animBg="1"/>
      <p:bldP spid="55" grpId="0" animBg="1"/>
      <p:bldP spid="5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131d3148657a26e1bfe386e7ba65811.png"/>
          <p:cNvPicPr>
            <a:picLocks noChangeAspect="1"/>
          </p:cNvPicPr>
          <p:nvPr/>
        </p:nvPicPr>
        <p:blipFill>
          <a:blip r:embed="rId3" cstate="print"/>
          <a:stretch>
            <a:fillRect/>
          </a:stretch>
        </p:blipFill>
        <p:spPr>
          <a:xfrm>
            <a:off x="-214524" y="3962400"/>
            <a:ext cx="4764401" cy="6743700"/>
          </a:xfrm>
          <a:prstGeom prst="rect">
            <a:avLst/>
          </a:prstGeom>
        </p:spPr>
      </p:pic>
      <p:sp>
        <p:nvSpPr>
          <p:cNvPr id="6" name="Cloud 5"/>
          <p:cNvSpPr/>
          <p:nvPr/>
        </p:nvSpPr>
        <p:spPr>
          <a:xfrm>
            <a:off x="1430593" y="419100"/>
            <a:ext cx="5372100" cy="35433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r>
              <a:rPr lang="en-US" sz="3200" dirty="0" err="1">
                <a:solidFill>
                  <a:prstClr val="black"/>
                </a:solidFill>
                <a:latin typeface="Cambria" panose="02040503050406030204" pitchFamily="18" charset="0"/>
                <a:ea typeface="Cambria" panose="02040503050406030204" pitchFamily="18" charset="0"/>
              </a:rPr>
              <a:t>Chào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Các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mình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là</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thỏ</a:t>
            </a:r>
            <a:r>
              <a:rPr lang="en-US" sz="3200" dirty="0">
                <a:solidFill>
                  <a:prstClr val="black"/>
                </a:solidFill>
                <a:latin typeface="Cambria" panose="02040503050406030204" pitchFamily="18" charset="0"/>
                <a:ea typeface="Cambria" panose="02040503050406030204" pitchFamily="18" charset="0"/>
              </a:rPr>
              <a:t> con, </a:t>
            </a:r>
            <a:r>
              <a:rPr lang="en-US" sz="3200" dirty="0" err="1">
                <a:solidFill>
                  <a:prstClr val="black"/>
                </a:solidFill>
                <a:latin typeface="Cambria" panose="02040503050406030204" pitchFamily="18" charset="0"/>
                <a:ea typeface="Cambria" panose="02040503050406030204" pitchFamily="18" charset="0"/>
              </a:rPr>
              <a:t>Hôm</a:t>
            </a:r>
            <a:r>
              <a:rPr lang="en-US" sz="3200" dirty="0">
                <a:solidFill>
                  <a:prstClr val="black"/>
                </a:solidFill>
                <a:latin typeface="Cambria" panose="02040503050406030204" pitchFamily="18" charset="0"/>
                <a:ea typeface="Cambria" panose="02040503050406030204" pitchFamily="18" charset="0"/>
              </a:rPr>
              <a:t> nay </a:t>
            </a:r>
            <a:r>
              <a:rPr lang="en-US" sz="3200" dirty="0" err="1">
                <a:solidFill>
                  <a:prstClr val="black"/>
                </a:solidFill>
                <a:latin typeface="Cambria" panose="02040503050406030204" pitchFamily="18" charset="0"/>
                <a:ea typeface="Cambria" panose="02040503050406030204" pitchFamily="18" charset="0"/>
              </a:rPr>
              <a:t>các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giúp</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mình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lấy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những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cà</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rốt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ngon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nhé</a:t>
            </a:r>
            <a:r>
              <a:rPr lang="en-US" sz="3200" dirty="0">
                <a:solidFill>
                  <a:prstClr val="black"/>
                </a:solidFill>
                <a:latin typeface="Cambria" panose="02040503050406030204" pitchFamily="18" charset="0"/>
                <a:ea typeface="Cambria" panose="02040503050406030204" pitchFamily="18" charset="0"/>
              </a:rPr>
              <a:t> ^^</a:t>
            </a:r>
          </a:p>
        </p:txBody>
      </p:sp>
      <p:pic>
        <p:nvPicPr>
          <p:cNvPr id="7" name="Picture 6" descr="4a28406e86abb27c8f54aaa4fce82474.png">
            <a:hlinkClick r:id="rId4" action="ppaction://hlinksldjump"/>
          </p:cNvPr>
          <p:cNvPicPr>
            <a:picLocks noChangeAspect="1"/>
          </p:cNvPicPr>
          <p:nvPr/>
        </p:nvPicPr>
        <p:blipFill>
          <a:blip r:embed="rId5" cstate="print"/>
          <a:stretch>
            <a:fillRect/>
          </a:stretch>
        </p:blipFill>
        <p:spPr>
          <a:xfrm>
            <a:off x="15697200" y="7100310"/>
            <a:ext cx="3429008" cy="3186690"/>
          </a:xfrm>
          <a:prstGeom prst="rect">
            <a:avLst/>
          </a:prstGeom>
        </p:spPr>
      </p:pic>
      <p:sp>
        <p:nvSpPr>
          <p:cNvPr id="8" name="TextBox 7">
            <a:hlinkClick r:id="rId4" action="ppaction://hlinksldjump"/>
          </p:cNvPr>
          <p:cNvSpPr txBox="1"/>
          <p:nvPr/>
        </p:nvSpPr>
        <p:spPr>
          <a:xfrm>
            <a:off x="16459200" y="7658100"/>
            <a:ext cx="2057400" cy="923330"/>
          </a:xfrm>
          <a:prstGeom prst="rect">
            <a:avLst/>
          </a:prstGeom>
          <a:noFill/>
        </p:spPr>
        <p:txBody>
          <a:bodyPr wrap="square" rtlCol="0">
            <a:spAutoFit/>
          </a:bodyPr>
          <a:lstStyle/>
          <a:p>
            <a:pPr defTabSz="1371600"/>
            <a:r>
              <a:rPr lang="en-US" sz="5400" dirty="0">
                <a:solidFill>
                  <a:srgbClr val="1F497D"/>
                </a:solidFill>
                <a:latin typeface="Calibri"/>
              </a:rPr>
              <a:t>PLAY</a:t>
            </a:r>
          </a:p>
        </p:txBody>
      </p:sp>
      <p:pic>
        <p:nvPicPr>
          <p:cNvPr id="9" name="Picture 8" descr="1.png"/>
          <p:cNvPicPr>
            <a:picLocks noChangeAspect="1"/>
          </p:cNvPicPr>
          <p:nvPr/>
        </p:nvPicPr>
        <p:blipFill>
          <a:blip r:embed="rId6" cstate="print"/>
          <a:stretch>
            <a:fillRect/>
          </a:stretch>
        </p:blipFill>
        <p:spPr>
          <a:xfrm>
            <a:off x="2286000" y="8915400"/>
            <a:ext cx="13716000" cy="1600200"/>
          </a:xfrm>
          <a:prstGeom prst="rect">
            <a:avLst/>
          </a:prstGeom>
        </p:spPr>
      </p:pic>
      <p:pic>
        <p:nvPicPr>
          <p:cNvPr id="10" name="Sand_Castles.mp3">
            <a:hlinkClick r:id="" action="ppaction://media"/>
          </p:cNvPr>
          <p:cNvPicPr>
            <a:picLocks noRot="1" noChangeAspect="1"/>
          </p:cNvPicPr>
          <p:nvPr>
            <a:audioFile r:link="rId1"/>
          </p:nvPr>
        </p:nvPicPr>
        <p:blipFill>
          <a:blip r:embed="rId7" cstate="print"/>
          <a:stretch>
            <a:fillRect/>
          </a:stretch>
        </p:blipFill>
        <p:spPr>
          <a:xfrm>
            <a:off x="1371600" y="3314700"/>
            <a:ext cx="914400" cy="91440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63" presetClass="path" presetSubtype="0" accel="50000" decel="50000" fill="hold" nodeType="withEffect">
                                  <p:stCondLst>
                                    <p:cond delay="0"/>
                                  </p:stCondLst>
                                  <p:childTnLst>
                                    <p:animMotion origin="layout" path="M 4.16667E-7 -2.96296E-6 L 0.72361 0.00556 " pathEditMode="relative" rAng="0" ptsTypes="AA">
                                      <p:cBhvr>
                                        <p:cTn id="8" dur="2000" fill="hold"/>
                                        <p:tgtEl>
                                          <p:spTgt spid="4"/>
                                        </p:tgtEl>
                                        <p:attrNameLst>
                                          <p:attrName>ppt_x</p:attrName>
                                          <p:attrName>ppt_y</p:attrName>
                                        </p:attrNameLst>
                                      </p:cBhvr>
                                      <p:rCtr x="36181" y="278"/>
                                    </p:animMotion>
                                  </p:childTnLst>
                                </p:cTn>
                              </p:par>
                              <p:par>
                                <p:cTn id="9" presetID="63" presetClass="path" presetSubtype="0" accel="50000" decel="50000" fill="hold" grpId="0" nodeType="withEffect">
                                  <p:stCondLst>
                                    <p:cond delay="0"/>
                                  </p:stCondLst>
                                  <p:childTnLst>
                                    <p:animMotion origin="layout" path="M 3.19444E-6 -2.96296E-6 L 0.58324 -0.00926 " pathEditMode="relative" rAng="0" ptsTypes="AA">
                                      <p:cBhvr>
                                        <p:cTn id="10" dur="2000" fill="hold"/>
                                        <p:tgtEl>
                                          <p:spTgt spid="6"/>
                                        </p:tgtEl>
                                        <p:attrNameLst>
                                          <p:attrName>ppt_x</p:attrName>
                                          <p:attrName>ppt_y</p:attrName>
                                        </p:attrNameLst>
                                      </p:cBhvr>
                                      <p:rCtr x="29158" y="-463"/>
                                    </p:animMotion>
                                  </p:childTnLst>
                                </p:cTn>
                              </p:par>
                            </p:childTnLst>
                          </p:cTn>
                        </p:par>
                        <p:par>
                          <p:cTn id="11" fill="hold">
                            <p:stCondLst>
                              <p:cond delay="2000"/>
                            </p:stCondLst>
                            <p:childTnLst>
                              <p:par>
                                <p:cTn id="12" presetID="35" presetClass="path" presetSubtype="0" accel="50000" decel="50000" fill="hold" nodeType="afterEffect">
                                  <p:stCondLst>
                                    <p:cond delay="0"/>
                                  </p:stCondLst>
                                  <p:childTnLst>
                                    <p:animMotion origin="layout" path="M -3.33333E-6 -1.7284E-6 L -0.25 -1.7284E-6 " pathEditMode="relative" rAng="0" ptsTypes="AA">
                                      <p:cBhvr>
                                        <p:cTn id="13" dur="2000" fill="hold"/>
                                        <p:tgtEl>
                                          <p:spTgt spid="7"/>
                                        </p:tgtEl>
                                        <p:attrNameLst>
                                          <p:attrName>ppt_x</p:attrName>
                                          <p:attrName>ppt_y</p:attrName>
                                        </p:attrNameLst>
                                      </p:cBhvr>
                                      <p:rCtr x="-12500" y="0"/>
                                    </p:animMotion>
                                  </p:childTnLst>
                                </p:cTn>
                              </p:par>
                              <p:par>
                                <p:cTn id="14" presetID="35" presetClass="path" presetSubtype="0" accel="50000" decel="50000" fill="hold" grpId="0" nodeType="withEffect">
                                  <p:stCondLst>
                                    <p:cond delay="0"/>
                                  </p:stCondLst>
                                  <p:childTnLst>
                                    <p:animMotion origin="layout" path="M 0 -1.85185E-6 L -0.25 -1.85185E-6 " pathEditMode="relative" rAng="0" ptsTypes="AA">
                                      <p:cBhvr>
                                        <p:cTn id="15" dur="2000" fill="hold"/>
                                        <p:tgtEl>
                                          <p:spTgt spid="8"/>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10">
                <p:cTn id="16"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6"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d81bbb18139c6b7a3c3be45a0b5eaa8.png">
            <a:hlinkClick r:id="rId2" action="ppaction://hlinksldjump"/>
          </p:cNvPr>
          <p:cNvPicPr>
            <a:picLocks noChangeAspect="1"/>
          </p:cNvPicPr>
          <p:nvPr/>
        </p:nvPicPr>
        <p:blipFill>
          <a:blip r:embed="rId3" cstate="print"/>
          <a:stretch>
            <a:fillRect/>
          </a:stretch>
        </p:blipFill>
        <p:spPr>
          <a:xfrm>
            <a:off x="5029200" y="7886700"/>
            <a:ext cx="1943100" cy="1943100"/>
          </a:xfrm>
          <a:prstGeom prst="rect">
            <a:avLst/>
          </a:prstGeom>
        </p:spPr>
      </p:pic>
      <p:pic>
        <p:nvPicPr>
          <p:cNvPr id="8" name="Picture 7" descr="bd81bbb18139c6b7a3c3be45a0b5eaa8.png">
            <a:hlinkClick r:id="rId4" action="ppaction://hlinksldjump"/>
          </p:cNvPr>
          <p:cNvPicPr>
            <a:picLocks noChangeAspect="1"/>
          </p:cNvPicPr>
          <p:nvPr/>
        </p:nvPicPr>
        <p:blipFill>
          <a:blip r:embed="rId3" cstate="print"/>
          <a:stretch>
            <a:fillRect/>
          </a:stretch>
        </p:blipFill>
        <p:spPr>
          <a:xfrm>
            <a:off x="6858000" y="8001000"/>
            <a:ext cx="1943100" cy="1943100"/>
          </a:xfrm>
          <a:prstGeom prst="rect">
            <a:avLst/>
          </a:prstGeom>
        </p:spPr>
      </p:pic>
      <p:pic>
        <p:nvPicPr>
          <p:cNvPr id="9" name="Picture 8" descr="bd81bbb18139c6b7a3c3be45a0b5eaa8.png">
            <a:hlinkClick r:id="rId5" action="ppaction://hlinksldjump"/>
          </p:cNvPr>
          <p:cNvPicPr>
            <a:picLocks noChangeAspect="1"/>
          </p:cNvPicPr>
          <p:nvPr/>
        </p:nvPicPr>
        <p:blipFill>
          <a:blip r:embed="rId3" cstate="print"/>
          <a:stretch>
            <a:fillRect/>
          </a:stretch>
        </p:blipFill>
        <p:spPr>
          <a:xfrm>
            <a:off x="8343900" y="8001000"/>
            <a:ext cx="1943100" cy="1943100"/>
          </a:xfrm>
          <a:prstGeom prst="rect">
            <a:avLst/>
          </a:prstGeom>
        </p:spPr>
      </p:pic>
      <p:pic>
        <p:nvPicPr>
          <p:cNvPr id="10" name="Picture 9" descr="bd81bbb18139c6b7a3c3be45a0b5eaa8.png">
            <a:hlinkClick r:id="rId6" action="ppaction://hlinksldjump"/>
          </p:cNvPr>
          <p:cNvPicPr>
            <a:picLocks noChangeAspect="1"/>
          </p:cNvPicPr>
          <p:nvPr/>
        </p:nvPicPr>
        <p:blipFill>
          <a:blip r:embed="rId3" cstate="print"/>
          <a:stretch>
            <a:fillRect/>
          </a:stretch>
        </p:blipFill>
        <p:spPr>
          <a:xfrm>
            <a:off x="9944100" y="8001000"/>
            <a:ext cx="1943100" cy="1943100"/>
          </a:xfrm>
          <a:prstGeom prst="rect">
            <a:avLst/>
          </a:prstGeom>
        </p:spPr>
      </p:pic>
      <p:pic>
        <p:nvPicPr>
          <p:cNvPr id="11" name="Picture 10" descr="bd81bbb18139c6b7a3c3be45a0b5eaa8.png">
            <a:hlinkClick r:id="rId7" action="ppaction://hlinksldjump"/>
          </p:cNvPr>
          <p:cNvPicPr>
            <a:picLocks noChangeAspect="1"/>
          </p:cNvPicPr>
          <p:nvPr/>
        </p:nvPicPr>
        <p:blipFill>
          <a:blip r:embed="rId3" cstate="print"/>
          <a:stretch>
            <a:fillRect/>
          </a:stretch>
        </p:blipFill>
        <p:spPr>
          <a:xfrm>
            <a:off x="11430000" y="8001000"/>
            <a:ext cx="1943100" cy="1943100"/>
          </a:xfrm>
          <a:prstGeom prst="rect">
            <a:avLst/>
          </a:prstGeom>
        </p:spPr>
      </p:pic>
      <p:pic>
        <p:nvPicPr>
          <p:cNvPr id="5" name="Picture 4" descr="2ddded3c47508e0775bea75a55625106.png"/>
          <p:cNvPicPr>
            <a:picLocks noChangeAspect="1"/>
          </p:cNvPicPr>
          <p:nvPr/>
        </p:nvPicPr>
        <p:blipFill>
          <a:blip r:embed="rId8" cstate="print"/>
          <a:stretch>
            <a:fillRect/>
          </a:stretch>
        </p:blipFill>
        <p:spPr>
          <a:xfrm>
            <a:off x="2286000" y="9486900"/>
            <a:ext cx="13716000" cy="800100"/>
          </a:xfrm>
          <a:prstGeom prst="rect">
            <a:avLst/>
          </a:prstGeom>
        </p:spPr>
      </p:pic>
      <p:pic>
        <p:nvPicPr>
          <p:cNvPr id="16" name="Picture 15" descr="sun-309027_1280.png"/>
          <p:cNvPicPr>
            <a:picLocks noChangeAspect="1"/>
          </p:cNvPicPr>
          <p:nvPr/>
        </p:nvPicPr>
        <p:blipFill>
          <a:blip r:embed="rId9" cstate="print"/>
          <a:stretch>
            <a:fillRect/>
          </a:stretch>
        </p:blipFill>
        <p:spPr>
          <a:xfrm>
            <a:off x="2286000" y="0"/>
            <a:ext cx="2286000" cy="2286000"/>
          </a:xfrm>
          <a:prstGeom prst="rect">
            <a:avLst/>
          </a:prstGeom>
        </p:spPr>
      </p:pic>
      <p:pic>
        <p:nvPicPr>
          <p:cNvPr id="17" name="Picture 16" descr="cloud-303181_1280.png"/>
          <p:cNvPicPr>
            <a:picLocks noChangeAspect="1"/>
          </p:cNvPicPr>
          <p:nvPr/>
        </p:nvPicPr>
        <p:blipFill>
          <a:blip r:embed="rId10" cstate="print"/>
          <a:stretch>
            <a:fillRect/>
          </a:stretch>
        </p:blipFill>
        <p:spPr>
          <a:xfrm>
            <a:off x="1714500" y="457200"/>
            <a:ext cx="4114800" cy="1600200"/>
          </a:xfrm>
          <a:prstGeom prst="rect">
            <a:avLst/>
          </a:prstGeom>
        </p:spPr>
      </p:pic>
      <p:pic>
        <p:nvPicPr>
          <p:cNvPr id="19" name="Picture 18" descr="cloud-303181_1280.png"/>
          <p:cNvPicPr>
            <a:picLocks noChangeAspect="1"/>
          </p:cNvPicPr>
          <p:nvPr/>
        </p:nvPicPr>
        <p:blipFill>
          <a:blip r:embed="rId11" cstate="print"/>
          <a:stretch>
            <a:fillRect/>
          </a:stretch>
        </p:blipFill>
        <p:spPr>
          <a:xfrm>
            <a:off x="8915400" y="342900"/>
            <a:ext cx="4229100" cy="1714500"/>
          </a:xfrm>
          <a:prstGeom prst="rect">
            <a:avLst/>
          </a:prstGeom>
        </p:spPr>
      </p:pic>
      <p:pic>
        <p:nvPicPr>
          <p:cNvPr id="20" name="Picture 19" descr="6131d3148657a26e1bfe386e7ba65811.png"/>
          <p:cNvPicPr>
            <a:picLocks noChangeAspect="1"/>
          </p:cNvPicPr>
          <p:nvPr/>
        </p:nvPicPr>
        <p:blipFill>
          <a:blip r:embed="rId12" cstate="print"/>
          <a:stretch>
            <a:fillRect/>
          </a:stretch>
        </p:blipFill>
        <p:spPr>
          <a:xfrm>
            <a:off x="2743200" y="6653750"/>
            <a:ext cx="2286000" cy="3633251"/>
          </a:xfrm>
          <a:prstGeom prst="rect">
            <a:avLst/>
          </a:prstGeom>
        </p:spPr>
      </p:pic>
      <p:pic>
        <p:nvPicPr>
          <p:cNvPr id="12" name="Picture 11" descr="1.png"/>
          <p:cNvPicPr>
            <a:picLocks noChangeAspect="1"/>
          </p:cNvPicPr>
          <p:nvPr/>
        </p:nvPicPr>
        <p:blipFill>
          <a:blip r:embed="rId13" cstate="print"/>
          <a:stretch>
            <a:fillRect/>
          </a:stretch>
        </p:blipFill>
        <p:spPr>
          <a:xfrm>
            <a:off x="2286000" y="9372600"/>
            <a:ext cx="13716000" cy="914400"/>
          </a:xfrm>
          <a:prstGeom prst="rect">
            <a:avLst/>
          </a:prstGeom>
        </p:spPr>
      </p:pic>
      <p:pic>
        <p:nvPicPr>
          <p:cNvPr id="15" name="Picture 14" descr="3f7e749c750b79cbde134e7bcf00a140.png"/>
          <p:cNvPicPr>
            <a:picLocks noChangeAspect="1"/>
          </p:cNvPicPr>
          <p:nvPr/>
        </p:nvPicPr>
        <p:blipFill>
          <a:blip r:embed="rId14" cstate="print"/>
          <a:stretch>
            <a:fillRect/>
          </a:stretch>
        </p:blipFill>
        <p:spPr>
          <a:xfrm>
            <a:off x="12801600" y="4229100"/>
            <a:ext cx="4114800" cy="7429500"/>
          </a:xfrm>
          <a:prstGeom prst="rect">
            <a:avLst/>
          </a:prstGeom>
        </p:spPr>
      </p:pic>
      <p:pic>
        <p:nvPicPr>
          <p:cNvPr id="22" name="Picture 21" descr="trai tim nay.png"/>
          <p:cNvPicPr>
            <a:picLocks noChangeAspect="1"/>
          </p:cNvPicPr>
          <p:nvPr/>
        </p:nvPicPr>
        <p:blipFill>
          <a:blip r:embed="rId15" cstate="print"/>
          <a:stretch>
            <a:fillRect/>
          </a:stretch>
        </p:blipFill>
        <p:spPr>
          <a:xfrm flipH="1">
            <a:off x="514940" y="2171701"/>
            <a:ext cx="1771061" cy="1179896"/>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5.55112E-17 -0.01111 L 0.25 -0.01111 " pathEditMode="relative" rAng="0" ptsTypes="AA">
                                      <p:cBhvr>
                                        <p:cTn id="6" dur="2000" fill="hold"/>
                                        <p:tgtEl>
                                          <p:spTgt spid="17"/>
                                        </p:tgtEl>
                                        <p:attrNameLst>
                                          <p:attrName>ppt_x</p:attrName>
                                          <p:attrName>ppt_y</p:attrName>
                                        </p:attrNameLst>
                                      </p:cBhvr>
                                      <p:rCtr x="125" y="0"/>
                                    </p:animMotion>
                                  </p:childTnLst>
                                </p:cTn>
                              </p:par>
                              <p:par>
                                <p:cTn id="7" presetID="63" presetClass="path" presetSubtype="0" accel="50000" decel="50000" fill="hold" nodeType="withEffect">
                                  <p:stCondLst>
                                    <p:cond delay="0"/>
                                  </p:stCondLst>
                                  <p:childTnLst>
                                    <p:animMotion origin="layout" path="M 0 3.33333E-6 L 0.14583 0.00555 " pathEditMode="relative" rAng="0" ptsTypes="AA">
                                      <p:cBhvr>
                                        <p:cTn id="8" dur="2000" fill="hold"/>
                                        <p:tgtEl>
                                          <p:spTgt spid="19"/>
                                        </p:tgtEl>
                                        <p:attrNameLst>
                                          <p:attrName>ppt_x</p:attrName>
                                          <p:attrName>ppt_y</p:attrName>
                                        </p:attrNameLst>
                                      </p:cBhvr>
                                      <p:rCtr x="73" y="3"/>
                                    </p:animMotion>
                                  </p:childTnLst>
                                </p:cTn>
                              </p:par>
                              <p:par>
                                <p:cTn id="9" presetID="63" presetClass="path" presetSubtype="0" accel="50000" decel="50000" fill="hold" nodeType="withEffect">
                                  <p:stCondLst>
                                    <p:cond delay="0"/>
                                  </p:stCondLst>
                                  <p:childTnLst>
                                    <p:animMotion origin="layout" path="M -3.33333E-6 -1.48148E-6 L 1.21875 -0.00162 " pathEditMode="relative" rAng="0" ptsTypes="AA">
                                      <p:cBhvr>
                                        <p:cTn id="10" dur="12000" fill="hold"/>
                                        <p:tgtEl>
                                          <p:spTgt spid="22"/>
                                        </p:tgtEl>
                                        <p:attrNameLst>
                                          <p:attrName>ppt_x</p:attrName>
                                          <p:attrName>ppt_y</p:attrName>
                                        </p:attrNameLst>
                                      </p:cBhvr>
                                      <p:rCtr x="609" y="-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63" presetClass="path" presetSubtype="0" accel="50000" decel="50000" fill="hold" nodeType="withEffect">
                                  <p:stCondLst>
                                    <p:cond delay="0"/>
                                  </p:stCondLst>
                                  <p:childTnLst>
                                    <p:animMotion origin="layout" path="M 0.03333 -0.00116 L 0.16666 -0.00116 " pathEditMode="relative" rAng="0" ptsTypes="AA">
                                      <p:cBhvr>
                                        <p:cTn id="15" dur="500" fill="hold"/>
                                        <p:tgtEl>
                                          <p:spTgt spid="20"/>
                                        </p:tgtEl>
                                        <p:attrNameLst>
                                          <p:attrName>ppt_x</p:attrName>
                                          <p:attrName>ppt_y</p:attrName>
                                        </p:attrNameLst>
                                      </p:cBhvr>
                                      <p:rCtr x="67" y="0"/>
                                    </p:animMotion>
                                  </p:childTnLst>
                                </p:cTn>
                              </p:par>
                              <p:par>
                                <p:cTn id="16" presetID="47" presetClass="exit" presetSubtype="0" fill="hold" nodeType="withEffect">
                                  <p:stCondLst>
                                    <p:cond delay="0"/>
                                  </p:stCondLst>
                                  <p:childTnLst>
                                    <p:animEffect transition="out" filter="fade">
                                      <p:cBhvr>
                                        <p:cTn id="17" dur="3000"/>
                                        <p:tgtEl>
                                          <p:spTgt spid="7"/>
                                        </p:tgtEl>
                                      </p:cBhvr>
                                    </p:animEffect>
                                    <p:anim calcmode="lin" valueType="num">
                                      <p:cBhvr>
                                        <p:cTn id="18" dur="3000"/>
                                        <p:tgtEl>
                                          <p:spTgt spid="7"/>
                                        </p:tgtEl>
                                        <p:attrNameLst>
                                          <p:attrName>ppt_x</p:attrName>
                                        </p:attrNameLst>
                                      </p:cBhvr>
                                      <p:tavLst>
                                        <p:tav tm="0">
                                          <p:val>
                                            <p:strVal val="ppt_x"/>
                                          </p:val>
                                        </p:tav>
                                        <p:tav tm="100000">
                                          <p:val>
                                            <p:strVal val="ppt_x"/>
                                          </p:val>
                                        </p:tav>
                                      </p:tavLst>
                                    </p:anim>
                                    <p:anim calcmode="lin" valueType="num">
                                      <p:cBhvr>
                                        <p:cTn id="19" dur="3000"/>
                                        <p:tgtEl>
                                          <p:spTgt spid="7"/>
                                        </p:tgtEl>
                                        <p:attrNameLst>
                                          <p:attrName>ppt_y</p:attrName>
                                        </p:attrNameLst>
                                      </p:cBhvr>
                                      <p:tavLst>
                                        <p:tav tm="0">
                                          <p:val>
                                            <p:strVal val="ppt_y"/>
                                          </p:val>
                                        </p:tav>
                                        <p:tav tm="100000">
                                          <p:val>
                                            <p:strVal val="ppt_y-.1"/>
                                          </p:val>
                                        </p:tav>
                                      </p:tavLst>
                                    </p:anim>
                                    <p:set>
                                      <p:cBhvr>
                                        <p:cTn id="20" dur="1" fill="hold">
                                          <p:stCondLst>
                                            <p:cond delay="2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withEffect">
                                  <p:stCondLst>
                                    <p:cond delay="0"/>
                                  </p:stCondLst>
                                  <p:childTnLst>
                                    <p:animMotion origin="layout" path="M 0.16667 -0.00116 L 0.25834 3.7037E-7 " pathEditMode="relative" rAng="0" ptsTypes="AA">
                                      <p:cBhvr>
                                        <p:cTn id="25" dur="500" fill="hold"/>
                                        <p:tgtEl>
                                          <p:spTgt spid="20"/>
                                        </p:tgtEl>
                                        <p:attrNameLst>
                                          <p:attrName>ppt_x</p:attrName>
                                          <p:attrName>ppt_y</p:attrName>
                                        </p:attrNameLst>
                                      </p:cBhvr>
                                      <p:rCtr x="46" y="0"/>
                                    </p:animMotion>
                                  </p:childTnLst>
                                </p:cTn>
                              </p:par>
                              <p:par>
                                <p:cTn id="26" presetID="47" presetClass="exit" presetSubtype="0" fill="hold" nodeType="withEffect">
                                  <p:stCondLst>
                                    <p:cond delay="0"/>
                                  </p:stCondLst>
                                  <p:childTnLst>
                                    <p:animEffect transition="out" filter="fade">
                                      <p:cBhvr>
                                        <p:cTn id="27" dur="1000"/>
                                        <p:tgtEl>
                                          <p:spTgt spid="8"/>
                                        </p:tgtEl>
                                      </p:cBhvr>
                                    </p:animEffect>
                                    <p:anim calcmode="lin" valueType="num">
                                      <p:cBhvr>
                                        <p:cTn id="28" dur="1000"/>
                                        <p:tgtEl>
                                          <p:spTgt spid="8"/>
                                        </p:tgtEl>
                                        <p:attrNameLst>
                                          <p:attrName>ppt_x</p:attrName>
                                        </p:attrNameLst>
                                      </p:cBhvr>
                                      <p:tavLst>
                                        <p:tav tm="0">
                                          <p:val>
                                            <p:strVal val="ppt_x"/>
                                          </p:val>
                                        </p:tav>
                                        <p:tav tm="100000">
                                          <p:val>
                                            <p:strVal val="ppt_x"/>
                                          </p:val>
                                        </p:tav>
                                      </p:tavLst>
                                    </p:anim>
                                    <p:anim calcmode="lin" valueType="num">
                                      <p:cBhvr>
                                        <p:cTn id="29" dur="1000"/>
                                        <p:tgtEl>
                                          <p:spTgt spid="8"/>
                                        </p:tgtEl>
                                        <p:attrNameLst>
                                          <p:attrName>ppt_y</p:attrName>
                                        </p:attrNameLst>
                                      </p:cBhvr>
                                      <p:tavLst>
                                        <p:tav tm="0">
                                          <p:val>
                                            <p:strVal val="ppt_y"/>
                                          </p:val>
                                        </p:tav>
                                        <p:tav tm="100000">
                                          <p:val>
                                            <p:strVal val="ppt_y-.1"/>
                                          </p:val>
                                        </p:tav>
                                      </p:tavLst>
                                    </p:anim>
                                    <p:set>
                                      <p:cBhvr>
                                        <p:cTn id="30"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withEffect">
                                  <p:stCondLst>
                                    <p:cond delay="0"/>
                                  </p:stCondLst>
                                  <p:childTnLst>
                                    <p:animMotion origin="layout" path="M 0.25833 3.7037E-7 L 0.375 -0.00116 " pathEditMode="relative" rAng="0" ptsTypes="AA">
                                      <p:cBhvr>
                                        <p:cTn id="35" dur="500" fill="hold"/>
                                        <p:tgtEl>
                                          <p:spTgt spid="20"/>
                                        </p:tgtEl>
                                        <p:attrNameLst>
                                          <p:attrName>ppt_x</p:attrName>
                                          <p:attrName>ppt_y</p:attrName>
                                        </p:attrNameLst>
                                      </p:cBhvr>
                                      <p:rCtr x="58" y="-1"/>
                                    </p:animMotion>
                                  </p:childTnLst>
                                </p:cTn>
                              </p:par>
                              <p:par>
                                <p:cTn id="36" presetID="47" presetClass="exit" presetSubtype="0" fill="hold" nodeType="withEffect">
                                  <p:stCondLst>
                                    <p:cond delay="0"/>
                                  </p:stCondLst>
                                  <p:childTnLst>
                                    <p:animEffect transition="out" filter="fade">
                                      <p:cBhvr>
                                        <p:cTn id="37" dur="1000"/>
                                        <p:tgtEl>
                                          <p:spTgt spid="9"/>
                                        </p:tgtEl>
                                      </p:cBhvr>
                                    </p:animEffect>
                                    <p:anim calcmode="lin" valueType="num">
                                      <p:cBhvr>
                                        <p:cTn id="38" dur="1000"/>
                                        <p:tgtEl>
                                          <p:spTgt spid="9"/>
                                        </p:tgtEl>
                                        <p:attrNameLst>
                                          <p:attrName>ppt_x</p:attrName>
                                        </p:attrNameLst>
                                      </p:cBhvr>
                                      <p:tavLst>
                                        <p:tav tm="0">
                                          <p:val>
                                            <p:strVal val="ppt_x"/>
                                          </p:val>
                                        </p:tav>
                                        <p:tav tm="100000">
                                          <p:val>
                                            <p:strVal val="ppt_x"/>
                                          </p:val>
                                        </p:tav>
                                      </p:tavLst>
                                    </p:anim>
                                    <p:anim calcmode="lin" valueType="num">
                                      <p:cBhvr>
                                        <p:cTn id="39" dur="1000"/>
                                        <p:tgtEl>
                                          <p:spTgt spid="9"/>
                                        </p:tgtEl>
                                        <p:attrNameLst>
                                          <p:attrName>ppt_y</p:attrName>
                                        </p:attrNameLst>
                                      </p:cBhvr>
                                      <p:tavLst>
                                        <p:tav tm="0">
                                          <p:val>
                                            <p:strVal val="ppt_y"/>
                                          </p:val>
                                        </p:tav>
                                        <p:tav tm="100000">
                                          <p:val>
                                            <p:strVal val="ppt_y-.1"/>
                                          </p:val>
                                        </p:tav>
                                      </p:tavLst>
                                    </p:anim>
                                    <p:set>
                                      <p:cBhvr>
                                        <p:cTn id="4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63" presetClass="path" presetSubtype="0" accel="50000" decel="50000" fill="hold" nodeType="withEffect">
                                  <p:stCondLst>
                                    <p:cond delay="0"/>
                                  </p:stCondLst>
                                  <p:childTnLst>
                                    <p:animMotion origin="layout" path="M 0.375 -0.00116 L 0.49166 -0.00116 " pathEditMode="relative" rAng="0" ptsTypes="AA">
                                      <p:cBhvr>
                                        <p:cTn id="45" dur="500" fill="hold"/>
                                        <p:tgtEl>
                                          <p:spTgt spid="20"/>
                                        </p:tgtEl>
                                        <p:attrNameLst>
                                          <p:attrName>ppt_x</p:attrName>
                                          <p:attrName>ppt_y</p:attrName>
                                        </p:attrNameLst>
                                      </p:cBhvr>
                                      <p:rCtr x="58" y="0"/>
                                    </p:animMotion>
                                  </p:childTnLst>
                                </p:cTn>
                              </p:par>
                              <p:par>
                                <p:cTn id="46" presetID="47" presetClass="exit" presetSubtype="0" fill="hold" nodeType="withEffect">
                                  <p:stCondLst>
                                    <p:cond delay="0"/>
                                  </p:stCondLst>
                                  <p:childTnLst>
                                    <p:animEffect transition="out" filter="fade">
                                      <p:cBhvr>
                                        <p:cTn id="47" dur="1000"/>
                                        <p:tgtEl>
                                          <p:spTgt spid="10"/>
                                        </p:tgtEl>
                                      </p:cBhvr>
                                    </p:animEffect>
                                    <p:anim calcmode="lin" valueType="num">
                                      <p:cBhvr>
                                        <p:cTn id="48" dur="1000"/>
                                        <p:tgtEl>
                                          <p:spTgt spid="10"/>
                                        </p:tgtEl>
                                        <p:attrNameLst>
                                          <p:attrName>ppt_x</p:attrName>
                                        </p:attrNameLst>
                                      </p:cBhvr>
                                      <p:tavLst>
                                        <p:tav tm="0">
                                          <p:val>
                                            <p:strVal val="ppt_x"/>
                                          </p:val>
                                        </p:tav>
                                        <p:tav tm="100000">
                                          <p:val>
                                            <p:strVal val="ppt_x"/>
                                          </p:val>
                                        </p:tav>
                                      </p:tavLst>
                                    </p:anim>
                                    <p:anim calcmode="lin" valueType="num">
                                      <p:cBhvr>
                                        <p:cTn id="49" dur="1000"/>
                                        <p:tgtEl>
                                          <p:spTgt spid="10"/>
                                        </p:tgtEl>
                                        <p:attrNameLst>
                                          <p:attrName>ppt_y</p:attrName>
                                        </p:attrNameLst>
                                      </p:cBhvr>
                                      <p:tavLst>
                                        <p:tav tm="0">
                                          <p:val>
                                            <p:strVal val="ppt_y"/>
                                          </p:val>
                                        </p:tav>
                                        <p:tav tm="100000">
                                          <p:val>
                                            <p:strVal val="ppt_y-.1"/>
                                          </p:val>
                                        </p:tav>
                                      </p:tavLst>
                                    </p:anim>
                                    <p:set>
                                      <p:cBhvr>
                                        <p:cTn id="50"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63" presetClass="path" presetSubtype="0" accel="50000" decel="50000" fill="hold" nodeType="withEffect">
                                  <p:stCondLst>
                                    <p:cond delay="0"/>
                                  </p:stCondLst>
                                  <p:childTnLst>
                                    <p:animMotion origin="layout" path="M 0.49166 -0.00116 L 0.6 -0.00116 " pathEditMode="relative" rAng="0" ptsTypes="AA">
                                      <p:cBhvr>
                                        <p:cTn id="55" dur="500" fill="hold"/>
                                        <p:tgtEl>
                                          <p:spTgt spid="20"/>
                                        </p:tgtEl>
                                        <p:attrNameLst>
                                          <p:attrName>ppt_x</p:attrName>
                                          <p:attrName>ppt_y</p:attrName>
                                        </p:attrNameLst>
                                      </p:cBhvr>
                                      <p:rCtr x="54" y="0"/>
                                    </p:animMotion>
                                  </p:childTnLst>
                                </p:cTn>
                              </p:par>
                              <p:par>
                                <p:cTn id="56" presetID="47" presetClass="exit" presetSubtype="0" fill="hold" nodeType="withEffect">
                                  <p:stCondLst>
                                    <p:cond delay="0"/>
                                  </p:stCondLst>
                                  <p:childTnLst>
                                    <p:animEffect transition="out" filter="fade">
                                      <p:cBhvr>
                                        <p:cTn id="57" dur="1000"/>
                                        <p:tgtEl>
                                          <p:spTgt spid="11"/>
                                        </p:tgtEl>
                                      </p:cBhvr>
                                    </p:animEffect>
                                    <p:anim calcmode="lin" valueType="num">
                                      <p:cBhvr>
                                        <p:cTn id="58" dur="1000"/>
                                        <p:tgtEl>
                                          <p:spTgt spid="11"/>
                                        </p:tgtEl>
                                        <p:attrNameLst>
                                          <p:attrName>ppt_x</p:attrName>
                                        </p:attrNameLst>
                                      </p:cBhvr>
                                      <p:tavLst>
                                        <p:tav tm="0">
                                          <p:val>
                                            <p:strVal val="ppt_x"/>
                                          </p:val>
                                        </p:tav>
                                        <p:tav tm="100000">
                                          <p:val>
                                            <p:strVal val="ppt_x"/>
                                          </p:val>
                                        </p:tav>
                                      </p:tavLst>
                                    </p:anim>
                                    <p:anim calcmode="lin" valueType="num">
                                      <p:cBhvr>
                                        <p:cTn id="59" dur="1000"/>
                                        <p:tgtEl>
                                          <p:spTgt spid="11"/>
                                        </p:tgtEl>
                                        <p:attrNameLst>
                                          <p:attrName>ppt_y</p:attrName>
                                        </p:attrNameLst>
                                      </p:cBhvr>
                                      <p:tavLst>
                                        <p:tav tm="0">
                                          <p:val>
                                            <p:strVal val="ppt_y"/>
                                          </p:val>
                                        </p:tav>
                                        <p:tav tm="100000">
                                          <p:val>
                                            <p:strVal val="ppt_y-.1"/>
                                          </p:val>
                                        </p:tav>
                                      </p:tavLst>
                                    </p:anim>
                                    <p:set>
                                      <p:cBhvr>
                                        <p:cTn id="60"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2" cstate="print"/>
          <a:stretch>
            <a:fillRect/>
          </a:stretch>
        </p:blipFill>
        <p:spPr>
          <a:xfrm>
            <a:off x="114300" y="2743200"/>
            <a:ext cx="9372600" cy="10058400"/>
          </a:xfrm>
          <a:prstGeom prst="rect">
            <a:avLst/>
          </a:prstGeom>
        </p:spPr>
      </p:pic>
      <p:sp>
        <p:nvSpPr>
          <p:cNvPr id="9" name="Rectangle 8"/>
          <p:cNvSpPr/>
          <p:nvPr/>
        </p:nvSpPr>
        <p:spPr>
          <a:xfrm>
            <a:off x="4800600" y="342900"/>
            <a:ext cx="8915400" cy="30861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dirty="0">
              <a:solidFill>
                <a:prstClr val="black"/>
              </a:solidFill>
              <a:latin typeface="Calibri"/>
            </a:endParaRPr>
          </a:p>
        </p:txBody>
      </p:sp>
      <p:sp>
        <p:nvSpPr>
          <p:cNvPr id="10" name="TextBox 9"/>
          <p:cNvSpPr txBox="1"/>
          <p:nvPr/>
        </p:nvSpPr>
        <p:spPr>
          <a:xfrm>
            <a:off x="5006340" y="511968"/>
            <a:ext cx="5966460" cy="2084160"/>
          </a:xfrm>
          <a:prstGeom prst="rect">
            <a:avLst/>
          </a:prstGeom>
          <a:noFill/>
        </p:spPr>
        <p:txBody>
          <a:bodyPr wrap="square" rtlCol="0">
            <a:spAutoFit/>
          </a:bodyPr>
          <a:lstStyle/>
          <a:p>
            <a:pPr defTabSz="1371600">
              <a:lnSpc>
                <a:spcPct val="150000"/>
              </a:lnSpc>
            </a:pPr>
            <a:r>
              <a:rPr lang="en-US" sz="3000" b="1" dirty="0" err="1">
                <a:solidFill>
                  <a:prstClr val="black"/>
                </a:solidFill>
                <a:latin typeface="Cambria" pitchFamily="18" charset="0"/>
              </a:rPr>
              <a:t>Câu</a:t>
            </a:r>
            <a:r>
              <a:rPr lang="en-US" sz="3000" b="1" dirty="0">
                <a:solidFill>
                  <a:prstClr val="black"/>
                </a:solidFill>
                <a:latin typeface="Cambria" pitchFamily="18" charset="0"/>
              </a:rPr>
              <a:t> 1: </a:t>
            </a:r>
            <a:r>
              <a:rPr lang="en-US" sz="3000" dirty="0" err="1">
                <a:solidFill>
                  <a:prstClr val="black"/>
                </a:solidFill>
                <a:latin typeface="Cambria" pitchFamily="18" charset="0"/>
              </a:rPr>
              <a:t>Số</a:t>
            </a:r>
            <a:r>
              <a:rPr lang="en-US" sz="3000" dirty="0">
                <a:solidFill>
                  <a:prstClr val="black"/>
                </a:solidFill>
                <a:latin typeface="Cambria" pitchFamily="18" charset="0"/>
              </a:rPr>
              <a:t> </a:t>
            </a:r>
            <a:r>
              <a:rPr lang="en-US" sz="3000" dirty="0" err="1">
                <a:solidFill>
                  <a:prstClr val="black"/>
                </a:solidFill>
                <a:latin typeface="Cambria" pitchFamily="18" charset="0"/>
              </a:rPr>
              <a:t>nguyên</a:t>
            </a:r>
            <a:r>
              <a:rPr lang="en-US" sz="3000" dirty="0">
                <a:solidFill>
                  <a:prstClr val="black"/>
                </a:solidFill>
                <a:latin typeface="Cambria" pitchFamily="18" charset="0"/>
              </a:rPr>
              <a:t> </a:t>
            </a:r>
            <a:r>
              <a:rPr lang="en-US" sz="3000" dirty="0" err="1">
                <a:solidFill>
                  <a:prstClr val="black"/>
                </a:solidFill>
                <a:latin typeface="Cambria" pitchFamily="18" charset="0"/>
              </a:rPr>
              <a:t>tử</a:t>
            </a:r>
            <a:r>
              <a:rPr lang="en-US" sz="3000" dirty="0">
                <a:solidFill>
                  <a:prstClr val="black"/>
                </a:solidFill>
                <a:latin typeface="Cambria" pitchFamily="18" charset="0"/>
              </a:rPr>
              <a:t> </a:t>
            </a:r>
            <a:r>
              <a:rPr lang="en-US" sz="3000" dirty="0" err="1">
                <a:solidFill>
                  <a:prstClr val="black"/>
                </a:solidFill>
                <a:latin typeface="Cambria" pitchFamily="18" charset="0"/>
              </a:rPr>
              <a:t>cacbon</a:t>
            </a:r>
            <a:r>
              <a:rPr lang="en-US" sz="3000" dirty="0">
                <a:solidFill>
                  <a:prstClr val="black"/>
                </a:solidFill>
                <a:latin typeface="Cambria" pitchFamily="18" charset="0"/>
              </a:rPr>
              <a:t> </a:t>
            </a:r>
            <a:r>
              <a:rPr lang="en-US" sz="3000" dirty="0" err="1">
                <a:solidFill>
                  <a:prstClr val="black"/>
                </a:solidFill>
                <a:latin typeface="Cambria" pitchFamily="18" charset="0"/>
              </a:rPr>
              <a:t>trong</a:t>
            </a:r>
            <a:r>
              <a:rPr lang="en-US" sz="3000" dirty="0">
                <a:solidFill>
                  <a:prstClr val="black"/>
                </a:solidFill>
                <a:latin typeface="Cambria" pitchFamily="18" charset="0"/>
              </a:rPr>
              <a:t> </a:t>
            </a:r>
            <a:r>
              <a:rPr lang="en-US" sz="3000" dirty="0" err="1">
                <a:solidFill>
                  <a:prstClr val="black"/>
                </a:solidFill>
                <a:latin typeface="Cambria" pitchFamily="18" charset="0"/>
              </a:rPr>
              <a:t>phân</a:t>
            </a:r>
            <a:r>
              <a:rPr lang="en-US" sz="3000" dirty="0">
                <a:solidFill>
                  <a:prstClr val="black"/>
                </a:solidFill>
                <a:latin typeface="Cambria" pitchFamily="18" charset="0"/>
              </a:rPr>
              <a:t> </a:t>
            </a:r>
            <a:r>
              <a:rPr lang="en-US" sz="3000" dirty="0" err="1">
                <a:solidFill>
                  <a:prstClr val="black"/>
                </a:solidFill>
                <a:latin typeface="Cambria" pitchFamily="18" charset="0"/>
              </a:rPr>
              <a:t>tử</a:t>
            </a:r>
            <a:r>
              <a:rPr lang="en-US" sz="3000" dirty="0">
                <a:solidFill>
                  <a:prstClr val="black"/>
                </a:solidFill>
                <a:latin typeface="Cambria" pitchFamily="18" charset="0"/>
              </a:rPr>
              <a:t> X </a:t>
            </a:r>
            <a:r>
              <a:rPr lang="en-US" sz="3000" dirty="0" err="1">
                <a:solidFill>
                  <a:prstClr val="black"/>
                </a:solidFill>
                <a:latin typeface="Cambria" pitchFamily="18" charset="0"/>
              </a:rPr>
              <a:t>là</a:t>
            </a:r>
            <a:r>
              <a:rPr lang="en-US" sz="3000" dirty="0">
                <a:solidFill>
                  <a:prstClr val="black"/>
                </a:solidFill>
                <a:latin typeface="Cambria" pitchFamily="18" charset="0"/>
              </a:rPr>
              <a:t> </a:t>
            </a:r>
            <a:r>
              <a:rPr lang="en-US" sz="3000" dirty="0" err="1">
                <a:solidFill>
                  <a:prstClr val="black"/>
                </a:solidFill>
                <a:latin typeface="Cambria" pitchFamily="18" charset="0"/>
              </a:rPr>
              <a:t>bao</a:t>
            </a:r>
            <a:r>
              <a:rPr lang="en-US" sz="3000" dirty="0">
                <a:solidFill>
                  <a:prstClr val="black"/>
                </a:solidFill>
                <a:latin typeface="Cambria" pitchFamily="18" charset="0"/>
              </a:rPr>
              <a:t> </a:t>
            </a:r>
            <a:r>
              <a:rPr lang="en-US" sz="3000" dirty="0" err="1">
                <a:solidFill>
                  <a:prstClr val="black"/>
                </a:solidFill>
                <a:latin typeface="Cambria" pitchFamily="18" charset="0"/>
              </a:rPr>
              <a:t>nhiêu</a:t>
            </a:r>
            <a:r>
              <a:rPr lang="en-US" sz="3000" dirty="0">
                <a:solidFill>
                  <a:prstClr val="black"/>
                </a:solidFill>
                <a:latin typeface="Cambria" pitchFamily="18" charset="0"/>
              </a:rPr>
              <a:t>, </a:t>
            </a:r>
            <a:r>
              <a:rPr lang="en-US" sz="3000" dirty="0" err="1">
                <a:solidFill>
                  <a:prstClr val="black"/>
                </a:solidFill>
                <a:latin typeface="Cambria" pitchFamily="18" charset="0"/>
              </a:rPr>
              <a:t>biết</a:t>
            </a:r>
            <a:r>
              <a:rPr lang="en-US" sz="3000" dirty="0">
                <a:solidFill>
                  <a:prstClr val="black"/>
                </a:solidFill>
                <a:latin typeface="Cambria" pitchFamily="18" charset="0"/>
              </a:rPr>
              <a:t> X </a:t>
            </a:r>
            <a:r>
              <a:rPr lang="en-US" sz="3000" dirty="0" err="1">
                <a:solidFill>
                  <a:prstClr val="black"/>
                </a:solidFill>
                <a:latin typeface="Cambria" pitchFamily="18" charset="0"/>
              </a:rPr>
              <a:t>có</a:t>
            </a:r>
            <a:r>
              <a:rPr lang="en-US" sz="3000" dirty="0">
                <a:solidFill>
                  <a:prstClr val="black"/>
                </a:solidFill>
                <a:latin typeface="Cambria" pitchFamily="18" charset="0"/>
              </a:rPr>
              <a:t> </a:t>
            </a:r>
            <a:r>
              <a:rPr lang="en-US" sz="3000" dirty="0" err="1">
                <a:solidFill>
                  <a:prstClr val="black"/>
                </a:solidFill>
                <a:latin typeface="Cambria" pitchFamily="18" charset="0"/>
              </a:rPr>
              <a:t>công</a:t>
            </a:r>
            <a:r>
              <a:rPr lang="en-US" sz="3000" dirty="0">
                <a:solidFill>
                  <a:prstClr val="black"/>
                </a:solidFill>
                <a:latin typeface="Cambria" pitchFamily="18" charset="0"/>
              </a:rPr>
              <a:t> </a:t>
            </a:r>
            <a:r>
              <a:rPr lang="en-US" sz="3000" dirty="0" err="1">
                <a:solidFill>
                  <a:prstClr val="black"/>
                </a:solidFill>
                <a:latin typeface="Cambria" pitchFamily="18" charset="0"/>
              </a:rPr>
              <a:t>thức</a:t>
            </a:r>
            <a:r>
              <a:rPr lang="en-US" sz="3000" dirty="0">
                <a:solidFill>
                  <a:prstClr val="black"/>
                </a:solidFill>
                <a:latin typeface="Cambria" pitchFamily="18" charset="0"/>
              </a:rPr>
              <a:t> </a:t>
            </a:r>
            <a:r>
              <a:rPr lang="en-US" sz="3000" dirty="0" err="1">
                <a:solidFill>
                  <a:prstClr val="black"/>
                </a:solidFill>
                <a:latin typeface="Cambria" pitchFamily="18" charset="0"/>
              </a:rPr>
              <a:t>cấu</a:t>
            </a:r>
            <a:r>
              <a:rPr lang="en-US" sz="3000" dirty="0">
                <a:solidFill>
                  <a:prstClr val="black"/>
                </a:solidFill>
                <a:latin typeface="Cambria" pitchFamily="18" charset="0"/>
              </a:rPr>
              <a:t> </a:t>
            </a:r>
            <a:r>
              <a:rPr lang="en-US" sz="3000" dirty="0" err="1">
                <a:solidFill>
                  <a:prstClr val="black"/>
                </a:solidFill>
                <a:latin typeface="Cambria" pitchFamily="18" charset="0"/>
              </a:rPr>
              <a:t>tạo</a:t>
            </a:r>
            <a:r>
              <a:rPr lang="en-US" sz="3000" dirty="0">
                <a:solidFill>
                  <a:prstClr val="black"/>
                </a:solidFill>
                <a:latin typeface="Cambria" pitchFamily="18" charset="0"/>
              </a:rPr>
              <a:t> </a:t>
            </a:r>
            <a:r>
              <a:rPr lang="en-US" sz="3000" dirty="0" err="1">
                <a:solidFill>
                  <a:prstClr val="black"/>
                </a:solidFill>
                <a:latin typeface="Cambria" pitchFamily="18" charset="0"/>
              </a:rPr>
              <a:t>sau</a:t>
            </a:r>
            <a:r>
              <a:rPr lang="en-US" sz="3000" dirty="0">
                <a:solidFill>
                  <a:prstClr val="black"/>
                </a:solidFill>
                <a:latin typeface="Cambria" pitchFamily="18" charset="0"/>
              </a:rPr>
              <a:t>:</a:t>
            </a:r>
          </a:p>
        </p:txBody>
      </p:sp>
      <p:sp>
        <p:nvSpPr>
          <p:cNvPr id="11" name="Rectangle 10"/>
          <p:cNvSpPr/>
          <p:nvPr/>
        </p:nvSpPr>
        <p:spPr>
          <a:xfrm>
            <a:off x="5257800" y="3543300"/>
            <a:ext cx="7886700" cy="21717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r>
              <a:rPr lang="en-US" sz="8000" b="1" dirty="0">
                <a:solidFill>
                  <a:prstClr val="black"/>
                </a:solidFill>
                <a:latin typeface="Cambria" pitchFamily="18" charset="0"/>
              </a:rPr>
              <a:t>B. 6</a:t>
            </a:r>
            <a:endParaRPr lang="en-US" sz="8000" dirty="0">
              <a:solidFill>
                <a:prstClr val="black"/>
              </a:solidFill>
              <a:latin typeface="Calibri"/>
            </a:endParaRPr>
          </a:p>
        </p:txBody>
      </p:sp>
      <p:sp>
        <p:nvSpPr>
          <p:cNvPr id="12" name="TextBox 11"/>
          <p:cNvSpPr txBox="1"/>
          <p:nvPr/>
        </p:nvSpPr>
        <p:spPr>
          <a:xfrm>
            <a:off x="5554980" y="2727960"/>
            <a:ext cx="7429500" cy="507831"/>
          </a:xfrm>
          <a:prstGeom prst="rect">
            <a:avLst/>
          </a:prstGeom>
          <a:noFill/>
        </p:spPr>
        <p:txBody>
          <a:bodyPr wrap="square" rtlCol="0">
            <a:spAutoFit/>
          </a:bodyPr>
          <a:lstStyle/>
          <a:p>
            <a:pPr defTabSz="1371600"/>
            <a:r>
              <a:rPr lang="en-US" sz="2700" b="1" dirty="0">
                <a:solidFill>
                  <a:prstClr val="black"/>
                </a:solidFill>
                <a:latin typeface="Cambria" pitchFamily="18" charset="0"/>
              </a:rPr>
              <a:t>A. 5	    B. 6	       C. 7	         D. 8</a:t>
            </a:r>
            <a:endParaRPr lang="en-US" sz="2700" dirty="0">
              <a:solidFill>
                <a:prstClr val="black"/>
              </a:solidFill>
              <a:latin typeface="Cambria" pitchFamily="18" charset="0"/>
            </a:endParaRPr>
          </a:p>
        </p:txBody>
      </p:sp>
      <p:pic>
        <p:nvPicPr>
          <p:cNvPr id="6" name="Picture 5" descr="6131d3148657a26e1bfe386e7ba65811.png">
            <a:hlinkClick r:id="rId3" action="ppaction://hlinksldjump"/>
          </p:cNvPr>
          <p:cNvPicPr>
            <a:picLocks noChangeAspect="1"/>
          </p:cNvPicPr>
          <p:nvPr/>
        </p:nvPicPr>
        <p:blipFill>
          <a:blip r:embed="rId4" cstate="print"/>
          <a:stretch>
            <a:fillRect/>
          </a:stretch>
        </p:blipFill>
        <p:spPr>
          <a:xfrm>
            <a:off x="10858500" y="4686300"/>
            <a:ext cx="3886200" cy="6176682"/>
          </a:xfrm>
          <a:prstGeom prst="rect">
            <a:avLst/>
          </a:prstGeom>
        </p:spPr>
      </p:pic>
      <p:pic>
        <p:nvPicPr>
          <p:cNvPr id="5" name="Picture 4" descr="1.png"/>
          <p:cNvPicPr>
            <a:picLocks noChangeAspect="1"/>
          </p:cNvPicPr>
          <p:nvPr/>
        </p:nvPicPr>
        <p:blipFill>
          <a:blip r:embed="rId5" cstate="print"/>
          <a:stretch>
            <a:fillRect/>
          </a:stretch>
        </p:blipFill>
        <p:spPr>
          <a:xfrm>
            <a:off x="2286000" y="8801100"/>
            <a:ext cx="13716000" cy="17145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44275" y="879137"/>
            <a:ext cx="2057400" cy="2013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6" descr="4a28406e86abb27c8f54aaa4fce82474.png">
            <a:hlinkClick r:id="rId3" action="ppaction://hlinksldjump"/>
            <a:extLst>
              <a:ext uri="{FF2B5EF4-FFF2-40B4-BE49-F238E27FC236}">
                <a16:creationId xmlns:a16="http://schemas.microsoft.com/office/drawing/2014/main" id="{F5568966-0420-8C12-558D-D3D701484EA4}"/>
              </a:ext>
            </a:extLst>
          </p:cNvPr>
          <p:cNvPicPr>
            <a:picLocks noChangeAspect="1"/>
          </p:cNvPicPr>
          <p:nvPr/>
        </p:nvPicPr>
        <p:blipFill>
          <a:blip r:embed="rId7" cstate="print"/>
          <a:stretch>
            <a:fillRect/>
          </a:stretch>
        </p:blipFill>
        <p:spPr>
          <a:xfrm>
            <a:off x="15011400" y="7100310"/>
            <a:ext cx="3429008" cy="3186690"/>
          </a:xfrm>
          <a:prstGeom prst="rect">
            <a:avLst/>
          </a:prstGeom>
        </p:spPr>
      </p:pic>
      <p:sp>
        <p:nvSpPr>
          <p:cNvPr id="3" name="TextBox 7">
            <a:hlinkClick r:id="rId3" action="ppaction://hlinksldjump"/>
            <a:extLst>
              <a:ext uri="{FF2B5EF4-FFF2-40B4-BE49-F238E27FC236}">
                <a16:creationId xmlns:a16="http://schemas.microsoft.com/office/drawing/2014/main" id="{86AD1BFA-AA35-EB3D-CA6A-D593EDC29C77}"/>
              </a:ext>
            </a:extLst>
          </p:cNvPr>
          <p:cNvSpPr txBox="1"/>
          <p:nvPr/>
        </p:nvSpPr>
        <p:spPr>
          <a:xfrm>
            <a:off x="15697204" y="7652857"/>
            <a:ext cx="2057400" cy="923330"/>
          </a:xfrm>
          <a:prstGeom prst="rect">
            <a:avLst/>
          </a:prstGeom>
          <a:noFill/>
        </p:spPr>
        <p:txBody>
          <a:bodyPr wrap="square" rtlCol="0">
            <a:spAutoFit/>
          </a:bodyPr>
          <a:lstStyle/>
          <a:p>
            <a:pPr defTabSz="1371600"/>
            <a:r>
              <a:rPr lang="en-US" sz="5400" dirty="0" err="1">
                <a:solidFill>
                  <a:srgbClr val="1F497D"/>
                </a:solidFill>
                <a:latin typeface="Calibri"/>
              </a:rPr>
              <a:t>Trở</a:t>
            </a:r>
            <a:r>
              <a:rPr lang="en-US" sz="5400" dirty="0">
                <a:solidFill>
                  <a:srgbClr val="1F497D"/>
                </a:solidFill>
                <a:latin typeface="Calibri"/>
              </a:rPr>
              <a:t> </a:t>
            </a:r>
            <a:r>
              <a:rPr lang="en-US" sz="5400" dirty="0" err="1">
                <a:solidFill>
                  <a:srgbClr val="1F497D"/>
                </a:solidFill>
                <a:latin typeface="Calibri"/>
              </a:rPr>
              <a:t>về</a:t>
            </a:r>
            <a:endParaRPr lang="en-US" sz="5400" dirty="0">
              <a:solidFill>
                <a:srgbClr val="1F497D"/>
              </a:solidFill>
              <a:latin typeface="Calibri"/>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par>
                          <p:cTn id="22" fill="hold">
                            <p:stCondLst>
                              <p:cond delay="500"/>
                            </p:stCondLst>
                            <p:childTnLst>
                              <p:par>
                                <p:cTn id="23" presetID="35" presetClass="path" presetSubtype="0" accel="50000" decel="50000" fill="hold" nodeType="afterEffect">
                                  <p:stCondLst>
                                    <p:cond delay="0"/>
                                  </p:stCondLst>
                                  <p:childTnLst>
                                    <p:animMotion origin="layout" path="M -3.33333E-6 -1.7284E-6 L -0.25 -1.7284E-6 " pathEditMode="relative" rAng="0" ptsTypes="AA">
                                      <p:cBhvr>
                                        <p:cTn id="24" dur="2000" fill="hold"/>
                                        <p:tgtEl>
                                          <p:spTgt spid="2"/>
                                        </p:tgtEl>
                                        <p:attrNameLst>
                                          <p:attrName>ppt_x</p:attrName>
                                          <p:attrName>ppt_y</p:attrName>
                                        </p:attrNameLst>
                                      </p:cBhvr>
                                      <p:rCtr x="-12500" y="0"/>
                                    </p:animMotion>
                                  </p:childTnLst>
                                </p:cTn>
                              </p:par>
                              <p:par>
                                <p:cTn id="25" presetID="35" presetClass="path" presetSubtype="0" accel="50000" decel="50000" fill="hold" grpId="0" nodeType="withEffect">
                                  <p:stCondLst>
                                    <p:cond delay="0"/>
                                  </p:stCondLst>
                                  <p:childTnLst>
                                    <p:animMotion origin="layout" path="M -3.33333E-6 -4.5679E-6 L -0.25 -4.5679E-6 " pathEditMode="relative" rAng="0" ptsTypes="AA">
                                      <p:cBhvr>
                                        <p:cTn id="26" dur="2000" fill="hold"/>
                                        <p:tgtEl>
                                          <p:spTgt spid="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1645"/>
          </a:xfrm>
          <a:custGeom>
            <a:avLst/>
            <a:gdLst/>
            <a:ahLst/>
            <a:cxnLst/>
            <a:rect l="l" t="t" r="r" b="b"/>
            <a:pathLst>
              <a:path w="18288000" h="10281645">
                <a:moveTo>
                  <a:pt x="0" y="0"/>
                </a:moveTo>
                <a:lnTo>
                  <a:pt x="18288000" y="0"/>
                </a:lnTo>
                <a:lnTo>
                  <a:pt x="18288000" y="10281645"/>
                </a:lnTo>
                <a:lnTo>
                  <a:pt x="0" y="102816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cs typeface="+mn-ea"/>
              <a:sym typeface="+mn-lt"/>
            </a:endParaRPr>
          </a:p>
        </p:txBody>
      </p:sp>
      <p:sp>
        <p:nvSpPr>
          <p:cNvPr id="3" name="Freeform 3"/>
          <p:cNvSpPr/>
          <p:nvPr/>
        </p:nvSpPr>
        <p:spPr>
          <a:xfrm>
            <a:off x="0" y="0"/>
            <a:ext cx="4462584" cy="4129919"/>
          </a:xfrm>
          <a:custGeom>
            <a:avLst/>
            <a:gdLst/>
            <a:ahLst/>
            <a:cxnLst/>
            <a:rect l="l" t="t" r="r" b="b"/>
            <a:pathLst>
              <a:path w="4462584" h="4129919">
                <a:moveTo>
                  <a:pt x="0" y="0"/>
                </a:moveTo>
                <a:lnTo>
                  <a:pt x="4462584" y="0"/>
                </a:lnTo>
                <a:lnTo>
                  <a:pt x="4462584" y="4129919"/>
                </a:lnTo>
                <a:lnTo>
                  <a:pt x="0" y="4129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cs typeface="+mn-ea"/>
              <a:sym typeface="+mn-lt"/>
            </a:endParaRPr>
          </a:p>
        </p:txBody>
      </p:sp>
      <p:sp>
        <p:nvSpPr>
          <p:cNvPr id="4" name="Freeform 4"/>
          <p:cNvSpPr/>
          <p:nvPr/>
        </p:nvSpPr>
        <p:spPr>
          <a:xfrm>
            <a:off x="1968646" y="1114119"/>
            <a:ext cx="14350708" cy="8058761"/>
          </a:xfrm>
          <a:custGeom>
            <a:avLst/>
            <a:gdLst/>
            <a:ahLst/>
            <a:cxnLst/>
            <a:rect l="l" t="t" r="r" b="b"/>
            <a:pathLst>
              <a:path w="14350708" h="8058761">
                <a:moveTo>
                  <a:pt x="0" y="0"/>
                </a:moveTo>
                <a:lnTo>
                  <a:pt x="14350708" y="0"/>
                </a:lnTo>
                <a:lnTo>
                  <a:pt x="14350708" y="8058762"/>
                </a:lnTo>
                <a:lnTo>
                  <a:pt x="0" y="80587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cs typeface="+mn-ea"/>
              <a:sym typeface="+mn-lt"/>
            </a:endParaRPr>
          </a:p>
        </p:txBody>
      </p:sp>
      <p:sp>
        <p:nvSpPr>
          <p:cNvPr id="5" name="Freeform 5"/>
          <p:cNvSpPr/>
          <p:nvPr/>
        </p:nvSpPr>
        <p:spPr>
          <a:xfrm>
            <a:off x="14286925" y="1028700"/>
            <a:ext cx="2060813" cy="2524733"/>
          </a:xfrm>
          <a:custGeom>
            <a:avLst/>
            <a:gdLst/>
            <a:ahLst/>
            <a:cxnLst/>
            <a:rect l="l" t="t" r="r" b="b"/>
            <a:pathLst>
              <a:path w="2060813" h="2524733">
                <a:moveTo>
                  <a:pt x="0" y="0"/>
                </a:moveTo>
                <a:lnTo>
                  <a:pt x="2060814" y="0"/>
                </a:lnTo>
                <a:lnTo>
                  <a:pt x="2060814" y="2524733"/>
                </a:lnTo>
                <a:lnTo>
                  <a:pt x="0" y="25247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cs typeface="+mn-ea"/>
              <a:sym typeface="+mn-lt"/>
            </a:endParaRPr>
          </a:p>
        </p:txBody>
      </p:sp>
      <p:sp>
        <p:nvSpPr>
          <p:cNvPr id="6" name="TextBox 6"/>
          <p:cNvSpPr txBox="1"/>
          <p:nvPr/>
        </p:nvSpPr>
        <p:spPr>
          <a:xfrm>
            <a:off x="3098205" y="3245117"/>
            <a:ext cx="12091590" cy="3695820"/>
          </a:xfrm>
          <a:prstGeom prst="rect">
            <a:avLst/>
          </a:prstGeom>
        </p:spPr>
        <p:txBody>
          <a:bodyPr lIns="0" tIns="0" rIns="0" bIns="0" rtlCol="0" anchor="t">
            <a:spAutoFit/>
          </a:bodyPr>
          <a:lstStyle/>
          <a:p>
            <a:pPr algn="ctr">
              <a:lnSpc>
                <a:spcPts val="14959"/>
              </a:lnSpc>
            </a:pPr>
            <a:r>
              <a:rPr lang="en-US" sz="11500" b="1" dirty="0">
                <a:solidFill>
                  <a:srgbClr val="2B315B"/>
                </a:solidFill>
                <a:cs typeface="+mn-ea"/>
                <a:sym typeface="+mn-lt"/>
              </a:rPr>
              <a:t>I. THUYẾT CẤU TẠO HÓA HỌC</a:t>
            </a:r>
          </a:p>
        </p:txBody>
      </p:sp>
      <p:sp>
        <p:nvSpPr>
          <p:cNvPr id="7" name="Freeform 7"/>
          <p:cNvSpPr/>
          <p:nvPr/>
        </p:nvSpPr>
        <p:spPr>
          <a:xfrm rot="253509">
            <a:off x="12163171" y="7519112"/>
            <a:ext cx="5581592" cy="2496494"/>
          </a:xfrm>
          <a:custGeom>
            <a:avLst/>
            <a:gdLst/>
            <a:ahLst/>
            <a:cxnLst/>
            <a:rect l="l" t="t" r="r" b="b"/>
            <a:pathLst>
              <a:path w="5581592" h="2496494">
                <a:moveTo>
                  <a:pt x="0" y="0"/>
                </a:moveTo>
                <a:lnTo>
                  <a:pt x="5581591" y="0"/>
                </a:lnTo>
                <a:lnTo>
                  <a:pt x="5581591" y="2496494"/>
                </a:lnTo>
                <a:lnTo>
                  <a:pt x="0" y="24964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cs typeface="+mn-ea"/>
              <a:sym typeface="+mn-lt"/>
            </a:endParaRPr>
          </a:p>
        </p:txBody>
      </p:sp>
      <p:sp>
        <p:nvSpPr>
          <p:cNvPr id="8" name="Freeform 8"/>
          <p:cNvSpPr/>
          <p:nvPr/>
        </p:nvSpPr>
        <p:spPr>
          <a:xfrm>
            <a:off x="581710" y="7519112"/>
            <a:ext cx="3484847" cy="2762533"/>
          </a:xfrm>
          <a:custGeom>
            <a:avLst/>
            <a:gdLst/>
            <a:ahLst/>
            <a:cxnLst/>
            <a:rect l="l" t="t" r="r" b="b"/>
            <a:pathLst>
              <a:path w="3484847" h="2762533">
                <a:moveTo>
                  <a:pt x="0" y="0"/>
                </a:moveTo>
                <a:lnTo>
                  <a:pt x="3484847" y="0"/>
                </a:lnTo>
                <a:lnTo>
                  <a:pt x="3484847" y="2762533"/>
                </a:lnTo>
                <a:lnTo>
                  <a:pt x="0" y="27625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cs typeface="+mn-ea"/>
              <a:sym typeface="+mn-lt"/>
            </a:endParaRPr>
          </a:p>
        </p:txBody>
      </p:sp>
    </p:spTree>
  </p:cSld>
  <p:clrMapOvr>
    <a:masterClrMapping/>
  </p:clrMapOvr>
  <p:transition spd="med">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2" cstate="print"/>
          <a:stretch>
            <a:fillRect/>
          </a:stretch>
        </p:blipFill>
        <p:spPr>
          <a:xfrm>
            <a:off x="114300" y="2743200"/>
            <a:ext cx="9372600" cy="10058400"/>
          </a:xfrm>
          <a:prstGeom prst="rect">
            <a:avLst/>
          </a:prstGeom>
        </p:spPr>
      </p:pic>
      <p:sp>
        <p:nvSpPr>
          <p:cNvPr id="9" name="Rectangle 8"/>
          <p:cNvSpPr/>
          <p:nvPr/>
        </p:nvSpPr>
        <p:spPr>
          <a:xfrm>
            <a:off x="3086100" y="354330"/>
            <a:ext cx="14668500" cy="44100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defTabSz="1371600">
              <a:lnSpc>
                <a:spcPct val="150000"/>
              </a:lnSpc>
            </a:pPr>
            <a:endParaRPr lang="en-US" sz="2700" dirty="0">
              <a:solidFill>
                <a:prstClr val="black"/>
              </a:solidFill>
              <a:latin typeface="Cambria" pitchFamily="18" charset="0"/>
            </a:endParaRPr>
          </a:p>
        </p:txBody>
      </p:sp>
      <p:sp>
        <p:nvSpPr>
          <p:cNvPr id="10" name="TextBox 9"/>
          <p:cNvSpPr txBox="1"/>
          <p:nvPr/>
        </p:nvSpPr>
        <p:spPr>
          <a:xfrm>
            <a:off x="3468051" y="598155"/>
            <a:ext cx="6361749" cy="584775"/>
          </a:xfrm>
          <a:prstGeom prst="rect">
            <a:avLst/>
          </a:prstGeom>
          <a:noFill/>
        </p:spPr>
        <p:txBody>
          <a:bodyPr wrap="square" rtlCol="0">
            <a:spAutoFit/>
          </a:bodyPr>
          <a:lstStyle/>
          <a:p>
            <a:pPr defTabSz="1371600"/>
            <a:r>
              <a:rPr lang="en-US" sz="3200" b="1" dirty="0" err="1">
                <a:solidFill>
                  <a:prstClr val="black"/>
                </a:solidFill>
                <a:latin typeface="Cambria" pitchFamily="18" charset="0"/>
              </a:rPr>
              <a:t>Câu</a:t>
            </a:r>
            <a:r>
              <a:rPr lang="en-US" sz="3200" b="1" dirty="0">
                <a:solidFill>
                  <a:prstClr val="black"/>
                </a:solidFill>
                <a:latin typeface="Cambria" pitchFamily="18" charset="0"/>
              </a:rPr>
              <a:t> 2:</a:t>
            </a:r>
            <a:r>
              <a:rPr lang="en-US" sz="3200" dirty="0">
                <a:solidFill>
                  <a:prstClr val="black"/>
                </a:solidFill>
                <a:latin typeface="Cambria" pitchFamily="18" charset="0"/>
              </a:rPr>
              <a:t> Cho </a:t>
            </a:r>
            <a:r>
              <a:rPr lang="en-US" sz="3200" dirty="0" err="1">
                <a:solidFill>
                  <a:prstClr val="black"/>
                </a:solidFill>
                <a:latin typeface="Cambria" pitchFamily="18" charset="0"/>
              </a:rPr>
              <a:t>các</a:t>
            </a:r>
            <a:r>
              <a:rPr lang="en-US" sz="3200" dirty="0">
                <a:solidFill>
                  <a:prstClr val="black"/>
                </a:solidFill>
                <a:latin typeface="Cambria" pitchFamily="18" charset="0"/>
              </a:rPr>
              <a:t> </a:t>
            </a:r>
            <a:r>
              <a:rPr lang="en-US" sz="3200" dirty="0" err="1">
                <a:solidFill>
                  <a:prstClr val="black"/>
                </a:solidFill>
                <a:latin typeface="Cambria" pitchFamily="18" charset="0"/>
              </a:rPr>
              <a:t>chất</a:t>
            </a:r>
            <a:r>
              <a:rPr lang="en-US" sz="3200" dirty="0">
                <a:solidFill>
                  <a:prstClr val="black"/>
                </a:solidFill>
                <a:latin typeface="Cambria" pitchFamily="18" charset="0"/>
              </a:rPr>
              <a:t> </a:t>
            </a:r>
            <a:r>
              <a:rPr lang="en-US" sz="3200" dirty="0" err="1">
                <a:solidFill>
                  <a:prstClr val="black"/>
                </a:solidFill>
                <a:latin typeface="Cambria" pitchFamily="18" charset="0"/>
              </a:rPr>
              <a:t>như</a:t>
            </a:r>
            <a:r>
              <a:rPr lang="en-US" sz="3200" dirty="0">
                <a:solidFill>
                  <a:prstClr val="black"/>
                </a:solidFill>
                <a:latin typeface="Cambria" pitchFamily="18" charset="0"/>
              </a:rPr>
              <a:t> </a:t>
            </a:r>
            <a:r>
              <a:rPr lang="en-US" sz="3200" dirty="0" err="1">
                <a:solidFill>
                  <a:prstClr val="black"/>
                </a:solidFill>
                <a:latin typeface="Cambria" pitchFamily="18" charset="0"/>
              </a:rPr>
              <a:t>hình</a:t>
            </a:r>
            <a:r>
              <a:rPr lang="en-US" sz="3200" dirty="0">
                <a:solidFill>
                  <a:prstClr val="black"/>
                </a:solidFill>
                <a:latin typeface="Cambria" pitchFamily="18" charset="0"/>
              </a:rPr>
              <a:t> </a:t>
            </a:r>
            <a:r>
              <a:rPr lang="en-US" sz="3200" dirty="0" err="1">
                <a:solidFill>
                  <a:prstClr val="black"/>
                </a:solidFill>
                <a:latin typeface="Cambria" pitchFamily="18" charset="0"/>
              </a:rPr>
              <a:t>bên</a:t>
            </a:r>
            <a:endParaRPr lang="en-US" sz="3200" dirty="0">
              <a:solidFill>
                <a:prstClr val="black"/>
              </a:solidFill>
              <a:latin typeface="Cambria" pitchFamily="18" charset="0"/>
            </a:endParaRPr>
          </a:p>
        </p:txBody>
      </p:sp>
      <p:sp>
        <p:nvSpPr>
          <p:cNvPr id="11" name="Rectangle 10"/>
          <p:cNvSpPr/>
          <p:nvPr/>
        </p:nvSpPr>
        <p:spPr>
          <a:xfrm>
            <a:off x="4343400" y="5283294"/>
            <a:ext cx="6819900" cy="17145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sp>
        <p:nvSpPr>
          <p:cNvPr id="12" name="TextBox 11"/>
          <p:cNvSpPr txBox="1"/>
          <p:nvPr/>
        </p:nvSpPr>
        <p:spPr>
          <a:xfrm>
            <a:off x="6362700" y="5485643"/>
            <a:ext cx="3238500" cy="982385"/>
          </a:xfrm>
          <a:prstGeom prst="rect">
            <a:avLst/>
          </a:prstGeom>
          <a:noFill/>
        </p:spPr>
        <p:txBody>
          <a:bodyPr wrap="square" rtlCol="0">
            <a:spAutoFit/>
          </a:bodyPr>
          <a:lstStyle/>
          <a:p>
            <a:pPr defTabSz="1371600">
              <a:lnSpc>
                <a:spcPct val="150000"/>
              </a:lnSpc>
            </a:pPr>
            <a:r>
              <a:rPr lang="en-US" sz="4400" b="1" dirty="0">
                <a:solidFill>
                  <a:prstClr val="black"/>
                </a:solidFill>
                <a:latin typeface="Cambria" pitchFamily="18" charset="0"/>
              </a:rPr>
              <a:t>B. </a:t>
            </a:r>
            <a:r>
              <a:rPr lang="en-US" sz="4400" dirty="0">
                <a:solidFill>
                  <a:prstClr val="black"/>
                </a:solidFill>
                <a:latin typeface="Cambria" pitchFamily="18" charset="0"/>
              </a:rPr>
              <a:t>E </a:t>
            </a:r>
            <a:r>
              <a:rPr lang="en-US" sz="4400" dirty="0" err="1">
                <a:solidFill>
                  <a:prstClr val="black"/>
                </a:solidFill>
                <a:latin typeface="Cambria" pitchFamily="18" charset="0"/>
              </a:rPr>
              <a:t>và</a:t>
            </a:r>
            <a:r>
              <a:rPr lang="en-US" sz="4400" dirty="0">
                <a:solidFill>
                  <a:prstClr val="black"/>
                </a:solidFill>
                <a:latin typeface="Cambria" pitchFamily="18" charset="0"/>
              </a:rPr>
              <a:t> F.</a:t>
            </a:r>
            <a:r>
              <a:rPr lang="en-US" sz="4400" b="1" dirty="0">
                <a:solidFill>
                  <a:prstClr val="black"/>
                </a:solidFill>
                <a:latin typeface="Cambria" pitchFamily="18" charset="0"/>
              </a:rPr>
              <a:t>	</a:t>
            </a:r>
          </a:p>
        </p:txBody>
      </p:sp>
      <p:pic>
        <p:nvPicPr>
          <p:cNvPr id="6" name="Picture 5" descr="6131d3148657a26e1bfe386e7ba65811.png">
            <a:hlinkClick r:id="rId3" action="ppaction://hlinksldjump"/>
          </p:cNvPr>
          <p:cNvPicPr>
            <a:picLocks noChangeAspect="1"/>
          </p:cNvPicPr>
          <p:nvPr/>
        </p:nvPicPr>
        <p:blipFill>
          <a:blip r:embed="rId4" cstate="print"/>
          <a:stretch>
            <a:fillRect/>
          </a:stretch>
        </p:blipFill>
        <p:spPr>
          <a:xfrm>
            <a:off x="11530012" y="4946706"/>
            <a:ext cx="3886200" cy="6176682"/>
          </a:xfrm>
          <a:prstGeom prst="rect">
            <a:avLst/>
          </a:prstGeom>
        </p:spPr>
      </p:pic>
      <p:pic>
        <p:nvPicPr>
          <p:cNvPr id="5" name="Picture 4" descr="1.png"/>
          <p:cNvPicPr>
            <a:picLocks noChangeAspect="1"/>
          </p:cNvPicPr>
          <p:nvPr/>
        </p:nvPicPr>
        <p:blipFill>
          <a:blip r:embed="rId5" cstate="print"/>
          <a:stretch>
            <a:fillRect/>
          </a:stretch>
        </p:blipFill>
        <p:spPr>
          <a:xfrm>
            <a:off x="2286000" y="8801100"/>
            <a:ext cx="13716000" cy="1714500"/>
          </a:xfrm>
          <a:prstGeom prst="rect">
            <a:avLst/>
          </a:prstGeom>
        </p:spPr>
      </p:pic>
      <p:pic>
        <p:nvPicPr>
          <p:cNvPr id="13" name="Picture 12"/>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9829800" y="598155"/>
            <a:ext cx="7546182" cy="3944013"/>
          </a:xfrm>
          <a:prstGeom prst="rect">
            <a:avLst/>
          </a:prstGeom>
        </p:spPr>
      </p:pic>
      <p:sp>
        <p:nvSpPr>
          <p:cNvPr id="3" name="Hộp Văn bản 2">
            <a:extLst>
              <a:ext uri="{FF2B5EF4-FFF2-40B4-BE49-F238E27FC236}">
                <a16:creationId xmlns:a16="http://schemas.microsoft.com/office/drawing/2014/main" id="{F0C01A97-2A9A-921B-8211-DBD051026386}"/>
              </a:ext>
            </a:extLst>
          </p:cNvPr>
          <p:cNvSpPr txBox="1"/>
          <p:nvPr/>
        </p:nvSpPr>
        <p:spPr>
          <a:xfrm>
            <a:off x="3468051" y="1221376"/>
            <a:ext cx="9144000" cy="2228815"/>
          </a:xfrm>
          <a:prstGeom prst="rect">
            <a:avLst/>
          </a:prstGeom>
          <a:noFill/>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itchFamily="18" charset="0"/>
                <a:ea typeface="+mn-ea"/>
                <a:cs typeface="+mn-cs"/>
              </a:rPr>
              <a:t>Cặp</a:t>
            </a:r>
            <a:r>
              <a:rPr kumimoji="0" lang="en-US" sz="3200" b="0" i="0" u="none" strike="noStrike" kern="1200" cap="none" spc="0" normalizeH="0" baseline="0" noProof="0" dirty="0">
                <a:ln>
                  <a:noFill/>
                </a:ln>
                <a:solidFill>
                  <a:prstClr val="black"/>
                </a:solidFill>
                <a:effectLst/>
                <a:uLnTx/>
                <a:uFillTx/>
                <a:latin typeface="Cambria"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itchFamily="18" charset="0"/>
                <a:ea typeface="+mn-ea"/>
                <a:cs typeface="+mn-cs"/>
              </a:rPr>
              <a:t>chất</a:t>
            </a:r>
            <a:r>
              <a:rPr kumimoji="0" lang="en-US" sz="3200" b="0" i="0" u="none" strike="noStrike" kern="1200" cap="none" spc="0" normalizeH="0" baseline="0" noProof="0" dirty="0">
                <a:ln>
                  <a:noFill/>
                </a:ln>
                <a:solidFill>
                  <a:prstClr val="black"/>
                </a:solidFill>
                <a:effectLst/>
                <a:uLnTx/>
                <a:uFillTx/>
                <a:latin typeface="Cambria"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itchFamily="18" charset="0"/>
                <a:ea typeface="+mn-ea"/>
                <a:cs typeface="+mn-cs"/>
              </a:rPr>
              <a:t>là</a:t>
            </a:r>
            <a:r>
              <a:rPr kumimoji="0" lang="en-US" sz="3200" b="0" i="0" u="none" strike="noStrike" kern="1200" cap="none" spc="0" normalizeH="0" baseline="0" noProof="0" dirty="0">
                <a:ln>
                  <a:noFill/>
                </a:ln>
                <a:solidFill>
                  <a:prstClr val="black"/>
                </a:solidFill>
                <a:effectLst/>
                <a:uLnTx/>
                <a:uFillTx/>
                <a:latin typeface="Cambria"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itchFamily="18" charset="0"/>
                <a:ea typeface="+mn-ea"/>
                <a:cs typeface="+mn-cs"/>
              </a:rPr>
              <a:t>đồng</a:t>
            </a:r>
            <a:r>
              <a:rPr kumimoji="0" lang="en-US" sz="3200" b="0" i="0" u="none" strike="noStrike" kern="1200" cap="none" spc="0" normalizeH="0" baseline="0" noProof="0" dirty="0">
                <a:ln>
                  <a:noFill/>
                </a:ln>
                <a:solidFill>
                  <a:prstClr val="black"/>
                </a:solidFill>
                <a:effectLst/>
                <a:uLnTx/>
                <a:uFillTx/>
                <a:latin typeface="Cambria"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itchFamily="18" charset="0"/>
                <a:ea typeface="+mn-ea"/>
                <a:cs typeface="+mn-cs"/>
              </a:rPr>
              <a:t>phân</a:t>
            </a:r>
            <a:r>
              <a:rPr kumimoji="0" lang="en-US" sz="3200" b="0" i="0" u="none" strike="noStrike" kern="1200" cap="none" spc="0" normalizeH="0" baseline="0" noProof="0" dirty="0">
                <a:ln>
                  <a:noFill/>
                </a:ln>
                <a:solidFill>
                  <a:prstClr val="black"/>
                </a:solidFill>
                <a:effectLst/>
                <a:uLnTx/>
                <a:uFillTx/>
                <a:latin typeface="Cambria"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itchFamily="18" charset="0"/>
                <a:ea typeface="+mn-ea"/>
                <a:cs typeface="+mn-cs"/>
              </a:rPr>
              <a:t>của</a:t>
            </a:r>
            <a:r>
              <a:rPr kumimoji="0" lang="en-US" sz="3200" b="0" i="0" u="none" strike="noStrike" kern="1200" cap="none" spc="0" normalizeH="0" baseline="0" noProof="0" dirty="0">
                <a:ln>
                  <a:noFill/>
                </a:ln>
                <a:solidFill>
                  <a:prstClr val="black"/>
                </a:solidFill>
                <a:effectLst/>
                <a:uLnTx/>
                <a:uFillTx/>
                <a:latin typeface="Cambria"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itchFamily="18" charset="0"/>
                <a:ea typeface="+mn-ea"/>
                <a:cs typeface="+mn-cs"/>
              </a:rPr>
              <a:t>nhau</a:t>
            </a:r>
            <a:r>
              <a:rPr kumimoji="0" lang="en-US" sz="3200" b="0" i="0" u="none" strike="noStrike" kern="1200" cap="none" spc="0" normalizeH="0" baseline="0" noProof="0" dirty="0">
                <a:ln>
                  <a:noFill/>
                </a:ln>
                <a:solidFill>
                  <a:prstClr val="black"/>
                </a:solidFill>
                <a:effectLst/>
                <a:uLnTx/>
                <a:uFillTx/>
                <a:latin typeface="Cambria"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itchFamily="18" charset="0"/>
                <a:ea typeface="+mn-ea"/>
                <a:cs typeface="+mn-cs"/>
              </a:rPr>
              <a:t>là</a:t>
            </a:r>
            <a:endParaRPr kumimoji="0" lang="en-US" sz="3200" b="0" i="0" u="none" strike="noStrike" kern="1200" cap="none" spc="0" normalizeH="0" baseline="0" noProof="0" dirty="0">
              <a:ln>
                <a:noFill/>
              </a:ln>
              <a:solidFill>
                <a:prstClr val="black"/>
              </a:solidFill>
              <a:effectLst/>
              <a:uLnTx/>
              <a:uFillTx/>
              <a:latin typeface="Cambria" pitchFamily="18" charset="0"/>
              <a:ea typeface="+mn-ea"/>
              <a:cs typeface="+mn-cs"/>
            </a:endParaRP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itchFamily="18" charset="0"/>
                <a:ea typeface="+mn-ea"/>
                <a:cs typeface="+mn-cs"/>
              </a:rPr>
              <a:t>A. A </a:t>
            </a:r>
            <a:r>
              <a:rPr kumimoji="0" lang="en-US" sz="3200" b="0" i="0" u="none" strike="noStrike" kern="1200" cap="none" spc="0" normalizeH="0" baseline="0" noProof="0" dirty="0" err="1">
                <a:ln>
                  <a:noFill/>
                </a:ln>
                <a:solidFill>
                  <a:prstClr val="black"/>
                </a:solidFill>
                <a:effectLst/>
                <a:uLnTx/>
                <a:uFillTx/>
                <a:latin typeface="Cambria" pitchFamily="18" charset="0"/>
                <a:ea typeface="+mn-ea"/>
                <a:cs typeface="+mn-cs"/>
              </a:rPr>
              <a:t>và</a:t>
            </a:r>
            <a:r>
              <a:rPr kumimoji="0" lang="en-US" sz="3200" b="0" i="0" u="none" strike="noStrike" kern="1200" cap="none" spc="0" normalizeH="0" baseline="0" noProof="0" dirty="0">
                <a:ln>
                  <a:noFill/>
                </a:ln>
                <a:solidFill>
                  <a:prstClr val="black"/>
                </a:solidFill>
                <a:effectLst/>
                <a:uLnTx/>
                <a:uFillTx/>
                <a:latin typeface="Cambria" pitchFamily="18" charset="0"/>
                <a:ea typeface="+mn-ea"/>
                <a:cs typeface="+mn-cs"/>
              </a:rPr>
              <a:t> B. </a:t>
            </a:r>
            <a:r>
              <a:rPr kumimoji="0" lang="en-US" sz="3200" b="1" i="0" u="none" strike="noStrike" kern="1200" cap="none" spc="0" normalizeH="0" baseline="0" noProof="0" dirty="0">
                <a:ln>
                  <a:noFill/>
                </a:ln>
                <a:solidFill>
                  <a:prstClr val="black"/>
                </a:solidFill>
                <a:effectLst/>
                <a:uLnTx/>
                <a:uFillTx/>
                <a:latin typeface="Cambria" pitchFamily="18" charset="0"/>
                <a:ea typeface="+mn-ea"/>
                <a:cs typeface="+mn-cs"/>
              </a:rPr>
              <a:t>	B. </a:t>
            </a:r>
            <a:r>
              <a:rPr kumimoji="0" lang="en-US" sz="3200" b="0" i="0" u="none" strike="noStrike" kern="1200" cap="none" spc="0" normalizeH="0" baseline="0" noProof="0" dirty="0">
                <a:ln>
                  <a:noFill/>
                </a:ln>
                <a:solidFill>
                  <a:prstClr val="black"/>
                </a:solidFill>
                <a:effectLst/>
                <a:uLnTx/>
                <a:uFillTx/>
                <a:latin typeface="Cambria" pitchFamily="18" charset="0"/>
                <a:ea typeface="+mn-ea"/>
                <a:cs typeface="+mn-cs"/>
              </a:rPr>
              <a:t>E </a:t>
            </a:r>
            <a:r>
              <a:rPr kumimoji="0" lang="en-US" sz="3200" b="0" i="0" u="none" strike="noStrike" kern="1200" cap="none" spc="0" normalizeH="0" baseline="0" noProof="0" dirty="0" err="1">
                <a:ln>
                  <a:noFill/>
                </a:ln>
                <a:solidFill>
                  <a:prstClr val="black"/>
                </a:solidFill>
                <a:effectLst/>
                <a:uLnTx/>
                <a:uFillTx/>
                <a:latin typeface="Cambria" pitchFamily="18" charset="0"/>
                <a:ea typeface="+mn-ea"/>
                <a:cs typeface="+mn-cs"/>
              </a:rPr>
              <a:t>và</a:t>
            </a:r>
            <a:r>
              <a:rPr kumimoji="0" lang="en-US" sz="3200" b="0" i="0" u="none" strike="noStrike" kern="1200" cap="none" spc="0" normalizeH="0" baseline="0" noProof="0" dirty="0">
                <a:ln>
                  <a:noFill/>
                </a:ln>
                <a:solidFill>
                  <a:prstClr val="black"/>
                </a:solidFill>
                <a:effectLst/>
                <a:uLnTx/>
                <a:uFillTx/>
                <a:latin typeface="Cambria" pitchFamily="18" charset="0"/>
                <a:ea typeface="+mn-ea"/>
                <a:cs typeface="+mn-cs"/>
              </a:rPr>
              <a:t> F.</a:t>
            </a:r>
            <a:r>
              <a:rPr kumimoji="0" lang="en-US" sz="3200" b="1" i="0" u="none" strike="noStrike" kern="1200" cap="none" spc="0" normalizeH="0" baseline="0" noProof="0" dirty="0">
                <a:ln>
                  <a:noFill/>
                </a:ln>
                <a:solidFill>
                  <a:prstClr val="black"/>
                </a:solidFill>
                <a:effectLst/>
                <a:uLnTx/>
                <a:uFillTx/>
                <a:latin typeface="Cambria" pitchFamily="18" charset="0"/>
                <a:ea typeface="+mn-ea"/>
                <a:cs typeface="+mn-cs"/>
              </a:rPr>
              <a:t>	</a:t>
            </a: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itchFamily="18" charset="0"/>
                <a:ea typeface="+mn-ea"/>
                <a:cs typeface="+mn-cs"/>
              </a:rPr>
              <a:t>C. </a:t>
            </a:r>
            <a:r>
              <a:rPr kumimoji="0" lang="en-US" sz="3200" b="0" i="0" u="none" strike="noStrike" kern="1200" cap="none" spc="0" normalizeH="0" baseline="0" noProof="0" dirty="0">
                <a:ln>
                  <a:noFill/>
                </a:ln>
                <a:solidFill>
                  <a:prstClr val="black"/>
                </a:solidFill>
                <a:effectLst/>
                <a:uLnTx/>
                <a:uFillTx/>
                <a:latin typeface="Cambria" pitchFamily="18"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Cambria" pitchFamily="18" charset="0"/>
                <a:ea typeface="+mn-ea"/>
                <a:cs typeface="+mn-cs"/>
              </a:rPr>
              <a:t>và</a:t>
            </a:r>
            <a:r>
              <a:rPr kumimoji="0" lang="en-US" sz="3200" b="0" i="0" u="none" strike="noStrike" kern="1200" cap="none" spc="0" normalizeH="0" baseline="0" noProof="0" dirty="0">
                <a:ln>
                  <a:noFill/>
                </a:ln>
                <a:solidFill>
                  <a:prstClr val="black"/>
                </a:solidFill>
                <a:effectLst/>
                <a:uLnTx/>
                <a:uFillTx/>
                <a:latin typeface="Cambria" pitchFamily="18" charset="0"/>
                <a:ea typeface="+mn-ea"/>
                <a:cs typeface="+mn-cs"/>
              </a:rPr>
              <a:t> E.</a:t>
            </a:r>
            <a:r>
              <a:rPr kumimoji="0" lang="en-US" sz="3200" b="1" i="0" u="none" strike="noStrike" kern="1200" cap="none" spc="0" normalizeH="0" baseline="0" noProof="0" dirty="0">
                <a:ln>
                  <a:noFill/>
                </a:ln>
                <a:solidFill>
                  <a:prstClr val="black"/>
                </a:solidFill>
                <a:effectLst/>
                <a:uLnTx/>
                <a:uFillTx/>
                <a:latin typeface="Cambria" pitchFamily="18" charset="0"/>
                <a:ea typeface="+mn-ea"/>
                <a:cs typeface="+mn-cs"/>
              </a:rPr>
              <a:t>	D. </a:t>
            </a:r>
            <a:r>
              <a:rPr kumimoji="0" lang="en-US" sz="3200" b="0" i="0" u="none" strike="noStrike" kern="1200" cap="none" spc="0" normalizeH="0" baseline="0" noProof="0" dirty="0">
                <a:ln>
                  <a:noFill/>
                </a:ln>
                <a:solidFill>
                  <a:prstClr val="black"/>
                </a:solidFill>
                <a:effectLst/>
                <a:uLnTx/>
                <a:uFillTx/>
                <a:latin typeface="Cambria" pitchFamily="18" charset="0"/>
                <a:ea typeface="+mn-ea"/>
                <a:cs typeface="+mn-cs"/>
              </a:rPr>
              <a:t>C </a:t>
            </a:r>
            <a:r>
              <a:rPr kumimoji="0" lang="en-US" sz="3200" b="0" i="0" u="none" strike="noStrike" kern="1200" cap="none" spc="0" normalizeH="0" baseline="0" noProof="0" dirty="0" err="1">
                <a:ln>
                  <a:noFill/>
                </a:ln>
                <a:solidFill>
                  <a:prstClr val="black"/>
                </a:solidFill>
                <a:effectLst/>
                <a:uLnTx/>
                <a:uFillTx/>
                <a:latin typeface="Cambria" pitchFamily="18" charset="0"/>
                <a:ea typeface="+mn-ea"/>
                <a:cs typeface="+mn-cs"/>
              </a:rPr>
              <a:t>và</a:t>
            </a:r>
            <a:r>
              <a:rPr kumimoji="0" lang="en-US" sz="3200" b="0" i="0" u="none" strike="noStrike" kern="1200" cap="none" spc="0" normalizeH="0" baseline="0" noProof="0" dirty="0">
                <a:ln>
                  <a:noFill/>
                </a:ln>
                <a:solidFill>
                  <a:prstClr val="black"/>
                </a:solidFill>
                <a:effectLst/>
                <a:uLnTx/>
                <a:uFillTx/>
                <a:latin typeface="Cambria" pitchFamily="18" charset="0"/>
                <a:ea typeface="+mn-ea"/>
                <a:cs typeface="+mn-cs"/>
              </a:rPr>
              <a:t> D</a:t>
            </a:r>
            <a:endParaRPr lang="en-US" sz="2400" dirty="0"/>
          </a:p>
        </p:txBody>
      </p:sp>
      <p:pic>
        <p:nvPicPr>
          <p:cNvPr id="7" name="Picture 6" descr="4a28406e86abb27c8f54aaa4fce82474.png">
            <a:hlinkClick r:id="rId3" action="ppaction://hlinksldjump"/>
            <a:extLst>
              <a:ext uri="{FF2B5EF4-FFF2-40B4-BE49-F238E27FC236}">
                <a16:creationId xmlns:a16="http://schemas.microsoft.com/office/drawing/2014/main" id="{1690D4D2-3A4F-26B8-A3DB-375BF5ED9B72}"/>
              </a:ext>
            </a:extLst>
          </p:cNvPr>
          <p:cNvPicPr>
            <a:picLocks noChangeAspect="1"/>
          </p:cNvPicPr>
          <p:nvPr/>
        </p:nvPicPr>
        <p:blipFill>
          <a:blip r:embed="rId8" cstate="print"/>
          <a:stretch>
            <a:fillRect/>
          </a:stretch>
        </p:blipFill>
        <p:spPr>
          <a:xfrm>
            <a:off x="15011400" y="7100310"/>
            <a:ext cx="3429008" cy="3186690"/>
          </a:xfrm>
          <a:prstGeom prst="rect">
            <a:avLst/>
          </a:prstGeom>
        </p:spPr>
      </p:pic>
      <p:sp>
        <p:nvSpPr>
          <p:cNvPr id="8" name="TextBox 7">
            <a:hlinkClick r:id="rId3" action="ppaction://hlinksldjump"/>
            <a:extLst>
              <a:ext uri="{FF2B5EF4-FFF2-40B4-BE49-F238E27FC236}">
                <a16:creationId xmlns:a16="http://schemas.microsoft.com/office/drawing/2014/main" id="{073394CF-BB4B-24CB-413A-1E2143DADD0A}"/>
              </a:ext>
            </a:extLst>
          </p:cNvPr>
          <p:cNvSpPr txBox="1"/>
          <p:nvPr/>
        </p:nvSpPr>
        <p:spPr>
          <a:xfrm>
            <a:off x="15697204" y="7652857"/>
            <a:ext cx="2057400" cy="923330"/>
          </a:xfrm>
          <a:prstGeom prst="rect">
            <a:avLst/>
          </a:prstGeom>
          <a:noFill/>
        </p:spPr>
        <p:txBody>
          <a:bodyPr wrap="square" rtlCol="0">
            <a:spAutoFit/>
          </a:bodyPr>
          <a:lstStyle/>
          <a:p>
            <a:pPr defTabSz="1371600"/>
            <a:r>
              <a:rPr lang="en-US" sz="5400" dirty="0" err="1">
                <a:solidFill>
                  <a:srgbClr val="1F497D"/>
                </a:solidFill>
                <a:latin typeface="Calibri"/>
              </a:rPr>
              <a:t>Trở</a:t>
            </a:r>
            <a:r>
              <a:rPr lang="en-US" sz="5400" dirty="0">
                <a:solidFill>
                  <a:srgbClr val="1F497D"/>
                </a:solidFill>
                <a:latin typeface="Calibri"/>
              </a:rPr>
              <a:t> </a:t>
            </a:r>
            <a:r>
              <a:rPr lang="en-US" sz="5400" dirty="0" err="1">
                <a:solidFill>
                  <a:srgbClr val="1F497D"/>
                </a:solidFill>
                <a:latin typeface="Calibri"/>
              </a:rPr>
              <a:t>về</a:t>
            </a:r>
            <a:endParaRPr lang="en-US" sz="5400" dirty="0">
              <a:solidFill>
                <a:srgbClr val="1F497D"/>
              </a:solidFill>
              <a:latin typeface="Calibri"/>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par>
                          <p:cTn id="25" fill="hold">
                            <p:stCondLst>
                              <p:cond delay="500"/>
                            </p:stCondLst>
                            <p:childTnLst>
                              <p:par>
                                <p:cTn id="26" presetID="35" presetClass="path" presetSubtype="0" accel="50000" decel="50000" fill="hold" nodeType="afterEffect">
                                  <p:stCondLst>
                                    <p:cond delay="0"/>
                                  </p:stCondLst>
                                  <p:childTnLst>
                                    <p:animMotion origin="layout" path="M -3.33333E-6 -1.7284E-6 L -0.25 -1.7284E-6 " pathEditMode="relative" rAng="0" ptsTypes="AA">
                                      <p:cBhvr>
                                        <p:cTn id="27" dur="2000" fill="hold"/>
                                        <p:tgtEl>
                                          <p:spTgt spid="7"/>
                                        </p:tgtEl>
                                        <p:attrNameLst>
                                          <p:attrName>ppt_x</p:attrName>
                                          <p:attrName>ppt_y</p:attrName>
                                        </p:attrNameLst>
                                      </p:cBhvr>
                                      <p:rCtr x="-12500" y="0"/>
                                    </p:animMotion>
                                  </p:childTnLst>
                                </p:cTn>
                              </p:par>
                              <p:par>
                                <p:cTn id="28" presetID="35" presetClass="path" presetSubtype="0" accel="50000" decel="50000" fill="hold" grpId="0" nodeType="withEffect">
                                  <p:stCondLst>
                                    <p:cond delay="0"/>
                                  </p:stCondLst>
                                  <p:childTnLst>
                                    <p:animMotion origin="layout" path="M -3.33333E-6 -4.5679E-6 L -0.25 -4.5679E-6 " pathEditMode="relative" rAng="0" ptsTypes="AA">
                                      <p:cBhvr>
                                        <p:cTn id="29" dur="2000" fill="hold"/>
                                        <p:tgtEl>
                                          <p:spTgt spid="8"/>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3"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2" cstate="print"/>
          <a:stretch>
            <a:fillRect/>
          </a:stretch>
        </p:blipFill>
        <p:spPr>
          <a:xfrm>
            <a:off x="114300" y="2743200"/>
            <a:ext cx="9372600" cy="10058400"/>
          </a:xfrm>
          <a:prstGeom prst="rect">
            <a:avLst/>
          </a:prstGeom>
        </p:spPr>
      </p:pic>
      <p:sp>
        <p:nvSpPr>
          <p:cNvPr id="9" name="Rectangle 8"/>
          <p:cNvSpPr/>
          <p:nvPr/>
        </p:nvSpPr>
        <p:spPr>
          <a:xfrm>
            <a:off x="4000500" y="342899"/>
            <a:ext cx="13373100" cy="352049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dirty="0">
              <a:solidFill>
                <a:prstClr val="black"/>
              </a:solidFill>
              <a:latin typeface="Calibri"/>
            </a:endParaRPr>
          </a:p>
        </p:txBody>
      </p:sp>
      <p:sp>
        <p:nvSpPr>
          <p:cNvPr id="10" name="TextBox 9"/>
          <p:cNvSpPr txBox="1"/>
          <p:nvPr/>
        </p:nvSpPr>
        <p:spPr>
          <a:xfrm>
            <a:off x="4114800" y="461561"/>
            <a:ext cx="12877800" cy="1478353"/>
          </a:xfrm>
          <a:prstGeom prst="rect">
            <a:avLst/>
          </a:prstGeom>
          <a:noFill/>
        </p:spPr>
        <p:txBody>
          <a:bodyPr wrap="square" rtlCol="0">
            <a:spAutoFit/>
          </a:bodyPr>
          <a:lstStyle/>
          <a:p>
            <a:pPr algn="ctr" defTabSz="1371600">
              <a:lnSpc>
                <a:spcPct val="150000"/>
              </a:lnSpc>
            </a:pPr>
            <a:r>
              <a:rPr lang="en-US" sz="3200" b="1" dirty="0" err="1">
                <a:solidFill>
                  <a:prstClr val="black"/>
                </a:solidFill>
                <a:latin typeface="Cambria" pitchFamily="18" charset="0"/>
              </a:rPr>
              <a:t>Câu</a:t>
            </a:r>
            <a:r>
              <a:rPr lang="en-US" sz="3200" b="1" dirty="0">
                <a:solidFill>
                  <a:prstClr val="black"/>
                </a:solidFill>
                <a:latin typeface="Cambria" pitchFamily="18" charset="0"/>
              </a:rPr>
              <a:t> 3: </a:t>
            </a:r>
            <a:r>
              <a:rPr lang="en-US" sz="3200" dirty="0">
                <a:solidFill>
                  <a:prstClr val="black"/>
                </a:solidFill>
                <a:latin typeface="Cambria" pitchFamily="18" charset="0"/>
              </a:rPr>
              <a:t> </a:t>
            </a:r>
            <a:r>
              <a:rPr lang="en-US" sz="3200" dirty="0" err="1">
                <a:solidFill>
                  <a:prstClr val="black"/>
                </a:solidFill>
                <a:latin typeface="Cambria" pitchFamily="18" charset="0"/>
              </a:rPr>
              <a:t>Công</a:t>
            </a:r>
            <a:r>
              <a:rPr lang="en-US" sz="3200" dirty="0">
                <a:solidFill>
                  <a:prstClr val="black"/>
                </a:solidFill>
                <a:latin typeface="Cambria" pitchFamily="18" charset="0"/>
              </a:rPr>
              <a:t> </a:t>
            </a:r>
            <a:r>
              <a:rPr lang="en-US" sz="3200" dirty="0" err="1">
                <a:solidFill>
                  <a:prstClr val="black"/>
                </a:solidFill>
                <a:latin typeface="Cambria" pitchFamily="18" charset="0"/>
              </a:rPr>
              <a:t>thức</a:t>
            </a:r>
            <a:r>
              <a:rPr lang="en-US" sz="3200" dirty="0">
                <a:solidFill>
                  <a:prstClr val="black"/>
                </a:solidFill>
                <a:latin typeface="Cambria" pitchFamily="18" charset="0"/>
              </a:rPr>
              <a:t> </a:t>
            </a:r>
            <a:r>
              <a:rPr lang="en-US" sz="3200" dirty="0" err="1">
                <a:solidFill>
                  <a:prstClr val="black"/>
                </a:solidFill>
                <a:latin typeface="Cambria" pitchFamily="18" charset="0"/>
              </a:rPr>
              <a:t>biểu</a:t>
            </a:r>
            <a:r>
              <a:rPr lang="en-US" sz="3200" dirty="0">
                <a:solidFill>
                  <a:prstClr val="black"/>
                </a:solidFill>
                <a:latin typeface="Cambria" pitchFamily="18" charset="0"/>
              </a:rPr>
              <a:t> </a:t>
            </a:r>
            <a:r>
              <a:rPr lang="en-US" sz="3200" dirty="0" err="1">
                <a:solidFill>
                  <a:prstClr val="black"/>
                </a:solidFill>
                <a:latin typeface="Cambria" pitchFamily="18" charset="0"/>
              </a:rPr>
              <a:t>diễn</a:t>
            </a:r>
            <a:r>
              <a:rPr lang="en-US" sz="3200" dirty="0">
                <a:solidFill>
                  <a:prstClr val="black"/>
                </a:solidFill>
                <a:latin typeface="Cambria" pitchFamily="18" charset="0"/>
              </a:rPr>
              <a:t> </a:t>
            </a:r>
            <a:r>
              <a:rPr lang="en-US" sz="3200" dirty="0" err="1">
                <a:solidFill>
                  <a:prstClr val="black"/>
                </a:solidFill>
                <a:latin typeface="Cambria" pitchFamily="18" charset="0"/>
              </a:rPr>
              <a:t>thứ</a:t>
            </a:r>
            <a:r>
              <a:rPr lang="en-US" sz="3200" dirty="0">
                <a:solidFill>
                  <a:prstClr val="black"/>
                </a:solidFill>
                <a:latin typeface="Cambria" pitchFamily="18" charset="0"/>
              </a:rPr>
              <a:t> </a:t>
            </a:r>
            <a:r>
              <a:rPr lang="en-US" sz="3200" dirty="0" err="1">
                <a:solidFill>
                  <a:prstClr val="black"/>
                </a:solidFill>
                <a:latin typeface="Cambria" pitchFamily="18" charset="0"/>
              </a:rPr>
              <a:t>tự</a:t>
            </a:r>
            <a:r>
              <a:rPr lang="en-US" sz="3200" dirty="0">
                <a:solidFill>
                  <a:prstClr val="black"/>
                </a:solidFill>
                <a:latin typeface="Cambria" pitchFamily="18" charset="0"/>
              </a:rPr>
              <a:t> </a:t>
            </a:r>
            <a:r>
              <a:rPr lang="en-US" sz="3200" dirty="0" err="1">
                <a:solidFill>
                  <a:prstClr val="black"/>
                </a:solidFill>
                <a:latin typeface="Cambria" pitchFamily="18" charset="0"/>
              </a:rPr>
              <a:t>và</a:t>
            </a:r>
            <a:r>
              <a:rPr lang="en-US" sz="3200" dirty="0">
                <a:solidFill>
                  <a:prstClr val="black"/>
                </a:solidFill>
                <a:latin typeface="Cambria" pitchFamily="18" charset="0"/>
              </a:rPr>
              <a:t> </a:t>
            </a:r>
            <a:r>
              <a:rPr lang="en-US" sz="3200" dirty="0" err="1">
                <a:solidFill>
                  <a:prstClr val="black"/>
                </a:solidFill>
                <a:latin typeface="Cambria" pitchFamily="18" charset="0"/>
              </a:rPr>
              <a:t>cách</a:t>
            </a:r>
            <a:r>
              <a:rPr lang="en-US" sz="3200" dirty="0">
                <a:solidFill>
                  <a:prstClr val="black"/>
                </a:solidFill>
                <a:latin typeface="Cambria" pitchFamily="18" charset="0"/>
              </a:rPr>
              <a:t> </a:t>
            </a:r>
            <a:r>
              <a:rPr lang="en-US" sz="3200" dirty="0" err="1">
                <a:solidFill>
                  <a:prstClr val="black"/>
                </a:solidFill>
                <a:latin typeface="Cambria" pitchFamily="18" charset="0"/>
              </a:rPr>
              <a:t>thức</a:t>
            </a:r>
            <a:r>
              <a:rPr lang="en-US" sz="3200" dirty="0">
                <a:solidFill>
                  <a:prstClr val="black"/>
                </a:solidFill>
                <a:latin typeface="Cambria" pitchFamily="18" charset="0"/>
              </a:rPr>
              <a:t> </a:t>
            </a:r>
            <a:r>
              <a:rPr lang="en-US" sz="3200" dirty="0" err="1">
                <a:solidFill>
                  <a:prstClr val="black"/>
                </a:solidFill>
                <a:latin typeface="Cambria" pitchFamily="18" charset="0"/>
              </a:rPr>
              <a:t>liên</a:t>
            </a:r>
            <a:r>
              <a:rPr lang="en-US" sz="3200" dirty="0">
                <a:solidFill>
                  <a:prstClr val="black"/>
                </a:solidFill>
                <a:latin typeface="Cambria" pitchFamily="18" charset="0"/>
              </a:rPr>
              <a:t> </a:t>
            </a:r>
            <a:r>
              <a:rPr lang="en-US" sz="3200" dirty="0" err="1">
                <a:solidFill>
                  <a:prstClr val="black"/>
                </a:solidFill>
                <a:latin typeface="Cambria" pitchFamily="18" charset="0"/>
              </a:rPr>
              <a:t>kết</a:t>
            </a:r>
            <a:r>
              <a:rPr lang="en-US" sz="3200" dirty="0">
                <a:solidFill>
                  <a:prstClr val="black"/>
                </a:solidFill>
                <a:latin typeface="Cambria" pitchFamily="18" charset="0"/>
              </a:rPr>
              <a:t> (</a:t>
            </a:r>
            <a:r>
              <a:rPr lang="en-US" sz="3200" dirty="0" err="1">
                <a:solidFill>
                  <a:prstClr val="black"/>
                </a:solidFill>
                <a:latin typeface="Cambria" pitchFamily="18" charset="0"/>
              </a:rPr>
              <a:t>liên</a:t>
            </a:r>
            <a:r>
              <a:rPr lang="en-US" sz="3200" dirty="0">
                <a:solidFill>
                  <a:prstClr val="black"/>
                </a:solidFill>
                <a:latin typeface="Cambria" pitchFamily="18" charset="0"/>
              </a:rPr>
              <a:t> </a:t>
            </a:r>
            <a:r>
              <a:rPr lang="en-US" sz="3200" dirty="0" err="1">
                <a:solidFill>
                  <a:prstClr val="black"/>
                </a:solidFill>
                <a:latin typeface="Cambria" pitchFamily="18" charset="0"/>
              </a:rPr>
              <a:t>kết</a:t>
            </a:r>
            <a:r>
              <a:rPr lang="en-US" sz="3200" dirty="0">
                <a:solidFill>
                  <a:prstClr val="black"/>
                </a:solidFill>
                <a:latin typeface="Cambria" pitchFamily="18" charset="0"/>
              </a:rPr>
              <a:t> </a:t>
            </a:r>
            <a:r>
              <a:rPr lang="en-US" sz="3200" dirty="0" err="1">
                <a:solidFill>
                  <a:prstClr val="black"/>
                </a:solidFill>
                <a:latin typeface="Cambria" pitchFamily="18" charset="0"/>
              </a:rPr>
              <a:t>đơn</a:t>
            </a:r>
            <a:r>
              <a:rPr lang="en-US" sz="3200" dirty="0">
                <a:solidFill>
                  <a:prstClr val="black"/>
                </a:solidFill>
                <a:latin typeface="Cambria" pitchFamily="18" charset="0"/>
              </a:rPr>
              <a:t>, </a:t>
            </a:r>
            <a:r>
              <a:rPr lang="en-US" sz="3200" dirty="0" err="1">
                <a:solidFill>
                  <a:prstClr val="black"/>
                </a:solidFill>
                <a:latin typeface="Cambria" pitchFamily="18" charset="0"/>
              </a:rPr>
              <a:t>liên</a:t>
            </a:r>
            <a:r>
              <a:rPr lang="en-US" sz="3200" dirty="0">
                <a:solidFill>
                  <a:prstClr val="black"/>
                </a:solidFill>
                <a:latin typeface="Cambria" pitchFamily="18" charset="0"/>
              </a:rPr>
              <a:t> </a:t>
            </a:r>
            <a:r>
              <a:rPr lang="en-US" sz="3200" dirty="0" err="1">
                <a:solidFill>
                  <a:prstClr val="black"/>
                </a:solidFill>
                <a:latin typeface="Cambria" pitchFamily="18" charset="0"/>
              </a:rPr>
              <a:t>kết</a:t>
            </a:r>
            <a:r>
              <a:rPr lang="en-US" sz="3200" dirty="0">
                <a:solidFill>
                  <a:prstClr val="black"/>
                </a:solidFill>
                <a:latin typeface="Cambria" pitchFamily="18" charset="0"/>
              </a:rPr>
              <a:t> </a:t>
            </a:r>
            <a:r>
              <a:rPr lang="en-US" sz="3200" dirty="0" err="1">
                <a:solidFill>
                  <a:prstClr val="black"/>
                </a:solidFill>
                <a:latin typeface="Cambria" pitchFamily="18" charset="0"/>
              </a:rPr>
              <a:t>đôi</a:t>
            </a:r>
            <a:r>
              <a:rPr lang="en-US" sz="3200" dirty="0">
                <a:solidFill>
                  <a:prstClr val="black"/>
                </a:solidFill>
                <a:latin typeface="Cambria" pitchFamily="18" charset="0"/>
              </a:rPr>
              <a:t>, </a:t>
            </a:r>
            <a:r>
              <a:rPr lang="en-US" sz="3200" dirty="0" err="1">
                <a:solidFill>
                  <a:prstClr val="black"/>
                </a:solidFill>
                <a:latin typeface="Cambria" pitchFamily="18" charset="0"/>
              </a:rPr>
              <a:t>liên</a:t>
            </a:r>
            <a:r>
              <a:rPr lang="en-US" sz="3200" dirty="0">
                <a:solidFill>
                  <a:prstClr val="black"/>
                </a:solidFill>
                <a:latin typeface="Cambria" pitchFamily="18" charset="0"/>
              </a:rPr>
              <a:t> </a:t>
            </a:r>
            <a:r>
              <a:rPr lang="en-US" sz="3200" dirty="0" err="1">
                <a:solidFill>
                  <a:prstClr val="black"/>
                </a:solidFill>
                <a:latin typeface="Cambria" pitchFamily="18" charset="0"/>
              </a:rPr>
              <a:t>kết</a:t>
            </a:r>
            <a:r>
              <a:rPr lang="en-US" sz="3200" dirty="0">
                <a:solidFill>
                  <a:prstClr val="black"/>
                </a:solidFill>
                <a:latin typeface="Cambria" pitchFamily="18" charset="0"/>
              </a:rPr>
              <a:t> </a:t>
            </a:r>
            <a:r>
              <a:rPr lang="en-US" sz="3200" dirty="0" err="1">
                <a:solidFill>
                  <a:prstClr val="black"/>
                </a:solidFill>
                <a:latin typeface="Cambria" pitchFamily="18" charset="0"/>
              </a:rPr>
              <a:t>ba</a:t>
            </a:r>
            <a:r>
              <a:rPr lang="en-US" sz="3200" dirty="0">
                <a:solidFill>
                  <a:prstClr val="black"/>
                </a:solidFill>
                <a:latin typeface="Cambria" pitchFamily="18" charset="0"/>
              </a:rPr>
              <a:t>) </a:t>
            </a:r>
            <a:r>
              <a:rPr lang="en-US" sz="3200" dirty="0" err="1">
                <a:solidFill>
                  <a:prstClr val="black"/>
                </a:solidFill>
                <a:latin typeface="Cambria" pitchFamily="18" charset="0"/>
              </a:rPr>
              <a:t>giữa</a:t>
            </a:r>
            <a:r>
              <a:rPr lang="en-US" sz="3200" dirty="0">
                <a:solidFill>
                  <a:prstClr val="black"/>
                </a:solidFill>
                <a:latin typeface="Cambria" pitchFamily="18" charset="0"/>
              </a:rPr>
              <a:t> </a:t>
            </a:r>
            <a:r>
              <a:rPr lang="en-US" sz="3200" dirty="0" err="1">
                <a:solidFill>
                  <a:prstClr val="black"/>
                </a:solidFill>
                <a:latin typeface="Cambria" pitchFamily="18" charset="0"/>
              </a:rPr>
              <a:t>các</a:t>
            </a:r>
            <a:r>
              <a:rPr lang="en-US" sz="3200" dirty="0">
                <a:solidFill>
                  <a:prstClr val="black"/>
                </a:solidFill>
                <a:latin typeface="Cambria" pitchFamily="18" charset="0"/>
              </a:rPr>
              <a:t> </a:t>
            </a:r>
            <a:r>
              <a:rPr lang="en-US" sz="3200" dirty="0" err="1">
                <a:solidFill>
                  <a:prstClr val="black"/>
                </a:solidFill>
                <a:latin typeface="Cambria" pitchFamily="18" charset="0"/>
              </a:rPr>
              <a:t>nguyên</a:t>
            </a:r>
            <a:r>
              <a:rPr lang="en-US" sz="3200" dirty="0">
                <a:solidFill>
                  <a:prstClr val="black"/>
                </a:solidFill>
                <a:latin typeface="Cambria" pitchFamily="18" charset="0"/>
              </a:rPr>
              <a:t> </a:t>
            </a:r>
            <a:r>
              <a:rPr lang="en-US" sz="3200" dirty="0" err="1">
                <a:solidFill>
                  <a:prstClr val="black"/>
                </a:solidFill>
                <a:latin typeface="Cambria" pitchFamily="18" charset="0"/>
              </a:rPr>
              <a:t>tử</a:t>
            </a:r>
            <a:r>
              <a:rPr lang="en-US" sz="3200" dirty="0">
                <a:solidFill>
                  <a:prstClr val="black"/>
                </a:solidFill>
                <a:latin typeface="Cambria" pitchFamily="18" charset="0"/>
              </a:rPr>
              <a:t> </a:t>
            </a:r>
            <a:r>
              <a:rPr lang="en-US" sz="3200" dirty="0" err="1">
                <a:solidFill>
                  <a:prstClr val="black"/>
                </a:solidFill>
                <a:latin typeface="Cambria" pitchFamily="18" charset="0"/>
              </a:rPr>
              <a:t>trong</a:t>
            </a:r>
            <a:r>
              <a:rPr lang="en-US" sz="3200" dirty="0">
                <a:solidFill>
                  <a:prstClr val="black"/>
                </a:solidFill>
                <a:latin typeface="Cambria" pitchFamily="18" charset="0"/>
              </a:rPr>
              <a:t> </a:t>
            </a:r>
            <a:r>
              <a:rPr lang="en-US" sz="3200" dirty="0" err="1">
                <a:solidFill>
                  <a:prstClr val="black"/>
                </a:solidFill>
                <a:latin typeface="Cambria" pitchFamily="18" charset="0"/>
              </a:rPr>
              <a:t>phân</a:t>
            </a:r>
            <a:r>
              <a:rPr lang="en-US" sz="3200" dirty="0">
                <a:solidFill>
                  <a:prstClr val="black"/>
                </a:solidFill>
                <a:latin typeface="Cambria" pitchFamily="18" charset="0"/>
              </a:rPr>
              <a:t> </a:t>
            </a:r>
            <a:r>
              <a:rPr lang="en-US" sz="3200" dirty="0" err="1">
                <a:solidFill>
                  <a:prstClr val="black"/>
                </a:solidFill>
                <a:latin typeface="Cambria" pitchFamily="18" charset="0"/>
              </a:rPr>
              <a:t>tử</a:t>
            </a:r>
            <a:r>
              <a:rPr lang="en-US" sz="3200" dirty="0">
                <a:solidFill>
                  <a:prstClr val="black"/>
                </a:solidFill>
                <a:latin typeface="Cambria" pitchFamily="18" charset="0"/>
              </a:rPr>
              <a:t> </a:t>
            </a:r>
            <a:r>
              <a:rPr lang="en-US" sz="3200" dirty="0" err="1">
                <a:solidFill>
                  <a:prstClr val="black"/>
                </a:solidFill>
                <a:latin typeface="Cambria" pitchFamily="18" charset="0"/>
              </a:rPr>
              <a:t>được</a:t>
            </a:r>
            <a:r>
              <a:rPr lang="en-US" sz="3200" dirty="0">
                <a:solidFill>
                  <a:prstClr val="black"/>
                </a:solidFill>
                <a:latin typeface="Cambria" pitchFamily="18" charset="0"/>
              </a:rPr>
              <a:t> </a:t>
            </a:r>
            <a:r>
              <a:rPr lang="en-US" sz="3200" dirty="0" err="1">
                <a:solidFill>
                  <a:prstClr val="black"/>
                </a:solidFill>
                <a:latin typeface="Cambria" pitchFamily="18" charset="0"/>
              </a:rPr>
              <a:t>gọi</a:t>
            </a:r>
            <a:r>
              <a:rPr lang="en-US" sz="3200" dirty="0">
                <a:solidFill>
                  <a:prstClr val="black"/>
                </a:solidFill>
                <a:latin typeface="Cambria" pitchFamily="18" charset="0"/>
              </a:rPr>
              <a:t> </a:t>
            </a:r>
            <a:r>
              <a:rPr lang="en-US" sz="3200" dirty="0" err="1">
                <a:solidFill>
                  <a:prstClr val="black"/>
                </a:solidFill>
                <a:latin typeface="Cambria" pitchFamily="18" charset="0"/>
              </a:rPr>
              <a:t>là</a:t>
            </a:r>
            <a:endParaRPr lang="en-US" sz="3200" dirty="0">
              <a:solidFill>
                <a:prstClr val="black"/>
              </a:solidFill>
              <a:latin typeface="Cambria" pitchFamily="18" charset="0"/>
            </a:endParaRPr>
          </a:p>
        </p:txBody>
      </p:sp>
      <p:sp>
        <p:nvSpPr>
          <p:cNvPr id="11" name="Rectangle 10"/>
          <p:cNvSpPr/>
          <p:nvPr/>
        </p:nvSpPr>
        <p:spPr>
          <a:xfrm>
            <a:off x="5657850" y="4844415"/>
            <a:ext cx="7886700" cy="21717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sp>
        <p:nvSpPr>
          <p:cNvPr id="12" name="TextBox 11"/>
          <p:cNvSpPr txBox="1"/>
          <p:nvPr/>
        </p:nvSpPr>
        <p:spPr>
          <a:xfrm>
            <a:off x="7524750" y="5546883"/>
            <a:ext cx="4762500" cy="646331"/>
          </a:xfrm>
          <a:prstGeom prst="rect">
            <a:avLst/>
          </a:prstGeom>
          <a:noFill/>
        </p:spPr>
        <p:txBody>
          <a:bodyPr wrap="square" rtlCol="0">
            <a:spAutoFit/>
          </a:bodyPr>
          <a:lstStyle/>
          <a:p>
            <a:pPr defTabSz="1371600"/>
            <a:r>
              <a:rPr lang="en-US" sz="3600" b="1" dirty="0">
                <a:solidFill>
                  <a:prstClr val="black"/>
                </a:solidFill>
                <a:latin typeface="Cambria" pitchFamily="18" charset="0"/>
              </a:rPr>
              <a:t>C. </a:t>
            </a:r>
            <a:r>
              <a:rPr lang="en-US" sz="3600" dirty="0" err="1">
                <a:solidFill>
                  <a:prstClr val="black"/>
                </a:solidFill>
                <a:latin typeface="Cambria" pitchFamily="18" charset="0"/>
              </a:rPr>
              <a:t>Công</a:t>
            </a:r>
            <a:r>
              <a:rPr lang="en-US" sz="3600" dirty="0">
                <a:solidFill>
                  <a:prstClr val="black"/>
                </a:solidFill>
                <a:latin typeface="Cambria" pitchFamily="18" charset="0"/>
              </a:rPr>
              <a:t> </a:t>
            </a:r>
            <a:r>
              <a:rPr lang="en-US" sz="3600" dirty="0" err="1">
                <a:solidFill>
                  <a:prstClr val="black"/>
                </a:solidFill>
                <a:latin typeface="Cambria" pitchFamily="18" charset="0"/>
              </a:rPr>
              <a:t>thức</a:t>
            </a:r>
            <a:r>
              <a:rPr lang="en-US" sz="3600" dirty="0">
                <a:solidFill>
                  <a:prstClr val="black"/>
                </a:solidFill>
                <a:latin typeface="Cambria" pitchFamily="18" charset="0"/>
              </a:rPr>
              <a:t> </a:t>
            </a:r>
            <a:r>
              <a:rPr lang="en-US" sz="3600" dirty="0" err="1">
                <a:solidFill>
                  <a:prstClr val="black"/>
                </a:solidFill>
                <a:latin typeface="Cambria" pitchFamily="18" charset="0"/>
              </a:rPr>
              <a:t>cấu</a:t>
            </a:r>
            <a:r>
              <a:rPr lang="en-US" sz="3600" dirty="0">
                <a:solidFill>
                  <a:prstClr val="black"/>
                </a:solidFill>
                <a:latin typeface="Cambria" pitchFamily="18" charset="0"/>
              </a:rPr>
              <a:t> </a:t>
            </a:r>
            <a:r>
              <a:rPr lang="en-US" sz="3600" dirty="0" err="1">
                <a:solidFill>
                  <a:prstClr val="black"/>
                </a:solidFill>
                <a:latin typeface="Cambria" pitchFamily="18" charset="0"/>
              </a:rPr>
              <a:t>tạo</a:t>
            </a:r>
            <a:endParaRPr lang="en-US" sz="3600" dirty="0">
              <a:solidFill>
                <a:prstClr val="black"/>
              </a:solidFill>
              <a:latin typeface="Calibri"/>
            </a:endParaRPr>
          </a:p>
        </p:txBody>
      </p:sp>
      <p:pic>
        <p:nvPicPr>
          <p:cNvPr id="6" name="Picture 5" descr="6131d3148657a26e1bfe386e7ba65811.png">
            <a:hlinkClick r:id="rId3" action="ppaction://hlinksldjump"/>
          </p:cNvPr>
          <p:cNvPicPr>
            <a:picLocks noChangeAspect="1"/>
          </p:cNvPicPr>
          <p:nvPr/>
        </p:nvPicPr>
        <p:blipFill>
          <a:blip r:embed="rId4" cstate="print"/>
          <a:stretch>
            <a:fillRect/>
          </a:stretch>
        </p:blipFill>
        <p:spPr>
          <a:xfrm>
            <a:off x="10858500" y="4686300"/>
            <a:ext cx="3886200" cy="6176682"/>
          </a:xfrm>
          <a:prstGeom prst="rect">
            <a:avLst/>
          </a:prstGeom>
        </p:spPr>
      </p:pic>
      <p:pic>
        <p:nvPicPr>
          <p:cNvPr id="5" name="Picture 4" descr="1.png"/>
          <p:cNvPicPr>
            <a:picLocks noChangeAspect="1"/>
          </p:cNvPicPr>
          <p:nvPr/>
        </p:nvPicPr>
        <p:blipFill>
          <a:blip r:embed="rId5" cstate="print"/>
          <a:stretch>
            <a:fillRect/>
          </a:stretch>
        </p:blipFill>
        <p:spPr>
          <a:xfrm>
            <a:off x="2286000" y="8801100"/>
            <a:ext cx="13716000" cy="1714500"/>
          </a:xfrm>
          <a:prstGeom prst="rect">
            <a:avLst/>
          </a:prstGeom>
        </p:spPr>
      </p:pic>
      <p:sp>
        <p:nvSpPr>
          <p:cNvPr id="2" name="Rectangle 1"/>
          <p:cNvSpPr/>
          <p:nvPr/>
        </p:nvSpPr>
        <p:spPr>
          <a:xfrm>
            <a:off x="4800600" y="2023639"/>
            <a:ext cx="10629900" cy="1478353"/>
          </a:xfrm>
          <a:prstGeom prst="rect">
            <a:avLst/>
          </a:prstGeom>
        </p:spPr>
        <p:txBody>
          <a:bodyPr wrap="square">
            <a:spAutoFit/>
          </a:bodyPr>
          <a:lstStyle/>
          <a:p>
            <a:pPr algn="just" defTabSz="1371600">
              <a:lnSpc>
                <a:spcPct val="150000"/>
              </a:lnSpc>
            </a:pPr>
            <a:r>
              <a:rPr lang="en-US" sz="3200" b="1" dirty="0">
                <a:solidFill>
                  <a:prstClr val="black"/>
                </a:solidFill>
                <a:latin typeface="Cambria" pitchFamily="18" charset="0"/>
              </a:rPr>
              <a:t>A. </a:t>
            </a:r>
            <a:r>
              <a:rPr lang="en-US" sz="3200" dirty="0" err="1">
                <a:solidFill>
                  <a:prstClr val="black"/>
                </a:solidFill>
                <a:latin typeface="Cambria" pitchFamily="18" charset="0"/>
              </a:rPr>
              <a:t>Công</a:t>
            </a:r>
            <a:r>
              <a:rPr lang="en-US" sz="3200" dirty="0">
                <a:solidFill>
                  <a:prstClr val="black"/>
                </a:solidFill>
                <a:latin typeface="Cambria" pitchFamily="18" charset="0"/>
              </a:rPr>
              <a:t> </a:t>
            </a:r>
            <a:r>
              <a:rPr lang="en-US" sz="3200" dirty="0" err="1">
                <a:solidFill>
                  <a:prstClr val="black"/>
                </a:solidFill>
                <a:latin typeface="Cambria" pitchFamily="18" charset="0"/>
              </a:rPr>
              <a:t>thức</a:t>
            </a:r>
            <a:r>
              <a:rPr lang="en-US" sz="3200" dirty="0">
                <a:solidFill>
                  <a:prstClr val="black"/>
                </a:solidFill>
                <a:latin typeface="Cambria" pitchFamily="18" charset="0"/>
              </a:rPr>
              <a:t> </a:t>
            </a:r>
            <a:r>
              <a:rPr lang="en-US" sz="3200" dirty="0" err="1">
                <a:solidFill>
                  <a:prstClr val="black"/>
                </a:solidFill>
                <a:latin typeface="Cambria" pitchFamily="18" charset="0"/>
              </a:rPr>
              <a:t>phân</a:t>
            </a:r>
            <a:r>
              <a:rPr lang="en-US" sz="3200" dirty="0">
                <a:solidFill>
                  <a:prstClr val="black"/>
                </a:solidFill>
                <a:latin typeface="Cambria" pitchFamily="18" charset="0"/>
              </a:rPr>
              <a:t> </a:t>
            </a:r>
            <a:r>
              <a:rPr lang="en-US" sz="3200" dirty="0" err="1">
                <a:solidFill>
                  <a:prstClr val="black"/>
                </a:solidFill>
                <a:latin typeface="Cambria" pitchFamily="18" charset="0"/>
              </a:rPr>
              <a:t>tử</a:t>
            </a:r>
            <a:r>
              <a:rPr lang="en-US" sz="3200" dirty="0">
                <a:solidFill>
                  <a:prstClr val="black"/>
                </a:solidFill>
                <a:latin typeface="Cambria" pitchFamily="18" charset="0"/>
              </a:rPr>
              <a:t>.		</a:t>
            </a:r>
            <a:r>
              <a:rPr lang="en-US" sz="3200" b="1" dirty="0">
                <a:solidFill>
                  <a:prstClr val="black"/>
                </a:solidFill>
                <a:latin typeface="Cambria" pitchFamily="18" charset="0"/>
              </a:rPr>
              <a:t>B. </a:t>
            </a:r>
            <a:r>
              <a:rPr lang="en-US" sz="3200" dirty="0" err="1">
                <a:solidFill>
                  <a:prstClr val="black"/>
                </a:solidFill>
                <a:latin typeface="Cambria" pitchFamily="18" charset="0"/>
              </a:rPr>
              <a:t>Công</a:t>
            </a:r>
            <a:r>
              <a:rPr lang="en-US" sz="3200" dirty="0">
                <a:solidFill>
                  <a:prstClr val="black"/>
                </a:solidFill>
                <a:latin typeface="Cambria" pitchFamily="18" charset="0"/>
              </a:rPr>
              <a:t> </a:t>
            </a:r>
            <a:r>
              <a:rPr lang="en-US" sz="3200" dirty="0" err="1">
                <a:solidFill>
                  <a:prstClr val="black"/>
                </a:solidFill>
                <a:latin typeface="Cambria" pitchFamily="18" charset="0"/>
              </a:rPr>
              <a:t>thức</a:t>
            </a:r>
            <a:r>
              <a:rPr lang="en-US" sz="3200" dirty="0">
                <a:solidFill>
                  <a:prstClr val="black"/>
                </a:solidFill>
                <a:latin typeface="Cambria" pitchFamily="18" charset="0"/>
              </a:rPr>
              <a:t> </a:t>
            </a:r>
            <a:r>
              <a:rPr lang="en-US" sz="3200" dirty="0" err="1">
                <a:solidFill>
                  <a:prstClr val="black"/>
                </a:solidFill>
                <a:latin typeface="Cambria" pitchFamily="18" charset="0"/>
              </a:rPr>
              <a:t>đơn</a:t>
            </a:r>
            <a:r>
              <a:rPr lang="en-US" sz="3200" dirty="0">
                <a:solidFill>
                  <a:prstClr val="black"/>
                </a:solidFill>
                <a:latin typeface="Cambria" pitchFamily="18" charset="0"/>
              </a:rPr>
              <a:t> </a:t>
            </a:r>
            <a:r>
              <a:rPr lang="en-US" sz="3200" dirty="0" err="1">
                <a:solidFill>
                  <a:prstClr val="black"/>
                </a:solidFill>
                <a:latin typeface="Cambria" pitchFamily="18" charset="0"/>
              </a:rPr>
              <a:t>giản</a:t>
            </a:r>
            <a:r>
              <a:rPr lang="en-US" sz="3200" dirty="0">
                <a:solidFill>
                  <a:prstClr val="black"/>
                </a:solidFill>
                <a:latin typeface="Cambria" pitchFamily="18" charset="0"/>
              </a:rPr>
              <a:t> </a:t>
            </a:r>
            <a:r>
              <a:rPr lang="en-US" sz="3200" dirty="0" err="1">
                <a:solidFill>
                  <a:prstClr val="black"/>
                </a:solidFill>
                <a:latin typeface="Cambria" pitchFamily="18" charset="0"/>
              </a:rPr>
              <a:t>nhất</a:t>
            </a:r>
            <a:r>
              <a:rPr lang="en-US" sz="3200" dirty="0">
                <a:solidFill>
                  <a:prstClr val="black"/>
                </a:solidFill>
                <a:latin typeface="Cambria" pitchFamily="18" charset="0"/>
              </a:rPr>
              <a:t>.</a:t>
            </a:r>
          </a:p>
          <a:p>
            <a:pPr algn="just" defTabSz="1371600">
              <a:lnSpc>
                <a:spcPct val="150000"/>
              </a:lnSpc>
            </a:pPr>
            <a:r>
              <a:rPr lang="en-US" sz="3200" b="1" dirty="0">
                <a:solidFill>
                  <a:prstClr val="black"/>
                </a:solidFill>
                <a:latin typeface="Cambria" pitchFamily="18" charset="0"/>
              </a:rPr>
              <a:t>C. </a:t>
            </a:r>
            <a:r>
              <a:rPr lang="en-US" sz="3200" dirty="0" err="1">
                <a:solidFill>
                  <a:prstClr val="black"/>
                </a:solidFill>
                <a:latin typeface="Cambria" pitchFamily="18" charset="0"/>
              </a:rPr>
              <a:t>Công</a:t>
            </a:r>
            <a:r>
              <a:rPr lang="en-US" sz="3200" dirty="0">
                <a:solidFill>
                  <a:prstClr val="black"/>
                </a:solidFill>
                <a:latin typeface="Cambria" pitchFamily="18" charset="0"/>
              </a:rPr>
              <a:t> </a:t>
            </a:r>
            <a:r>
              <a:rPr lang="en-US" sz="3200" dirty="0" err="1">
                <a:solidFill>
                  <a:prstClr val="black"/>
                </a:solidFill>
                <a:latin typeface="Cambria" pitchFamily="18" charset="0"/>
              </a:rPr>
              <a:t>thức</a:t>
            </a:r>
            <a:r>
              <a:rPr lang="en-US" sz="3200" dirty="0">
                <a:solidFill>
                  <a:prstClr val="black"/>
                </a:solidFill>
                <a:latin typeface="Cambria" pitchFamily="18" charset="0"/>
              </a:rPr>
              <a:t> </a:t>
            </a:r>
            <a:r>
              <a:rPr lang="en-US" sz="3200" dirty="0" err="1">
                <a:solidFill>
                  <a:prstClr val="black"/>
                </a:solidFill>
                <a:latin typeface="Cambria" pitchFamily="18" charset="0"/>
              </a:rPr>
              <a:t>cấu</a:t>
            </a:r>
            <a:r>
              <a:rPr lang="en-US" sz="3200" dirty="0">
                <a:solidFill>
                  <a:prstClr val="black"/>
                </a:solidFill>
                <a:latin typeface="Cambria" pitchFamily="18" charset="0"/>
              </a:rPr>
              <a:t> </a:t>
            </a:r>
            <a:r>
              <a:rPr lang="en-US" sz="3200" dirty="0" err="1">
                <a:solidFill>
                  <a:prstClr val="black"/>
                </a:solidFill>
                <a:latin typeface="Cambria" pitchFamily="18" charset="0"/>
              </a:rPr>
              <a:t>tạo</a:t>
            </a:r>
            <a:r>
              <a:rPr lang="en-US" sz="3200" dirty="0">
                <a:solidFill>
                  <a:prstClr val="black"/>
                </a:solidFill>
                <a:latin typeface="Cambria" pitchFamily="18" charset="0"/>
              </a:rPr>
              <a:t>.</a:t>
            </a:r>
            <a:r>
              <a:rPr lang="en-US" sz="3200" b="1" dirty="0">
                <a:solidFill>
                  <a:prstClr val="black"/>
                </a:solidFill>
                <a:latin typeface="Cambria" pitchFamily="18" charset="0"/>
              </a:rPr>
              <a:t>		D. </a:t>
            </a:r>
            <a:r>
              <a:rPr lang="en-US" sz="3200" dirty="0" err="1">
                <a:solidFill>
                  <a:prstClr val="black"/>
                </a:solidFill>
                <a:latin typeface="Cambria" pitchFamily="18" charset="0"/>
              </a:rPr>
              <a:t>Công</a:t>
            </a:r>
            <a:r>
              <a:rPr lang="en-US" sz="3200" dirty="0">
                <a:solidFill>
                  <a:prstClr val="black"/>
                </a:solidFill>
                <a:latin typeface="Cambria" pitchFamily="18" charset="0"/>
              </a:rPr>
              <a:t> </a:t>
            </a:r>
            <a:r>
              <a:rPr lang="en-US" sz="3200" dirty="0" err="1">
                <a:solidFill>
                  <a:prstClr val="black"/>
                </a:solidFill>
                <a:latin typeface="Cambria" pitchFamily="18" charset="0"/>
              </a:rPr>
              <a:t>thức</a:t>
            </a:r>
            <a:r>
              <a:rPr lang="en-US" sz="3200" dirty="0">
                <a:solidFill>
                  <a:prstClr val="black"/>
                </a:solidFill>
                <a:latin typeface="Cambria" pitchFamily="18" charset="0"/>
              </a:rPr>
              <a:t> </a:t>
            </a:r>
            <a:r>
              <a:rPr lang="en-US" sz="3200" dirty="0" err="1">
                <a:solidFill>
                  <a:prstClr val="black"/>
                </a:solidFill>
                <a:latin typeface="Cambria" pitchFamily="18" charset="0"/>
              </a:rPr>
              <a:t>tổng</a:t>
            </a:r>
            <a:r>
              <a:rPr lang="en-US" sz="3200" dirty="0">
                <a:solidFill>
                  <a:prstClr val="black"/>
                </a:solidFill>
                <a:latin typeface="Cambria" pitchFamily="18" charset="0"/>
              </a:rPr>
              <a:t> </a:t>
            </a:r>
            <a:r>
              <a:rPr lang="en-US" sz="3200" dirty="0" err="1">
                <a:solidFill>
                  <a:prstClr val="black"/>
                </a:solidFill>
                <a:latin typeface="Cambria" pitchFamily="18" charset="0"/>
              </a:rPr>
              <a:t>quát</a:t>
            </a:r>
            <a:r>
              <a:rPr lang="en-US" sz="3200" dirty="0">
                <a:solidFill>
                  <a:prstClr val="black"/>
                </a:solidFill>
                <a:latin typeface="Cambria" pitchFamily="18" charset="0"/>
              </a:rPr>
              <a:t>.</a:t>
            </a:r>
          </a:p>
        </p:txBody>
      </p:sp>
      <p:pic>
        <p:nvPicPr>
          <p:cNvPr id="3" name="Picture 6" descr="4a28406e86abb27c8f54aaa4fce82474.png">
            <a:hlinkClick r:id="rId3" action="ppaction://hlinksldjump"/>
            <a:extLst>
              <a:ext uri="{FF2B5EF4-FFF2-40B4-BE49-F238E27FC236}">
                <a16:creationId xmlns:a16="http://schemas.microsoft.com/office/drawing/2014/main" id="{65BADC72-55B5-230E-CB0A-CFEC40CA3306}"/>
              </a:ext>
            </a:extLst>
          </p:cNvPr>
          <p:cNvPicPr>
            <a:picLocks noChangeAspect="1"/>
          </p:cNvPicPr>
          <p:nvPr/>
        </p:nvPicPr>
        <p:blipFill>
          <a:blip r:embed="rId6" cstate="print"/>
          <a:stretch>
            <a:fillRect/>
          </a:stretch>
        </p:blipFill>
        <p:spPr>
          <a:xfrm>
            <a:off x="15011400" y="7100310"/>
            <a:ext cx="3429008" cy="3186690"/>
          </a:xfrm>
          <a:prstGeom prst="rect">
            <a:avLst/>
          </a:prstGeom>
        </p:spPr>
      </p:pic>
      <p:sp>
        <p:nvSpPr>
          <p:cNvPr id="7" name="TextBox 7">
            <a:hlinkClick r:id="rId3" action="ppaction://hlinksldjump"/>
            <a:extLst>
              <a:ext uri="{FF2B5EF4-FFF2-40B4-BE49-F238E27FC236}">
                <a16:creationId xmlns:a16="http://schemas.microsoft.com/office/drawing/2014/main" id="{AF21B49E-E5A8-95E9-61F8-8E3D449BE5E9}"/>
              </a:ext>
            </a:extLst>
          </p:cNvPr>
          <p:cNvSpPr txBox="1"/>
          <p:nvPr/>
        </p:nvSpPr>
        <p:spPr>
          <a:xfrm>
            <a:off x="15697204" y="7652857"/>
            <a:ext cx="2057400" cy="923330"/>
          </a:xfrm>
          <a:prstGeom prst="rect">
            <a:avLst/>
          </a:prstGeom>
          <a:noFill/>
        </p:spPr>
        <p:txBody>
          <a:bodyPr wrap="square" rtlCol="0">
            <a:spAutoFit/>
          </a:bodyPr>
          <a:lstStyle/>
          <a:p>
            <a:pPr defTabSz="1371600"/>
            <a:r>
              <a:rPr lang="en-US" sz="5400" dirty="0" err="1">
                <a:solidFill>
                  <a:srgbClr val="1F497D"/>
                </a:solidFill>
                <a:latin typeface="Calibri"/>
              </a:rPr>
              <a:t>Trở</a:t>
            </a:r>
            <a:r>
              <a:rPr lang="en-US" sz="5400" dirty="0">
                <a:solidFill>
                  <a:srgbClr val="1F497D"/>
                </a:solidFill>
                <a:latin typeface="Calibri"/>
              </a:rPr>
              <a:t> </a:t>
            </a:r>
            <a:r>
              <a:rPr lang="en-US" sz="5400" dirty="0" err="1">
                <a:solidFill>
                  <a:srgbClr val="1F497D"/>
                </a:solidFill>
                <a:latin typeface="Calibri"/>
              </a:rPr>
              <a:t>về</a:t>
            </a:r>
            <a:endParaRPr lang="en-US" sz="5400" dirty="0">
              <a:solidFill>
                <a:srgbClr val="1F497D"/>
              </a:solidFill>
              <a:latin typeface="Calibri"/>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par>
                          <p:cTn id="22" fill="hold">
                            <p:stCondLst>
                              <p:cond delay="500"/>
                            </p:stCondLst>
                            <p:childTnLst>
                              <p:par>
                                <p:cTn id="23" presetID="35" presetClass="path" presetSubtype="0" accel="50000" decel="50000" fill="hold" nodeType="afterEffect">
                                  <p:stCondLst>
                                    <p:cond delay="0"/>
                                  </p:stCondLst>
                                  <p:childTnLst>
                                    <p:animMotion origin="layout" path="M -3.33333E-6 -1.7284E-6 L -0.25 -1.7284E-6 " pathEditMode="relative" rAng="0" ptsTypes="AA">
                                      <p:cBhvr>
                                        <p:cTn id="24" dur="2000" fill="hold"/>
                                        <p:tgtEl>
                                          <p:spTgt spid="3"/>
                                        </p:tgtEl>
                                        <p:attrNameLst>
                                          <p:attrName>ppt_x</p:attrName>
                                          <p:attrName>ppt_y</p:attrName>
                                        </p:attrNameLst>
                                      </p:cBhvr>
                                      <p:rCtr x="-12500" y="0"/>
                                    </p:animMotion>
                                  </p:childTnLst>
                                </p:cTn>
                              </p:par>
                              <p:par>
                                <p:cTn id="25" presetID="35" presetClass="path" presetSubtype="0" accel="50000" decel="50000" fill="hold" grpId="0" nodeType="withEffect">
                                  <p:stCondLst>
                                    <p:cond delay="0"/>
                                  </p:stCondLst>
                                  <p:childTnLst>
                                    <p:animMotion origin="layout" path="M -3.33333E-6 -4.5679E-6 L -0.25 -4.5679E-6 " pathEditMode="relative" rAng="0" ptsTypes="AA">
                                      <p:cBhvr>
                                        <p:cTn id="26" dur="2000" fill="hold"/>
                                        <p:tgtEl>
                                          <p:spTgt spid="7"/>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2"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2" cstate="print"/>
          <a:stretch>
            <a:fillRect/>
          </a:stretch>
        </p:blipFill>
        <p:spPr>
          <a:xfrm>
            <a:off x="114300" y="2743200"/>
            <a:ext cx="9372600" cy="10058400"/>
          </a:xfrm>
          <a:prstGeom prst="rect">
            <a:avLst/>
          </a:prstGeom>
        </p:spPr>
      </p:pic>
      <p:sp>
        <p:nvSpPr>
          <p:cNvPr id="9" name="Rectangle 8"/>
          <p:cNvSpPr/>
          <p:nvPr/>
        </p:nvSpPr>
        <p:spPr>
          <a:xfrm>
            <a:off x="2590800" y="345624"/>
            <a:ext cx="14782800" cy="30861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3200" dirty="0">
              <a:solidFill>
                <a:prstClr val="black"/>
              </a:solidFill>
              <a:latin typeface="Calibri"/>
            </a:endParaRPr>
          </a:p>
        </p:txBody>
      </p:sp>
      <p:sp>
        <p:nvSpPr>
          <p:cNvPr id="10" name="TextBox 9"/>
          <p:cNvSpPr txBox="1"/>
          <p:nvPr/>
        </p:nvSpPr>
        <p:spPr>
          <a:xfrm>
            <a:off x="2657475" y="457200"/>
            <a:ext cx="14287500" cy="739690"/>
          </a:xfrm>
          <a:prstGeom prst="rect">
            <a:avLst/>
          </a:prstGeom>
          <a:noFill/>
        </p:spPr>
        <p:txBody>
          <a:bodyPr wrap="square" rtlCol="0">
            <a:spAutoFit/>
          </a:bodyPr>
          <a:lstStyle/>
          <a:p>
            <a:pPr algn="just" defTabSz="1371600">
              <a:lnSpc>
                <a:spcPct val="150000"/>
              </a:lnSpc>
            </a:pPr>
            <a:r>
              <a:rPr lang="en-US" sz="3200" b="1" dirty="0" err="1">
                <a:solidFill>
                  <a:prstClr val="black"/>
                </a:solidFill>
                <a:latin typeface="Cambria" pitchFamily="18" charset="0"/>
              </a:rPr>
              <a:t>Câu</a:t>
            </a:r>
            <a:r>
              <a:rPr lang="en-US" sz="3200" b="1" dirty="0">
                <a:solidFill>
                  <a:prstClr val="black"/>
                </a:solidFill>
                <a:latin typeface="Cambria" pitchFamily="18" charset="0"/>
              </a:rPr>
              <a:t> 4: </a:t>
            </a:r>
            <a:r>
              <a:rPr lang="en-US" sz="3200" dirty="0" err="1">
                <a:solidFill>
                  <a:prstClr val="black"/>
                </a:solidFill>
                <a:latin typeface="Cambria" pitchFamily="18" charset="0"/>
              </a:rPr>
              <a:t>Trong</a:t>
            </a:r>
            <a:r>
              <a:rPr lang="en-US" sz="3200" dirty="0">
                <a:solidFill>
                  <a:prstClr val="black"/>
                </a:solidFill>
                <a:latin typeface="Cambria" pitchFamily="18" charset="0"/>
              </a:rPr>
              <a:t> </a:t>
            </a:r>
            <a:r>
              <a:rPr lang="en-US" sz="3200" dirty="0" err="1">
                <a:solidFill>
                  <a:prstClr val="black"/>
                </a:solidFill>
                <a:latin typeface="Cambria" pitchFamily="18" charset="0"/>
              </a:rPr>
              <a:t>các</a:t>
            </a:r>
            <a:r>
              <a:rPr lang="en-US" sz="3200" dirty="0">
                <a:solidFill>
                  <a:prstClr val="black"/>
                </a:solidFill>
                <a:latin typeface="Cambria" pitchFamily="18" charset="0"/>
              </a:rPr>
              <a:t> </a:t>
            </a:r>
            <a:r>
              <a:rPr lang="en-US" sz="3200" dirty="0" err="1">
                <a:solidFill>
                  <a:prstClr val="black"/>
                </a:solidFill>
                <a:latin typeface="Cambria" pitchFamily="18" charset="0"/>
              </a:rPr>
              <a:t>dãy</a:t>
            </a:r>
            <a:r>
              <a:rPr lang="en-US" sz="3200" dirty="0">
                <a:solidFill>
                  <a:prstClr val="black"/>
                </a:solidFill>
                <a:latin typeface="Cambria" pitchFamily="18" charset="0"/>
              </a:rPr>
              <a:t> </a:t>
            </a:r>
            <a:r>
              <a:rPr lang="en-US" sz="3200" dirty="0" err="1">
                <a:solidFill>
                  <a:prstClr val="black"/>
                </a:solidFill>
                <a:latin typeface="Cambria" pitchFamily="18" charset="0"/>
              </a:rPr>
              <a:t>chất</a:t>
            </a:r>
            <a:r>
              <a:rPr lang="en-US" sz="3200" dirty="0">
                <a:solidFill>
                  <a:prstClr val="black"/>
                </a:solidFill>
                <a:latin typeface="Cambria" pitchFamily="18" charset="0"/>
              </a:rPr>
              <a:t> </a:t>
            </a:r>
            <a:r>
              <a:rPr lang="en-US" sz="3200" dirty="0" err="1">
                <a:solidFill>
                  <a:prstClr val="black"/>
                </a:solidFill>
                <a:latin typeface="Cambria" pitchFamily="18" charset="0"/>
              </a:rPr>
              <a:t>sau</a:t>
            </a:r>
            <a:r>
              <a:rPr lang="en-US" sz="3200" dirty="0">
                <a:solidFill>
                  <a:prstClr val="black"/>
                </a:solidFill>
                <a:latin typeface="Cambria" pitchFamily="18" charset="0"/>
              </a:rPr>
              <a:t> </a:t>
            </a:r>
            <a:r>
              <a:rPr lang="en-US" sz="3200" dirty="0" err="1">
                <a:solidFill>
                  <a:prstClr val="black"/>
                </a:solidFill>
                <a:latin typeface="Cambria" pitchFamily="18" charset="0"/>
              </a:rPr>
              <a:t>đây</a:t>
            </a:r>
            <a:r>
              <a:rPr lang="en-US" sz="3200" dirty="0">
                <a:solidFill>
                  <a:prstClr val="black"/>
                </a:solidFill>
                <a:latin typeface="Cambria" pitchFamily="18" charset="0"/>
              </a:rPr>
              <a:t>, </a:t>
            </a:r>
            <a:r>
              <a:rPr lang="en-US" sz="3200" dirty="0" err="1">
                <a:solidFill>
                  <a:prstClr val="black"/>
                </a:solidFill>
                <a:latin typeface="Cambria" pitchFamily="18" charset="0"/>
              </a:rPr>
              <a:t>dãy</a:t>
            </a:r>
            <a:r>
              <a:rPr lang="en-US" sz="3200" dirty="0">
                <a:solidFill>
                  <a:prstClr val="black"/>
                </a:solidFill>
                <a:latin typeface="Cambria" pitchFamily="18" charset="0"/>
              </a:rPr>
              <a:t> </a:t>
            </a:r>
            <a:r>
              <a:rPr lang="en-US" sz="3200" dirty="0" err="1">
                <a:solidFill>
                  <a:prstClr val="black"/>
                </a:solidFill>
                <a:latin typeface="Cambria" pitchFamily="18" charset="0"/>
              </a:rPr>
              <a:t>nào</a:t>
            </a:r>
            <a:r>
              <a:rPr lang="en-US" sz="3200" dirty="0">
                <a:solidFill>
                  <a:prstClr val="black"/>
                </a:solidFill>
                <a:latin typeface="Cambria" pitchFamily="18" charset="0"/>
              </a:rPr>
              <a:t> </a:t>
            </a:r>
            <a:r>
              <a:rPr lang="en-US" sz="3200" dirty="0" err="1">
                <a:solidFill>
                  <a:prstClr val="black"/>
                </a:solidFill>
                <a:latin typeface="Cambria" pitchFamily="18" charset="0"/>
              </a:rPr>
              <a:t>gồm</a:t>
            </a:r>
            <a:r>
              <a:rPr lang="en-US" sz="3200" dirty="0">
                <a:solidFill>
                  <a:prstClr val="black"/>
                </a:solidFill>
                <a:latin typeface="Cambria" pitchFamily="18" charset="0"/>
              </a:rPr>
              <a:t> </a:t>
            </a:r>
            <a:r>
              <a:rPr lang="en-US" sz="3200" dirty="0" err="1">
                <a:solidFill>
                  <a:prstClr val="black"/>
                </a:solidFill>
                <a:latin typeface="Cambria" pitchFamily="18" charset="0"/>
              </a:rPr>
              <a:t>các</a:t>
            </a:r>
            <a:r>
              <a:rPr lang="en-US" sz="3200" dirty="0">
                <a:solidFill>
                  <a:prstClr val="black"/>
                </a:solidFill>
                <a:latin typeface="Cambria" pitchFamily="18" charset="0"/>
              </a:rPr>
              <a:t> </a:t>
            </a:r>
            <a:r>
              <a:rPr lang="en-US" sz="3200" dirty="0" err="1">
                <a:solidFill>
                  <a:prstClr val="black"/>
                </a:solidFill>
                <a:latin typeface="Cambria" pitchFamily="18" charset="0"/>
              </a:rPr>
              <a:t>chất</a:t>
            </a:r>
            <a:r>
              <a:rPr lang="en-US" sz="3200" dirty="0">
                <a:solidFill>
                  <a:prstClr val="black"/>
                </a:solidFill>
                <a:latin typeface="Cambria" pitchFamily="18" charset="0"/>
              </a:rPr>
              <a:t> </a:t>
            </a:r>
            <a:r>
              <a:rPr lang="en-US" sz="3200" dirty="0" err="1">
                <a:solidFill>
                  <a:prstClr val="black"/>
                </a:solidFill>
                <a:latin typeface="Cambria" pitchFamily="18" charset="0"/>
              </a:rPr>
              <a:t>là</a:t>
            </a:r>
            <a:r>
              <a:rPr lang="en-US" sz="3200" dirty="0">
                <a:solidFill>
                  <a:prstClr val="black"/>
                </a:solidFill>
                <a:latin typeface="Cambria" pitchFamily="18" charset="0"/>
              </a:rPr>
              <a:t> </a:t>
            </a:r>
            <a:r>
              <a:rPr lang="en-US" sz="3200" dirty="0" err="1">
                <a:solidFill>
                  <a:prstClr val="black"/>
                </a:solidFill>
                <a:latin typeface="Cambria" pitchFamily="18" charset="0"/>
              </a:rPr>
              <a:t>đồng</a:t>
            </a:r>
            <a:r>
              <a:rPr lang="en-US" sz="3200" dirty="0">
                <a:solidFill>
                  <a:prstClr val="black"/>
                </a:solidFill>
                <a:latin typeface="Cambria" pitchFamily="18" charset="0"/>
              </a:rPr>
              <a:t> </a:t>
            </a:r>
            <a:r>
              <a:rPr lang="en-US" sz="3200" dirty="0" err="1">
                <a:solidFill>
                  <a:prstClr val="black"/>
                </a:solidFill>
                <a:latin typeface="Cambria" pitchFamily="18" charset="0"/>
              </a:rPr>
              <a:t>đẳng</a:t>
            </a:r>
            <a:r>
              <a:rPr lang="en-US" sz="3200" dirty="0">
                <a:solidFill>
                  <a:prstClr val="black"/>
                </a:solidFill>
                <a:latin typeface="Cambria" pitchFamily="18" charset="0"/>
              </a:rPr>
              <a:t> </a:t>
            </a:r>
            <a:r>
              <a:rPr lang="en-US" sz="3200" dirty="0" err="1">
                <a:solidFill>
                  <a:prstClr val="black"/>
                </a:solidFill>
                <a:latin typeface="Cambria" pitchFamily="18" charset="0"/>
              </a:rPr>
              <a:t>của</a:t>
            </a:r>
            <a:r>
              <a:rPr lang="en-US" sz="3200" dirty="0">
                <a:solidFill>
                  <a:prstClr val="black"/>
                </a:solidFill>
                <a:latin typeface="Cambria" pitchFamily="18" charset="0"/>
              </a:rPr>
              <a:t> </a:t>
            </a:r>
            <a:r>
              <a:rPr lang="en-US" sz="3200" dirty="0" err="1">
                <a:solidFill>
                  <a:prstClr val="black"/>
                </a:solidFill>
                <a:latin typeface="Cambria" pitchFamily="18" charset="0"/>
              </a:rPr>
              <a:t>nhau</a:t>
            </a:r>
            <a:r>
              <a:rPr lang="en-US" sz="3200" dirty="0">
                <a:solidFill>
                  <a:prstClr val="black"/>
                </a:solidFill>
                <a:latin typeface="Cambria" pitchFamily="18" charset="0"/>
              </a:rPr>
              <a:t>?</a:t>
            </a:r>
          </a:p>
        </p:txBody>
      </p:sp>
      <p:sp>
        <p:nvSpPr>
          <p:cNvPr id="11" name="Rectangle 10"/>
          <p:cNvSpPr/>
          <p:nvPr/>
        </p:nvSpPr>
        <p:spPr>
          <a:xfrm>
            <a:off x="5257800" y="3543300"/>
            <a:ext cx="7886700" cy="21717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3200">
              <a:solidFill>
                <a:prstClr val="black"/>
              </a:solidFill>
              <a:latin typeface="Calibri"/>
            </a:endParaRPr>
          </a:p>
        </p:txBody>
      </p:sp>
      <p:pic>
        <p:nvPicPr>
          <p:cNvPr id="6" name="Picture 5" descr="6131d3148657a26e1bfe386e7ba65811.png">
            <a:hlinkClick r:id="rId3" action="ppaction://hlinksldjump"/>
          </p:cNvPr>
          <p:cNvPicPr>
            <a:picLocks noChangeAspect="1"/>
          </p:cNvPicPr>
          <p:nvPr/>
        </p:nvPicPr>
        <p:blipFill>
          <a:blip r:embed="rId4" cstate="print"/>
          <a:stretch>
            <a:fillRect/>
          </a:stretch>
        </p:blipFill>
        <p:spPr>
          <a:xfrm>
            <a:off x="10858500" y="4686300"/>
            <a:ext cx="3886200" cy="6176682"/>
          </a:xfrm>
          <a:prstGeom prst="rect">
            <a:avLst/>
          </a:prstGeom>
        </p:spPr>
      </p:pic>
      <p:pic>
        <p:nvPicPr>
          <p:cNvPr id="5" name="Picture 4" descr="1.png"/>
          <p:cNvPicPr>
            <a:picLocks noChangeAspect="1"/>
          </p:cNvPicPr>
          <p:nvPr/>
        </p:nvPicPr>
        <p:blipFill>
          <a:blip r:embed="rId5" cstate="print"/>
          <a:stretch>
            <a:fillRect/>
          </a:stretch>
        </p:blipFill>
        <p:spPr>
          <a:xfrm>
            <a:off x="2286000" y="8801100"/>
            <a:ext cx="13716000" cy="1714500"/>
          </a:xfrm>
          <a:prstGeom prst="rect">
            <a:avLst/>
          </a:prstGeom>
        </p:spPr>
      </p:pic>
      <p:sp>
        <p:nvSpPr>
          <p:cNvPr id="2" name="Rectangle 1"/>
          <p:cNvSpPr/>
          <p:nvPr/>
        </p:nvSpPr>
        <p:spPr>
          <a:xfrm>
            <a:off x="3505200" y="1325477"/>
            <a:ext cx="12954000" cy="1478353"/>
          </a:xfrm>
          <a:prstGeom prst="rect">
            <a:avLst/>
          </a:prstGeom>
        </p:spPr>
        <p:txBody>
          <a:bodyPr wrap="square">
            <a:spAutoFit/>
          </a:bodyPr>
          <a:lstStyle/>
          <a:p>
            <a:pPr defTabSz="1371600">
              <a:lnSpc>
                <a:spcPct val="150000"/>
              </a:lnSpc>
            </a:pPr>
            <a:r>
              <a:rPr lang="en-US" sz="3200" b="1" dirty="0">
                <a:solidFill>
                  <a:prstClr val="black"/>
                </a:solidFill>
                <a:latin typeface="Cambria" pitchFamily="18" charset="0"/>
              </a:rPr>
              <a:t>A.</a:t>
            </a:r>
            <a:r>
              <a:rPr lang="en-US" sz="3200" dirty="0">
                <a:solidFill>
                  <a:prstClr val="black"/>
                </a:solidFill>
                <a:latin typeface="Cambria" pitchFamily="18" charset="0"/>
              </a:rPr>
              <a:t> CH</a:t>
            </a:r>
            <a:r>
              <a:rPr lang="en-US" sz="3200" baseline="-25000" dirty="0">
                <a:solidFill>
                  <a:prstClr val="black"/>
                </a:solidFill>
                <a:latin typeface="Cambria" pitchFamily="18" charset="0"/>
              </a:rPr>
              <a:t>3</a:t>
            </a:r>
            <a:r>
              <a:rPr lang="en-US" sz="3200" dirty="0">
                <a:solidFill>
                  <a:prstClr val="black"/>
                </a:solidFill>
                <a:latin typeface="Cambria" pitchFamily="18" charset="0"/>
              </a:rPr>
              <a:t>-CH</a:t>
            </a:r>
            <a:r>
              <a:rPr lang="en-US" sz="3200" baseline="-25000" dirty="0">
                <a:solidFill>
                  <a:prstClr val="black"/>
                </a:solidFill>
                <a:latin typeface="Cambria" pitchFamily="18" charset="0"/>
              </a:rPr>
              <a:t>2</a:t>
            </a:r>
            <a:r>
              <a:rPr lang="en-US" sz="3200" dirty="0">
                <a:solidFill>
                  <a:prstClr val="black"/>
                </a:solidFill>
                <a:latin typeface="Cambria" pitchFamily="18" charset="0"/>
              </a:rPr>
              <a:t>-OH </a:t>
            </a:r>
            <a:r>
              <a:rPr lang="en-US" sz="3200" dirty="0" err="1">
                <a:solidFill>
                  <a:prstClr val="black"/>
                </a:solidFill>
                <a:latin typeface="Cambria" pitchFamily="18" charset="0"/>
              </a:rPr>
              <a:t>và</a:t>
            </a:r>
            <a:r>
              <a:rPr lang="en-US" sz="3200" dirty="0">
                <a:solidFill>
                  <a:prstClr val="black"/>
                </a:solidFill>
                <a:latin typeface="Cambria" pitchFamily="18" charset="0"/>
              </a:rPr>
              <a:t> CH</a:t>
            </a:r>
            <a:r>
              <a:rPr lang="en-US" sz="3200" baseline="-25000" dirty="0">
                <a:solidFill>
                  <a:prstClr val="black"/>
                </a:solidFill>
                <a:latin typeface="Cambria" pitchFamily="18" charset="0"/>
              </a:rPr>
              <a:t>3</a:t>
            </a:r>
            <a:r>
              <a:rPr lang="en-US" sz="3200" dirty="0">
                <a:solidFill>
                  <a:prstClr val="black"/>
                </a:solidFill>
                <a:latin typeface="Cambria" pitchFamily="18" charset="0"/>
              </a:rPr>
              <a:t>-CH</a:t>
            </a:r>
            <a:r>
              <a:rPr lang="en-US" sz="3200" baseline="-25000" dirty="0">
                <a:solidFill>
                  <a:prstClr val="black"/>
                </a:solidFill>
                <a:latin typeface="Cambria" pitchFamily="18" charset="0"/>
              </a:rPr>
              <a:t>2</a:t>
            </a:r>
            <a:r>
              <a:rPr lang="en-US" sz="3200" dirty="0">
                <a:solidFill>
                  <a:prstClr val="black"/>
                </a:solidFill>
                <a:latin typeface="Cambria" pitchFamily="18" charset="0"/>
              </a:rPr>
              <a:t>-CH</a:t>
            </a:r>
            <a:r>
              <a:rPr lang="en-US" sz="3200" baseline="-25000" dirty="0">
                <a:solidFill>
                  <a:prstClr val="black"/>
                </a:solidFill>
                <a:latin typeface="Cambria" pitchFamily="18" charset="0"/>
              </a:rPr>
              <a:t>2</a:t>
            </a:r>
            <a:r>
              <a:rPr lang="en-US" sz="3200" dirty="0">
                <a:solidFill>
                  <a:prstClr val="black"/>
                </a:solidFill>
                <a:latin typeface="Cambria" pitchFamily="18" charset="0"/>
              </a:rPr>
              <a:t>-OH.	</a:t>
            </a:r>
            <a:r>
              <a:rPr lang="en-US" sz="3200" b="1" dirty="0">
                <a:solidFill>
                  <a:prstClr val="black"/>
                </a:solidFill>
                <a:latin typeface="Cambria" pitchFamily="18" charset="0"/>
              </a:rPr>
              <a:t>B.</a:t>
            </a:r>
            <a:r>
              <a:rPr lang="en-US" sz="3200" dirty="0">
                <a:solidFill>
                  <a:prstClr val="black"/>
                </a:solidFill>
                <a:latin typeface="Cambria" pitchFamily="18" charset="0"/>
              </a:rPr>
              <a:t> CH</a:t>
            </a:r>
            <a:r>
              <a:rPr lang="en-US" sz="3200" baseline="-25000" dirty="0">
                <a:solidFill>
                  <a:prstClr val="black"/>
                </a:solidFill>
                <a:latin typeface="Cambria" pitchFamily="18" charset="0"/>
              </a:rPr>
              <a:t>3</a:t>
            </a:r>
            <a:r>
              <a:rPr lang="en-US" sz="3200" dirty="0">
                <a:solidFill>
                  <a:prstClr val="black"/>
                </a:solidFill>
                <a:latin typeface="Cambria" pitchFamily="18" charset="0"/>
              </a:rPr>
              <a:t>-O-CH</a:t>
            </a:r>
            <a:r>
              <a:rPr lang="en-US" sz="3200" baseline="-25000" dirty="0">
                <a:solidFill>
                  <a:prstClr val="black"/>
                </a:solidFill>
                <a:latin typeface="Cambria" pitchFamily="18" charset="0"/>
              </a:rPr>
              <a:t>3 </a:t>
            </a:r>
            <a:r>
              <a:rPr lang="en-US" sz="3200" dirty="0" err="1">
                <a:solidFill>
                  <a:prstClr val="black"/>
                </a:solidFill>
                <a:latin typeface="Cambria" pitchFamily="18" charset="0"/>
              </a:rPr>
              <a:t>và</a:t>
            </a:r>
            <a:r>
              <a:rPr lang="en-US" sz="3200" dirty="0">
                <a:solidFill>
                  <a:prstClr val="black"/>
                </a:solidFill>
                <a:latin typeface="Cambria" pitchFamily="18" charset="0"/>
              </a:rPr>
              <a:t> CH</a:t>
            </a:r>
            <a:r>
              <a:rPr lang="en-US" sz="3200" baseline="-25000" dirty="0">
                <a:solidFill>
                  <a:prstClr val="black"/>
                </a:solidFill>
                <a:latin typeface="Cambria" pitchFamily="18" charset="0"/>
              </a:rPr>
              <a:t>3</a:t>
            </a:r>
            <a:r>
              <a:rPr lang="en-US" sz="3200" dirty="0">
                <a:solidFill>
                  <a:prstClr val="black"/>
                </a:solidFill>
                <a:latin typeface="Cambria" pitchFamily="18" charset="0"/>
              </a:rPr>
              <a:t>-CH</a:t>
            </a:r>
            <a:r>
              <a:rPr lang="en-US" sz="3200" baseline="-25000" dirty="0">
                <a:solidFill>
                  <a:prstClr val="black"/>
                </a:solidFill>
                <a:latin typeface="Cambria" pitchFamily="18" charset="0"/>
              </a:rPr>
              <a:t>2</a:t>
            </a:r>
            <a:r>
              <a:rPr lang="en-US" sz="3200" dirty="0">
                <a:solidFill>
                  <a:prstClr val="black"/>
                </a:solidFill>
                <a:latin typeface="Cambria" pitchFamily="18" charset="0"/>
              </a:rPr>
              <a:t>-OH.</a:t>
            </a:r>
          </a:p>
          <a:p>
            <a:pPr defTabSz="1371600">
              <a:lnSpc>
                <a:spcPct val="150000"/>
              </a:lnSpc>
            </a:pPr>
            <a:r>
              <a:rPr lang="en-US" sz="3200" b="1" dirty="0">
                <a:solidFill>
                  <a:prstClr val="black"/>
                </a:solidFill>
                <a:latin typeface="Cambria" pitchFamily="18" charset="0"/>
              </a:rPr>
              <a:t>C.</a:t>
            </a:r>
            <a:r>
              <a:rPr lang="en-US" sz="3200" dirty="0">
                <a:solidFill>
                  <a:prstClr val="black"/>
                </a:solidFill>
                <a:latin typeface="Cambria" pitchFamily="18" charset="0"/>
              </a:rPr>
              <a:t> CH</a:t>
            </a:r>
            <a:r>
              <a:rPr lang="en-US" sz="3200" baseline="-25000" dirty="0">
                <a:solidFill>
                  <a:prstClr val="black"/>
                </a:solidFill>
                <a:latin typeface="Cambria" pitchFamily="18" charset="0"/>
              </a:rPr>
              <a:t>4</a:t>
            </a:r>
            <a:r>
              <a:rPr lang="en-US" sz="3200" dirty="0">
                <a:solidFill>
                  <a:prstClr val="black"/>
                </a:solidFill>
                <a:latin typeface="Cambria" pitchFamily="18" charset="0"/>
              </a:rPr>
              <a:t>, C</a:t>
            </a:r>
            <a:r>
              <a:rPr lang="en-US" sz="3200" baseline="-25000" dirty="0">
                <a:solidFill>
                  <a:prstClr val="black"/>
                </a:solidFill>
                <a:latin typeface="Cambria" pitchFamily="18" charset="0"/>
              </a:rPr>
              <a:t>2</a:t>
            </a:r>
            <a:r>
              <a:rPr lang="en-US" sz="3200" dirty="0">
                <a:solidFill>
                  <a:prstClr val="black"/>
                </a:solidFill>
                <a:latin typeface="Cambria" pitchFamily="18" charset="0"/>
              </a:rPr>
              <a:t>H</a:t>
            </a:r>
            <a:r>
              <a:rPr lang="en-US" sz="3200" baseline="-25000" dirty="0">
                <a:solidFill>
                  <a:prstClr val="black"/>
                </a:solidFill>
                <a:latin typeface="Cambria" pitchFamily="18" charset="0"/>
              </a:rPr>
              <a:t>6</a:t>
            </a:r>
            <a:r>
              <a:rPr lang="en-US" sz="3200" dirty="0">
                <a:solidFill>
                  <a:prstClr val="black"/>
                </a:solidFill>
                <a:latin typeface="Cambria" pitchFamily="18" charset="0"/>
              </a:rPr>
              <a:t> </a:t>
            </a:r>
            <a:r>
              <a:rPr lang="en-US" sz="3200" dirty="0" err="1">
                <a:solidFill>
                  <a:prstClr val="black"/>
                </a:solidFill>
                <a:latin typeface="Cambria" pitchFamily="18" charset="0"/>
              </a:rPr>
              <a:t>và</a:t>
            </a:r>
            <a:r>
              <a:rPr lang="en-US" sz="3200" dirty="0">
                <a:solidFill>
                  <a:prstClr val="black"/>
                </a:solidFill>
                <a:latin typeface="Cambria" pitchFamily="18" charset="0"/>
              </a:rPr>
              <a:t> C</a:t>
            </a:r>
            <a:r>
              <a:rPr lang="en-US" sz="3200" baseline="-25000" dirty="0">
                <a:solidFill>
                  <a:prstClr val="black"/>
                </a:solidFill>
                <a:latin typeface="Cambria" pitchFamily="18" charset="0"/>
              </a:rPr>
              <a:t>4</a:t>
            </a:r>
            <a:r>
              <a:rPr lang="en-US" sz="3200" dirty="0">
                <a:solidFill>
                  <a:prstClr val="black"/>
                </a:solidFill>
                <a:latin typeface="Cambria" pitchFamily="18" charset="0"/>
              </a:rPr>
              <a:t>H</a:t>
            </a:r>
            <a:r>
              <a:rPr lang="en-US" sz="3200" baseline="-25000" dirty="0">
                <a:solidFill>
                  <a:prstClr val="black"/>
                </a:solidFill>
                <a:latin typeface="Cambria" pitchFamily="18" charset="0"/>
              </a:rPr>
              <a:t>8</a:t>
            </a:r>
            <a:r>
              <a:rPr lang="en-US" sz="3200" dirty="0">
                <a:solidFill>
                  <a:prstClr val="black"/>
                </a:solidFill>
                <a:latin typeface="Cambria" pitchFamily="18" charset="0"/>
              </a:rPr>
              <a:t>.			</a:t>
            </a:r>
            <a:r>
              <a:rPr lang="en-US" sz="3200" b="1" dirty="0">
                <a:solidFill>
                  <a:prstClr val="black"/>
                </a:solidFill>
                <a:latin typeface="Cambria" pitchFamily="18" charset="0"/>
              </a:rPr>
              <a:t>D.</a:t>
            </a:r>
            <a:r>
              <a:rPr lang="en-US" sz="3200" dirty="0">
                <a:solidFill>
                  <a:prstClr val="black"/>
                </a:solidFill>
                <a:latin typeface="Cambria" pitchFamily="18" charset="0"/>
              </a:rPr>
              <a:t> CH</a:t>
            </a:r>
            <a:r>
              <a:rPr lang="en-US" sz="3200" baseline="-25000" dirty="0">
                <a:solidFill>
                  <a:prstClr val="black"/>
                </a:solidFill>
                <a:latin typeface="Cambria" pitchFamily="18" charset="0"/>
              </a:rPr>
              <a:t>4</a:t>
            </a:r>
            <a:r>
              <a:rPr lang="en-US" sz="3200" dirty="0">
                <a:solidFill>
                  <a:prstClr val="black"/>
                </a:solidFill>
                <a:latin typeface="Cambria" pitchFamily="18" charset="0"/>
              </a:rPr>
              <a:t> </a:t>
            </a:r>
            <a:r>
              <a:rPr lang="en-US" sz="3200" dirty="0" err="1">
                <a:solidFill>
                  <a:prstClr val="black"/>
                </a:solidFill>
                <a:latin typeface="Cambria" pitchFamily="18" charset="0"/>
              </a:rPr>
              <a:t>và</a:t>
            </a:r>
            <a:r>
              <a:rPr lang="en-US" sz="3200" dirty="0">
                <a:solidFill>
                  <a:prstClr val="black"/>
                </a:solidFill>
                <a:latin typeface="Cambria" pitchFamily="18" charset="0"/>
              </a:rPr>
              <a:t> C</a:t>
            </a:r>
            <a:r>
              <a:rPr lang="en-US" sz="3200" baseline="-25000" dirty="0">
                <a:solidFill>
                  <a:prstClr val="black"/>
                </a:solidFill>
                <a:latin typeface="Cambria" pitchFamily="18" charset="0"/>
              </a:rPr>
              <a:t>3</a:t>
            </a:r>
            <a:r>
              <a:rPr lang="en-US" sz="3200" dirty="0">
                <a:solidFill>
                  <a:prstClr val="black"/>
                </a:solidFill>
                <a:latin typeface="Cambria" pitchFamily="18" charset="0"/>
              </a:rPr>
              <a:t>H</a:t>
            </a:r>
            <a:r>
              <a:rPr lang="en-US" sz="3200" baseline="-25000" dirty="0">
                <a:solidFill>
                  <a:prstClr val="black"/>
                </a:solidFill>
                <a:latin typeface="Cambria" pitchFamily="18" charset="0"/>
              </a:rPr>
              <a:t>6</a:t>
            </a:r>
            <a:r>
              <a:rPr lang="en-US" sz="3200" dirty="0">
                <a:solidFill>
                  <a:prstClr val="black"/>
                </a:solidFill>
                <a:latin typeface="Cambria" pitchFamily="18" charset="0"/>
              </a:rPr>
              <a:t>.</a:t>
            </a:r>
          </a:p>
        </p:txBody>
      </p:sp>
      <p:sp>
        <p:nvSpPr>
          <p:cNvPr id="3" name="Rectangle 2"/>
          <p:cNvSpPr/>
          <p:nvPr/>
        </p:nvSpPr>
        <p:spPr>
          <a:xfrm>
            <a:off x="5620147" y="4189718"/>
            <a:ext cx="7181453" cy="646331"/>
          </a:xfrm>
          <a:prstGeom prst="rect">
            <a:avLst/>
          </a:prstGeom>
        </p:spPr>
        <p:txBody>
          <a:bodyPr wrap="none">
            <a:spAutoFit/>
          </a:bodyPr>
          <a:lstStyle/>
          <a:p>
            <a:pPr defTabSz="1371600"/>
            <a:r>
              <a:rPr lang="en-US" sz="3600" b="1" dirty="0">
                <a:solidFill>
                  <a:prstClr val="black"/>
                </a:solidFill>
                <a:latin typeface="Cambria" pitchFamily="18" charset="0"/>
              </a:rPr>
              <a:t>A.</a:t>
            </a:r>
            <a:r>
              <a:rPr lang="en-US" sz="3600" dirty="0">
                <a:solidFill>
                  <a:prstClr val="black"/>
                </a:solidFill>
                <a:latin typeface="Cambria" pitchFamily="18" charset="0"/>
              </a:rPr>
              <a:t> CH</a:t>
            </a:r>
            <a:r>
              <a:rPr lang="en-US" sz="3600" baseline="-25000" dirty="0">
                <a:solidFill>
                  <a:prstClr val="black"/>
                </a:solidFill>
                <a:latin typeface="Cambria" pitchFamily="18" charset="0"/>
              </a:rPr>
              <a:t>3</a:t>
            </a:r>
            <a:r>
              <a:rPr lang="en-US" sz="3600" dirty="0">
                <a:solidFill>
                  <a:prstClr val="black"/>
                </a:solidFill>
                <a:latin typeface="Cambria" pitchFamily="18" charset="0"/>
              </a:rPr>
              <a:t>-CH</a:t>
            </a:r>
            <a:r>
              <a:rPr lang="en-US" sz="3600" baseline="-25000" dirty="0">
                <a:solidFill>
                  <a:prstClr val="black"/>
                </a:solidFill>
                <a:latin typeface="Cambria" pitchFamily="18" charset="0"/>
              </a:rPr>
              <a:t>2</a:t>
            </a:r>
            <a:r>
              <a:rPr lang="en-US" sz="3600" dirty="0">
                <a:solidFill>
                  <a:prstClr val="black"/>
                </a:solidFill>
                <a:latin typeface="Cambria" pitchFamily="18" charset="0"/>
              </a:rPr>
              <a:t>-OH </a:t>
            </a:r>
            <a:r>
              <a:rPr lang="en-US" sz="3600" dirty="0" err="1">
                <a:solidFill>
                  <a:prstClr val="black"/>
                </a:solidFill>
                <a:latin typeface="Cambria" pitchFamily="18" charset="0"/>
              </a:rPr>
              <a:t>và</a:t>
            </a:r>
            <a:r>
              <a:rPr lang="en-US" sz="3600" dirty="0">
                <a:solidFill>
                  <a:prstClr val="black"/>
                </a:solidFill>
                <a:latin typeface="Cambria" pitchFamily="18" charset="0"/>
              </a:rPr>
              <a:t> CH</a:t>
            </a:r>
            <a:r>
              <a:rPr lang="en-US" sz="3600" baseline="-25000" dirty="0">
                <a:solidFill>
                  <a:prstClr val="black"/>
                </a:solidFill>
                <a:latin typeface="Cambria" pitchFamily="18" charset="0"/>
              </a:rPr>
              <a:t>3</a:t>
            </a:r>
            <a:r>
              <a:rPr lang="en-US" sz="3600" dirty="0">
                <a:solidFill>
                  <a:prstClr val="black"/>
                </a:solidFill>
                <a:latin typeface="Cambria" pitchFamily="18" charset="0"/>
              </a:rPr>
              <a:t>-CH</a:t>
            </a:r>
            <a:r>
              <a:rPr lang="en-US" sz="3600" baseline="-25000" dirty="0">
                <a:solidFill>
                  <a:prstClr val="black"/>
                </a:solidFill>
                <a:latin typeface="Cambria" pitchFamily="18" charset="0"/>
              </a:rPr>
              <a:t>2</a:t>
            </a:r>
            <a:r>
              <a:rPr lang="en-US" sz="3600" dirty="0">
                <a:solidFill>
                  <a:prstClr val="black"/>
                </a:solidFill>
                <a:latin typeface="Cambria" pitchFamily="18" charset="0"/>
              </a:rPr>
              <a:t>-CH</a:t>
            </a:r>
            <a:r>
              <a:rPr lang="en-US" sz="3600" baseline="-25000" dirty="0">
                <a:solidFill>
                  <a:prstClr val="black"/>
                </a:solidFill>
                <a:latin typeface="Cambria" pitchFamily="18" charset="0"/>
              </a:rPr>
              <a:t>2</a:t>
            </a:r>
            <a:r>
              <a:rPr lang="en-US" sz="3600" dirty="0">
                <a:solidFill>
                  <a:prstClr val="black"/>
                </a:solidFill>
                <a:latin typeface="Cambria" pitchFamily="18" charset="0"/>
              </a:rPr>
              <a:t>-OH.</a:t>
            </a:r>
            <a:endParaRPr lang="en-US" sz="3600" dirty="0">
              <a:solidFill>
                <a:prstClr val="black"/>
              </a:solidFill>
              <a:latin typeface="Calibri"/>
            </a:endParaRPr>
          </a:p>
        </p:txBody>
      </p:sp>
      <p:pic>
        <p:nvPicPr>
          <p:cNvPr id="7" name="Picture 6" descr="4a28406e86abb27c8f54aaa4fce82474.png">
            <a:hlinkClick r:id="rId3" action="ppaction://hlinksldjump"/>
            <a:extLst>
              <a:ext uri="{FF2B5EF4-FFF2-40B4-BE49-F238E27FC236}">
                <a16:creationId xmlns:a16="http://schemas.microsoft.com/office/drawing/2014/main" id="{6272D39B-A626-1E82-46EA-A6E447FF4FAF}"/>
              </a:ext>
            </a:extLst>
          </p:cNvPr>
          <p:cNvPicPr>
            <a:picLocks noChangeAspect="1"/>
          </p:cNvPicPr>
          <p:nvPr/>
        </p:nvPicPr>
        <p:blipFill>
          <a:blip r:embed="rId6" cstate="print"/>
          <a:stretch>
            <a:fillRect/>
          </a:stretch>
        </p:blipFill>
        <p:spPr>
          <a:xfrm>
            <a:off x="15011400" y="7100310"/>
            <a:ext cx="3429008" cy="3186690"/>
          </a:xfrm>
          <a:prstGeom prst="rect">
            <a:avLst/>
          </a:prstGeom>
        </p:spPr>
      </p:pic>
      <p:sp>
        <p:nvSpPr>
          <p:cNvPr id="12" name="TextBox 7">
            <a:hlinkClick r:id="rId3" action="ppaction://hlinksldjump"/>
            <a:extLst>
              <a:ext uri="{FF2B5EF4-FFF2-40B4-BE49-F238E27FC236}">
                <a16:creationId xmlns:a16="http://schemas.microsoft.com/office/drawing/2014/main" id="{5764E8BE-700F-59F1-4E9B-2CFAE953F6EF}"/>
              </a:ext>
            </a:extLst>
          </p:cNvPr>
          <p:cNvSpPr txBox="1"/>
          <p:nvPr/>
        </p:nvSpPr>
        <p:spPr>
          <a:xfrm>
            <a:off x="15697204" y="7652857"/>
            <a:ext cx="2057400" cy="923330"/>
          </a:xfrm>
          <a:prstGeom prst="rect">
            <a:avLst/>
          </a:prstGeom>
          <a:noFill/>
        </p:spPr>
        <p:txBody>
          <a:bodyPr wrap="square" rtlCol="0">
            <a:spAutoFit/>
          </a:bodyPr>
          <a:lstStyle/>
          <a:p>
            <a:pPr defTabSz="1371600"/>
            <a:r>
              <a:rPr lang="en-US" sz="5400" dirty="0" err="1">
                <a:solidFill>
                  <a:srgbClr val="1F497D"/>
                </a:solidFill>
                <a:latin typeface="Calibri"/>
              </a:rPr>
              <a:t>Trở</a:t>
            </a:r>
            <a:r>
              <a:rPr lang="en-US" sz="5400" dirty="0">
                <a:solidFill>
                  <a:srgbClr val="1F497D"/>
                </a:solidFill>
                <a:latin typeface="Calibri"/>
              </a:rPr>
              <a:t> </a:t>
            </a:r>
            <a:r>
              <a:rPr lang="en-US" sz="5400" dirty="0" err="1">
                <a:solidFill>
                  <a:srgbClr val="1F497D"/>
                </a:solidFill>
                <a:latin typeface="Calibri"/>
              </a:rPr>
              <a:t>về</a:t>
            </a:r>
            <a:endParaRPr lang="en-US" sz="5400" dirty="0">
              <a:solidFill>
                <a:srgbClr val="1F497D"/>
              </a:solidFill>
              <a:latin typeface="Calibri"/>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par>
                          <p:cTn id="22" fill="hold">
                            <p:stCondLst>
                              <p:cond delay="500"/>
                            </p:stCondLst>
                            <p:childTnLst>
                              <p:par>
                                <p:cTn id="23" presetID="35" presetClass="path" presetSubtype="0" accel="50000" decel="50000" fill="hold" nodeType="afterEffect">
                                  <p:stCondLst>
                                    <p:cond delay="0"/>
                                  </p:stCondLst>
                                  <p:childTnLst>
                                    <p:animMotion origin="layout" path="M -3.33333E-6 -1.7284E-6 L -0.25 -1.7284E-6 " pathEditMode="relative" rAng="0" ptsTypes="AA">
                                      <p:cBhvr>
                                        <p:cTn id="24" dur="2000" fill="hold"/>
                                        <p:tgtEl>
                                          <p:spTgt spid="7"/>
                                        </p:tgtEl>
                                        <p:attrNameLst>
                                          <p:attrName>ppt_x</p:attrName>
                                          <p:attrName>ppt_y</p:attrName>
                                        </p:attrNameLst>
                                      </p:cBhvr>
                                      <p:rCtr x="-12500" y="0"/>
                                    </p:animMotion>
                                  </p:childTnLst>
                                </p:cTn>
                              </p:par>
                              <p:par>
                                <p:cTn id="25" presetID="35" presetClass="path" presetSubtype="0" accel="50000" decel="50000" fill="hold" grpId="0" nodeType="withEffect">
                                  <p:stCondLst>
                                    <p:cond delay="0"/>
                                  </p:stCondLst>
                                  <p:childTnLst>
                                    <p:animMotion origin="layout" path="M -3.33333E-6 -4.5679E-6 L -0.25 -4.5679E-6 " pathEditMode="relative" rAng="0" ptsTypes="AA">
                                      <p:cBhvr>
                                        <p:cTn id="26" dur="2000" fill="hold"/>
                                        <p:tgtEl>
                                          <p:spTgt spid="1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2" grpId="0"/>
      <p:bldP spid="3"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2" cstate="print"/>
          <a:stretch>
            <a:fillRect/>
          </a:stretch>
        </p:blipFill>
        <p:spPr>
          <a:xfrm>
            <a:off x="114300" y="2743200"/>
            <a:ext cx="9372600" cy="10058400"/>
          </a:xfrm>
          <a:prstGeom prst="rect">
            <a:avLst/>
          </a:prstGeom>
        </p:spPr>
      </p:pic>
      <p:sp>
        <p:nvSpPr>
          <p:cNvPr id="9" name="Rectangle 8"/>
          <p:cNvSpPr/>
          <p:nvPr/>
        </p:nvSpPr>
        <p:spPr>
          <a:xfrm>
            <a:off x="2514600" y="342900"/>
            <a:ext cx="15392400" cy="30861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dirty="0">
              <a:solidFill>
                <a:prstClr val="black"/>
              </a:solidFill>
              <a:latin typeface="Calibri"/>
            </a:endParaRPr>
          </a:p>
        </p:txBody>
      </p:sp>
      <p:sp>
        <p:nvSpPr>
          <p:cNvPr id="10" name="TextBox 9"/>
          <p:cNvSpPr txBox="1"/>
          <p:nvPr/>
        </p:nvSpPr>
        <p:spPr>
          <a:xfrm>
            <a:off x="2743200" y="342901"/>
            <a:ext cx="10858500" cy="584775"/>
          </a:xfrm>
          <a:prstGeom prst="rect">
            <a:avLst/>
          </a:prstGeom>
          <a:noFill/>
        </p:spPr>
        <p:txBody>
          <a:bodyPr wrap="square" rtlCol="0">
            <a:spAutoFit/>
          </a:bodyPr>
          <a:lstStyle/>
          <a:p>
            <a:pPr algn="just" defTabSz="1371600"/>
            <a:r>
              <a:rPr lang="de-DE" sz="3200" b="1" dirty="0">
                <a:solidFill>
                  <a:prstClr val="black"/>
                </a:solidFill>
                <a:latin typeface="Cambria" pitchFamily="18" charset="0"/>
              </a:rPr>
              <a:t>Câu 5: </a:t>
            </a:r>
            <a:r>
              <a:rPr lang="de-DE" sz="3200" dirty="0">
                <a:solidFill>
                  <a:prstClr val="black"/>
                </a:solidFill>
                <a:latin typeface="Cambria" pitchFamily="18" charset="0"/>
              </a:rPr>
              <a:t>Chọn định nghĩa đồng phân đầy đủ nhất : </a:t>
            </a:r>
            <a:endParaRPr lang="en-US" sz="3200" dirty="0">
              <a:solidFill>
                <a:prstClr val="black"/>
              </a:solidFill>
              <a:latin typeface="Cambria" pitchFamily="18" charset="0"/>
            </a:endParaRPr>
          </a:p>
        </p:txBody>
      </p:sp>
      <p:sp>
        <p:nvSpPr>
          <p:cNvPr id="11" name="Rectangle 10"/>
          <p:cNvSpPr/>
          <p:nvPr/>
        </p:nvSpPr>
        <p:spPr>
          <a:xfrm>
            <a:off x="3543300" y="4609178"/>
            <a:ext cx="9563100" cy="21717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6" name="Picture 5" descr="6131d3148657a26e1bfe386e7ba65811.png">
            <a:hlinkClick r:id="rId3" action="ppaction://hlinksldjump"/>
          </p:cNvPr>
          <p:cNvPicPr>
            <a:picLocks noChangeAspect="1"/>
          </p:cNvPicPr>
          <p:nvPr/>
        </p:nvPicPr>
        <p:blipFill>
          <a:blip r:embed="rId4" cstate="print"/>
          <a:stretch>
            <a:fillRect/>
          </a:stretch>
        </p:blipFill>
        <p:spPr>
          <a:xfrm>
            <a:off x="10858500" y="4686300"/>
            <a:ext cx="3886200" cy="6176682"/>
          </a:xfrm>
          <a:prstGeom prst="rect">
            <a:avLst/>
          </a:prstGeom>
        </p:spPr>
      </p:pic>
      <p:pic>
        <p:nvPicPr>
          <p:cNvPr id="5" name="Picture 4" descr="1.png"/>
          <p:cNvPicPr>
            <a:picLocks noChangeAspect="1"/>
          </p:cNvPicPr>
          <p:nvPr/>
        </p:nvPicPr>
        <p:blipFill>
          <a:blip r:embed="rId5" cstate="print"/>
          <a:stretch>
            <a:fillRect/>
          </a:stretch>
        </p:blipFill>
        <p:spPr>
          <a:xfrm>
            <a:off x="2286000" y="8801100"/>
            <a:ext cx="13716000" cy="1714500"/>
          </a:xfrm>
          <a:prstGeom prst="rect">
            <a:avLst/>
          </a:prstGeom>
        </p:spPr>
      </p:pic>
      <p:sp>
        <p:nvSpPr>
          <p:cNvPr id="2" name="Rectangle 1"/>
          <p:cNvSpPr/>
          <p:nvPr/>
        </p:nvSpPr>
        <p:spPr>
          <a:xfrm>
            <a:off x="2962275" y="913388"/>
            <a:ext cx="14935200" cy="2401683"/>
          </a:xfrm>
          <a:prstGeom prst="rect">
            <a:avLst/>
          </a:prstGeom>
        </p:spPr>
        <p:txBody>
          <a:bodyPr wrap="square">
            <a:spAutoFit/>
          </a:bodyPr>
          <a:lstStyle/>
          <a:p>
            <a:pPr algn="just" defTabSz="1371600">
              <a:lnSpc>
                <a:spcPct val="120000"/>
              </a:lnSpc>
            </a:pPr>
            <a:r>
              <a:rPr lang="de-DE" sz="3200" b="1" dirty="0">
                <a:solidFill>
                  <a:prstClr val="black"/>
                </a:solidFill>
                <a:latin typeface="Cambria" pitchFamily="18" charset="0"/>
              </a:rPr>
              <a:t>A. </a:t>
            </a:r>
            <a:r>
              <a:rPr lang="de-DE" sz="3200" dirty="0">
                <a:solidFill>
                  <a:prstClr val="black"/>
                </a:solidFill>
                <a:latin typeface="Cambria" pitchFamily="18" charset="0"/>
              </a:rPr>
              <a:t>Đồng phân là hiện t­ượng các chất có cấu tạo khác nhau.</a:t>
            </a:r>
            <a:endParaRPr lang="en-US" sz="3200" dirty="0">
              <a:solidFill>
                <a:prstClr val="black"/>
              </a:solidFill>
              <a:latin typeface="Cambria" pitchFamily="18" charset="0"/>
            </a:endParaRPr>
          </a:p>
          <a:p>
            <a:pPr algn="just" defTabSz="1371600">
              <a:lnSpc>
                <a:spcPct val="120000"/>
              </a:lnSpc>
            </a:pPr>
            <a:r>
              <a:rPr lang="de-DE" sz="3200" b="1" dirty="0">
                <a:solidFill>
                  <a:prstClr val="black"/>
                </a:solidFill>
                <a:latin typeface="Cambria" pitchFamily="18" charset="0"/>
              </a:rPr>
              <a:t>B. </a:t>
            </a:r>
            <a:r>
              <a:rPr lang="de-DE" sz="3200" dirty="0">
                <a:solidFill>
                  <a:prstClr val="black"/>
                </a:solidFill>
                <a:latin typeface="Cambria" pitchFamily="18" charset="0"/>
              </a:rPr>
              <a:t>Đồng phân là hiện t­uợng các chất có tính chất khác nhau.</a:t>
            </a:r>
            <a:endParaRPr lang="en-US" sz="3200" dirty="0">
              <a:solidFill>
                <a:prstClr val="black"/>
              </a:solidFill>
              <a:latin typeface="Cambria" pitchFamily="18" charset="0"/>
            </a:endParaRPr>
          </a:p>
          <a:p>
            <a:pPr algn="just" defTabSz="1371600">
              <a:lnSpc>
                <a:spcPct val="120000"/>
              </a:lnSpc>
            </a:pPr>
            <a:r>
              <a:rPr lang="de-DE" sz="3200" b="1" dirty="0">
                <a:solidFill>
                  <a:prstClr val="black"/>
                </a:solidFill>
                <a:latin typeface="Cambria" pitchFamily="18" charset="0"/>
              </a:rPr>
              <a:t>C. </a:t>
            </a:r>
            <a:r>
              <a:rPr lang="de-DE" sz="3200" dirty="0">
                <a:solidFill>
                  <a:prstClr val="black"/>
                </a:solidFill>
                <a:latin typeface="Cambria" pitchFamily="18" charset="0"/>
              </a:rPr>
              <a:t>Đồng phân là những hợp chất khác nhau nhưng có cùng công thức phân tử.</a:t>
            </a:r>
            <a:endParaRPr lang="en-US" sz="3200" dirty="0">
              <a:solidFill>
                <a:prstClr val="black"/>
              </a:solidFill>
              <a:latin typeface="Cambria" pitchFamily="18" charset="0"/>
            </a:endParaRPr>
          </a:p>
          <a:p>
            <a:pPr algn="just" defTabSz="1371600">
              <a:lnSpc>
                <a:spcPct val="120000"/>
              </a:lnSpc>
            </a:pPr>
            <a:r>
              <a:rPr lang="de-DE" sz="3200" b="1" dirty="0">
                <a:solidFill>
                  <a:prstClr val="black"/>
                </a:solidFill>
                <a:latin typeface="Cambria" pitchFamily="18" charset="0"/>
              </a:rPr>
              <a:t>D. </a:t>
            </a:r>
            <a:r>
              <a:rPr lang="de-DE" sz="3200" dirty="0">
                <a:solidFill>
                  <a:prstClr val="black"/>
                </a:solidFill>
                <a:latin typeface="Cambria" pitchFamily="18" charset="0"/>
              </a:rPr>
              <a:t>Đồng phân là hiện tu­ợng các chất có cấu tạo khác nhau nên có tính chất khác nhau.</a:t>
            </a:r>
            <a:endParaRPr lang="en-US" sz="3200" dirty="0">
              <a:solidFill>
                <a:prstClr val="black"/>
              </a:solidFill>
              <a:latin typeface="Cambria" pitchFamily="18" charset="0"/>
            </a:endParaRPr>
          </a:p>
        </p:txBody>
      </p:sp>
      <p:sp>
        <p:nvSpPr>
          <p:cNvPr id="3" name="Rectangle 2"/>
          <p:cNvSpPr/>
          <p:nvPr/>
        </p:nvSpPr>
        <p:spPr>
          <a:xfrm>
            <a:off x="4057650" y="5002531"/>
            <a:ext cx="7067550" cy="1219821"/>
          </a:xfrm>
          <a:prstGeom prst="rect">
            <a:avLst/>
          </a:prstGeom>
        </p:spPr>
        <p:txBody>
          <a:bodyPr wrap="square">
            <a:spAutoFit/>
          </a:bodyPr>
          <a:lstStyle/>
          <a:p>
            <a:pPr algn="just" defTabSz="1371600">
              <a:lnSpc>
                <a:spcPct val="120000"/>
              </a:lnSpc>
            </a:pPr>
            <a:r>
              <a:rPr lang="de-DE" sz="3200" b="1" dirty="0">
                <a:solidFill>
                  <a:prstClr val="black"/>
                </a:solidFill>
                <a:latin typeface="Cambria" pitchFamily="18" charset="0"/>
              </a:rPr>
              <a:t>C. </a:t>
            </a:r>
            <a:r>
              <a:rPr lang="de-DE" sz="3200" dirty="0">
                <a:solidFill>
                  <a:prstClr val="black"/>
                </a:solidFill>
                <a:latin typeface="Cambria" pitchFamily="18" charset="0"/>
              </a:rPr>
              <a:t>Đồng phân là những hợp chất khác nhau nhưng có cùng công thức phân tử.</a:t>
            </a:r>
            <a:endParaRPr lang="en-US" sz="3200" dirty="0">
              <a:solidFill>
                <a:prstClr val="black"/>
              </a:solidFill>
              <a:latin typeface="Cambria" pitchFamily="18" charset="0"/>
            </a:endParaRPr>
          </a:p>
        </p:txBody>
      </p:sp>
      <p:pic>
        <p:nvPicPr>
          <p:cNvPr id="7" name="Picture 6" descr="4a28406e86abb27c8f54aaa4fce82474.png">
            <a:hlinkClick r:id="rId3" action="ppaction://hlinksldjump"/>
            <a:extLst>
              <a:ext uri="{FF2B5EF4-FFF2-40B4-BE49-F238E27FC236}">
                <a16:creationId xmlns:a16="http://schemas.microsoft.com/office/drawing/2014/main" id="{29A46793-1951-3DB6-2C74-D087B78DD183}"/>
              </a:ext>
            </a:extLst>
          </p:cNvPr>
          <p:cNvPicPr>
            <a:picLocks noChangeAspect="1"/>
          </p:cNvPicPr>
          <p:nvPr/>
        </p:nvPicPr>
        <p:blipFill>
          <a:blip r:embed="rId6" cstate="print"/>
          <a:stretch>
            <a:fillRect/>
          </a:stretch>
        </p:blipFill>
        <p:spPr>
          <a:xfrm>
            <a:off x="15011400" y="7100310"/>
            <a:ext cx="3429008" cy="3186690"/>
          </a:xfrm>
          <a:prstGeom prst="rect">
            <a:avLst/>
          </a:prstGeom>
        </p:spPr>
      </p:pic>
      <p:sp>
        <p:nvSpPr>
          <p:cNvPr id="8" name="TextBox 7">
            <a:hlinkClick r:id="rId3" action="ppaction://hlinksldjump"/>
            <a:extLst>
              <a:ext uri="{FF2B5EF4-FFF2-40B4-BE49-F238E27FC236}">
                <a16:creationId xmlns:a16="http://schemas.microsoft.com/office/drawing/2014/main" id="{F1E550C9-F3E6-7F03-BAF0-7A31F28A4F70}"/>
              </a:ext>
            </a:extLst>
          </p:cNvPr>
          <p:cNvSpPr txBox="1"/>
          <p:nvPr/>
        </p:nvSpPr>
        <p:spPr>
          <a:xfrm>
            <a:off x="15697204" y="7652857"/>
            <a:ext cx="2057400" cy="923330"/>
          </a:xfrm>
          <a:prstGeom prst="rect">
            <a:avLst/>
          </a:prstGeom>
          <a:noFill/>
        </p:spPr>
        <p:txBody>
          <a:bodyPr wrap="square" rtlCol="0">
            <a:spAutoFit/>
          </a:bodyPr>
          <a:lstStyle/>
          <a:p>
            <a:pPr defTabSz="1371600"/>
            <a:r>
              <a:rPr lang="en-US" sz="5400" dirty="0" err="1">
                <a:solidFill>
                  <a:srgbClr val="1F497D"/>
                </a:solidFill>
                <a:latin typeface="Calibri"/>
              </a:rPr>
              <a:t>Trở</a:t>
            </a:r>
            <a:r>
              <a:rPr lang="en-US" sz="5400" dirty="0">
                <a:solidFill>
                  <a:srgbClr val="1F497D"/>
                </a:solidFill>
                <a:latin typeface="Calibri"/>
              </a:rPr>
              <a:t> </a:t>
            </a:r>
            <a:r>
              <a:rPr lang="en-US" sz="5400" dirty="0" err="1">
                <a:solidFill>
                  <a:srgbClr val="1F497D"/>
                </a:solidFill>
                <a:latin typeface="Calibri"/>
              </a:rPr>
              <a:t>về</a:t>
            </a:r>
            <a:endParaRPr lang="en-US" sz="5400" dirty="0">
              <a:solidFill>
                <a:srgbClr val="1F497D"/>
              </a:solidFill>
              <a:latin typeface="Calibri"/>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par>
                          <p:cTn id="22" fill="hold">
                            <p:stCondLst>
                              <p:cond delay="500"/>
                            </p:stCondLst>
                            <p:childTnLst>
                              <p:par>
                                <p:cTn id="23" presetID="35" presetClass="path" presetSubtype="0" accel="50000" decel="50000" fill="hold" nodeType="afterEffect">
                                  <p:stCondLst>
                                    <p:cond delay="0"/>
                                  </p:stCondLst>
                                  <p:childTnLst>
                                    <p:animMotion origin="layout" path="M -3.33333E-6 -1.7284E-6 L -0.25 -1.7284E-6 " pathEditMode="relative" rAng="0" ptsTypes="AA">
                                      <p:cBhvr>
                                        <p:cTn id="24" dur="2000" fill="hold"/>
                                        <p:tgtEl>
                                          <p:spTgt spid="7"/>
                                        </p:tgtEl>
                                        <p:attrNameLst>
                                          <p:attrName>ppt_x</p:attrName>
                                          <p:attrName>ppt_y</p:attrName>
                                        </p:attrNameLst>
                                      </p:cBhvr>
                                      <p:rCtr x="-12500" y="0"/>
                                    </p:animMotion>
                                  </p:childTnLst>
                                </p:cTn>
                              </p:par>
                              <p:par>
                                <p:cTn id="25" presetID="35" presetClass="path" presetSubtype="0" accel="50000" decel="50000" fill="hold" grpId="0" nodeType="withEffect">
                                  <p:stCondLst>
                                    <p:cond delay="0"/>
                                  </p:stCondLst>
                                  <p:childTnLst>
                                    <p:animMotion origin="layout" path="M -3.33333E-6 -4.5679E-6 L -0.25 -4.5679E-6 " pathEditMode="relative" rAng="0" ptsTypes="AA">
                                      <p:cBhvr>
                                        <p:cTn id="26" dur="2000" fill="hold"/>
                                        <p:tgtEl>
                                          <p:spTgt spid="8"/>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2" grpId="0"/>
      <p:bldP spid="3"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82449" y="8403133"/>
            <a:ext cx="3195907" cy="1181737"/>
            <a:chOff x="0" y="0"/>
            <a:chExt cx="952313" cy="352133"/>
          </a:xfrm>
        </p:grpSpPr>
        <p:sp>
          <p:nvSpPr>
            <p:cNvPr id="4" name="Freeform 4"/>
            <p:cNvSpPr/>
            <p:nvPr/>
          </p:nvSpPr>
          <p:spPr>
            <a:xfrm>
              <a:off x="422664" y="0"/>
              <a:ext cx="106985" cy="352133"/>
            </a:xfrm>
            <a:custGeom>
              <a:avLst/>
              <a:gdLst/>
              <a:ahLst/>
              <a:cxnLst/>
              <a:rect l="l" t="t" r="r" b="b"/>
              <a:pathLst>
                <a:path w="106985" h="352133">
                  <a:moveTo>
                    <a:pt x="53492" y="0"/>
                  </a:moveTo>
                  <a:lnTo>
                    <a:pt x="53492" y="0"/>
                  </a:lnTo>
                  <a:cubicBezTo>
                    <a:pt x="106985" y="111283"/>
                    <a:pt x="106985" y="240850"/>
                    <a:pt x="53492" y="352133"/>
                  </a:cubicBezTo>
                  <a:cubicBezTo>
                    <a:pt x="0" y="240850"/>
                    <a:pt x="0" y="111283"/>
                    <a:pt x="53492" y="0"/>
                  </a:cubicBezTo>
                  <a:close/>
                </a:path>
              </a:pathLst>
            </a:custGeom>
            <a:solidFill>
              <a:srgbClr val="000000">
                <a:alpha val="4706"/>
              </a:srgbClr>
            </a:solidFill>
          </p:spPr>
          <p:txBody>
            <a:bodyPr/>
            <a:lstStyle/>
            <a:p>
              <a:endParaRPr lang="en-US">
                <a:cs typeface="+mn-ea"/>
                <a:sym typeface="+mn-lt"/>
              </a:endParaRPr>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cs typeface="+mn-ea"/>
                <a:sym typeface="+mn-lt"/>
              </a:endParaRPr>
            </a:p>
          </p:txBody>
        </p:sp>
      </p:grpSp>
      <p:sp>
        <p:nvSpPr>
          <p:cNvPr id="6" name="Freeform 6"/>
          <p:cNvSpPr/>
          <p:nvPr/>
        </p:nvSpPr>
        <p:spPr>
          <a:xfrm>
            <a:off x="1379787" y="1205165"/>
            <a:ext cx="5605289" cy="8070442"/>
          </a:xfrm>
          <a:custGeom>
            <a:avLst/>
            <a:gdLst/>
            <a:ahLst/>
            <a:cxnLst/>
            <a:rect l="l" t="t" r="r" b="b"/>
            <a:pathLst>
              <a:path w="5605289" h="8070442">
                <a:moveTo>
                  <a:pt x="0" y="0"/>
                </a:moveTo>
                <a:lnTo>
                  <a:pt x="5605289" y="0"/>
                </a:lnTo>
                <a:lnTo>
                  <a:pt x="5605289" y="8070442"/>
                </a:lnTo>
                <a:lnTo>
                  <a:pt x="0" y="8070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cs typeface="+mn-ea"/>
              <a:sym typeface="+mn-lt"/>
            </a:endParaRPr>
          </a:p>
        </p:txBody>
      </p:sp>
      <p:sp>
        <p:nvSpPr>
          <p:cNvPr id="7" name="Freeform 7"/>
          <p:cNvSpPr/>
          <p:nvPr/>
        </p:nvSpPr>
        <p:spPr>
          <a:xfrm rot="5400000" flipH="1" flipV="1">
            <a:off x="644558" y="-954836"/>
            <a:ext cx="2655192" cy="2777882"/>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cs typeface="+mn-ea"/>
              <a:sym typeface="+mn-lt"/>
            </a:endParaRPr>
          </a:p>
        </p:txBody>
      </p:sp>
      <p:sp>
        <p:nvSpPr>
          <p:cNvPr id="8" name="Freeform 8"/>
          <p:cNvSpPr/>
          <p:nvPr/>
        </p:nvSpPr>
        <p:spPr>
          <a:xfrm rot="5400000" flipH="1" flipV="1">
            <a:off x="16139683" y="4861889"/>
            <a:ext cx="2655192" cy="2777882"/>
          </a:xfrm>
          <a:custGeom>
            <a:avLst/>
            <a:gdLst/>
            <a:ahLst/>
            <a:cxnLst/>
            <a:rect l="l" t="t" r="r" b="b"/>
            <a:pathLst>
              <a:path w="2655192" h="2777882">
                <a:moveTo>
                  <a:pt x="2655192" y="2777881"/>
                </a:moveTo>
                <a:lnTo>
                  <a:pt x="0" y="2777881"/>
                </a:lnTo>
                <a:lnTo>
                  <a:pt x="0" y="0"/>
                </a:lnTo>
                <a:lnTo>
                  <a:pt x="2655192" y="0"/>
                </a:lnTo>
                <a:lnTo>
                  <a:pt x="2655192" y="277788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cs typeface="+mn-ea"/>
              <a:sym typeface="+mn-lt"/>
            </a:endParaRPr>
          </a:p>
        </p:txBody>
      </p:sp>
      <p:sp>
        <p:nvSpPr>
          <p:cNvPr id="9" name="Freeform 9"/>
          <p:cNvSpPr/>
          <p:nvPr/>
        </p:nvSpPr>
        <p:spPr>
          <a:xfrm rot="-4686742">
            <a:off x="5141099" y="9229370"/>
            <a:ext cx="3687954" cy="3651074"/>
          </a:xfrm>
          <a:custGeom>
            <a:avLst/>
            <a:gdLst/>
            <a:ahLst/>
            <a:cxnLst/>
            <a:rect l="l" t="t" r="r" b="b"/>
            <a:pathLst>
              <a:path w="3687954" h="3651074">
                <a:moveTo>
                  <a:pt x="0" y="0"/>
                </a:moveTo>
                <a:lnTo>
                  <a:pt x="3687954" y="0"/>
                </a:lnTo>
                <a:lnTo>
                  <a:pt x="3687954" y="3651074"/>
                </a:lnTo>
                <a:lnTo>
                  <a:pt x="0" y="36510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cs typeface="+mn-ea"/>
              <a:sym typeface="+mn-lt"/>
            </a:endParaRPr>
          </a:p>
        </p:txBody>
      </p:sp>
      <p:sp>
        <p:nvSpPr>
          <p:cNvPr id="10" name="Freeform 10"/>
          <p:cNvSpPr/>
          <p:nvPr/>
        </p:nvSpPr>
        <p:spPr>
          <a:xfrm rot="-4799791">
            <a:off x="13457071" y="-2479560"/>
            <a:ext cx="3687954" cy="3651074"/>
          </a:xfrm>
          <a:custGeom>
            <a:avLst/>
            <a:gdLst/>
            <a:ahLst/>
            <a:cxnLst/>
            <a:rect l="l" t="t" r="r" b="b"/>
            <a:pathLst>
              <a:path w="3687954" h="3651074">
                <a:moveTo>
                  <a:pt x="0" y="0"/>
                </a:moveTo>
                <a:lnTo>
                  <a:pt x="3687953" y="0"/>
                </a:lnTo>
                <a:lnTo>
                  <a:pt x="3687953" y="3651074"/>
                </a:lnTo>
                <a:lnTo>
                  <a:pt x="0" y="36510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cs typeface="+mn-ea"/>
              <a:sym typeface="+mn-lt"/>
            </a:endParaRPr>
          </a:p>
        </p:txBody>
      </p:sp>
      <p:sp>
        <p:nvSpPr>
          <p:cNvPr id="11" name="TextBox 11"/>
          <p:cNvSpPr txBox="1"/>
          <p:nvPr/>
        </p:nvSpPr>
        <p:spPr>
          <a:xfrm>
            <a:off x="6073513" y="4328374"/>
            <a:ext cx="10887813" cy="2269789"/>
          </a:xfrm>
          <a:prstGeom prst="rect">
            <a:avLst/>
          </a:prstGeom>
        </p:spPr>
        <p:txBody>
          <a:bodyPr lIns="0" tIns="0" rIns="0" bIns="0" rtlCol="0" anchor="t">
            <a:spAutoFit/>
          </a:bodyPr>
          <a:lstStyle/>
          <a:p>
            <a:pPr algn="ctr">
              <a:lnSpc>
                <a:spcPts val="19389"/>
              </a:lnSpc>
              <a:spcBef>
                <a:spcPct val="0"/>
              </a:spcBef>
            </a:pPr>
            <a:r>
              <a:rPr lang="en-US" sz="13849" dirty="0">
                <a:solidFill>
                  <a:srgbClr val="204872"/>
                </a:solidFill>
                <a:cs typeface="+mn-ea"/>
                <a:sym typeface="+mn-lt"/>
              </a:rPr>
              <a:t>Thank You</a:t>
            </a:r>
          </a:p>
        </p:txBody>
      </p:sp>
      <p:sp>
        <p:nvSpPr>
          <p:cNvPr id="13" name="Freeform 13"/>
          <p:cNvSpPr/>
          <p:nvPr/>
        </p:nvSpPr>
        <p:spPr>
          <a:xfrm rot="1757719">
            <a:off x="16118610" y="3009034"/>
            <a:ext cx="1077171" cy="873855"/>
          </a:xfrm>
          <a:custGeom>
            <a:avLst/>
            <a:gdLst/>
            <a:ahLst/>
            <a:cxnLst/>
            <a:rect l="l" t="t" r="r" b="b"/>
            <a:pathLst>
              <a:path w="1077171" h="873855">
                <a:moveTo>
                  <a:pt x="0" y="0"/>
                </a:moveTo>
                <a:lnTo>
                  <a:pt x="1077171" y="0"/>
                </a:lnTo>
                <a:lnTo>
                  <a:pt x="1077171" y="873855"/>
                </a:lnTo>
                <a:lnTo>
                  <a:pt x="0" y="8738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cs typeface="+mn-ea"/>
              <a:sym typeface="+mn-lt"/>
            </a:endParaRPr>
          </a:p>
        </p:txBody>
      </p:sp>
      <p:sp>
        <p:nvSpPr>
          <p:cNvPr id="17" name="Freeform 17"/>
          <p:cNvSpPr/>
          <p:nvPr/>
        </p:nvSpPr>
        <p:spPr>
          <a:xfrm rot="918116">
            <a:off x="9981301" y="1064719"/>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cs typeface="+mn-ea"/>
              <a:sym typeface="+mn-lt"/>
            </a:endParaRPr>
          </a:p>
        </p:txBody>
      </p:sp>
      <p:sp>
        <p:nvSpPr>
          <p:cNvPr id="18" name="Freeform 18"/>
          <p:cNvSpPr/>
          <p:nvPr/>
        </p:nvSpPr>
        <p:spPr>
          <a:xfrm>
            <a:off x="5451011" y="7101528"/>
            <a:ext cx="1066026" cy="722233"/>
          </a:xfrm>
          <a:custGeom>
            <a:avLst/>
            <a:gdLst/>
            <a:ahLst/>
            <a:cxnLst/>
            <a:rect l="l" t="t" r="r" b="b"/>
            <a:pathLst>
              <a:path w="1066026" h="722233">
                <a:moveTo>
                  <a:pt x="0" y="0"/>
                </a:moveTo>
                <a:lnTo>
                  <a:pt x="1066026" y="0"/>
                </a:lnTo>
                <a:lnTo>
                  <a:pt x="1066026" y="722233"/>
                </a:lnTo>
                <a:lnTo>
                  <a:pt x="0" y="7222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cs typeface="+mn-ea"/>
              <a:sym typeface="+mn-lt"/>
            </a:endParaRPr>
          </a:p>
        </p:txBody>
      </p:sp>
      <p:sp>
        <p:nvSpPr>
          <p:cNvPr id="19" name="Freeform 19"/>
          <p:cNvSpPr/>
          <p:nvPr/>
        </p:nvSpPr>
        <p:spPr>
          <a:xfrm>
            <a:off x="13014525" y="8869996"/>
            <a:ext cx="792969" cy="811222"/>
          </a:xfrm>
          <a:custGeom>
            <a:avLst/>
            <a:gdLst/>
            <a:ahLst/>
            <a:cxnLst/>
            <a:rect l="l" t="t" r="r" b="b"/>
            <a:pathLst>
              <a:path w="792969" h="811222">
                <a:moveTo>
                  <a:pt x="0" y="0"/>
                </a:moveTo>
                <a:lnTo>
                  <a:pt x="792970" y="0"/>
                </a:lnTo>
                <a:lnTo>
                  <a:pt x="792970" y="811222"/>
                </a:lnTo>
                <a:lnTo>
                  <a:pt x="0" y="8112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cs typeface="+mn-ea"/>
              <a:sym typeface="+mn-lt"/>
            </a:endParaRPr>
          </a:p>
        </p:txBody>
      </p:sp>
    </p:spTree>
  </p:cSld>
  <p:clrMapOvr>
    <a:masterClrMapping/>
  </p:clrMapOvr>
  <p:transition spd="med">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cs typeface="+mn-ea"/>
              <a:sym typeface="+mn-lt"/>
            </a:endParaRPr>
          </a:p>
        </p:txBody>
      </p:sp>
      <p:sp>
        <p:nvSpPr>
          <p:cNvPr id="4" name="Freeform 4"/>
          <p:cNvSpPr/>
          <p:nvPr/>
        </p:nvSpPr>
        <p:spPr>
          <a:xfrm>
            <a:off x="14678223" y="395096"/>
            <a:ext cx="3179138" cy="2676256"/>
          </a:xfrm>
          <a:custGeom>
            <a:avLst/>
            <a:gdLst/>
            <a:ahLst/>
            <a:cxnLst/>
            <a:rect l="l" t="t" r="r" b="b"/>
            <a:pathLst>
              <a:path w="3179138" h="2676256">
                <a:moveTo>
                  <a:pt x="0" y="0"/>
                </a:moveTo>
                <a:lnTo>
                  <a:pt x="3179138" y="0"/>
                </a:lnTo>
                <a:lnTo>
                  <a:pt x="3179138" y="2676256"/>
                </a:lnTo>
                <a:lnTo>
                  <a:pt x="0" y="2676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cs typeface="+mn-ea"/>
              <a:sym typeface="+mn-lt"/>
            </a:endParaRPr>
          </a:p>
        </p:txBody>
      </p:sp>
      <p:sp>
        <p:nvSpPr>
          <p:cNvPr id="5" name="Freeform 5"/>
          <p:cNvSpPr/>
          <p:nvPr/>
        </p:nvSpPr>
        <p:spPr>
          <a:xfrm>
            <a:off x="349876" y="292798"/>
            <a:ext cx="17426722" cy="9701404"/>
          </a:xfrm>
          <a:custGeom>
            <a:avLst/>
            <a:gdLst/>
            <a:ahLst/>
            <a:cxnLst/>
            <a:rect l="l" t="t" r="r" b="b"/>
            <a:pathLst>
              <a:path w="15439551" h="8670210">
                <a:moveTo>
                  <a:pt x="0" y="0"/>
                </a:moveTo>
                <a:lnTo>
                  <a:pt x="15439550" y="0"/>
                </a:lnTo>
                <a:lnTo>
                  <a:pt x="15439550" y="8670210"/>
                </a:lnTo>
                <a:lnTo>
                  <a:pt x="0" y="8670210"/>
                </a:lnTo>
                <a:lnTo>
                  <a:pt x="0" y="0"/>
                </a:lnTo>
                <a:close/>
              </a:path>
            </a:pathLst>
          </a:custGeom>
          <a:solidFill>
            <a:schemeClr val="bg1"/>
          </a:solidFill>
        </p:spPr>
        <p:txBody>
          <a:bodyPr/>
          <a:lstStyle/>
          <a:p>
            <a:endParaRPr lang="en-US" dirty="0">
              <a:cs typeface="+mn-ea"/>
              <a:sym typeface="+mn-lt"/>
            </a:endParaRPr>
          </a:p>
        </p:txBody>
      </p:sp>
      <p:sp>
        <p:nvSpPr>
          <p:cNvPr id="6" name="TextBox 6"/>
          <p:cNvSpPr txBox="1"/>
          <p:nvPr/>
        </p:nvSpPr>
        <p:spPr>
          <a:xfrm>
            <a:off x="-1447800" y="495745"/>
            <a:ext cx="13665101" cy="1204753"/>
          </a:xfrm>
          <a:prstGeom prst="rect">
            <a:avLst/>
          </a:prstGeom>
        </p:spPr>
        <p:txBody>
          <a:bodyPr lIns="0" tIns="0" rIns="0" bIns="0" rtlCol="0" anchor="t">
            <a:spAutoFit/>
          </a:bodyPr>
          <a:lstStyle/>
          <a:p>
            <a:pPr algn="ctr">
              <a:lnSpc>
                <a:spcPts val="10120"/>
              </a:lnSpc>
            </a:pPr>
            <a:r>
              <a:rPr lang="en-US" sz="7200" b="1" dirty="0">
                <a:solidFill>
                  <a:srgbClr val="2B315B"/>
                </a:solidFill>
                <a:cs typeface="+mn-ea"/>
                <a:sym typeface="+mn-lt"/>
              </a:rPr>
              <a:t>THỬ TÀI LẮP GHÉP</a:t>
            </a:r>
          </a:p>
        </p:txBody>
      </p:sp>
      <p:sp>
        <p:nvSpPr>
          <p:cNvPr id="9" name="Freeform 9"/>
          <p:cNvSpPr/>
          <p:nvPr/>
        </p:nvSpPr>
        <p:spPr>
          <a:xfrm rot="1100902">
            <a:off x="16565379" y="8743498"/>
            <a:ext cx="1415723" cy="1348798"/>
          </a:xfrm>
          <a:custGeom>
            <a:avLst/>
            <a:gdLst/>
            <a:ahLst/>
            <a:cxnLst/>
            <a:rect l="l" t="t" r="r" b="b"/>
            <a:pathLst>
              <a:path w="1415723" h="1348798">
                <a:moveTo>
                  <a:pt x="0" y="0"/>
                </a:moveTo>
                <a:lnTo>
                  <a:pt x="1415724" y="0"/>
                </a:lnTo>
                <a:lnTo>
                  <a:pt x="1415724" y="1348798"/>
                </a:lnTo>
                <a:lnTo>
                  <a:pt x="0" y="13487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cs typeface="+mn-ea"/>
              <a:sym typeface="+mn-lt"/>
            </a:endParaRPr>
          </a:p>
        </p:txBody>
      </p:sp>
      <p:sp>
        <p:nvSpPr>
          <p:cNvPr id="11" name="TextBox 6">
            <a:extLst>
              <a:ext uri="{FF2B5EF4-FFF2-40B4-BE49-F238E27FC236}">
                <a16:creationId xmlns:a16="http://schemas.microsoft.com/office/drawing/2014/main" id="{CF895854-B182-E2A4-079C-B46766240DBC}"/>
              </a:ext>
            </a:extLst>
          </p:cNvPr>
          <p:cNvSpPr txBox="1"/>
          <p:nvPr/>
        </p:nvSpPr>
        <p:spPr>
          <a:xfrm>
            <a:off x="995153" y="1744010"/>
            <a:ext cx="9971475" cy="1409297"/>
          </a:xfrm>
          <a:prstGeom prst="rect">
            <a:avLst/>
          </a:prstGeom>
        </p:spPr>
        <p:txBody>
          <a:bodyPr wrap="square" lIns="0" tIns="0" rIns="0" bIns="0" rtlCol="0" anchor="t">
            <a:spAutoFit/>
          </a:bodyPr>
          <a:lstStyle/>
          <a:p>
            <a:pPr>
              <a:lnSpc>
                <a:spcPct val="120000"/>
              </a:lnSpc>
            </a:pPr>
            <a:r>
              <a:rPr lang="en-US" sz="4000" dirty="0" err="1">
                <a:solidFill>
                  <a:srgbClr val="2B315B"/>
                </a:solidFill>
                <a:cs typeface="+mn-ea"/>
                <a:sym typeface="+mn-lt"/>
              </a:rPr>
              <a:t>Hoạt</a:t>
            </a:r>
            <a:r>
              <a:rPr lang="en-US" sz="4000" dirty="0">
                <a:solidFill>
                  <a:srgbClr val="2B315B"/>
                </a:solidFill>
                <a:cs typeface="+mn-ea"/>
                <a:sym typeface="+mn-lt"/>
              </a:rPr>
              <a:t> </a:t>
            </a:r>
            <a:r>
              <a:rPr lang="en-US" sz="4000" dirty="0" err="1">
                <a:solidFill>
                  <a:srgbClr val="2B315B"/>
                </a:solidFill>
                <a:cs typeface="+mn-ea"/>
                <a:sym typeface="+mn-lt"/>
              </a:rPr>
              <a:t>động</a:t>
            </a:r>
            <a:r>
              <a:rPr lang="en-US" sz="4000" dirty="0">
                <a:solidFill>
                  <a:srgbClr val="2B315B"/>
                </a:solidFill>
                <a:cs typeface="+mn-ea"/>
                <a:sym typeface="+mn-lt"/>
              </a:rPr>
              <a:t> </a:t>
            </a:r>
            <a:r>
              <a:rPr lang="en-US" sz="4000" dirty="0" err="1">
                <a:solidFill>
                  <a:srgbClr val="2B315B"/>
                </a:solidFill>
                <a:cs typeface="+mn-ea"/>
                <a:sym typeface="+mn-lt"/>
              </a:rPr>
              <a:t>theo</a:t>
            </a:r>
            <a:r>
              <a:rPr lang="en-US" sz="4000" dirty="0">
                <a:solidFill>
                  <a:srgbClr val="2B315B"/>
                </a:solidFill>
                <a:cs typeface="+mn-ea"/>
                <a:sym typeface="+mn-lt"/>
              </a:rPr>
              <a:t> 6 </a:t>
            </a:r>
            <a:r>
              <a:rPr lang="en-US" sz="4000" dirty="0" err="1">
                <a:solidFill>
                  <a:srgbClr val="2B315B"/>
                </a:solidFill>
                <a:cs typeface="+mn-ea"/>
                <a:sym typeface="+mn-lt"/>
              </a:rPr>
              <a:t>nhóm</a:t>
            </a:r>
            <a:r>
              <a:rPr lang="en-US" sz="4000" dirty="0">
                <a:solidFill>
                  <a:srgbClr val="2B315B"/>
                </a:solidFill>
                <a:cs typeface="+mn-ea"/>
                <a:sym typeface="+mn-lt"/>
              </a:rPr>
              <a:t>, </a:t>
            </a:r>
            <a:r>
              <a:rPr lang="en-US" sz="4000" dirty="0" err="1">
                <a:solidFill>
                  <a:srgbClr val="2B315B"/>
                </a:solidFill>
                <a:cs typeface="+mn-ea"/>
                <a:sym typeface="+mn-lt"/>
              </a:rPr>
              <a:t>mỗi</a:t>
            </a:r>
            <a:r>
              <a:rPr lang="en-US" sz="4000" dirty="0">
                <a:solidFill>
                  <a:srgbClr val="2B315B"/>
                </a:solidFill>
                <a:cs typeface="+mn-ea"/>
                <a:sym typeface="+mn-lt"/>
              </a:rPr>
              <a:t> </a:t>
            </a:r>
            <a:r>
              <a:rPr lang="en-US" sz="4000" dirty="0" err="1">
                <a:solidFill>
                  <a:srgbClr val="2B315B"/>
                </a:solidFill>
                <a:cs typeface="+mn-ea"/>
                <a:sym typeface="+mn-lt"/>
              </a:rPr>
              <a:t>nhóm</a:t>
            </a:r>
            <a:r>
              <a:rPr lang="en-US" sz="4000" dirty="0">
                <a:solidFill>
                  <a:srgbClr val="2B315B"/>
                </a:solidFill>
                <a:cs typeface="+mn-ea"/>
                <a:sym typeface="+mn-lt"/>
              </a:rPr>
              <a:t> </a:t>
            </a:r>
            <a:r>
              <a:rPr lang="en-US" sz="4000" dirty="0" err="1">
                <a:solidFill>
                  <a:srgbClr val="2B315B"/>
                </a:solidFill>
                <a:cs typeface="+mn-ea"/>
                <a:sym typeface="+mn-lt"/>
              </a:rPr>
              <a:t>nhận</a:t>
            </a:r>
            <a:r>
              <a:rPr lang="en-US" sz="4000" dirty="0">
                <a:solidFill>
                  <a:srgbClr val="2B315B"/>
                </a:solidFill>
                <a:cs typeface="+mn-ea"/>
                <a:sym typeface="+mn-lt"/>
              </a:rPr>
              <a:t> </a:t>
            </a:r>
            <a:r>
              <a:rPr lang="en-US" sz="4000" dirty="0" err="1">
                <a:solidFill>
                  <a:srgbClr val="2B315B"/>
                </a:solidFill>
                <a:cs typeface="+mn-ea"/>
                <a:sym typeface="+mn-lt"/>
              </a:rPr>
              <a:t>các</a:t>
            </a:r>
            <a:r>
              <a:rPr lang="en-US" sz="4000" dirty="0">
                <a:solidFill>
                  <a:srgbClr val="2B315B"/>
                </a:solidFill>
                <a:cs typeface="+mn-ea"/>
                <a:sym typeface="+mn-lt"/>
              </a:rPr>
              <a:t> </a:t>
            </a:r>
            <a:r>
              <a:rPr lang="en-US" sz="4000" dirty="0" err="1">
                <a:solidFill>
                  <a:srgbClr val="2B315B"/>
                </a:solidFill>
                <a:cs typeface="+mn-ea"/>
                <a:sym typeface="+mn-lt"/>
              </a:rPr>
              <a:t>quả</a:t>
            </a:r>
            <a:r>
              <a:rPr lang="en-US" sz="4000" dirty="0">
                <a:solidFill>
                  <a:srgbClr val="2B315B"/>
                </a:solidFill>
                <a:cs typeface="+mn-ea"/>
                <a:sym typeface="+mn-lt"/>
              </a:rPr>
              <a:t> </a:t>
            </a:r>
            <a:r>
              <a:rPr lang="en-US" sz="4000" dirty="0" err="1">
                <a:solidFill>
                  <a:srgbClr val="2B315B"/>
                </a:solidFill>
                <a:cs typeface="+mn-ea"/>
                <a:sym typeface="+mn-lt"/>
              </a:rPr>
              <a:t>cầu</a:t>
            </a:r>
            <a:r>
              <a:rPr lang="en-US" sz="4000" dirty="0">
                <a:solidFill>
                  <a:srgbClr val="2B315B"/>
                </a:solidFill>
                <a:cs typeface="+mn-ea"/>
                <a:sym typeface="+mn-lt"/>
              </a:rPr>
              <a:t> </a:t>
            </a:r>
            <a:r>
              <a:rPr lang="en-US" sz="4000" dirty="0" err="1">
                <a:solidFill>
                  <a:srgbClr val="2B315B"/>
                </a:solidFill>
                <a:cs typeface="+mn-ea"/>
                <a:sym typeface="+mn-lt"/>
              </a:rPr>
              <a:t>và</a:t>
            </a:r>
            <a:r>
              <a:rPr lang="en-US" sz="4000" dirty="0">
                <a:solidFill>
                  <a:srgbClr val="2B315B"/>
                </a:solidFill>
                <a:cs typeface="+mn-ea"/>
                <a:sym typeface="+mn-lt"/>
              </a:rPr>
              <a:t> </a:t>
            </a:r>
            <a:r>
              <a:rPr lang="en-US" sz="4000" dirty="0" err="1">
                <a:solidFill>
                  <a:srgbClr val="2B315B"/>
                </a:solidFill>
                <a:cs typeface="+mn-ea"/>
                <a:sym typeface="+mn-lt"/>
              </a:rPr>
              <a:t>thanh</a:t>
            </a:r>
            <a:r>
              <a:rPr lang="en-US" sz="4000" dirty="0">
                <a:solidFill>
                  <a:srgbClr val="2B315B"/>
                </a:solidFill>
                <a:cs typeface="+mn-ea"/>
                <a:sym typeface="+mn-lt"/>
              </a:rPr>
              <a:t> </a:t>
            </a:r>
            <a:r>
              <a:rPr lang="en-US" sz="4000" dirty="0" err="1">
                <a:solidFill>
                  <a:srgbClr val="2B315B"/>
                </a:solidFill>
                <a:cs typeface="+mn-ea"/>
                <a:sym typeface="+mn-lt"/>
              </a:rPr>
              <a:t>nối</a:t>
            </a:r>
            <a:r>
              <a:rPr lang="en-US" sz="4000" dirty="0">
                <a:solidFill>
                  <a:srgbClr val="2B315B"/>
                </a:solidFill>
                <a:cs typeface="+mn-ea"/>
                <a:sym typeface="+mn-lt"/>
              </a:rPr>
              <a:t> </a:t>
            </a:r>
            <a:r>
              <a:rPr lang="en-US" sz="4000" dirty="0" err="1">
                <a:solidFill>
                  <a:srgbClr val="2B315B"/>
                </a:solidFill>
                <a:cs typeface="+mn-ea"/>
                <a:sym typeface="+mn-lt"/>
              </a:rPr>
              <a:t>được</a:t>
            </a:r>
            <a:r>
              <a:rPr lang="en-US" sz="4000" dirty="0">
                <a:solidFill>
                  <a:srgbClr val="2B315B"/>
                </a:solidFill>
                <a:cs typeface="+mn-ea"/>
                <a:sym typeface="+mn-lt"/>
              </a:rPr>
              <a:t> </a:t>
            </a:r>
            <a:r>
              <a:rPr lang="en-US" sz="4000" dirty="0" err="1">
                <a:solidFill>
                  <a:srgbClr val="2B315B"/>
                </a:solidFill>
                <a:cs typeface="+mn-ea"/>
                <a:sym typeface="+mn-lt"/>
              </a:rPr>
              <a:t>quy</a:t>
            </a:r>
            <a:r>
              <a:rPr lang="en-US" sz="4000" dirty="0">
                <a:solidFill>
                  <a:srgbClr val="2B315B"/>
                </a:solidFill>
                <a:cs typeface="+mn-ea"/>
                <a:sym typeface="+mn-lt"/>
              </a:rPr>
              <a:t> </a:t>
            </a:r>
            <a:r>
              <a:rPr lang="en-US" sz="4000" dirty="0" err="1">
                <a:solidFill>
                  <a:srgbClr val="2B315B"/>
                </a:solidFill>
                <a:cs typeface="+mn-ea"/>
                <a:sym typeface="+mn-lt"/>
              </a:rPr>
              <a:t>ước</a:t>
            </a:r>
            <a:r>
              <a:rPr lang="en-US" sz="4000" dirty="0">
                <a:solidFill>
                  <a:srgbClr val="2B315B"/>
                </a:solidFill>
                <a:cs typeface="+mn-ea"/>
                <a:sym typeface="+mn-lt"/>
              </a:rPr>
              <a:t> </a:t>
            </a:r>
            <a:r>
              <a:rPr lang="en-US" sz="4000" dirty="0" err="1">
                <a:solidFill>
                  <a:srgbClr val="2B315B"/>
                </a:solidFill>
                <a:cs typeface="+mn-ea"/>
                <a:sym typeface="+mn-lt"/>
              </a:rPr>
              <a:t>như</a:t>
            </a:r>
            <a:r>
              <a:rPr lang="en-US" sz="4000" dirty="0">
                <a:solidFill>
                  <a:srgbClr val="2B315B"/>
                </a:solidFill>
                <a:cs typeface="+mn-ea"/>
                <a:sym typeface="+mn-lt"/>
              </a:rPr>
              <a:t> </a:t>
            </a:r>
            <a:r>
              <a:rPr lang="en-US" sz="4000" dirty="0" err="1">
                <a:solidFill>
                  <a:srgbClr val="2B315B"/>
                </a:solidFill>
                <a:cs typeface="+mn-ea"/>
                <a:sym typeface="+mn-lt"/>
              </a:rPr>
              <a:t>sau</a:t>
            </a:r>
            <a:r>
              <a:rPr lang="en-US" sz="4000" dirty="0">
                <a:solidFill>
                  <a:srgbClr val="2B315B"/>
                </a:solidFill>
                <a:cs typeface="+mn-ea"/>
                <a:sym typeface="+mn-lt"/>
              </a:rPr>
              <a:t>: </a:t>
            </a:r>
          </a:p>
        </p:txBody>
      </p:sp>
      <p:sp>
        <p:nvSpPr>
          <p:cNvPr id="14" name="Hình Bầu dục 13">
            <a:extLst>
              <a:ext uri="{FF2B5EF4-FFF2-40B4-BE49-F238E27FC236}">
                <a16:creationId xmlns:a16="http://schemas.microsoft.com/office/drawing/2014/main" id="{92D3CEAE-6D6F-F562-E8E1-B3145FDEF508}"/>
              </a:ext>
            </a:extLst>
          </p:cNvPr>
          <p:cNvSpPr/>
          <p:nvPr/>
        </p:nvSpPr>
        <p:spPr>
          <a:xfrm>
            <a:off x="3317273" y="3326612"/>
            <a:ext cx="1421744" cy="128131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ình Bầu dục 14">
            <a:extLst>
              <a:ext uri="{FF2B5EF4-FFF2-40B4-BE49-F238E27FC236}">
                <a16:creationId xmlns:a16="http://schemas.microsoft.com/office/drawing/2014/main" id="{1BB6C9D7-C453-D4E3-AF43-9E2A3027E0EE}"/>
              </a:ext>
            </a:extLst>
          </p:cNvPr>
          <p:cNvSpPr/>
          <p:nvPr/>
        </p:nvSpPr>
        <p:spPr>
          <a:xfrm>
            <a:off x="13797690" y="3429000"/>
            <a:ext cx="1221673" cy="116492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ình Bầu dục 15">
            <a:extLst>
              <a:ext uri="{FF2B5EF4-FFF2-40B4-BE49-F238E27FC236}">
                <a16:creationId xmlns:a16="http://schemas.microsoft.com/office/drawing/2014/main" id="{DEE5F526-2DC6-8F25-4F1D-06AA6D85698C}"/>
              </a:ext>
            </a:extLst>
          </p:cNvPr>
          <p:cNvSpPr/>
          <p:nvPr/>
        </p:nvSpPr>
        <p:spPr>
          <a:xfrm>
            <a:off x="8533247" y="3492870"/>
            <a:ext cx="1080081" cy="984665"/>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6">
            <a:extLst>
              <a:ext uri="{FF2B5EF4-FFF2-40B4-BE49-F238E27FC236}">
                <a16:creationId xmlns:a16="http://schemas.microsoft.com/office/drawing/2014/main" id="{9739EBC2-CB22-363D-F6FD-91A022D00EBF}"/>
              </a:ext>
            </a:extLst>
          </p:cNvPr>
          <p:cNvSpPr txBox="1"/>
          <p:nvPr/>
        </p:nvSpPr>
        <p:spPr>
          <a:xfrm>
            <a:off x="1831069" y="4694955"/>
            <a:ext cx="4394152" cy="1409297"/>
          </a:xfrm>
          <a:prstGeom prst="rect">
            <a:avLst/>
          </a:prstGeom>
        </p:spPr>
        <p:txBody>
          <a:bodyPr wrap="square" lIns="0" tIns="0" rIns="0" bIns="0" rtlCol="0" anchor="t">
            <a:spAutoFit/>
          </a:bodyPr>
          <a:lstStyle/>
          <a:p>
            <a:pPr algn="ctr">
              <a:lnSpc>
                <a:spcPct val="120000"/>
              </a:lnSpc>
            </a:pPr>
            <a:r>
              <a:rPr lang="en-US" sz="4000" b="1" dirty="0">
                <a:solidFill>
                  <a:srgbClr val="2B315B"/>
                </a:solidFill>
                <a:cs typeface="+mn-ea"/>
                <a:sym typeface="+mn-lt"/>
              </a:rPr>
              <a:t>2 </a:t>
            </a:r>
            <a:r>
              <a:rPr lang="en-US" sz="4000" b="1" dirty="0" err="1">
                <a:solidFill>
                  <a:srgbClr val="2B315B"/>
                </a:solidFill>
                <a:cs typeface="+mn-ea"/>
                <a:sym typeface="+mn-lt"/>
              </a:rPr>
              <a:t>nguyên</a:t>
            </a:r>
            <a:r>
              <a:rPr lang="en-US" sz="4000" b="1" dirty="0">
                <a:solidFill>
                  <a:srgbClr val="2B315B"/>
                </a:solidFill>
                <a:cs typeface="+mn-ea"/>
                <a:sym typeface="+mn-lt"/>
              </a:rPr>
              <a:t> </a:t>
            </a:r>
            <a:r>
              <a:rPr lang="en-US" sz="4000" b="1" dirty="0" err="1">
                <a:solidFill>
                  <a:srgbClr val="2B315B"/>
                </a:solidFill>
                <a:cs typeface="+mn-ea"/>
                <a:sym typeface="+mn-lt"/>
              </a:rPr>
              <a:t>tử</a:t>
            </a:r>
            <a:r>
              <a:rPr lang="en-US" sz="4000" b="1" dirty="0">
                <a:solidFill>
                  <a:srgbClr val="2B315B"/>
                </a:solidFill>
                <a:cs typeface="+mn-ea"/>
                <a:sym typeface="+mn-lt"/>
              </a:rPr>
              <a:t> Carbon</a:t>
            </a:r>
          </a:p>
        </p:txBody>
      </p:sp>
      <p:sp>
        <p:nvSpPr>
          <p:cNvPr id="18" name="TextBox 6">
            <a:extLst>
              <a:ext uri="{FF2B5EF4-FFF2-40B4-BE49-F238E27FC236}">
                <a16:creationId xmlns:a16="http://schemas.microsoft.com/office/drawing/2014/main" id="{8989DF2B-7B69-E175-09A3-8FF370E3FD88}"/>
              </a:ext>
            </a:extLst>
          </p:cNvPr>
          <p:cNvSpPr txBox="1"/>
          <p:nvPr/>
        </p:nvSpPr>
        <p:spPr>
          <a:xfrm>
            <a:off x="6559354" y="4704539"/>
            <a:ext cx="4939055" cy="1409297"/>
          </a:xfrm>
          <a:prstGeom prst="rect">
            <a:avLst/>
          </a:prstGeom>
        </p:spPr>
        <p:txBody>
          <a:bodyPr wrap="square" lIns="0" tIns="0" rIns="0" bIns="0" rtlCol="0" anchor="t">
            <a:spAutoFit/>
          </a:bodyPr>
          <a:lstStyle/>
          <a:p>
            <a:pPr algn="ctr">
              <a:lnSpc>
                <a:spcPct val="120000"/>
              </a:lnSpc>
            </a:pPr>
            <a:r>
              <a:rPr lang="en-US" sz="4000" b="1" dirty="0">
                <a:solidFill>
                  <a:srgbClr val="2B315B"/>
                </a:solidFill>
                <a:cs typeface="+mn-ea"/>
                <a:sym typeface="+mn-lt"/>
              </a:rPr>
              <a:t>6 </a:t>
            </a:r>
            <a:r>
              <a:rPr lang="en-US" sz="4000" b="1" dirty="0" err="1">
                <a:solidFill>
                  <a:srgbClr val="2B315B"/>
                </a:solidFill>
                <a:cs typeface="+mn-ea"/>
                <a:sym typeface="+mn-lt"/>
              </a:rPr>
              <a:t>nguyên</a:t>
            </a:r>
            <a:r>
              <a:rPr lang="en-US" sz="4000" b="1" dirty="0">
                <a:solidFill>
                  <a:srgbClr val="2B315B"/>
                </a:solidFill>
                <a:cs typeface="+mn-ea"/>
                <a:sym typeface="+mn-lt"/>
              </a:rPr>
              <a:t> </a:t>
            </a:r>
            <a:r>
              <a:rPr lang="en-US" sz="4000" b="1" dirty="0" err="1">
                <a:solidFill>
                  <a:srgbClr val="2B315B"/>
                </a:solidFill>
                <a:cs typeface="+mn-ea"/>
                <a:sym typeface="+mn-lt"/>
              </a:rPr>
              <a:t>tử</a:t>
            </a:r>
            <a:r>
              <a:rPr lang="en-US" sz="4000" b="1" dirty="0">
                <a:solidFill>
                  <a:srgbClr val="2B315B"/>
                </a:solidFill>
                <a:cs typeface="+mn-ea"/>
                <a:sym typeface="+mn-lt"/>
              </a:rPr>
              <a:t> Hydrogen</a:t>
            </a:r>
          </a:p>
        </p:txBody>
      </p:sp>
      <p:sp>
        <p:nvSpPr>
          <p:cNvPr id="19" name="TextBox 6">
            <a:extLst>
              <a:ext uri="{FF2B5EF4-FFF2-40B4-BE49-F238E27FC236}">
                <a16:creationId xmlns:a16="http://schemas.microsoft.com/office/drawing/2014/main" id="{CCD3108F-0ED8-C502-E681-8D400CD1D492}"/>
              </a:ext>
            </a:extLst>
          </p:cNvPr>
          <p:cNvSpPr txBox="1"/>
          <p:nvPr/>
        </p:nvSpPr>
        <p:spPr>
          <a:xfrm>
            <a:off x="11860734" y="4792341"/>
            <a:ext cx="4560499" cy="1409297"/>
          </a:xfrm>
          <a:prstGeom prst="rect">
            <a:avLst/>
          </a:prstGeom>
        </p:spPr>
        <p:txBody>
          <a:bodyPr wrap="square" lIns="0" tIns="0" rIns="0" bIns="0" rtlCol="0" anchor="t">
            <a:spAutoFit/>
          </a:bodyPr>
          <a:lstStyle/>
          <a:p>
            <a:pPr algn="ctr">
              <a:lnSpc>
                <a:spcPct val="120000"/>
              </a:lnSpc>
            </a:pPr>
            <a:r>
              <a:rPr lang="en-US" sz="4000" b="1" dirty="0">
                <a:solidFill>
                  <a:srgbClr val="2B315B"/>
                </a:solidFill>
                <a:cs typeface="+mn-ea"/>
                <a:sym typeface="+mn-lt"/>
              </a:rPr>
              <a:t>1 </a:t>
            </a:r>
            <a:r>
              <a:rPr lang="en-US" sz="4000" b="1" dirty="0" err="1">
                <a:solidFill>
                  <a:srgbClr val="2B315B"/>
                </a:solidFill>
                <a:cs typeface="+mn-ea"/>
                <a:sym typeface="+mn-lt"/>
              </a:rPr>
              <a:t>nguyên</a:t>
            </a:r>
            <a:r>
              <a:rPr lang="en-US" sz="4000" b="1" dirty="0">
                <a:solidFill>
                  <a:srgbClr val="2B315B"/>
                </a:solidFill>
                <a:cs typeface="+mn-ea"/>
                <a:sym typeface="+mn-lt"/>
              </a:rPr>
              <a:t> </a:t>
            </a:r>
            <a:r>
              <a:rPr lang="en-US" sz="4000" b="1" dirty="0" err="1">
                <a:solidFill>
                  <a:srgbClr val="2B315B"/>
                </a:solidFill>
                <a:cs typeface="+mn-ea"/>
                <a:sym typeface="+mn-lt"/>
              </a:rPr>
              <a:t>tử</a:t>
            </a:r>
            <a:r>
              <a:rPr lang="en-US" sz="4000" b="1" dirty="0">
                <a:solidFill>
                  <a:srgbClr val="2B315B"/>
                </a:solidFill>
                <a:cs typeface="+mn-ea"/>
                <a:sym typeface="+mn-lt"/>
              </a:rPr>
              <a:t> Oxygen</a:t>
            </a:r>
          </a:p>
        </p:txBody>
      </p:sp>
      <p:sp>
        <p:nvSpPr>
          <p:cNvPr id="20" name="TextBox 6">
            <a:extLst>
              <a:ext uri="{FF2B5EF4-FFF2-40B4-BE49-F238E27FC236}">
                <a16:creationId xmlns:a16="http://schemas.microsoft.com/office/drawing/2014/main" id="{59D232E8-33ED-CF24-42CC-0C23F2B0D068}"/>
              </a:ext>
            </a:extLst>
          </p:cNvPr>
          <p:cNvSpPr txBox="1"/>
          <p:nvPr/>
        </p:nvSpPr>
        <p:spPr>
          <a:xfrm>
            <a:off x="995153" y="6970455"/>
            <a:ext cx="16453989" cy="2147960"/>
          </a:xfrm>
          <a:prstGeom prst="rect">
            <a:avLst/>
          </a:prstGeom>
        </p:spPr>
        <p:txBody>
          <a:bodyPr wrap="square" lIns="0" tIns="0" rIns="0" bIns="0" rtlCol="0" anchor="t">
            <a:spAutoFit/>
          </a:bodyPr>
          <a:lstStyle/>
          <a:p>
            <a:pPr algn="ctr">
              <a:lnSpc>
                <a:spcPct val="120000"/>
              </a:lnSpc>
            </a:pPr>
            <a:r>
              <a:rPr lang="en-US" sz="4000" dirty="0">
                <a:solidFill>
                  <a:srgbClr val="2B315B"/>
                </a:solidFill>
                <a:cs typeface="+mn-ea"/>
                <a:sym typeface="+mn-lt"/>
              </a:rPr>
              <a:t>Trong </a:t>
            </a:r>
            <a:r>
              <a:rPr lang="en-US" sz="4000" dirty="0" err="1">
                <a:solidFill>
                  <a:srgbClr val="2B315B"/>
                </a:solidFill>
                <a:cs typeface="+mn-ea"/>
                <a:sym typeface="+mn-lt"/>
              </a:rPr>
              <a:t>thời</a:t>
            </a:r>
            <a:r>
              <a:rPr lang="en-US" sz="4000" dirty="0">
                <a:solidFill>
                  <a:srgbClr val="2B315B"/>
                </a:solidFill>
                <a:cs typeface="+mn-ea"/>
                <a:sym typeface="+mn-lt"/>
              </a:rPr>
              <a:t> </a:t>
            </a:r>
            <a:r>
              <a:rPr lang="en-US" sz="4000" dirty="0" err="1">
                <a:solidFill>
                  <a:srgbClr val="2B315B"/>
                </a:solidFill>
                <a:cs typeface="+mn-ea"/>
                <a:sym typeface="+mn-lt"/>
              </a:rPr>
              <a:t>gian</a:t>
            </a:r>
            <a:r>
              <a:rPr lang="en-US" sz="4000" dirty="0">
                <a:solidFill>
                  <a:srgbClr val="2B315B"/>
                </a:solidFill>
                <a:cs typeface="+mn-ea"/>
                <a:sym typeface="+mn-lt"/>
              </a:rPr>
              <a:t> 1 </a:t>
            </a:r>
            <a:r>
              <a:rPr lang="en-US" sz="4000" dirty="0" err="1">
                <a:solidFill>
                  <a:srgbClr val="2B315B"/>
                </a:solidFill>
                <a:cs typeface="+mn-ea"/>
                <a:sym typeface="+mn-lt"/>
              </a:rPr>
              <a:t>phút</a:t>
            </a:r>
            <a:r>
              <a:rPr lang="en-US" sz="4000" dirty="0">
                <a:solidFill>
                  <a:srgbClr val="2B315B"/>
                </a:solidFill>
                <a:cs typeface="+mn-ea"/>
                <a:sym typeface="+mn-lt"/>
              </a:rPr>
              <a:t> </a:t>
            </a:r>
            <a:r>
              <a:rPr lang="en-US" sz="4000" dirty="0" err="1">
                <a:solidFill>
                  <a:srgbClr val="2B315B"/>
                </a:solidFill>
                <a:cs typeface="+mn-ea"/>
                <a:sym typeface="+mn-lt"/>
              </a:rPr>
              <a:t>hãy</a:t>
            </a:r>
            <a:r>
              <a:rPr lang="en-US" sz="4000" dirty="0">
                <a:solidFill>
                  <a:srgbClr val="2B315B"/>
                </a:solidFill>
                <a:cs typeface="+mn-ea"/>
                <a:sym typeface="+mn-lt"/>
              </a:rPr>
              <a:t> </a:t>
            </a:r>
            <a:r>
              <a:rPr lang="en-US" sz="4000" dirty="0" err="1">
                <a:solidFill>
                  <a:srgbClr val="2B315B"/>
                </a:solidFill>
                <a:cs typeface="+mn-ea"/>
                <a:sym typeface="+mn-lt"/>
              </a:rPr>
              <a:t>lắp</a:t>
            </a:r>
            <a:r>
              <a:rPr lang="en-US" sz="4000" dirty="0">
                <a:solidFill>
                  <a:srgbClr val="2B315B"/>
                </a:solidFill>
                <a:cs typeface="+mn-ea"/>
                <a:sym typeface="+mn-lt"/>
              </a:rPr>
              <a:t> </a:t>
            </a:r>
            <a:r>
              <a:rPr lang="en-US" sz="4000" dirty="0" err="1">
                <a:solidFill>
                  <a:srgbClr val="2B315B"/>
                </a:solidFill>
                <a:cs typeface="+mn-ea"/>
                <a:sym typeface="+mn-lt"/>
              </a:rPr>
              <a:t>ghép</a:t>
            </a:r>
            <a:r>
              <a:rPr lang="en-US" sz="4000" dirty="0">
                <a:solidFill>
                  <a:srgbClr val="2B315B"/>
                </a:solidFill>
                <a:cs typeface="+mn-ea"/>
                <a:sym typeface="+mn-lt"/>
              </a:rPr>
              <a:t> </a:t>
            </a:r>
            <a:r>
              <a:rPr lang="en-US" sz="4000" dirty="0" err="1">
                <a:solidFill>
                  <a:srgbClr val="2B315B"/>
                </a:solidFill>
                <a:cs typeface="+mn-ea"/>
                <a:sym typeface="+mn-lt"/>
              </a:rPr>
              <a:t>và</a:t>
            </a:r>
            <a:r>
              <a:rPr lang="en-US" sz="4000" dirty="0">
                <a:solidFill>
                  <a:srgbClr val="2B315B"/>
                </a:solidFill>
                <a:cs typeface="+mn-ea"/>
                <a:sym typeface="+mn-lt"/>
              </a:rPr>
              <a:t> </a:t>
            </a:r>
            <a:r>
              <a:rPr lang="en-US" sz="4000" dirty="0" err="1">
                <a:solidFill>
                  <a:srgbClr val="2B315B"/>
                </a:solidFill>
                <a:cs typeface="+mn-ea"/>
                <a:sym typeface="+mn-lt"/>
              </a:rPr>
              <a:t>ghi</a:t>
            </a:r>
            <a:r>
              <a:rPr lang="en-US" sz="4000" dirty="0">
                <a:solidFill>
                  <a:srgbClr val="2B315B"/>
                </a:solidFill>
                <a:cs typeface="+mn-ea"/>
                <a:sym typeface="+mn-lt"/>
              </a:rPr>
              <a:t> </a:t>
            </a:r>
            <a:r>
              <a:rPr lang="en-US" sz="4000" dirty="0" err="1">
                <a:solidFill>
                  <a:srgbClr val="2B315B"/>
                </a:solidFill>
                <a:cs typeface="+mn-ea"/>
                <a:sym typeface="+mn-lt"/>
              </a:rPr>
              <a:t>ra</a:t>
            </a:r>
            <a:r>
              <a:rPr lang="en-US" sz="4000" dirty="0">
                <a:solidFill>
                  <a:srgbClr val="2B315B"/>
                </a:solidFill>
                <a:cs typeface="+mn-ea"/>
                <a:sym typeface="+mn-lt"/>
              </a:rPr>
              <a:t> </a:t>
            </a:r>
            <a:r>
              <a:rPr lang="en-US" sz="4000" dirty="0" err="1">
                <a:solidFill>
                  <a:srgbClr val="2B315B"/>
                </a:solidFill>
                <a:cs typeface="+mn-ea"/>
                <a:sym typeface="+mn-lt"/>
              </a:rPr>
              <a:t>công</a:t>
            </a:r>
            <a:r>
              <a:rPr lang="en-US" sz="4000" dirty="0">
                <a:solidFill>
                  <a:srgbClr val="2B315B"/>
                </a:solidFill>
                <a:cs typeface="+mn-ea"/>
                <a:sym typeface="+mn-lt"/>
              </a:rPr>
              <a:t> </a:t>
            </a:r>
            <a:r>
              <a:rPr lang="en-US" sz="4000" dirty="0" err="1">
                <a:solidFill>
                  <a:srgbClr val="2B315B"/>
                </a:solidFill>
                <a:cs typeface="+mn-ea"/>
                <a:sym typeface="+mn-lt"/>
              </a:rPr>
              <a:t>thức</a:t>
            </a:r>
            <a:r>
              <a:rPr lang="en-US" sz="4000" dirty="0">
                <a:solidFill>
                  <a:srgbClr val="2B315B"/>
                </a:solidFill>
                <a:cs typeface="+mn-ea"/>
                <a:sym typeface="+mn-lt"/>
              </a:rPr>
              <a:t> </a:t>
            </a:r>
            <a:r>
              <a:rPr lang="en-US" sz="4000" dirty="0" err="1">
                <a:solidFill>
                  <a:srgbClr val="2B315B"/>
                </a:solidFill>
                <a:cs typeface="+mn-ea"/>
                <a:sym typeface="+mn-lt"/>
              </a:rPr>
              <a:t>các</a:t>
            </a:r>
            <a:r>
              <a:rPr lang="en-US" sz="4000" dirty="0">
                <a:solidFill>
                  <a:srgbClr val="2B315B"/>
                </a:solidFill>
                <a:cs typeface="+mn-ea"/>
                <a:sym typeface="+mn-lt"/>
              </a:rPr>
              <a:t> </a:t>
            </a:r>
            <a:r>
              <a:rPr lang="en-US" sz="4000" dirty="0" err="1">
                <a:solidFill>
                  <a:srgbClr val="2B315B"/>
                </a:solidFill>
                <a:cs typeface="+mn-ea"/>
                <a:sym typeface="+mn-lt"/>
              </a:rPr>
              <a:t>phân</a:t>
            </a:r>
            <a:r>
              <a:rPr lang="en-US" sz="4000" dirty="0">
                <a:solidFill>
                  <a:srgbClr val="2B315B"/>
                </a:solidFill>
                <a:cs typeface="+mn-ea"/>
                <a:sym typeface="+mn-lt"/>
              </a:rPr>
              <a:t> </a:t>
            </a:r>
            <a:r>
              <a:rPr lang="en-US" sz="4000" dirty="0" err="1">
                <a:solidFill>
                  <a:srgbClr val="2B315B"/>
                </a:solidFill>
                <a:cs typeface="+mn-ea"/>
                <a:sym typeface="+mn-lt"/>
              </a:rPr>
              <a:t>tử</a:t>
            </a:r>
            <a:r>
              <a:rPr lang="en-US" sz="4000" dirty="0">
                <a:solidFill>
                  <a:srgbClr val="2B315B"/>
                </a:solidFill>
                <a:cs typeface="+mn-ea"/>
                <a:sym typeface="+mn-lt"/>
              </a:rPr>
              <a:t> </a:t>
            </a:r>
            <a:r>
              <a:rPr lang="en-US" sz="4000" dirty="0" err="1">
                <a:solidFill>
                  <a:srgbClr val="2B315B"/>
                </a:solidFill>
                <a:cs typeface="+mn-ea"/>
                <a:sym typeface="+mn-lt"/>
              </a:rPr>
              <a:t>có</a:t>
            </a:r>
            <a:r>
              <a:rPr lang="en-US" sz="4000" dirty="0">
                <a:solidFill>
                  <a:srgbClr val="2B315B"/>
                </a:solidFill>
                <a:cs typeface="+mn-ea"/>
                <a:sym typeface="+mn-lt"/>
              </a:rPr>
              <a:t> </a:t>
            </a:r>
            <a:r>
              <a:rPr lang="en-US" sz="4000" dirty="0" err="1">
                <a:solidFill>
                  <a:srgbClr val="2B315B"/>
                </a:solidFill>
                <a:cs typeface="+mn-ea"/>
                <a:sym typeface="+mn-lt"/>
              </a:rPr>
              <a:t>thể</a:t>
            </a:r>
            <a:r>
              <a:rPr lang="en-US" sz="4000" dirty="0">
                <a:solidFill>
                  <a:srgbClr val="2B315B"/>
                </a:solidFill>
                <a:cs typeface="+mn-ea"/>
                <a:sym typeface="+mn-lt"/>
              </a:rPr>
              <a:t> </a:t>
            </a:r>
            <a:r>
              <a:rPr lang="en-US" sz="4000" dirty="0" err="1">
                <a:solidFill>
                  <a:srgbClr val="2B315B"/>
                </a:solidFill>
                <a:cs typeface="+mn-ea"/>
                <a:sym typeface="+mn-lt"/>
              </a:rPr>
              <a:t>tạo</a:t>
            </a:r>
            <a:r>
              <a:rPr lang="en-US" sz="4000" dirty="0">
                <a:solidFill>
                  <a:srgbClr val="2B315B"/>
                </a:solidFill>
                <a:cs typeface="+mn-ea"/>
                <a:sym typeface="+mn-lt"/>
              </a:rPr>
              <a:t> </a:t>
            </a:r>
            <a:r>
              <a:rPr lang="en-US" sz="4000" dirty="0" err="1">
                <a:solidFill>
                  <a:srgbClr val="2B315B"/>
                </a:solidFill>
                <a:cs typeface="+mn-ea"/>
                <a:sym typeface="+mn-lt"/>
              </a:rPr>
              <a:t>ra</a:t>
            </a:r>
            <a:r>
              <a:rPr lang="en-US" sz="4000" dirty="0">
                <a:solidFill>
                  <a:srgbClr val="2B315B"/>
                </a:solidFill>
                <a:cs typeface="+mn-ea"/>
                <a:sym typeface="+mn-lt"/>
              </a:rPr>
              <a:t> </a:t>
            </a:r>
            <a:r>
              <a:rPr lang="en-US" sz="4000" dirty="0" err="1">
                <a:solidFill>
                  <a:srgbClr val="2B315B"/>
                </a:solidFill>
                <a:cs typeface="+mn-ea"/>
                <a:sym typeface="+mn-lt"/>
              </a:rPr>
              <a:t>từ</a:t>
            </a:r>
            <a:r>
              <a:rPr lang="en-US" sz="4000" dirty="0">
                <a:solidFill>
                  <a:srgbClr val="2B315B"/>
                </a:solidFill>
                <a:cs typeface="+mn-ea"/>
                <a:sym typeface="+mn-lt"/>
              </a:rPr>
              <a:t> </a:t>
            </a:r>
            <a:r>
              <a:rPr lang="en-US" sz="4000" dirty="0" err="1">
                <a:solidFill>
                  <a:srgbClr val="2B315B"/>
                </a:solidFill>
                <a:cs typeface="+mn-ea"/>
                <a:sym typeface="+mn-lt"/>
              </a:rPr>
              <a:t>các</a:t>
            </a:r>
            <a:r>
              <a:rPr lang="en-US" sz="4000" dirty="0">
                <a:solidFill>
                  <a:srgbClr val="2B315B"/>
                </a:solidFill>
                <a:cs typeface="+mn-ea"/>
                <a:sym typeface="+mn-lt"/>
              </a:rPr>
              <a:t> </a:t>
            </a:r>
            <a:r>
              <a:rPr lang="en-US" sz="4000" dirty="0" err="1">
                <a:solidFill>
                  <a:srgbClr val="2B315B"/>
                </a:solidFill>
                <a:cs typeface="+mn-ea"/>
                <a:sym typeface="+mn-lt"/>
              </a:rPr>
              <a:t>quả</a:t>
            </a:r>
            <a:r>
              <a:rPr lang="en-US" sz="4000" dirty="0">
                <a:solidFill>
                  <a:srgbClr val="2B315B"/>
                </a:solidFill>
                <a:cs typeface="+mn-ea"/>
                <a:sym typeface="+mn-lt"/>
              </a:rPr>
              <a:t> </a:t>
            </a:r>
            <a:r>
              <a:rPr lang="en-US" sz="4000" dirty="0" err="1">
                <a:solidFill>
                  <a:srgbClr val="2B315B"/>
                </a:solidFill>
                <a:cs typeface="+mn-ea"/>
                <a:sym typeface="+mn-lt"/>
              </a:rPr>
              <a:t>cầu</a:t>
            </a:r>
            <a:r>
              <a:rPr lang="en-US" sz="4000" dirty="0">
                <a:solidFill>
                  <a:srgbClr val="2B315B"/>
                </a:solidFill>
                <a:cs typeface="+mn-ea"/>
                <a:sym typeface="+mn-lt"/>
              </a:rPr>
              <a:t> </a:t>
            </a:r>
            <a:r>
              <a:rPr lang="en-US" sz="4000" dirty="0" err="1">
                <a:solidFill>
                  <a:srgbClr val="2B315B"/>
                </a:solidFill>
                <a:cs typeface="+mn-ea"/>
                <a:sym typeface="+mn-lt"/>
              </a:rPr>
              <a:t>nguyên</a:t>
            </a:r>
            <a:r>
              <a:rPr lang="en-US" sz="4000" dirty="0">
                <a:solidFill>
                  <a:srgbClr val="2B315B"/>
                </a:solidFill>
                <a:cs typeface="+mn-ea"/>
                <a:sym typeface="+mn-lt"/>
              </a:rPr>
              <a:t> </a:t>
            </a:r>
            <a:r>
              <a:rPr lang="en-US" sz="4000" dirty="0" err="1">
                <a:solidFill>
                  <a:srgbClr val="2B315B"/>
                </a:solidFill>
                <a:cs typeface="+mn-ea"/>
                <a:sym typeface="+mn-lt"/>
              </a:rPr>
              <a:t>tử</a:t>
            </a:r>
            <a:r>
              <a:rPr lang="en-US" sz="4000" dirty="0">
                <a:solidFill>
                  <a:srgbClr val="2B315B"/>
                </a:solidFill>
                <a:cs typeface="+mn-ea"/>
                <a:sym typeface="+mn-lt"/>
              </a:rPr>
              <a:t> </a:t>
            </a:r>
            <a:r>
              <a:rPr lang="en-US" sz="4000" dirty="0" err="1">
                <a:solidFill>
                  <a:srgbClr val="2B315B"/>
                </a:solidFill>
                <a:cs typeface="+mn-ea"/>
                <a:sym typeface="+mn-lt"/>
              </a:rPr>
              <a:t>trên</a:t>
            </a:r>
            <a:r>
              <a:rPr lang="en-US" sz="4000" dirty="0">
                <a:solidFill>
                  <a:srgbClr val="2B315B"/>
                </a:solidFill>
                <a:cs typeface="+mn-ea"/>
                <a:sym typeface="+mn-lt"/>
              </a:rPr>
              <a:t>. </a:t>
            </a:r>
            <a:r>
              <a:rPr lang="en-US" sz="4000" b="1" dirty="0" err="1">
                <a:solidFill>
                  <a:srgbClr val="2B315B"/>
                </a:solidFill>
                <a:cs typeface="+mn-ea"/>
                <a:sym typeface="+mn-lt"/>
              </a:rPr>
              <a:t>Lưu</a:t>
            </a:r>
            <a:r>
              <a:rPr lang="en-US" sz="4000" b="1" dirty="0">
                <a:solidFill>
                  <a:srgbClr val="2B315B"/>
                </a:solidFill>
                <a:cs typeface="+mn-ea"/>
                <a:sym typeface="+mn-lt"/>
              </a:rPr>
              <a:t> ý, </a:t>
            </a:r>
            <a:r>
              <a:rPr lang="en-US" sz="4000" b="1" dirty="0" err="1">
                <a:solidFill>
                  <a:srgbClr val="2B315B"/>
                </a:solidFill>
                <a:cs typeface="+mn-ea"/>
                <a:sym typeface="+mn-lt"/>
              </a:rPr>
              <a:t>các</a:t>
            </a:r>
            <a:r>
              <a:rPr lang="en-US" sz="4000" b="1" dirty="0">
                <a:solidFill>
                  <a:srgbClr val="2B315B"/>
                </a:solidFill>
                <a:cs typeface="+mn-ea"/>
                <a:sym typeface="+mn-lt"/>
              </a:rPr>
              <a:t> </a:t>
            </a:r>
            <a:r>
              <a:rPr lang="en-US" sz="4000" b="1" dirty="0" err="1">
                <a:solidFill>
                  <a:srgbClr val="2B315B"/>
                </a:solidFill>
                <a:cs typeface="+mn-ea"/>
                <a:sym typeface="+mn-lt"/>
              </a:rPr>
              <a:t>phân</a:t>
            </a:r>
            <a:r>
              <a:rPr lang="en-US" sz="4000" b="1" dirty="0">
                <a:solidFill>
                  <a:srgbClr val="2B315B"/>
                </a:solidFill>
                <a:cs typeface="+mn-ea"/>
                <a:sym typeface="+mn-lt"/>
              </a:rPr>
              <a:t> </a:t>
            </a:r>
            <a:r>
              <a:rPr lang="en-US" sz="4000" b="1" dirty="0" err="1">
                <a:solidFill>
                  <a:srgbClr val="2B315B"/>
                </a:solidFill>
                <a:cs typeface="+mn-ea"/>
                <a:sym typeface="+mn-lt"/>
              </a:rPr>
              <a:t>tử</a:t>
            </a:r>
            <a:r>
              <a:rPr lang="en-US" sz="4000" b="1" dirty="0">
                <a:solidFill>
                  <a:srgbClr val="2B315B"/>
                </a:solidFill>
                <a:cs typeface="+mn-ea"/>
                <a:sym typeface="+mn-lt"/>
              </a:rPr>
              <a:t> </a:t>
            </a:r>
            <a:r>
              <a:rPr lang="en-US" sz="4000" b="1" dirty="0" err="1">
                <a:solidFill>
                  <a:srgbClr val="2B315B"/>
                </a:solidFill>
                <a:cs typeface="+mn-ea"/>
                <a:sym typeface="+mn-lt"/>
              </a:rPr>
              <a:t>được</a:t>
            </a:r>
            <a:r>
              <a:rPr lang="en-US" sz="4000" b="1" dirty="0">
                <a:solidFill>
                  <a:srgbClr val="2B315B"/>
                </a:solidFill>
                <a:cs typeface="+mn-ea"/>
                <a:sym typeface="+mn-lt"/>
              </a:rPr>
              <a:t> </a:t>
            </a:r>
            <a:r>
              <a:rPr lang="en-US" sz="4000" b="1" dirty="0" err="1">
                <a:solidFill>
                  <a:srgbClr val="2B315B"/>
                </a:solidFill>
                <a:cs typeface="+mn-ea"/>
                <a:sym typeface="+mn-lt"/>
              </a:rPr>
              <a:t>tạo</a:t>
            </a:r>
            <a:r>
              <a:rPr lang="en-US" sz="4000" b="1" dirty="0">
                <a:solidFill>
                  <a:srgbClr val="2B315B"/>
                </a:solidFill>
                <a:cs typeface="+mn-ea"/>
                <a:sym typeface="+mn-lt"/>
              </a:rPr>
              <a:t> </a:t>
            </a:r>
            <a:r>
              <a:rPr lang="en-US" sz="4000" b="1" dirty="0" err="1">
                <a:solidFill>
                  <a:srgbClr val="2B315B"/>
                </a:solidFill>
                <a:cs typeface="+mn-ea"/>
                <a:sym typeface="+mn-lt"/>
              </a:rPr>
              <a:t>thành</a:t>
            </a:r>
            <a:r>
              <a:rPr lang="en-US" sz="4000" b="1" dirty="0">
                <a:solidFill>
                  <a:srgbClr val="2B315B"/>
                </a:solidFill>
                <a:cs typeface="+mn-ea"/>
                <a:sym typeface="+mn-lt"/>
              </a:rPr>
              <a:t> </a:t>
            </a:r>
            <a:r>
              <a:rPr lang="en-US" sz="4000" b="1" dirty="0" err="1">
                <a:solidFill>
                  <a:srgbClr val="2B315B"/>
                </a:solidFill>
                <a:cs typeface="+mn-ea"/>
                <a:sym typeface="+mn-lt"/>
              </a:rPr>
              <a:t>cần</a:t>
            </a:r>
            <a:r>
              <a:rPr lang="en-US" sz="4000" b="1" dirty="0">
                <a:solidFill>
                  <a:srgbClr val="2B315B"/>
                </a:solidFill>
                <a:cs typeface="+mn-ea"/>
                <a:sym typeface="+mn-lt"/>
              </a:rPr>
              <a:t> </a:t>
            </a:r>
            <a:r>
              <a:rPr lang="en-US" sz="4000" b="1" dirty="0" err="1">
                <a:solidFill>
                  <a:srgbClr val="2B315B"/>
                </a:solidFill>
                <a:cs typeface="+mn-ea"/>
                <a:sym typeface="+mn-lt"/>
              </a:rPr>
              <a:t>tuân</a:t>
            </a:r>
            <a:r>
              <a:rPr lang="en-US" sz="4000" b="1" dirty="0">
                <a:solidFill>
                  <a:srgbClr val="2B315B"/>
                </a:solidFill>
                <a:cs typeface="+mn-ea"/>
                <a:sym typeface="+mn-lt"/>
              </a:rPr>
              <a:t> </a:t>
            </a:r>
            <a:r>
              <a:rPr lang="en-US" sz="4000" b="1" dirty="0" err="1">
                <a:solidFill>
                  <a:srgbClr val="2B315B"/>
                </a:solidFill>
                <a:cs typeface="+mn-ea"/>
                <a:sym typeface="+mn-lt"/>
              </a:rPr>
              <a:t>theo</a:t>
            </a:r>
            <a:r>
              <a:rPr lang="en-US" sz="4000" b="1" dirty="0">
                <a:solidFill>
                  <a:srgbClr val="2B315B"/>
                </a:solidFill>
                <a:cs typeface="+mn-ea"/>
                <a:sym typeface="+mn-lt"/>
              </a:rPr>
              <a:t> </a:t>
            </a:r>
            <a:r>
              <a:rPr lang="en-US" sz="4000" b="1" dirty="0" err="1">
                <a:solidFill>
                  <a:srgbClr val="2B315B"/>
                </a:solidFill>
                <a:cs typeface="+mn-ea"/>
                <a:sym typeface="+mn-lt"/>
              </a:rPr>
              <a:t>đúng</a:t>
            </a:r>
            <a:r>
              <a:rPr lang="en-US" sz="4000" b="1" dirty="0">
                <a:solidFill>
                  <a:srgbClr val="2B315B"/>
                </a:solidFill>
                <a:cs typeface="+mn-ea"/>
                <a:sym typeface="+mn-lt"/>
              </a:rPr>
              <a:t> </a:t>
            </a:r>
            <a:r>
              <a:rPr lang="en-US" sz="4000" b="1" dirty="0" err="1">
                <a:solidFill>
                  <a:srgbClr val="2B315B"/>
                </a:solidFill>
                <a:cs typeface="+mn-ea"/>
                <a:sym typeface="+mn-lt"/>
              </a:rPr>
              <a:t>hóa</a:t>
            </a:r>
            <a:r>
              <a:rPr lang="en-US" sz="4000" b="1" dirty="0">
                <a:solidFill>
                  <a:srgbClr val="2B315B"/>
                </a:solidFill>
                <a:cs typeface="+mn-ea"/>
                <a:sym typeface="+mn-lt"/>
              </a:rPr>
              <a:t> </a:t>
            </a:r>
            <a:r>
              <a:rPr lang="en-US" sz="4000" b="1" dirty="0" err="1">
                <a:solidFill>
                  <a:srgbClr val="2B315B"/>
                </a:solidFill>
                <a:cs typeface="+mn-ea"/>
                <a:sym typeface="+mn-lt"/>
              </a:rPr>
              <a:t>trị</a:t>
            </a:r>
            <a:r>
              <a:rPr lang="en-US" sz="4000" b="1" dirty="0">
                <a:solidFill>
                  <a:srgbClr val="2B315B"/>
                </a:solidFill>
                <a:cs typeface="+mn-ea"/>
                <a:sym typeface="+mn-lt"/>
              </a:rPr>
              <a:t> </a:t>
            </a:r>
            <a:r>
              <a:rPr lang="en-US" sz="4000" b="1" dirty="0" err="1">
                <a:solidFill>
                  <a:srgbClr val="2B315B"/>
                </a:solidFill>
                <a:cs typeface="+mn-ea"/>
                <a:sym typeface="+mn-lt"/>
              </a:rPr>
              <a:t>của</a:t>
            </a:r>
            <a:r>
              <a:rPr lang="en-US" sz="4000" b="1" dirty="0">
                <a:solidFill>
                  <a:srgbClr val="2B315B"/>
                </a:solidFill>
                <a:cs typeface="+mn-ea"/>
                <a:sym typeface="+mn-lt"/>
              </a:rPr>
              <a:t> </a:t>
            </a:r>
            <a:r>
              <a:rPr lang="en-US" sz="4000" b="1" dirty="0" err="1">
                <a:solidFill>
                  <a:srgbClr val="2B315B"/>
                </a:solidFill>
                <a:cs typeface="+mn-ea"/>
                <a:sym typeface="+mn-lt"/>
              </a:rPr>
              <a:t>các</a:t>
            </a:r>
            <a:r>
              <a:rPr lang="en-US" sz="4000" b="1" dirty="0">
                <a:solidFill>
                  <a:srgbClr val="2B315B"/>
                </a:solidFill>
                <a:cs typeface="+mn-ea"/>
                <a:sym typeface="+mn-lt"/>
              </a:rPr>
              <a:t> </a:t>
            </a:r>
            <a:r>
              <a:rPr lang="en-US" sz="4000" b="1" dirty="0" err="1">
                <a:solidFill>
                  <a:srgbClr val="2B315B"/>
                </a:solidFill>
                <a:cs typeface="+mn-ea"/>
                <a:sym typeface="+mn-lt"/>
              </a:rPr>
              <a:t>nguyên</a:t>
            </a:r>
            <a:r>
              <a:rPr lang="en-US" sz="4000" b="1" dirty="0">
                <a:solidFill>
                  <a:srgbClr val="2B315B"/>
                </a:solidFill>
                <a:cs typeface="+mn-ea"/>
                <a:sym typeface="+mn-lt"/>
              </a:rPr>
              <a:t> </a:t>
            </a:r>
            <a:r>
              <a:rPr lang="en-US" sz="4000" b="1" dirty="0" err="1">
                <a:solidFill>
                  <a:srgbClr val="2B315B"/>
                </a:solidFill>
                <a:cs typeface="+mn-ea"/>
                <a:sym typeface="+mn-lt"/>
              </a:rPr>
              <a:t>tố</a:t>
            </a:r>
            <a:r>
              <a:rPr lang="en-US" sz="4000" b="1" dirty="0">
                <a:solidFill>
                  <a:srgbClr val="2B315B"/>
                </a:solidFill>
                <a:cs typeface="+mn-ea"/>
                <a:sym typeface="+mn-lt"/>
              </a:rPr>
              <a:t>: C (IV); H (I), O(II) </a:t>
            </a:r>
          </a:p>
        </p:txBody>
      </p:sp>
      <p:pic>
        <p:nvPicPr>
          <p:cNvPr id="24" name="Đồng-hồ-đếm-ngược-60-giây">
            <a:hlinkClick r:id="" action="ppaction://media"/>
            <a:extLst>
              <a:ext uri="{FF2B5EF4-FFF2-40B4-BE49-F238E27FC236}">
                <a16:creationId xmlns:a16="http://schemas.microsoft.com/office/drawing/2014/main" id="{26845333-2A99-7F21-D3D0-807EABA22DD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2794341" y="614801"/>
            <a:ext cx="3933547" cy="2258417"/>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0">
                                            <p:txEl>
                                              <p:pRg st="0" end="0"/>
                                            </p:txEl>
                                          </p:spTgt>
                                        </p:tgtEl>
                                        <p:attrNameLst>
                                          <p:attrName>style.visibility</p:attrName>
                                        </p:attrNameLst>
                                      </p:cBhvr>
                                      <p:to>
                                        <p:strVal val="visible"/>
                                      </p:to>
                                    </p:set>
                                    <p:animEffect transition="in" filter="wipe(down)">
                                      <p:cBhvr>
                                        <p:cTn id="38" dur="500"/>
                                        <p:tgtEl>
                                          <p:spTgt spid="2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24"/>
                </p:tgtEl>
              </p:cMediaNode>
            </p:video>
          </p:childTnLst>
        </p:cTn>
      </p:par>
    </p:tnLst>
    <p:bldLst>
      <p:bldP spid="5" grpId="0" animBg="1"/>
      <p:bldP spid="6" grpId="0"/>
      <p:bldP spid="11" grpId="0"/>
      <p:bldP spid="14" grpId="0" animBg="1"/>
      <p:bldP spid="15" grpId="0" animBg="1"/>
      <p:bldP spid="16" grpId="0" animBg="1"/>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cs typeface="+mn-ea"/>
              <a:sym typeface="+mn-lt"/>
            </a:endParaRPr>
          </a:p>
        </p:txBody>
      </p:sp>
      <p:sp>
        <p:nvSpPr>
          <p:cNvPr id="3" name="Freeform 3"/>
          <p:cNvSpPr/>
          <p:nvPr/>
        </p:nvSpPr>
        <p:spPr>
          <a:xfrm>
            <a:off x="12883406" y="6511421"/>
            <a:ext cx="5404594" cy="3772902"/>
          </a:xfrm>
          <a:custGeom>
            <a:avLst/>
            <a:gdLst/>
            <a:ahLst/>
            <a:cxnLst/>
            <a:rect l="l" t="t" r="r" b="b"/>
            <a:pathLst>
              <a:path w="5404594" h="3772902">
                <a:moveTo>
                  <a:pt x="0" y="0"/>
                </a:moveTo>
                <a:lnTo>
                  <a:pt x="5404594" y="0"/>
                </a:lnTo>
                <a:lnTo>
                  <a:pt x="5404594" y="3772901"/>
                </a:lnTo>
                <a:lnTo>
                  <a:pt x="0" y="3772901"/>
                </a:lnTo>
                <a:lnTo>
                  <a:pt x="0" y="0"/>
                </a:lnTo>
                <a:close/>
              </a:path>
            </a:pathLst>
          </a:custGeom>
          <a:blipFill>
            <a:blip r:embed="rId4">
              <a:extLst>
                <a:ext uri="{96DAC541-7B7A-43D3-8B79-37D633B846F1}">
                  <asvg:svgBlip xmlns:asvg="http://schemas.microsoft.com/office/drawing/2016/SVG/main" r:embed="rId5"/>
                </a:ext>
              </a:extLst>
            </a:blip>
            <a:stretch>
              <a:fillRect r="-16236" b="-9061"/>
            </a:stretch>
          </a:blipFill>
        </p:spPr>
        <p:txBody>
          <a:bodyPr/>
          <a:lstStyle/>
          <a:p>
            <a:endParaRPr lang="en-US">
              <a:cs typeface="+mn-ea"/>
              <a:sym typeface="+mn-lt"/>
            </a:endParaRPr>
          </a:p>
        </p:txBody>
      </p:sp>
      <p:sp>
        <p:nvSpPr>
          <p:cNvPr id="4" name="Freeform 4"/>
          <p:cNvSpPr/>
          <p:nvPr/>
        </p:nvSpPr>
        <p:spPr>
          <a:xfrm>
            <a:off x="5105400" y="2814565"/>
            <a:ext cx="12674910" cy="7100005"/>
          </a:xfrm>
          <a:custGeom>
            <a:avLst/>
            <a:gdLst/>
            <a:ahLst/>
            <a:cxnLst/>
            <a:rect l="l" t="t" r="r" b="b"/>
            <a:pathLst>
              <a:path w="10579410" h="5940957">
                <a:moveTo>
                  <a:pt x="0" y="0"/>
                </a:moveTo>
                <a:lnTo>
                  <a:pt x="10579410" y="0"/>
                </a:lnTo>
                <a:lnTo>
                  <a:pt x="10579410" y="5940957"/>
                </a:lnTo>
                <a:lnTo>
                  <a:pt x="0" y="59409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cs typeface="+mn-ea"/>
              <a:sym typeface="+mn-lt"/>
            </a:endParaRPr>
          </a:p>
        </p:txBody>
      </p:sp>
      <p:sp>
        <p:nvSpPr>
          <p:cNvPr id="5" name="Freeform 5"/>
          <p:cNvSpPr/>
          <p:nvPr/>
        </p:nvSpPr>
        <p:spPr>
          <a:xfrm rot="10577479">
            <a:off x="9028339" y="2397166"/>
            <a:ext cx="4381943" cy="1067601"/>
          </a:xfrm>
          <a:custGeom>
            <a:avLst/>
            <a:gdLst/>
            <a:ahLst/>
            <a:cxnLst/>
            <a:rect l="l" t="t" r="r" b="b"/>
            <a:pathLst>
              <a:path w="4381943" h="1067601">
                <a:moveTo>
                  <a:pt x="0" y="0"/>
                </a:moveTo>
                <a:lnTo>
                  <a:pt x="4381942" y="0"/>
                </a:lnTo>
                <a:lnTo>
                  <a:pt x="4381942" y="1067600"/>
                </a:lnTo>
                <a:lnTo>
                  <a:pt x="0" y="10676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cs typeface="+mn-ea"/>
              <a:sym typeface="+mn-lt"/>
            </a:endParaRPr>
          </a:p>
        </p:txBody>
      </p:sp>
      <p:sp>
        <p:nvSpPr>
          <p:cNvPr id="7" name="Freeform 7"/>
          <p:cNvSpPr/>
          <p:nvPr/>
        </p:nvSpPr>
        <p:spPr>
          <a:xfrm>
            <a:off x="351817" y="533221"/>
            <a:ext cx="14634651" cy="1617596"/>
          </a:xfrm>
          <a:custGeom>
            <a:avLst/>
            <a:gdLst/>
            <a:ahLst/>
            <a:cxnLst/>
            <a:rect l="l" t="t" r="r" b="b"/>
            <a:pathLst>
              <a:path w="5577916" h="1617596">
                <a:moveTo>
                  <a:pt x="0" y="0"/>
                </a:moveTo>
                <a:lnTo>
                  <a:pt x="5577916" y="0"/>
                </a:lnTo>
                <a:lnTo>
                  <a:pt x="5577916" y="1617595"/>
                </a:lnTo>
                <a:lnTo>
                  <a:pt x="0" y="16175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cs typeface="+mn-ea"/>
              <a:sym typeface="+mn-lt"/>
            </a:endParaRPr>
          </a:p>
        </p:txBody>
      </p:sp>
      <p:sp>
        <p:nvSpPr>
          <p:cNvPr id="8" name="TextBox 8"/>
          <p:cNvSpPr txBox="1"/>
          <p:nvPr/>
        </p:nvSpPr>
        <p:spPr>
          <a:xfrm>
            <a:off x="1627935" y="741583"/>
            <a:ext cx="16660065" cy="1204753"/>
          </a:xfrm>
          <a:prstGeom prst="rect">
            <a:avLst/>
          </a:prstGeom>
        </p:spPr>
        <p:txBody>
          <a:bodyPr lIns="0" tIns="0" rIns="0" bIns="0" rtlCol="0" anchor="t">
            <a:spAutoFit/>
          </a:bodyPr>
          <a:lstStyle/>
          <a:p>
            <a:pPr>
              <a:lnSpc>
                <a:spcPts val="10120"/>
              </a:lnSpc>
            </a:pPr>
            <a:r>
              <a:rPr lang="en-US" sz="7200" b="1" dirty="0">
                <a:solidFill>
                  <a:srgbClr val="424C94"/>
                </a:solidFill>
                <a:cs typeface="+mn-ea"/>
                <a:sym typeface="+mn-lt"/>
              </a:rPr>
              <a:t>THUYẾT CẤU TẠO HÓA HỌC</a:t>
            </a:r>
          </a:p>
        </p:txBody>
      </p:sp>
      <p:sp>
        <p:nvSpPr>
          <p:cNvPr id="9" name="Freeform 9"/>
          <p:cNvSpPr/>
          <p:nvPr/>
        </p:nvSpPr>
        <p:spPr>
          <a:xfrm flipH="1">
            <a:off x="15472721" y="185514"/>
            <a:ext cx="1042209" cy="1308710"/>
          </a:xfrm>
          <a:custGeom>
            <a:avLst/>
            <a:gdLst/>
            <a:ahLst/>
            <a:cxnLst/>
            <a:rect l="l" t="t" r="r" b="b"/>
            <a:pathLst>
              <a:path w="1042209" h="1308710">
                <a:moveTo>
                  <a:pt x="1042209" y="0"/>
                </a:moveTo>
                <a:lnTo>
                  <a:pt x="0" y="0"/>
                </a:lnTo>
                <a:lnTo>
                  <a:pt x="0" y="1308711"/>
                </a:lnTo>
                <a:lnTo>
                  <a:pt x="1042209" y="1308711"/>
                </a:lnTo>
                <a:lnTo>
                  <a:pt x="104220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cs typeface="+mn-ea"/>
              <a:sym typeface="+mn-lt"/>
            </a:endParaRPr>
          </a:p>
        </p:txBody>
      </p:sp>
      <p:sp>
        <p:nvSpPr>
          <p:cNvPr id="11" name="Freeform 11"/>
          <p:cNvSpPr/>
          <p:nvPr/>
        </p:nvSpPr>
        <p:spPr>
          <a:xfrm flipH="1">
            <a:off x="0" y="3234953"/>
            <a:ext cx="6201128" cy="7052047"/>
          </a:xfrm>
          <a:custGeom>
            <a:avLst/>
            <a:gdLst/>
            <a:ahLst/>
            <a:cxnLst/>
            <a:rect l="l" t="t" r="r" b="b"/>
            <a:pathLst>
              <a:path w="6201128" h="7052047">
                <a:moveTo>
                  <a:pt x="6201128" y="0"/>
                </a:moveTo>
                <a:lnTo>
                  <a:pt x="0" y="0"/>
                </a:lnTo>
                <a:lnTo>
                  <a:pt x="0" y="7052047"/>
                </a:lnTo>
                <a:lnTo>
                  <a:pt x="6201128" y="7052047"/>
                </a:lnTo>
                <a:lnTo>
                  <a:pt x="6201128" y="0"/>
                </a:lnTo>
                <a:close/>
              </a:path>
            </a:pathLst>
          </a:custGeom>
          <a:blipFill>
            <a:blip r:embed="rId14">
              <a:extLst>
                <a:ext uri="{96DAC541-7B7A-43D3-8B79-37D633B846F1}">
                  <asvg:svgBlip xmlns:asvg="http://schemas.microsoft.com/office/drawing/2016/SVG/main" r:embed="rId15"/>
                </a:ext>
              </a:extLst>
            </a:blip>
            <a:stretch>
              <a:fillRect l="-51" b="-4736"/>
            </a:stretch>
          </a:blipFill>
        </p:spPr>
        <p:txBody>
          <a:bodyPr/>
          <a:lstStyle/>
          <a:p>
            <a:endParaRPr lang="en-US">
              <a:cs typeface="+mn-ea"/>
              <a:sym typeface="+mn-lt"/>
            </a:endParaRPr>
          </a:p>
        </p:txBody>
      </p:sp>
      <p:sp>
        <p:nvSpPr>
          <p:cNvPr id="12" name="Freeform 12"/>
          <p:cNvSpPr/>
          <p:nvPr/>
        </p:nvSpPr>
        <p:spPr>
          <a:xfrm>
            <a:off x="4856593" y="2918266"/>
            <a:ext cx="1828780" cy="1004167"/>
          </a:xfrm>
          <a:custGeom>
            <a:avLst/>
            <a:gdLst/>
            <a:ahLst/>
            <a:cxnLst/>
            <a:rect l="l" t="t" r="r" b="b"/>
            <a:pathLst>
              <a:path w="1828780" h="1004167">
                <a:moveTo>
                  <a:pt x="0" y="0"/>
                </a:moveTo>
                <a:lnTo>
                  <a:pt x="1828780" y="0"/>
                </a:lnTo>
                <a:lnTo>
                  <a:pt x="1828780" y="1004167"/>
                </a:lnTo>
                <a:lnTo>
                  <a:pt x="0" y="10041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cs typeface="+mn-ea"/>
              <a:sym typeface="+mn-lt"/>
            </a:endParaRPr>
          </a:p>
        </p:txBody>
      </p:sp>
      <p:sp>
        <p:nvSpPr>
          <p:cNvPr id="13" name="TextBox 13"/>
          <p:cNvSpPr txBox="1"/>
          <p:nvPr/>
        </p:nvSpPr>
        <p:spPr>
          <a:xfrm>
            <a:off x="6201128" y="3855408"/>
            <a:ext cx="10164922" cy="1409297"/>
          </a:xfrm>
          <a:prstGeom prst="rect">
            <a:avLst/>
          </a:prstGeom>
        </p:spPr>
        <p:txBody>
          <a:bodyPr wrap="square" lIns="0" tIns="0" rIns="0" bIns="0" rtlCol="0" anchor="t">
            <a:spAutoFit/>
          </a:bodyPr>
          <a:lstStyle/>
          <a:p>
            <a:pPr algn="ctr">
              <a:lnSpc>
                <a:spcPct val="120000"/>
              </a:lnSpc>
            </a:pPr>
            <a:r>
              <a:rPr lang="en-US" sz="4000" dirty="0" err="1">
                <a:solidFill>
                  <a:srgbClr val="2B315B"/>
                </a:solidFill>
                <a:cs typeface="+mn-ea"/>
                <a:sym typeface="+mn-lt"/>
              </a:rPr>
              <a:t>Các</a:t>
            </a:r>
            <a:r>
              <a:rPr lang="en-US" sz="4000" dirty="0">
                <a:solidFill>
                  <a:srgbClr val="2B315B"/>
                </a:solidFill>
                <a:cs typeface="+mn-ea"/>
                <a:sym typeface="+mn-lt"/>
              </a:rPr>
              <a:t> </a:t>
            </a:r>
            <a:r>
              <a:rPr lang="en-US" sz="4000" dirty="0" err="1">
                <a:solidFill>
                  <a:srgbClr val="2B315B"/>
                </a:solidFill>
                <a:cs typeface="+mn-ea"/>
                <a:sym typeface="+mn-lt"/>
              </a:rPr>
              <a:t>phân</a:t>
            </a:r>
            <a:r>
              <a:rPr lang="en-US" sz="4000" dirty="0">
                <a:solidFill>
                  <a:srgbClr val="2B315B"/>
                </a:solidFill>
                <a:cs typeface="+mn-ea"/>
                <a:sym typeface="+mn-lt"/>
              </a:rPr>
              <a:t> </a:t>
            </a:r>
            <a:r>
              <a:rPr lang="en-US" sz="4000" dirty="0" err="1">
                <a:solidFill>
                  <a:srgbClr val="2B315B"/>
                </a:solidFill>
                <a:cs typeface="+mn-ea"/>
                <a:sym typeface="+mn-lt"/>
              </a:rPr>
              <a:t>tử</a:t>
            </a:r>
            <a:r>
              <a:rPr lang="en-US" sz="4000" dirty="0">
                <a:solidFill>
                  <a:srgbClr val="2B315B"/>
                </a:solidFill>
                <a:cs typeface="+mn-ea"/>
                <a:sym typeface="+mn-lt"/>
              </a:rPr>
              <a:t> </a:t>
            </a:r>
            <a:r>
              <a:rPr lang="en-US" sz="4000" dirty="0" err="1">
                <a:solidFill>
                  <a:srgbClr val="2B315B"/>
                </a:solidFill>
                <a:cs typeface="+mn-ea"/>
                <a:sym typeface="+mn-lt"/>
              </a:rPr>
              <a:t>có</a:t>
            </a:r>
            <a:r>
              <a:rPr lang="en-US" sz="4000" dirty="0">
                <a:solidFill>
                  <a:srgbClr val="2B315B"/>
                </a:solidFill>
                <a:cs typeface="+mn-ea"/>
                <a:sym typeface="+mn-lt"/>
              </a:rPr>
              <a:t> </a:t>
            </a:r>
            <a:r>
              <a:rPr lang="en-US" sz="4000" dirty="0" err="1">
                <a:solidFill>
                  <a:srgbClr val="2B315B"/>
                </a:solidFill>
                <a:cs typeface="+mn-ea"/>
                <a:sym typeface="+mn-lt"/>
              </a:rPr>
              <a:t>thể</a:t>
            </a:r>
            <a:r>
              <a:rPr lang="en-US" sz="4000" dirty="0">
                <a:solidFill>
                  <a:srgbClr val="2B315B"/>
                </a:solidFill>
                <a:cs typeface="+mn-ea"/>
                <a:sym typeface="+mn-lt"/>
              </a:rPr>
              <a:t> </a:t>
            </a:r>
            <a:r>
              <a:rPr lang="en-US" sz="4000" dirty="0" err="1">
                <a:solidFill>
                  <a:srgbClr val="2B315B"/>
                </a:solidFill>
                <a:cs typeface="+mn-ea"/>
                <a:sym typeface="+mn-lt"/>
              </a:rPr>
              <a:t>tạo</a:t>
            </a:r>
            <a:r>
              <a:rPr lang="en-US" sz="4000" dirty="0">
                <a:solidFill>
                  <a:srgbClr val="2B315B"/>
                </a:solidFill>
                <a:cs typeface="+mn-ea"/>
                <a:sym typeface="+mn-lt"/>
              </a:rPr>
              <a:t> </a:t>
            </a:r>
            <a:r>
              <a:rPr lang="en-US" sz="4000" dirty="0" err="1">
                <a:solidFill>
                  <a:srgbClr val="2B315B"/>
                </a:solidFill>
                <a:cs typeface="+mn-ea"/>
                <a:sym typeface="+mn-lt"/>
              </a:rPr>
              <a:t>thành</a:t>
            </a:r>
            <a:r>
              <a:rPr lang="en-US" sz="4000" dirty="0">
                <a:solidFill>
                  <a:srgbClr val="2B315B"/>
                </a:solidFill>
                <a:cs typeface="+mn-ea"/>
                <a:sym typeface="+mn-lt"/>
              </a:rPr>
              <a:t> </a:t>
            </a:r>
            <a:r>
              <a:rPr lang="en-US" sz="4000" dirty="0" err="1">
                <a:solidFill>
                  <a:srgbClr val="2B315B"/>
                </a:solidFill>
                <a:cs typeface="+mn-ea"/>
                <a:sym typeface="+mn-lt"/>
              </a:rPr>
              <a:t>từ</a:t>
            </a:r>
            <a:r>
              <a:rPr lang="en-US" sz="4000" dirty="0">
                <a:solidFill>
                  <a:srgbClr val="2B315B"/>
                </a:solidFill>
                <a:cs typeface="+mn-ea"/>
                <a:sym typeface="+mn-lt"/>
              </a:rPr>
              <a:t> 2 </a:t>
            </a:r>
            <a:r>
              <a:rPr lang="en-US" sz="4000" dirty="0" err="1">
                <a:solidFill>
                  <a:srgbClr val="2B315B"/>
                </a:solidFill>
                <a:cs typeface="+mn-ea"/>
                <a:sym typeface="+mn-lt"/>
              </a:rPr>
              <a:t>nguyên</a:t>
            </a:r>
            <a:r>
              <a:rPr lang="en-US" sz="4000" dirty="0">
                <a:solidFill>
                  <a:srgbClr val="2B315B"/>
                </a:solidFill>
                <a:cs typeface="+mn-ea"/>
                <a:sym typeface="+mn-lt"/>
              </a:rPr>
              <a:t> </a:t>
            </a:r>
            <a:r>
              <a:rPr lang="en-US" sz="4000" dirty="0" err="1">
                <a:solidFill>
                  <a:srgbClr val="2B315B"/>
                </a:solidFill>
                <a:cs typeface="+mn-ea"/>
                <a:sym typeface="+mn-lt"/>
              </a:rPr>
              <a:t>tử</a:t>
            </a:r>
            <a:r>
              <a:rPr lang="en-US" sz="4000" dirty="0">
                <a:solidFill>
                  <a:srgbClr val="2B315B"/>
                </a:solidFill>
                <a:cs typeface="+mn-ea"/>
                <a:sym typeface="+mn-lt"/>
              </a:rPr>
              <a:t> C, 6 </a:t>
            </a:r>
            <a:r>
              <a:rPr lang="en-US" sz="4000" dirty="0" err="1">
                <a:solidFill>
                  <a:srgbClr val="2B315B"/>
                </a:solidFill>
                <a:cs typeface="+mn-ea"/>
                <a:sym typeface="+mn-lt"/>
              </a:rPr>
              <a:t>nguyên</a:t>
            </a:r>
            <a:r>
              <a:rPr lang="en-US" sz="4000" dirty="0">
                <a:solidFill>
                  <a:srgbClr val="2B315B"/>
                </a:solidFill>
                <a:cs typeface="+mn-ea"/>
                <a:sym typeface="+mn-lt"/>
              </a:rPr>
              <a:t> </a:t>
            </a:r>
            <a:r>
              <a:rPr lang="en-US" sz="4000" dirty="0" err="1">
                <a:solidFill>
                  <a:srgbClr val="2B315B"/>
                </a:solidFill>
                <a:cs typeface="+mn-ea"/>
                <a:sym typeface="+mn-lt"/>
              </a:rPr>
              <a:t>tử</a:t>
            </a:r>
            <a:r>
              <a:rPr lang="en-US" sz="4000" dirty="0">
                <a:solidFill>
                  <a:srgbClr val="2B315B"/>
                </a:solidFill>
                <a:cs typeface="+mn-ea"/>
                <a:sym typeface="+mn-lt"/>
              </a:rPr>
              <a:t> H </a:t>
            </a:r>
            <a:r>
              <a:rPr lang="en-US" sz="4000" dirty="0" err="1">
                <a:solidFill>
                  <a:srgbClr val="2B315B"/>
                </a:solidFill>
                <a:cs typeface="+mn-ea"/>
                <a:sym typeface="+mn-lt"/>
              </a:rPr>
              <a:t>và</a:t>
            </a:r>
            <a:r>
              <a:rPr lang="en-US" sz="4000" dirty="0">
                <a:solidFill>
                  <a:srgbClr val="2B315B"/>
                </a:solidFill>
                <a:cs typeface="+mn-ea"/>
                <a:sym typeface="+mn-lt"/>
              </a:rPr>
              <a:t> 1 </a:t>
            </a:r>
            <a:r>
              <a:rPr lang="en-US" sz="4000" dirty="0" err="1">
                <a:solidFill>
                  <a:srgbClr val="2B315B"/>
                </a:solidFill>
                <a:cs typeface="+mn-ea"/>
                <a:sym typeface="+mn-lt"/>
              </a:rPr>
              <a:t>nguyên</a:t>
            </a:r>
            <a:r>
              <a:rPr lang="en-US" sz="4000" dirty="0">
                <a:solidFill>
                  <a:srgbClr val="2B315B"/>
                </a:solidFill>
                <a:cs typeface="+mn-ea"/>
                <a:sym typeface="+mn-lt"/>
              </a:rPr>
              <a:t> </a:t>
            </a:r>
            <a:r>
              <a:rPr lang="en-US" sz="4000" dirty="0" err="1">
                <a:solidFill>
                  <a:srgbClr val="2B315B"/>
                </a:solidFill>
                <a:cs typeface="+mn-ea"/>
                <a:sym typeface="+mn-lt"/>
              </a:rPr>
              <a:t>tử</a:t>
            </a:r>
            <a:r>
              <a:rPr lang="en-US" sz="4000" dirty="0">
                <a:solidFill>
                  <a:srgbClr val="2B315B"/>
                </a:solidFill>
                <a:cs typeface="+mn-ea"/>
                <a:sym typeface="+mn-lt"/>
              </a:rPr>
              <a:t> O </a:t>
            </a:r>
            <a:r>
              <a:rPr lang="en-US" sz="4000" dirty="0" err="1">
                <a:solidFill>
                  <a:srgbClr val="2B315B"/>
                </a:solidFill>
                <a:cs typeface="+mn-ea"/>
                <a:sym typeface="+mn-lt"/>
              </a:rPr>
              <a:t>là</a:t>
            </a:r>
            <a:endParaRPr lang="en-US" sz="4000" dirty="0">
              <a:solidFill>
                <a:srgbClr val="2B315B"/>
              </a:solidFill>
              <a:cs typeface="+mn-ea"/>
              <a:sym typeface="+mn-lt"/>
            </a:endParaRPr>
          </a:p>
        </p:txBody>
      </p:sp>
      <p:sp>
        <p:nvSpPr>
          <p:cNvPr id="14" name="Freeform 14"/>
          <p:cNvSpPr/>
          <p:nvPr/>
        </p:nvSpPr>
        <p:spPr>
          <a:xfrm>
            <a:off x="15585703" y="1678409"/>
            <a:ext cx="2676825" cy="2224198"/>
          </a:xfrm>
          <a:custGeom>
            <a:avLst/>
            <a:gdLst/>
            <a:ahLst/>
            <a:cxnLst/>
            <a:rect l="l" t="t" r="r" b="b"/>
            <a:pathLst>
              <a:path w="2676825" h="2224198">
                <a:moveTo>
                  <a:pt x="0" y="0"/>
                </a:moveTo>
                <a:lnTo>
                  <a:pt x="2676825" y="0"/>
                </a:lnTo>
                <a:lnTo>
                  <a:pt x="2676825" y="2224198"/>
                </a:lnTo>
                <a:lnTo>
                  <a:pt x="0" y="222419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cs typeface="+mn-ea"/>
              <a:sym typeface="+mn-lt"/>
            </a:endParaRPr>
          </a:p>
        </p:txBody>
      </p:sp>
      <p:pic>
        <p:nvPicPr>
          <p:cNvPr id="15" name="Hình ảnh 14">
            <a:extLst>
              <a:ext uri="{FF2B5EF4-FFF2-40B4-BE49-F238E27FC236}">
                <a16:creationId xmlns:a16="http://schemas.microsoft.com/office/drawing/2014/main" id="{9AC7987C-5910-5B50-6839-133F4B4E2A38}"/>
              </a:ext>
            </a:extLst>
          </p:cNvPr>
          <p:cNvPicPr>
            <a:picLocks noChangeAspect="1"/>
          </p:cNvPicPr>
          <p:nvPr/>
        </p:nvPicPr>
        <p:blipFill rotWithShape="1">
          <a:blip r:embed="rId20"/>
          <a:srcRect t="13249" b="27143"/>
          <a:stretch/>
        </p:blipFill>
        <p:spPr>
          <a:xfrm>
            <a:off x="7206975" y="5514744"/>
            <a:ext cx="3874050" cy="2486854"/>
          </a:xfrm>
          <a:prstGeom prst="rect">
            <a:avLst/>
          </a:prstGeom>
        </p:spPr>
      </p:pic>
      <p:sp>
        <p:nvSpPr>
          <p:cNvPr id="16" name="TextBox 13">
            <a:extLst>
              <a:ext uri="{FF2B5EF4-FFF2-40B4-BE49-F238E27FC236}">
                <a16:creationId xmlns:a16="http://schemas.microsoft.com/office/drawing/2014/main" id="{BC6E9946-68DE-F5E0-D7D1-10BB4DC4CAAB}"/>
              </a:ext>
            </a:extLst>
          </p:cNvPr>
          <p:cNvSpPr txBox="1"/>
          <p:nvPr/>
        </p:nvSpPr>
        <p:spPr>
          <a:xfrm>
            <a:off x="6650234" y="8261834"/>
            <a:ext cx="4495800" cy="905376"/>
          </a:xfrm>
          <a:prstGeom prst="rect">
            <a:avLst/>
          </a:prstGeom>
        </p:spPr>
        <p:txBody>
          <a:bodyPr wrap="square" lIns="0" tIns="0" rIns="0" bIns="0" rtlCol="0" anchor="t">
            <a:spAutoFit/>
          </a:bodyPr>
          <a:lstStyle/>
          <a:p>
            <a:pPr algn="ctr">
              <a:lnSpc>
                <a:spcPct val="120000"/>
              </a:lnSpc>
            </a:pPr>
            <a:r>
              <a:rPr lang="en-US" sz="5400" b="1" dirty="0">
                <a:solidFill>
                  <a:srgbClr val="2B315B"/>
                </a:solidFill>
                <a:cs typeface="+mn-ea"/>
                <a:sym typeface="+mn-lt"/>
              </a:rPr>
              <a:t>CH</a:t>
            </a:r>
            <a:r>
              <a:rPr lang="en-US" sz="5400" b="1" baseline="-25000" dirty="0">
                <a:solidFill>
                  <a:srgbClr val="2B315B"/>
                </a:solidFill>
                <a:cs typeface="+mn-ea"/>
                <a:sym typeface="+mn-lt"/>
              </a:rPr>
              <a:t>3</a:t>
            </a:r>
            <a:r>
              <a:rPr lang="en-US" sz="5400" b="1" dirty="0">
                <a:solidFill>
                  <a:srgbClr val="2B315B"/>
                </a:solidFill>
                <a:cs typeface="+mn-ea"/>
                <a:sym typeface="+mn-lt"/>
              </a:rPr>
              <a:t>−CH</a:t>
            </a:r>
            <a:r>
              <a:rPr lang="en-US" sz="5400" b="1" baseline="-25000" dirty="0">
                <a:solidFill>
                  <a:srgbClr val="2B315B"/>
                </a:solidFill>
                <a:cs typeface="+mn-ea"/>
                <a:sym typeface="+mn-lt"/>
              </a:rPr>
              <a:t>2</a:t>
            </a:r>
            <a:r>
              <a:rPr lang="en-US" sz="5400" b="1" dirty="0">
                <a:solidFill>
                  <a:srgbClr val="2B315B"/>
                </a:solidFill>
                <a:cs typeface="+mn-ea"/>
                <a:sym typeface="+mn-lt"/>
              </a:rPr>
              <a:t>−OH</a:t>
            </a:r>
          </a:p>
        </p:txBody>
      </p:sp>
      <p:pic>
        <p:nvPicPr>
          <p:cNvPr id="17" name="Hình ảnh 16">
            <a:extLst>
              <a:ext uri="{FF2B5EF4-FFF2-40B4-BE49-F238E27FC236}">
                <a16:creationId xmlns:a16="http://schemas.microsoft.com/office/drawing/2014/main" id="{E6E5488B-7808-66A7-45D1-941F047DA4C4}"/>
              </a:ext>
            </a:extLst>
          </p:cNvPr>
          <p:cNvPicPr>
            <a:picLocks noChangeAspect="1"/>
          </p:cNvPicPr>
          <p:nvPr/>
        </p:nvPicPr>
        <p:blipFill rotWithShape="1">
          <a:blip r:embed="rId21"/>
          <a:srcRect l="17187" t="27191" r="16866" b="24879"/>
          <a:stretch/>
        </p:blipFill>
        <p:spPr>
          <a:xfrm>
            <a:off x="11794729" y="5666598"/>
            <a:ext cx="4391696" cy="2206921"/>
          </a:xfrm>
          <a:prstGeom prst="rect">
            <a:avLst/>
          </a:prstGeom>
        </p:spPr>
      </p:pic>
      <p:sp>
        <p:nvSpPr>
          <p:cNvPr id="18" name="TextBox 13">
            <a:extLst>
              <a:ext uri="{FF2B5EF4-FFF2-40B4-BE49-F238E27FC236}">
                <a16:creationId xmlns:a16="http://schemas.microsoft.com/office/drawing/2014/main" id="{211ECFB0-79F8-97EE-08DC-A2A403D53706}"/>
              </a:ext>
            </a:extLst>
          </p:cNvPr>
          <p:cNvSpPr txBox="1"/>
          <p:nvPr/>
        </p:nvSpPr>
        <p:spPr>
          <a:xfrm>
            <a:off x="12047224" y="8261834"/>
            <a:ext cx="4495800" cy="905376"/>
          </a:xfrm>
          <a:prstGeom prst="rect">
            <a:avLst/>
          </a:prstGeom>
        </p:spPr>
        <p:txBody>
          <a:bodyPr wrap="square" lIns="0" tIns="0" rIns="0" bIns="0" rtlCol="0" anchor="t">
            <a:spAutoFit/>
          </a:bodyPr>
          <a:lstStyle/>
          <a:p>
            <a:pPr algn="ctr">
              <a:lnSpc>
                <a:spcPct val="120000"/>
              </a:lnSpc>
            </a:pPr>
            <a:r>
              <a:rPr lang="en-US" sz="5400" b="1" dirty="0">
                <a:solidFill>
                  <a:srgbClr val="2B315B"/>
                </a:solidFill>
                <a:cs typeface="+mn-ea"/>
                <a:sym typeface="+mn-lt"/>
              </a:rPr>
              <a:t>CH</a:t>
            </a:r>
            <a:r>
              <a:rPr lang="en-US" sz="5400" b="1" baseline="-25000" dirty="0">
                <a:solidFill>
                  <a:srgbClr val="2B315B"/>
                </a:solidFill>
                <a:cs typeface="+mn-ea"/>
                <a:sym typeface="+mn-lt"/>
              </a:rPr>
              <a:t>3</a:t>
            </a:r>
            <a:r>
              <a:rPr lang="en-US" sz="5400" b="1" dirty="0">
                <a:solidFill>
                  <a:srgbClr val="2B315B"/>
                </a:solidFill>
                <a:cs typeface="+mn-ea"/>
                <a:sym typeface="+mn-lt"/>
              </a:rPr>
              <a:t>−O−CH</a:t>
            </a:r>
            <a:r>
              <a:rPr lang="en-US" sz="5400" b="1" baseline="-25000" dirty="0">
                <a:solidFill>
                  <a:srgbClr val="2B315B"/>
                </a:solidFill>
                <a:cs typeface="+mn-ea"/>
                <a:sym typeface="+mn-lt"/>
              </a:rPr>
              <a:t>3</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cs typeface="+mn-ea"/>
              <a:sym typeface="+mn-lt"/>
            </a:endParaRPr>
          </a:p>
        </p:txBody>
      </p:sp>
      <p:sp>
        <p:nvSpPr>
          <p:cNvPr id="3" name="Freeform 3"/>
          <p:cNvSpPr/>
          <p:nvPr/>
        </p:nvSpPr>
        <p:spPr>
          <a:xfrm>
            <a:off x="15729796" y="-378087"/>
            <a:ext cx="3993997" cy="3696263"/>
          </a:xfrm>
          <a:custGeom>
            <a:avLst/>
            <a:gdLst/>
            <a:ahLst/>
            <a:cxnLst/>
            <a:rect l="l" t="t" r="r" b="b"/>
            <a:pathLst>
              <a:path w="3993997" h="3696263">
                <a:moveTo>
                  <a:pt x="0" y="0"/>
                </a:moveTo>
                <a:lnTo>
                  <a:pt x="3993997" y="0"/>
                </a:lnTo>
                <a:lnTo>
                  <a:pt x="3993997" y="3696262"/>
                </a:lnTo>
                <a:lnTo>
                  <a:pt x="0" y="36962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cs typeface="+mn-ea"/>
              <a:sym typeface="+mn-lt"/>
            </a:endParaRPr>
          </a:p>
        </p:txBody>
      </p:sp>
      <p:sp>
        <p:nvSpPr>
          <p:cNvPr id="4" name="Freeform 4"/>
          <p:cNvSpPr/>
          <p:nvPr/>
        </p:nvSpPr>
        <p:spPr>
          <a:xfrm>
            <a:off x="559438" y="400904"/>
            <a:ext cx="17400224" cy="9315387"/>
          </a:xfrm>
          <a:custGeom>
            <a:avLst/>
            <a:gdLst/>
            <a:ahLst/>
            <a:cxnLst/>
            <a:rect l="l" t="t" r="r" b="b"/>
            <a:pathLst>
              <a:path w="15439551" h="8670210">
                <a:moveTo>
                  <a:pt x="0" y="0"/>
                </a:moveTo>
                <a:lnTo>
                  <a:pt x="15439550" y="0"/>
                </a:lnTo>
                <a:lnTo>
                  <a:pt x="15439550" y="8670210"/>
                </a:lnTo>
                <a:lnTo>
                  <a:pt x="0" y="86702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cs typeface="+mn-ea"/>
              <a:sym typeface="+mn-lt"/>
            </a:endParaRPr>
          </a:p>
        </p:txBody>
      </p:sp>
      <p:sp>
        <p:nvSpPr>
          <p:cNvPr id="5" name="TextBox 5"/>
          <p:cNvSpPr txBox="1"/>
          <p:nvPr/>
        </p:nvSpPr>
        <p:spPr>
          <a:xfrm>
            <a:off x="3048000" y="854759"/>
            <a:ext cx="13258800" cy="1526187"/>
          </a:xfrm>
          <a:prstGeom prst="rect">
            <a:avLst/>
          </a:prstGeom>
        </p:spPr>
        <p:txBody>
          <a:bodyPr wrap="square" lIns="0" tIns="0" rIns="0" bIns="0" rtlCol="0" anchor="t">
            <a:spAutoFit/>
          </a:bodyPr>
          <a:lstStyle/>
          <a:p>
            <a:pPr algn="ctr">
              <a:lnSpc>
                <a:spcPts val="13200"/>
              </a:lnSpc>
            </a:pPr>
            <a:r>
              <a:rPr lang="en-US" sz="8800" b="1" spc="179" dirty="0">
                <a:solidFill>
                  <a:srgbClr val="2B315B"/>
                </a:solidFill>
                <a:cs typeface="+mn-ea"/>
                <a:sym typeface="+mn-lt"/>
              </a:rPr>
              <a:t>I. </a:t>
            </a:r>
            <a:r>
              <a:rPr lang="en-US" sz="8800" b="1" spc="179" dirty="0" err="1">
                <a:solidFill>
                  <a:srgbClr val="2B315B"/>
                </a:solidFill>
                <a:cs typeface="+mn-ea"/>
                <a:sym typeface="+mn-lt"/>
              </a:rPr>
              <a:t>Thuyết</a:t>
            </a:r>
            <a:r>
              <a:rPr lang="en-US" sz="8800" b="1" spc="179" dirty="0">
                <a:solidFill>
                  <a:srgbClr val="2B315B"/>
                </a:solidFill>
                <a:cs typeface="+mn-ea"/>
                <a:sym typeface="+mn-lt"/>
              </a:rPr>
              <a:t> </a:t>
            </a:r>
            <a:r>
              <a:rPr lang="en-US" sz="8800" b="1" spc="179" dirty="0" err="1">
                <a:solidFill>
                  <a:srgbClr val="2B315B"/>
                </a:solidFill>
                <a:cs typeface="+mn-ea"/>
                <a:sym typeface="+mn-lt"/>
              </a:rPr>
              <a:t>cấu</a:t>
            </a:r>
            <a:r>
              <a:rPr lang="en-US" sz="8800" b="1" spc="179" dirty="0">
                <a:solidFill>
                  <a:srgbClr val="2B315B"/>
                </a:solidFill>
                <a:cs typeface="+mn-ea"/>
                <a:sym typeface="+mn-lt"/>
              </a:rPr>
              <a:t> </a:t>
            </a:r>
            <a:r>
              <a:rPr lang="en-US" sz="8800" b="1" spc="179" dirty="0" err="1">
                <a:solidFill>
                  <a:srgbClr val="2B315B"/>
                </a:solidFill>
                <a:cs typeface="+mn-ea"/>
                <a:sym typeface="+mn-lt"/>
              </a:rPr>
              <a:t>tạo</a:t>
            </a:r>
            <a:r>
              <a:rPr lang="en-US" sz="8800" b="1" spc="179" dirty="0">
                <a:solidFill>
                  <a:srgbClr val="2B315B"/>
                </a:solidFill>
                <a:cs typeface="+mn-ea"/>
                <a:sym typeface="+mn-lt"/>
              </a:rPr>
              <a:t> </a:t>
            </a:r>
            <a:r>
              <a:rPr lang="en-US" sz="8800" b="1" spc="179" dirty="0" err="1">
                <a:solidFill>
                  <a:srgbClr val="2B315B"/>
                </a:solidFill>
                <a:cs typeface="+mn-ea"/>
                <a:sym typeface="+mn-lt"/>
              </a:rPr>
              <a:t>hóa</a:t>
            </a:r>
            <a:r>
              <a:rPr lang="en-US" sz="8800" b="1" spc="179" dirty="0">
                <a:solidFill>
                  <a:srgbClr val="2B315B"/>
                </a:solidFill>
                <a:cs typeface="+mn-ea"/>
                <a:sym typeface="+mn-lt"/>
              </a:rPr>
              <a:t> </a:t>
            </a:r>
            <a:r>
              <a:rPr lang="en-US" sz="8800" b="1" spc="179" dirty="0" err="1">
                <a:solidFill>
                  <a:srgbClr val="2B315B"/>
                </a:solidFill>
                <a:cs typeface="+mn-ea"/>
                <a:sym typeface="+mn-lt"/>
              </a:rPr>
              <a:t>học</a:t>
            </a:r>
            <a:endParaRPr lang="en-US" sz="8800" b="1" spc="179" dirty="0">
              <a:solidFill>
                <a:srgbClr val="2B315B"/>
              </a:solidFill>
              <a:cs typeface="+mn-ea"/>
              <a:sym typeface="+mn-lt"/>
            </a:endParaRPr>
          </a:p>
        </p:txBody>
      </p:sp>
      <p:sp>
        <p:nvSpPr>
          <p:cNvPr id="7" name="Freeform 7"/>
          <p:cNvSpPr/>
          <p:nvPr/>
        </p:nvSpPr>
        <p:spPr>
          <a:xfrm rot="8829283">
            <a:off x="15455508" y="8899152"/>
            <a:ext cx="3600289" cy="877161"/>
          </a:xfrm>
          <a:custGeom>
            <a:avLst/>
            <a:gdLst/>
            <a:ahLst/>
            <a:cxnLst/>
            <a:rect l="l" t="t" r="r" b="b"/>
            <a:pathLst>
              <a:path w="3600289" h="877161">
                <a:moveTo>
                  <a:pt x="0" y="0"/>
                </a:moveTo>
                <a:lnTo>
                  <a:pt x="3600289" y="0"/>
                </a:lnTo>
                <a:lnTo>
                  <a:pt x="3600289" y="877161"/>
                </a:lnTo>
                <a:lnTo>
                  <a:pt x="0" y="8771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cs typeface="+mn-ea"/>
              <a:sym typeface="+mn-lt"/>
            </a:endParaRPr>
          </a:p>
        </p:txBody>
      </p:sp>
      <p:sp>
        <p:nvSpPr>
          <p:cNvPr id="8" name="Freeform 8"/>
          <p:cNvSpPr/>
          <p:nvPr/>
        </p:nvSpPr>
        <p:spPr>
          <a:xfrm rot="8839317">
            <a:off x="-187937" y="902511"/>
            <a:ext cx="3600289" cy="877161"/>
          </a:xfrm>
          <a:custGeom>
            <a:avLst/>
            <a:gdLst/>
            <a:ahLst/>
            <a:cxnLst/>
            <a:rect l="l" t="t" r="r" b="b"/>
            <a:pathLst>
              <a:path w="3600289" h="877161">
                <a:moveTo>
                  <a:pt x="0" y="0"/>
                </a:moveTo>
                <a:lnTo>
                  <a:pt x="3600289" y="0"/>
                </a:lnTo>
                <a:lnTo>
                  <a:pt x="3600289" y="877161"/>
                </a:lnTo>
                <a:lnTo>
                  <a:pt x="0" y="8771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cs typeface="+mn-ea"/>
              <a:sym typeface="+mn-lt"/>
            </a:endParaRPr>
          </a:p>
        </p:txBody>
      </p:sp>
      <p:sp>
        <p:nvSpPr>
          <p:cNvPr id="11" name="Freeform 11"/>
          <p:cNvSpPr/>
          <p:nvPr/>
        </p:nvSpPr>
        <p:spPr>
          <a:xfrm>
            <a:off x="50337" y="656638"/>
            <a:ext cx="2414862" cy="2195896"/>
          </a:xfrm>
          <a:custGeom>
            <a:avLst/>
            <a:gdLst/>
            <a:ahLst/>
            <a:cxnLst/>
            <a:rect l="l" t="t" r="r" b="b"/>
            <a:pathLst>
              <a:path w="4173239" h="2852978">
                <a:moveTo>
                  <a:pt x="0" y="0"/>
                </a:moveTo>
                <a:lnTo>
                  <a:pt x="4173239" y="0"/>
                </a:lnTo>
                <a:lnTo>
                  <a:pt x="4173239" y="2852978"/>
                </a:lnTo>
                <a:lnTo>
                  <a:pt x="0" y="2852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cs typeface="+mn-ea"/>
              <a:sym typeface="+mn-lt"/>
            </a:endParaRPr>
          </a:p>
        </p:txBody>
      </p:sp>
      <p:sp>
        <p:nvSpPr>
          <p:cNvPr id="13" name="TextBox 13"/>
          <p:cNvSpPr txBox="1"/>
          <p:nvPr/>
        </p:nvSpPr>
        <p:spPr>
          <a:xfrm>
            <a:off x="1752600" y="6304059"/>
            <a:ext cx="14935200" cy="2900281"/>
          </a:xfrm>
          <a:prstGeom prst="rect">
            <a:avLst/>
          </a:prstGeom>
        </p:spPr>
        <p:txBody>
          <a:bodyPr wrap="square" lIns="0" tIns="0" rIns="0" bIns="0" rtlCol="0" anchor="t">
            <a:spAutoFit/>
          </a:bodyPr>
          <a:lstStyle/>
          <a:p>
            <a:pPr algn="just">
              <a:lnSpc>
                <a:spcPct val="120000"/>
              </a:lnSpc>
            </a:pPr>
            <a:r>
              <a:rPr lang="en-US" sz="3200" spc="41" dirty="0">
                <a:solidFill>
                  <a:srgbClr val="2B315B"/>
                </a:solidFill>
                <a:cs typeface="+mn-ea"/>
                <a:sym typeface="+mn-lt"/>
              </a:rPr>
              <a:t>Quan </a:t>
            </a:r>
            <a:r>
              <a:rPr lang="en-US" sz="3200" spc="41" dirty="0" err="1">
                <a:solidFill>
                  <a:srgbClr val="2B315B"/>
                </a:solidFill>
                <a:cs typeface="+mn-ea"/>
                <a:sym typeface="+mn-lt"/>
              </a:rPr>
              <a:t>sát</a:t>
            </a:r>
            <a:r>
              <a:rPr lang="en-US" sz="3200" spc="41" dirty="0">
                <a:solidFill>
                  <a:srgbClr val="2B315B"/>
                </a:solidFill>
                <a:cs typeface="+mn-ea"/>
                <a:sym typeface="+mn-lt"/>
              </a:rPr>
              <a:t> </a:t>
            </a:r>
            <a:r>
              <a:rPr lang="en-US" sz="3200" spc="41" dirty="0" err="1">
                <a:solidFill>
                  <a:srgbClr val="2B315B"/>
                </a:solidFill>
                <a:cs typeface="+mn-ea"/>
                <a:sym typeface="+mn-lt"/>
              </a:rPr>
              <a:t>mô</a:t>
            </a:r>
            <a:r>
              <a:rPr lang="en-US" sz="3200" spc="41" dirty="0">
                <a:solidFill>
                  <a:srgbClr val="2B315B"/>
                </a:solidFill>
                <a:cs typeface="+mn-ea"/>
                <a:sym typeface="+mn-lt"/>
              </a:rPr>
              <a:t> </a:t>
            </a:r>
            <a:r>
              <a:rPr lang="en-US" sz="3200" spc="41" dirty="0" err="1">
                <a:solidFill>
                  <a:srgbClr val="2B315B"/>
                </a:solidFill>
                <a:cs typeface="+mn-ea"/>
                <a:sym typeface="+mn-lt"/>
              </a:rPr>
              <a:t>hình</a:t>
            </a:r>
            <a:r>
              <a:rPr lang="en-US" sz="3200" spc="41" dirty="0">
                <a:solidFill>
                  <a:srgbClr val="2B315B"/>
                </a:solidFill>
                <a:cs typeface="+mn-ea"/>
                <a:sym typeface="+mn-lt"/>
              </a:rPr>
              <a:t> </a:t>
            </a:r>
            <a:r>
              <a:rPr lang="en-US" sz="3200" spc="41" dirty="0" err="1">
                <a:solidFill>
                  <a:srgbClr val="2B315B"/>
                </a:solidFill>
                <a:cs typeface="+mn-ea"/>
                <a:sym typeface="+mn-lt"/>
              </a:rPr>
              <a:t>hai</a:t>
            </a:r>
            <a:r>
              <a:rPr lang="en-US" sz="3200" spc="41" dirty="0">
                <a:solidFill>
                  <a:srgbClr val="2B315B"/>
                </a:solidFill>
                <a:cs typeface="+mn-ea"/>
                <a:sym typeface="+mn-lt"/>
              </a:rPr>
              <a:t> </a:t>
            </a:r>
            <a:r>
              <a:rPr lang="en-US" sz="3200" spc="41" dirty="0" err="1">
                <a:solidFill>
                  <a:srgbClr val="2B315B"/>
                </a:solidFill>
                <a:cs typeface="+mn-ea"/>
                <a:sym typeface="+mn-lt"/>
              </a:rPr>
              <a:t>phân</a:t>
            </a:r>
            <a:r>
              <a:rPr lang="en-US" sz="3200" spc="41" dirty="0">
                <a:solidFill>
                  <a:srgbClr val="2B315B"/>
                </a:solidFill>
                <a:cs typeface="+mn-ea"/>
                <a:sym typeface="+mn-lt"/>
              </a:rPr>
              <a:t> </a:t>
            </a:r>
            <a:r>
              <a:rPr lang="en-US" sz="3200" spc="41" dirty="0" err="1">
                <a:solidFill>
                  <a:srgbClr val="2B315B"/>
                </a:solidFill>
                <a:cs typeface="+mn-ea"/>
                <a:sym typeface="+mn-lt"/>
              </a:rPr>
              <a:t>tử</a:t>
            </a:r>
            <a:r>
              <a:rPr lang="en-US" sz="3200" spc="41" dirty="0">
                <a:solidFill>
                  <a:srgbClr val="2B315B"/>
                </a:solidFill>
                <a:cs typeface="+mn-ea"/>
                <a:sym typeface="+mn-lt"/>
              </a:rPr>
              <a:t> </a:t>
            </a:r>
            <a:r>
              <a:rPr lang="en-US" sz="3200" spc="41" dirty="0" err="1">
                <a:solidFill>
                  <a:srgbClr val="2B315B"/>
                </a:solidFill>
                <a:cs typeface="+mn-ea"/>
                <a:sym typeface="+mn-lt"/>
              </a:rPr>
              <a:t>đã</a:t>
            </a:r>
            <a:r>
              <a:rPr lang="en-US" sz="3200" spc="41" dirty="0">
                <a:solidFill>
                  <a:srgbClr val="2B315B"/>
                </a:solidFill>
                <a:cs typeface="+mn-ea"/>
                <a:sym typeface="+mn-lt"/>
              </a:rPr>
              <a:t> </a:t>
            </a:r>
            <a:r>
              <a:rPr lang="en-US" sz="3200" spc="41" dirty="0" err="1">
                <a:solidFill>
                  <a:srgbClr val="2B315B"/>
                </a:solidFill>
                <a:cs typeface="+mn-ea"/>
                <a:sym typeface="+mn-lt"/>
              </a:rPr>
              <a:t>lắp</a:t>
            </a:r>
            <a:r>
              <a:rPr lang="en-US" sz="3200" spc="41" dirty="0">
                <a:solidFill>
                  <a:srgbClr val="2B315B"/>
                </a:solidFill>
                <a:cs typeface="+mn-ea"/>
                <a:sym typeface="+mn-lt"/>
              </a:rPr>
              <a:t> </a:t>
            </a:r>
            <a:r>
              <a:rPr lang="en-US" sz="3200" spc="41" dirty="0" err="1">
                <a:solidFill>
                  <a:srgbClr val="2B315B"/>
                </a:solidFill>
                <a:cs typeface="+mn-ea"/>
                <a:sym typeface="+mn-lt"/>
              </a:rPr>
              <a:t>ghép</a:t>
            </a:r>
            <a:r>
              <a:rPr lang="en-US" sz="3200" spc="41" dirty="0">
                <a:solidFill>
                  <a:srgbClr val="2B315B"/>
                </a:solidFill>
                <a:cs typeface="+mn-ea"/>
                <a:sym typeface="+mn-lt"/>
              </a:rPr>
              <a:t> </a:t>
            </a:r>
            <a:r>
              <a:rPr lang="en-US" sz="3200" spc="41" dirty="0" err="1">
                <a:solidFill>
                  <a:srgbClr val="2B315B"/>
                </a:solidFill>
                <a:cs typeface="+mn-ea"/>
                <a:sym typeface="+mn-lt"/>
              </a:rPr>
              <a:t>được</a:t>
            </a:r>
            <a:r>
              <a:rPr lang="en-US" sz="3200" spc="41" dirty="0">
                <a:solidFill>
                  <a:srgbClr val="2B315B"/>
                </a:solidFill>
                <a:cs typeface="+mn-ea"/>
                <a:sym typeface="+mn-lt"/>
              </a:rPr>
              <a:t> </a:t>
            </a:r>
            <a:r>
              <a:rPr lang="en-US" sz="3200" spc="41" dirty="0" err="1">
                <a:solidFill>
                  <a:srgbClr val="2B315B"/>
                </a:solidFill>
                <a:cs typeface="+mn-ea"/>
                <a:sym typeface="+mn-lt"/>
              </a:rPr>
              <a:t>trả</a:t>
            </a:r>
            <a:r>
              <a:rPr lang="en-US" sz="3200" spc="41" dirty="0">
                <a:solidFill>
                  <a:srgbClr val="2B315B"/>
                </a:solidFill>
                <a:cs typeface="+mn-ea"/>
                <a:sym typeface="+mn-lt"/>
              </a:rPr>
              <a:t> </a:t>
            </a:r>
            <a:r>
              <a:rPr lang="en-US" sz="3200" spc="41" dirty="0" err="1">
                <a:solidFill>
                  <a:srgbClr val="2B315B"/>
                </a:solidFill>
                <a:cs typeface="+mn-ea"/>
                <a:sym typeface="+mn-lt"/>
              </a:rPr>
              <a:t>lời</a:t>
            </a:r>
            <a:r>
              <a:rPr lang="en-US" sz="3200" spc="41" dirty="0">
                <a:solidFill>
                  <a:srgbClr val="2B315B"/>
                </a:solidFill>
                <a:cs typeface="+mn-ea"/>
                <a:sym typeface="+mn-lt"/>
              </a:rPr>
              <a:t> </a:t>
            </a:r>
            <a:r>
              <a:rPr lang="en-US" sz="3200" spc="41" dirty="0" err="1">
                <a:solidFill>
                  <a:srgbClr val="2B315B"/>
                </a:solidFill>
                <a:cs typeface="+mn-ea"/>
                <a:sym typeface="+mn-lt"/>
              </a:rPr>
              <a:t>các</a:t>
            </a:r>
            <a:r>
              <a:rPr lang="en-US" sz="3200" spc="41" dirty="0">
                <a:solidFill>
                  <a:srgbClr val="2B315B"/>
                </a:solidFill>
                <a:cs typeface="+mn-ea"/>
                <a:sym typeface="+mn-lt"/>
              </a:rPr>
              <a:t> </a:t>
            </a:r>
            <a:r>
              <a:rPr lang="en-US" sz="3200" spc="41" dirty="0" err="1">
                <a:solidFill>
                  <a:srgbClr val="2B315B"/>
                </a:solidFill>
                <a:cs typeface="+mn-ea"/>
                <a:sym typeface="+mn-lt"/>
              </a:rPr>
              <a:t>câu</a:t>
            </a:r>
            <a:r>
              <a:rPr lang="en-US" sz="3200" spc="41" dirty="0">
                <a:solidFill>
                  <a:srgbClr val="2B315B"/>
                </a:solidFill>
                <a:cs typeface="+mn-ea"/>
                <a:sym typeface="+mn-lt"/>
              </a:rPr>
              <a:t> </a:t>
            </a:r>
            <a:r>
              <a:rPr lang="en-US" sz="3200" spc="41" dirty="0" err="1">
                <a:solidFill>
                  <a:srgbClr val="2B315B"/>
                </a:solidFill>
                <a:cs typeface="+mn-ea"/>
                <a:sym typeface="+mn-lt"/>
              </a:rPr>
              <a:t>hỏi</a:t>
            </a:r>
            <a:r>
              <a:rPr lang="en-US" sz="3200" spc="41" dirty="0">
                <a:solidFill>
                  <a:srgbClr val="2B315B"/>
                </a:solidFill>
                <a:cs typeface="+mn-ea"/>
                <a:sym typeface="+mn-lt"/>
              </a:rPr>
              <a:t> </a:t>
            </a:r>
            <a:r>
              <a:rPr lang="en-US" sz="3200" spc="41" dirty="0" err="1">
                <a:solidFill>
                  <a:srgbClr val="2B315B"/>
                </a:solidFill>
                <a:cs typeface="+mn-ea"/>
                <a:sym typeface="+mn-lt"/>
              </a:rPr>
              <a:t>sau</a:t>
            </a:r>
            <a:r>
              <a:rPr lang="en-US" sz="3200" spc="41" dirty="0">
                <a:solidFill>
                  <a:srgbClr val="2B315B"/>
                </a:solidFill>
                <a:cs typeface="+mn-ea"/>
                <a:sym typeface="+mn-lt"/>
              </a:rPr>
              <a:t>:</a:t>
            </a:r>
          </a:p>
          <a:p>
            <a:pPr algn="just">
              <a:lnSpc>
                <a:spcPct val="120000"/>
              </a:lnSpc>
            </a:pPr>
            <a:r>
              <a:rPr lang="en-US" sz="3200" spc="41" dirty="0">
                <a:solidFill>
                  <a:srgbClr val="2B315B"/>
                </a:solidFill>
                <a:cs typeface="+mn-ea"/>
                <a:sym typeface="+mn-lt"/>
              </a:rPr>
              <a:t>1, Trong </a:t>
            </a:r>
            <a:r>
              <a:rPr lang="en-US" sz="3200" spc="41" dirty="0" err="1">
                <a:solidFill>
                  <a:srgbClr val="2B315B"/>
                </a:solidFill>
                <a:cs typeface="+mn-ea"/>
                <a:sym typeface="+mn-lt"/>
              </a:rPr>
              <a:t>phân</a:t>
            </a:r>
            <a:r>
              <a:rPr lang="en-US" sz="3200" spc="41" dirty="0">
                <a:solidFill>
                  <a:srgbClr val="2B315B"/>
                </a:solidFill>
                <a:cs typeface="+mn-ea"/>
                <a:sym typeface="+mn-lt"/>
              </a:rPr>
              <a:t> </a:t>
            </a:r>
            <a:r>
              <a:rPr lang="en-US" sz="3200" spc="41" dirty="0" err="1">
                <a:solidFill>
                  <a:srgbClr val="2B315B"/>
                </a:solidFill>
                <a:cs typeface="+mn-ea"/>
                <a:sym typeface="+mn-lt"/>
              </a:rPr>
              <a:t>tử</a:t>
            </a:r>
            <a:r>
              <a:rPr lang="en-US" sz="3200" spc="41" dirty="0">
                <a:solidFill>
                  <a:srgbClr val="2B315B"/>
                </a:solidFill>
                <a:cs typeface="+mn-ea"/>
                <a:sym typeface="+mn-lt"/>
              </a:rPr>
              <a:t> </a:t>
            </a:r>
            <a:r>
              <a:rPr lang="en-US" sz="3200" spc="41" dirty="0" err="1">
                <a:solidFill>
                  <a:srgbClr val="2B315B"/>
                </a:solidFill>
                <a:cs typeface="+mn-ea"/>
                <a:sym typeface="+mn-lt"/>
              </a:rPr>
              <a:t>hợp</a:t>
            </a:r>
            <a:r>
              <a:rPr lang="en-US" sz="3200" spc="41" dirty="0">
                <a:solidFill>
                  <a:srgbClr val="2B315B"/>
                </a:solidFill>
                <a:cs typeface="+mn-ea"/>
                <a:sym typeface="+mn-lt"/>
              </a:rPr>
              <a:t> </a:t>
            </a:r>
            <a:r>
              <a:rPr lang="en-US" sz="3200" spc="41" dirty="0" err="1">
                <a:solidFill>
                  <a:srgbClr val="2B315B"/>
                </a:solidFill>
                <a:cs typeface="+mn-ea"/>
                <a:sym typeface="+mn-lt"/>
              </a:rPr>
              <a:t>chất</a:t>
            </a:r>
            <a:r>
              <a:rPr lang="en-US" sz="3200" spc="41" dirty="0">
                <a:solidFill>
                  <a:srgbClr val="2B315B"/>
                </a:solidFill>
                <a:cs typeface="+mn-ea"/>
                <a:sym typeface="+mn-lt"/>
              </a:rPr>
              <a:t> </a:t>
            </a:r>
            <a:r>
              <a:rPr lang="en-US" sz="3200" spc="41" dirty="0" err="1">
                <a:solidFill>
                  <a:srgbClr val="2B315B"/>
                </a:solidFill>
                <a:cs typeface="+mn-ea"/>
                <a:sym typeface="+mn-lt"/>
              </a:rPr>
              <a:t>hữu</a:t>
            </a:r>
            <a:r>
              <a:rPr lang="en-US" sz="3200" spc="41" dirty="0">
                <a:solidFill>
                  <a:srgbClr val="2B315B"/>
                </a:solidFill>
                <a:cs typeface="+mn-ea"/>
                <a:sym typeface="+mn-lt"/>
              </a:rPr>
              <a:t> </a:t>
            </a:r>
            <a:r>
              <a:rPr lang="en-US" sz="3200" spc="41" dirty="0" err="1">
                <a:solidFill>
                  <a:srgbClr val="2B315B"/>
                </a:solidFill>
                <a:cs typeface="+mn-ea"/>
                <a:sym typeface="+mn-lt"/>
              </a:rPr>
              <a:t>cơ</a:t>
            </a:r>
            <a:r>
              <a:rPr lang="en-US" sz="3200" spc="41" dirty="0">
                <a:solidFill>
                  <a:srgbClr val="2B315B"/>
                </a:solidFill>
                <a:cs typeface="+mn-ea"/>
                <a:sym typeface="+mn-lt"/>
              </a:rPr>
              <a:t>, </a:t>
            </a:r>
            <a:r>
              <a:rPr lang="en-US" sz="3200" spc="41" dirty="0" err="1">
                <a:solidFill>
                  <a:srgbClr val="2B315B"/>
                </a:solidFill>
                <a:cs typeface="+mn-ea"/>
                <a:sym typeface="+mn-lt"/>
              </a:rPr>
              <a:t>các</a:t>
            </a:r>
            <a:r>
              <a:rPr lang="en-US" sz="3200" spc="41" dirty="0">
                <a:solidFill>
                  <a:srgbClr val="2B315B"/>
                </a:solidFill>
                <a:cs typeface="+mn-ea"/>
                <a:sym typeface="+mn-lt"/>
              </a:rPr>
              <a:t> </a:t>
            </a:r>
            <a:r>
              <a:rPr lang="en-US" sz="3200" spc="41" dirty="0" err="1">
                <a:solidFill>
                  <a:srgbClr val="2B315B"/>
                </a:solidFill>
                <a:cs typeface="+mn-ea"/>
                <a:sym typeface="+mn-lt"/>
              </a:rPr>
              <a:t>nguyên</a:t>
            </a:r>
            <a:r>
              <a:rPr lang="en-US" sz="3200" spc="41" dirty="0">
                <a:solidFill>
                  <a:srgbClr val="2B315B"/>
                </a:solidFill>
                <a:cs typeface="+mn-ea"/>
                <a:sym typeface="+mn-lt"/>
              </a:rPr>
              <a:t> </a:t>
            </a:r>
            <a:r>
              <a:rPr lang="en-US" sz="3200" spc="41" dirty="0" err="1">
                <a:solidFill>
                  <a:srgbClr val="2B315B"/>
                </a:solidFill>
                <a:cs typeface="+mn-ea"/>
                <a:sym typeface="+mn-lt"/>
              </a:rPr>
              <a:t>tử</a:t>
            </a:r>
            <a:r>
              <a:rPr lang="en-US" sz="3200" spc="41" dirty="0">
                <a:solidFill>
                  <a:srgbClr val="2B315B"/>
                </a:solidFill>
                <a:cs typeface="+mn-ea"/>
                <a:sym typeface="+mn-lt"/>
              </a:rPr>
              <a:t> </a:t>
            </a:r>
            <a:r>
              <a:rPr lang="en-US" sz="3200" spc="41" dirty="0" err="1">
                <a:solidFill>
                  <a:srgbClr val="2B315B"/>
                </a:solidFill>
                <a:cs typeface="+mn-ea"/>
                <a:sym typeface="+mn-lt"/>
              </a:rPr>
              <a:t>liên</a:t>
            </a:r>
            <a:r>
              <a:rPr lang="en-US" sz="3200" spc="41" dirty="0">
                <a:solidFill>
                  <a:srgbClr val="2B315B"/>
                </a:solidFill>
                <a:cs typeface="+mn-ea"/>
                <a:sym typeface="+mn-lt"/>
              </a:rPr>
              <a:t> </a:t>
            </a:r>
            <a:r>
              <a:rPr lang="en-US" sz="3200" spc="41" dirty="0" err="1">
                <a:solidFill>
                  <a:srgbClr val="2B315B"/>
                </a:solidFill>
                <a:cs typeface="+mn-ea"/>
                <a:sym typeface="+mn-lt"/>
              </a:rPr>
              <a:t>kết</a:t>
            </a:r>
            <a:r>
              <a:rPr lang="en-US" sz="3200" spc="41" dirty="0">
                <a:solidFill>
                  <a:srgbClr val="2B315B"/>
                </a:solidFill>
                <a:cs typeface="+mn-ea"/>
                <a:sym typeface="+mn-lt"/>
              </a:rPr>
              <a:t> </a:t>
            </a:r>
            <a:r>
              <a:rPr lang="en-US" sz="3200" spc="41" dirty="0" err="1">
                <a:solidFill>
                  <a:srgbClr val="2B315B"/>
                </a:solidFill>
                <a:cs typeface="+mn-ea"/>
                <a:sym typeface="+mn-lt"/>
              </a:rPr>
              <a:t>với</a:t>
            </a:r>
            <a:r>
              <a:rPr lang="en-US" sz="3200" spc="41" dirty="0">
                <a:solidFill>
                  <a:srgbClr val="2B315B"/>
                </a:solidFill>
                <a:cs typeface="+mn-ea"/>
                <a:sym typeface="+mn-lt"/>
              </a:rPr>
              <a:t> </a:t>
            </a:r>
            <a:r>
              <a:rPr lang="en-US" sz="3200" spc="41" dirty="0" err="1">
                <a:solidFill>
                  <a:srgbClr val="2B315B"/>
                </a:solidFill>
                <a:cs typeface="+mn-ea"/>
                <a:sym typeface="+mn-lt"/>
              </a:rPr>
              <a:t>nhau</a:t>
            </a:r>
            <a:r>
              <a:rPr lang="en-US" sz="3200" spc="41" dirty="0">
                <a:solidFill>
                  <a:srgbClr val="2B315B"/>
                </a:solidFill>
                <a:cs typeface="+mn-ea"/>
                <a:sym typeface="+mn-lt"/>
              </a:rPr>
              <a:t> </a:t>
            </a:r>
            <a:r>
              <a:rPr lang="en-US" sz="3200" spc="41" dirty="0" err="1">
                <a:solidFill>
                  <a:srgbClr val="2B315B"/>
                </a:solidFill>
                <a:cs typeface="+mn-ea"/>
                <a:sym typeface="+mn-lt"/>
              </a:rPr>
              <a:t>như</a:t>
            </a:r>
            <a:r>
              <a:rPr lang="en-US" sz="3200" spc="41" dirty="0">
                <a:solidFill>
                  <a:srgbClr val="2B315B"/>
                </a:solidFill>
                <a:cs typeface="+mn-ea"/>
                <a:sym typeface="+mn-lt"/>
              </a:rPr>
              <a:t> </a:t>
            </a:r>
            <a:r>
              <a:rPr lang="en-US" sz="3200" spc="41" dirty="0" err="1">
                <a:solidFill>
                  <a:srgbClr val="2B315B"/>
                </a:solidFill>
                <a:cs typeface="+mn-ea"/>
                <a:sym typeface="+mn-lt"/>
              </a:rPr>
              <a:t>thế</a:t>
            </a:r>
            <a:r>
              <a:rPr lang="en-US" sz="3200" spc="41" dirty="0">
                <a:solidFill>
                  <a:srgbClr val="2B315B"/>
                </a:solidFill>
                <a:cs typeface="+mn-ea"/>
                <a:sym typeface="+mn-lt"/>
              </a:rPr>
              <a:t> </a:t>
            </a:r>
            <a:r>
              <a:rPr lang="en-US" sz="3200" spc="41" dirty="0" err="1">
                <a:solidFill>
                  <a:srgbClr val="2B315B"/>
                </a:solidFill>
                <a:cs typeface="+mn-ea"/>
                <a:sym typeface="+mn-lt"/>
              </a:rPr>
              <a:t>nào</a:t>
            </a:r>
            <a:r>
              <a:rPr lang="en-US" sz="3200" spc="41" dirty="0">
                <a:solidFill>
                  <a:srgbClr val="2B315B"/>
                </a:solidFill>
                <a:cs typeface="+mn-ea"/>
                <a:sym typeface="+mn-lt"/>
              </a:rPr>
              <a:t> (</a:t>
            </a:r>
            <a:r>
              <a:rPr lang="en-US" sz="3200" spc="41" dirty="0" err="1">
                <a:solidFill>
                  <a:srgbClr val="2B315B"/>
                </a:solidFill>
                <a:cs typeface="+mn-ea"/>
                <a:sym typeface="+mn-lt"/>
              </a:rPr>
              <a:t>về</a:t>
            </a:r>
            <a:r>
              <a:rPr lang="en-US" sz="3200" spc="41" dirty="0">
                <a:solidFill>
                  <a:srgbClr val="2B315B"/>
                </a:solidFill>
                <a:cs typeface="+mn-ea"/>
                <a:sym typeface="+mn-lt"/>
              </a:rPr>
              <a:t> </a:t>
            </a:r>
            <a:r>
              <a:rPr lang="en-US" sz="3200" spc="41" dirty="0" err="1">
                <a:solidFill>
                  <a:srgbClr val="2B315B"/>
                </a:solidFill>
                <a:cs typeface="+mn-ea"/>
                <a:sym typeface="+mn-lt"/>
              </a:rPr>
              <a:t>hóa</a:t>
            </a:r>
            <a:r>
              <a:rPr lang="en-US" sz="3200" spc="41" dirty="0">
                <a:solidFill>
                  <a:srgbClr val="2B315B"/>
                </a:solidFill>
                <a:cs typeface="+mn-ea"/>
                <a:sym typeface="+mn-lt"/>
              </a:rPr>
              <a:t> </a:t>
            </a:r>
            <a:r>
              <a:rPr lang="en-US" sz="3200" spc="41" dirty="0" err="1">
                <a:solidFill>
                  <a:srgbClr val="2B315B"/>
                </a:solidFill>
                <a:cs typeface="+mn-ea"/>
                <a:sym typeface="+mn-lt"/>
              </a:rPr>
              <a:t>trị</a:t>
            </a:r>
            <a:r>
              <a:rPr lang="en-US" sz="3200" spc="41" dirty="0">
                <a:solidFill>
                  <a:srgbClr val="2B315B"/>
                </a:solidFill>
                <a:cs typeface="+mn-ea"/>
                <a:sym typeface="+mn-lt"/>
              </a:rPr>
              <a:t>, </a:t>
            </a:r>
            <a:r>
              <a:rPr lang="en-US" sz="3200" spc="41" dirty="0" err="1">
                <a:solidFill>
                  <a:srgbClr val="2B315B"/>
                </a:solidFill>
                <a:cs typeface="+mn-ea"/>
                <a:sym typeface="+mn-lt"/>
              </a:rPr>
              <a:t>về</a:t>
            </a:r>
            <a:r>
              <a:rPr lang="en-US" sz="3200" spc="41" dirty="0">
                <a:solidFill>
                  <a:srgbClr val="2B315B"/>
                </a:solidFill>
                <a:cs typeface="+mn-ea"/>
                <a:sym typeface="+mn-lt"/>
              </a:rPr>
              <a:t> </a:t>
            </a:r>
            <a:r>
              <a:rPr lang="en-US" sz="3200" spc="41" dirty="0" err="1">
                <a:solidFill>
                  <a:srgbClr val="2B315B"/>
                </a:solidFill>
                <a:cs typeface="+mn-ea"/>
                <a:sym typeface="+mn-lt"/>
              </a:rPr>
              <a:t>thứ</a:t>
            </a:r>
            <a:r>
              <a:rPr lang="en-US" sz="3200" spc="41" dirty="0">
                <a:solidFill>
                  <a:srgbClr val="2B315B"/>
                </a:solidFill>
                <a:cs typeface="+mn-ea"/>
                <a:sym typeface="+mn-lt"/>
              </a:rPr>
              <a:t> </a:t>
            </a:r>
            <a:r>
              <a:rPr lang="en-US" sz="3200" spc="41" dirty="0" err="1">
                <a:solidFill>
                  <a:srgbClr val="2B315B"/>
                </a:solidFill>
                <a:cs typeface="+mn-ea"/>
                <a:sym typeface="+mn-lt"/>
              </a:rPr>
              <a:t>tự</a:t>
            </a:r>
            <a:r>
              <a:rPr lang="en-US" sz="3200" spc="41" dirty="0">
                <a:solidFill>
                  <a:srgbClr val="2B315B"/>
                </a:solidFill>
                <a:cs typeface="+mn-ea"/>
                <a:sym typeface="+mn-lt"/>
              </a:rPr>
              <a:t> </a:t>
            </a:r>
            <a:r>
              <a:rPr lang="en-US" sz="3200" spc="41" dirty="0" err="1">
                <a:solidFill>
                  <a:srgbClr val="2B315B"/>
                </a:solidFill>
                <a:cs typeface="+mn-ea"/>
                <a:sym typeface="+mn-lt"/>
              </a:rPr>
              <a:t>liên</a:t>
            </a:r>
            <a:r>
              <a:rPr lang="en-US" sz="3200" spc="41" dirty="0">
                <a:solidFill>
                  <a:srgbClr val="2B315B"/>
                </a:solidFill>
                <a:cs typeface="+mn-ea"/>
                <a:sym typeface="+mn-lt"/>
              </a:rPr>
              <a:t> </a:t>
            </a:r>
            <a:r>
              <a:rPr lang="en-US" sz="3200" spc="41" dirty="0" err="1">
                <a:solidFill>
                  <a:srgbClr val="2B315B"/>
                </a:solidFill>
                <a:cs typeface="+mn-ea"/>
                <a:sym typeface="+mn-lt"/>
              </a:rPr>
              <a:t>kết</a:t>
            </a:r>
            <a:r>
              <a:rPr lang="en-US" sz="3200" spc="41" dirty="0">
                <a:solidFill>
                  <a:srgbClr val="2B315B"/>
                </a:solidFill>
                <a:cs typeface="+mn-ea"/>
                <a:sym typeface="+mn-lt"/>
              </a:rPr>
              <a:t>…)</a:t>
            </a:r>
          </a:p>
          <a:p>
            <a:pPr algn="just">
              <a:lnSpc>
                <a:spcPct val="120000"/>
              </a:lnSpc>
            </a:pPr>
            <a:r>
              <a:rPr lang="en-US" sz="3200" spc="41" dirty="0">
                <a:solidFill>
                  <a:srgbClr val="2B315B"/>
                </a:solidFill>
                <a:cs typeface="+mn-ea"/>
                <a:sym typeface="+mn-lt"/>
              </a:rPr>
              <a:t>2, </a:t>
            </a:r>
            <a:r>
              <a:rPr lang="en-US" sz="3200" spc="41" dirty="0" err="1">
                <a:solidFill>
                  <a:srgbClr val="2B315B"/>
                </a:solidFill>
                <a:cs typeface="+mn-ea"/>
                <a:sym typeface="+mn-lt"/>
              </a:rPr>
              <a:t>Các</a:t>
            </a:r>
            <a:r>
              <a:rPr lang="en-US" sz="3200" spc="41" dirty="0">
                <a:solidFill>
                  <a:srgbClr val="2B315B"/>
                </a:solidFill>
                <a:cs typeface="+mn-ea"/>
                <a:sym typeface="+mn-lt"/>
              </a:rPr>
              <a:t> </a:t>
            </a:r>
            <a:r>
              <a:rPr lang="en-US" sz="3200" spc="41" dirty="0" err="1">
                <a:solidFill>
                  <a:srgbClr val="2B315B"/>
                </a:solidFill>
                <a:cs typeface="+mn-ea"/>
                <a:sym typeface="+mn-lt"/>
              </a:rPr>
              <a:t>nguyên</a:t>
            </a:r>
            <a:r>
              <a:rPr lang="en-US" sz="3200" spc="41" dirty="0">
                <a:solidFill>
                  <a:srgbClr val="2B315B"/>
                </a:solidFill>
                <a:cs typeface="+mn-ea"/>
                <a:sym typeface="+mn-lt"/>
              </a:rPr>
              <a:t> </a:t>
            </a:r>
            <a:r>
              <a:rPr lang="en-US" sz="3200" spc="41" dirty="0" err="1">
                <a:solidFill>
                  <a:srgbClr val="2B315B"/>
                </a:solidFill>
                <a:cs typeface="+mn-ea"/>
                <a:sym typeface="+mn-lt"/>
              </a:rPr>
              <a:t>tử</a:t>
            </a:r>
            <a:r>
              <a:rPr lang="en-US" sz="3200" spc="41" dirty="0">
                <a:solidFill>
                  <a:srgbClr val="2B315B"/>
                </a:solidFill>
                <a:cs typeface="+mn-ea"/>
                <a:sym typeface="+mn-lt"/>
              </a:rPr>
              <a:t> carbon </a:t>
            </a:r>
            <a:r>
              <a:rPr lang="en-US" sz="3200" spc="41" dirty="0" err="1">
                <a:solidFill>
                  <a:srgbClr val="2B315B"/>
                </a:solidFill>
                <a:cs typeface="+mn-ea"/>
                <a:sym typeface="+mn-lt"/>
              </a:rPr>
              <a:t>đã</a:t>
            </a:r>
            <a:r>
              <a:rPr lang="en-US" sz="3200" spc="41" dirty="0">
                <a:solidFill>
                  <a:srgbClr val="2B315B"/>
                </a:solidFill>
                <a:cs typeface="+mn-ea"/>
                <a:sym typeface="+mn-lt"/>
              </a:rPr>
              <a:t> </a:t>
            </a:r>
            <a:r>
              <a:rPr lang="en-US" sz="3200" spc="41" dirty="0" err="1">
                <a:solidFill>
                  <a:srgbClr val="2B315B"/>
                </a:solidFill>
                <a:cs typeface="+mn-ea"/>
                <a:sym typeface="+mn-lt"/>
              </a:rPr>
              <a:t>liên</a:t>
            </a:r>
            <a:r>
              <a:rPr lang="en-US" sz="3200" spc="41" dirty="0">
                <a:solidFill>
                  <a:srgbClr val="2B315B"/>
                </a:solidFill>
                <a:cs typeface="+mn-ea"/>
                <a:sym typeface="+mn-lt"/>
              </a:rPr>
              <a:t> </a:t>
            </a:r>
            <a:r>
              <a:rPr lang="en-US" sz="3200" spc="41" dirty="0" err="1">
                <a:solidFill>
                  <a:srgbClr val="2B315B"/>
                </a:solidFill>
                <a:cs typeface="+mn-ea"/>
                <a:sym typeface="+mn-lt"/>
              </a:rPr>
              <a:t>kết</a:t>
            </a:r>
            <a:r>
              <a:rPr lang="en-US" sz="3200" spc="41" dirty="0">
                <a:solidFill>
                  <a:srgbClr val="2B315B"/>
                </a:solidFill>
                <a:cs typeface="+mn-ea"/>
                <a:sym typeface="+mn-lt"/>
              </a:rPr>
              <a:t> </a:t>
            </a:r>
            <a:r>
              <a:rPr lang="en-US" sz="3200" spc="41" dirty="0" err="1">
                <a:solidFill>
                  <a:srgbClr val="2B315B"/>
                </a:solidFill>
                <a:cs typeface="+mn-ea"/>
                <a:sym typeface="+mn-lt"/>
              </a:rPr>
              <a:t>với</a:t>
            </a:r>
            <a:r>
              <a:rPr lang="en-US" sz="3200" spc="41" dirty="0">
                <a:solidFill>
                  <a:srgbClr val="2B315B"/>
                </a:solidFill>
                <a:cs typeface="+mn-ea"/>
                <a:sym typeface="+mn-lt"/>
              </a:rPr>
              <a:t> </a:t>
            </a:r>
            <a:r>
              <a:rPr lang="en-US" sz="3200" spc="41" dirty="0" err="1">
                <a:solidFill>
                  <a:srgbClr val="2B315B"/>
                </a:solidFill>
                <a:cs typeface="+mn-ea"/>
                <a:sym typeface="+mn-lt"/>
              </a:rPr>
              <a:t>những</a:t>
            </a:r>
            <a:r>
              <a:rPr lang="en-US" sz="3200" spc="41" dirty="0">
                <a:solidFill>
                  <a:srgbClr val="2B315B"/>
                </a:solidFill>
                <a:cs typeface="+mn-ea"/>
                <a:sym typeface="+mn-lt"/>
              </a:rPr>
              <a:t> </a:t>
            </a:r>
            <a:r>
              <a:rPr lang="en-US" sz="3200" spc="41" dirty="0" err="1">
                <a:solidFill>
                  <a:srgbClr val="2B315B"/>
                </a:solidFill>
                <a:cs typeface="+mn-ea"/>
                <a:sym typeface="+mn-lt"/>
              </a:rPr>
              <a:t>nguyên</a:t>
            </a:r>
            <a:r>
              <a:rPr lang="en-US" sz="3200" spc="41" dirty="0">
                <a:solidFill>
                  <a:srgbClr val="2B315B"/>
                </a:solidFill>
                <a:cs typeface="+mn-ea"/>
                <a:sym typeface="+mn-lt"/>
              </a:rPr>
              <a:t> </a:t>
            </a:r>
            <a:r>
              <a:rPr lang="en-US" sz="3200" spc="41" dirty="0" err="1">
                <a:solidFill>
                  <a:srgbClr val="2B315B"/>
                </a:solidFill>
                <a:cs typeface="+mn-ea"/>
                <a:sym typeface="+mn-lt"/>
              </a:rPr>
              <a:t>tử</a:t>
            </a:r>
            <a:r>
              <a:rPr lang="en-US" sz="3200" spc="41" dirty="0">
                <a:solidFill>
                  <a:srgbClr val="2B315B"/>
                </a:solidFill>
                <a:cs typeface="+mn-ea"/>
                <a:sym typeface="+mn-lt"/>
              </a:rPr>
              <a:t> </a:t>
            </a:r>
            <a:r>
              <a:rPr lang="en-US" sz="3200" spc="41" dirty="0" err="1">
                <a:solidFill>
                  <a:srgbClr val="2B315B"/>
                </a:solidFill>
                <a:cs typeface="+mn-ea"/>
                <a:sym typeface="+mn-lt"/>
              </a:rPr>
              <a:t>nào</a:t>
            </a:r>
            <a:r>
              <a:rPr lang="en-US" sz="3200" spc="41" dirty="0">
                <a:solidFill>
                  <a:srgbClr val="2B315B"/>
                </a:solidFill>
                <a:cs typeface="+mn-ea"/>
                <a:sym typeface="+mn-lt"/>
              </a:rPr>
              <a:t>? </a:t>
            </a:r>
            <a:r>
              <a:rPr lang="en-US" sz="3200" spc="41" dirty="0" err="1">
                <a:solidFill>
                  <a:srgbClr val="2B315B"/>
                </a:solidFill>
                <a:cs typeface="+mn-ea"/>
                <a:sym typeface="+mn-lt"/>
              </a:rPr>
              <a:t>Các</a:t>
            </a:r>
            <a:r>
              <a:rPr lang="en-US" sz="3200" spc="41" dirty="0">
                <a:solidFill>
                  <a:srgbClr val="2B315B"/>
                </a:solidFill>
                <a:cs typeface="+mn-ea"/>
                <a:sym typeface="+mn-lt"/>
              </a:rPr>
              <a:t> </a:t>
            </a:r>
            <a:r>
              <a:rPr lang="en-US" sz="3200" spc="41" dirty="0" err="1">
                <a:solidFill>
                  <a:srgbClr val="2B315B"/>
                </a:solidFill>
                <a:cs typeface="+mn-ea"/>
                <a:sym typeface="+mn-lt"/>
              </a:rPr>
              <a:t>nguyên</a:t>
            </a:r>
            <a:r>
              <a:rPr lang="en-US" sz="3200" spc="41" dirty="0">
                <a:solidFill>
                  <a:srgbClr val="2B315B"/>
                </a:solidFill>
                <a:cs typeface="+mn-ea"/>
                <a:sym typeface="+mn-lt"/>
              </a:rPr>
              <a:t> </a:t>
            </a:r>
            <a:r>
              <a:rPr lang="en-US" sz="3200" spc="41" dirty="0" err="1">
                <a:solidFill>
                  <a:srgbClr val="2B315B"/>
                </a:solidFill>
                <a:cs typeface="+mn-ea"/>
                <a:sym typeface="+mn-lt"/>
              </a:rPr>
              <a:t>tử</a:t>
            </a:r>
            <a:r>
              <a:rPr lang="en-US" sz="3200" spc="41" dirty="0">
                <a:solidFill>
                  <a:srgbClr val="2B315B"/>
                </a:solidFill>
                <a:cs typeface="+mn-ea"/>
                <a:sym typeface="+mn-lt"/>
              </a:rPr>
              <a:t> carbon </a:t>
            </a:r>
            <a:r>
              <a:rPr lang="en-US" sz="3200" spc="41" dirty="0" err="1">
                <a:solidFill>
                  <a:srgbClr val="2B315B"/>
                </a:solidFill>
                <a:cs typeface="+mn-ea"/>
                <a:sym typeface="+mn-lt"/>
              </a:rPr>
              <a:t>có</a:t>
            </a:r>
            <a:r>
              <a:rPr lang="en-US" sz="3200" spc="41" dirty="0">
                <a:solidFill>
                  <a:srgbClr val="2B315B"/>
                </a:solidFill>
                <a:cs typeface="+mn-ea"/>
                <a:sym typeface="+mn-lt"/>
              </a:rPr>
              <a:t> </a:t>
            </a:r>
            <a:r>
              <a:rPr lang="en-US" sz="3200" spc="41" dirty="0" err="1">
                <a:solidFill>
                  <a:srgbClr val="2B315B"/>
                </a:solidFill>
                <a:cs typeface="+mn-ea"/>
                <a:sym typeface="+mn-lt"/>
              </a:rPr>
              <a:t>thể</a:t>
            </a:r>
            <a:r>
              <a:rPr lang="en-US" sz="3200" spc="41" dirty="0">
                <a:solidFill>
                  <a:srgbClr val="2B315B"/>
                </a:solidFill>
                <a:cs typeface="+mn-ea"/>
                <a:sym typeface="+mn-lt"/>
              </a:rPr>
              <a:t> </a:t>
            </a:r>
            <a:r>
              <a:rPr lang="en-US" sz="3200" spc="41" dirty="0" err="1">
                <a:solidFill>
                  <a:srgbClr val="2B315B"/>
                </a:solidFill>
                <a:cs typeface="+mn-ea"/>
                <a:sym typeface="+mn-lt"/>
              </a:rPr>
              <a:t>liên</a:t>
            </a:r>
            <a:r>
              <a:rPr lang="en-US" sz="3200" spc="41" dirty="0">
                <a:solidFill>
                  <a:srgbClr val="2B315B"/>
                </a:solidFill>
                <a:cs typeface="+mn-ea"/>
                <a:sym typeface="+mn-lt"/>
              </a:rPr>
              <a:t> </a:t>
            </a:r>
            <a:r>
              <a:rPr lang="en-US" sz="3200" spc="41" dirty="0" err="1">
                <a:solidFill>
                  <a:srgbClr val="2B315B"/>
                </a:solidFill>
                <a:cs typeface="+mn-ea"/>
                <a:sym typeface="+mn-lt"/>
              </a:rPr>
              <a:t>kết</a:t>
            </a:r>
            <a:r>
              <a:rPr lang="en-US" sz="3200" spc="41" dirty="0">
                <a:solidFill>
                  <a:srgbClr val="2B315B"/>
                </a:solidFill>
                <a:cs typeface="+mn-ea"/>
                <a:sym typeface="+mn-lt"/>
              </a:rPr>
              <a:t> </a:t>
            </a:r>
            <a:r>
              <a:rPr lang="en-US" sz="3200" spc="41" dirty="0" err="1">
                <a:solidFill>
                  <a:srgbClr val="2B315B"/>
                </a:solidFill>
                <a:cs typeface="+mn-ea"/>
                <a:sym typeface="+mn-lt"/>
              </a:rPr>
              <a:t>trực</a:t>
            </a:r>
            <a:r>
              <a:rPr lang="en-US" sz="3200" spc="41" dirty="0">
                <a:solidFill>
                  <a:srgbClr val="2B315B"/>
                </a:solidFill>
                <a:cs typeface="+mn-ea"/>
                <a:sym typeface="+mn-lt"/>
              </a:rPr>
              <a:t> </a:t>
            </a:r>
            <a:r>
              <a:rPr lang="en-US" sz="3200" spc="41" dirty="0" err="1">
                <a:solidFill>
                  <a:srgbClr val="2B315B"/>
                </a:solidFill>
                <a:cs typeface="+mn-ea"/>
                <a:sym typeface="+mn-lt"/>
              </a:rPr>
              <a:t>tiếp</a:t>
            </a:r>
            <a:r>
              <a:rPr lang="en-US" sz="3200" spc="41" dirty="0">
                <a:solidFill>
                  <a:srgbClr val="2B315B"/>
                </a:solidFill>
                <a:cs typeface="+mn-ea"/>
                <a:sym typeface="+mn-lt"/>
              </a:rPr>
              <a:t> </a:t>
            </a:r>
            <a:r>
              <a:rPr lang="en-US" sz="3200" spc="41" dirty="0" err="1">
                <a:solidFill>
                  <a:srgbClr val="2B315B"/>
                </a:solidFill>
                <a:cs typeface="+mn-ea"/>
                <a:sym typeface="+mn-lt"/>
              </a:rPr>
              <a:t>với</a:t>
            </a:r>
            <a:r>
              <a:rPr lang="en-US" sz="3200" spc="41" dirty="0">
                <a:solidFill>
                  <a:srgbClr val="2B315B"/>
                </a:solidFill>
                <a:cs typeface="+mn-ea"/>
                <a:sym typeface="+mn-lt"/>
              </a:rPr>
              <a:t> </a:t>
            </a:r>
            <a:r>
              <a:rPr lang="en-US" sz="3200" spc="41" dirty="0" err="1">
                <a:solidFill>
                  <a:srgbClr val="2B315B"/>
                </a:solidFill>
                <a:cs typeface="+mn-ea"/>
                <a:sym typeface="+mn-lt"/>
              </a:rPr>
              <a:t>nhau</a:t>
            </a:r>
            <a:r>
              <a:rPr lang="en-US" sz="3200" spc="41" dirty="0">
                <a:solidFill>
                  <a:srgbClr val="2B315B"/>
                </a:solidFill>
                <a:cs typeface="+mn-ea"/>
                <a:sym typeface="+mn-lt"/>
              </a:rPr>
              <a:t> </a:t>
            </a:r>
            <a:r>
              <a:rPr lang="en-US" sz="3200" spc="41" dirty="0" err="1">
                <a:solidFill>
                  <a:srgbClr val="2B315B"/>
                </a:solidFill>
                <a:cs typeface="+mn-ea"/>
                <a:sym typeface="+mn-lt"/>
              </a:rPr>
              <a:t>được</a:t>
            </a:r>
            <a:r>
              <a:rPr lang="en-US" sz="3200" spc="41" dirty="0">
                <a:solidFill>
                  <a:srgbClr val="2B315B"/>
                </a:solidFill>
                <a:cs typeface="+mn-ea"/>
                <a:sym typeface="+mn-lt"/>
              </a:rPr>
              <a:t> </a:t>
            </a:r>
            <a:r>
              <a:rPr lang="en-US" sz="3200" spc="41" dirty="0" err="1">
                <a:solidFill>
                  <a:srgbClr val="2B315B"/>
                </a:solidFill>
                <a:cs typeface="+mn-ea"/>
                <a:sym typeface="+mn-lt"/>
              </a:rPr>
              <a:t>không</a:t>
            </a:r>
            <a:r>
              <a:rPr lang="en-US" sz="3200" spc="41" dirty="0">
                <a:solidFill>
                  <a:srgbClr val="2B315B"/>
                </a:solidFill>
                <a:cs typeface="+mn-ea"/>
                <a:sym typeface="+mn-lt"/>
              </a:rPr>
              <a:t>?</a:t>
            </a:r>
          </a:p>
        </p:txBody>
      </p:sp>
      <p:pic>
        <p:nvPicPr>
          <p:cNvPr id="14" name="Hình ảnh 13">
            <a:extLst>
              <a:ext uri="{FF2B5EF4-FFF2-40B4-BE49-F238E27FC236}">
                <a16:creationId xmlns:a16="http://schemas.microsoft.com/office/drawing/2014/main" id="{342AEA70-7D9D-BA93-AEA7-B17149EF6C3B}"/>
              </a:ext>
            </a:extLst>
          </p:cNvPr>
          <p:cNvPicPr>
            <a:picLocks noChangeAspect="1"/>
          </p:cNvPicPr>
          <p:nvPr/>
        </p:nvPicPr>
        <p:blipFill rotWithShape="1">
          <a:blip r:embed="rId12"/>
          <a:srcRect t="13249" b="27143"/>
          <a:stretch/>
        </p:blipFill>
        <p:spPr>
          <a:xfrm>
            <a:off x="4675186" y="2380946"/>
            <a:ext cx="3874050" cy="2486854"/>
          </a:xfrm>
          <a:prstGeom prst="rect">
            <a:avLst/>
          </a:prstGeom>
        </p:spPr>
      </p:pic>
      <p:sp>
        <p:nvSpPr>
          <p:cNvPr id="15" name="TextBox 13">
            <a:extLst>
              <a:ext uri="{FF2B5EF4-FFF2-40B4-BE49-F238E27FC236}">
                <a16:creationId xmlns:a16="http://schemas.microsoft.com/office/drawing/2014/main" id="{F50F09EC-DD7B-9F7B-16FF-8020DAE7A667}"/>
              </a:ext>
            </a:extLst>
          </p:cNvPr>
          <p:cNvSpPr txBox="1"/>
          <p:nvPr/>
        </p:nvSpPr>
        <p:spPr>
          <a:xfrm>
            <a:off x="4118445" y="5128036"/>
            <a:ext cx="4495800" cy="905376"/>
          </a:xfrm>
          <a:prstGeom prst="rect">
            <a:avLst/>
          </a:prstGeom>
        </p:spPr>
        <p:txBody>
          <a:bodyPr wrap="square" lIns="0" tIns="0" rIns="0" bIns="0" rtlCol="0" anchor="t">
            <a:spAutoFit/>
          </a:bodyPr>
          <a:lstStyle/>
          <a:p>
            <a:pPr algn="ctr">
              <a:lnSpc>
                <a:spcPct val="120000"/>
              </a:lnSpc>
            </a:pPr>
            <a:r>
              <a:rPr lang="en-US" sz="5400" b="1" dirty="0">
                <a:solidFill>
                  <a:srgbClr val="2B315B"/>
                </a:solidFill>
                <a:cs typeface="+mn-ea"/>
                <a:sym typeface="+mn-lt"/>
              </a:rPr>
              <a:t>CH</a:t>
            </a:r>
            <a:r>
              <a:rPr lang="en-US" sz="5400" b="1" baseline="-25000" dirty="0">
                <a:solidFill>
                  <a:srgbClr val="2B315B"/>
                </a:solidFill>
                <a:cs typeface="+mn-ea"/>
                <a:sym typeface="+mn-lt"/>
              </a:rPr>
              <a:t>3</a:t>
            </a:r>
            <a:r>
              <a:rPr lang="en-US" sz="5400" b="1" dirty="0">
                <a:solidFill>
                  <a:srgbClr val="2B315B"/>
                </a:solidFill>
                <a:cs typeface="+mn-ea"/>
                <a:sym typeface="+mn-lt"/>
              </a:rPr>
              <a:t>−CH</a:t>
            </a:r>
            <a:r>
              <a:rPr lang="en-US" sz="5400" b="1" baseline="-25000" dirty="0">
                <a:solidFill>
                  <a:srgbClr val="2B315B"/>
                </a:solidFill>
                <a:cs typeface="+mn-ea"/>
                <a:sym typeface="+mn-lt"/>
              </a:rPr>
              <a:t>2</a:t>
            </a:r>
            <a:r>
              <a:rPr lang="en-US" sz="5400" b="1" dirty="0">
                <a:solidFill>
                  <a:srgbClr val="2B315B"/>
                </a:solidFill>
                <a:cs typeface="+mn-ea"/>
                <a:sym typeface="+mn-lt"/>
              </a:rPr>
              <a:t>−OH</a:t>
            </a:r>
          </a:p>
        </p:txBody>
      </p:sp>
      <p:pic>
        <p:nvPicPr>
          <p:cNvPr id="16" name="Hình ảnh 15">
            <a:extLst>
              <a:ext uri="{FF2B5EF4-FFF2-40B4-BE49-F238E27FC236}">
                <a16:creationId xmlns:a16="http://schemas.microsoft.com/office/drawing/2014/main" id="{519CE994-07DC-6E95-E979-6B4EF9BABAC5}"/>
              </a:ext>
            </a:extLst>
          </p:cNvPr>
          <p:cNvPicPr>
            <a:picLocks noChangeAspect="1"/>
          </p:cNvPicPr>
          <p:nvPr/>
        </p:nvPicPr>
        <p:blipFill rotWithShape="1">
          <a:blip r:embed="rId13"/>
          <a:srcRect l="17187" t="27191" r="16866" b="24879"/>
          <a:stretch/>
        </p:blipFill>
        <p:spPr>
          <a:xfrm>
            <a:off x="9262940" y="2532800"/>
            <a:ext cx="4391696" cy="2206921"/>
          </a:xfrm>
          <a:prstGeom prst="rect">
            <a:avLst/>
          </a:prstGeom>
        </p:spPr>
      </p:pic>
      <p:sp>
        <p:nvSpPr>
          <p:cNvPr id="17" name="TextBox 13">
            <a:extLst>
              <a:ext uri="{FF2B5EF4-FFF2-40B4-BE49-F238E27FC236}">
                <a16:creationId xmlns:a16="http://schemas.microsoft.com/office/drawing/2014/main" id="{78DA84F7-BE85-0CC0-7214-B3550EF4122D}"/>
              </a:ext>
            </a:extLst>
          </p:cNvPr>
          <p:cNvSpPr txBox="1"/>
          <p:nvPr/>
        </p:nvSpPr>
        <p:spPr>
          <a:xfrm>
            <a:off x="9515435" y="5128036"/>
            <a:ext cx="4495800" cy="905376"/>
          </a:xfrm>
          <a:prstGeom prst="rect">
            <a:avLst/>
          </a:prstGeom>
        </p:spPr>
        <p:txBody>
          <a:bodyPr wrap="square" lIns="0" tIns="0" rIns="0" bIns="0" rtlCol="0" anchor="t">
            <a:spAutoFit/>
          </a:bodyPr>
          <a:lstStyle/>
          <a:p>
            <a:pPr algn="ctr">
              <a:lnSpc>
                <a:spcPct val="120000"/>
              </a:lnSpc>
            </a:pPr>
            <a:r>
              <a:rPr lang="en-US" sz="5400" b="1" dirty="0">
                <a:solidFill>
                  <a:srgbClr val="2B315B"/>
                </a:solidFill>
                <a:cs typeface="+mn-ea"/>
                <a:sym typeface="+mn-lt"/>
              </a:rPr>
              <a:t>CH</a:t>
            </a:r>
            <a:r>
              <a:rPr lang="en-US" sz="5400" b="1" baseline="-25000" dirty="0">
                <a:solidFill>
                  <a:srgbClr val="2B315B"/>
                </a:solidFill>
                <a:cs typeface="+mn-ea"/>
                <a:sym typeface="+mn-lt"/>
              </a:rPr>
              <a:t>3</a:t>
            </a:r>
            <a:r>
              <a:rPr lang="en-US" sz="5400" b="1" dirty="0">
                <a:solidFill>
                  <a:srgbClr val="2B315B"/>
                </a:solidFill>
                <a:cs typeface="+mn-ea"/>
                <a:sym typeface="+mn-lt"/>
              </a:rPr>
              <a:t>−O−CH</a:t>
            </a:r>
            <a:r>
              <a:rPr lang="en-US" sz="5400" b="1" baseline="-25000" dirty="0">
                <a:solidFill>
                  <a:srgbClr val="2B315B"/>
                </a:solidFill>
                <a:cs typeface="+mn-ea"/>
                <a:sym typeface="+mn-lt"/>
              </a:rPr>
              <a:t>3</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678"/>
            <a:ext cx="18288000" cy="10281645"/>
          </a:xfrm>
          <a:custGeom>
            <a:avLst/>
            <a:gdLst/>
            <a:ahLst/>
            <a:cxnLst/>
            <a:rect l="l" t="t" r="r" b="b"/>
            <a:pathLst>
              <a:path w="18288000" h="10281645">
                <a:moveTo>
                  <a:pt x="0" y="0"/>
                </a:moveTo>
                <a:lnTo>
                  <a:pt x="18288000" y="0"/>
                </a:lnTo>
                <a:lnTo>
                  <a:pt x="18288000" y="10281644"/>
                </a:lnTo>
                <a:lnTo>
                  <a:pt x="0" y="1028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cs typeface="+mn-ea"/>
              <a:sym typeface="+mn-lt"/>
            </a:endParaRPr>
          </a:p>
        </p:txBody>
      </p:sp>
      <p:sp>
        <p:nvSpPr>
          <p:cNvPr id="3" name="Freeform 3"/>
          <p:cNvSpPr/>
          <p:nvPr/>
        </p:nvSpPr>
        <p:spPr>
          <a:xfrm>
            <a:off x="12883406" y="6511421"/>
            <a:ext cx="5404594" cy="3772902"/>
          </a:xfrm>
          <a:custGeom>
            <a:avLst/>
            <a:gdLst/>
            <a:ahLst/>
            <a:cxnLst/>
            <a:rect l="l" t="t" r="r" b="b"/>
            <a:pathLst>
              <a:path w="5404594" h="3772902">
                <a:moveTo>
                  <a:pt x="0" y="0"/>
                </a:moveTo>
                <a:lnTo>
                  <a:pt x="5404594" y="0"/>
                </a:lnTo>
                <a:lnTo>
                  <a:pt x="5404594" y="3772901"/>
                </a:lnTo>
                <a:lnTo>
                  <a:pt x="0" y="3772901"/>
                </a:lnTo>
                <a:lnTo>
                  <a:pt x="0" y="0"/>
                </a:lnTo>
                <a:close/>
              </a:path>
            </a:pathLst>
          </a:custGeom>
          <a:blipFill>
            <a:blip r:embed="rId4">
              <a:extLst>
                <a:ext uri="{96DAC541-7B7A-43D3-8B79-37D633B846F1}">
                  <asvg:svgBlip xmlns:asvg="http://schemas.microsoft.com/office/drawing/2016/SVG/main" r:embed="rId5"/>
                </a:ext>
              </a:extLst>
            </a:blip>
            <a:stretch>
              <a:fillRect r="-16236" b="-9061"/>
            </a:stretch>
          </a:blipFill>
        </p:spPr>
        <p:txBody>
          <a:bodyPr/>
          <a:lstStyle/>
          <a:p>
            <a:endParaRPr lang="en-US">
              <a:cs typeface="+mn-ea"/>
              <a:sym typeface="+mn-lt"/>
            </a:endParaRPr>
          </a:p>
        </p:txBody>
      </p:sp>
      <p:sp>
        <p:nvSpPr>
          <p:cNvPr id="4" name="Freeform 4"/>
          <p:cNvSpPr/>
          <p:nvPr/>
        </p:nvSpPr>
        <p:spPr>
          <a:xfrm>
            <a:off x="5105400" y="2814565"/>
            <a:ext cx="12674910" cy="7100005"/>
          </a:xfrm>
          <a:custGeom>
            <a:avLst/>
            <a:gdLst/>
            <a:ahLst/>
            <a:cxnLst/>
            <a:rect l="l" t="t" r="r" b="b"/>
            <a:pathLst>
              <a:path w="10579410" h="5940957">
                <a:moveTo>
                  <a:pt x="0" y="0"/>
                </a:moveTo>
                <a:lnTo>
                  <a:pt x="10579410" y="0"/>
                </a:lnTo>
                <a:lnTo>
                  <a:pt x="10579410" y="5940957"/>
                </a:lnTo>
                <a:lnTo>
                  <a:pt x="0" y="59409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cs typeface="+mn-ea"/>
              <a:sym typeface="+mn-lt"/>
            </a:endParaRPr>
          </a:p>
        </p:txBody>
      </p:sp>
      <p:sp>
        <p:nvSpPr>
          <p:cNvPr id="5" name="Freeform 5"/>
          <p:cNvSpPr/>
          <p:nvPr/>
        </p:nvSpPr>
        <p:spPr>
          <a:xfrm rot="10577479">
            <a:off x="9028339" y="2397166"/>
            <a:ext cx="4381943" cy="1067601"/>
          </a:xfrm>
          <a:custGeom>
            <a:avLst/>
            <a:gdLst/>
            <a:ahLst/>
            <a:cxnLst/>
            <a:rect l="l" t="t" r="r" b="b"/>
            <a:pathLst>
              <a:path w="4381943" h="1067601">
                <a:moveTo>
                  <a:pt x="0" y="0"/>
                </a:moveTo>
                <a:lnTo>
                  <a:pt x="4381942" y="0"/>
                </a:lnTo>
                <a:lnTo>
                  <a:pt x="4381942" y="1067600"/>
                </a:lnTo>
                <a:lnTo>
                  <a:pt x="0" y="10676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cs typeface="+mn-ea"/>
              <a:sym typeface="+mn-lt"/>
            </a:endParaRPr>
          </a:p>
        </p:txBody>
      </p:sp>
      <p:sp>
        <p:nvSpPr>
          <p:cNvPr id="7" name="Freeform 7"/>
          <p:cNvSpPr/>
          <p:nvPr/>
        </p:nvSpPr>
        <p:spPr>
          <a:xfrm>
            <a:off x="351817" y="533221"/>
            <a:ext cx="14634651" cy="1617596"/>
          </a:xfrm>
          <a:custGeom>
            <a:avLst/>
            <a:gdLst/>
            <a:ahLst/>
            <a:cxnLst/>
            <a:rect l="l" t="t" r="r" b="b"/>
            <a:pathLst>
              <a:path w="5577916" h="1617596">
                <a:moveTo>
                  <a:pt x="0" y="0"/>
                </a:moveTo>
                <a:lnTo>
                  <a:pt x="5577916" y="0"/>
                </a:lnTo>
                <a:lnTo>
                  <a:pt x="5577916" y="1617595"/>
                </a:lnTo>
                <a:lnTo>
                  <a:pt x="0" y="16175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cs typeface="+mn-ea"/>
              <a:sym typeface="+mn-lt"/>
            </a:endParaRPr>
          </a:p>
        </p:txBody>
      </p:sp>
      <p:sp>
        <p:nvSpPr>
          <p:cNvPr id="8" name="TextBox 8"/>
          <p:cNvSpPr txBox="1"/>
          <p:nvPr/>
        </p:nvSpPr>
        <p:spPr>
          <a:xfrm>
            <a:off x="1615199" y="669959"/>
            <a:ext cx="16660065" cy="1204753"/>
          </a:xfrm>
          <a:prstGeom prst="rect">
            <a:avLst/>
          </a:prstGeom>
        </p:spPr>
        <p:txBody>
          <a:bodyPr lIns="0" tIns="0" rIns="0" bIns="0" rtlCol="0" anchor="t">
            <a:spAutoFit/>
          </a:bodyPr>
          <a:lstStyle/>
          <a:p>
            <a:pPr>
              <a:lnSpc>
                <a:spcPts val="10120"/>
              </a:lnSpc>
            </a:pPr>
            <a:r>
              <a:rPr lang="en-US" sz="7200" b="1" dirty="0">
                <a:solidFill>
                  <a:srgbClr val="424C94"/>
                </a:solidFill>
                <a:cs typeface="+mn-ea"/>
                <a:sym typeface="+mn-lt"/>
              </a:rPr>
              <a:t>THUYẾT CẤU TẠO HÓA HỌC</a:t>
            </a:r>
          </a:p>
        </p:txBody>
      </p:sp>
      <p:sp>
        <p:nvSpPr>
          <p:cNvPr id="9" name="Freeform 9"/>
          <p:cNvSpPr/>
          <p:nvPr/>
        </p:nvSpPr>
        <p:spPr>
          <a:xfrm flipH="1">
            <a:off x="15472721" y="185514"/>
            <a:ext cx="1042209" cy="1308710"/>
          </a:xfrm>
          <a:custGeom>
            <a:avLst/>
            <a:gdLst/>
            <a:ahLst/>
            <a:cxnLst/>
            <a:rect l="l" t="t" r="r" b="b"/>
            <a:pathLst>
              <a:path w="1042209" h="1308710">
                <a:moveTo>
                  <a:pt x="1042209" y="0"/>
                </a:moveTo>
                <a:lnTo>
                  <a:pt x="0" y="0"/>
                </a:lnTo>
                <a:lnTo>
                  <a:pt x="0" y="1308711"/>
                </a:lnTo>
                <a:lnTo>
                  <a:pt x="1042209" y="1308711"/>
                </a:lnTo>
                <a:lnTo>
                  <a:pt x="104220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cs typeface="+mn-ea"/>
              <a:sym typeface="+mn-lt"/>
            </a:endParaRPr>
          </a:p>
        </p:txBody>
      </p:sp>
      <p:sp>
        <p:nvSpPr>
          <p:cNvPr id="11" name="Freeform 11"/>
          <p:cNvSpPr/>
          <p:nvPr/>
        </p:nvSpPr>
        <p:spPr>
          <a:xfrm flipH="1">
            <a:off x="0" y="3234953"/>
            <a:ext cx="6201128" cy="7052047"/>
          </a:xfrm>
          <a:custGeom>
            <a:avLst/>
            <a:gdLst/>
            <a:ahLst/>
            <a:cxnLst/>
            <a:rect l="l" t="t" r="r" b="b"/>
            <a:pathLst>
              <a:path w="6201128" h="7052047">
                <a:moveTo>
                  <a:pt x="6201128" y="0"/>
                </a:moveTo>
                <a:lnTo>
                  <a:pt x="0" y="0"/>
                </a:lnTo>
                <a:lnTo>
                  <a:pt x="0" y="7052047"/>
                </a:lnTo>
                <a:lnTo>
                  <a:pt x="6201128" y="7052047"/>
                </a:lnTo>
                <a:lnTo>
                  <a:pt x="6201128" y="0"/>
                </a:lnTo>
                <a:close/>
              </a:path>
            </a:pathLst>
          </a:custGeom>
          <a:blipFill>
            <a:blip r:embed="rId14">
              <a:extLst>
                <a:ext uri="{96DAC541-7B7A-43D3-8B79-37D633B846F1}">
                  <asvg:svgBlip xmlns:asvg="http://schemas.microsoft.com/office/drawing/2016/SVG/main" r:embed="rId15"/>
                </a:ext>
              </a:extLst>
            </a:blip>
            <a:stretch>
              <a:fillRect l="-51" b="-4736"/>
            </a:stretch>
          </a:blipFill>
        </p:spPr>
        <p:txBody>
          <a:bodyPr/>
          <a:lstStyle/>
          <a:p>
            <a:endParaRPr lang="en-US">
              <a:cs typeface="+mn-ea"/>
              <a:sym typeface="+mn-lt"/>
            </a:endParaRPr>
          </a:p>
        </p:txBody>
      </p:sp>
      <p:sp>
        <p:nvSpPr>
          <p:cNvPr id="12" name="Freeform 12"/>
          <p:cNvSpPr/>
          <p:nvPr/>
        </p:nvSpPr>
        <p:spPr>
          <a:xfrm>
            <a:off x="4856593" y="2918266"/>
            <a:ext cx="1828780" cy="1004167"/>
          </a:xfrm>
          <a:custGeom>
            <a:avLst/>
            <a:gdLst/>
            <a:ahLst/>
            <a:cxnLst/>
            <a:rect l="l" t="t" r="r" b="b"/>
            <a:pathLst>
              <a:path w="1828780" h="1004167">
                <a:moveTo>
                  <a:pt x="0" y="0"/>
                </a:moveTo>
                <a:lnTo>
                  <a:pt x="1828780" y="0"/>
                </a:lnTo>
                <a:lnTo>
                  <a:pt x="1828780" y="1004167"/>
                </a:lnTo>
                <a:lnTo>
                  <a:pt x="0" y="10041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cs typeface="+mn-ea"/>
              <a:sym typeface="+mn-lt"/>
            </a:endParaRPr>
          </a:p>
        </p:txBody>
      </p:sp>
      <p:sp>
        <p:nvSpPr>
          <p:cNvPr id="13" name="TextBox 13"/>
          <p:cNvSpPr txBox="1"/>
          <p:nvPr/>
        </p:nvSpPr>
        <p:spPr>
          <a:xfrm>
            <a:off x="6360394" y="4163370"/>
            <a:ext cx="10164922" cy="4363952"/>
          </a:xfrm>
          <a:prstGeom prst="rect">
            <a:avLst/>
          </a:prstGeom>
        </p:spPr>
        <p:txBody>
          <a:bodyPr wrap="square" lIns="0" tIns="0" rIns="0" bIns="0" rtlCol="0" anchor="t">
            <a:spAutoFit/>
          </a:bodyPr>
          <a:lstStyle/>
          <a:p>
            <a:pPr algn="just">
              <a:lnSpc>
                <a:spcPct val="120000"/>
              </a:lnSpc>
            </a:pPr>
            <a:r>
              <a:rPr lang="en-US" sz="4000" spc="41" dirty="0">
                <a:solidFill>
                  <a:srgbClr val="2B315B"/>
                </a:solidFill>
                <a:cs typeface="+mn-ea"/>
                <a:sym typeface="+mn-lt"/>
              </a:rPr>
              <a:t>1, Trong </a:t>
            </a:r>
            <a:r>
              <a:rPr lang="en-US" sz="4000" spc="41" dirty="0" err="1">
                <a:solidFill>
                  <a:srgbClr val="2B315B"/>
                </a:solidFill>
                <a:cs typeface="+mn-ea"/>
                <a:sym typeface="+mn-lt"/>
              </a:rPr>
              <a:t>phân</a:t>
            </a:r>
            <a:r>
              <a:rPr lang="en-US" sz="4000" spc="41" dirty="0">
                <a:solidFill>
                  <a:srgbClr val="2B315B"/>
                </a:solidFill>
                <a:cs typeface="+mn-ea"/>
                <a:sym typeface="+mn-lt"/>
              </a:rPr>
              <a:t> </a:t>
            </a:r>
            <a:r>
              <a:rPr lang="en-US" sz="4000" spc="41" dirty="0" err="1">
                <a:solidFill>
                  <a:srgbClr val="2B315B"/>
                </a:solidFill>
                <a:cs typeface="+mn-ea"/>
                <a:sym typeface="+mn-lt"/>
              </a:rPr>
              <a:t>tử</a:t>
            </a:r>
            <a:r>
              <a:rPr lang="en-US" sz="4000" spc="41" dirty="0">
                <a:solidFill>
                  <a:srgbClr val="2B315B"/>
                </a:solidFill>
                <a:cs typeface="+mn-ea"/>
                <a:sym typeface="+mn-lt"/>
              </a:rPr>
              <a:t> </a:t>
            </a:r>
            <a:r>
              <a:rPr lang="en-US" sz="4000" spc="41" dirty="0" err="1">
                <a:solidFill>
                  <a:srgbClr val="2B315B"/>
                </a:solidFill>
                <a:cs typeface="+mn-ea"/>
                <a:sym typeface="+mn-lt"/>
              </a:rPr>
              <a:t>hợp</a:t>
            </a:r>
            <a:r>
              <a:rPr lang="en-US" sz="4000" spc="41" dirty="0">
                <a:solidFill>
                  <a:srgbClr val="2B315B"/>
                </a:solidFill>
                <a:cs typeface="+mn-ea"/>
                <a:sym typeface="+mn-lt"/>
              </a:rPr>
              <a:t> </a:t>
            </a:r>
            <a:r>
              <a:rPr lang="en-US" sz="4000" spc="41" dirty="0" err="1">
                <a:solidFill>
                  <a:srgbClr val="2B315B"/>
                </a:solidFill>
                <a:cs typeface="+mn-ea"/>
                <a:sym typeface="+mn-lt"/>
              </a:rPr>
              <a:t>chất</a:t>
            </a:r>
            <a:r>
              <a:rPr lang="en-US" sz="4000" spc="41" dirty="0">
                <a:solidFill>
                  <a:srgbClr val="2B315B"/>
                </a:solidFill>
                <a:cs typeface="+mn-ea"/>
                <a:sym typeface="+mn-lt"/>
              </a:rPr>
              <a:t> </a:t>
            </a:r>
            <a:r>
              <a:rPr lang="en-US" sz="4000" spc="41" dirty="0" err="1">
                <a:solidFill>
                  <a:srgbClr val="2B315B"/>
                </a:solidFill>
                <a:cs typeface="+mn-ea"/>
                <a:sym typeface="+mn-lt"/>
              </a:rPr>
              <a:t>hữu</a:t>
            </a:r>
            <a:r>
              <a:rPr lang="en-US" sz="4000" spc="41" dirty="0">
                <a:solidFill>
                  <a:srgbClr val="2B315B"/>
                </a:solidFill>
                <a:cs typeface="+mn-ea"/>
                <a:sym typeface="+mn-lt"/>
              </a:rPr>
              <a:t> </a:t>
            </a:r>
            <a:r>
              <a:rPr lang="en-US" sz="4000" spc="41" dirty="0" err="1">
                <a:solidFill>
                  <a:srgbClr val="2B315B"/>
                </a:solidFill>
                <a:cs typeface="+mn-ea"/>
                <a:sym typeface="+mn-lt"/>
              </a:rPr>
              <a:t>cơ</a:t>
            </a:r>
            <a:r>
              <a:rPr lang="en-US" sz="4000" spc="41" dirty="0">
                <a:solidFill>
                  <a:srgbClr val="2B315B"/>
                </a:solidFill>
                <a:cs typeface="+mn-ea"/>
                <a:sym typeface="+mn-lt"/>
              </a:rPr>
              <a:t>, </a:t>
            </a:r>
            <a:r>
              <a:rPr lang="en-US" sz="4000" spc="41" dirty="0" err="1">
                <a:solidFill>
                  <a:srgbClr val="2B315B"/>
                </a:solidFill>
                <a:cs typeface="+mn-ea"/>
                <a:sym typeface="+mn-lt"/>
              </a:rPr>
              <a:t>các</a:t>
            </a:r>
            <a:r>
              <a:rPr lang="en-US" sz="4000" spc="41" dirty="0">
                <a:solidFill>
                  <a:srgbClr val="2B315B"/>
                </a:solidFill>
                <a:cs typeface="+mn-ea"/>
                <a:sym typeface="+mn-lt"/>
              </a:rPr>
              <a:t> </a:t>
            </a:r>
            <a:r>
              <a:rPr lang="en-US" sz="4000" spc="41" dirty="0" err="1">
                <a:solidFill>
                  <a:srgbClr val="2B315B"/>
                </a:solidFill>
                <a:cs typeface="+mn-ea"/>
                <a:sym typeface="+mn-lt"/>
              </a:rPr>
              <a:t>nguyên</a:t>
            </a:r>
            <a:r>
              <a:rPr lang="en-US" sz="4000" spc="41" dirty="0">
                <a:solidFill>
                  <a:srgbClr val="2B315B"/>
                </a:solidFill>
                <a:cs typeface="+mn-ea"/>
                <a:sym typeface="+mn-lt"/>
              </a:rPr>
              <a:t> </a:t>
            </a:r>
            <a:r>
              <a:rPr lang="en-US" sz="4000" spc="41" dirty="0" err="1">
                <a:solidFill>
                  <a:srgbClr val="2B315B"/>
                </a:solidFill>
                <a:cs typeface="+mn-ea"/>
                <a:sym typeface="+mn-lt"/>
              </a:rPr>
              <a:t>tử</a:t>
            </a:r>
            <a:r>
              <a:rPr lang="en-US" sz="4000" spc="41" dirty="0">
                <a:solidFill>
                  <a:srgbClr val="2B315B"/>
                </a:solidFill>
                <a:cs typeface="+mn-ea"/>
                <a:sym typeface="+mn-lt"/>
              </a:rPr>
              <a:t> </a:t>
            </a:r>
            <a:r>
              <a:rPr lang="en-US" sz="4000" spc="41" dirty="0" err="1">
                <a:solidFill>
                  <a:srgbClr val="2B315B"/>
                </a:solidFill>
                <a:cs typeface="+mn-ea"/>
                <a:sym typeface="+mn-lt"/>
              </a:rPr>
              <a:t>liên</a:t>
            </a:r>
            <a:r>
              <a:rPr lang="en-US" sz="4000" spc="41" dirty="0">
                <a:solidFill>
                  <a:srgbClr val="2B315B"/>
                </a:solidFill>
                <a:cs typeface="+mn-ea"/>
                <a:sym typeface="+mn-lt"/>
              </a:rPr>
              <a:t> </a:t>
            </a:r>
            <a:r>
              <a:rPr lang="en-US" sz="4000" spc="41" dirty="0" err="1">
                <a:solidFill>
                  <a:srgbClr val="2B315B"/>
                </a:solidFill>
                <a:cs typeface="+mn-ea"/>
                <a:sym typeface="+mn-lt"/>
              </a:rPr>
              <a:t>kết</a:t>
            </a:r>
            <a:r>
              <a:rPr lang="en-US" sz="4000" spc="41" dirty="0">
                <a:solidFill>
                  <a:srgbClr val="2B315B"/>
                </a:solidFill>
                <a:cs typeface="+mn-ea"/>
                <a:sym typeface="+mn-lt"/>
              </a:rPr>
              <a:t> </a:t>
            </a:r>
            <a:r>
              <a:rPr lang="en-US" sz="4000" spc="41" dirty="0" err="1">
                <a:solidFill>
                  <a:srgbClr val="2B315B"/>
                </a:solidFill>
                <a:cs typeface="+mn-ea"/>
                <a:sym typeface="+mn-lt"/>
              </a:rPr>
              <a:t>với</a:t>
            </a:r>
            <a:r>
              <a:rPr lang="en-US" sz="4000" spc="41" dirty="0">
                <a:solidFill>
                  <a:srgbClr val="2B315B"/>
                </a:solidFill>
                <a:cs typeface="+mn-ea"/>
                <a:sym typeface="+mn-lt"/>
              </a:rPr>
              <a:t> </a:t>
            </a:r>
            <a:r>
              <a:rPr lang="en-US" sz="4000" spc="41" dirty="0" err="1">
                <a:solidFill>
                  <a:srgbClr val="2B315B"/>
                </a:solidFill>
                <a:cs typeface="+mn-ea"/>
                <a:sym typeface="+mn-lt"/>
              </a:rPr>
              <a:t>nhau</a:t>
            </a:r>
            <a:r>
              <a:rPr lang="en-US" sz="4000" spc="41" dirty="0">
                <a:solidFill>
                  <a:srgbClr val="2B315B"/>
                </a:solidFill>
                <a:cs typeface="+mn-ea"/>
                <a:sym typeface="+mn-lt"/>
              </a:rPr>
              <a:t> </a:t>
            </a:r>
            <a:r>
              <a:rPr lang="en-US" sz="4000" spc="41" dirty="0" err="1">
                <a:solidFill>
                  <a:srgbClr val="2B315B"/>
                </a:solidFill>
                <a:cs typeface="+mn-ea"/>
                <a:sym typeface="+mn-lt"/>
              </a:rPr>
              <a:t>theo</a:t>
            </a:r>
            <a:r>
              <a:rPr lang="en-US" sz="4000" spc="41" dirty="0">
                <a:solidFill>
                  <a:srgbClr val="2B315B"/>
                </a:solidFill>
                <a:cs typeface="+mn-ea"/>
                <a:sym typeface="+mn-lt"/>
              </a:rPr>
              <a:t> </a:t>
            </a:r>
            <a:r>
              <a:rPr lang="en-US" sz="4000" b="1" spc="41" dirty="0" err="1">
                <a:solidFill>
                  <a:srgbClr val="2B315B"/>
                </a:solidFill>
                <a:cs typeface="+mn-ea"/>
                <a:sym typeface="+mn-lt"/>
              </a:rPr>
              <a:t>đúng</a:t>
            </a:r>
            <a:r>
              <a:rPr lang="en-US" sz="4000" b="1" spc="41" dirty="0">
                <a:solidFill>
                  <a:srgbClr val="2B315B"/>
                </a:solidFill>
                <a:cs typeface="+mn-ea"/>
                <a:sym typeface="+mn-lt"/>
              </a:rPr>
              <a:t> </a:t>
            </a:r>
            <a:r>
              <a:rPr lang="en-US" sz="4000" b="1" spc="41" dirty="0" err="1">
                <a:solidFill>
                  <a:srgbClr val="2B315B"/>
                </a:solidFill>
                <a:cs typeface="+mn-ea"/>
                <a:sym typeface="+mn-lt"/>
              </a:rPr>
              <a:t>hóa</a:t>
            </a:r>
            <a:r>
              <a:rPr lang="en-US" sz="4000" b="1" spc="41" dirty="0">
                <a:solidFill>
                  <a:srgbClr val="2B315B"/>
                </a:solidFill>
                <a:cs typeface="+mn-ea"/>
                <a:sym typeface="+mn-lt"/>
              </a:rPr>
              <a:t> </a:t>
            </a:r>
            <a:r>
              <a:rPr lang="en-US" sz="4000" b="1" spc="41" dirty="0" err="1">
                <a:solidFill>
                  <a:srgbClr val="2B315B"/>
                </a:solidFill>
                <a:cs typeface="+mn-ea"/>
                <a:sym typeface="+mn-lt"/>
              </a:rPr>
              <a:t>trị</a:t>
            </a:r>
            <a:r>
              <a:rPr lang="en-US" sz="4000" b="1" spc="41" dirty="0">
                <a:solidFill>
                  <a:srgbClr val="2B315B"/>
                </a:solidFill>
                <a:cs typeface="+mn-ea"/>
                <a:sym typeface="+mn-lt"/>
              </a:rPr>
              <a:t> </a:t>
            </a:r>
            <a:r>
              <a:rPr lang="en-US" sz="4000" spc="41" dirty="0" err="1">
                <a:solidFill>
                  <a:srgbClr val="2B315B"/>
                </a:solidFill>
                <a:cs typeface="+mn-ea"/>
                <a:sym typeface="+mn-lt"/>
              </a:rPr>
              <a:t>và</a:t>
            </a:r>
            <a:r>
              <a:rPr lang="en-US" sz="4000" spc="41" dirty="0">
                <a:solidFill>
                  <a:srgbClr val="2B315B"/>
                </a:solidFill>
                <a:cs typeface="+mn-ea"/>
                <a:sym typeface="+mn-lt"/>
              </a:rPr>
              <a:t> </a:t>
            </a:r>
            <a:r>
              <a:rPr lang="en-US" sz="4000" spc="41" dirty="0" err="1">
                <a:solidFill>
                  <a:srgbClr val="2B315B"/>
                </a:solidFill>
                <a:cs typeface="+mn-ea"/>
                <a:sym typeface="+mn-lt"/>
              </a:rPr>
              <a:t>một</a:t>
            </a:r>
            <a:r>
              <a:rPr lang="en-US" sz="4000" spc="41" dirty="0">
                <a:solidFill>
                  <a:srgbClr val="2B315B"/>
                </a:solidFill>
                <a:cs typeface="+mn-ea"/>
                <a:sym typeface="+mn-lt"/>
              </a:rPr>
              <a:t> </a:t>
            </a:r>
            <a:r>
              <a:rPr lang="en-US" sz="4000" b="1" spc="41" dirty="0" err="1">
                <a:solidFill>
                  <a:srgbClr val="2B315B"/>
                </a:solidFill>
                <a:cs typeface="+mn-ea"/>
                <a:sym typeface="+mn-lt"/>
              </a:rPr>
              <a:t>thứ</a:t>
            </a:r>
            <a:r>
              <a:rPr lang="en-US" sz="4000" b="1" spc="41" dirty="0">
                <a:solidFill>
                  <a:srgbClr val="2B315B"/>
                </a:solidFill>
                <a:cs typeface="+mn-ea"/>
                <a:sym typeface="+mn-lt"/>
              </a:rPr>
              <a:t> </a:t>
            </a:r>
            <a:r>
              <a:rPr lang="en-US" sz="4000" b="1" spc="41" dirty="0" err="1">
                <a:solidFill>
                  <a:srgbClr val="2B315B"/>
                </a:solidFill>
                <a:cs typeface="+mn-ea"/>
                <a:sym typeface="+mn-lt"/>
              </a:rPr>
              <a:t>tự</a:t>
            </a:r>
            <a:r>
              <a:rPr lang="en-US" sz="4000" b="1" spc="41" dirty="0">
                <a:solidFill>
                  <a:srgbClr val="2B315B"/>
                </a:solidFill>
                <a:cs typeface="+mn-ea"/>
                <a:sym typeface="+mn-lt"/>
              </a:rPr>
              <a:t> </a:t>
            </a:r>
            <a:r>
              <a:rPr lang="en-US" sz="4000" b="1" spc="41" dirty="0" err="1">
                <a:solidFill>
                  <a:srgbClr val="2B315B"/>
                </a:solidFill>
                <a:cs typeface="+mn-ea"/>
                <a:sym typeface="+mn-lt"/>
              </a:rPr>
              <a:t>nhất</a:t>
            </a:r>
            <a:r>
              <a:rPr lang="en-US" sz="4000" b="1" spc="41" dirty="0">
                <a:solidFill>
                  <a:srgbClr val="2B315B"/>
                </a:solidFill>
                <a:cs typeface="+mn-ea"/>
                <a:sym typeface="+mn-lt"/>
              </a:rPr>
              <a:t> </a:t>
            </a:r>
            <a:r>
              <a:rPr lang="en-US" sz="4000" b="1" spc="41" dirty="0" err="1">
                <a:solidFill>
                  <a:srgbClr val="2B315B"/>
                </a:solidFill>
                <a:cs typeface="+mn-ea"/>
                <a:sym typeface="+mn-lt"/>
              </a:rPr>
              <a:t>định</a:t>
            </a:r>
            <a:r>
              <a:rPr lang="en-US" sz="4000" b="1" spc="41" dirty="0">
                <a:solidFill>
                  <a:srgbClr val="2B315B"/>
                </a:solidFill>
                <a:cs typeface="+mn-ea"/>
                <a:sym typeface="+mn-lt"/>
              </a:rPr>
              <a:t>.</a:t>
            </a:r>
          </a:p>
          <a:p>
            <a:pPr algn="just">
              <a:lnSpc>
                <a:spcPct val="120000"/>
              </a:lnSpc>
            </a:pPr>
            <a:r>
              <a:rPr lang="en-US" sz="4000" spc="41" dirty="0">
                <a:solidFill>
                  <a:srgbClr val="2B315B"/>
                </a:solidFill>
                <a:cs typeface="+mn-ea"/>
                <a:sym typeface="+mn-lt"/>
              </a:rPr>
              <a:t>2, </a:t>
            </a:r>
            <a:r>
              <a:rPr lang="en-US" sz="4000" spc="41" dirty="0" err="1">
                <a:solidFill>
                  <a:srgbClr val="2B315B"/>
                </a:solidFill>
                <a:cs typeface="+mn-ea"/>
                <a:sym typeface="+mn-lt"/>
              </a:rPr>
              <a:t>Các</a:t>
            </a:r>
            <a:r>
              <a:rPr lang="en-US" sz="4000" spc="41" dirty="0">
                <a:solidFill>
                  <a:srgbClr val="2B315B"/>
                </a:solidFill>
                <a:cs typeface="+mn-ea"/>
                <a:sym typeface="+mn-lt"/>
              </a:rPr>
              <a:t> </a:t>
            </a:r>
            <a:r>
              <a:rPr lang="en-US" sz="4000" spc="41" dirty="0" err="1">
                <a:solidFill>
                  <a:srgbClr val="2B315B"/>
                </a:solidFill>
                <a:cs typeface="+mn-ea"/>
                <a:sym typeface="+mn-lt"/>
              </a:rPr>
              <a:t>nguyên</a:t>
            </a:r>
            <a:r>
              <a:rPr lang="en-US" sz="4000" spc="41" dirty="0">
                <a:solidFill>
                  <a:srgbClr val="2B315B"/>
                </a:solidFill>
                <a:cs typeface="+mn-ea"/>
                <a:sym typeface="+mn-lt"/>
              </a:rPr>
              <a:t> </a:t>
            </a:r>
            <a:r>
              <a:rPr lang="en-US" sz="4000" spc="41" dirty="0" err="1">
                <a:solidFill>
                  <a:srgbClr val="2B315B"/>
                </a:solidFill>
                <a:cs typeface="+mn-ea"/>
                <a:sym typeface="+mn-lt"/>
              </a:rPr>
              <a:t>tử</a:t>
            </a:r>
            <a:r>
              <a:rPr lang="en-US" sz="4000" spc="41" dirty="0">
                <a:solidFill>
                  <a:srgbClr val="2B315B"/>
                </a:solidFill>
                <a:cs typeface="+mn-ea"/>
                <a:sym typeface="+mn-lt"/>
              </a:rPr>
              <a:t> carbon </a:t>
            </a:r>
            <a:r>
              <a:rPr lang="en-US" sz="4000" spc="41" dirty="0" err="1">
                <a:solidFill>
                  <a:srgbClr val="2B315B"/>
                </a:solidFill>
                <a:cs typeface="+mn-ea"/>
                <a:sym typeface="+mn-lt"/>
              </a:rPr>
              <a:t>có</a:t>
            </a:r>
            <a:r>
              <a:rPr lang="en-US" sz="4000" spc="41" dirty="0">
                <a:solidFill>
                  <a:srgbClr val="2B315B"/>
                </a:solidFill>
                <a:cs typeface="+mn-ea"/>
                <a:sym typeface="+mn-lt"/>
              </a:rPr>
              <a:t> </a:t>
            </a:r>
            <a:r>
              <a:rPr lang="en-US" sz="4000" spc="41" dirty="0" err="1">
                <a:solidFill>
                  <a:srgbClr val="2B315B"/>
                </a:solidFill>
                <a:cs typeface="+mn-ea"/>
                <a:sym typeface="+mn-lt"/>
              </a:rPr>
              <a:t>thể</a:t>
            </a:r>
            <a:r>
              <a:rPr lang="en-US" sz="4000" spc="41" dirty="0">
                <a:solidFill>
                  <a:srgbClr val="2B315B"/>
                </a:solidFill>
                <a:cs typeface="+mn-ea"/>
                <a:sym typeface="+mn-lt"/>
              </a:rPr>
              <a:t> </a:t>
            </a:r>
            <a:r>
              <a:rPr lang="en-US" sz="4000" spc="41" dirty="0" err="1">
                <a:solidFill>
                  <a:srgbClr val="2B315B"/>
                </a:solidFill>
                <a:cs typeface="+mn-ea"/>
                <a:sym typeface="+mn-lt"/>
              </a:rPr>
              <a:t>liên</a:t>
            </a:r>
            <a:r>
              <a:rPr lang="en-US" sz="4000" spc="41" dirty="0">
                <a:solidFill>
                  <a:srgbClr val="2B315B"/>
                </a:solidFill>
                <a:cs typeface="+mn-ea"/>
                <a:sym typeface="+mn-lt"/>
              </a:rPr>
              <a:t> </a:t>
            </a:r>
            <a:r>
              <a:rPr lang="en-US" sz="4000" spc="41" dirty="0" err="1">
                <a:solidFill>
                  <a:srgbClr val="2B315B"/>
                </a:solidFill>
                <a:cs typeface="+mn-ea"/>
                <a:sym typeface="+mn-lt"/>
              </a:rPr>
              <a:t>kết</a:t>
            </a:r>
            <a:r>
              <a:rPr lang="en-US" sz="4000" spc="41" dirty="0">
                <a:solidFill>
                  <a:srgbClr val="2B315B"/>
                </a:solidFill>
                <a:cs typeface="+mn-ea"/>
                <a:sym typeface="+mn-lt"/>
              </a:rPr>
              <a:t> </a:t>
            </a:r>
            <a:r>
              <a:rPr lang="en-US" sz="4000" spc="41" dirty="0" err="1">
                <a:solidFill>
                  <a:srgbClr val="2B315B"/>
                </a:solidFill>
                <a:cs typeface="+mn-ea"/>
                <a:sym typeface="+mn-lt"/>
              </a:rPr>
              <a:t>với</a:t>
            </a:r>
            <a:r>
              <a:rPr lang="en-US" sz="4000" spc="41" dirty="0">
                <a:solidFill>
                  <a:srgbClr val="2B315B"/>
                </a:solidFill>
                <a:cs typeface="+mn-ea"/>
                <a:sym typeface="+mn-lt"/>
              </a:rPr>
              <a:t> </a:t>
            </a:r>
            <a:r>
              <a:rPr lang="en-US" sz="4000" spc="41" dirty="0" err="1">
                <a:solidFill>
                  <a:srgbClr val="2B315B"/>
                </a:solidFill>
                <a:cs typeface="+mn-ea"/>
                <a:sym typeface="+mn-lt"/>
              </a:rPr>
              <a:t>các</a:t>
            </a:r>
            <a:r>
              <a:rPr lang="en-US" sz="4000" spc="41" dirty="0">
                <a:solidFill>
                  <a:srgbClr val="2B315B"/>
                </a:solidFill>
                <a:cs typeface="+mn-ea"/>
                <a:sym typeface="+mn-lt"/>
              </a:rPr>
              <a:t> </a:t>
            </a:r>
            <a:r>
              <a:rPr lang="en-US" sz="4000" spc="41" dirty="0" err="1">
                <a:solidFill>
                  <a:srgbClr val="2B315B"/>
                </a:solidFill>
                <a:cs typeface="+mn-ea"/>
                <a:sym typeface="+mn-lt"/>
              </a:rPr>
              <a:t>nguyên</a:t>
            </a:r>
            <a:r>
              <a:rPr lang="en-US" sz="4000" spc="41" dirty="0">
                <a:solidFill>
                  <a:srgbClr val="2B315B"/>
                </a:solidFill>
                <a:cs typeface="+mn-ea"/>
                <a:sym typeface="+mn-lt"/>
              </a:rPr>
              <a:t> </a:t>
            </a:r>
            <a:r>
              <a:rPr lang="en-US" sz="4000" spc="41" dirty="0" err="1">
                <a:solidFill>
                  <a:srgbClr val="2B315B"/>
                </a:solidFill>
                <a:cs typeface="+mn-ea"/>
                <a:sym typeface="+mn-lt"/>
              </a:rPr>
              <a:t>tố</a:t>
            </a:r>
            <a:r>
              <a:rPr lang="en-US" sz="4000" spc="41" dirty="0">
                <a:solidFill>
                  <a:srgbClr val="2B315B"/>
                </a:solidFill>
                <a:cs typeface="+mn-ea"/>
                <a:sym typeface="+mn-lt"/>
              </a:rPr>
              <a:t> </a:t>
            </a:r>
            <a:r>
              <a:rPr lang="en-US" sz="4000" spc="41" dirty="0" err="1">
                <a:solidFill>
                  <a:srgbClr val="2B315B"/>
                </a:solidFill>
                <a:cs typeface="+mn-ea"/>
                <a:sym typeface="+mn-lt"/>
              </a:rPr>
              <a:t>khác</a:t>
            </a:r>
            <a:r>
              <a:rPr lang="en-US" sz="4000" spc="41" dirty="0">
                <a:solidFill>
                  <a:srgbClr val="2B315B"/>
                </a:solidFill>
                <a:cs typeface="+mn-ea"/>
                <a:sym typeface="+mn-lt"/>
              </a:rPr>
              <a:t> </a:t>
            </a:r>
            <a:r>
              <a:rPr lang="en-US" sz="4000" spc="41" dirty="0" err="1">
                <a:solidFill>
                  <a:srgbClr val="2B315B"/>
                </a:solidFill>
                <a:cs typeface="+mn-ea"/>
                <a:sym typeface="+mn-lt"/>
              </a:rPr>
              <a:t>hoặc</a:t>
            </a:r>
            <a:r>
              <a:rPr lang="en-US" sz="4000" spc="41" dirty="0">
                <a:solidFill>
                  <a:srgbClr val="2B315B"/>
                </a:solidFill>
                <a:cs typeface="+mn-ea"/>
                <a:sym typeface="+mn-lt"/>
              </a:rPr>
              <a:t> </a:t>
            </a:r>
            <a:r>
              <a:rPr lang="en-US" sz="4000" b="1" spc="41" dirty="0" err="1">
                <a:solidFill>
                  <a:srgbClr val="2B315B"/>
                </a:solidFill>
                <a:cs typeface="+mn-ea"/>
                <a:sym typeface="+mn-lt"/>
              </a:rPr>
              <a:t>liên</a:t>
            </a:r>
            <a:r>
              <a:rPr lang="en-US" sz="4000" b="1" spc="41" dirty="0">
                <a:solidFill>
                  <a:srgbClr val="2B315B"/>
                </a:solidFill>
                <a:cs typeface="+mn-ea"/>
                <a:sym typeface="+mn-lt"/>
              </a:rPr>
              <a:t> </a:t>
            </a:r>
            <a:r>
              <a:rPr lang="en-US" sz="4000" b="1" spc="41" dirty="0" err="1">
                <a:solidFill>
                  <a:srgbClr val="2B315B"/>
                </a:solidFill>
                <a:cs typeface="+mn-ea"/>
                <a:sym typeface="+mn-lt"/>
              </a:rPr>
              <a:t>kết</a:t>
            </a:r>
            <a:r>
              <a:rPr lang="en-US" sz="4000" b="1" spc="41" dirty="0">
                <a:solidFill>
                  <a:srgbClr val="2B315B"/>
                </a:solidFill>
                <a:cs typeface="+mn-ea"/>
                <a:sym typeface="+mn-lt"/>
              </a:rPr>
              <a:t> </a:t>
            </a:r>
            <a:r>
              <a:rPr lang="en-US" sz="4000" b="1" spc="41" dirty="0" err="1">
                <a:solidFill>
                  <a:srgbClr val="2B315B"/>
                </a:solidFill>
                <a:cs typeface="+mn-ea"/>
                <a:sym typeface="+mn-lt"/>
              </a:rPr>
              <a:t>trực</a:t>
            </a:r>
            <a:r>
              <a:rPr lang="en-US" sz="4000" b="1" spc="41" dirty="0">
                <a:solidFill>
                  <a:srgbClr val="2B315B"/>
                </a:solidFill>
                <a:cs typeface="+mn-ea"/>
                <a:sym typeface="+mn-lt"/>
              </a:rPr>
              <a:t> </a:t>
            </a:r>
            <a:r>
              <a:rPr lang="en-US" sz="4000" b="1" spc="41" dirty="0" err="1">
                <a:solidFill>
                  <a:srgbClr val="2B315B"/>
                </a:solidFill>
                <a:cs typeface="+mn-ea"/>
                <a:sym typeface="+mn-lt"/>
              </a:rPr>
              <a:t>tiếp</a:t>
            </a:r>
            <a:r>
              <a:rPr lang="en-US" sz="4000" spc="41" dirty="0">
                <a:solidFill>
                  <a:srgbClr val="2B315B"/>
                </a:solidFill>
                <a:cs typeface="+mn-ea"/>
                <a:sym typeface="+mn-lt"/>
              </a:rPr>
              <a:t> </a:t>
            </a:r>
            <a:r>
              <a:rPr lang="en-US" sz="4000" spc="41" dirty="0" err="1">
                <a:solidFill>
                  <a:srgbClr val="2B315B"/>
                </a:solidFill>
                <a:cs typeface="+mn-ea"/>
                <a:sym typeface="+mn-lt"/>
              </a:rPr>
              <a:t>với</a:t>
            </a:r>
            <a:r>
              <a:rPr lang="en-US" sz="4000" spc="41" dirty="0">
                <a:solidFill>
                  <a:srgbClr val="2B315B"/>
                </a:solidFill>
                <a:cs typeface="+mn-ea"/>
                <a:sym typeface="+mn-lt"/>
              </a:rPr>
              <a:t> </a:t>
            </a:r>
            <a:r>
              <a:rPr lang="en-US" sz="4000" spc="41" dirty="0" err="1">
                <a:solidFill>
                  <a:srgbClr val="2B315B"/>
                </a:solidFill>
                <a:cs typeface="+mn-ea"/>
                <a:sym typeface="+mn-lt"/>
              </a:rPr>
              <a:t>nhau</a:t>
            </a:r>
            <a:r>
              <a:rPr lang="en-US" sz="4000" spc="41" dirty="0">
                <a:solidFill>
                  <a:srgbClr val="2B315B"/>
                </a:solidFill>
                <a:cs typeface="+mn-ea"/>
                <a:sym typeface="+mn-lt"/>
              </a:rPr>
              <a:t> </a:t>
            </a:r>
            <a:r>
              <a:rPr lang="en-US" sz="4000" spc="41" dirty="0" err="1">
                <a:solidFill>
                  <a:srgbClr val="2B315B"/>
                </a:solidFill>
                <a:cs typeface="+mn-ea"/>
                <a:sym typeface="+mn-lt"/>
              </a:rPr>
              <a:t>để</a:t>
            </a:r>
            <a:r>
              <a:rPr lang="en-US" sz="4000" spc="41" dirty="0">
                <a:solidFill>
                  <a:srgbClr val="2B315B"/>
                </a:solidFill>
                <a:cs typeface="+mn-ea"/>
                <a:sym typeface="+mn-lt"/>
              </a:rPr>
              <a:t> </a:t>
            </a:r>
            <a:r>
              <a:rPr lang="en-US" sz="4000" spc="41" dirty="0" err="1">
                <a:solidFill>
                  <a:srgbClr val="2B315B"/>
                </a:solidFill>
                <a:cs typeface="+mn-ea"/>
                <a:sym typeface="+mn-lt"/>
              </a:rPr>
              <a:t>tạo</a:t>
            </a:r>
            <a:r>
              <a:rPr lang="en-US" sz="4000" spc="41" dirty="0">
                <a:solidFill>
                  <a:srgbClr val="2B315B"/>
                </a:solidFill>
                <a:cs typeface="+mn-ea"/>
                <a:sym typeface="+mn-lt"/>
              </a:rPr>
              <a:t> </a:t>
            </a:r>
            <a:r>
              <a:rPr lang="en-US" sz="4000" spc="41" dirty="0" err="1">
                <a:solidFill>
                  <a:srgbClr val="2B315B"/>
                </a:solidFill>
                <a:cs typeface="+mn-ea"/>
                <a:sym typeface="+mn-lt"/>
              </a:rPr>
              <a:t>thành</a:t>
            </a:r>
            <a:r>
              <a:rPr lang="en-US" sz="4000" spc="41" dirty="0">
                <a:solidFill>
                  <a:srgbClr val="2B315B"/>
                </a:solidFill>
                <a:cs typeface="+mn-ea"/>
                <a:sym typeface="+mn-lt"/>
              </a:rPr>
              <a:t> </a:t>
            </a:r>
            <a:r>
              <a:rPr lang="en-US" sz="4000" b="1" spc="41" dirty="0" err="1">
                <a:solidFill>
                  <a:srgbClr val="2B315B"/>
                </a:solidFill>
                <a:cs typeface="+mn-ea"/>
                <a:sym typeface="+mn-lt"/>
              </a:rPr>
              <a:t>mạch</a:t>
            </a:r>
            <a:r>
              <a:rPr lang="en-US" sz="4000" b="1" spc="41" dirty="0">
                <a:solidFill>
                  <a:srgbClr val="2B315B"/>
                </a:solidFill>
                <a:cs typeface="+mn-ea"/>
                <a:sym typeface="+mn-lt"/>
              </a:rPr>
              <a:t> carbon. </a:t>
            </a:r>
          </a:p>
        </p:txBody>
      </p:sp>
      <p:sp>
        <p:nvSpPr>
          <p:cNvPr id="14" name="Freeform 14"/>
          <p:cNvSpPr/>
          <p:nvPr/>
        </p:nvSpPr>
        <p:spPr>
          <a:xfrm>
            <a:off x="15585703" y="1678409"/>
            <a:ext cx="2676825" cy="2224198"/>
          </a:xfrm>
          <a:custGeom>
            <a:avLst/>
            <a:gdLst/>
            <a:ahLst/>
            <a:cxnLst/>
            <a:rect l="l" t="t" r="r" b="b"/>
            <a:pathLst>
              <a:path w="2676825" h="2224198">
                <a:moveTo>
                  <a:pt x="0" y="0"/>
                </a:moveTo>
                <a:lnTo>
                  <a:pt x="2676825" y="0"/>
                </a:lnTo>
                <a:lnTo>
                  <a:pt x="2676825" y="2224198"/>
                </a:lnTo>
                <a:lnTo>
                  <a:pt x="0" y="222419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cs typeface="+mn-ea"/>
              <a:sym typeface="+mn-lt"/>
            </a:endParaRPr>
          </a:p>
        </p:txBody>
      </p:sp>
    </p:spTree>
    <p:extLst>
      <p:ext uri="{BB962C8B-B14F-4D97-AF65-F5344CB8AC3E}">
        <p14:creationId xmlns:p14="http://schemas.microsoft.com/office/powerpoint/2010/main" val="423610028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0961"/>
            <a:ext cx="18288000" cy="10281645"/>
          </a:xfrm>
          <a:custGeom>
            <a:avLst/>
            <a:gdLst/>
            <a:ahLst/>
            <a:cxnLst/>
            <a:rect l="l" t="t" r="r" b="b"/>
            <a:pathLst>
              <a:path w="18288000" h="10281645">
                <a:moveTo>
                  <a:pt x="0" y="0"/>
                </a:moveTo>
                <a:lnTo>
                  <a:pt x="18288000" y="0"/>
                </a:lnTo>
                <a:lnTo>
                  <a:pt x="18288000" y="10281645"/>
                </a:lnTo>
                <a:lnTo>
                  <a:pt x="0" y="102816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cs typeface="+mn-ea"/>
              <a:sym typeface="+mn-lt"/>
            </a:endParaRPr>
          </a:p>
        </p:txBody>
      </p:sp>
      <p:sp>
        <p:nvSpPr>
          <p:cNvPr id="3" name="Freeform 3"/>
          <p:cNvSpPr/>
          <p:nvPr/>
        </p:nvSpPr>
        <p:spPr>
          <a:xfrm>
            <a:off x="14826303" y="7080679"/>
            <a:ext cx="3461697" cy="3203643"/>
          </a:xfrm>
          <a:custGeom>
            <a:avLst/>
            <a:gdLst/>
            <a:ahLst/>
            <a:cxnLst/>
            <a:rect l="l" t="t" r="r" b="b"/>
            <a:pathLst>
              <a:path w="3461697" h="3203643">
                <a:moveTo>
                  <a:pt x="0" y="0"/>
                </a:moveTo>
                <a:lnTo>
                  <a:pt x="3461697" y="0"/>
                </a:lnTo>
                <a:lnTo>
                  <a:pt x="3461697" y="3203643"/>
                </a:lnTo>
                <a:lnTo>
                  <a:pt x="0" y="3203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cs typeface="+mn-ea"/>
              <a:sym typeface="+mn-lt"/>
            </a:endParaRPr>
          </a:p>
        </p:txBody>
      </p:sp>
      <p:sp>
        <p:nvSpPr>
          <p:cNvPr id="7" name="Freeform 7"/>
          <p:cNvSpPr/>
          <p:nvPr/>
        </p:nvSpPr>
        <p:spPr>
          <a:xfrm flipH="1">
            <a:off x="15463196" y="185514"/>
            <a:ext cx="1042209" cy="1308710"/>
          </a:xfrm>
          <a:custGeom>
            <a:avLst/>
            <a:gdLst/>
            <a:ahLst/>
            <a:cxnLst/>
            <a:rect l="l" t="t" r="r" b="b"/>
            <a:pathLst>
              <a:path w="1042209" h="1308710">
                <a:moveTo>
                  <a:pt x="1042209" y="0"/>
                </a:moveTo>
                <a:lnTo>
                  <a:pt x="0" y="0"/>
                </a:lnTo>
                <a:lnTo>
                  <a:pt x="0" y="1308711"/>
                </a:lnTo>
                <a:lnTo>
                  <a:pt x="1042209" y="1308711"/>
                </a:lnTo>
                <a:lnTo>
                  <a:pt x="104220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cs typeface="+mn-ea"/>
              <a:sym typeface="+mn-lt"/>
            </a:endParaRPr>
          </a:p>
        </p:txBody>
      </p:sp>
      <p:sp>
        <p:nvSpPr>
          <p:cNvPr id="11" name="Freeform 11"/>
          <p:cNvSpPr/>
          <p:nvPr/>
        </p:nvSpPr>
        <p:spPr>
          <a:xfrm>
            <a:off x="2590800" y="7842354"/>
            <a:ext cx="6782260" cy="2290864"/>
          </a:xfrm>
          <a:custGeom>
            <a:avLst/>
            <a:gdLst/>
            <a:ahLst/>
            <a:cxnLst/>
            <a:rect l="l" t="t" r="r" b="b"/>
            <a:pathLst>
              <a:path w="6782260" h="2290864">
                <a:moveTo>
                  <a:pt x="0" y="0"/>
                </a:moveTo>
                <a:lnTo>
                  <a:pt x="6782260" y="0"/>
                </a:lnTo>
                <a:lnTo>
                  <a:pt x="6782260" y="2290864"/>
                </a:lnTo>
                <a:lnTo>
                  <a:pt x="0" y="2290864"/>
                </a:lnTo>
                <a:lnTo>
                  <a:pt x="0" y="0"/>
                </a:lnTo>
                <a:close/>
              </a:path>
            </a:pathLst>
          </a:custGeom>
          <a:blipFill>
            <a:blip r:embed="rId8">
              <a:extLst>
                <a:ext uri="{96DAC541-7B7A-43D3-8B79-37D633B846F1}">
                  <asvg:svgBlip xmlns:asvg="http://schemas.microsoft.com/office/drawing/2016/SVG/main" r:embed="rId9"/>
                </a:ext>
              </a:extLst>
            </a:blip>
            <a:stretch>
              <a:fillRect b="-12131"/>
            </a:stretch>
          </a:blipFill>
        </p:spPr>
        <p:txBody>
          <a:bodyPr/>
          <a:lstStyle/>
          <a:p>
            <a:endParaRPr lang="en-US">
              <a:cs typeface="+mn-ea"/>
              <a:sym typeface="+mn-lt"/>
            </a:endParaRPr>
          </a:p>
        </p:txBody>
      </p:sp>
      <p:sp>
        <p:nvSpPr>
          <p:cNvPr id="12" name="Freeform 12"/>
          <p:cNvSpPr/>
          <p:nvPr/>
        </p:nvSpPr>
        <p:spPr>
          <a:xfrm rot="10531628">
            <a:off x="16048348" y="1728172"/>
            <a:ext cx="1765774" cy="1467198"/>
          </a:xfrm>
          <a:custGeom>
            <a:avLst/>
            <a:gdLst/>
            <a:ahLst/>
            <a:cxnLst/>
            <a:rect l="l" t="t" r="r" b="b"/>
            <a:pathLst>
              <a:path w="1765774" h="1467198">
                <a:moveTo>
                  <a:pt x="0" y="0"/>
                </a:moveTo>
                <a:lnTo>
                  <a:pt x="1765774" y="0"/>
                </a:lnTo>
                <a:lnTo>
                  <a:pt x="1765774" y="1467198"/>
                </a:lnTo>
                <a:lnTo>
                  <a:pt x="0" y="14671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cs typeface="+mn-ea"/>
              <a:sym typeface="+mn-lt"/>
            </a:endParaRPr>
          </a:p>
        </p:txBody>
      </p:sp>
      <p:sp>
        <p:nvSpPr>
          <p:cNvPr id="13" name="Freeform 13"/>
          <p:cNvSpPr/>
          <p:nvPr/>
        </p:nvSpPr>
        <p:spPr>
          <a:xfrm rot="1100902">
            <a:off x="759419" y="8471813"/>
            <a:ext cx="1415723" cy="1348798"/>
          </a:xfrm>
          <a:custGeom>
            <a:avLst/>
            <a:gdLst/>
            <a:ahLst/>
            <a:cxnLst/>
            <a:rect l="l" t="t" r="r" b="b"/>
            <a:pathLst>
              <a:path w="1415723" h="1348798">
                <a:moveTo>
                  <a:pt x="0" y="0"/>
                </a:moveTo>
                <a:lnTo>
                  <a:pt x="1415723" y="0"/>
                </a:lnTo>
                <a:lnTo>
                  <a:pt x="1415723" y="1348798"/>
                </a:lnTo>
                <a:lnTo>
                  <a:pt x="0" y="13487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cs typeface="+mn-ea"/>
              <a:sym typeface="+mn-lt"/>
            </a:endParaRPr>
          </a:p>
        </p:txBody>
      </p:sp>
      <p:sp>
        <p:nvSpPr>
          <p:cNvPr id="17" name="TextBox 17"/>
          <p:cNvSpPr txBox="1"/>
          <p:nvPr/>
        </p:nvSpPr>
        <p:spPr>
          <a:xfrm>
            <a:off x="2001284" y="7154126"/>
            <a:ext cx="2904174" cy="448841"/>
          </a:xfrm>
          <a:prstGeom prst="rect">
            <a:avLst/>
          </a:prstGeom>
        </p:spPr>
        <p:txBody>
          <a:bodyPr lIns="0" tIns="0" rIns="0" bIns="0" rtlCol="0" anchor="t">
            <a:spAutoFit/>
          </a:bodyPr>
          <a:lstStyle/>
          <a:p>
            <a:pPr>
              <a:lnSpc>
                <a:spcPts val="3959"/>
              </a:lnSpc>
            </a:pPr>
            <a:r>
              <a:rPr lang="en-US" sz="2199">
                <a:solidFill>
                  <a:srgbClr val="2B315B"/>
                </a:solidFill>
                <a:cs typeface="+mn-ea"/>
                <a:sym typeface="+mn-lt"/>
              </a:rPr>
              <a:t>.......................</a:t>
            </a:r>
          </a:p>
        </p:txBody>
      </p:sp>
      <p:sp>
        <p:nvSpPr>
          <p:cNvPr id="22" name="Bong bóng Ý nghĩ: Hình đám mây 21">
            <a:extLst>
              <a:ext uri="{FF2B5EF4-FFF2-40B4-BE49-F238E27FC236}">
                <a16:creationId xmlns:a16="http://schemas.microsoft.com/office/drawing/2014/main" id="{E8A854B9-886C-40F8-7A27-A0D2C46206F0}"/>
              </a:ext>
            </a:extLst>
          </p:cNvPr>
          <p:cNvSpPr/>
          <p:nvPr/>
        </p:nvSpPr>
        <p:spPr>
          <a:xfrm>
            <a:off x="6640286" y="673320"/>
            <a:ext cx="9144000" cy="6014190"/>
          </a:xfrm>
          <a:prstGeom prst="cloudCallout">
            <a:avLst>
              <a:gd name="adj1" fmla="val -47797"/>
              <a:gd name="adj2" fmla="val 6847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rgbClr val="5C67B6"/>
                </a:solidFill>
              </a:rPr>
              <a:t>Nêu</a:t>
            </a:r>
            <a:r>
              <a:rPr lang="en-US" sz="6000" b="1" dirty="0">
                <a:solidFill>
                  <a:srgbClr val="5C67B6"/>
                </a:solidFill>
              </a:rPr>
              <a:t> </a:t>
            </a:r>
            <a:r>
              <a:rPr lang="en-US" sz="6000" b="1" dirty="0" err="1">
                <a:solidFill>
                  <a:srgbClr val="5C67B6"/>
                </a:solidFill>
              </a:rPr>
              <a:t>các</a:t>
            </a:r>
            <a:r>
              <a:rPr lang="en-US" sz="6000" b="1" dirty="0">
                <a:solidFill>
                  <a:srgbClr val="5C67B6"/>
                </a:solidFill>
              </a:rPr>
              <a:t> </a:t>
            </a:r>
            <a:r>
              <a:rPr lang="en-US" sz="6000" b="1" dirty="0" err="1">
                <a:solidFill>
                  <a:srgbClr val="5C67B6"/>
                </a:solidFill>
              </a:rPr>
              <a:t>luận</a:t>
            </a:r>
            <a:r>
              <a:rPr lang="en-US" sz="6000" b="1" dirty="0">
                <a:solidFill>
                  <a:srgbClr val="5C67B6"/>
                </a:solidFill>
              </a:rPr>
              <a:t> </a:t>
            </a:r>
            <a:r>
              <a:rPr lang="en-US" sz="6000" b="1" dirty="0" err="1">
                <a:solidFill>
                  <a:srgbClr val="5C67B6"/>
                </a:solidFill>
              </a:rPr>
              <a:t>điểm</a:t>
            </a:r>
            <a:r>
              <a:rPr lang="en-US" sz="6000" b="1" dirty="0">
                <a:solidFill>
                  <a:srgbClr val="5C67B6"/>
                </a:solidFill>
              </a:rPr>
              <a:t> </a:t>
            </a:r>
            <a:r>
              <a:rPr lang="en-US" sz="6000" b="1" dirty="0" err="1">
                <a:solidFill>
                  <a:srgbClr val="5C67B6"/>
                </a:solidFill>
              </a:rPr>
              <a:t>chính</a:t>
            </a:r>
            <a:r>
              <a:rPr lang="en-US" sz="6000" b="1" dirty="0">
                <a:solidFill>
                  <a:srgbClr val="5C67B6"/>
                </a:solidFill>
              </a:rPr>
              <a:t> </a:t>
            </a:r>
            <a:r>
              <a:rPr lang="en-US" sz="6000" b="1" dirty="0" err="1">
                <a:solidFill>
                  <a:srgbClr val="5C67B6"/>
                </a:solidFill>
              </a:rPr>
              <a:t>của</a:t>
            </a:r>
            <a:r>
              <a:rPr lang="en-US" sz="6000" b="1" dirty="0">
                <a:solidFill>
                  <a:srgbClr val="5C67B6"/>
                </a:solidFill>
              </a:rPr>
              <a:t> </a:t>
            </a:r>
            <a:r>
              <a:rPr lang="en-US" sz="6000" b="1" dirty="0" err="1">
                <a:solidFill>
                  <a:srgbClr val="5C67B6"/>
                </a:solidFill>
              </a:rPr>
              <a:t>thuyết</a:t>
            </a:r>
            <a:r>
              <a:rPr lang="en-US" sz="6000" b="1" dirty="0">
                <a:solidFill>
                  <a:srgbClr val="5C67B6"/>
                </a:solidFill>
              </a:rPr>
              <a:t> </a:t>
            </a:r>
            <a:r>
              <a:rPr lang="en-US" sz="6000" b="1" dirty="0" err="1">
                <a:solidFill>
                  <a:srgbClr val="5C67B6"/>
                </a:solidFill>
              </a:rPr>
              <a:t>cấu</a:t>
            </a:r>
            <a:r>
              <a:rPr lang="en-US" sz="6000" b="1" dirty="0">
                <a:solidFill>
                  <a:srgbClr val="5C67B6"/>
                </a:solidFill>
              </a:rPr>
              <a:t> </a:t>
            </a:r>
            <a:r>
              <a:rPr lang="en-US" sz="6000" b="1" dirty="0" err="1">
                <a:solidFill>
                  <a:srgbClr val="5C67B6"/>
                </a:solidFill>
              </a:rPr>
              <a:t>tạo</a:t>
            </a:r>
            <a:r>
              <a:rPr lang="en-US" sz="6000" b="1" dirty="0">
                <a:solidFill>
                  <a:srgbClr val="5C67B6"/>
                </a:solidFill>
              </a:rPr>
              <a:t> </a:t>
            </a:r>
            <a:r>
              <a:rPr lang="en-US" sz="6000" b="1" dirty="0" err="1">
                <a:solidFill>
                  <a:srgbClr val="5C67B6"/>
                </a:solidFill>
              </a:rPr>
              <a:t>hóa</a:t>
            </a:r>
            <a:r>
              <a:rPr lang="en-US" sz="6000" b="1" dirty="0">
                <a:solidFill>
                  <a:srgbClr val="5C67B6"/>
                </a:solidFill>
              </a:rPr>
              <a:t> </a:t>
            </a:r>
            <a:r>
              <a:rPr lang="en-US" sz="6000" b="1" dirty="0" err="1">
                <a:solidFill>
                  <a:srgbClr val="5C67B6"/>
                </a:solidFill>
              </a:rPr>
              <a:t>học</a:t>
            </a:r>
            <a:r>
              <a:rPr lang="en-US" sz="6000" b="1" dirty="0">
                <a:solidFill>
                  <a:srgbClr val="5C67B6"/>
                </a:solidFill>
              </a:rPr>
              <a:t>? </a:t>
            </a:r>
          </a:p>
        </p:txBody>
      </p:sp>
    </p:spTree>
    <p:extLst>
      <p:ext uri="{BB962C8B-B14F-4D97-AF65-F5344CB8AC3E}">
        <p14:creationId xmlns:p14="http://schemas.microsoft.com/office/powerpoint/2010/main" val="2840279376"/>
      </p:ext>
    </p:extLst>
  </p:cSld>
  <p:clrMapOvr>
    <a:masterClrMapping/>
  </p:clrMapOvr>
  <p:transition spd="med">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fq1wogj">
      <a:majorFont>
        <a:latin typeface="Cambria"/>
        <a:ea typeface="Cambria"/>
        <a:cs typeface=""/>
      </a:majorFont>
      <a:minorFont>
        <a:latin typeface="Cambria"/>
        <a:ea typeface="Cambri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1294</TotalTime>
  <Words>2588</Words>
  <Application>Microsoft Office PowerPoint</Application>
  <PresentationFormat>Tùy chỉnh</PresentationFormat>
  <Paragraphs>216</Paragraphs>
  <Slides>44</Slides>
  <Notes>15</Notes>
  <HiddenSlides>0</HiddenSlides>
  <MMClips>4</MMClips>
  <ScaleCrop>false</ScaleCrop>
  <HeadingPairs>
    <vt:vector size="6" baseType="variant">
      <vt:variant>
        <vt:lpstr>Phông được Dùng</vt:lpstr>
      </vt:variant>
      <vt:variant>
        <vt:i4>4</vt:i4>
      </vt:variant>
      <vt:variant>
        <vt:lpstr>Chủ đề</vt:lpstr>
      </vt:variant>
      <vt:variant>
        <vt:i4>3</vt:i4>
      </vt:variant>
      <vt:variant>
        <vt:lpstr>Tiêu đề Bản chiếu</vt:lpstr>
      </vt:variant>
      <vt:variant>
        <vt:i4>44</vt:i4>
      </vt:variant>
    </vt:vector>
  </HeadingPairs>
  <TitlesOfParts>
    <vt:vector size="51" baseType="lpstr">
      <vt:lpstr>Times New Roman</vt:lpstr>
      <vt:lpstr>Calibri</vt:lpstr>
      <vt:lpstr>Arial</vt:lpstr>
      <vt:lpstr>Cambria</vt:lpstr>
      <vt:lpstr>Office Theme</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nền bài tiếp theo 2</dc:title>
  <dc:creator>Admin</dc:creator>
  <cp:lastModifiedBy>Admin</cp:lastModifiedBy>
  <cp:revision>16</cp:revision>
  <dcterms:created xsi:type="dcterms:W3CDTF">2006-08-16T00:00:00Z</dcterms:created>
  <dcterms:modified xsi:type="dcterms:W3CDTF">2023-07-26T06:46:10Z</dcterms:modified>
  <dc:identifier>DAFnqHnRvuE</dc:identifier>
</cp:coreProperties>
</file>