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1"/>
  </p:notesMasterIdLst>
  <p:sldIdLst>
    <p:sldId id="396" r:id="rId3"/>
    <p:sldId id="425" r:id="rId4"/>
    <p:sldId id="428" r:id="rId5"/>
    <p:sldId id="476" r:id="rId6"/>
    <p:sldId id="477" r:id="rId7"/>
    <p:sldId id="684" r:id="rId8"/>
    <p:sldId id="475" r:id="rId9"/>
    <p:sldId id="745" r:id="rId10"/>
    <p:sldId id="440" r:id="rId11"/>
    <p:sldId id="751" r:id="rId12"/>
    <p:sldId id="752" r:id="rId13"/>
    <p:sldId id="753" r:id="rId14"/>
    <p:sldId id="754" r:id="rId15"/>
    <p:sldId id="755" r:id="rId16"/>
    <p:sldId id="756" r:id="rId17"/>
    <p:sldId id="693" r:id="rId18"/>
    <p:sldId id="760" r:id="rId19"/>
    <p:sldId id="761" r:id="rId20"/>
    <p:sldId id="694" r:id="rId21"/>
    <p:sldId id="762" r:id="rId22"/>
    <p:sldId id="763" r:id="rId23"/>
    <p:sldId id="759" r:id="rId24"/>
    <p:sldId id="764" r:id="rId25"/>
    <p:sldId id="695" r:id="rId26"/>
    <p:sldId id="765" r:id="rId27"/>
    <p:sldId id="696" r:id="rId28"/>
    <p:sldId id="768" r:id="rId29"/>
    <p:sldId id="766" r:id="rId30"/>
    <p:sldId id="767" r:id="rId31"/>
    <p:sldId id="697" r:id="rId32"/>
    <p:sldId id="701" r:id="rId33"/>
    <p:sldId id="702" r:id="rId34"/>
    <p:sldId id="769" r:id="rId35"/>
    <p:sldId id="770" r:id="rId36"/>
    <p:sldId id="700" r:id="rId37"/>
    <p:sldId id="771" r:id="rId38"/>
    <p:sldId id="432" r:id="rId39"/>
    <p:sldId id="772" r:id="rId40"/>
    <p:sldId id="773" r:id="rId41"/>
    <p:sldId id="774" r:id="rId42"/>
    <p:sldId id="705" r:id="rId43"/>
    <p:sldId id="775" r:id="rId44"/>
    <p:sldId id="776" r:id="rId45"/>
    <p:sldId id="777" r:id="rId46"/>
    <p:sldId id="437" r:id="rId47"/>
    <p:sldId id="778" r:id="rId48"/>
    <p:sldId id="779" r:id="rId49"/>
    <p:sldId id="780" r:id="rId50"/>
    <p:sldId id="781" r:id="rId51"/>
    <p:sldId id="690" r:id="rId52"/>
    <p:sldId id="658" r:id="rId53"/>
    <p:sldId id="285" r:id="rId54"/>
    <p:sldId id="782" r:id="rId55"/>
    <p:sldId id="783" r:id="rId56"/>
    <p:sldId id="784" r:id="rId57"/>
    <p:sldId id="785" r:id="rId58"/>
    <p:sldId id="786" r:id="rId59"/>
    <p:sldId id="78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E0"/>
    <a:srgbClr val="FFFFFF"/>
    <a:srgbClr val="FC58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0F240A-7E43-47C0-A65F-84DE9EA8D428}" type="datetimeFigureOut">
              <a:rPr lang="en-US" smtClean="0"/>
              <a:t>11/24/2023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D653D0-8B46-4ACA-99F8-B0F0C1ABA401}" type="slidenum">
              <a:rPr lang="en-US" smtClean="0"/>
              <a:t>‹#›</a:t>
            </a:fld>
            <a:endParaRPr lang="en-US"/>
          </a:p>
        </p:txBody>
      </p:sp>
    </p:spTree>
    <p:extLst>
      <p:ext uri="{BB962C8B-B14F-4D97-AF65-F5344CB8AC3E}">
        <p14:creationId xmlns:p14="http://schemas.microsoft.com/office/powerpoint/2010/main" val="1815379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01581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62383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76702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8586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252917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498997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655332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937242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E78E2-18C1-4EEB-BA27-78770F185C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68514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160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8949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6692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DE86C-16FC-9CD2-D180-EB6224957F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050C3E-8B4A-B3CB-1F2B-02C7D02352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F759E7-24D5-5D53-DCFA-FAD270E52A94}"/>
              </a:ext>
            </a:extLst>
          </p:cNvPr>
          <p:cNvSpPr>
            <a:spLocks noGrp="1"/>
          </p:cNvSpPr>
          <p:nvPr>
            <p:ph type="dt" sz="half" idx="10"/>
          </p:nvPr>
        </p:nvSpPr>
        <p:spPr/>
        <p:txBody>
          <a:bodyPr/>
          <a:lstStyle/>
          <a:p>
            <a:fld id="{9DF8F9E3-A689-42CC-885D-24D070F3D2C6}" type="datetimeFigureOut">
              <a:rPr lang="en-US" smtClean="0"/>
              <a:t>11/24/2023</a:t>
            </a:fld>
            <a:endParaRPr lang="en-US"/>
          </a:p>
        </p:txBody>
      </p:sp>
      <p:sp>
        <p:nvSpPr>
          <p:cNvPr id="5" name="Footer Placeholder 4">
            <a:extLst>
              <a:ext uri="{FF2B5EF4-FFF2-40B4-BE49-F238E27FC236}">
                <a16:creationId xmlns:a16="http://schemas.microsoft.com/office/drawing/2014/main" id="{85719C78-FE4B-467E-F147-C0345998D3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CF1567-F0D8-651D-8812-8C5CC6D0C8D1}"/>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316084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676D-21F2-5A0F-1C08-AEC42F3136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B104FB-23C5-8CAC-974E-D34C10F1E1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2725C-6DA3-0612-DC56-DE5DBFA8CDFA}"/>
              </a:ext>
            </a:extLst>
          </p:cNvPr>
          <p:cNvSpPr>
            <a:spLocks noGrp="1"/>
          </p:cNvSpPr>
          <p:nvPr>
            <p:ph type="dt" sz="half" idx="10"/>
          </p:nvPr>
        </p:nvSpPr>
        <p:spPr/>
        <p:txBody>
          <a:bodyPr/>
          <a:lstStyle/>
          <a:p>
            <a:fld id="{9DF8F9E3-A689-42CC-885D-24D070F3D2C6}" type="datetimeFigureOut">
              <a:rPr lang="en-US" smtClean="0"/>
              <a:t>11/24/2023</a:t>
            </a:fld>
            <a:endParaRPr lang="en-US"/>
          </a:p>
        </p:txBody>
      </p:sp>
      <p:sp>
        <p:nvSpPr>
          <p:cNvPr id="5" name="Footer Placeholder 4">
            <a:extLst>
              <a:ext uri="{FF2B5EF4-FFF2-40B4-BE49-F238E27FC236}">
                <a16:creationId xmlns:a16="http://schemas.microsoft.com/office/drawing/2014/main" id="{6A75E20E-90BA-693D-C0A7-65E27B101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11418-3F37-E3A9-4595-51F810D129FE}"/>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3141736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57E86F-9156-2D01-C063-48B86BE824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C042E2-51C5-4133-1392-F44DC871F7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3E2B8-D0AF-B7F9-C308-CD21129A7521}"/>
              </a:ext>
            </a:extLst>
          </p:cNvPr>
          <p:cNvSpPr>
            <a:spLocks noGrp="1"/>
          </p:cNvSpPr>
          <p:nvPr>
            <p:ph type="dt" sz="half" idx="10"/>
          </p:nvPr>
        </p:nvSpPr>
        <p:spPr/>
        <p:txBody>
          <a:bodyPr/>
          <a:lstStyle/>
          <a:p>
            <a:fld id="{9DF8F9E3-A689-42CC-885D-24D070F3D2C6}" type="datetimeFigureOut">
              <a:rPr lang="en-US" smtClean="0"/>
              <a:t>11/24/2023</a:t>
            </a:fld>
            <a:endParaRPr lang="en-US"/>
          </a:p>
        </p:txBody>
      </p:sp>
      <p:sp>
        <p:nvSpPr>
          <p:cNvPr id="5" name="Footer Placeholder 4">
            <a:extLst>
              <a:ext uri="{FF2B5EF4-FFF2-40B4-BE49-F238E27FC236}">
                <a16:creationId xmlns:a16="http://schemas.microsoft.com/office/drawing/2014/main" id="{7715237A-439D-5E28-F9A0-192E330473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060E4F-E9DA-61B9-6908-7FEECF38BCA3}"/>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110336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1"/>
            <a:ext cx="10515600" cy="632403"/>
          </a:xfrm>
        </p:spPr>
        <p:txBody>
          <a:bodyPr>
            <a:normAutofit/>
          </a:bodyPr>
          <a:lstStyle>
            <a:lvl1pPr>
              <a:defRPr sz="316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386156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1342849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4"/>
            <a:ext cx="9144001" cy="2387600"/>
          </a:xfrm>
        </p:spPr>
        <p:txBody>
          <a:bodyPr anchor="b"/>
          <a:lstStyle>
            <a:lvl1pPr algn="ctr">
              <a:defRPr sz="5926"/>
            </a:lvl1pPr>
          </a:lstStyle>
          <a:p>
            <a:r>
              <a:rPr lang="zh-CN" altLang="en-US"/>
              <a:t>单击此处编辑母版标题样式</a:t>
            </a:r>
          </a:p>
        </p:txBody>
      </p:sp>
      <p:sp>
        <p:nvSpPr>
          <p:cNvPr id="3" name="副标题 2"/>
          <p:cNvSpPr>
            <a:spLocks noGrp="1"/>
          </p:cNvSpPr>
          <p:nvPr>
            <p:ph type="subTitle" idx="1"/>
          </p:nvPr>
        </p:nvSpPr>
        <p:spPr>
          <a:xfrm>
            <a:off x="1524000" y="3602039"/>
            <a:ext cx="9144001" cy="1655763"/>
          </a:xfrm>
        </p:spPr>
        <p:txBody>
          <a:bodyPr/>
          <a:lstStyle>
            <a:lvl1pPr marL="0" indent="0" algn="ctr">
              <a:buNone/>
              <a:defRPr sz="2370"/>
            </a:lvl1pPr>
            <a:lvl2pPr marL="451532" indent="0" algn="ctr">
              <a:buNone/>
              <a:defRPr sz="1975"/>
            </a:lvl2pPr>
            <a:lvl3pPr marL="903065" indent="0" algn="ctr">
              <a:buNone/>
              <a:defRPr sz="1778"/>
            </a:lvl3pPr>
            <a:lvl4pPr marL="1354597" indent="0" algn="ctr">
              <a:buNone/>
              <a:defRPr sz="1580"/>
            </a:lvl4pPr>
            <a:lvl5pPr marL="1806130" indent="0" algn="ctr">
              <a:buNone/>
              <a:defRPr sz="1580"/>
            </a:lvl5pPr>
            <a:lvl6pPr marL="2257662" indent="0" algn="ctr">
              <a:buNone/>
              <a:defRPr sz="1580"/>
            </a:lvl6pPr>
            <a:lvl7pPr marL="2709195" indent="0" algn="ctr">
              <a:buNone/>
              <a:defRPr sz="1580"/>
            </a:lvl7pPr>
            <a:lvl8pPr marL="3160727" indent="0" algn="ctr">
              <a:buNone/>
              <a:defRPr sz="1580"/>
            </a:lvl8pPr>
            <a:lvl9pPr marL="3612259" indent="0" algn="ctr">
              <a:buNone/>
              <a:defRPr sz="158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D704D7-397A-45FE-92B3-F6D800518A5D}" type="datetimeFigureOut">
              <a:rPr lang="zh-CN" altLang="en-US" smtClean="0">
                <a:solidFill>
                  <a:prstClr val="black">
                    <a:tint val="75000"/>
                  </a:prstClr>
                </a:solidFill>
              </a:rPr>
              <a:pPr/>
              <a:t>2023/11/24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3E6462-F78B-4796-AFEC-59C32A5F5F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108898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t>2023/11/24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t>‹#›</a:t>
            </a:fld>
            <a:endParaRPr lang="zh-CN" altLang="en-US"/>
          </a:p>
        </p:txBody>
      </p:sp>
    </p:spTree>
    <p:extLst>
      <p:ext uri="{BB962C8B-B14F-4D97-AF65-F5344CB8AC3E}">
        <p14:creationId xmlns:p14="http://schemas.microsoft.com/office/powerpoint/2010/main" val="230760412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2680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0AA55-33B8-0F85-34A5-DA866DB869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5620FA-B425-85A5-4B91-321151F256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B0773-17FC-1D0D-94C5-621BC14E39FC}"/>
              </a:ext>
            </a:extLst>
          </p:cNvPr>
          <p:cNvSpPr>
            <a:spLocks noGrp="1"/>
          </p:cNvSpPr>
          <p:nvPr>
            <p:ph type="dt" sz="half" idx="10"/>
          </p:nvPr>
        </p:nvSpPr>
        <p:spPr/>
        <p:txBody>
          <a:bodyPr/>
          <a:lstStyle/>
          <a:p>
            <a:fld id="{9DF8F9E3-A689-42CC-885D-24D070F3D2C6}" type="datetimeFigureOut">
              <a:rPr lang="en-US" smtClean="0"/>
              <a:t>11/24/2023</a:t>
            </a:fld>
            <a:endParaRPr lang="en-US"/>
          </a:p>
        </p:txBody>
      </p:sp>
      <p:sp>
        <p:nvSpPr>
          <p:cNvPr id="5" name="Footer Placeholder 4">
            <a:extLst>
              <a:ext uri="{FF2B5EF4-FFF2-40B4-BE49-F238E27FC236}">
                <a16:creationId xmlns:a16="http://schemas.microsoft.com/office/drawing/2014/main" id="{4462CF54-5AC6-43C5-2359-ABDF2A94ED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9CF4F-F7C4-4509-6D0A-587992777DFC}"/>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4006202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9C66-5A82-E136-F64A-112B84477E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F8B3FD-8CB4-EB0D-FF04-1E88989BFD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C16093-CA1F-8CF9-4205-8DD150DD8904}"/>
              </a:ext>
            </a:extLst>
          </p:cNvPr>
          <p:cNvSpPr>
            <a:spLocks noGrp="1"/>
          </p:cNvSpPr>
          <p:nvPr>
            <p:ph type="dt" sz="half" idx="10"/>
          </p:nvPr>
        </p:nvSpPr>
        <p:spPr/>
        <p:txBody>
          <a:bodyPr/>
          <a:lstStyle/>
          <a:p>
            <a:fld id="{9DF8F9E3-A689-42CC-885D-24D070F3D2C6}" type="datetimeFigureOut">
              <a:rPr lang="en-US" smtClean="0"/>
              <a:t>11/24/2023</a:t>
            </a:fld>
            <a:endParaRPr lang="en-US"/>
          </a:p>
        </p:txBody>
      </p:sp>
      <p:sp>
        <p:nvSpPr>
          <p:cNvPr id="5" name="Footer Placeholder 4">
            <a:extLst>
              <a:ext uri="{FF2B5EF4-FFF2-40B4-BE49-F238E27FC236}">
                <a16:creationId xmlns:a16="http://schemas.microsoft.com/office/drawing/2014/main" id="{06EFE69F-1015-58F5-9D88-75DD56D00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46F55E-9EED-155B-E88E-C0382AB3196D}"/>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2176699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B9A78-2C0C-182B-94AB-0A32CA9F12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A7306-F56D-A877-97DE-DC380876EA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8B8093-42A5-35B8-1B52-BCA013219E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1AB936-A375-776A-6DDF-9FD39098AD8E}"/>
              </a:ext>
            </a:extLst>
          </p:cNvPr>
          <p:cNvSpPr>
            <a:spLocks noGrp="1"/>
          </p:cNvSpPr>
          <p:nvPr>
            <p:ph type="dt" sz="half" idx="10"/>
          </p:nvPr>
        </p:nvSpPr>
        <p:spPr/>
        <p:txBody>
          <a:bodyPr/>
          <a:lstStyle/>
          <a:p>
            <a:fld id="{9DF8F9E3-A689-42CC-885D-24D070F3D2C6}" type="datetimeFigureOut">
              <a:rPr lang="en-US" smtClean="0"/>
              <a:t>11/24/2023</a:t>
            </a:fld>
            <a:endParaRPr lang="en-US"/>
          </a:p>
        </p:txBody>
      </p:sp>
      <p:sp>
        <p:nvSpPr>
          <p:cNvPr id="6" name="Footer Placeholder 5">
            <a:extLst>
              <a:ext uri="{FF2B5EF4-FFF2-40B4-BE49-F238E27FC236}">
                <a16:creationId xmlns:a16="http://schemas.microsoft.com/office/drawing/2014/main" id="{BFD855F4-52D9-D1C7-15EA-B8D4916554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F0D6F2-578B-0DC3-0E20-04BCD3394A90}"/>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381019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92D00-7DEB-8DEF-B544-02300B5F75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221ED0-8023-8DD0-ADCC-B7328BF8C8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A7584F-DC1F-6D11-CE66-C52FDC950D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AF1FD9-8313-B7FB-04E0-4A6AA55AE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2848D0-ED3A-376E-435C-E8808483CB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37456E-4F17-1DBC-63A5-443CFDC0C955}"/>
              </a:ext>
            </a:extLst>
          </p:cNvPr>
          <p:cNvSpPr>
            <a:spLocks noGrp="1"/>
          </p:cNvSpPr>
          <p:nvPr>
            <p:ph type="dt" sz="half" idx="10"/>
          </p:nvPr>
        </p:nvSpPr>
        <p:spPr/>
        <p:txBody>
          <a:bodyPr/>
          <a:lstStyle/>
          <a:p>
            <a:fld id="{9DF8F9E3-A689-42CC-885D-24D070F3D2C6}" type="datetimeFigureOut">
              <a:rPr lang="en-US" smtClean="0"/>
              <a:t>11/24/2023</a:t>
            </a:fld>
            <a:endParaRPr lang="en-US"/>
          </a:p>
        </p:txBody>
      </p:sp>
      <p:sp>
        <p:nvSpPr>
          <p:cNvPr id="8" name="Footer Placeholder 7">
            <a:extLst>
              <a:ext uri="{FF2B5EF4-FFF2-40B4-BE49-F238E27FC236}">
                <a16:creationId xmlns:a16="http://schemas.microsoft.com/office/drawing/2014/main" id="{72AB496E-A75C-FD33-B4D2-506A9F9EE1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2A31E0-736F-CD0A-903D-C8B7BBC6AB16}"/>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1196098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CC0D0-D114-8D03-E0A5-9912210F9A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E7F8EE-2E37-D4A3-E859-48A94C1F9320}"/>
              </a:ext>
            </a:extLst>
          </p:cNvPr>
          <p:cNvSpPr>
            <a:spLocks noGrp="1"/>
          </p:cNvSpPr>
          <p:nvPr>
            <p:ph type="dt" sz="half" idx="10"/>
          </p:nvPr>
        </p:nvSpPr>
        <p:spPr/>
        <p:txBody>
          <a:bodyPr/>
          <a:lstStyle/>
          <a:p>
            <a:fld id="{9DF8F9E3-A689-42CC-885D-24D070F3D2C6}" type="datetimeFigureOut">
              <a:rPr lang="en-US" smtClean="0"/>
              <a:t>11/24/2023</a:t>
            </a:fld>
            <a:endParaRPr lang="en-US"/>
          </a:p>
        </p:txBody>
      </p:sp>
      <p:sp>
        <p:nvSpPr>
          <p:cNvPr id="4" name="Footer Placeholder 3">
            <a:extLst>
              <a:ext uri="{FF2B5EF4-FFF2-40B4-BE49-F238E27FC236}">
                <a16:creationId xmlns:a16="http://schemas.microsoft.com/office/drawing/2014/main" id="{6023BCAA-3F91-BC2C-9C69-C370DEA84C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72E687-5F05-6B0F-195D-2AB91DE3554A}"/>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2256321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18A2FE-E789-426F-FE21-DAAA499B9A60}"/>
              </a:ext>
            </a:extLst>
          </p:cNvPr>
          <p:cNvSpPr>
            <a:spLocks noGrp="1"/>
          </p:cNvSpPr>
          <p:nvPr>
            <p:ph type="dt" sz="half" idx="10"/>
          </p:nvPr>
        </p:nvSpPr>
        <p:spPr/>
        <p:txBody>
          <a:bodyPr/>
          <a:lstStyle/>
          <a:p>
            <a:fld id="{9DF8F9E3-A689-42CC-885D-24D070F3D2C6}" type="datetimeFigureOut">
              <a:rPr lang="en-US" smtClean="0"/>
              <a:t>11/24/2023</a:t>
            </a:fld>
            <a:endParaRPr lang="en-US"/>
          </a:p>
        </p:txBody>
      </p:sp>
      <p:sp>
        <p:nvSpPr>
          <p:cNvPr id="3" name="Footer Placeholder 2">
            <a:extLst>
              <a:ext uri="{FF2B5EF4-FFF2-40B4-BE49-F238E27FC236}">
                <a16:creationId xmlns:a16="http://schemas.microsoft.com/office/drawing/2014/main" id="{E3412E30-F179-51BC-CD57-096A3DD6B9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1FD322-76DC-FB9C-A87B-1FDD4D16BE37}"/>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1973884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DDD4F-51D1-4D21-4421-D904DE06FA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CCFF40-7EFB-3BFB-B27F-F989B24B6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6FEBAD-C634-0C13-F550-DB3473BAC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0F226-8188-7A42-9C29-F46660DD8C5D}"/>
              </a:ext>
            </a:extLst>
          </p:cNvPr>
          <p:cNvSpPr>
            <a:spLocks noGrp="1"/>
          </p:cNvSpPr>
          <p:nvPr>
            <p:ph type="dt" sz="half" idx="10"/>
          </p:nvPr>
        </p:nvSpPr>
        <p:spPr/>
        <p:txBody>
          <a:bodyPr/>
          <a:lstStyle/>
          <a:p>
            <a:fld id="{9DF8F9E3-A689-42CC-885D-24D070F3D2C6}" type="datetimeFigureOut">
              <a:rPr lang="en-US" smtClean="0"/>
              <a:t>11/24/2023</a:t>
            </a:fld>
            <a:endParaRPr lang="en-US"/>
          </a:p>
        </p:txBody>
      </p:sp>
      <p:sp>
        <p:nvSpPr>
          <p:cNvPr id="6" name="Footer Placeholder 5">
            <a:extLst>
              <a:ext uri="{FF2B5EF4-FFF2-40B4-BE49-F238E27FC236}">
                <a16:creationId xmlns:a16="http://schemas.microsoft.com/office/drawing/2014/main" id="{3A4807DD-1D15-0582-1D8F-8CCC46FDCD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82823C-1F5E-1039-587E-171BDF06E631}"/>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2205472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B059A-2A27-09DD-D59A-10B8CFCE12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A25BF5-6B64-4591-33E9-F98A079D29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D63B3E-905D-F897-BDA6-A376CF1E7E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08DDD6-3076-A635-991C-1F115DF37970}"/>
              </a:ext>
            </a:extLst>
          </p:cNvPr>
          <p:cNvSpPr>
            <a:spLocks noGrp="1"/>
          </p:cNvSpPr>
          <p:nvPr>
            <p:ph type="dt" sz="half" idx="10"/>
          </p:nvPr>
        </p:nvSpPr>
        <p:spPr/>
        <p:txBody>
          <a:bodyPr/>
          <a:lstStyle/>
          <a:p>
            <a:fld id="{9DF8F9E3-A689-42CC-885D-24D070F3D2C6}" type="datetimeFigureOut">
              <a:rPr lang="en-US" smtClean="0"/>
              <a:t>11/24/2023</a:t>
            </a:fld>
            <a:endParaRPr lang="en-US"/>
          </a:p>
        </p:txBody>
      </p:sp>
      <p:sp>
        <p:nvSpPr>
          <p:cNvPr id="6" name="Footer Placeholder 5">
            <a:extLst>
              <a:ext uri="{FF2B5EF4-FFF2-40B4-BE49-F238E27FC236}">
                <a16:creationId xmlns:a16="http://schemas.microsoft.com/office/drawing/2014/main" id="{BEA493CA-AF4E-7738-C4C1-1F73B3A98B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4275E7-47B9-88B2-16D8-16CE5AABFB75}"/>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515361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3FA6B5-0F4E-C30B-1CE3-43A026F7D2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CFEA47-AB08-3DFF-1FD4-2223F667F7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20061-FDB4-B319-D57B-85943F23E8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F8F9E3-A689-42CC-885D-24D070F3D2C6}" type="datetimeFigureOut">
              <a:rPr lang="en-US" smtClean="0"/>
              <a:t>11/24/2023</a:t>
            </a:fld>
            <a:endParaRPr lang="en-US"/>
          </a:p>
        </p:txBody>
      </p:sp>
      <p:sp>
        <p:nvSpPr>
          <p:cNvPr id="5" name="Footer Placeholder 4">
            <a:extLst>
              <a:ext uri="{FF2B5EF4-FFF2-40B4-BE49-F238E27FC236}">
                <a16:creationId xmlns:a16="http://schemas.microsoft.com/office/drawing/2014/main" id="{4375D47B-631E-29E5-9D3E-83E74442F1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8910AB-A91A-999A-736E-DF7EEE0470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D02171-9625-447E-B5C9-D023024065D9}" type="slidenum">
              <a:rPr lang="en-US" smtClean="0"/>
              <a:t>‹#›</a:t>
            </a:fld>
            <a:endParaRPr lang="en-US"/>
          </a:p>
        </p:txBody>
      </p:sp>
    </p:spTree>
    <p:extLst>
      <p:ext uri="{BB962C8B-B14F-4D97-AF65-F5344CB8AC3E}">
        <p14:creationId xmlns:p14="http://schemas.microsoft.com/office/powerpoint/2010/main" val="1879040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85">
                <a:solidFill>
                  <a:schemeClr val="tx1">
                    <a:tint val="75000"/>
                  </a:schemeClr>
                </a:solidFill>
              </a:defRPr>
            </a:lvl1pPr>
          </a:lstStyle>
          <a:p>
            <a:fld id="{D997B5FA-0921-464F-AAE1-844C04324D75}" type="datetimeFigureOut">
              <a:rPr lang="zh-CN" altLang="en-US" smtClean="0"/>
              <a:t>2023/11/24</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8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85">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86541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03065" rtl="0" eaLnBrk="1" latinLnBrk="0" hangingPunct="1">
        <a:lnSpc>
          <a:spcPct val="90000"/>
        </a:lnSpc>
        <a:spcBef>
          <a:spcPct val="0"/>
        </a:spcBef>
        <a:buNone/>
        <a:defRPr sz="4345" kern="1200">
          <a:solidFill>
            <a:schemeClr val="tx1"/>
          </a:solidFill>
          <a:latin typeface="+mj-lt"/>
          <a:ea typeface="+mj-ea"/>
          <a:cs typeface="+mj-cs"/>
        </a:defRPr>
      </a:lvl1pPr>
    </p:titleStyle>
    <p:bodyStyle>
      <a:lvl1pPr marL="225767" indent="-225767" algn="l" defTabSz="903065" rtl="0" eaLnBrk="1" latinLnBrk="0" hangingPunct="1">
        <a:lnSpc>
          <a:spcPct val="90000"/>
        </a:lnSpc>
        <a:spcBef>
          <a:spcPts val="988"/>
        </a:spcBef>
        <a:buFont typeface="Arial" panose="020B0604020202020204" pitchFamily="34" charset="0"/>
        <a:buChar char="•"/>
        <a:defRPr sz="2765" kern="1200">
          <a:solidFill>
            <a:schemeClr val="tx1"/>
          </a:solidFill>
          <a:latin typeface="+mn-lt"/>
          <a:ea typeface="+mn-ea"/>
          <a:cs typeface="+mn-cs"/>
        </a:defRPr>
      </a:lvl1pPr>
      <a:lvl2pPr marL="677299" indent="-225767" algn="l" defTabSz="903065" rtl="0" eaLnBrk="1" latinLnBrk="0" hangingPunct="1">
        <a:lnSpc>
          <a:spcPct val="90000"/>
        </a:lnSpc>
        <a:spcBef>
          <a:spcPts val="494"/>
        </a:spcBef>
        <a:buFont typeface="Arial" panose="020B0604020202020204" pitchFamily="34" charset="0"/>
        <a:buChar char="•"/>
        <a:defRPr sz="2370" kern="1200">
          <a:solidFill>
            <a:schemeClr val="tx1"/>
          </a:solidFill>
          <a:latin typeface="+mn-lt"/>
          <a:ea typeface="+mn-ea"/>
          <a:cs typeface="+mn-cs"/>
        </a:defRPr>
      </a:lvl2pPr>
      <a:lvl3pPr marL="1128832" indent="-225767" algn="l" defTabSz="903065" rtl="0" eaLnBrk="1" latinLnBrk="0" hangingPunct="1">
        <a:lnSpc>
          <a:spcPct val="90000"/>
        </a:lnSpc>
        <a:spcBef>
          <a:spcPts val="494"/>
        </a:spcBef>
        <a:buFont typeface="Arial" panose="020B0604020202020204" pitchFamily="34" charset="0"/>
        <a:buChar char="•"/>
        <a:defRPr sz="1975" kern="1200">
          <a:solidFill>
            <a:schemeClr val="tx1"/>
          </a:solidFill>
          <a:latin typeface="+mn-lt"/>
          <a:ea typeface="+mn-ea"/>
          <a:cs typeface="+mn-cs"/>
        </a:defRPr>
      </a:lvl3pPr>
      <a:lvl4pPr marL="1580364"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4pPr>
      <a:lvl5pPr marL="2031897"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5pPr>
      <a:lvl6pPr marL="2483429"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6pPr>
      <a:lvl7pPr marL="2934961"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7pPr>
      <a:lvl8pPr marL="3386494"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8pPr>
      <a:lvl9pPr marL="3838026"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9pPr>
    </p:bodyStyle>
    <p:otherStyle>
      <a:defPPr>
        <a:defRPr lang="zh-CN"/>
      </a:defPPr>
      <a:lvl1pPr marL="0" algn="l" defTabSz="903065" rtl="0" eaLnBrk="1" latinLnBrk="0" hangingPunct="1">
        <a:defRPr sz="1778" kern="1200">
          <a:solidFill>
            <a:schemeClr val="tx1"/>
          </a:solidFill>
          <a:latin typeface="+mn-lt"/>
          <a:ea typeface="+mn-ea"/>
          <a:cs typeface="+mn-cs"/>
        </a:defRPr>
      </a:lvl1pPr>
      <a:lvl2pPr marL="451532" algn="l" defTabSz="903065" rtl="0" eaLnBrk="1" latinLnBrk="0" hangingPunct="1">
        <a:defRPr sz="1778" kern="1200">
          <a:solidFill>
            <a:schemeClr val="tx1"/>
          </a:solidFill>
          <a:latin typeface="+mn-lt"/>
          <a:ea typeface="+mn-ea"/>
          <a:cs typeface="+mn-cs"/>
        </a:defRPr>
      </a:lvl2pPr>
      <a:lvl3pPr marL="903065" algn="l" defTabSz="903065" rtl="0" eaLnBrk="1" latinLnBrk="0" hangingPunct="1">
        <a:defRPr sz="1778" kern="1200">
          <a:solidFill>
            <a:schemeClr val="tx1"/>
          </a:solidFill>
          <a:latin typeface="+mn-lt"/>
          <a:ea typeface="+mn-ea"/>
          <a:cs typeface="+mn-cs"/>
        </a:defRPr>
      </a:lvl3pPr>
      <a:lvl4pPr marL="1354597" algn="l" defTabSz="903065" rtl="0" eaLnBrk="1" latinLnBrk="0" hangingPunct="1">
        <a:defRPr sz="1778" kern="1200">
          <a:solidFill>
            <a:schemeClr val="tx1"/>
          </a:solidFill>
          <a:latin typeface="+mn-lt"/>
          <a:ea typeface="+mn-ea"/>
          <a:cs typeface="+mn-cs"/>
        </a:defRPr>
      </a:lvl4pPr>
      <a:lvl5pPr marL="1806130" algn="l" defTabSz="903065" rtl="0" eaLnBrk="1" latinLnBrk="0" hangingPunct="1">
        <a:defRPr sz="1778" kern="1200">
          <a:solidFill>
            <a:schemeClr val="tx1"/>
          </a:solidFill>
          <a:latin typeface="+mn-lt"/>
          <a:ea typeface="+mn-ea"/>
          <a:cs typeface="+mn-cs"/>
        </a:defRPr>
      </a:lvl5pPr>
      <a:lvl6pPr marL="2257662" algn="l" defTabSz="903065" rtl="0" eaLnBrk="1" latinLnBrk="0" hangingPunct="1">
        <a:defRPr sz="1778" kern="1200">
          <a:solidFill>
            <a:schemeClr val="tx1"/>
          </a:solidFill>
          <a:latin typeface="+mn-lt"/>
          <a:ea typeface="+mn-ea"/>
          <a:cs typeface="+mn-cs"/>
        </a:defRPr>
      </a:lvl6pPr>
      <a:lvl7pPr marL="2709195" algn="l" defTabSz="903065" rtl="0" eaLnBrk="1" latinLnBrk="0" hangingPunct="1">
        <a:defRPr sz="1778" kern="1200">
          <a:solidFill>
            <a:schemeClr val="tx1"/>
          </a:solidFill>
          <a:latin typeface="+mn-lt"/>
          <a:ea typeface="+mn-ea"/>
          <a:cs typeface="+mn-cs"/>
        </a:defRPr>
      </a:lvl7pPr>
      <a:lvl8pPr marL="3160727" algn="l" defTabSz="903065" rtl="0" eaLnBrk="1" latinLnBrk="0" hangingPunct="1">
        <a:defRPr sz="1778" kern="1200">
          <a:solidFill>
            <a:schemeClr val="tx1"/>
          </a:solidFill>
          <a:latin typeface="+mn-lt"/>
          <a:ea typeface="+mn-ea"/>
          <a:cs typeface="+mn-cs"/>
        </a:defRPr>
      </a:lvl8pPr>
      <a:lvl9pPr marL="3612259" algn="l" defTabSz="903065" rtl="0" eaLnBrk="1" latinLnBrk="0" hangingPunct="1">
        <a:defRPr sz="17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1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31.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7.png"/><Relationship Id="rId1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3.jpe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2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3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7.jpe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9.jpe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3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 Id="rId14" Type="http://schemas.openxmlformats.org/officeDocument/2006/relationships/image" Target="../media/image40.jpe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2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2.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5.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 Id="rId1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8.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 Id="rId14"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50.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svg"/><Relationship Id="rId3" Type="http://schemas.openxmlformats.org/officeDocument/2006/relationships/image" Target="../media/image19.png"/><Relationship Id="rId7" Type="http://schemas.openxmlformats.org/officeDocument/2006/relationships/image" Target="../media/image8.svg"/><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3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jpe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 Id="rId14" Type="http://schemas.openxmlformats.org/officeDocument/2006/relationships/image" Target="../media/image12.jpe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svg"/><Relationship Id="rId3" Type="http://schemas.openxmlformats.org/officeDocument/2006/relationships/image" Target="../media/image19.png"/><Relationship Id="rId7" Type="http://schemas.openxmlformats.org/officeDocument/2006/relationships/image" Target="../media/image8.svg"/><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svg"/><Relationship Id="rId3" Type="http://schemas.openxmlformats.org/officeDocument/2006/relationships/image" Target="../media/image19.png"/><Relationship Id="rId7" Type="http://schemas.openxmlformats.org/officeDocument/2006/relationships/image" Target="../media/image8.svg"/><Relationship Id="rId12"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4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7.png"/><Relationship Id="rId14" Type="http://schemas.openxmlformats.org/officeDocument/2006/relationships/image" Target="../media/image52.jpe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53.gi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svg"/><Relationship Id="rId3" Type="http://schemas.openxmlformats.org/officeDocument/2006/relationships/image" Target="../media/image6.svg"/><Relationship Id="rId7" Type="http://schemas.openxmlformats.org/officeDocument/2006/relationships/image" Target="../media/image8.svg"/><Relationship Id="rId12"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51.png"/><Relationship Id="rId10" Type="http://schemas.openxmlformats.org/officeDocument/2006/relationships/image" Target="../media/image7.png"/><Relationship Id="rId4" Type="http://schemas.openxmlformats.org/officeDocument/2006/relationships/image" Target="../media/image54.gif"/><Relationship Id="rId9" Type="http://schemas.openxmlformats.org/officeDocument/2006/relationships/image" Target="../media/image10.svg"/></Relationships>
</file>

<file path=ppt/slides/_rels/slide4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55.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jpe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 Id="rId14" Type="http://schemas.openxmlformats.org/officeDocument/2006/relationships/image" Target="../media/image15.jpeg"/></Relationships>
</file>

<file path=ppt/slides/_rels/slide5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svg"/><Relationship Id="rId3" Type="http://schemas.openxmlformats.org/officeDocument/2006/relationships/image" Target="../media/image19.png"/><Relationship Id="rId7" Type="http://schemas.openxmlformats.org/officeDocument/2006/relationships/image" Target="../media/image8.sv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2DA94-622E-2C25-2933-06E87B5F6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5171" y="0"/>
            <a:ext cx="10288029" cy="6858000"/>
          </a:xfrm>
          <a:prstGeom prst="rect">
            <a:avLst/>
          </a:prstGeom>
        </p:spPr>
      </p:pic>
      <p:sp>
        <p:nvSpPr>
          <p:cNvPr id="2" name="Rectangle: Rounded Corners 1">
            <a:extLst>
              <a:ext uri="{FF2B5EF4-FFF2-40B4-BE49-F238E27FC236}">
                <a16:creationId xmlns:a16="http://schemas.microsoft.com/office/drawing/2014/main" id="{14C2039C-E7EE-EB44-6BC2-6927BF20ACA9}"/>
              </a:ext>
            </a:extLst>
          </p:cNvPr>
          <p:cNvSpPr/>
          <p:nvPr/>
        </p:nvSpPr>
        <p:spPr>
          <a:xfrm>
            <a:off x="641350" y="2565400"/>
            <a:ext cx="6111876" cy="1905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8E0C30FD-7FC6-E126-54DF-8A4FD8A3D233}"/>
              </a:ext>
            </a:extLst>
          </p:cNvPr>
          <p:cNvSpPr txBox="1"/>
          <p:nvPr/>
        </p:nvSpPr>
        <p:spPr>
          <a:xfrm>
            <a:off x="833438" y="2696553"/>
            <a:ext cx="5765800" cy="1642694"/>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4400" b="1" dirty="0">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HỢP CHẤT HỮU </a:t>
            </a:r>
            <a:r>
              <a:rPr lang="en-US" sz="4400" b="1" dirty="0" smtClean="0">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CƠ,</a:t>
            </a:r>
            <a:endParaRPr lang="en-US" sz="4400" b="1" dirty="0">
              <a:solidFill>
                <a:schemeClr val="bg2">
                  <a:lumMod val="25000"/>
                </a:schemeClr>
              </a:solidFill>
              <a:latin typeface="Arial" panose="020B0604020202020204" pitchFamily="34" charset="0"/>
              <a:ea typeface="Tahoma" panose="020B0604030504040204" pitchFamily="34" charset="0"/>
              <a:cs typeface="Arial" panose="020B0604020202020204" pitchFamily="34" charset="0"/>
            </a:endParaRPr>
          </a:p>
          <a:p>
            <a:pPr marL="0" marR="0" lvl="0" indent="0"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HÓA HỌC HỮU CƠ</a:t>
            </a:r>
            <a:endParaRPr kumimoji="0" lang="vi-VN" sz="4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Channel URL">
            <a:extLst>
              <a:ext uri="{FF2B5EF4-FFF2-40B4-BE49-F238E27FC236}">
                <a16:creationId xmlns:a16="http://schemas.microsoft.com/office/drawing/2014/main" id="{C17D957C-2A54-24F8-0F6D-24C3E2E1893E}"/>
              </a:ext>
            </a:extLst>
          </p:cNvPr>
          <p:cNvSpPr txBox="1"/>
          <p:nvPr/>
        </p:nvSpPr>
        <p:spPr>
          <a:xfrm>
            <a:off x="882650" y="1335741"/>
            <a:ext cx="3453502" cy="1098506"/>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A3FC3"/>
                </a:solidFill>
                <a:effectLst/>
                <a:uLnTx/>
                <a:uFillTx/>
                <a:latin typeface="Arial" panose="020B0604020202020204" pitchFamily="34" charset="0"/>
                <a:ea typeface="Tahoma" panose="020B0604030504040204" pitchFamily="34" charset="0"/>
                <a:cs typeface="Arial" panose="020B0604020202020204" pitchFamily="34" charset="0"/>
              </a:rPr>
              <a:t>BÀI </a:t>
            </a:r>
            <a:r>
              <a:rPr lang="en-US" sz="6000" b="1" dirty="0">
                <a:solidFill>
                  <a:srgbClr val="0A3FC3"/>
                </a:solidFill>
                <a:latin typeface="Arial" panose="020B0604020202020204" pitchFamily="34" charset="0"/>
                <a:ea typeface="Tahoma" panose="020B0604030504040204" pitchFamily="34" charset="0"/>
                <a:cs typeface="Arial" panose="020B0604020202020204" pitchFamily="34" charset="0"/>
              </a:rPr>
              <a:t>8</a:t>
            </a:r>
            <a:endParaRPr kumimoji="0" lang="vi-VN" sz="6000" b="1" i="0" u="none" strike="noStrike" kern="1200" cap="none" spc="0" normalizeH="0" baseline="0" noProof="0" dirty="0">
              <a:ln>
                <a:noFill/>
              </a:ln>
              <a:solidFill>
                <a:srgbClr val="0A3FC3"/>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092273170"/>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C7FDF-58DE-0E06-A3E5-AFBE1B4B34D9}"/>
              </a:ext>
            </a:extLst>
          </p:cNvPr>
          <p:cNvSpPr txBox="1"/>
          <p:nvPr/>
        </p:nvSpPr>
        <p:spPr>
          <a:xfrm>
            <a:off x="2251275" y="97311"/>
            <a:ext cx="7928661" cy="52322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a:cs typeface="Arial" panose="020B0604020202020204" pitchFamily="34" charset="0"/>
              </a:rPr>
              <a:t>VẬN DỤNG</a:t>
            </a:r>
          </a:p>
        </p:txBody>
      </p:sp>
      <p:sp>
        <p:nvSpPr>
          <p:cNvPr id="10" name="Rectangle 9">
            <a:extLst>
              <a:ext uri="{FF2B5EF4-FFF2-40B4-BE49-F238E27FC236}">
                <a16:creationId xmlns:a16="http://schemas.microsoft.com/office/drawing/2014/main" id="{7F91DAF7-6465-B051-0919-72F1845D8DDA}"/>
              </a:ext>
            </a:extLst>
          </p:cNvPr>
          <p:cNvSpPr/>
          <p:nvPr/>
        </p:nvSpPr>
        <p:spPr>
          <a:xfrm>
            <a:off x="262164" y="1024450"/>
            <a:ext cx="11667671" cy="55449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8497CC9-C0CE-2CA5-5305-6B1D94F64D4D}"/>
              </a:ext>
            </a:extLst>
          </p:cNvPr>
          <p:cNvGrpSpPr/>
          <p:nvPr/>
        </p:nvGrpSpPr>
        <p:grpSpPr>
          <a:xfrm>
            <a:off x="1136383" y="1143536"/>
            <a:ext cx="10066298" cy="1779773"/>
            <a:chOff x="982271" y="431321"/>
            <a:chExt cx="10066298" cy="1779773"/>
          </a:xfrm>
        </p:grpSpPr>
        <p:grpSp>
          <p:nvGrpSpPr>
            <p:cNvPr id="17" name="Group 16">
              <a:extLst>
                <a:ext uri="{FF2B5EF4-FFF2-40B4-BE49-F238E27FC236}">
                  <a16:creationId xmlns:a16="http://schemas.microsoft.com/office/drawing/2014/main" id="{E7CED249-DF34-7FDD-5169-A15786F20EAC}"/>
                </a:ext>
              </a:extLst>
            </p:cNvPr>
            <p:cNvGrpSpPr/>
            <p:nvPr/>
          </p:nvGrpSpPr>
          <p:grpSpPr>
            <a:xfrm>
              <a:off x="982271" y="431321"/>
              <a:ext cx="10066298" cy="1779773"/>
              <a:chOff x="785005" y="1794295"/>
              <a:chExt cx="10066298" cy="1779773"/>
            </a:xfrm>
          </p:grpSpPr>
          <p:sp>
            <p:nvSpPr>
              <p:cNvPr id="19" name="Rectangle 18">
                <a:extLst>
                  <a:ext uri="{FF2B5EF4-FFF2-40B4-BE49-F238E27FC236}">
                    <a16:creationId xmlns:a16="http://schemas.microsoft.com/office/drawing/2014/main" id="{F6AD39D0-ACBC-2EA0-5FF7-4006F0762D59}"/>
                  </a:ext>
                </a:extLst>
              </p:cNvPr>
              <p:cNvSpPr/>
              <p:nvPr/>
            </p:nvSpPr>
            <p:spPr>
              <a:xfrm>
                <a:off x="948855" y="2078967"/>
                <a:ext cx="9902448" cy="1495101"/>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DDDF62-5CA9-9C7C-FE85-2140FAAD65E2}"/>
                  </a:ext>
                </a:extLst>
              </p:cNvPr>
              <p:cNvSpPr/>
              <p:nvPr/>
            </p:nvSpPr>
            <p:spPr>
              <a:xfrm>
                <a:off x="948854" y="2078966"/>
                <a:ext cx="9902448"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E0DD6BD7-539A-4C64-382B-DE637D994BCB}"/>
                  </a:ext>
                </a:extLst>
              </p:cNvPr>
              <p:cNvSpPr/>
              <p:nvPr/>
            </p:nvSpPr>
            <p:spPr>
              <a:xfrm>
                <a:off x="785005" y="1794295"/>
                <a:ext cx="819508" cy="819508"/>
              </a:xfrm>
              <a:prstGeom prst="flowChartConnector">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
                <a:extLst>
                  <a:ext uri="{FF2B5EF4-FFF2-40B4-BE49-F238E27FC236}">
                    <a16:creationId xmlns:a16="http://schemas.microsoft.com/office/drawing/2014/main" id="{5E91A21C-599D-B818-7D13-0B9938E6EE8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95846" y="1907471"/>
                <a:ext cx="597826" cy="59315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1B5CD417-6B45-95F0-EE1C-C436B838DC90}"/>
                </a:ext>
              </a:extLst>
            </p:cNvPr>
            <p:cNvSpPr txBox="1"/>
            <p:nvPr/>
          </p:nvSpPr>
          <p:spPr>
            <a:xfrm>
              <a:off x="1561672" y="1159918"/>
              <a:ext cx="9339834" cy="1002582"/>
            </a:xfrm>
            <a:prstGeom prst="rect">
              <a:avLst/>
            </a:prstGeom>
            <a:noFill/>
          </p:spPr>
          <p:txBody>
            <a:bodyPr wrap="square" rtlCol="0">
              <a:spAutoFit/>
            </a:bodyPr>
            <a:lstStyle/>
            <a:p>
              <a:pPr algn="just">
                <a:lnSpc>
                  <a:spcPct val="130000"/>
                </a:lnSpc>
                <a:defRPr/>
              </a:pPr>
              <a:r>
                <a:rPr lang="vi-VN" sz="2400" b="0" i="0" dirty="0">
                  <a:solidFill>
                    <a:srgbClr val="333333"/>
                  </a:solidFill>
                  <a:effectLst/>
                </a:rPr>
                <a:t>Hãy liệt kê một số hợp chất hữu cơ có ứng dụng trong đời sống và sản xuất</a:t>
              </a:r>
              <a:endParaRPr lang="vi-VN" sz="2400" b="1" i="0" dirty="0">
                <a:solidFill>
                  <a:srgbClr val="333333"/>
                </a:solidFill>
                <a:effectLst/>
              </a:endParaRPr>
            </a:p>
          </p:txBody>
        </p:sp>
      </p:grpSp>
      <p:sp>
        <p:nvSpPr>
          <p:cNvPr id="24" name="Rectangle: Rounded Corners 23">
            <a:extLst>
              <a:ext uri="{FF2B5EF4-FFF2-40B4-BE49-F238E27FC236}">
                <a16:creationId xmlns:a16="http://schemas.microsoft.com/office/drawing/2014/main" id="{5C9E77B1-792C-AC47-A25D-599BD0717876}"/>
              </a:ext>
            </a:extLst>
          </p:cNvPr>
          <p:cNvSpPr/>
          <p:nvPr/>
        </p:nvSpPr>
        <p:spPr>
          <a:xfrm>
            <a:off x="5501551" y="3177022"/>
            <a:ext cx="1428108" cy="387913"/>
          </a:xfrm>
          <a:prstGeom prst="roundRect">
            <a:avLst>
              <a:gd name="adj" fmla="val 50000"/>
            </a:avLst>
          </a:prstGeom>
          <a:gradFill flip="none" rotWithShape="1">
            <a:gsLst>
              <a:gs pos="0">
                <a:schemeClr val="accent1">
                  <a:lumMod val="5000"/>
                  <a:lumOff val="95000"/>
                </a:schemeClr>
              </a:gs>
              <a:gs pos="74000">
                <a:srgbClr val="EEAC92"/>
              </a:gs>
              <a:gs pos="100000">
                <a:srgbClr val="FCDFC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
        <p:nvSpPr>
          <p:cNvPr id="26" name="TextBox 25">
            <a:extLst>
              <a:ext uri="{FF2B5EF4-FFF2-40B4-BE49-F238E27FC236}">
                <a16:creationId xmlns:a16="http://schemas.microsoft.com/office/drawing/2014/main" id="{871DED09-3DE3-3C30-4E5B-71DF90E677E7}"/>
              </a:ext>
            </a:extLst>
          </p:cNvPr>
          <p:cNvSpPr txBox="1"/>
          <p:nvPr/>
        </p:nvSpPr>
        <p:spPr>
          <a:xfrm>
            <a:off x="1300232" y="3850024"/>
            <a:ext cx="7049967" cy="2123658"/>
          </a:xfrm>
          <a:prstGeom prst="rect">
            <a:avLst/>
          </a:prstGeom>
          <a:noFill/>
        </p:spPr>
        <p:txBody>
          <a:bodyPr wrap="square" rtlCol="0">
            <a:spAutoFit/>
          </a:bodyPr>
          <a:lstStyle/>
          <a:p>
            <a:r>
              <a:rPr lang="vi-VN" sz="2200" dirty="0"/>
              <a:t>Ứng dụng của hợp chất hữu cơ trong đời sống</a:t>
            </a:r>
          </a:p>
          <a:p>
            <a:r>
              <a:rPr lang="vi-VN" sz="2200" b="1" dirty="0"/>
              <a:t>a. Alkane ở thể khí (C</a:t>
            </a:r>
            <a:r>
              <a:rPr lang="vi-VN" sz="2200" b="1" baseline="-25000" dirty="0"/>
              <a:t>1</a:t>
            </a:r>
            <a:r>
              <a:rPr lang="vi-VN" sz="2200" b="1" dirty="0"/>
              <a:t> - C</a:t>
            </a:r>
            <a:r>
              <a:rPr lang="vi-VN" sz="2200" b="1" baseline="-25000" dirty="0"/>
              <a:t>4</a:t>
            </a:r>
            <a:r>
              <a:rPr lang="vi-VN" sz="2200" b="1" dirty="0"/>
              <a:t>)</a:t>
            </a:r>
          </a:p>
          <a:p>
            <a:r>
              <a:rPr lang="vi-VN" sz="2200" dirty="0"/>
              <a:t>Sản phẩm là quá trình chưng cất dưới 80 độ C.</a:t>
            </a:r>
          </a:p>
          <a:p>
            <a:r>
              <a:rPr lang="vi-VN" sz="2200" dirty="0"/>
              <a:t>Được hóa lỏng cho vào bình gas hoặc các đường dẫn khí để đun nấu hoặc sưởi ấm.</a:t>
            </a:r>
          </a:p>
          <a:p>
            <a:r>
              <a:rPr lang="vi-VN" sz="2200" dirty="0"/>
              <a:t>Cung cấp nhiệt cho hệ thống sưởi ấm và các nhà máy.</a:t>
            </a:r>
          </a:p>
        </p:txBody>
      </p:sp>
      <p:pic>
        <p:nvPicPr>
          <p:cNvPr id="4098" name="Picture 2" descr="Nổ bình gas hay nổ khí gas? Nguyên nhân và cách phòng tránh">
            <a:extLst>
              <a:ext uri="{FF2B5EF4-FFF2-40B4-BE49-F238E27FC236}">
                <a16:creationId xmlns:a16="http://schemas.microsoft.com/office/drawing/2014/main" id="{0C787984-E5C4-D79D-6A61-1885D6F6317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581111" y="3670397"/>
            <a:ext cx="2961675" cy="2482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21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C7FDF-58DE-0E06-A3E5-AFBE1B4B34D9}"/>
              </a:ext>
            </a:extLst>
          </p:cNvPr>
          <p:cNvSpPr txBox="1"/>
          <p:nvPr/>
        </p:nvSpPr>
        <p:spPr>
          <a:xfrm>
            <a:off x="2251275" y="97311"/>
            <a:ext cx="7928661" cy="52322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a:cs typeface="Arial" panose="020B0604020202020204" pitchFamily="34" charset="0"/>
              </a:rPr>
              <a:t>VẬN DỤNG</a:t>
            </a:r>
          </a:p>
        </p:txBody>
      </p:sp>
      <p:sp>
        <p:nvSpPr>
          <p:cNvPr id="10" name="Rectangle 9">
            <a:extLst>
              <a:ext uri="{FF2B5EF4-FFF2-40B4-BE49-F238E27FC236}">
                <a16:creationId xmlns:a16="http://schemas.microsoft.com/office/drawing/2014/main" id="{7F91DAF7-6465-B051-0919-72F1845D8DDA}"/>
              </a:ext>
            </a:extLst>
          </p:cNvPr>
          <p:cNvSpPr/>
          <p:nvPr/>
        </p:nvSpPr>
        <p:spPr>
          <a:xfrm>
            <a:off x="262164" y="1024450"/>
            <a:ext cx="11667671" cy="55449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8497CC9-C0CE-2CA5-5305-6B1D94F64D4D}"/>
              </a:ext>
            </a:extLst>
          </p:cNvPr>
          <p:cNvGrpSpPr/>
          <p:nvPr/>
        </p:nvGrpSpPr>
        <p:grpSpPr>
          <a:xfrm>
            <a:off x="1136383" y="1143536"/>
            <a:ext cx="10066298" cy="1779773"/>
            <a:chOff x="982271" y="431321"/>
            <a:chExt cx="10066298" cy="1779773"/>
          </a:xfrm>
        </p:grpSpPr>
        <p:grpSp>
          <p:nvGrpSpPr>
            <p:cNvPr id="17" name="Group 16">
              <a:extLst>
                <a:ext uri="{FF2B5EF4-FFF2-40B4-BE49-F238E27FC236}">
                  <a16:creationId xmlns:a16="http://schemas.microsoft.com/office/drawing/2014/main" id="{E7CED249-DF34-7FDD-5169-A15786F20EAC}"/>
                </a:ext>
              </a:extLst>
            </p:cNvPr>
            <p:cNvGrpSpPr/>
            <p:nvPr/>
          </p:nvGrpSpPr>
          <p:grpSpPr>
            <a:xfrm>
              <a:off x="982271" y="431321"/>
              <a:ext cx="10066298" cy="1779773"/>
              <a:chOff x="785005" y="1794295"/>
              <a:chExt cx="10066298" cy="1779773"/>
            </a:xfrm>
          </p:grpSpPr>
          <p:sp>
            <p:nvSpPr>
              <p:cNvPr id="19" name="Rectangle 18">
                <a:extLst>
                  <a:ext uri="{FF2B5EF4-FFF2-40B4-BE49-F238E27FC236}">
                    <a16:creationId xmlns:a16="http://schemas.microsoft.com/office/drawing/2014/main" id="{F6AD39D0-ACBC-2EA0-5FF7-4006F0762D59}"/>
                  </a:ext>
                </a:extLst>
              </p:cNvPr>
              <p:cNvSpPr/>
              <p:nvPr/>
            </p:nvSpPr>
            <p:spPr>
              <a:xfrm>
                <a:off x="948855" y="2078967"/>
                <a:ext cx="9902448" cy="1495101"/>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DDDF62-5CA9-9C7C-FE85-2140FAAD65E2}"/>
                  </a:ext>
                </a:extLst>
              </p:cNvPr>
              <p:cNvSpPr/>
              <p:nvPr/>
            </p:nvSpPr>
            <p:spPr>
              <a:xfrm>
                <a:off x="948854" y="2078966"/>
                <a:ext cx="9902448"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E0DD6BD7-539A-4C64-382B-DE637D994BCB}"/>
                  </a:ext>
                </a:extLst>
              </p:cNvPr>
              <p:cNvSpPr/>
              <p:nvPr/>
            </p:nvSpPr>
            <p:spPr>
              <a:xfrm>
                <a:off x="785005" y="1794295"/>
                <a:ext cx="819508" cy="819508"/>
              </a:xfrm>
              <a:prstGeom prst="flowChartConnector">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
                <a:extLst>
                  <a:ext uri="{FF2B5EF4-FFF2-40B4-BE49-F238E27FC236}">
                    <a16:creationId xmlns:a16="http://schemas.microsoft.com/office/drawing/2014/main" id="{5E91A21C-599D-B818-7D13-0B9938E6EE8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95846" y="1907471"/>
                <a:ext cx="597826" cy="59315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1B5CD417-6B45-95F0-EE1C-C436B838DC90}"/>
                </a:ext>
              </a:extLst>
            </p:cNvPr>
            <p:cNvSpPr txBox="1"/>
            <p:nvPr/>
          </p:nvSpPr>
          <p:spPr>
            <a:xfrm>
              <a:off x="1561672" y="1159918"/>
              <a:ext cx="9339834" cy="1002582"/>
            </a:xfrm>
            <a:prstGeom prst="rect">
              <a:avLst/>
            </a:prstGeom>
            <a:noFill/>
          </p:spPr>
          <p:txBody>
            <a:bodyPr wrap="square" rtlCol="0">
              <a:spAutoFit/>
            </a:bodyPr>
            <a:lstStyle/>
            <a:p>
              <a:pPr algn="just">
                <a:lnSpc>
                  <a:spcPct val="130000"/>
                </a:lnSpc>
                <a:defRPr/>
              </a:pPr>
              <a:r>
                <a:rPr lang="vi-VN" sz="2400" b="0" i="0" dirty="0">
                  <a:solidFill>
                    <a:srgbClr val="333333"/>
                  </a:solidFill>
                  <a:effectLst/>
                </a:rPr>
                <a:t>Hãy liệt kê một số hợp chất hữu cơ có ứng dụng trong đời sống và sản xuất</a:t>
              </a:r>
              <a:endParaRPr lang="vi-VN" sz="2400" b="1" i="0" dirty="0">
                <a:solidFill>
                  <a:srgbClr val="333333"/>
                </a:solidFill>
                <a:effectLst/>
              </a:endParaRPr>
            </a:p>
          </p:txBody>
        </p:sp>
      </p:grpSp>
      <p:sp>
        <p:nvSpPr>
          <p:cNvPr id="24" name="Rectangle: Rounded Corners 23">
            <a:extLst>
              <a:ext uri="{FF2B5EF4-FFF2-40B4-BE49-F238E27FC236}">
                <a16:creationId xmlns:a16="http://schemas.microsoft.com/office/drawing/2014/main" id="{5C9E77B1-792C-AC47-A25D-599BD0717876}"/>
              </a:ext>
            </a:extLst>
          </p:cNvPr>
          <p:cNvSpPr/>
          <p:nvPr/>
        </p:nvSpPr>
        <p:spPr>
          <a:xfrm>
            <a:off x="5501551" y="3177022"/>
            <a:ext cx="1428108" cy="387913"/>
          </a:xfrm>
          <a:prstGeom prst="roundRect">
            <a:avLst>
              <a:gd name="adj" fmla="val 50000"/>
            </a:avLst>
          </a:prstGeom>
          <a:gradFill flip="none" rotWithShape="1">
            <a:gsLst>
              <a:gs pos="0">
                <a:schemeClr val="accent1">
                  <a:lumMod val="5000"/>
                  <a:lumOff val="95000"/>
                </a:schemeClr>
              </a:gs>
              <a:gs pos="74000">
                <a:srgbClr val="EEAC92"/>
              </a:gs>
              <a:gs pos="100000">
                <a:srgbClr val="FCDFC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
        <p:nvSpPr>
          <p:cNvPr id="26" name="TextBox 25">
            <a:extLst>
              <a:ext uri="{FF2B5EF4-FFF2-40B4-BE49-F238E27FC236}">
                <a16:creationId xmlns:a16="http://schemas.microsoft.com/office/drawing/2014/main" id="{871DED09-3DE3-3C30-4E5B-71DF90E677E7}"/>
              </a:ext>
            </a:extLst>
          </p:cNvPr>
          <p:cNvSpPr txBox="1"/>
          <p:nvPr/>
        </p:nvSpPr>
        <p:spPr>
          <a:xfrm>
            <a:off x="1300232" y="3850024"/>
            <a:ext cx="7049967" cy="1446550"/>
          </a:xfrm>
          <a:prstGeom prst="rect">
            <a:avLst/>
          </a:prstGeom>
          <a:noFill/>
        </p:spPr>
        <p:txBody>
          <a:bodyPr wrap="square" rtlCol="0">
            <a:spAutoFit/>
          </a:bodyPr>
          <a:lstStyle/>
          <a:p>
            <a:r>
              <a:rPr lang="vi-VN" sz="2200" b="1" dirty="0"/>
              <a:t>b. Xăng</a:t>
            </a:r>
          </a:p>
          <a:p>
            <a:r>
              <a:rPr lang="vi-VN" sz="2200" dirty="0"/>
              <a:t>Là sản phẩm chưng cất dầu mỏ ở 40 </a:t>
            </a:r>
            <a:r>
              <a:rPr lang="en-US" sz="2200" dirty="0">
                <a:sym typeface="Wingdings" panose="05000000000000000000" pitchFamily="2" charset="2"/>
              </a:rPr>
              <a:t></a:t>
            </a:r>
            <a:r>
              <a:rPr lang="vi-VN" sz="2200" dirty="0"/>
              <a:t> 80 độ C.</a:t>
            </a:r>
          </a:p>
          <a:p>
            <a:r>
              <a:rPr lang="vi-VN" sz="2200" dirty="0"/>
              <a:t>Là nhiên liệu quan trọng cho hầu hết các phương tiện giao thông.</a:t>
            </a:r>
          </a:p>
        </p:txBody>
      </p:sp>
      <p:pic>
        <p:nvPicPr>
          <p:cNvPr id="8194" name="Picture 2" descr="Giá xăng dầu hôm nay 24.6.2023: Tuần giảm 3,5%">
            <a:extLst>
              <a:ext uri="{FF2B5EF4-FFF2-40B4-BE49-F238E27FC236}">
                <a16:creationId xmlns:a16="http://schemas.microsoft.com/office/drawing/2014/main" id="{2CD5BA33-C9A1-490C-B4C1-6F43993537C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153554" y="4037772"/>
            <a:ext cx="3310859" cy="2206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81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C7FDF-58DE-0E06-A3E5-AFBE1B4B34D9}"/>
              </a:ext>
            </a:extLst>
          </p:cNvPr>
          <p:cNvSpPr txBox="1"/>
          <p:nvPr/>
        </p:nvSpPr>
        <p:spPr>
          <a:xfrm>
            <a:off x="2251275" y="97311"/>
            <a:ext cx="7928661" cy="52322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a:cs typeface="Arial" panose="020B0604020202020204" pitchFamily="34" charset="0"/>
              </a:rPr>
              <a:t>VẬN DỤNG</a:t>
            </a:r>
          </a:p>
        </p:txBody>
      </p:sp>
      <p:sp>
        <p:nvSpPr>
          <p:cNvPr id="10" name="Rectangle 9">
            <a:extLst>
              <a:ext uri="{FF2B5EF4-FFF2-40B4-BE49-F238E27FC236}">
                <a16:creationId xmlns:a16="http://schemas.microsoft.com/office/drawing/2014/main" id="{7F91DAF7-6465-B051-0919-72F1845D8DDA}"/>
              </a:ext>
            </a:extLst>
          </p:cNvPr>
          <p:cNvSpPr/>
          <p:nvPr/>
        </p:nvSpPr>
        <p:spPr>
          <a:xfrm>
            <a:off x="262164" y="1024450"/>
            <a:ext cx="11667671" cy="55449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8497CC9-C0CE-2CA5-5305-6B1D94F64D4D}"/>
              </a:ext>
            </a:extLst>
          </p:cNvPr>
          <p:cNvGrpSpPr/>
          <p:nvPr/>
        </p:nvGrpSpPr>
        <p:grpSpPr>
          <a:xfrm>
            <a:off x="1136383" y="1143536"/>
            <a:ext cx="10066298" cy="1779773"/>
            <a:chOff x="982271" y="431321"/>
            <a:chExt cx="10066298" cy="1779773"/>
          </a:xfrm>
        </p:grpSpPr>
        <p:grpSp>
          <p:nvGrpSpPr>
            <p:cNvPr id="17" name="Group 16">
              <a:extLst>
                <a:ext uri="{FF2B5EF4-FFF2-40B4-BE49-F238E27FC236}">
                  <a16:creationId xmlns:a16="http://schemas.microsoft.com/office/drawing/2014/main" id="{E7CED249-DF34-7FDD-5169-A15786F20EAC}"/>
                </a:ext>
              </a:extLst>
            </p:cNvPr>
            <p:cNvGrpSpPr/>
            <p:nvPr/>
          </p:nvGrpSpPr>
          <p:grpSpPr>
            <a:xfrm>
              <a:off x="982271" y="431321"/>
              <a:ext cx="10066298" cy="1779773"/>
              <a:chOff x="785005" y="1794295"/>
              <a:chExt cx="10066298" cy="1779773"/>
            </a:xfrm>
          </p:grpSpPr>
          <p:sp>
            <p:nvSpPr>
              <p:cNvPr id="19" name="Rectangle 18">
                <a:extLst>
                  <a:ext uri="{FF2B5EF4-FFF2-40B4-BE49-F238E27FC236}">
                    <a16:creationId xmlns:a16="http://schemas.microsoft.com/office/drawing/2014/main" id="{F6AD39D0-ACBC-2EA0-5FF7-4006F0762D59}"/>
                  </a:ext>
                </a:extLst>
              </p:cNvPr>
              <p:cNvSpPr/>
              <p:nvPr/>
            </p:nvSpPr>
            <p:spPr>
              <a:xfrm>
                <a:off x="948855" y="2078967"/>
                <a:ext cx="9902448" cy="1495101"/>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DDDF62-5CA9-9C7C-FE85-2140FAAD65E2}"/>
                  </a:ext>
                </a:extLst>
              </p:cNvPr>
              <p:cNvSpPr/>
              <p:nvPr/>
            </p:nvSpPr>
            <p:spPr>
              <a:xfrm>
                <a:off x="948854" y="2078966"/>
                <a:ext cx="9902448"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E0DD6BD7-539A-4C64-382B-DE637D994BCB}"/>
                  </a:ext>
                </a:extLst>
              </p:cNvPr>
              <p:cNvSpPr/>
              <p:nvPr/>
            </p:nvSpPr>
            <p:spPr>
              <a:xfrm>
                <a:off x="785005" y="1794295"/>
                <a:ext cx="819508" cy="819508"/>
              </a:xfrm>
              <a:prstGeom prst="flowChartConnector">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
                <a:extLst>
                  <a:ext uri="{FF2B5EF4-FFF2-40B4-BE49-F238E27FC236}">
                    <a16:creationId xmlns:a16="http://schemas.microsoft.com/office/drawing/2014/main" id="{5E91A21C-599D-B818-7D13-0B9938E6EE8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95846" y="1907471"/>
                <a:ext cx="597826" cy="59315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1B5CD417-6B45-95F0-EE1C-C436B838DC90}"/>
                </a:ext>
              </a:extLst>
            </p:cNvPr>
            <p:cNvSpPr txBox="1"/>
            <p:nvPr/>
          </p:nvSpPr>
          <p:spPr>
            <a:xfrm>
              <a:off x="1561672" y="1159918"/>
              <a:ext cx="9339834" cy="1002582"/>
            </a:xfrm>
            <a:prstGeom prst="rect">
              <a:avLst/>
            </a:prstGeom>
            <a:noFill/>
          </p:spPr>
          <p:txBody>
            <a:bodyPr wrap="square" rtlCol="0">
              <a:spAutoFit/>
            </a:bodyPr>
            <a:lstStyle/>
            <a:p>
              <a:pPr algn="just">
                <a:lnSpc>
                  <a:spcPct val="130000"/>
                </a:lnSpc>
                <a:defRPr/>
              </a:pPr>
              <a:r>
                <a:rPr lang="vi-VN" sz="2400" b="0" i="0" dirty="0">
                  <a:solidFill>
                    <a:srgbClr val="333333"/>
                  </a:solidFill>
                  <a:effectLst/>
                </a:rPr>
                <a:t>Hãy liệt kê một số hợp chất hữu cơ có ứng dụng trong đời sống và sản xuất</a:t>
              </a:r>
              <a:endParaRPr lang="vi-VN" sz="2400" b="1" i="0" dirty="0">
                <a:solidFill>
                  <a:srgbClr val="333333"/>
                </a:solidFill>
                <a:effectLst/>
              </a:endParaRPr>
            </a:p>
          </p:txBody>
        </p:sp>
      </p:grpSp>
      <p:sp>
        <p:nvSpPr>
          <p:cNvPr id="24" name="Rectangle: Rounded Corners 23">
            <a:extLst>
              <a:ext uri="{FF2B5EF4-FFF2-40B4-BE49-F238E27FC236}">
                <a16:creationId xmlns:a16="http://schemas.microsoft.com/office/drawing/2014/main" id="{5C9E77B1-792C-AC47-A25D-599BD0717876}"/>
              </a:ext>
            </a:extLst>
          </p:cNvPr>
          <p:cNvSpPr/>
          <p:nvPr/>
        </p:nvSpPr>
        <p:spPr>
          <a:xfrm>
            <a:off x="5501551" y="3177022"/>
            <a:ext cx="1428108" cy="387913"/>
          </a:xfrm>
          <a:prstGeom prst="roundRect">
            <a:avLst>
              <a:gd name="adj" fmla="val 50000"/>
            </a:avLst>
          </a:prstGeom>
          <a:gradFill flip="none" rotWithShape="1">
            <a:gsLst>
              <a:gs pos="0">
                <a:schemeClr val="accent1">
                  <a:lumMod val="5000"/>
                  <a:lumOff val="95000"/>
                </a:schemeClr>
              </a:gs>
              <a:gs pos="74000">
                <a:srgbClr val="EEAC92"/>
              </a:gs>
              <a:gs pos="100000">
                <a:srgbClr val="FCDFC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Arial" panose="020B0604020202020204" pitchFamily="34" charset="0"/>
                <a:cs typeface="Arial" panose="020B0604020202020204" pitchFamily="34" charset="0"/>
              </a:rPr>
              <a:t>Trả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lời</a:t>
            </a:r>
            <a:endParaRPr lang="en-US" sz="2400" b="1" dirty="0">
              <a:solidFill>
                <a:schemeClr val="tx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871DED09-3DE3-3C30-4E5B-71DF90E677E7}"/>
              </a:ext>
            </a:extLst>
          </p:cNvPr>
          <p:cNvSpPr txBox="1"/>
          <p:nvPr/>
        </p:nvSpPr>
        <p:spPr>
          <a:xfrm>
            <a:off x="1247224" y="3467695"/>
            <a:ext cx="6766066" cy="2800767"/>
          </a:xfrm>
          <a:prstGeom prst="rect">
            <a:avLst/>
          </a:prstGeom>
          <a:noFill/>
        </p:spPr>
        <p:txBody>
          <a:bodyPr wrap="square" rtlCol="0">
            <a:spAutoFit/>
          </a:bodyPr>
          <a:lstStyle/>
          <a:p>
            <a:r>
              <a:rPr lang="vi-VN" sz="2200" b="1" dirty="0"/>
              <a:t>c. Dầu hỏa và dầu diezene:</a:t>
            </a:r>
          </a:p>
          <a:p>
            <a:r>
              <a:rPr lang="vi-VN" sz="2200" dirty="0"/>
              <a:t>Là nhiên liệu cho phương tiện giao thông vận tải lớn được tinh chế qua quá trình chưng cất áp suất cao.</a:t>
            </a:r>
          </a:p>
          <a:p>
            <a:r>
              <a:rPr lang="vi-VN" sz="2200" dirty="0"/>
              <a:t>Dầu hỏa (C10 – C16)</a:t>
            </a:r>
          </a:p>
          <a:p>
            <a:pPr lvl="1"/>
            <a:r>
              <a:rPr lang="vi-VN" sz="2200" dirty="0"/>
              <a:t>Là sản phẩm tinh chế có được qua quá trình chưng cất ở nhiệt độ từ 180 – 220 độ C.</a:t>
            </a:r>
          </a:p>
          <a:p>
            <a:pPr lvl="1"/>
            <a:r>
              <a:rPr lang="vi-VN" sz="2200" dirty="0"/>
              <a:t>Được điều chế từ dầu mỏ để thắp sáng, làm nguyên liệu chủ yếu cho động cơ phản lực.</a:t>
            </a:r>
          </a:p>
        </p:txBody>
      </p:sp>
      <p:pic>
        <p:nvPicPr>
          <p:cNvPr id="10242" name="Picture 2" descr="Dầu mỏ là gì? Thành phần và những ứng dụng nổi bật">
            <a:extLst>
              <a:ext uri="{FF2B5EF4-FFF2-40B4-BE49-F238E27FC236}">
                <a16:creationId xmlns:a16="http://schemas.microsoft.com/office/drawing/2014/main" id="{DFCC4762-8EF4-DFD3-D554-8047EF7D3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7836" y="3937078"/>
            <a:ext cx="3407639" cy="2134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171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C7FDF-58DE-0E06-A3E5-AFBE1B4B34D9}"/>
              </a:ext>
            </a:extLst>
          </p:cNvPr>
          <p:cNvSpPr txBox="1"/>
          <p:nvPr/>
        </p:nvSpPr>
        <p:spPr>
          <a:xfrm>
            <a:off x="2251275" y="97311"/>
            <a:ext cx="7928661" cy="52322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a:cs typeface="Arial" panose="020B0604020202020204" pitchFamily="34" charset="0"/>
              </a:rPr>
              <a:t>VẬN DỤNG</a:t>
            </a:r>
          </a:p>
        </p:txBody>
      </p:sp>
      <p:sp>
        <p:nvSpPr>
          <p:cNvPr id="10" name="Rectangle 9">
            <a:extLst>
              <a:ext uri="{FF2B5EF4-FFF2-40B4-BE49-F238E27FC236}">
                <a16:creationId xmlns:a16="http://schemas.microsoft.com/office/drawing/2014/main" id="{7F91DAF7-6465-B051-0919-72F1845D8DDA}"/>
              </a:ext>
            </a:extLst>
          </p:cNvPr>
          <p:cNvSpPr/>
          <p:nvPr/>
        </p:nvSpPr>
        <p:spPr>
          <a:xfrm>
            <a:off x="262164" y="1024450"/>
            <a:ext cx="11667671" cy="55449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8497CC9-C0CE-2CA5-5305-6B1D94F64D4D}"/>
              </a:ext>
            </a:extLst>
          </p:cNvPr>
          <p:cNvGrpSpPr/>
          <p:nvPr/>
        </p:nvGrpSpPr>
        <p:grpSpPr>
          <a:xfrm>
            <a:off x="1136383" y="1143536"/>
            <a:ext cx="10066298" cy="1779773"/>
            <a:chOff x="982271" y="431321"/>
            <a:chExt cx="10066298" cy="1779773"/>
          </a:xfrm>
        </p:grpSpPr>
        <p:grpSp>
          <p:nvGrpSpPr>
            <p:cNvPr id="17" name="Group 16">
              <a:extLst>
                <a:ext uri="{FF2B5EF4-FFF2-40B4-BE49-F238E27FC236}">
                  <a16:creationId xmlns:a16="http://schemas.microsoft.com/office/drawing/2014/main" id="{E7CED249-DF34-7FDD-5169-A15786F20EAC}"/>
                </a:ext>
              </a:extLst>
            </p:cNvPr>
            <p:cNvGrpSpPr/>
            <p:nvPr/>
          </p:nvGrpSpPr>
          <p:grpSpPr>
            <a:xfrm>
              <a:off x="982271" y="431321"/>
              <a:ext cx="10066298" cy="1779773"/>
              <a:chOff x="785005" y="1794295"/>
              <a:chExt cx="10066298" cy="1779773"/>
            </a:xfrm>
          </p:grpSpPr>
          <p:sp>
            <p:nvSpPr>
              <p:cNvPr id="19" name="Rectangle 18">
                <a:extLst>
                  <a:ext uri="{FF2B5EF4-FFF2-40B4-BE49-F238E27FC236}">
                    <a16:creationId xmlns:a16="http://schemas.microsoft.com/office/drawing/2014/main" id="{F6AD39D0-ACBC-2EA0-5FF7-4006F0762D59}"/>
                  </a:ext>
                </a:extLst>
              </p:cNvPr>
              <p:cNvSpPr/>
              <p:nvPr/>
            </p:nvSpPr>
            <p:spPr>
              <a:xfrm>
                <a:off x="948855" y="2078967"/>
                <a:ext cx="9902448" cy="1495101"/>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DDDF62-5CA9-9C7C-FE85-2140FAAD65E2}"/>
                  </a:ext>
                </a:extLst>
              </p:cNvPr>
              <p:cNvSpPr/>
              <p:nvPr/>
            </p:nvSpPr>
            <p:spPr>
              <a:xfrm>
                <a:off x="948854" y="2078966"/>
                <a:ext cx="9902448"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E0DD6BD7-539A-4C64-382B-DE637D994BCB}"/>
                  </a:ext>
                </a:extLst>
              </p:cNvPr>
              <p:cNvSpPr/>
              <p:nvPr/>
            </p:nvSpPr>
            <p:spPr>
              <a:xfrm>
                <a:off x="785005" y="1794295"/>
                <a:ext cx="819508" cy="819508"/>
              </a:xfrm>
              <a:prstGeom prst="flowChartConnector">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
                <a:extLst>
                  <a:ext uri="{FF2B5EF4-FFF2-40B4-BE49-F238E27FC236}">
                    <a16:creationId xmlns:a16="http://schemas.microsoft.com/office/drawing/2014/main" id="{5E91A21C-599D-B818-7D13-0B9938E6EE8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95846" y="1907471"/>
                <a:ext cx="597826" cy="59315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1B5CD417-6B45-95F0-EE1C-C436B838DC90}"/>
                </a:ext>
              </a:extLst>
            </p:cNvPr>
            <p:cNvSpPr txBox="1"/>
            <p:nvPr/>
          </p:nvSpPr>
          <p:spPr>
            <a:xfrm>
              <a:off x="1561672" y="1159918"/>
              <a:ext cx="9339834" cy="1002582"/>
            </a:xfrm>
            <a:prstGeom prst="rect">
              <a:avLst/>
            </a:prstGeom>
            <a:noFill/>
          </p:spPr>
          <p:txBody>
            <a:bodyPr wrap="square" rtlCol="0">
              <a:spAutoFit/>
            </a:bodyPr>
            <a:lstStyle/>
            <a:p>
              <a:pPr algn="just">
                <a:lnSpc>
                  <a:spcPct val="130000"/>
                </a:lnSpc>
                <a:defRPr/>
              </a:pPr>
              <a:r>
                <a:rPr lang="vi-VN" sz="2400" b="0" i="0" dirty="0">
                  <a:solidFill>
                    <a:srgbClr val="333333"/>
                  </a:solidFill>
                  <a:effectLst/>
                </a:rPr>
                <a:t>Hãy liệt kê một số hợp chất hữu cơ có ứng dụng trong đời sống và sản xuất</a:t>
              </a:r>
              <a:endParaRPr lang="vi-VN" sz="2400" b="1" i="0" dirty="0">
                <a:solidFill>
                  <a:srgbClr val="333333"/>
                </a:solidFill>
                <a:effectLst/>
              </a:endParaRPr>
            </a:p>
          </p:txBody>
        </p:sp>
      </p:grpSp>
      <p:sp>
        <p:nvSpPr>
          <p:cNvPr id="24" name="Rectangle: Rounded Corners 23">
            <a:extLst>
              <a:ext uri="{FF2B5EF4-FFF2-40B4-BE49-F238E27FC236}">
                <a16:creationId xmlns:a16="http://schemas.microsoft.com/office/drawing/2014/main" id="{5C9E77B1-792C-AC47-A25D-599BD0717876}"/>
              </a:ext>
            </a:extLst>
          </p:cNvPr>
          <p:cNvSpPr/>
          <p:nvPr/>
        </p:nvSpPr>
        <p:spPr>
          <a:xfrm>
            <a:off x="5501551" y="3177022"/>
            <a:ext cx="1428108" cy="387913"/>
          </a:xfrm>
          <a:prstGeom prst="roundRect">
            <a:avLst>
              <a:gd name="adj" fmla="val 50000"/>
            </a:avLst>
          </a:prstGeom>
          <a:gradFill flip="none" rotWithShape="1">
            <a:gsLst>
              <a:gs pos="0">
                <a:schemeClr val="accent1">
                  <a:lumMod val="5000"/>
                  <a:lumOff val="95000"/>
                </a:schemeClr>
              </a:gs>
              <a:gs pos="74000">
                <a:srgbClr val="EEAC92"/>
              </a:gs>
              <a:gs pos="100000">
                <a:srgbClr val="FCDFC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Arial" panose="020B0604020202020204" pitchFamily="34" charset="0"/>
                <a:cs typeface="Arial" panose="020B0604020202020204" pitchFamily="34" charset="0"/>
              </a:rPr>
              <a:t>Trả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lời</a:t>
            </a:r>
            <a:endParaRPr lang="en-US" sz="2400" b="1" dirty="0">
              <a:solidFill>
                <a:schemeClr val="tx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871DED09-3DE3-3C30-4E5B-71DF90E677E7}"/>
              </a:ext>
            </a:extLst>
          </p:cNvPr>
          <p:cNvSpPr txBox="1"/>
          <p:nvPr/>
        </p:nvSpPr>
        <p:spPr>
          <a:xfrm>
            <a:off x="1247224" y="3467695"/>
            <a:ext cx="7434660" cy="1785104"/>
          </a:xfrm>
          <a:prstGeom prst="rect">
            <a:avLst/>
          </a:prstGeom>
          <a:noFill/>
        </p:spPr>
        <p:txBody>
          <a:bodyPr wrap="square" rtlCol="0">
            <a:spAutoFit/>
          </a:bodyPr>
          <a:lstStyle/>
          <a:p>
            <a:r>
              <a:rPr lang="vi-VN" sz="2200" b="1" dirty="0"/>
              <a:t>c. Dầu hỏa và dầu diezene:</a:t>
            </a:r>
          </a:p>
          <a:p>
            <a:r>
              <a:rPr lang="vi-VN" sz="2200" dirty="0"/>
              <a:t>Diezen (C16 –C21)</a:t>
            </a:r>
          </a:p>
          <a:p>
            <a:pPr lvl="1"/>
            <a:r>
              <a:rPr lang="vi-VN" sz="2200" dirty="0"/>
              <a:t>Được chưng cất ở nhiệt độ khoảng 260 – 300 độ C.</a:t>
            </a:r>
          </a:p>
          <a:p>
            <a:pPr lvl="1"/>
            <a:r>
              <a:rPr lang="vi-VN" sz="2200" dirty="0"/>
              <a:t>Nhiên liệu cho động cơ đốt trong cần công suất lớn như xe tải, tàu hỏa,…</a:t>
            </a:r>
          </a:p>
        </p:txBody>
      </p:sp>
      <p:pic>
        <p:nvPicPr>
          <p:cNvPr id="9218" name="Picture 2" descr="Thị trường dầu diesel u ám, điềm báo xấu cho kinh tế toàn cầu - Tạp chí  Kinh tế Sài Gòn">
            <a:extLst>
              <a:ext uri="{FF2B5EF4-FFF2-40B4-BE49-F238E27FC236}">
                <a16:creationId xmlns:a16="http://schemas.microsoft.com/office/drawing/2014/main" id="{DE50E5AC-FFA2-3771-E544-917AA9C1B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023" y="3781059"/>
            <a:ext cx="3353414" cy="2235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957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C7FDF-58DE-0E06-A3E5-AFBE1B4B34D9}"/>
              </a:ext>
            </a:extLst>
          </p:cNvPr>
          <p:cNvSpPr txBox="1"/>
          <p:nvPr/>
        </p:nvSpPr>
        <p:spPr>
          <a:xfrm>
            <a:off x="2251275" y="97311"/>
            <a:ext cx="7928661" cy="52322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a:cs typeface="Arial" panose="020B0604020202020204" pitchFamily="34" charset="0"/>
              </a:rPr>
              <a:t>VẬN DỤNG</a:t>
            </a:r>
          </a:p>
        </p:txBody>
      </p:sp>
      <p:sp>
        <p:nvSpPr>
          <p:cNvPr id="10" name="Rectangle 9">
            <a:extLst>
              <a:ext uri="{FF2B5EF4-FFF2-40B4-BE49-F238E27FC236}">
                <a16:creationId xmlns:a16="http://schemas.microsoft.com/office/drawing/2014/main" id="{7F91DAF7-6465-B051-0919-72F1845D8DDA}"/>
              </a:ext>
            </a:extLst>
          </p:cNvPr>
          <p:cNvSpPr/>
          <p:nvPr/>
        </p:nvSpPr>
        <p:spPr>
          <a:xfrm>
            <a:off x="262164" y="1024450"/>
            <a:ext cx="11667671" cy="55449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8497CC9-C0CE-2CA5-5305-6B1D94F64D4D}"/>
              </a:ext>
            </a:extLst>
          </p:cNvPr>
          <p:cNvGrpSpPr/>
          <p:nvPr/>
        </p:nvGrpSpPr>
        <p:grpSpPr>
          <a:xfrm>
            <a:off x="1136383" y="1143536"/>
            <a:ext cx="10066298" cy="1779773"/>
            <a:chOff x="982271" y="431321"/>
            <a:chExt cx="10066298" cy="1779773"/>
          </a:xfrm>
        </p:grpSpPr>
        <p:grpSp>
          <p:nvGrpSpPr>
            <p:cNvPr id="17" name="Group 16">
              <a:extLst>
                <a:ext uri="{FF2B5EF4-FFF2-40B4-BE49-F238E27FC236}">
                  <a16:creationId xmlns:a16="http://schemas.microsoft.com/office/drawing/2014/main" id="{E7CED249-DF34-7FDD-5169-A15786F20EAC}"/>
                </a:ext>
              </a:extLst>
            </p:cNvPr>
            <p:cNvGrpSpPr/>
            <p:nvPr/>
          </p:nvGrpSpPr>
          <p:grpSpPr>
            <a:xfrm>
              <a:off x="982271" y="431321"/>
              <a:ext cx="10066298" cy="1779773"/>
              <a:chOff x="785005" y="1794295"/>
              <a:chExt cx="10066298" cy="1779773"/>
            </a:xfrm>
          </p:grpSpPr>
          <p:sp>
            <p:nvSpPr>
              <p:cNvPr id="19" name="Rectangle 18">
                <a:extLst>
                  <a:ext uri="{FF2B5EF4-FFF2-40B4-BE49-F238E27FC236}">
                    <a16:creationId xmlns:a16="http://schemas.microsoft.com/office/drawing/2014/main" id="{F6AD39D0-ACBC-2EA0-5FF7-4006F0762D59}"/>
                  </a:ext>
                </a:extLst>
              </p:cNvPr>
              <p:cNvSpPr/>
              <p:nvPr/>
            </p:nvSpPr>
            <p:spPr>
              <a:xfrm>
                <a:off x="948855" y="2078967"/>
                <a:ext cx="9902448" cy="1495101"/>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DDDF62-5CA9-9C7C-FE85-2140FAAD65E2}"/>
                  </a:ext>
                </a:extLst>
              </p:cNvPr>
              <p:cNvSpPr/>
              <p:nvPr/>
            </p:nvSpPr>
            <p:spPr>
              <a:xfrm>
                <a:off x="948854" y="2078966"/>
                <a:ext cx="9902448"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E0DD6BD7-539A-4C64-382B-DE637D994BCB}"/>
                  </a:ext>
                </a:extLst>
              </p:cNvPr>
              <p:cNvSpPr/>
              <p:nvPr/>
            </p:nvSpPr>
            <p:spPr>
              <a:xfrm>
                <a:off x="785005" y="1794295"/>
                <a:ext cx="819508" cy="819508"/>
              </a:xfrm>
              <a:prstGeom prst="flowChartConnector">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
                <a:extLst>
                  <a:ext uri="{FF2B5EF4-FFF2-40B4-BE49-F238E27FC236}">
                    <a16:creationId xmlns:a16="http://schemas.microsoft.com/office/drawing/2014/main" id="{5E91A21C-599D-B818-7D13-0B9938E6EE8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95846" y="1907471"/>
                <a:ext cx="597826" cy="59315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1B5CD417-6B45-95F0-EE1C-C436B838DC90}"/>
                </a:ext>
              </a:extLst>
            </p:cNvPr>
            <p:cNvSpPr txBox="1"/>
            <p:nvPr/>
          </p:nvSpPr>
          <p:spPr>
            <a:xfrm>
              <a:off x="1561672" y="1159918"/>
              <a:ext cx="9339834" cy="1002582"/>
            </a:xfrm>
            <a:prstGeom prst="rect">
              <a:avLst/>
            </a:prstGeom>
            <a:noFill/>
          </p:spPr>
          <p:txBody>
            <a:bodyPr wrap="square" rtlCol="0">
              <a:spAutoFit/>
            </a:bodyPr>
            <a:lstStyle/>
            <a:p>
              <a:pPr algn="just">
                <a:lnSpc>
                  <a:spcPct val="130000"/>
                </a:lnSpc>
                <a:defRPr/>
              </a:pPr>
              <a:r>
                <a:rPr lang="vi-VN" sz="2400" b="0" i="0" dirty="0">
                  <a:solidFill>
                    <a:srgbClr val="333333"/>
                  </a:solidFill>
                  <a:effectLst/>
                </a:rPr>
                <a:t>Hãy liệt kê một số hợp chất hữu cơ có ứng dụng trong đời sống và sản xuất</a:t>
              </a:r>
              <a:endParaRPr lang="vi-VN" sz="2400" b="1" i="0" dirty="0">
                <a:solidFill>
                  <a:srgbClr val="333333"/>
                </a:solidFill>
                <a:effectLst/>
              </a:endParaRPr>
            </a:p>
          </p:txBody>
        </p:sp>
      </p:grpSp>
      <p:sp>
        <p:nvSpPr>
          <p:cNvPr id="24" name="Rectangle: Rounded Corners 23">
            <a:extLst>
              <a:ext uri="{FF2B5EF4-FFF2-40B4-BE49-F238E27FC236}">
                <a16:creationId xmlns:a16="http://schemas.microsoft.com/office/drawing/2014/main" id="{5C9E77B1-792C-AC47-A25D-599BD0717876}"/>
              </a:ext>
            </a:extLst>
          </p:cNvPr>
          <p:cNvSpPr/>
          <p:nvPr/>
        </p:nvSpPr>
        <p:spPr>
          <a:xfrm>
            <a:off x="5501551" y="3177022"/>
            <a:ext cx="1428108" cy="387913"/>
          </a:xfrm>
          <a:prstGeom prst="roundRect">
            <a:avLst>
              <a:gd name="adj" fmla="val 50000"/>
            </a:avLst>
          </a:prstGeom>
          <a:gradFill flip="none" rotWithShape="1">
            <a:gsLst>
              <a:gs pos="0">
                <a:schemeClr val="accent1">
                  <a:lumMod val="5000"/>
                  <a:lumOff val="95000"/>
                </a:schemeClr>
              </a:gs>
              <a:gs pos="74000">
                <a:srgbClr val="EEAC92"/>
              </a:gs>
              <a:gs pos="100000">
                <a:srgbClr val="FCDFC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Arial" panose="020B0604020202020204" pitchFamily="34" charset="0"/>
                <a:cs typeface="Arial" panose="020B0604020202020204" pitchFamily="34" charset="0"/>
              </a:rPr>
              <a:t>Trả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lời</a:t>
            </a:r>
            <a:endParaRPr lang="en-US" sz="2400" b="1" dirty="0">
              <a:solidFill>
                <a:schemeClr val="tx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871DED09-3DE3-3C30-4E5B-71DF90E677E7}"/>
              </a:ext>
            </a:extLst>
          </p:cNvPr>
          <p:cNvSpPr txBox="1"/>
          <p:nvPr/>
        </p:nvSpPr>
        <p:spPr>
          <a:xfrm>
            <a:off x="1247224" y="3467695"/>
            <a:ext cx="6884054" cy="2462213"/>
          </a:xfrm>
          <a:prstGeom prst="rect">
            <a:avLst/>
          </a:prstGeom>
          <a:noFill/>
        </p:spPr>
        <p:txBody>
          <a:bodyPr wrap="square" rtlCol="0">
            <a:spAutoFit/>
          </a:bodyPr>
          <a:lstStyle/>
          <a:p>
            <a:r>
              <a:rPr lang="vi-VN" sz="2200" b="1" dirty="0"/>
              <a:t>d. Dầu nhờn và nhựa đường:</a:t>
            </a:r>
          </a:p>
          <a:p>
            <a:r>
              <a:rPr lang="vi-VN" sz="2200" dirty="0"/>
              <a:t>Dầu nhờn: dùng để bôi trơn cho các động cơ, máy móc công nghiệp, là sản phẩm mazut khi chưng cất ở áp suất cao.</a:t>
            </a:r>
          </a:p>
          <a:p>
            <a:r>
              <a:rPr lang="vi-VN" sz="2200" dirty="0"/>
              <a:t>Nhựa đường: là một trong những ứng dụng quan trọng nhất của mazut dầu mỏ, là sản phẩm chưng cất ở áp suất thấp.</a:t>
            </a:r>
          </a:p>
        </p:txBody>
      </p:sp>
      <p:pic>
        <p:nvPicPr>
          <p:cNvPr id="11266" name="Picture 2" descr="Nhựa đường có mấy loại và ứng dụng là gì ?">
            <a:extLst>
              <a:ext uri="{FF2B5EF4-FFF2-40B4-BE49-F238E27FC236}">
                <a16:creationId xmlns:a16="http://schemas.microsoft.com/office/drawing/2014/main" id="{4A33DA9A-982D-E610-0660-B097E3C762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002"/>
          <a:stretch/>
        </p:blipFill>
        <p:spPr bwMode="auto">
          <a:xfrm>
            <a:off x="8254474" y="3564935"/>
            <a:ext cx="3328622" cy="24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837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C7FDF-58DE-0E06-A3E5-AFBE1B4B34D9}"/>
              </a:ext>
            </a:extLst>
          </p:cNvPr>
          <p:cNvSpPr txBox="1"/>
          <p:nvPr/>
        </p:nvSpPr>
        <p:spPr>
          <a:xfrm>
            <a:off x="2251275" y="97311"/>
            <a:ext cx="7928661" cy="52322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a:cs typeface="Arial" panose="020B0604020202020204" pitchFamily="34" charset="0"/>
              </a:rPr>
              <a:t>VẬN DỤNG</a:t>
            </a:r>
          </a:p>
        </p:txBody>
      </p:sp>
      <p:sp>
        <p:nvSpPr>
          <p:cNvPr id="10" name="Rectangle 9">
            <a:extLst>
              <a:ext uri="{FF2B5EF4-FFF2-40B4-BE49-F238E27FC236}">
                <a16:creationId xmlns:a16="http://schemas.microsoft.com/office/drawing/2014/main" id="{7F91DAF7-6465-B051-0919-72F1845D8DDA}"/>
              </a:ext>
            </a:extLst>
          </p:cNvPr>
          <p:cNvSpPr/>
          <p:nvPr/>
        </p:nvSpPr>
        <p:spPr>
          <a:xfrm>
            <a:off x="262164" y="1024450"/>
            <a:ext cx="11667671" cy="55449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8497CC9-C0CE-2CA5-5305-6B1D94F64D4D}"/>
              </a:ext>
            </a:extLst>
          </p:cNvPr>
          <p:cNvGrpSpPr/>
          <p:nvPr/>
        </p:nvGrpSpPr>
        <p:grpSpPr>
          <a:xfrm>
            <a:off x="1136383" y="1143536"/>
            <a:ext cx="10066298" cy="1779773"/>
            <a:chOff x="982271" y="431321"/>
            <a:chExt cx="10066298" cy="1779773"/>
          </a:xfrm>
        </p:grpSpPr>
        <p:grpSp>
          <p:nvGrpSpPr>
            <p:cNvPr id="17" name="Group 16">
              <a:extLst>
                <a:ext uri="{FF2B5EF4-FFF2-40B4-BE49-F238E27FC236}">
                  <a16:creationId xmlns:a16="http://schemas.microsoft.com/office/drawing/2014/main" id="{E7CED249-DF34-7FDD-5169-A15786F20EAC}"/>
                </a:ext>
              </a:extLst>
            </p:cNvPr>
            <p:cNvGrpSpPr/>
            <p:nvPr/>
          </p:nvGrpSpPr>
          <p:grpSpPr>
            <a:xfrm>
              <a:off x="982271" y="431321"/>
              <a:ext cx="10066298" cy="1779773"/>
              <a:chOff x="785005" y="1794295"/>
              <a:chExt cx="10066298" cy="1779773"/>
            </a:xfrm>
          </p:grpSpPr>
          <p:sp>
            <p:nvSpPr>
              <p:cNvPr id="19" name="Rectangle 18">
                <a:extLst>
                  <a:ext uri="{FF2B5EF4-FFF2-40B4-BE49-F238E27FC236}">
                    <a16:creationId xmlns:a16="http://schemas.microsoft.com/office/drawing/2014/main" id="{F6AD39D0-ACBC-2EA0-5FF7-4006F0762D59}"/>
                  </a:ext>
                </a:extLst>
              </p:cNvPr>
              <p:cNvSpPr/>
              <p:nvPr/>
            </p:nvSpPr>
            <p:spPr>
              <a:xfrm>
                <a:off x="948855" y="2078967"/>
                <a:ext cx="9902448" cy="1495101"/>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DDDF62-5CA9-9C7C-FE85-2140FAAD65E2}"/>
                  </a:ext>
                </a:extLst>
              </p:cNvPr>
              <p:cNvSpPr/>
              <p:nvPr/>
            </p:nvSpPr>
            <p:spPr>
              <a:xfrm>
                <a:off x="948854" y="2078966"/>
                <a:ext cx="9902448"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E0DD6BD7-539A-4C64-382B-DE637D994BCB}"/>
                  </a:ext>
                </a:extLst>
              </p:cNvPr>
              <p:cNvSpPr/>
              <p:nvPr/>
            </p:nvSpPr>
            <p:spPr>
              <a:xfrm>
                <a:off x="785005" y="1794295"/>
                <a:ext cx="819508" cy="819508"/>
              </a:xfrm>
              <a:prstGeom prst="flowChartConnector">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
                <a:extLst>
                  <a:ext uri="{FF2B5EF4-FFF2-40B4-BE49-F238E27FC236}">
                    <a16:creationId xmlns:a16="http://schemas.microsoft.com/office/drawing/2014/main" id="{5E91A21C-599D-B818-7D13-0B9938E6EE8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95846" y="1907471"/>
                <a:ext cx="597826" cy="59315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1B5CD417-6B45-95F0-EE1C-C436B838DC90}"/>
                </a:ext>
              </a:extLst>
            </p:cNvPr>
            <p:cNvSpPr txBox="1"/>
            <p:nvPr/>
          </p:nvSpPr>
          <p:spPr>
            <a:xfrm>
              <a:off x="1561672" y="1159918"/>
              <a:ext cx="9339834" cy="1002582"/>
            </a:xfrm>
            <a:prstGeom prst="rect">
              <a:avLst/>
            </a:prstGeom>
            <a:noFill/>
          </p:spPr>
          <p:txBody>
            <a:bodyPr wrap="square" rtlCol="0">
              <a:spAutoFit/>
            </a:bodyPr>
            <a:lstStyle/>
            <a:p>
              <a:pPr algn="just">
                <a:lnSpc>
                  <a:spcPct val="130000"/>
                </a:lnSpc>
                <a:defRPr/>
              </a:pPr>
              <a:r>
                <a:rPr lang="vi-VN" sz="2400" b="0" i="0" dirty="0">
                  <a:solidFill>
                    <a:srgbClr val="333333"/>
                  </a:solidFill>
                  <a:effectLst/>
                </a:rPr>
                <a:t>Hãy liệt kê một số hợp chất hữu cơ có ứng dụng trong đời sống và sản xuất</a:t>
              </a:r>
              <a:endParaRPr lang="vi-VN" sz="2400" b="1" i="0" dirty="0">
                <a:solidFill>
                  <a:srgbClr val="333333"/>
                </a:solidFill>
                <a:effectLst/>
              </a:endParaRPr>
            </a:p>
          </p:txBody>
        </p:sp>
      </p:grpSp>
      <p:sp>
        <p:nvSpPr>
          <p:cNvPr id="24" name="Rectangle: Rounded Corners 23">
            <a:extLst>
              <a:ext uri="{FF2B5EF4-FFF2-40B4-BE49-F238E27FC236}">
                <a16:creationId xmlns:a16="http://schemas.microsoft.com/office/drawing/2014/main" id="{5C9E77B1-792C-AC47-A25D-599BD0717876}"/>
              </a:ext>
            </a:extLst>
          </p:cNvPr>
          <p:cNvSpPr/>
          <p:nvPr/>
        </p:nvSpPr>
        <p:spPr>
          <a:xfrm>
            <a:off x="5501551" y="3177022"/>
            <a:ext cx="1428108" cy="387913"/>
          </a:xfrm>
          <a:prstGeom prst="roundRect">
            <a:avLst>
              <a:gd name="adj" fmla="val 50000"/>
            </a:avLst>
          </a:prstGeom>
          <a:gradFill flip="none" rotWithShape="1">
            <a:gsLst>
              <a:gs pos="0">
                <a:schemeClr val="accent1">
                  <a:lumMod val="5000"/>
                  <a:lumOff val="95000"/>
                </a:schemeClr>
              </a:gs>
              <a:gs pos="74000">
                <a:srgbClr val="EEAC92"/>
              </a:gs>
              <a:gs pos="100000">
                <a:srgbClr val="FCDFC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Arial" panose="020B0604020202020204" pitchFamily="34" charset="0"/>
                <a:cs typeface="Arial" panose="020B0604020202020204" pitchFamily="34" charset="0"/>
              </a:rPr>
              <a:t>Trả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lời</a:t>
            </a:r>
            <a:endParaRPr lang="en-US" sz="2400" b="1" dirty="0">
              <a:solidFill>
                <a:schemeClr val="tx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871DED09-3DE3-3C30-4E5B-71DF90E677E7}"/>
              </a:ext>
            </a:extLst>
          </p:cNvPr>
          <p:cNvSpPr txBox="1"/>
          <p:nvPr/>
        </p:nvSpPr>
        <p:spPr>
          <a:xfrm>
            <a:off x="1247223" y="3467695"/>
            <a:ext cx="8408053" cy="3139321"/>
          </a:xfrm>
          <a:prstGeom prst="rect">
            <a:avLst/>
          </a:prstGeom>
          <a:noFill/>
        </p:spPr>
        <p:txBody>
          <a:bodyPr wrap="square" rtlCol="0">
            <a:spAutoFit/>
          </a:bodyPr>
          <a:lstStyle/>
          <a:p>
            <a:r>
              <a:rPr lang="vi-VN" sz="2200" b="1" dirty="0"/>
              <a:t>e. Nguyên liệu trong công nghiệp:</a:t>
            </a:r>
            <a:endParaRPr lang="vi-VN" sz="2200" dirty="0"/>
          </a:p>
          <a:p>
            <a:r>
              <a:rPr lang="vi-VN" sz="2200" dirty="0"/>
              <a:t>Alkene được tạo ra từ quá trình chưng cất dầu mỏ để làm nguyên liệu chế biến nhựa và cao su.</a:t>
            </a:r>
          </a:p>
          <a:p>
            <a:r>
              <a:rPr lang="vi-VN" sz="2200" dirty="0"/>
              <a:t>Là nguyên liệu quan trọng để sản xuất các chất hữu cơ và phân bón đạm.</a:t>
            </a:r>
          </a:p>
          <a:p>
            <a:r>
              <a:rPr lang="vi-VN" sz="2200" b="1" dirty="0"/>
              <a:t>f. Ứng dụng khác:</a:t>
            </a:r>
          </a:p>
          <a:p>
            <a:r>
              <a:rPr lang="vi-VN" sz="2200" dirty="0"/>
              <a:t>Làm dung môi cho hợp chất hữu cơ.</a:t>
            </a:r>
          </a:p>
          <a:p>
            <a:r>
              <a:rPr lang="vi-VN" sz="2200" dirty="0"/>
              <a:t>Ứng dụng trong y học và mỹ phẩm (ví dụ: vaseline).</a:t>
            </a:r>
          </a:p>
          <a:p>
            <a:r>
              <a:rPr lang="vi-VN" sz="2200" dirty="0"/>
              <a:t>Alkane rắn dùng làm nến.</a:t>
            </a:r>
          </a:p>
        </p:txBody>
      </p:sp>
      <p:pic>
        <p:nvPicPr>
          <p:cNvPr id="3" name="Picture 2" descr="A white bottle with red lid&#10;&#10;Description automatically generated">
            <a:extLst>
              <a:ext uri="{FF2B5EF4-FFF2-40B4-BE49-F238E27FC236}">
                <a16:creationId xmlns:a16="http://schemas.microsoft.com/office/drawing/2014/main" id="{BEEAC826-BBD9-8169-D448-844225F17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7031" y="3429000"/>
            <a:ext cx="2136314" cy="2926800"/>
          </a:xfrm>
          <a:prstGeom prst="rect">
            <a:avLst/>
          </a:prstGeom>
        </p:spPr>
      </p:pic>
    </p:spTree>
    <p:extLst>
      <p:ext uri="{BB962C8B-B14F-4D97-AF65-F5344CB8AC3E}">
        <p14:creationId xmlns:p14="http://schemas.microsoft.com/office/powerpoint/2010/main" val="756836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grpSp>
        <p:nvGrpSpPr>
          <p:cNvPr id="10" name="Group 9">
            <a:extLst>
              <a:ext uri="{FF2B5EF4-FFF2-40B4-BE49-F238E27FC236}">
                <a16:creationId xmlns:a16="http://schemas.microsoft.com/office/drawing/2014/main" id="{8EF6F1EA-FECB-7C1C-D45C-F45F62D2F80F}"/>
              </a:ext>
            </a:extLst>
          </p:cNvPr>
          <p:cNvGrpSpPr/>
          <p:nvPr/>
        </p:nvGrpSpPr>
        <p:grpSpPr>
          <a:xfrm>
            <a:off x="1170364" y="2302479"/>
            <a:ext cx="9851272" cy="2406166"/>
            <a:chOff x="2305050" y="428625"/>
            <a:chExt cx="7581900" cy="1314450"/>
          </a:xfrm>
        </p:grpSpPr>
        <p:sp>
          <p:nvSpPr>
            <p:cNvPr id="6" name="Rectangle: Rounded Corners 5">
              <a:extLst>
                <a:ext uri="{FF2B5EF4-FFF2-40B4-BE49-F238E27FC236}">
                  <a16:creationId xmlns:a16="http://schemas.microsoft.com/office/drawing/2014/main" id="{9D1B4124-3903-32C6-C9CC-9A15D01400F3}"/>
                </a:ext>
              </a:extLst>
            </p:cNvPr>
            <p:cNvSpPr/>
            <p:nvPr/>
          </p:nvSpPr>
          <p:spPr>
            <a:xfrm>
              <a:off x="2305050" y="428625"/>
              <a:ext cx="7581900" cy="1314450"/>
            </a:xfrm>
            <a:prstGeom prst="roundRect">
              <a:avLst/>
            </a:prstGeom>
            <a:solidFill>
              <a:srgbClr val="D1FFF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31C2924-285E-BDDD-3344-9C944B2627E7}"/>
                </a:ext>
              </a:extLst>
            </p:cNvPr>
            <p:cNvSpPr txBox="1"/>
            <p:nvPr/>
          </p:nvSpPr>
          <p:spPr>
            <a:xfrm>
              <a:off x="2437647" y="600717"/>
              <a:ext cx="7316707" cy="1034441"/>
            </a:xfrm>
            <a:prstGeom prst="rect">
              <a:avLst/>
            </a:prstGeom>
            <a:noFill/>
          </p:spPr>
          <p:txBody>
            <a:bodyPr wrap="square" rtlCol="0">
              <a:spAutoFit/>
            </a:bodyPr>
            <a:lstStyle/>
            <a:p>
              <a:pPr algn="ctr">
                <a:lnSpc>
                  <a:spcPct val="125000"/>
                </a:lnSpc>
              </a:pP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rõ</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vô</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hữu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a:t>
              </a:r>
            </a:p>
            <a:p>
              <a:pPr algn="ctr">
                <a:lnSpc>
                  <a:spcPct val="125000"/>
                </a:lnSpc>
              </a:pPr>
              <a:r>
                <a:rPr lang="en-US" sz="2400" dirty="0" err="1">
                  <a:latin typeface="Arial" panose="020B0604020202020204" pitchFamily="34" charset="0"/>
                  <a:cs typeface="Arial" panose="020B0604020202020204" pitchFamily="34" charset="0"/>
                </a:rPr>
                <a:t>Tuy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cấu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grpSp>
      <p:sp>
        <p:nvSpPr>
          <p:cNvPr id="8" name="Rectangle: Top Corners Snipped 7">
            <a:extLst>
              <a:ext uri="{FF2B5EF4-FFF2-40B4-BE49-F238E27FC236}">
                <a16:creationId xmlns:a16="http://schemas.microsoft.com/office/drawing/2014/main" id="{65C96D4F-B5EB-03C6-5C39-03ECE12F29C2}"/>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spTree>
    <p:extLst>
      <p:ext uri="{BB962C8B-B14F-4D97-AF65-F5344CB8AC3E}">
        <p14:creationId xmlns:p14="http://schemas.microsoft.com/office/powerpoint/2010/main" val="2240146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744708" cy="461665"/>
            </a:xfrm>
            <a:prstGeom prst="rect">
              <a:avLst/>
            </a:prstGeom>
            <a:grpFill/>
            <a:ln>
              <a:noFill/>
            </a:ln>
          </p:spPr>
          <p:txBody>
            <a:bodyPr wrap="none" rtlCol="0">
              <a:spAutoFit/>
            </a:bodyPr>
            <a:lstStyle/>
            <a:p>
              <a:r>
                <a:rPr lang="en-US" sz="2400" b="1" dirty="0" err="1">
                  <a:solidFill>
                    <a:schemeClr val="accent2">
                      <a:lumMod val="50000"/>
                    </a:schemeClr>
                  </a:solidFill>
                </a:rPr>
                <a:t>Hoạt</a:t>
              </a:r>
              <a:r>
                <a:rPr lang="en-US" sz="2400" b="1" dirty="0">
                  <a:solidFill>
                    <a:schemeClr val="accent2">
                      <a:lumMod val="50000"/>
                    </a:schemeClr>
                  </a:solidFill>
                </a:rPr>
                <a:t> </a:t>
              </a:r>
              <a:r>
                <a:rPr lang="en-US" sz="2400" b="1" dirty="0" err="1">
                  <a:solidFill>
                    <a:schemeClr val="accent2">
                      <a:lumMod val="50000"/>
                    </a:schemeClr>
                  </a:solidFill>
                </a:rPr>
                <a:t>động</a:t>
              </a:r>
              <a:r>
                <a:rPr lang="en-US" sz="2400" b="1" dirty="0">
                  <a:solidFill>
                    <a:schemeClr val="accent2">
                      <a:lumMod val="50000"/>
                    </a:schemeClr>
                  </a:solidFill>
                </a:rPr>
                <a:t> 2</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282AFFF4-9F6F-B576-D4C5-032AB8ADAE2F}"/>
              </a:ext>
            </a:extLst>
          </p:cNvPr>
          <p:cNvSpPr txBox="1"/>
          <p:nvPr/>
        </p:nvSpPr>
        <p:spPr>
          <a:xfrm>
            <a:off x="1643414" y="1800843"/>
            <a:ext cx="9233749" cy="769441"/>
          </a:xfrm>
          <a:prstGeom prst="rect">
            <a:avLst/>
          </a:prstGeom>
          <a:noFill/>
        </p:spPr>
        <p:txBody>
          <a:bodyPr wrap="square">
            <a:spAutoFit/>
          </a:bodyPr>
          <a:lstStyle/>
          <a:p>
            <a:pPr algn="ctr"/>
            <a:r>
              <a:rPr lang="vi-VN" sz="2200" b="0" i="0" dirty="0">
                <a:effectLst/>
              </a:rPr>
              <a:t>Xác định loại liên kết liên kết cộng hóa trị, liên kết ion trong phân tử các hợp chất hữu cơ ở hình 8.3 </a:t>
            </a:r>
            <a:endParaRPr lang="en-US" sz="2200" b="1" dirty="0"/>
          </a:p>
        </p:txBody>
      </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pic>
        <p:nvPicPr>
          <p:cNvPr id="2" name="Picture 2" descr="Công thức của ancol etylic và các tính chất đặc trưng | ToSchool.vn">
            <a:extLst>
              <a:ext uri="{FF2B5EF4-FFF2-40B4-BE49-F238E27FC236}">
                <a16:creationId xmlns:a16="http://schemas.microsoft.com/office/drawing/2014/main" id="{35BA84F1-8145-8574-BA30-FB56E9CC5D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07544" y="2848588"/>
            <a:ext cx="3034464" cy="18560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DB9C88-D152-A3C9-5AE6-C72983EEFE5F}"/>
              </a:ext>
            </a:extLst>
          </p:cNvPr>
          <p:cNvSpPr txBox="1"/>
          <p:nvPr/>
        </p:nvSpPr>
        <p:spPr>
          <a:xfrm>
            <a:off x="1936737" y="4841699"/>
            <a:ext cx="2302526"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CH</a:t>
            </a:r>
            <a:r>
              <a:rPr lang="en-US" sz="2400" b="1" baseline="-25000" dirty="0">
                <a:latin typeface="Arial" panose="020B0604020202020204" pitchFamily="34" charset="0"/>
                <a:cs typeface="Arial" panose="020B0604020202020204" pitchFamily="34" charset="0"/>
              </a:rPr>
              <a:t>3</a:t>
            </a:r>
            <a:r>
              <a:rPr lang="en-US" sz="2400" b="1" dirty="0">
                <a:latin typeface="Arial" panose="020B0604020202020204" pitchFamily="34" charset="0"/>
                <a:cs typeface="Arial" panose="020B0604020202020204" pitchFamily="34" charset="0"/>
              </a:rPr>
              <a:t>-CH</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-OH</a:t>
            </a:r>
          </a:p>
        </p:txBody>
      </p:sp>
      <p:pic>
        <p:nvPicPr>
          <p:cNvPr id="8" name="Picture 4" descr="Viết CTCT Của Axit Axetic - Công Ty Hóa Chất Hanimex">
            <a:extLst>
              <a:ext uri="{FF2B5EF4-FFF2-40B4-BE49-F238E27FC236}">
                <a16:creationId xmlns:a16="http://schemas.microsoft.com/office/drawing/2014/main" id="{41E8BC63-A92B-EC03-73A7-6D28331F4253}"/>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5051636" y="2893447"/>
            <a:ext cx="2768330" cy="185186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5A433FC9-E93E-64C5-C756-06EF6D3382D7}"/>
              </a:ext>
            </a:extLst>
          </p:cNvPr>
          <p:cNvSpPr txBox="1"/>
          <p:nvPr/>
        </p:nvSpPr>
        <p:spPr>
          <a:xfrm>
            <a:off x="5389619" y="4841699"/>
            <a:ext cx="206837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CH</a:t>
            </a:r>
            <a:r>
              <a:rPr lang="en-US" sz="2400" b="1" baseline="-25000" dirty="0">
                <a:latin typeface="Arial" panose="020B0604020202020204" pitchFamily="34" charset="0"/>
                <a:cs typeface="Arial" panose="020B0604020202020204" pitchFamily="34" charset="0"/>
              </a:rPr>
              <a:t>3</a:t>
            </a:r>
            <a:r>
              <a:rPr lang="en-US" sz="2400" b="1" dirty="0">
                <a:latin typeface="Arial" panose="020B0604020202020204" pitchFamily="34" charset="0"/>
                <a:cs typeface="Arial" panose="020B0604020202020204" pitchFamily="34" charset="0"/>
              </a:rPr>
              <a:t>-COOH</a:t>
            </a:r>
          </a:p>
        </p:txBody>
      </p:sp>
      <p:sp>
        <p:nvSpPr>
          <p:cNvPr id="26" name="TextBox 25">
            <a:extLst>
              <a:ext uri="{FF2B5EF4-FFF2-40B4-BE49-F238E27FC236}">
                <a16:creationId xmlns:a16="http://schemas.microsoft.com/office/drawing/2014/main" id="{504AB47F-E1F1-9107-434C-80A3DDC49B40}"/>
              </a:ext>
            </a:extLst>
          </p:cNvPr>
          <p:cNvSpPr txBox="1"/>
          <p:nvPr/>
        </p:nvSpPr>
        <p:spPr>
          <a:xfrm>
            <a:off x="8608353" y="4841699"/>
            <a:ext cx="226881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CH</a:t>
            </a:r>
            <a:r>
              <a:rPr lang="en-US" sz="2400" b="1" baseline="-25000" dirty="0">
                <a:latin typeface="Arial" panose="020B0604020202020204" pitchFamily="34" charset="0"/>
                <a:cs typeface="Arial" panose="020B0604020202020204" pitchFamily="34" charset="0"/>
              </a:rPr>
              <a:t>3</a:t>
            </a:r>
            <a:r>
              <a:rPr lang="en-US" sz="2400" b="1" dirty="0">
                <a:latin typeface="Arial" panose="020B0604020202020204" pitchFamily="34" charset="0"/>
                <a:cs typeface="Arial" panose="020B0604020202020204" pitchFamily="34" charset="0"/>
              </a:rPr>
              <a:t>-COONa</a:t>
            </a:r>
          </a:p>
        </p:txBody>
      </p:sp>
      <p:pic>
        <p:nvPicPr>
          <p:cNvPr id="1026" name="Picture 2" descr="Category:Sodium acetate - Wikimedia Commons">
            <a:extLst>
              <a:ext uri="{FF2B5EF4-FFF2-40B4-BE49-F238E27FC236}">
                <a16:creationId xmlns:a16="http://schemas.microsoft.com/office/drawing/2014/main" id="{25CD4132-177C-3A91-95B5-9700C818B647}"/>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8050607" y="3021746"/>
            <a:ext cx="2984091" cy="145474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Top Corners Snipped 26">
            <a:extLst>
              <a:ext uri="{FF2B5EF4-FFF2-40B4-BE49-F238E27FC236}">
                <a16:creationId xmlns:a16="http://schemas.microsoft.com/office/drawing/2014/main" id="{95ED787A-3E24-342C-522E-DE3D232B7C89}"/>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473BB11-0D93-BF85-F562-1FD046ABF74C}"/>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spTree>
    <p:extLst>
      <p:ext uri="{BB962C8B-B14F-4D97-AF65-F5344CB8AC3E}">
        <p14:creationId xmlns:p14="http://schemas.microsoft.com/office/powerpoint/2010/main" val="462814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960793" cy="461665"/>
            </a:xfrm>
            <a:prstGeom prst="rect">
              <a:avLst/>
            </a:prstGeom>
            <a:grpFill/>
            <a:ln>
              <a:noFill/>
            </a:ln>
          </p:spPr>
          <p:txBody>
            <a:bodyPr wrap="non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Hoạt</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động</a:t>
              </a:r>
              <a:r>
                <a:rPr lang="en-US" sz="2400" b="1" dirty="0">
                  <a:solidFill>
                    <a:schemeClr val="accent2">
                      <a:lumMod val="50000"/>
                    </a:schemeClr>
                  </a:solidFill>
                  <a:latin typeface="Arial" panose="020B0604020202020204" pitchFamily="34" charset="0"/>
                  <a:cs typeface="Arial" panose="020B0604020202020204" pitchFamily="34" charset="0"/>
                </a:rPr>
                <a:t> 2</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grpSp>
        <p:nvGrpSpPr>
          <p:cNvPr id="2" name="Group 1">
            <a:extLst>
              <a:ext uri="{FF2B5EF4-FFF2-40B4-BE49-F238E27FC236}">
                <a16:creationId xmlns:a16="http://schemas.microsoft.com/office/drawing/2014/main" id="{B9DDE9B7-4B70-ECF4-3890-11996E0D909D}"/>
              </a:ext>
            </a:extLst>
          </p:cNvPr>
          <p:cNvGrpSpPr/>
          <p:nvPr/>
        </p:nvGrpSpPr>
        <p:grpSpPr>
          <a:xfrm>
            <a:off x="5240128" y="1746701"/>
            <a:ext cx="1710813" cy="484013"/>
            <a:chOff x="4807974" y="3175819"/>
            <a:chExt cx="1710813" cy="484013"/>
          </a:xfrm>
          <a:solidFill>
            <a:schemeClr val="accent1">
              <a:lumMod val="50000"/>
            </a:schemeClr>
          </a:solidFill>
        </p:grpSpPr>
        <p:sp>
          <p:nvSpPr>
            <p:cNvPr id="3" name="Rectangle: Rounded Corners 2">
              <a:extLst>
                <a:ext uri="{FF2B5EF4-FFF2-40B4-BE49-F238E27FC236}">
                  <a16:creationId xmlns:a16="http://schemas.microsoft.com/office/drawing/2014/main" id="{15098F6C-5E43-D26F-C416-6CEA6DD0A7F0}"/>
                </a:ext>
              </a:extLst>
            </p:cNvPr>
            <p:cNvSpPr/>
            <p:nvPr/>
          </p:nvSpPr>
          <p:spPr>
            <a:xfrm>
              <a:off x="4807974" y="3175819"/>
              <a:ext cx="1710813" cy="48401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AD06A6-FE00-D80D-185E-FAF4FD2E1F78}"/>
                </a:ext>
              </a:extLst>
            </p:cNvPr>
            <p:cNvSpPr txBox="1"/>
            <p:nvPr/>
          </p:nvSpPr>
          <p:spPr>
            <a:xfrm>
              <a:off x="4944274" y="3198167"/>
              <a:ext cx="1438215" cy="461665"/>
            </a:xfrm>
            <a:prstGeom prst="rect">
              <a:avLst/>
            </a:prstGeom>
            <a:grp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TRẢ LỜI</a:t>
              </a:r>
            </a:p>
          </p:txBody>
        </p:sp>
      </p:grpSp>
      <p:sp>
        <p:nvSpPr>
          <p:cNvPr id="24" name="TextBox 23">
            <a:extLst>
              <a:ext uri="{FF2B5EF4-FFF2-40B4-BE49-F238E27FC236}">
                <a16:creationId xmlns:a16="http://schemas.microsoft.com/office/drawing/2014/main" id="{0A455419-17D9-2681-A25D-54B5A95E60A8}"/>
              </a:ext>
            </a:extLst>
          </p:cNvPr>
          <p:cNvSpPr txBox="1"/>
          <p:nvPr/>
        </p:nvSpPr>
        <p:spPr>
          <a:xfrm>
            <a:off x="1607544" y="2644752"/>
            <a:ext cx="9516093" cy="1200329"/>
          </a:xfrm>
          <a:prstGeom prst="rect">
            <a:avLst/>
          </a:prstGeom>
          <a:noFill/>
        </p:spPr>
        <p:txBody>
          <a:bodyPr wrap="square" rtlCol="0">
            <a:spAutoFit/>
          </a:bodyPr>
          <a:lstStyle/>
          <a:p>
            <a:pPr marL="342900" indent="-342900" algn="l">
              <a:buFont typeface="Arial" panose="020B0604020202020204" pitchFamily="34" charset="0"/>
              <a:buChar char="•"/>
            </a:pPr>
            <a:r>
              <a:rPr lang="vi-VN" sz="2400" b="0" i="0" dirty="0">
                <a:solidFill>
                  <a:srgbClr val="333333"/>
                </a:solidFill>
                <a:effectLst/>
              </a:rPr>
              <a:t>Đa số liên kết hóa học trong phân tử hợp chất hữu cơ ở hình 8.3 có liên kết cộng hóa trị. </a:t>
            </a:r>
            <a:endParaRPr lang="en-US" sz="2400" b="0" i="0" dirty="0">
              <a:solidFill>
                <a:srgbClr val="333333"/>
              </a:solidFill>
              <a:effectLst/>
            </a:endParaRPr>
          </a:p>
          <a:p>
            <a:pPr marL="342900" indent="-342900" algn="l">
              <a:buFont typeface="Arial" panose="020B0604020202020204" pitchFamily="34" charset="0"/>
              <a:buChar char="•"/>
            </a:pPr>
            <a:r>
              <a:rPr lang="vi-VN" sz="2400" b="0" i="0" dirty="0">
                <a:solidFill>
                  <a:srgbClr val="333333"/>
                </a:solidFill>
                <a:effectLst/>
              </a:rPr>
              <a:t>Hợp chất CH</a:t>
            </a:r>
            <a:r>
              <a:rPr lang="vi-VN" sz="2400" b="0" i="0" baseline="-25000" dirty="0">
                <a:solidFill>
                  <a:srgbClr val="333333"/>
                </a:solidFill>
                <a:effectLst/>
              </a:rPr>
              <a:t>3</a:t>
            </a:r>
            <a:r>
              <a:rPr lang="vi-VN" sz="2400" b="0" i="0" dirty="0">
                <a:solidFill>
                  <a:srgbClr val="333333"/>
                </a:solidFill>
                <a:effectLst/>
              </a:rPr>
              <a:t>COONa có thêm liên kết ion giữa CH</a:t>
            </a:r>
            <a:r>
              <a:rPr lang="vi-VN" sz="2400" b="0" i="0" baseline="-25000" dirty="0">
                <a:solidFill>
                  <a:srgbClr val="333333"/>
                </a:solidFill>
                <a:effectLst/>
              </a:rPr>
              <a:t>3</a:t>
            </a:r>
            <a:r>
              <a:rPr lang="vi-VN" sz="2400" b="0" i="0" dirty="0">
                <a:solidFill>
                  <a:srgbClr val="333333"/>
                </a:solidFill>
                <a:effectLst/>
              </a:rPr>
              <a:t>COO</a:t>
            </a:r>
            <a:r>
              <a:rPr lang="vi-VN" sz="2400" b="0" i="0" baseline="30000" dirty="0">
                <a:solidFill>
                  <a:srgbClr val="333333"/>
                </a:solidFill>
                <a:effectLst/>
              </a:rPr>
              <a:t>-</a:t>
            </a:r>
            <a:r>
              <a:rPr lang="vi-VN" sz="2400" b="0" i="0" dirty="0">
                <a:solidFill>
                  <a:srgbClr val="333333"/>
                </a:solidFill>
                <a:effectLst/>
              </a:rPr>
              <a:t> và Na</a:t>
            </a:r>
            <a:r>
              <a:rPr lang="vi-VN" sz="2400" b="0" i="0" baseline="30000" dirty="0">
                <a:solidFill>
                  <a:srgbClr val="333333"/>
                </a:solidFill>
                <a:effectLst/>
              </a:rPr>
              <a:t>+</a:t>
            </a:r>
            <a:endParaRPr lang="vi-VN" sz="2200" b="0" i="0" baseline="30000" dirty="0">
              <a:solidFill>
                <a:srgbClr val="333333"/>
              </a:solidFill>
              <a:effectLst/>
            </a:endParaRPr>
          </a:p>
        </p:txBody>
      </p:sp>
      <p:sp>
        <p:nvSpPr>
          <p:cNvPr id="23" name="Rectangle: Top Corners Snipped 22">
            <a:extLst>
              <a:ext uri="{FF2B5EF4-FFF2-40B4-BE49-F238E27FC236}">
                <a16:creationId xmlns:a16="http://schemas.microsoft.com/office/drawing/2014/main" id="{3221008B-DF43-2073-28F1-7BC601CC7639}"/>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0E27803-5185-C2CF-7E0F-B093D7CB01FF}"/>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spTree>
    <p:extLst>
      <p:ext uri="{BB962C8B-B14F-4D97-AF65-F5344CB8AC3E}">
        <p14:creationId xmlns:p14="http://schemas.microsoft.com/office/powerpoint/2010/main" val="2755737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grpSp>
        <p:nvGrpSpPr>
          <p:cNvPr id="10" name="Group 9">
            <a:extLst>
              <a:ext uri="{FF2B5EF4-FFF2-40B4-BE49-F238E27FC236}">
                <a16:creationId xmlns:a16="http://schemas.microsoft.com/office/drawing/2014/main" id="{8EF6F1EA-FECB-7C1C-D45C-F45F62D2F80F}"/>
              </a:ext>
            </a:extLst>
          </p:cNvPr>
          <p:cNvGrpSpPr/>
          <p:nvPr/>
        </p:nvGrpSpPr>
        <p:grpSpPr>
          <a:xfrm>
            <a:off x="959601" y="1070558"/>
            <a:ext cx="10272797" cy="1139091"/>
            <a:chOff x="2305050" y="428625"/>
            <a:chExt cx="7581900" cy="1747922"/>
          </a:xfrm>
        </p:grpSpPr>
        <p:sp>
          <p:nvSpPr>
            <p:cNvPr id="6" name="Rectangle: Rounded Corners 5">
              <a:extLst>
                <a:ext uri="{FF2B5EF4-FFF2-40B4-BE49-F238E27FC236}">
                  <a16:creationId xmlns:a16="http://schemas.microsoft.com/office/drawing/2014/main" id="{9D1B4124-3903-32C6-C9CC-9A15D01400F3}"/>
                </a:ext>
              </a:extLst>
            </p:cNvPr>
            <p:cNvSpPr/>
            <p:nvPr/>
          </p:nvSpPr>
          <p:spPr>
            <a:xfrm>
              <a:off x="2305050" y="428625"/>
              <a:ext cx="7581900" cy="1747922"/>
            </a:xfrm>
            <a:prstGeom prst="roundRect">
              <a:avLst/>
            </a:prstGeom>
            <a:solidFill>
              <a:srgbClr val="D1FFF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31C2924-285E-BDDD-3344-9C944B2627E7}"/>
                </a:ext>
              </a:extLst>
            </p:cNvPr>
            <p:cNvSpPr txBox="1"/>
            <p:nvPr/>
          </p:nvSpPr>
          <p:spPr>
            <a:xfrm>
              <a:off x="2437647" y="600717"/>
              <a:ext cx="7316707" cy="970266"/>
            </a:xfrm>
            <a:prstGeom prst="rect">
              <a:avLst/>
            </a:prstGeom>
            <a:noFill/>
          </p:spPr>
          <p:txBody>
            <a:bodyPr wrap="square" rtlCol="0">
              <a:spAutoFit/>
            </a:bodyPr>
            <a:lstStyle/>
            <a:p>
              <a:pPr marL="342900" indent="-342900">
                <a:lnSpc>
                  <a:spcPct val="125000"/>
                </a:lnSpc>
                <a:buFont typeface="Arial" panose="020B0604020202020204" pitchFamily="34" charset="0"/>
                <a:buChar char="•"/>
              </a:pPr>
              <a:r>
                <a:rPr lang="en-US" sz="2400" b="1" dirty="0" err="1">
                  <a:latin typeface="Arial" panose="020B0604020202020204" pitchFamily="34" charset="0"/>
                  <a:cs typeface="Arial" panose="020B0604020202020204" pitchFamily="34" charset="0"/>
                </a:rPr>
                <a:t>Đặc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điểm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liên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kết</a:t>
              </a:r>
              <a:r>
                <a:rPr lang="en-US" sz="2400" b="1" dirty="0">
                  <a:latin typeface="Arial" panose="020B0604020202020204" pitchFamily="34" charset="0"/>
                  <a:cs typeface="Arial" panose="020B0604020202020204" pitchFamily="34" charset="0"/>
                </a:rPr>
                <a:t>:</a:t>
              </a:r>
            </a:p>
            <a:p>
              <a:pPr algn="ctr">
                <a:lnSpc>
                  <a:spcPct val="125000"/>
                </a:lnSpc>
              </a:pPr>
              <a:r>
                <a:rPr lang="en-US" sz="2400" dirty="0">
                  <a:latin typeface="Arial" panose="020B0604020202020204" pitchFamily="34" charset="0"/>
                  <a:cs typeface="Arial" panose="020B0604020202020204" pitchFamily="34" charset="0"/>
                </a:rPr>
                <a:t>Liên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chủ</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b="1" dirty="0" err="1">
                  <a:solidFill>
                    <a:srgbClr val="FC5784"/>
                  </a:solidFill>
                  <a:latin typeface="Arial" panose="020B0604020202020204" pitchFamily="34" charset="0"/>
                  <a:cs typeface="Arial" panose="020B0604020202020204" pitchFamily="34" charset="0"/>
                </a:rPr>
                <a:t>liên</a:t>
              </a:r>
              <a:r>
                <a:rPr lang="en-US" sz="2400" b="1" dirty="0">
                  <a:solidFill>
                    <a:srgbClr val="FC5784"/>
                  </a:solidFill>
                  <a:latin typeface="Arial" panose="020B0604020202020204" pitchFamily="34" charset="0"/>
                  <a:cs typeface="Arial" panose="020B0604020202020204" pitchFamily="34" charset="0"/>
                </a:rPr>
                <a:t> </a:t>
              </a:r>
              <a:r>
                <a:rPr lang="en-US" sz="2400" b="1" dirty="0" err="1">
                  <a:solidFill>
                    <a:srgbClr val="FC5784"/>
                  </a:solidFill>
                  <a:latin typeface="Arial" panose="020B0604020202020204" pitchFamily="34" charset="0"/>
                  <a:cs typeface="Arial" panose="020B0604020202020204" pitchFamily="34" charset="0"/>
                </a:rPr>
                <a:t>kết</a:t>
              </a:r>
              <a:r>
                <a:rPr lang="en-US" sz="2400" b="1" dirty="0">
                  <a:solidFill>
                    <a:srgbClr val="FC5784"/>
                  </a:solidFill>
                  <a:latin typeface="Arial" panose="020B0604020202020204" pitchFamily="34" charset="0"/>
                  <a:cs typeface="Arial" panose="020B0604020202020204" pitchFamily="34" charset="0"/>
                </a:rPr>
                <a:t> </a:t>
              </a:r>
              <a:r>
                <a:rPr lang="en-US" sz="2400" b="1" dirty="0" err="1">
                  <a:solidFill>
                    <a:srgbClr val="FC5784"/>
                  </a:solidFill>
                  <a:latin typeface="Arial" panose="020B0604020202020204" pitchFamily="34" charset="0"/>
                  <a:cs typeface="Arial" panose="020B0604020202020204" pitchFamily="34" charset="0"/>
                </a:rPr>
                <a:t>cộng</a:t>
              </a:r>
              <a:r>
                <a:rPr lang="en-US" sz="2400" b="1" dirty="0">
                  <a:solidFill>
                    <a:srgbClr val="FC5784"/>
                  </a:solidFill>
                  <a:latin typeface="Arial" panose="020B0604020202020204" pitchFamily="34" charset="0"/>
                  <a:cs typeface="Arial" panose="020B0604020202020204" pitchFamily="34" charset="0"/>
                </a:rPr>
                <a:t> </a:t>
              </a:r>
              <a:r>
                <a:rPr lang="en-US" sz="2400" b="1" dirty="0" err="1">
                  <a:solidFill>
                    <a:srgbClr val="FC5784"/>
                  </a:solidFill>
                  <a:latin typeface="Arial" panose="020B0604020202020204" pitchFamily="34" charset="0"/>
                  <a:cs typeface="Arial" panose="020B0604020202020204" pitchFamily="34" charset="0"/>
                </a:rPr>
                <a:t>hóa</a:t>
              </a:r>
              <a:r>
                <a:rPr lang="en-US" sz="2400" b="1" dirty="0">
                  <a:solidFill>
                    <a:srgbClr val="FC5784"/>
                  </a:solidFill>
                  <a:latin typeface="Arial" panose="020B0604020202020204" pitchFamily="34" charset="0"/>
                  <a:cs typeface="Arial" panose="020B0604020202020204" pitchFamily="34" charset="0"/>
                </a:rPr>
                <a:t> </a:t>
              </a:r>
              <a:r>
                <a:rPr lang="en-US" sz="2400" b="1" dirty="0" err="1">
                  <a:solidFill>
                    <a:srgbClr val="FC5784"/>
                  </a:solidFill>
                  <a:latin typeface="Arial" panose="020B0604020202020204" pitchFamily="34" charset="0"/>
                  <a:cs typeface="Arial" panose="020B0604020202020204" pitchFamily="34" charset="0"/>
                </a:rPr>
                <a:t>trị</a:t>
              </a:r>
              <a:r>
                <a:rPr lang="en-US" sz="2400" b="1" dirty="0">
                  <a:solidFill>
                    <a:srgbClr val="FC5784"/>
                  </a:solidFill>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grpSp>
      <p:sp>
        <p:nvSpPr>
          <p:cNvPr id="8" name="Rectangle: Top Corners Snipped 7">
            <a:extLst>
              <a:ext uri="{FF2B5EF4-FFF2-40B4-BE49-F238E27FC236}">
                <a16:creationId xmlns:a16="http://schemas.microsoft.com/office/drawing/2014/main" id="{65C96D4F-B5EB-03C6-5C39-03ECE12F29C2}"/>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pic>
        <p:nvPicPr>
          <p:cNvPr id="16386" name="Picture 2" descr="Liên kết cộng hóa trị là gì? Tất cả kiến thức đầy đủ chi tiết">
            <a:extLst>
              <a:ext uri="{FF2B5EF4-FFF2-40B4-BE49-F238E27FC236}">
                <a16:creationId xmlns:a16="http://schemas.microsoft.com/office/drawing/2014/main" id="{AF1E3F88-3222-E4C9-870E-88F7A3E092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2824" y="2968895"/>
            <a:ext cx="4729897" cy="247137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ợp chất hữu cơ là gì? Đặc điểm về hợp chất hữu cơ">
            <a:extLst>
              <a:ext uri="{FF2B5EF4-FFF2-40B4-BE49-F238E27FC236}">
                <a16:creationId xmlns:a16="http://schemas.microsoft.com/office/drawing/2014/main" id="{53D8D258-85E2-3B84-5C12-17A9BDEF28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36642" y="2667175"/>
            <a:ext cx="5148840" cy="321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690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500"/>
                                        <p:tgtEl>
                                          <p:spTgt spid="163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90"/>
                                        </p:tgtEl>
                                        <p:attrNameLst>
                                          <p:attrName>style.visibility</p:attrName>
                                        </p:attrNameLst>
                                      </p:cBhvr>
                                      <p:to>
                                        <p:strVal val="visible"/>
                                      </p:to>
                                    </p:set>
                                    <p:animEffect transition="in" filter="fade">
                                      <p:cBhvr>
                                        <p:cTn id="17" dur="5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grpSp>
        <p:nvGrpSpPr>
          <p:cNvPr id="2" name="Group 1">
            <a:extLst>
              <a:ext uri="{FF2B5EF4-FFF2-40B4-BE49-F238E27FC236}">
                <a16:creationId xmlns:a16="http://schemas.microsoft.com/office/drawing/2014/main" id="{1557D397-0532-0062-2EA7-4E8EADE07D96}"/>
              </a:ext>
            </a:extLst>
          </p:cNvPr>
          <p:cNvGrpSpPr/>
          <p:nvPr/>
        </p:nvGrpSpPr>
        <p:grpSpPr>
          <a:xfrm>
            <a:off x="1259196" y="628245"/>
            <a:ext cx="9330144" cy="2317005"/>
            <a:chOff x="3314700" y="1234291"/>
            <a:chExt cx="5677213" cy="2317005"/>
          </a:xfrm>
        </p:grpSpPr>
        <p:sp>
          <p:nvSpPr>
            <p:cNvPr id="3" name="Rectangle: Rounded Corners 2">
              <a:extLst>
                <a:ext uri="{FF2B5EF4-FFF2-40B4-BE49-F238E27FC236}">
                  <a16:creationId xmlns:a16="http://schemas.microsoft.com/office/drawing/2014/main" id="{A43B1873-B952-B9A9-F466-4609F97C328E}"/>
                </a:ext>
              </a:extLst>
            </p:cNvPr>
            <p:cNvSpPr/>
            <p:nvPr/>
          </p:nvSpPr>
          <p:spPr>
            <a:xfrm>
              <a:off x="3314700" y="1234291"/>
              <a:ext cx="5677213" cy="2166683"/>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189CB6-899A-AE7F-1057-6C2BA7B7D1E6}"/>
                </a:ext>
              </a:extLst>
            </p:cNvPr>
            <p:cNvSpPr txBox="1"/>
            <p:nvPr/>
          </p:nvSpPr>
          <p:spPr>
            <a:xfrm>
              <a:off x="3314700" y="1384613"/>
              <a:ext cx="5589004" cy="2166683"/>
            </a:xfrm>
            <a:prstGeom prst="rect">
              <a:avLst/>
            </a:prstGeom>
            <a:noFill/>
          </p:spPr>
          <p:txBody>
            <a:bodyPr wrap="square" rtlCol="0">
              <a:spAutoFit/>
            </a:bodyPr>
            <a:lstStyle/>
            <a:p>
              <a:pPr algn="ctr">
                <a:lnSpc>
                  <a:spcPct val="125000"/>
                </a:lnSpc>
              </a:pPr>
              <a:r>
                <a:rPr lang="vi-VN" sz="2200" dirty="0"/>
                <a:t>Tầm quan trọng của các hữu cơ không chỉ bởi số lượng mà còn vì vai trò rất lớn của chúng trong đời sống, sản xuất con người. </a:t>
              </a:r>
              <a:endParaRPr lang="en-US" sz="2200" dirty="0"/>
            </a:p>
            <a:p>
              <a:pPr algn="ctr">
                <a:lnSpc>
                  <a:spcPct val="125000"/>
                </a:lnSpc>
              </a:pPr>
              <a:r>
                <a:rPr lang="vi-VN" sz="2200" dirty="0"/>
                <a:t>Những thành tựu hóa học hữu cơ còn và cơ sở nghiên cứu hóa học của sự sống. Chất hữu cơ là gì? Chúng được phân loại như thế nào?</a:t>
              </a:r>
            </a:p>
          </p:txBody>
        </p:sp>
      </p:grpSp>
      <p:pic>
        <p:nvPicPr>
          <p:cNvPr id="6" name="Picture 2" descr="Hợp chất hữu cơ là gì? Khái niệm hợp chất hữu cơ và hóa học hữu cơ">
            <a:extLst>
              <a:ext uri="{FF2B5EF4-FFF2-40B4-BE49-F238E27FC236}">
                <a16:creationId xmlns:a16="http://schemas.microsoft.com/office/drawing/2014/main" id="{E5E325B8-2B38-1978-EDCB-4D3CD178A2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25347" y="3051639"/>
            <a:ext cx="5265430" cy="329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330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744708" cy="461665"/>
            </a:xfrm>
            <a:prstGeom prst="rect">
              <a:avLst/>
            </a:prstGeom>
            <a:grpFill/>
            <a:ln>
              <a:noFill/>
            </a:ln>
          </p:spPr>
          <p:txBody>
            <a:bodyPr wrap="none" rtlCol="0">
              <a:spAutoFit/>
            </a:bodyPr>
            <a:lstStyle/>
            <a:p>
              <a:r>
                <a:rPr lang="en-US" sz="2400" b="1" dirty="0" err="1">
                  <a:solidFill>
                    <a:schemeClr val="accent2">
                      <a:lumMod val="50000"/>
                    </a:schemeClr>
                  </a:solidFill>
                </a:rPr>
                <a:t>Hoạt</a:t>
              </a:r>
              <a:r>
                <a:rPr lang="en-US" sz="2400" b="1" dirty="0">
                  <a:solidFill>
                    <a:schemeClr val="accent2">
                      <a:lumMod val="50000"/>
                    </a:schemeClr>
                  </a:solidFill>
                </a:rPr>
                <a:t> </a:t>
              </a:r>
              <a:r>
                <a:rPr lang="en-US" sz="2400" b="1" dirty="0" err="1">
                  <a:solidFill>
                    <a:schemeClr val="accent2">
                      <a:lumMod val="50000"/>
                    </a:schemeClr>
                  </a:solidFill>
                </a:rPr>
                <a:t>động</a:t>
              </a:r>
              <a:r>
                <a:rPr lang="en-US" sz="2400" b="1" dirty="0">
                  <a:solidFill>
                    <a:schemeClr val="accent2">
                      <a:lumMod val="50000"/>
                    </a:schemeClr>
                  </a:solidFill>
                </a:rPr>
                <a:t> 3</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282AFFF4-9F6F-B576-D4C5-032AB8ADAE2F}"/>
              </a:ext>
            </a:extLst>
          </p:cNvPr>
          <p:cNvSpPr txBox="1"/>
          <p:nvPr/>
        </p:nvSpPr>
        <p:spPr>
          <a:xfrm>
            <a:off x="1643414" y="1800843"/>
            <a:ext cx="9233749" cy="769441"/>
          </a:xfrm>
          <a:prstGeom prst="rect">
            <a:avLst/>
          </a:prstGeom>
          <a:noFill/>
        </p:spPr>
        <p:txBody>
          <a:bodyPr wrap="square">
            <a:spAutoFit/>
          </a:bodyPr>
          <a:lstStyle/>
          <a:p>
            <a:pPr algn="ctr"/>
            <a:r>
              <a:rPr lang="vi-VN" sz="2200" b="0" i="0" dirty="0">
                <a:effectLst/>
              </a:rPr>
              <a:t>So sánh nhiệt độ nóng chảy, nhiệt độ sôi của các chất hữu cơ và các chất vô cơ trong bảng 8.1 và giải thích.</a:t>
            </a:r>
            <a:endParaRPr lang="en-US" sz="2200" b="1" dirty="0"/>
          </a:p>
        </p:txBody>
      </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sp>
        <p:nvSpPr>
          <p:cNvPr id="27" name="Rectangle: Top Corners Snipped 26">
            <a:extLst>
              <a:ext uri="{FF2B5EF4-FFF2-40B4-BE49-F238E27FC236}">
                <a16:creationId xmlns:a16="http://schemas.microsoft.com/office/drawing/2014/main" id="{95ED787A-3E24-342C-522E-DE3D232B7C89}"/>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473BB11-0D93-BF85-F562-1FD046ABF74C}"/>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graphicFrame>
        <p:nvGraphicFramePr>
          <p:cNvPr id="25" name="Table 9">
            <a:extLst>
              <a:ext uri="{FF2B5EF4-FFF2-40B4-BE49-F238E27FC236}">
                <a16:creationId xmlns:a16="http://schemas.microsoft.com/office/drawing/2014/main" id="{188A96DC-3B38-3BD1-3447-624D52FBBE69}"/>
              </a:ext>
            </a:extLst>
          </p:cNvPr>
          <p:cNvGraphicFramePr>
            <a:graphicFrameLocks noGrp="1"/>
          </p:cNvGraphicFramePr>
          <p:nvPr>
            <p:extLst>
              <p:ext uri="{D42A27DB-BD31-4B8C-83A1-F6EECF244321}">
                <p14:modId xmlns:p14="http://schemas.microsoft.com/office/powerpoint/2010/main" val="2289444244"/>
              </p:ext>
            </p:extLst>
          </p:nvPr>
        </p:nvGraphicFramePr>
        <p:xfrm>
          <a:off x="1643414" y="2978717"/>
          <a:ext cx="9233750" cy="2153586"/>
        </p:xfrm>
        <a:graphic>
          <a:graphicData uri="http://schemas.openxmlformats.org/drawingml/2006/table">
            <a:tbl>
              <a:tblPr firstRow="1" bandRow="1">
                <a:tableStyleId>{5C22544A-7EE6-4342-B048-85BDC9FD1C3A}</a:tableStyleId>
              </a:tblPr>
              <a:tblGrid>
                <a:gridCol w="3481122">
                  <a:extLst>
                    <a:ext uri="{9D8B030D-6E8A-4147-A177-3AD203B41FA5}">
                      <a16:colId xmlns:a16="http://schemas.microsoft.com/office/drawing/2014/main" val="3494662349"/>
                    </a:ext>
                  </a:extLst>
                </a:gridCol>
                <a:gridCol w="1438157">
                  <a:extLst>
                    <a:ext uri="{9D8B030D-6E8A-4147-A177-3AD203B41FA5}">
                      <a16:colId xmlns:a16="http://schemas.microsoft.com/office/drawing/2014/main" val="492164279"/>
                    </a:ext>
                  </a:extLst>
                </a:gridCol>
                <a:gridCol w="1438157">
                  <a:extLst>
                    <a:ext uri="{9D8B030D-6E8A-4147-A177-3AD203B41FA5}">
                      <a16:colId xmlns:a16="http://schemas.microsoft.com/office/drawing/2014/main" val="227385984"/>
                    </a:ext>
                  </a:extLst>
                </a:gridCol>
                <a:gridCol w="1438157">
                  <a:extLst>
                    <a:ext uri="{9D8B030D-6E8A-4147-A177-3AD203B41FA5}">
                      <a16:colId xmlns:a16="http://schemas.microsoft.com/office/drawing/2014/main" val="3415726785"/>
                    </a:ext>
                  </a:extLst>
                </a:gridCol>
                <a:gridCol w="1438157">
                  <a:extLst>
                    <a:ext uri="{9D8B030D-6E8A-4147-A177-3AD203B41FA5}">
                      <a16:colId xmlns:a16="http://schemas.microsoft.com/office/drawing/2014/main" val="1881746921"/>
                    </a:ext>
                  </a:extLst>
                </a:gridCol>
              </a:tblGrid>
              <a:tr h="717862">
                <a:tc>
                  <a:txBody>
                    <a:bodyPr/>
                    <a:lstStyle/>
                    <a:p>
                      <a:r>
                        <a:rPr lang="en-US" sz="2200" dirty="0" err="1">
                          <a:latin typeface="Arial" panose="020B0604020202020204" pitchFamily="34" charset="0"/>
                          <a:cs typeface="Arial" panose="020B0604020202020204" pitchFamily="34" charset="0"/>
                        </a:rPr>
                        <a:t>Chất</a:t>
                      </a:r>
                      <a:endParaRPr lang="en-US" sz="2200" dirty="0">
                        <a:latin typeface="Arial" panose="020B0604020202020204" pitchFamily="34" charset="0"/>
                        <a:cs typeface="Arial" panose="020B0604020202020204" pitchFamily="34" charset="0"/>
                      </a:endParaRPr>
                    </a:p>
                  </a:txBody>
                  <a:tcPr anchor="ctr"/>
                </a:tc>
                <a:tc>
                  <a:txBody>
                    <a:bodyPr/>
                    <a:lstStyle/>
                    <a:p>
                      <a:pPr algn="ctr"/>
                      <a:r>
                        <a:rPr lang="en-US" sz="2200" dirty="0">
                          <a:latin typeface="Arial" panose="020B0604020202020204" pitchFamily="34" charset="0"/>
                          <a:cs typeface="Arial" panose="020B0604020202020204" pitchFamily="34" charset="0"/>
                        </a:rPr>
                        <a:t>C</a:t>
                      </a:r>
                      <a:r>
                        <a:rPr lang="en-US" sz="2200" baseline="-25000" dirty="0">
                          <a:latin typeface="Arial" panose="020B0604020202020204" pitchFamily="34" charset="0"/>
                          <a:cs typeface="Arial" panose="020B0604020202020204" pitchFamily="34" charset="0"/>
                        </a:rPr>
                        <a:t>2</a:t>
                      </a:r>
                      <a:r>
                        <a:rPr lang="en-US" sz="2200" baseline="0" dirty="0">
                          <a:latin typeface="Arial" panose="020B0604020202020204" pitchFamily="34" charset="0"/>
                          <a:cs typeface="Arial" panose="020B0604020202020204" pitchFamily="34" charset="0"/>
                        </a:rPr>
                        <a:t>H</a:t>
                      </a:r>
                      <a:r>
                        <a:rPr lang="en-US" sz="2200" baseline="-25000" dirty="0">
                          <a:latin typeface="Arial" panose="020B0604020202020204" pitchFamily="34" charset="0"/>
                          <a:cs typeface="Arial" panose="020B0604020202020204" pitchFamily="34" charset="0"/>
                        </a:rPr>
                        <a:t>5</a:t>
                      </a:r>
                      <a:r>
                        <a:rPr lang="en-US" sz="2200" baseline="0" dirty="0">
                          <a:latin typeface="Arial" panose="020B0604020202020204" pitchFamily="34" charset="0"/>
                          <a:cs typeface="Arial" panose="020B0604020202020204" pitchFamily="34" charset="0"/>
                        </a:rPr>
                        <a:t>OH</a:t>
                      </a:r>
                      <a:endParaRPr lang="en-US" sz="2200" dirty="0">
                        <a:latin typeface="Arial" panose="020B0604020202020204" pitchFamily="34" charset="0"/>
                        <a:cs typeface="Arial" panose="020B0604020202020204" pitchFamily="34" charset="0"/>
                      </a:endParaRPr>
                    </a:p>
                  </a:txBody>
                  <a:tcPr anchor="ctr"/>
                </a:tc>
                <a:tc>
                  <a:txBody>
                    <a:bodyPr/>
                    <a:lstStyle/>
                    <a:p>
                      <a:pPr algn="ctr"/>
                      <a:r>
                        <a:rPr lang="en-US" sz="2200" dirty="0">
                          <a:latin typeface="Arial" panose="020B0604020202020204" pitchFamily="34" charset="0"/>
                          <a:cs typeface="Arial" panose="020B0604020202020204" pitchFamily="34" charset="0"/>
                        </a:rPr>
                        <a:t>CH</a:t>
                      </a:r>
                      <a:r>
                        <a:rPr lang="en-US" sz="2200" baseline="-25000" dirty="0">
                          <a:latin typeface="Arial" panose="020B0604020202020204" pitchFamily="34" charset="0"/>
                          <a:cs typeface="Arial" panose="020B0604020202020204" pitchFamily="34" charset="0"/>
                        </a:rPr>
                        <a:t>2</a:t>
                      </a:r>
                      <a:r>
                        <a:rPr lang="en-US" sz="2200" baseline="0" dirty="0">
                          <a:latin typeface="Arial" panose="020B0604020202020204" pitchFamily="34" charset="0"/>
                          <a:cs typeface="Arial" panose="020B0604020202020204" pitchFamily="34" charset="0"/>
                        </a:rPr>
                        <a:t>Cl</a:t>
                      </a:r>
                      <a:r>
                        <a:rPr lang="en-US" sz="2200" baseline="-25000" dirty="0">
                          <a:latin typeface="Arial" panose="020B0604020202020204" pitchFamily="34" charset="0"/>
                          <a:cs typeface="Arial" panose="020B0604020202020204" pitchFamily="34" charset="0"/>
                        </a:rPr>
                        <a:t>2</a:t>
                      </a:r>
                      <a:endParaRPr lang="en-US" sz="2200" dirty="0">
                        <a:latin typeface="Arial" panose="020B0604020202020204" pitchFamily="34" charset="0"/>
                        <a:cs typeface="Arial" panose="020B0604020202020204" pitchFamily="34" charset="0"/>
                      </a:endParaRPr>
                    </a:p>
                  </a:txBody>
                  <a:tcPr anchor="ctr"/>
                </a:tc>
                <a:tc>
                  <a:txBody>
                    <a:bodyPr/>
                    <a:lstStyle/>
                    <a:p>
                      <a:pPr algn="ctr"/>
                      <a:r>
                        <a:rPr lang="en-US" sz="2200" dirty="0">
                          <a:latin typeface="Arial" panose="020B0604020202020204" pitchFamily="34" charset="0"/>
                          <a:cs typeface="Arial" panose="020B0604020202020204" pitchFamily="34" charset="0"/>
                        </a:rPr>
                        <a:t>KOH</a:t>
                      </a:r>
                    </a:p>
                  </a:txBody>
                  <a:tcPr anchor="ctr"/>
                </a:tc>
                <a:tc>
                  <a:txBody>
                    <a:bodyPr/>
                    <a:lstStyle/>
                    <a:p>
                      <a:pPr algn="ctr"/>
                      <a:r>
                        <a:rPr lang="en-US" sz="2200" dirty="0">
                          <a:latin typeface="Arial" panose="020B0604020202020204" pitchFamily="34" charset="0"/>
                          <a:cs typeface="Arial" panose="020B0604020202020204" pitchFamily="34" charset="0"/>
                        </a:rPr>
                        <a:t>CaCl</a:t>
                      </a:r>
                      <a:r>
                        <a:rPr lang="en-US" sz="2200" baseline="-25000" dirty="0">
                          <a:latin typeface="Arial" panose="020B0604020202020204" pitchFamily="34" charset="0"/>
                          <a:cs typeface="Arial" panose="020B0604020202020204" pitchFamily="34" charset="0"/>
                        </a:rPr>
                        <a:t>2</a:t>
                      </a:r>
                      <a:endParaRPr lang="en-US" sz="2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36356480"/>
                  </a:ext>
                </a:extLst>
              </a:tr>
              <a:tr h="717862">
                <a:tc>
                  <a:txBody>
                    <a:bodyPr/>
                    <a:lstStyle/>
                    <a:p>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chảy</a:t>
                      </a:r>
                      <a:r>
                        <a:rPr lang="en-US" sz="2200" dirty="0">
                          <a:latin typeface="Arial" panose="020B0604020202020204" pitchFamily="34" charset="0"/>
                          <a:cs typeface="Arial" panose="020B0604020202020204" pitchFamily="34" charset="0"/>
                        </a:rPr>
                        <a:t> (</a:t>
                      </a:r>
                      <a:r>
                        <a:rPr lang="en-US" sz="2200" baseline="30000" dirty="0" err="1">
                          <a:latin typeface="Arial" panose="020B0604020202020204" pitchFamily="34" charset="0"/>
                          <a:cs typeface="Arial" panose="020B0604020202020204" pitchFamily="34" charset="0"/>
                        </a:rPr>
                        <a:t>o</a:t>
                      </a:r>
                      <a:r>
                        <a:rPr lang="en-US" sz="2200" baseline="0" dirty="0" err="1">
                          <a:latin typeface="Arial" panose="020B0604020202020204" pitchFamily="34" charset="0"/>
                          <a:cs typeface="Arial" panose="020B0604020202020204" pitchFamily="34" charset="0"/>
                        </a:rPr>
                        <a:t>C</a:t>
                      </a:r>
                      <a:r>
                        <a:rPr lang="en-US" sz="2200" baseline="0" dirty="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txBody>
                  <a:tcPr anchor="ctr"/>
                </a:tc>
                <a:tc>
                  <a:txBody>
                    <a:bodyPr/>
                    <a:lstStyle/>
                    <a:p>
                      <a:pPr algn="ctr"/>
                      <a:r>
                        <a:rPr lang="en-US" sz="2200" dirty="0">
                          <a:latin typeface="Arial" panose="020B0604020202020204" pitchFamily="34" charset="0"/>
                          <a:cs typeface="Arial" panose="020B0604020202020204" pitchFamily="34" charset="0"/>
                        </a:rPr>
                        <a:t>-114,14</a:t>
                      </a:r>
                    </a:p>
                  </a:txBody>
                  <a:tcPr anchor="ctr"/>
                </a:tc>
                <a:tc>
                  <a:txBody>
                    <a:bodyPr/>
                    <a:lstStyle/>
                    <a:p>
                      <a:pPr algn="ctr"/>
                      <a:r>
                        <a:rPr lang="en-US" sz="2200" dirty="0">
                          <a:latin typeface="Arial" panose="020B0604020202020204" pitchFamily="34" charset="0"/>
                          <a:cs typeface="Arial" panose="020B0604020202020204" pitchFamily="34" charset="0"/>
                        </a:rPr>
                        <a:t>-95</a:t>
                      </a:r>
                    </a:p>
                  </a:txBody>
                  <a:tcPr anchor="ctr"/>
                </a:tc>
                <a:tc>
                  <a:txBody>
                    <a:bodyPr/>
                    <a:lstStyle/>
                    <a:p>
                      <a:pPr algn="ctr"/>
                      <a:r>
                        <a:rPr lang="en-US" sz="2200" dirty="0">
                          <a:latin typeface="Arial" panose="020B0604020202020204" pitchFamily="34" charset="0"/>
                          <a:cs typeface="Arial" panose="020B0604020202020204" pitchFamily="34" charset="0"/>
                        </a:rPr>
                        <a:t>406</a:t>
                      </a:r>
                    </a:p>
                  </a:txBody>
                  <a:tcPr anchor="ctr"/>
                </a:tc>
                <a:tc>
                  <a:txBody>
                    <a:bodyPr/>
                    <a:lstStyle/>
                    <a:p>
                      <a:pPr algn="ctr"/>
                      <a:r>
                        <a:rPr lang="en-US" sz="2200" dirty="0">
                          <a:latin typeface="Arial" panose="020B0604020202020204" pitchFamily="34" charset="0"/>
                          <a:cs typeface="Arial" panose="020B0604020202020204" pitchFamily="34" charset="0"/>
                        </a:rPr>
                        <a:t>775</a:t>
                      </a:r>
                    </a:p>
                  </a:txBody>
                  <a:tcPr anchor="ctr"/>
                </a:tc>
                <a:extLst>
                  <a:ext uri="{0D108BD9-81ED-4DB2-BD59-A6C34878D82A}">
                    <a16:rowId xmlns:a16="http://schemas.microsoft.com/office/drawing/2014/main" val="1649940517"/>
                  </a:ext>
                </a:extLst>
              </a:tr>
              <a:tr h="717862">
                <a:tc>
                  <a:txBody>
                    <a:bodyPr/>
                    <a:lstStyle/>
                    <a:p>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sôi</a:t>
                      </a:r>
                      <a:r>
                        <a:rPr lang="en-US" sz="2200" dirty="0">
                          <a:latin typeface="Arial" panose="020B0604020202020204" pitchFamily="34" charset="0"/>
                          <a:cs typeface="Arial" panose="020B0604020202020204" pitchFamily="34" charset="0"/>
                        </a:rPr>
                        <a:t> (</a:t>
                      </a:r>
                      <a:r>
                        <a:rPr lang="en-US" sz="2200" baseline="30000" dirty="0" err="1">
                          <a:latin typeface="Arial" panose="020B0604020202020204" pitchFamily="34" charset="0"/>
                          <a:cs typeface="Arial" panose="020B0604020202020204" pitchFamily="34" charset="0"/>
                        </a:rPr>
                        <a:t>o</a:t>
                      </a:r>
                      <a:r>
                        <a:rPr lang="en-US" sz="2200" baseline="0" dirty="0" err="1">
                          <a:latin typeface="Arial" panose="020B0604020202020204" pitchFamily="34" charset="0"/>
                          <a:cs typeface="Arial" panose="020B0604020202020204" pitchFamily="34" charset="0"/>
                        </a:rPr>
                        <a:t>C</a:t>
                      </a:r>
                      <a:r>
                        <a:rPr lang="en-US" sz="2200" baseline="0" dirty="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txBody>
                  <a:tcPr anchor="ctr"/>
                </a:tc>
                <a:tc>
                  <a:txBody>
                    <a:bodyPr/>
                    <a:lstStyle/>
                    <a:p>
                      <a:pPr algn="ctr"/>
                      <a:r>
                        <a:rPr lang="en-US" sz="2200" dirty="0">
                          <a:latin typeface="Arial" panose="020B0604020202020204" pitchFamily="34" charset="0"/>
                          <a:cs typeface="Arial" panose="020B0604020202020204" pitchFamily="34" charset="0"/>
                        </a:rPr>
                        <a:t>78,3</a:t>
                      </a:r>
                    </a:p>
                  </a:txBody>
                  <a:tcPr anchor="ctr"/>
                </a:tc>
                <a:tc>
                  <a:txBody>
                    <a:bodyPr/>
                    <a:lstStyle/>
                    <a:p>
                      <a:pPr algn="ctr"/>
                      <a:r>
                        <a:rPr lang="en-US" sz="2200" dirty="0">
                          <a:latin typeface="Arial" panose="020B0604020202020204" pitchFamily="34" charset="0"/>
                          <a:cs typeface="Arial" panose="020B0604020202020204" pitchFamily="34" charset="0"/>
                        </a:rPr>
                        <a:t>39,8</a:t>
                      </a:r>
                    </a:p>
                  </a:txBody>
                  <a:tcPr anchor="ctr"/>
                </a:tc>
                <a:tc>
                  <a:txBody>
                    <a:bodyPr/>
                    <a:lstStyle/>
                    <a:p>
                      <a:pPr algn="ctr"/>
                      <a:r>
                        <a:rPr lang="en-US" sz="2200" dirty="0">
                          <a:latin typeface="Arial" panose="020B0604020202020204" pitchFamily="34" charset="0"/>
                          <a:cs typeface="Arial" panose="020B0604020202020204" pitchFamily="34" charset="0"/>
                        </a:rPr>
                        <a:t>1327</a:t>
                      </a:r>
                    </a:p>
                  </a:txBody>
                  <a:tcPr anchor="ctr"/>
                </a:tc>
                <a:tc>
                  <a:txBody>
                    <a:bodyPr/>
                    <a:lstStyle/>
                    <a:p>
                      <a:pPr algn="ctr"/>
                      <a:r>
                        <a:rPr lang="en-US" sz="2200" dirty="0">
                          <a:latin typeface="Arial" panose="020B0604020202020204" pitchFamily="34" charset="0"/>
                          <a:cs typeface="Arial" panose="020B0604020202020204" pitchFamily="34" charset="0"/>
                        </a:rPr>
                        <a:t>1935</a:t>
                      </a:r>
                    </a:p>
                  </a:txBody>
                  <a:tcPr anchor="ctr"/>
                </a:tc>
                <a:extLst>
                  <a:ext uri="{0D108BD9-81ED-4DB2-BD59-A6C34878D82A}">
                    <a16:rowId xmlns:a16="http://schemas.microsoft.com/office/drawing/2014/main" val="664326963"/>
                  </a:ext>
                </a:extLst>
              </a:tr>
            </a:tbl>
          </a:graphicData>
        </a:graphic>
      </p:graphicFrame>
    </p:spTree>
    <p:extLst>
      <p:ext uri="{BB962C8B-B14F-4D97-AF65-F5344CB8AC3E}">
        <p14:creationId xmlns:p14="http://schemas.microsoft.com/office/powerpoint/2010/main" val="3955733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960793" cy="461665"/>
            </a:xfrm>
            <a:prstGeom prst="rect">
              <a:avLst/>
            </a:prstGeom>
            <a:grpFill/>
            <a:ln>
              <a:noFill/>
            </a:ln>
          </p:spPr>
          <p:txBody>
            <a:bodyPr wrap="non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Hoạt</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động</a:t>
              </a:r>
              <a:r>
                <a:rPr lang="en-US" sz="2400" b="1" dirty="0">
                  <a:solidFill>
                    <a:schemeClr val="accent2">
                      <a:lumMod val="50000"/>
                    </a:schemeClr>
                  </a:solidFill>
                  <a:latin typeface="Arial" panose="020B0604020202020204" pitchFamily="34" charset="0"/>
                  <a:cs typeface="Arial" panose="020B0604020202020204" pitchFamily="34" charset="0"/>
                </a:rPr>
                <a:t> 3</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grpSp>
        <p:nvGrpSpPr>
          <p:cNvPr id="2" name="Group 1">
            <a:extLst>
              <a:ext uri="{FF2B5EF4-FFF2-40B4-BE49-F238E27FC236}">
                <a16:creationId xmlns:a16="http://schemas.microsoft.com/office/drawing/2014/main" id="{B9DDE9B7-4B70-ECF4-3890-11996E0D909D}"/>
              </a:ext>
            </a:extLst>
          </p:cNvPr>
          <p:cNvGrpSpPr/>
          <p:nvPr/>
        </p:nvGrpSpPr>
        <p:grpSpPr>
          <a:xfrm>
            <a:off x="5240128" y="1746701"/>
            <a:ext cx="1710813" cy="484013"/>
            <a:chOff x="4807974" y="3175819"/>
            <a:chExt cx="1710813" cy="484013"/>
          </a:xfrm>
          <a:solidFill>
            <a:schemeClr val="accent1">
              <a:lumMod val="50000"/>
            </a:schemeClr>
          </a:solidFill>
        </p:grpSpPr>
        <p:sp>
          <p:nvSpPr>
            <p:cNvPr id="3" name="Rectangle: Rounded Corners 2">
              <a:extLst>
                <a:ext uri="{FF2B5EF4-FFF2-40B4-BE49-F238E27FC236}">
                  <a16:creationId xmlns:a16="http://schemas.microsoft.com/office/drawing/2014/main" id="{15098F6C-5E43-D26F-C416-6CEA6DD0A7F0}"/>
                </a:ext>
              </a:extLst>
            </p:cNvPr>
            <p:cNvSpPr/>
            <p:nvPr/>
          </p:nvSpPr>
          <p:spPr>
            <a:xfrm>
              <a:off x="4807974" y="3175819"/>
              <a:ext cx="1710813" cy="48401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AD06A6-FE00-D80D-185E-FAF4FD2E1F78}"/>
                </a:ext>
              </a:extLst>
            </p:cNvPr>
            <p:cNvSpPr txBox="1"/>
            <p:nvPr/>
          </p:nvSpPr>
          <p:spPr>
            <a:xfrm>
              <a:off x="4944274" y="3198167"/>
              <a:ext cx="1438215" cy="461665"/>
            </a:xfrm>
            <a:prstGeom prst="rect">
              <a:avLst/>
            </a:prstGeom>
            <a:grp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TRẢ LỜI</a:t>
              </a:r>
            </a:p>
          </p:txBody>
        </p:sp>
      </p:grpSp>
      <p:sp>
        <p:nvSpPr>
          <p:cNvPr id="24" name="TextBox 23">
            <a:extLst>
              <a:ext uri="{FF2B5EF4-FFF2-40B4-BE49-F238E27FC236}">
                <a16:creationId xmlns:a16="http://schemas.microsoft.com/office/drawing/2014/main" id="{0A455419-17D9-2681-A25D-54B5A95E60A8}"/>
              </a:ext>
            </a:extLst>
          </p:cNvPr>
          <p:cNvSpPr txBox="1"/>
          <p:nvPr/>
        </p:nvSpPr>
        <p:spPr>
          <a:xfrm>
            <a:off x="1607544" y="2644752"/>
            <a:ext cx="9516093" cy="1200329"/>
          </a:xfrm>
          <a:prstGeom prst="rect">
            <a:avLst/>
          </a:prstGeom>
          <a:noFill/>
        </p:spPr>
        <p:txBody>
          <a:bodyPr wrap="square" rtlCol="0">
            <a:spAutoFit/>
          </a:bodyPr>
          <a:lstStyle/>
          <a:p>
            <a:pPr marL="342900" indent="-342900" algn="l">
              <a:buFont typeface="Arial" panose="020B0604020202020204" pitchFamily="34" charset="0"/>
              <a:buChar char="•"/>
            </a:pPr>
            <a:r>
              <a:rPr lang="en-US" sz="2400" b="0" i="0" dirty="0">
                <a:solidFill>
                  <a:srgbClr val="333333"/>
                </a:solidFill>
                <a:effectLst/>
                <a:latin typeface="Arial" panose="020B0604020202020204" pitchFamily="34" charset="0"/>
                <a:cs typeface="Arial" panose="020B0604020202020204" pitchFamily="34" charset="0"/>
              </a:rPr>
              <a:t>N</a:t>
            </a:r>
            <a:r>
              <a:rPr lang="vi-VN" sz="2400" b="0" i="0" dirty="0">
                <a:solidFill>
                  <a:srgbClr val="333333"/>
                </a:solidFill>
                <a:effectLst/>
                <a:latin typeface="Arial" panose="020B0604020202020204" pitchFamily="34" charset="0"/>
                <a:cs typeface="Arial" panose="020B0604020202020204" pitchFamily="34" charset="0"/>
              </a:rPr>
              <a:t>hiệt độ sôi, nhiệt độ nóng chảy của các chất hữu cơ thấp hơn so với nhiệt độ sôi, nhiệt độ nóng chảy của các chất vô cơ </a:t>
            </a:r>
          </a:p>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cs typeface="Arial" panose="020B0604020202020204" pitchFamily="34" charset="0"/>
              </a:rPr>
              <a:t>Do hợp chất vô cơ có độ bền liên kết lớn hơn hợp chất hữu cơ</a:t>
            </a:r>
            <a:endParaRPr lang="vi-VN" sz="2200" b="0" i="0" baseline="30000" dirty="0">
              <a:solidFill>
                <a:srgbClr val="333333"/>
              </a:solidFill>
              <a:effectLst/>
              <a:latin typeface="Arial" panose="020B0604020202020204" pitchFamily="34" charset="0"/>
              <a:cs typeface="Arial" panose="020B0604020202020204" pitchFamily="34" charset="0"/>
            </a:endParaRPr>
          </a:p>
        </p:txBody>
      </p:sp>
      <p:sp>
        <p:nvSpPr>
          <p:cNvPr id="23" name="Rectangle: Top Corners Snipped 22">
            <a:extLst>
              <a:ext uri="{FF2B5EF4-FFF2-40B4-BE49-F238E27FC236}">
                <a16:creationId xmlns:a16="http://schemas.microsoft.com/office/drawing/2014/main" id="{3221008B-DF43-2073-28F1-7BC601CC7639}"/>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0E27803-5185-C2CF-7E0F-B093D7CB01FF}"/>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spTree>
    <p:extLst>
      <p:ext uri="{BB962C8B-B14F-4D97-AF65-F5344CB8AC3E}">
        <p14:creationId xmlns:p14="http://schemas.microsoft.com/office/powerpoint/2010/main" val="2898891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sp>
        <p:nvSpPr>
          <p:cNvPr id="8" name="Rectangle: Top Corners Snipped 7">
            <a:extLst>
              <a:ext uri="{FF2B5EF4-FFF2-40B4-BE49-F238E27FC236}">
                <a16:creationId xmlns:a16="http://schemas.microsoft.com/office/drawing/2014/main" id="{65C96D4F-B5EB-03C6-5C39-03ECE12F29C2}"/>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sp>
        <p:nvSpPr>
          <p:cNvPr id="12" name="AutoShape 6" descr="legislazione compressa Vendita formula chimica del sale Manutenzione  Preludio Abituale">
            <a:extLst>
              <a:ext uri="{FF2B5EF4-FFF2-40B4-BE49-F238E27FC236}">
                <a16:creationId xmlns:a16="http://schemas.microsoft.com/office/drawing/2014/main" id="{48AC065C-7780-7243-D7E2-74A36C6CD1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2">
            <a:extLst>
              <a:ext uri="{FF2B5EF4-FFF2-40B4-BE49-F238E27FC236}">
                <a16:creationId xmlns:a16="http://schemas.microsoft.com/office/drawing/2014/main" id="{687DEAF6-3498-94EE-6CED-927712DE1768}"/>
              </a:ext>
            </a:extLst>
          </p:cNvPr>
          <p:cNvGraphicFramePr>
            <a:graphicFrameLocks noGrp="1"/>
          </p:cNvGraphicFramePr>
          <p:nvPr>
            <p:extLst>
              <p:ext uri="{D42A27DB-BD31-4B8C-83A1-F6EECF244321}">
                <p14:modId xmlns:p14="http://schemas.microsoft.com/office/powerpoint/2010/main" val="3828887372"/>
              </p:ext>
            </p:extLst>
          </p:nvPr>
        </p:nvGraphicFramePr>
        <p:xfrm>
          <a:off x="945463" y="885462"/>
          <a:ext cx="10332353" cy="5466949"/>
        </p:xfrm>
        <a:graphic>
          <a:graphicData uri="http://schemas.openxmlformats.org/drawingml/2006/table">
            <a:tbl>
              <a:tblPr firstRow="1" bandRow="1">
                <a:tableStyleId>{5C22544A-7EE6-4342-B048-85BDC9FD1C3A}</a:tableStyleId>
              </a:tblPr>
              <a:tblGrid>
                <a:gridCol w="2467657">
                  <a:extLst>
                    <a:ext uri="{9D8B030D-6E8A-4147-A177-3AD203B41FA5}">
                      <a16:colId xmlns:a16="http://schemas.microsoft.com/office/drawing/2014/main" val="3591444065"/>
                    </a:ext>
                  </a:extLst>
                </a:gridCol>
                <a:gridCol w="7864696">
                  <a:extLst>
                    <a:ext uri="{9D8B030D-6E8A-4147-A177-3AD203B41FA5}">
                      <a16:colId xmlns:a16="http://schemas.microsoft.com/office/drawing/2014/main" val="1146195117"/>
                    </a:ext>
                  </a:extLst>
                </a:gridCol>
              </a:tblGrid>
              <a:tr h="651109">
                <a:tc>
                  <a:txBody>
                    <a:bodyPr/>
                    <a:lstStyle/>
                    <a:p>
                      <a:r>
                        <a:rPr lang="en-US" sz="2200" b="1" dirty="0" err="1">
                          <a:latin typeface="Arial" panose="020B0604020202020204" pitchFamily="34" charset="0"/>
                          <a:cs typeface="Arial" panose="020B0604020202020204" pitchFamily="34" charset="0"/>
                        </a:rPr>
                        <a:t>Chất</a:t>
                      </a:r>
                      <a:endParaRPr lang="en-US" sz="2200" b="1" dirty="0">
                        <a:latin typeface="Arial" panose="020B0604020202020204" pitchFamily="34" charset="0"/>
                        <a:cs typeface="Arial" panose="020B0604020202020204" pitchFamily="34" charset="0"/>
                      </a:endParaRPr>
                    </a:p>
                  </a:txBody>
                  <a:tcPr anchor="ctr"/>
                </a:tc>
                <a:tc>
                  <a:txBody>
                    <a:bodyPr/>
                    <a:lstStyle/>
                    <a:p>
                      <a:pPr algn="l"/>
                      <a:r>
                        <a:rPr lang="en-US" sz="2200" dirty="0" err="1">
                          <a:latin typeface="Arial" panose="020B0604020202020204" pitchFamily="34" charset="0"/>
                          <a:cs typeface="Arial" panose="020B0604020202020204" pitchFamily="34" charset="0"/>
                        </a:rPr>
                        <a:t>Tính</a:t>
                      </a:r>
                      <a:r>
                        <a:rPr lang="en-US" sz="2200" dirty="0">
                          <a:latin typeface="Arial" panose="020B0604020202020204" pitchFamily="34" charset="0"/>
                          <a:cs typeface="Arial" panose="020B0604020202020204" pitchFamily="34" charset="0"/>
                        </a:rPr>
                        <a:t> tan</a:t>
                      </a:r>
                    </a:p>
                  </a:txBody>
                  <a:tcPr anchor="ctr"/>
                </a:tc>
                <a:extLst>
                  <a:ext uri="{0D108BD9-81ED-4DB2-BD59-A6C34878D82A}">
                    <a16:rowId xmlns:a16="http://schemas.microsoft.com/office/drawing/2014/main" val="2382325401"/>
                  </a:ext>
                </a:extLst>
              </a:tr>
              <a:tr h="651109">
                <a:tc>
                  <a:txBody>
                    <a:bodyPr/>
                    <a:lstStyle/>
                    <a:p>
                      <a:r>
                        <a:rPr lang="en-US" sz="2200" b="1" dirty="0">
                          <a:latin typeface="Arial" panose="020B0604020202020204" pitchFamily="34" charset="0"/>
                          <a:cs typeface="Arial" panose="020B0604020202020204" pitchFamily="34" charset="0"/>
                        </a:rPr>
                        <a:t>Methane</a:t>
                      </a:r>
                    </a:p>
                  </a:txBody>
                  <a:tcPr anchor="ctr"/>
                </a:tc>
                <a:tc>
                  <a:txBody>
                    <a:bodyPr/>
                    <a:lstStyle/>
                    <a:p>
                      <a:pPr algn="l"/>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tan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p>
                    <a:p>
                      <a:pPr algn="l"/>
                      <a:r>
                        <a:rPr lang="en-US" sz="2200" dirty="0">
                          <a:latin typeface="Arial" panose="020B0604020202020204" pitchFamily="34" charset="0"/>
                          <a:cs typeface="Arial" panose="020B0604020202020204" pitchFamily="34" charset="0"/>
                        </a:rPr>
                        <a:t>Tan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ethanol, diethyl ether, benzene, toluene, methanol.</a:t>
                      </a:r>
                    </a:p>
                  </a:txBody>
                  <a:tcPr anchor="ctr"/>
                </a:tc>
                <a:extLst>
                  <a:ext uri="{0D108BD9-81ED-4DB2-BD59-A6C34878D82A}">
                    <a16:rowId xmlns:a16="http://schemas.microsoft.com/office/drawing/2014/main" val="2230885331"/>
                  </a:ext>
                </a:extLst>
              </a:tr>
              <a:tr h="651109">
                <a:tc>
                  <a:txBody>
                    <a:bodyPr/>
                    <a:lstStyle/>
                    <a:p>
                      <a:r>
                        <a:rPr lang="en-US" sz="2200" b="1" dirty="0">
                          <a:latin typeface="Arial" panose="020B0604020202020204" pitchFamily="34" charset="0"/>
                          <a:cs typeface="Arial" panose="020B0604020202020204" pitchFamily="34" charset="0"/>
                        </a:rPr>
                        <a:t>Ethylene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tan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Tan </a:t>
                      </a:r>
                      <a:r>
                        <a:rPr lang="en-US" sz="2200" dirty="0" err="1">
                          <a:latin typeface="Arial" panose="020B0604020202020204" pitchFamily="34" charset="0"/>
                          <a:cs typeface="Arial" panose="020B0604020202020204" pitchFamily="34" charset="0"/>
                        </a:rPr>
                        <a:t>ít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ethanol, benzene, acetone.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Tan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diethyl ether.</a:t>
                      </a:r>
                    </a:p>
                  </a:txBody>
                  <a:tcPr anchor="ctr"/>
                </a:tc>
                <a:extLst>
                  <a:ext uri="{0D108BD9-81ED-4DB2-BD59-A6C34878D82A}">
                    <a16:rowId xmlns:a16="http://schemas.microsoft.com/office/drawing/2014/main" val="224204783"/>
                  </a:ext>
                </a:extLst>
              </a:tr>
              <a:tr h="651109">
                <a:tc>
                  <a:txBody>
                    <a:bodyPr/>
                    <a:lstStyle/>
                    <a:p>
                      <a:r>
                        <a:rPr lang="en-US" sz="2200" b="1" dirty="0">
                          <a:latin typeface="Arial" panose="020B0604020202020204" pitchFamily="34" charset="0"/>
                          <a:cs typeface="Arial" panose="020B0604020202020204" pitchFamily="34" charset="0"/>
                        </a:rPr>
                        <a:t>Acetylene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Tan </a:t>
                      </a:r>
                      <a:r>
                        <a:rPr lang="en-US" sz="2200" dirty="0" err="1">
                          <a:latin typeface="Arial" panose="020B0604020202020204" pitchFamily="34" charset="0"/>
                          <a:cs typeface="Arial" panose="020B0604020202020204" pitchFamily="34" charset="0"/>
                        </a:rPr>
                        <a:t>rất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ít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ethanol.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Tan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benzene, acetone, </a:t>
                      </a:r>
                      <a:r>
                        <a:rPr lang="en-US" sz="2200" dirty="0" err="1">
                          <a:latin typeface="Arial" panose="020B0604020202020204" pitchFamily="34" charset="0"/>
                          <a:cs typeface="Arial" panose="020B0604020202020204" pitchFamily="34" charset="0"/>
                        </a:rPr>
                        <a:t>chlorform</a:t>
                      </a:r>
                      <a:r>
                        <a:rPr lang="en-US" sz="22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785564386"/>
                  </a:ext>
                </a:extLst>
              </a:tr>
              <a:tr h="651109">
                <a:tc>
                  <a:txBody>
                    <a:bodyPr/>
                    <a:lstStyle/>
                    <a:p>
                      <a:r>
                        <a:rPr lang="en-US" sz="2200" b="1" dirty="0">
                          <a:latin typeface="Arial" panose="020B0604020202020204" pitchFamily="34" charset="0"/>
                          <a:cs typeface="Arial" panose="020B0604020202020204" pitchFamily="34" charset="0"/>
                        </a:rPr>
                        <a:t>Benzene</a:t>
                      </a:r>
                    </a:p>
                  </a:txBody>
                  <a:tcPr anchor="ctr"/>
                </a:tc>
                <a:tc>
                  <a:txBody>
                    <a:bodyPr/>
                    <a:lstStyle/>
                    <a:p>
                      <a:pPr algn="l"/>
                      <a:r>
                        <a:rPr lang="en-US" sz="2200" dirty="0">
                          <a:latin typeface="Arial" panose="020B0604020202020204" pitchFamily="34" charset="0"/>
                          <a:cs typeface="Arial" panose="020B0604020202020204" pitchFamily="34" charset="0"/>
                        </a:rPr>
                        <a:t>Tan </a:t>
                      </a:r>
                      <a:r>
                        <a:rPr lang="en-US" sz="2200" dirty="0" err="1">
                          <a:latin typeface="Arial" panose="020B0604020202020204" pitchFamily="34" charset="0"/>
                          <a:cs typeface="Arial" panose="020B0604020202020204" pitchFamily="34" charset="0"/>
                        </a:rPr>
                        <a:t>rất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ít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p>
                    <a:p>
                      <a:pPr algn="l"/>
                      <a:r>
                        <a:rPr lang="en-US" sz="2200" dirty="0">
                          <a:latin typeface="Arial" panose="020B0604020202020204" pitchFamily="34" charset="0"/>
                          <a:cs typeface="Arial" panose="020B0604020202020204" pitchFamily="34" charset="0"/>
                        </a:rPr>
                        <a:t>Tan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ethanol, diethyl ether, acetone, chloroform, carbon </a:t>
                      </a:r>
                      <a:r>
                        <a:rPr lang="en-US" sz="2200" dirty="0" err="1">
                          <a:latin typeface="Arial" panose="020B0604020202020204" pitchFamily="34" charset="0"/>
                          <a:cs typeface="Arial" panose="020B0604020202020204" pitchFamily="34" charset="0"/>
                        </a:rPr>
                        <a:t>tetracloride</a:t>
                      </a:r>
                      <a:r>
                        <a:rPr lang="en-US" sz="22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732241606"/>
                  </a:ext>
                </a:extLst>
              </a:tr>
              <a:tr h="651109">
                <a:tc>
                  <a:txBody>
                    <a:bodyPr/>
                    <a:lstStyle/>
                    <a:p>
                      <a:r>
                        <a:rPr lang="en-US" sz="2200" b="1" dirty="0">
                          <a:latin typeface="Arial" panose="020B0604020202020204" pitchFamily="34" charset="0"/>
                          <a:cs typeface="Arial" panose="020B0604020202020204" pitchFamily="34" charset="0"/>
                        </a:rPr>
                        <a:t>Isoamyl acetate</a:t>
                      </a:r>
                    </a:p>
                  </a:txBody>
                  <a:tcPr anchor="ctr"/>
                </a:tc>
                <a:tc>
                  <a:txBody>
                    <a:bodyPr/>
                    <a:lstStyle/>
                    <a:p>
                      <a:pPr algn="l"/>
                      <a:r>
                        <a:rPr lang="en-US" sz="2200" dirty="0">
                          <a:latin typeface="Arial" panose="020B0604020202020204" pitchFamily="34" charset="0"/>
                          <a:cs typeface="Arial" panose="020B0604020202020204" pitchFamily="34" charset="0"/>
                        </a:rPr>
                        <a:t>Tan </a:t>
                      </a:r>
                      <a:r>
                        <a:rPr lang="en-US" sz="2200" dirty="0" err="1">
                          <a:latin typeface="Arial" panose="020B0604020202020204" pitchFamily="34" charset="0"/>
                          <a:cs typeface="Arial" panose="020B0604020202020204" pitchFamily="34" charset="0"/>
                        </a:rPr>
                        <a:t>rất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ít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p>
                    <a:p>
                      <a:pPr algn="l"/>
                      <a:r>
                        <a:rPr lang="en-US" sz="2200" dirty="0">
                          <a:latin typeface="Arial" panose="020B0604020202020204" pitchFamily="34" charset="0"/>
                          <a:cs typeface="Arial" panose="020B0604020202020204" pitchFamily="34" charset="0"/>
                        </a:rPr>
                        <a:t>Tan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ethanol, diethyl ether, acetone, chloroform.</a:t>
                      </a:r>
                    </a:p>
                  </a:txBody>
                  <a:tcPr anchor="ctr"/>
                </a:tc>
                <a:extLst>
                  <a:ext uri="{0D108BD9-81ED-4DB2-BD59-A6C34878D82A}">
                    <a16:rowId xmlns:a16="http://schemas.microsoft.com/office/drawing/2014/main" val="217920108"/>
                  </a:ext>
                </a:extLst>
              </a:tr>
            </a:tbl>
          </a:graphicData>
        </a:graphic>
      </p:graphicFrame>
    </p:spTree>
    <p:extLst>
      <p:ext uri="{BB962C8B-B14F-4D97-AF65-F5344CB8AC3E}">
        <p14:creationId xmlns:p14="http://schemas.microsoft.com/office/powerpoint/2010/main" val="209038493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744708" cy="461665"/>
            </a:xfrm>
            <a:prstGeom prst="rect">
              <a:avLst/>
            </a:prstGeom>
            <a:grpFill/>
            <a:ln>
              <a:noFill/>
            </a:ln>
          </p:spPr>
          <p:txBody>
            <a:bodyPr wrap="none" rtlCol="0">
              <a:spAutoFit/>
            </a:bodyPr>
            <a:lstStyle/>
            <a:p>
              <a:r>
                <a:rPr lang="en-US" sz="2400" b="1" dirty="0" err="1">
                  <a:solidFill>
                    <a:schemeClr val="accent2">
                      <a:lumMod val="50000"/>
                    </a:schemeClr>
                  </a:solidFill>
                </a:rPr>
                <a:t>Hoạt</a:t>
              </a:r>
              <a:r>
                <a:rPr lang="en-US" sz="2400" b="1" dirty="0">
                  <a:solidFill>
                    <a:schemeClr val="accent2">
                      <a:lumMod val="50000"/>
                    </a:schemeClr>
                  </a:solidFill>
                </a:rPr>
                <a:t> </a:t>
              </a:r>
              <a:r>
                <a:rPr lang="en-US" sz="2400" b="1" dirty="0" err="1">
                  <a:solidFill>
                    <a:schemeClr val="accent2">
                      <a:lumMod val="50000"/>
                    </a:schemeClr>
                  </a:solidFill>
                </a:rPr>
                <a:t>động</a:t>
              </a:r>
              <a:r>
                <a:rPr lang="en-US" sz="2400" b="1" dirty="0">
                  <a:solidFill>
                    <a:schemeClr val="accent2">
                      <a:lumMod val="50000"/>
                    </a:schemeClr>
                  </a:solidFill>
                </a:rPr>
                <a:t> 4</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282AFFF4-9F6F-B576-D4C5-032AB8ADAE2F}"/>
              </a:ext>
            </a:extLst>
          </p:cNvPr>
          <p:cNvSpPr txBox="1"/>
          <p:nvPr/>
        </p:nvSpPr>
        <p:spPr>
          <a:xfrm>
            <a:off x="1643414" y="1800843"/>
            <a:ext cx="9233749" cy="769441"/>
          </a:xfrm>
          <a:prstGeom prst="rect">
            <a:avLst/>
          </a:prstGeom>
          <a:noFill/>
        </p:spPr>
        <p:txBody>
          <a:bodyPr wrap="square">
            <a:spAutoFit/>
          </a:bodyPr>
          <a:lstStyle/>
          <a:p>
            <a:pPr algn="ctr"/>
            <a:r>
              <a:rPr lang="vi-VN" sz="2200" b="0" i="0" dirty="0">
                <a:effectLst/>
              </a:rPr>
              <a:t>Quan sát bảng 8.2 nhận xét về tính tan của các hợp chất hữu cơ trong dung môi nước và một số dung môi hữu cơ</a:t>
            </a:r>
            <a:endParaRPr lang="en-US" sz="2200" b="1" dirty="0"/>
          </a:p>
        </p:txBody>
      </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sp>
        <p:nvSpPr>
          <p:cNvPr id="27" name="Rectangle: Top Corners Snipped 26">
            <a:extLst>
              <a:ext uri="{FF2B5EF4-FFF2-40B4-BE49-F238E27FC236}">
                <a16:creationId xmlns:a16="http://schemas.microsoft.com/office/drawing/2014/main" id="{95ED787A-3E24-342C-522E-DE3D232B7C89}"/>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473BB11-0D93-BF85-F562-1FD046ABF74C}"/>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grpSp>
        <p:nvGrpSpPr>
          <p:cNvPr id="2" name="Group 1">
            <a:extLst>
              <a:ext uri="{FF2B5EF4-FFF2-40B4-BE49-F238E27FC236}">
                <a16:creationId xmlns:a16="http://schemas.microsoft.com/office/drawing/2014/main" id="{C554E989-284B-C744-E7C3-38E79FC14190}"/>
              </a:ext>
            </a:extLst>
          </p:cNvPr>
          <p:cNvGrpSpPr/>
          <p:nvPr/>
        </p:nvGrpSpPr>
        <p:grpSpPr>
          <a:xfrm>
            <a:off x="5102478" y="2735467"/>
            <a:ext cx="1710813" cy="484013"/>
            <a:chOff x="4807974" y="3175819"/>
            <a:chExt cx="1710813" cy="484013"/>
          </a:xfrm>
          <a:solidFill>
            <a:schemeClr val="accent1">
              <a:lumMod val="50000"/>
            </a:schemeClr>
          </a:solidFill>
        </p:grpSpPr>
        <p:sp>
          <p:nvSpPr>
            <p:cNvPr id="3" name="Rectangle: Rounded Corners 2">
              <a:extLst>
                <a:ext uri="{FF2B5EF4-FFF2-40B4-BE49-F238E27FC236}">
                  <a16:creationId xmlns:a16="http://schemas.microsoft.com/office/drawing/2014/main" id="{1A8A3588-D73F-42AC-56FF-A19B9E32B50F}"/>
                </a:ext>
              </a:extLst>
            </p:cNvPr>
            <p:cNvSpPr/>
            <p:nvPr/>
          </p:nvSpPr>
          <p:spPr>
            <a:xfrm>
              <a:off x="4807974" y="3175819"/>
              <a:ext cx="1710813" cy="48401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C3757DC-7E4F-B347-D377-D1886F1A4166}"/>
                </a:ext>
              </a:extLst>
            </p:cNvPr>
            <p:cNvSpPr txBox="1"/>
            <p:nvPr/>
          </p:nvSpPr>
          <p:spPr>
            <a:xfrm>
              <a:off x="4944274" y="3198167"/>
              <a:ext cx="1438215" cy="461665"/>
            </a:xfrm>
            <a:prstGeom prst="rect">
              <a:avLst/>
            </a:prstGeom>
            <a:grp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TRẢ LỜI</a:t>
              </a:r>
            </a:p>
          </p:txBody>
        </p:sp>
      </p:grpSp>
      <p:sp>
        <p:nvSpPr>
          <p:cNvPr id="24" name="TextBox 23">
            <a:extLst>
              <a:ext uri="{FF2B5EF4-FFF2-40B4-BE49-F238E27FC236}">
                <a16:creationId xmlns:a16="http://schemas.microsoft.com/office/drawing/2014/main" id="{D7084C55-31DB-11AD-E66F-FD98DAB9C7EB}"/>
              </a:ext>
            </a:extLst>
          </p:cNvPr>
          <p:cNvSpPr txBox="1"/>
          <p:nvPr/>
        </p:nvSpPr>
        <p:spPr>
          <a:xfrm>
            <a:off x="1469894" y="3633518"/>
            <a:ext cx="9516093" cy="830997"/>
          </a:xfrm>
          <a:prstGeom prst="rect">
            <a:avLst/>
          </a:prstGeom>
          <a:noFill/>
        </p:spPr>
        <p:txBody>
          <a:bodyPr wrap="square" rtlCol="0">
            <a:spAutoFit/>
          </a:bodyPr>
          <a:lstStyle/>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cs typeface="Arial" panose="020B0604020202020204" pitchFamily="34" charset="0"/>
              </a:rPr>
              <a:t>Nhận xét các hợp chất hữu cơ tan ít hoặc không tan trong nước và tan nhiều trong các dung môi hữu cơ</a:t>
            </a:r>
            <a:endParaRPr lang="vi-VN" sz="2200" b="0" i="0" baseline="3000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6295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grpSp>
        <p:nvGrpSpPr>
          <p:cNvPr id="10" name="Group 9">
            <a:extLst>
              <a:ext uri="{FF2B5EF4-FFF2-40B4-BE49-F238E27FC236}">
                <a16:creationId xmlns:a16="http://schemas.microsoft.com/office/drawing/2014/main" id="{8EF6F1EA-FECB-7C1C-D45C-F45F62D2F80F}"/>
              </a:ext>
            </a:extLst>
          </p:cNvPr>
          <p:cNvGrpSpPr/>
          <p:nvPr/>
        </p:nvGrpSpPr>
        <p:grpSpPr>
          <a:xfrm>
            <a:off x="1302904" y="894795"/>
            <a:ext cx="9585261" cy="1672269"/>
            <a:chOff x="2305050" y="428625"/>
            <a:chExt cx="7581900" cy="1672269"/>
          </a:xfrm>
        </p:grpSpPr>
        <p:sp>
          <p:nvSpPr>
            <p:cNvPr id="6" name="Rectangle: Rounded Corners 5">
              <a:extLst>
                <a:ext uri="{FF2B5EF4-FFF2-40B4-BE49-F238E27FC236}">
                  <a16:creationId xmlns:a16="http://schemas.microsoft.com/office/drawing/2014/main" id="{9D1B4124-3903-32C6-C9CC-9A15D01400F3}"/>
                </a:ext>
              </a:extLst>
            </p:cNvPr>
            <p:cNvSpPr/>
            <p:nvPr/>
          </p:nvSpPr>
          <p:spPr>
            <a:xfrm>
              <a:off x="2305050" y="428625"/>
              <a:ext cx="7581900" cy="1672269"/>
            </a:xfrm>
            <a:prstGeom prst="roundRect">
              <a:avLst/>
            </a:prstGeom>
            <a:solidFill>
              <a:srgbClr val="D1FFF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31C2924-285E-BDDD-3344-9C944B2627E7}"/>
                </a:ext>
              </a:extLst>
            </p:cNvPr>
            <p:cNvSpPr txBox="1"/>
            <p:nvPr/>
          </p:nvSpPr>
          <p:spPr>
            <a:xfrm>
              <a:off x="2437647" y="600717"/>
              <a:ext cx="7316707" cy="1431930"/>
            </a:xfrm>
            <a:prstGeom prst="rect">
              <a:avLst/>
            </a:prstGeom>
            <a:noFill/>
          </p:spPr>
          <p:txBody>
            <a:bodyPr wrap="square" rtlCol="0">
              <a:spAutoFit/>
            </a:bodyPr>
            <a:lstStyle/>
            <a:p>
              <a:pPr marL="342900" indent="-342900">
                <a:lnSpc>
                  <a:spcPct val="125000"/>
                </a:lnSpc>
                <a:buFont typeface="Arial" panose="020B0604020202020204" pitchFamily="34" charset="0"/>
                <a:buChar char="•"/>
              </a:pPr>
              <a:r>
                <a:rPr lang="en-US" sz="2400" b="1" dirty="0" err="1">
                  <a:latin typeface="Arial" panose="020B0604020202020204" pitchFamily="34" charset="0"/>
                  <a:cs typeface="Arial" panose="020B0604020202020204" pitchFamily="34" charset="0"/>
                </a:rPr>
                <a:t>Tính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lý</a:t>
              </a:r>
              <a:r>
                <a:rPr lang="en-US" sz="2400" b="1" dirty="0">
                  <a:latin typeface="Arial" panose="020B0604020202020204" pitchFamily="34" charset="0"/>
                  <a:cs typeface="Arial" panose="020B0604020202020204" pitchFamily="34" charset="0"/>
                </a:rPr>
                <a:t>:</a:t>
              </a:r>
            </a:p>
            <a:p>
              <a:pPr algn="ctr">
                <a:lnSpc>
                  <a:spcPct val="125000"/>
                </a:lnSpc>
              </a:pPr>
              <a:r>
                <a:rPr lang="en-US" sz="2400" dirty="0" err="1">
                  <a:latin typeface="Arial" panose="020B0604020202020204" pitchFamily="34" charset="0"/>
                  <a:cs typeface="Arial" panose="020B0604020202020204" pitchFamily="34" charset="0"/>
                </a:rPr>
                <a:t>Nhiệt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chảy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dễ</a:t>
              </a:r>
              <a:r>
                <a:rPr lang="en-US" sz="2400" dirty="0">
                  <a:latin typeface="Arial" panose="020B0604020202020204" pitchFamily="34" charset="0"/>
                  <a:cs typeface="Arial" panose="020B0604020202020204" pitchFamily="34" charset="0"/>
                </a:rPr>
                <a:t> bay </a:t>
              </a:r>
              <a:r>
                <a:rPr lang="en-US" sz="2400" dirty="0" err="1">
                  <a:latin typeface="Arial" panose="020B0604020202020204" pitchFamily="34" charset="0"/>
                  <a:cs typeface="Arial" panose="020B0604020202020204" pitchFamily="34" charset="0"/>
                </a:rPr>
                <a:t>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tan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ít</a:t>
              </a:r>
              <a:r>
                <a:rPr lang="en-US" sz="2400" dirty="0">
                  <a:latin typeface="Arial" panose="020B0604020202020204" pitchFamily="34" charset="0"/>
                  <a:cs typeface="Arial" panose="020B0604020202020204" pitchFamily="34" charset="0"/>
                </a:rPr>
                <a:t> tan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r>
                <a:rPr lang="en-US" sz="2400" dirty="0">
                  <a:latin typeface="Arial" panose="020B0604020202020204" pitchFamily="34" charset="0"/>
                  <a:cs typeface="Arial" panose="020B0604020202020204" pitchFamily="34" charset="0"/>
                </a:rPr>
                <a:t>, tan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dung </a:t>
              </a:r>
              <a:r>
                <a:rPr lang="en-US" sz="2400" dirty="0" err="1">
                  <a:latin typeface="Arial" panose="020B0604020202020204" pitchFamily="34" charset="0"/>
                  <a:cs typeface="Arial" panose="020B0604020202020204" pitchFamily="34" charset="0"/>
                </a:rPr>
                <a:t>môi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hữu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grpSp>
      <p:sp>
        <p:nvSpPr>
          <p:cNvPr id="8" name="Rectangle: Top Corners Snipped 7">
            <a:extLst>
              <a:ext uri="{FF2B5EF4-FFF2-40B4-BE49-F238E27FC236}">
                <a16:creationId xmlns:a16="http://schemas.microsoft.com/office/drawing/2014/main" id="{65C96D4F-B5EB-03C6-5C39-03ECE12F29C2}"/>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pic>
        <p:nvPicPr>
          <p:cNvPr id="18434" name="Picture 2" descr="Cách làm bánh từ bột mì không cần lò nướng cho các bà nội trợ Đam mê nấu  nướng">
            <a:extLst>
              <a:ext uri="{FF2B5EF4-FFF2-40B4-BE49-F238E27FC236}">
                <a16:creationId xmlns:a16="http://schemas.microsoft.com/office/drawing/2014/main" id="{00CAE953-0E8B-7168-EC81-72F6CB2D81B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72412" y="3140104"/>
            <a:ext cx="4008659" cy="26724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glass of liquid being poured into a glass&#10;&#10;Description automatically generated">
            <a:extLst>
              <a:ext uri="{FF2B5EF4-FFF2-40B4-BE49-F238E27FC236}">
                <a16:creationId xmlns:a16="http://schemas.microsoft.com/office/drawing/2014/main" id="{8D2A0C81-DA33-54E5-69D6-EFDA445706A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33493" y="2924501"/>
            <a:ext cx="4610064" cy="3073376"/>
          </a:xfrm>
          <a:prstGeom prst="rect">
            <a:avLst/>
          </a:prstGeom>
        </p:spPr>
      </p:pic>
    </p:spTree>
    <p:extLst>
      <p:ext uri="{BB962C8B-B14F-4D97-AF65-F5344CB8AC3E}">
        <p14:creationId xmlns:p14="http://schemas.microsoft.com/office/powerpoint/2010/main" val="2146789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18434"/>
                                        </p:tgtEl>
                                        <p:attrNameLst>
                                          <p:attrName>style.visibility</p:attrName>
                                        </p:attrNameLst>
                                      </p:cBhvr>
                                      <p:to>
                                        <p:strVal val="visible"/>
                                      </p:to>
                                    </p:set>
                                    <p:animEffect transition="in" filter="fade">
                                      <p:cBhvr>
                                        <p:cTn id="14"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sp>
        <p:nvSpPr>
          <p:cNvPr id="8" name="Rectangle: Top Corners Snipped 7">
            <a:extLst>
              <a:ext uri="{FF2B5EF4-FFF2-40B4-BE49-F238E27FC236}">
                <a16:creationId xmlns:a16="http://schemas.microsoft.com/office/drawing/2014/main" id="{65C96D4F-B5EB-03C6-5C39-03ECE12F29C2}"/>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pic>
        <p:nvPicPr>
          <p:cNvPr id="2054" name="Picture 6" descr="Nguyên tắc nhóm và sử dụng lửa trại ngoài tự nhiên - Tư Vấn Du Lịch Trải  Nghiệm">
            <a:extLst>
              <a:ext uri="{FF2B5EF4-FFF2-40B4-BE49-F238E27FC236}">
                <a16:creationId xmlns:a16="http://schemas.microsoft.com/office/drawing/2014/main" id="{2F0FDCA5-289B-6E5D-0DB3-0F983CD6722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47780" y="1501185"/>
            <a:ext cx="5331350" cy="32730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ồn khô, cồn thạch sỉ và lẻ Cần Thơ - Miền Tây » 0939.226.261">
            <a:extLst>
              <a:ext uri="{FF2B5EF4-FFF2-40B4-BE49-F238E27FC236}">
                <a16:creationId xmlns:a16="http://schemas.microsoft.com/office/drawing/2014/main" id="{5F778D80-B61F-2112-2939-92EE283613F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02335" y="1501185"/>
            <a:ext cx="3650290" cy="32730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6F0DAD-135A-33A5-085D-F3B09E845BD5}"/>
              </a:ext>
            </a:extLst>
          </p:cNvPr>
          <p:cNvSpPr txBox="1"/>
          <p:nvPr/>
        </p:nvSpPr>
        <p:spPr>
          <a:xfrm>
            <a:off x="1318518" y="4877137"/>
            <a:ext cx="3417923" cy="1015663"/>
          </a:xfrm>
          <a:prstGeom prst="rect">
            <a:avLst/>
          </a:prstGeom>
          <a:noFill/>
        </p:spPr>
        <p:txBody>
          <a:bodyPr wrap="none" rtlCol="0">
            <a:spAutoFit/>
          </a:bodyPr>
          <a:lstStyle/>
          <a:p>
            <a:pPr algn="ctr"/>
            <a:r>
              <a:rPr lang="en-US" sz="2000" b="1" dirty="0" err="1">
                <a:latin typeface="Arial" panose="020B0604020202020204" pitchFamily="34" charset="0"/>
                <a:cs typeface="Arial" panose="020B0604020202020204" pitchFamily="34" charset="0"/>
              </a:rPr>
              <a:t>Đốt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cồn</a:t>
            </a:r>
            <a:endParaRPr lang="en-US" sz="2000" b="1" dirty="0">
              <a:latin typeface="Arial" panose="020B0604020202020204" pitchFamily="34" charset="0"/>
              <a:cs typeface="Arial" panose="020B0604020202020204" pitchFamily="34" charset="0"/>
            </a:endParaRPr>
          </a:p>
          <a:p>
            <a:pPr algn="ct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ethanol </a:t>
            </a:r>
          </a:p>
          <a:p>
            <a:pPr algn="ctr"/>
            <a:r>
              <a:rPr lang="en-US" sz="2000" dirty="0">
                <a:latin typeface="Arial" panose="020B0604020202020204" pitchFamily="34" charset="0"/>
                <a:cs typeface="Arial" panose="020B0604020202020204" pitchFamily="34" charset="0"/>
              </a:rPr>
              <a:t>(CH</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CH</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OH)</a:t>
            </a:r>
          </a:p>
        </p:txBody>
      </p:sp>
      <p:sp>
        <p:nvSpPr>
          <p:cNvPr id="12" name="TextBox 11">
            <a:extLst>
              <a:ext uri="{FF2B5EF4-FFF2-40B4-BE49-F238E27FC236}">
                <a16:creationId xmlns:a16="http://schemas.microsoft.com/office/drawing/2014/main" id="{1BFFC0A1-7D05-D5B6-486E-85D9ACC36E16}"/>
              </a:ext>
            </a:extLst>
          </p:cNvPr>
          <p:cNvSpPr txBox="1"/>
          <p:nvPr/>
        </p:nvSpPr>
        <p:spPr>
          <a:xfrm>
            <a:off x="6353815" y="4877136"/>
            <a:ext cx="3719288" cy="1015663"/>
          </a:xfrm>
          <a:prstGeom prst="rect">
            <a:avLst/>
          </a:prstGeom>
          <a:noFill/>
        </p:spPr>
        <p:txBody>
          <a:bodyPr wrap="none" rtlCol="0">
            <a:spAutoFit/>
          </a:bodyPr>
          <a:lstStyle/>
          <a:p>
            <a:pPr algn="ctr"/>
            <a:r>
              <a:rPr lang="en-US" sz="2000" b="1" dirty="0" err="1">
                <a:latin typeface="Arial" panose="020B0604020202020204" pitchFamily="34" charset="0"/>
                <a:cs typeface="Arial" panose="020B0604020202020204" pitchFamily="34" charset="0"/>
              </a:rPr>
              <a:t>Đốt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gỗ</a:t>
            </a:r>
            <a:endParaRPr lang="en-US" sz="2000" b="1" dirty="0">
              <a:latin typeface="Arial" panose="020B0604020202020204" pitchFamily="34" charset="0"/>
              <a:cs typeface="Arial" panose="020B0604020202020204" pitchFamily="34" charset="0"/>
            </a:endParaRPr>
          </a:p>
          <a:p>
            <a:pPr algn="ct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cenllulose</a:t>
            </a:r>
            <a:r>
              <a:rPr lang="en-US" sz="2000" dirty="0">
                <a:latin typeface="Arial" panose="020B0604020202020204" pitchFamily="34" charset="0"/>
                <a:cs typeface="Arial" panose="020B0604020202020204" pitchFamily="34" charset="0"/>
              </a:rPr>
              <a:t> </a:t>
            </a:r>
          </a:p>
          <a:p>
            <a:pPr algn="ctr"/>
            <a:r>
              <a:rPr lang="en-US" sz="2000" dirty="0">
                <a:latin typeface="Arial" panose="020B0604020202020204" pitchFamily="34" charset="0"/>
                <a:cs typeface="Arial" panose="020B0604020202020204" pitchFamily="34" charset="0"/>
              </a:rPr>
              <a:t>((C</a:t>
            </a:r>
            <a:r>
              <a:rPr lang="en-US" sz="2000" baseline="-25000" dirty="0">
                <a:latin typeface="Arial" panose="020B0604020202020204" pitchFamily="34" charset="0"/>
                <a:cs typeface="Arial" panose="020B0604020202020204" pitchFamily="34" charset="0"/>
              </a:rPr>
              <a:t>6</a:t>
            </a:r>
            <a:r>
              <a:rPr lang="en-US" sz="2000" dirty="0">
                <a:latin typeface="Arial" panose="020B0604020202020204" pitchFamily="34" charset="0"/>
                <a:cs typeface="Arial" panose="020B0604020202020204" pitchFamily="34" charset="0"/>
              </a:rPr>
              <a:t>H</a:t>
            </a:r>
            <a:r>
              <a:rPr lang="en-US" sz="2000" baseline="-25000" dirty="0">
                <a:latin typeface="Arial" panose="020B0604020202020204" pitchFamily="34" charset="0"/>
                <a:cs typeface="Arial" panose="020B0604020202020204" pitchFamily="34" charset="0"/>
              </a:rPr>
              <a:t>10</a:t>
            </a:r>
            <a:r>
              <a:rPr lang="en-US" sz="2000" dirty="0">
                <a:latin typeface="Arial" panose="020B0604020202020204" pitchFamily="34" charset="0"/>
                <a:cs typeface="Arial" panose="020B0604020202020204" pitchFamily="34" charset="0"/>
              </a:rPr>
              <a:t>O</a:t>
            </a:r>
            <a:r>
              <a:rPr lang="en-US" sz="2000" baseline="-25000" dirty="0">
                <a:latin typeface="Arial" panose="020B0604020202020204" pitchFamily="34" charset="0"/>
                <a:cs typeface="Arial" panose="020B0604020202020204" pitchFamily="34" charset="0"/>
              </a:rPr>
              <a:t>5</a:t>
            </a:r>
            <a:r>
              <a:rPr lang="en-US" sz="2000" dirty="0">
                <a:latin typeface="Arial" panose="020B0604020202020204" pitchFamily="34" charset="0"/>
                <a:cs typeface="Arial" panose="020B0604020202020204" pitchFamily="34" charset="0"/>
              </a:rPr>
              <a:t>)</a:t>
            </a:r>
            <a:r>
              <a:rPr lang="en-US" sz="2000" baseline="-25000" dirty="0">
                <a:latin typeface="Arial" panose="020B0604020202020204" pitchFamily="34" charset="0"/>
                <a:cs typeface="Arial" panose="020B0604020202020204" pitchFamily="34" charset="0"/>
              </a:rPr>
              <a:t>n</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7495984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grpSp>
        <p:nvGrpSpPr>
          <p:cNvPr id="10" name="Group 9">
            <a:extLst>
              <a:ext uri="{FF2B5EF4-FFF2-40B4-BE49-F238E27FC236}">
                <a16:creationId xmlns:a16="http://schemas.microsoft.com/office/drawing/2014/main" id="{8EF6F1EA-FECB-7C1C-D45C-F45F62D2F80F}"/>
              </a:ext>
            </a:extLst>
          </p:cNvPr>
          <p:cNvGrpSpPr/>
          <p:nvPr/>
        </p:nvGrpSpPr>
        <p:grpSpPr>
          <a:xfrm>
            <a:off x="1302904" y="894795"/>
            <a:ext cx="9585261" cy="1190759"/>
            <a:chOff x="2305050" y="428625"/>
            <a:chExt cx="7581900" cy="2286210"/>
          </a:xfrm>
        </p:grpSpPr>
        <p:sp>
          <p:nvSpPr>
            <p:cNvPr id="6" name="Rectangle: Rounded Corners 5">
              <a:extLst>
                <a:ext uri="{FF2B5EF4-FFF2-40B4-BE49-F238E27FC236}">
                  <a16:creationId xmlns:a16="http://schemas.microsoft.com/office/drawing/2014/main" id="{9D1B4124-3903-32C6-C9CC-9A15D01400F3}"/>
                </a:ext>
              </a:extLst>
            </p:cNvPr>
            <p:cNvSpPr/>
            <p:nvPr/>
          </p:nvSpPr>
          <p:spPr>
            <a:xfrm>
              <a:off x="2305050" y="428625"/>
              <a:ext cx="7581900" cy="2286210"/>
            </a:xfrm>
            <a:prstGeom prst="roundRect">
              <a:avLst/>
            </a:prstGeom>
            <a:solidFill>
              <a:srgbClr val="D1FFF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31C2924-285E-BDDD-3344-9C944B2627E7}"/>
                </a:ext>
              </a:extLst>
            </p:cNvPr>
            <p:cNvSpPr txBox="1"/>
            <p:nvPr/>
          </p:nvSpPr>
          <p:spPr>
            <a:xfrm>
              <a:off x="2437647" y="600717"/>
              <a:ext cx="7316707" cy="1862872"/>
            </a:xfrm>
            <a:prstGeom prst="rect">
              <a:avLst/>
            </a:prstGeom>
            <a:noFill/>
          </p:spPr>
          <p:txBody>
            <a:bodyPr wrap="square" rtlCol="0">
              <a:spAutoFit/>
            </a:bodyPr>
            <a:lstStyle/>
            <a:p>
              <a:pPr marL="342900" indent="-342900">
                <a:lnSpc>
                  <a:spcPct val="125000"/>
                </a:lnSpc>
                <a:buFont typeface="Arial" panose="020B0604020202020204" pitchFamily="34" charset="0"/>
                <a:buChar char="•"/>
              </a:pPr>
              <a:r>
                <a:rPr lang="en-US" sz="2400" b="1" dirty="0" err="1">
                  <a:latin typeface="Arial" panose="020B0604020202020204" pitchFamily="34" charset="0"/>
                  <a:cs typeface="Arial" panose="020B0604020202020204" pitchFamily="34" charset="0"/>
                </a:rPr>
                <a:t>Tính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hóa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a:t>
              </a:r>
            </a:p>
            <a:p>
              <a:pPr algn="ctr">
                <a:lnSpc>
                  <a:spcPct val="125000"/>
                </a:lnSpc>
              </a:pPr>
              <a:r>
                <a:rPr lang="en-US" sz="2400" dirty="0" err="1">
                  <a:latin typeface="Arial" panose="020B0604020202020204" pitchFamily="34" charset="0"/>
                  <a:cs typeface="Arial" panose="020B0604020202020204" pitchFamily="34" charset="0"/>
                </a:rPr>
                <a:t>Dễ</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kém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dễ</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hủy</a:t>
              </a:r>
              <a:r>
                <a:rPr lang="en-US" sz="2400" dirty="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grpSp>
      <p:sp>
        <p:nvSpPr>
          <p:cNvPr id="8" name="Rectangle: Top Corners Snipped 7">
            <a:extLst>
              <a:ext uri="{FF2B5EF4-FFF2-40B4-BE49-F238E27FC236}">
                <a16:creationId xmlns:a16="http://schemas.microsoft.com/office/drawing/2014/main" id="{65C96D4F-B5EB-03C6-5C39-03ECE12F29C2}"/>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pic>
        <p:nvPicPr>
          <p:cNvPr id="19458" name="Picture 2" descr="biển cảnh báo dễ cháy, Flammable">
            <a:extLst>
              <a:ext uri="{FF2B5EF4-FFF2-40B4-BE49-F238E27FC236}">
                <a16:creationId xmlns:a16="http://schemas.microsoft.com/office/drawing/2014/main" id="{EEDC934D-4518-E9C5-0FC6-CE53E769D6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75891" y="2243907"/>
            <a:ext cx="4351017" cy="435101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Ổ Cắm Sino Bị Chảy Nhựa &amp; Bị Cháy Nguyên Nhân Vì Sao?">
            <a:extLst>
              <a:ext uri="{FF2B5EF4-FFF2-40B4-BE49-F238E27FC236}">
                <a16:creationId xmlns:a16="http://schemas.microsoft.com/office/drawing/2014/main" id="{9A68FF35-B8CE-457F-607D-07D82E6B35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17349" y="2202337"/>
            <a:ext cx="3098474" cy="2065649"/>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Phát hiện thi thể 2 công nhân sau khi dập tắt cháy rừng">
            <a:extLst>
              <a:ext uri="{FF2B5EF4-FFF2-40B4-BE49-F238E27FC236}">
                <a16:creationId xmlns:a16="http://schemas.microsoft.com/office/drawing/2014/main" id="{B4A0519E-76B0-5828-D3F6-93FF183C5E6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17349" y="4491631"/>
            <a:ext cx="3098474" cy="206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963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500"/>
                                        <p:tgtEl>
                                          <p:spTgt spid="1945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462"/>
                                        </p:tgtEl>
                                        <p:attrNameLst>
                                          <p:attrName>style.visibility</p:attrName>
                                        </p:attrNameLst>
                                      </p:cBhvr>
                                      <p:to>
                                        <p:strVal val="visible"/>
                                      </p:to>
                                    </p:set>
                                    <p:animEffect transition="in" filter="fade">
                                      <p:cBhvr>
                                        <p:cTn id="16" dur="500"/>
                                        <p:tgtEl>
                                          <p:spTgt spid="19462"/>
                                        </p:tgtEl>
                                      </p:cBhvr>
                                    </p:animEffect>
                                  </p:childTnLst>
                                </p:cTn>
                              </p:par>
                              <p:par>
                                <p:cTn id="17" presetID="10" presetClass="entr" presetSubtype="0" fill="hold" nodeType="withEffect">
                                  <p:stCondLst>
                                    <p:cond delay="0"/>
                                  </p:stCondLst>
                                  <p:childTnLst>
                                    <p:set>
                                      <p:cBhvr>
                                        <p:cTn id="18" dur="1" fill="hold">
                                          <p:stCondLst>
                                            <p:cond delay="0"/>
                                          </p:stCondLst>
                                        </p:cTn>
                                        <p:tgtEl>
                                          <p:spTgt spid="19460"/>
                                        </p:tgtEl>
                                        <p:attrNameLst>
                                          <p:attrName>style.visibility</p:attrName>
                                        </p:attrNameLst>
                                      </p:cBhvr>
                                      <p:to>
                                        <p:strVal val="visible"/>
                                      </p:to>
                                    </p:set>
                                    <p:animEffect transition="in" filter="fade">
                                      <p:cBhvr>
                                        <p:cTn id="19"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sp>
        <p:nvSpPr>
          <p:cNvPr id="3" name="TextBox 2">
            <a:extLst>
              <a:ext uri="{FF2B5EF4-FFF2-40B4-BE49-F238E27FC236}">
                <a16:creationId xmlns:a16="http://schemas.microsoft.com/office/drawing/2014/main" id="{431C2924-285E-BDDD-3344-9C944B2627E7}"/>
              </a:ext>
            </a:extLst>
          </p:cNvPr>
          <p:cNvSpPr txBox="1"/>
          <p:nvPr/>
        </p:nvSpPr>
        <p:spPr>
          <a:xfrm>
            <a:off x="1470537" y="984428"/>
            <a:ext cx="9249996" cy="2355260"/>
          </a:xfrm>
          <a:prstGeom prst="rect">
            <a:avLst/>
          </a:prstGeom>
          <a:noFill/>
        </p:spPr>
        <p:txBody>
          <a:bodyPr wrap="square" rtlCol="0">
            <a:spAutoFit/>
          </a:bodyPr>
          <a:lstStyle/>
          <a:p>
            <a:pPr marL="342900" indent="-342900">
              <a:lnSpc>
                <a:spcPct val="125000"/>
              </a:lnSpc>
              <a:buFont typeface="Arial" panose="020B0604020202020204" pitchFamily="34" charset="0"/>
              <a:buChar char="•"/>
            </a:pPr>
            <a:r>
              <a:rPr lang="en-US" sz="2400" dirty="0" err="1">
                <a:latin typeface="Arial" panose="020B0604020202020204" pitchFamily="34" charset="0"/>
                <a:cs typeface="Arial" panose="020B0604020202020204" pitchFamily="34" charset="0"/>
              </a:rPr>
              <a:t>Phản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hữu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xảy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chậm</a:t>
            </a:r>
            <a:r>
              <a:rPr lang="en-US" sz="2400" dirty="0">
                <a:latin typeface="Arial" panose="020B0604020202020204" pitchFamily="34" charset="0"/>
                <a:cs typeface="Arial" panose="020B0604020202020204" pitchFamily="34" charset="0"/>
              </a:rPr>
              <a:t>.</a:t>
            </a:r>
          </a:p>
          <a:p>
            <a:pPr>
              <a:lnSpc>
                <a:spcPct val="125000"/>
              </a:lnSpc>
            </a:pPr>
            <a:r>
              <a:rPr lang="en-US" sz="2400" dirty="0">
                <a:latin typeface="Arial" panose="020B0604020202020204" pitchFamily="34" charset="0"/>
                <a:cs typeface="Arial" panose="020B0604020202020204" pitchFamily="34" charset="0"/>
              </a:rPr>
              <a:t>VD: </a:t>
            </a:r>
            <a:r>
              <a:rPr lang="en-US" sz="2400" dirty="0" err="1">
                <a:latin typeface="Arial" panose="020B0604020202020204" pitchFamily="34" charset="0"/>
                <a:cs typeface="Arial" panose="020B0604020202020204" pitchFamily="34" charset="0"/>
              </a:rPr>
              <a:t>Phản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ester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ethanol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acetic acid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kéo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giờ</a:t>
            </a:r>
            <a:r>
              <a:rPr lang="en-US" sz="2400" dirty="0">
                <a:latin typeface="Arial" panose="020B0604020202020204" pitchFamily="34" charset="0"/>
                <a:cs typeface="Arial" panose="020B0604020202020204" pitchFamily="34" charset="0"/>
              </a:rPr>
              <a:t>.</a:t>
            </a:r>
          </a:p>
          <a:p>
            <a:pPr marL="342900" indent="-342900">
              <a:lnSpc>
                <a:spcPct val="125000"/>
              </a:lnSpc>
              <a:buFont typeface="Arial" panose="020B0604020202020204" pitchFamily="34" charset="0"/>
              <a:buChar char="•"/>
            </a:pPr>
            <a:r>
              <a:rPr lang="en-US" sz="2400" dirty="0" err="1">
                <a:latin typeface="Arial" panose="020B0604020202020204" pitchFamily="34" charset="0"/>
                <a:cs typeface="Arial" panose="020B0604020202020204" pitchFamily="34" charset="0"/>
              </a:rPr>
              <a:t>Phản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hữu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xảy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hướng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a:t>
            </a:r>
          </a:p>
          <a:p>
            <a:pPr>
              <a:lnSpc>
                <a:spcPct val="125000"/>
              </a:lnSpc>
            </a:pPr>
            <a:r>
              <a:rPr lang="en-US" sz="2400" dirty="0">
                <a:latin typeface="Arial" panose="020B0604020202020204" pitchFamily="34" charset="0"/>
                <a:cs typeface="Arial" panose="020B0604020202020204" pitchFamily="34" charset="0"/>
              </a:rPr>
              <a:t>VD: </a:t>
            </a:r>
            <a:r>
              <a:rPr lang="en-US" sz="2400" dirty="0" err="1">
                <a:latin typeface="Arial" panose="020B0604020202020204" pitchFamily="34" charset="0"/>
                <a:cs typeface="Arial" panose="020B0604020202020204" pitchFamily="34" charset="0"/>
              </a:rPr>
              <a:t>Phản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butan-2-ol.</a:t>
            </a:r>
            <a:endParaRPr lang="vi-VN" sz="2400" dirty="0">
              <a:latin typeface="Arial" panose="020B0604020202020204" pitchFamily="34" charset="0"/>
              <a:cs typeface="Arial" panose="020B0604020202020204" pitchFamily="34" charset="0"/>
            </a:endParaRPr>
          </a:p>
        </p:txBody>
      </p:sp>
      <p:sp>
        <p:nvSpPr>
          <p:cNvPr id="8" name="Rectangle: Top Corners Snipped 7">
            <a:extLst>
              <a:ext uri="{FF2B5EF4-FFF2-40B4-BE49-F238E27FC236}">
                <a16:creationId xmlns:a16="http://schemas.microsoft.com/office/drawing/2014/main" id="{65C96D4F-B5EB-03C6-5C39-03ECE12F29C2}"/>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pic>
        <p:nvPicPr>
          <p:cNvPr id="6146" name="Picture 2" descr="Khi tách nước từ một chất X có công thức phân tử C4H10O tạo thành ba">
            <a:extLst>
              <a:ext uri="{FF2B5EF4-FFF2-40B4-BE49-F238E27FC236}">
                <a16:creationId xmlns:a16="http://schemas.microsoft.com/office/drawing/2014/main" id="{6B7C8301-5F33-65E2-A187-2A7E8A3BC39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7995" b="56671"/>
          <a:stretch/>
        </p:blipFill>
        <p:spPr bwMode="auto">
          <a:xfrm>
            <a:off x="2532781" y="3728944"/>
            <a:ext cx="6198264" cy="1255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68070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744708" cy="461665"/>
            </a:xfrm>
            <a:prstGeom prst="rect">
              <a:avLst/>
            </a:prstGeom>
            <a:grpFill/>
            <a:ln>
              <a:noFill/>
            </a:ln>
          </p:spPr>
          <p:txBody>
            <a:bodyPr wrap="none" rtlCol="0">
              <a:spAutoFit/>
            </a:bodyPr>
            <a:lstStyle/>
            <a:p>
              <a:r>
                <a:rPr lang="en-US" sz="2400" b="1" dirty="0" err="1">
                  <a:solidFill>
                    <a:schemeClr val="accent2">
                      <a:lumMod val="50000"/>
                    </a:schemeClr>
                  </a:solidFill>
                </a:rPr>
                <a:t>Hoạt</a:t>
              </a:r>
              <a:r>
                <a:rPr lang="en-US" sz="2400" b="1" dirty="0">
                  <a:solidFill>
                    <a:schemeClr val="accent2">
                      <a:lumMod val="50000"/>
                    </a:schemeClr>
                  </a:solidFill>
                </a:rPr>
                <a:t> </a:t>
              </a:r>
              <a:r>
                <a:rPr lang="en-US" sz="2400" b="1" dirty="0" err="1">
                  <a:solidFill>
                    <a:schemeClr val="accent2">
                      <a:lumMod val="50000"/>
                    </a:schemeClr>
                  </a:solidFill>
                </a:rPr>
                <a:t>động</a:t>
              </a:r>
              <a:r>
                <a:rPr lang="en-US" sz="2400" b="1" dirty="0">
                  <a:solidFill>
                    <a:schemeClr val="accent2">
                      <a:lumMod val="50000"/>
                    </a:schemeClr>
                  </a:solidFill>
                </a:rPr>
                <a:t> 5</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282AFFF4-9F6F-B576-D4C5-032AB8ADAE2F}"/>
              </a:ext>
            </a:extLst>
          </p:cNvPr>
          <p:cNvSpPr txBox="1"/>
          <p:nvPr/>
        </p:nvSpPr>
        <p:spPr>
          <a:xfrm>
            <a:off x="1643414" y="1800843"/>
            <a:ext cx="9233749" cy="830997"/>
          </a:xfrm>
          <a:prstGeom prst="rect">
            <a:avLst/>
          </a:prstGeom>
          <a:noFill/>
        </p:spPr>
        <p:txBody>
          <a:bodyPr wrap="square">
            <a:spAutoFit/>
          </a:bodyPr>
          <a:lstStyle/>
          <a:p>
            <a:pPr algn="ctr"/>
            <a:r>
              <a:rPr lang="vi-VN" sz="2400" b="0" i="0" dirty="0">
                <a:effectLst/>
              </a:rPr>
              <a:t>Nhận xét đặc điểm cấu tạo của hai sản phẩm tạo thành trong phản ứng tách nước của butan - 2 - ol </a:t>
            </a:r>
            <a:endParaRPr lang="en-US" sz="2400" b="1" dirty="0"/>
          </a:p>
        </p:txBody>
      </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sp>
        <p:nvSpPr>
          <p:cNvPr id="27" name="Rectangle: Top Corners Snipped 26">
            <a:extLst>
              <a:ext uri="{FF2B5EF4-FFF2-40B4-BE49-F238E27FC236}">
                <a16:creationId xmlns:a16="http://schemas.microsoft.com/office/drawing/2014/main" id="{95ED787A-3E24-342C-522E-DE3D232B7C89}"/>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473BB11-0D93-BF85-F562-1FD046ABF74C}"/>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pic>
        <p:nvPicPr>
          <p:cNvPr id="5122" name="Picture 2">
            <a:extLst>
              <a:ext uri="{FF2B5EF4-FFF2-40B4-BE49-F238E27FC236}">
                <a16:creationId xmlns:a16="http://schemas.microsoft.com/office/drawing/2014/main" id="{444153DB-757F-2737-65FA-816AA44DE6F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06926" y="3115051"/>
            <a:ext cx="5402118" cy="2640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978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960793" cy="461665"/>
            </a:xfrm>
            <a:prstGeom prst="rect">
              <a:avLst/>
            </a:prstGeom>
            <a:grpFill/>
            <a:ln>
              <a:noFill/>
            </a:ln>
          </p:spPr>
          <p:txBody>
            <a:bodyPr wrap="non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Hoạt</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động</a:t>
              </a:r>
              <a:r>
                <a:rPr lang="en-US" sz="2400" b="1" dirty="0">
                  <a:solidFill>
                    <a:schemeClr val="accent2">
                      <a:lumMod val="50000"/>
                    </a:schemeClr>
                  </a:solidFill>
                  <a:latin typeface="Arial" panose="020B0604020202020204" pitchFamily="34" charset="0"/>
                  <a:cs typeface="Arial" panose="020B0604020202020204" pitchFamily="34" charset="0"/>
                </a:rPr>
                <a:t> 5</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grpSp>
        <p:nvGrpSpPr>
          <p:cNvPr id="2" name="Group 1">
            <a:extLst>
              <a:ext uri="{FF2B5EF4-FFF2-40B4-BE49-F238E27FC236}">
                <a16:creationId xmlns:a16="http://schemas.microsoft.com/office/drawing/2014/main" id="{B9DDE9B7-4B70-ECF4-3890-11996E0D909D}"/>
              </a:ext>
            </a:extLst>
          </p:cNvPr>
          <p:cNvGrpSpPr/>
          <p:nvPr/>
        </p:nvGrpSpPr>
        <p:grpSpPr>
          <a:xfrm>
            <a:off x="5240128" y="1746701"/>
            <a:ext cx="1710813" cy="484013"/>
            <a:chOff x="4807974" y="3175819"/>
            <a:chExt cx="1710813" cy="484013"/>
          </a:xfrm>
          <a:solidFill>
            <a:schemeClr val="accent1">
              <a:lumMod val="50000"/>
            </a:schemeClr>
          </a:solidFill>
        </p:grpSpPr>
        <p:sp>
          <p:nvSpPr>
            <p:cNvPr id="3" name="Rectangle: Rounded Corners 2">
              <a:extLst>
                <a:ext uri="{FF2B5EF4-FFF2-40B4-BE49-F238E27FC236}">
                  <a16:creationId xmlns:a16="http://schemas.microsoft.com/office/drawing/2014/main" id="{15098F6C-5E43-D26F-C416-6CEA6DD0A7F0}"/>
                </a:ext>
              </a:extLst>
            </p:cNvPr>
            <p:cNvSpPr/>
            <p:nvPr/>
          </p:nvSpPr>
          <p:spPr>
            <a:xfrm>
              <a:off x="4807974" y="3175819"/>
              <a:ext cx="1710813" cy="48401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AD06A6-FE00-D80D-185E-FAF4FD2E1F78}"/>
                </a:ext>
              </a:extLst>
            </p:cNvPr>
            <p:cNvSpPr txBox="1"/>
            <p:nvPr/>
          </p:nvSpPr>
          <p:spPr>
            <a:xfrm>
              <a:off x="4944274" y="3198167"/>
              <a:ext cx="1438215" cy="461665"/>
            </a:xfrm>
            <a:prstGeom prst="rect">
              <a:avLst/>
            </a:prstGeom>
            <a:grp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TRẢ LỜI</a:t>
              </a:r>
            </a:p>
          </p:txBody>
        </p:sp>
      </p:grpSp>
      <p:sp>
        <p:nvSpPr>
          <p:cNvPr id="24" name="TextBox 23">
            <a:extLst>
              <a:ext uri="{FF2B5EF4-FFF2-40B4-BE49-F238E27FC236}">
                <a16:creationId xmlns:a16="http://schemas.microsoft.com/office/drawing/2014/main" id="{0A455419-17D9-2681-A25D-54B5A95E60A8}"/>
              </a:ext>
            </a:extLst>
          </p:cNvPr>
          <p:cNvSpPr txBox="1"/>
          <p:nvPr/>
        </p:nvSpPr>
        <p:spPr>
          <a:xfrm>
            <a:off x="1607544" y="2644752"/>
            <a:ext cx="9516093" cy="1200329"/>
          </a:xfrm>
          <a:prstGeom prst="rect">
            <a:avLst/>
          </a:prstGeom>
          <a:noFill/>
        </p:spPr>
        <p:txBody>
          <a:bodyPr wrap="square" rtlCol="0">
            <a:spAutoFit/>
          </a:bodyPr>
          <a:lstStyle/>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cs typeface="Arial" panose="020B0604020202020204" pitchFamily="34" charset="0"/>
              </a:rPr>
              <a:t>Trong phản ứng tách nước của butan - 2 - ol sản phẩm tạo thành có số lượng nguyên tử C, H như nhau, nhưng đặc điểm liên kết (vị trí liên kết đôi) khác nhau</a:t>
            </a:r>
            <a:endParaRPr lang="vi-VN" sz="2200" b="0" i="0" baseline="30000" dirty="0">
              <a:solidFill>
                <a:srgbClr val="333333"/>
              </a:solidFill>
              <a:effectLst/>
              <a:latin typeface="Arial" panose="020B0604020202020204" pitchFamily="34" charset="0"/>
              <a:cs typeface="Arial" panose="020B0604020202020204" pitchFamily="34" charset="0"/>
            </a:endParaRPr>
          </a:p>
        </p:txBody>
      </p:sp>
      <p:sp>
        <p:nvSpPr>
          <p:cNvPr id="23" name="Rectangle: Top Corners Snipped 22">
            <a:extLst>
              <a:ext uri="{FF2B5EF4-FFF2-40B4-BE49-F238E27FC236}">
                <a16:creationId xmlns:a16="http://schemas.microsoft.com/office/drawing/2014/main" id="{3221008B-DF43-2073-28F1-7BC601CC7639}"/>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0E27803-5185-C2CF-7E0F-B093D7CB01FF}"/>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spTree>
    <p:extLst>
      <p:ext uri="{BB962C8B-B14F-4D97-AF65-F5344CB8AC3E}">
        <p14:creationId xmlns:p14="http://schemas.microsoft.com/office/powerpoint/2010/main" val="2955186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2DA94-622E-2C25-2933-06E87B5F6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3971" y="0"/>
            <a:ext cx="10288029" cy="6858000"/>
          </a:xfrm>
          <a:prstGeom prst="rect">
            <a:avLst/>
          </a:prstGeom>
        </p:spPr>
      </p:pic>
      <p:sp>
        <p:nvSpPr>
          <p:cNvPr id="2" name="Rectangle: Rounded Corners 1">
            <a:extLst>
              <a:ext uri="{FF2B5EF4-FFF2-40B4-BE49-F238E27FC236}">
                <a16:creationId xmlns:a16="http://schemas.microsoft.com/office/drawing/2014/main" id="{14C2039C-E7EE-EB44-6BC2-6927BF20ACA9}"/>
              </a:ext>
            </a:extLst>
          </p:cNvPr>
          <p:cNvSpPr/>
          <p:nvPr/>
        </p:nvSpPr>
        <p:spPr>
          <a:xfrm>
            <a:off x="508000" y="2565400"/>
            <a:ext cx="6111876" cy="1905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8E0C30FD-7FC6-E126-54DF-8A4FD8A3D233}"/>
              </a:ext>
            </a:extLst>
          </p:cNvPr>
          <p:cNvSpPr txBox="1"/>
          <p:nvPr/>
        </p:nvSpPr>
        <p:spPr>
          <a:xfrm>
            <a:off x="700088" y="2696553"/>
            <a:ext cx="5765800" cy="1642694"/>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44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HỢP CHẤT HỮU CƠ,</a:t>
            </a:r>
          </a:p>
          <a:p>
            <a:pPr marL="0" marR="0" lvl="0" indent="0"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HÓA HỌC HỮU CƠ</a:t>
            </a:r>
            <a:endParaRPr kumimoji="0" lang="vi-VN" sz="4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Channel URL">
            <a:extLst>
              <a:ext uri="{FF2B5EF4-FFF2-40B4-BE49-F238E27FC236}">
                <a16:creationId xmlns:a16="http://schemas.microsoft.com/office/drawing/2014/main" id="{C17D957C-2A54-24F8-0F6D-24C3E2E1893E}"/>
              </a:ext>
            </a:extLst>
          </p:cNvPr>
          <p:cNvSpPr txBox="1"/>
          <p:nvPr/>
        </p:nvSpPr>
        <p:spPr>
          <a:xfrm>
            <a:off x="749300" y="1335741"/>
            <a:ext cx="3453502" cy="1098506"/>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6000" b="1">
                <a:solidFill>
                  <a:srgbClr val="0A3FC3"/>
                </a:solidFill>
                <a:latin typeface="Arial" panose="020B0604020202020204" pitchFamily="34" charset="0"/>
                <a:ea typeface="Tahoma" panose="020B0604030504040204" pitchFamily="34" charset="0"/>
                <a:cs typeface="Arial" panose="020B0604020202020204" pitchFamily="34" charset="0"/>
              </a:rPr>
              <a:t>PHẦN I.</a:t>
            </a:r>
            <a:endParaRPr kumimoji="0" lang="vi-VN" sz="6000" b="1" i="0" u="none" strike="noStrike" kern="1200" cap="none" spc="0" normalizeH="0" baseline="0" noProof="0" dirty="0">
              <a:ln>
                <a:noFill/>
              </a:ln>
              <a:solidFill>
                <a:srgbClr val="0A3FC3"/>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037561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grpSp>
        <p:nvGrpSpPr>
          <p:cNvPr id="10" name="Group 9">
            <a:extLst>
              <a:ext uri="{FF2B5EF4-FFF2-40B4-BE49-F238E27FC236}">
                <a16:creationId xmlns:a16="http://schemas.microsoft.com/office/drawing/2014/main" id="{8EF6F1EA-FECB-7C1C-D45C-F45F62D2F80F}"/>
              </a:ext>
            </a:extLst>
          </p:cNvPr>
          <p:cNvGrpSpPr/>
          <p:nvPr/>
        </p:nvGrpSpPr>
        <p:grpSpPr>
          <a:xfrm>
            <a:off x="1302904" y="894795"/>
            <a:ext cx="9585261" cy="2001388"/>
            <a:chOff x="2305050" y="428625"/>
            <a:chExt cx="7581900" cy="3842586"/>
          </a:xfrm>
        </p:grpSpPr>
        <p:sp>
          <p:nvSpPr>
            <p:cNvPr id="6" name="Rectangle: Rounded Corners 5">
              <a:extLst>
                <a:ext uri="{FF2B5EF4-FFF2-40B4-BE49-F238E27FC236}">
                  <a16:creationId xmlns:a16="http://schemas.microsoft.com/office/drawing/2014/main" id="{9D1B4124-3903-32C6-C9CC-9A15D01400F3}"/>
                </a:ext>
              </a:extLst>
            </p:cNvPr>
            <p:cNvSpPr/>
            <p:nvPr/>
          </p:nvSpPr>
          <p:spPr>
            <a:xfrm>
              <a:off x="2305050" y="428625"/>
              <a:ext cx="7581900" cy="3842586"/>
            </a:xfrm>
            <a:prstGeom prst="roundRect">
              <a:avLst/>
            </a:prstGeom>
            <a:solidFill>
              <a:srgbClr val="D1FFF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31C2924-285E-BDDD-3344-9C944B2627E7}"/>
                </a:ext>
              </a:extLst>
            </p:cNvPr>
            <p:cNvSpPr txBox="1"/>
            <p:nvPr/>
          </p:nvSpPr>
          <p:spPr>
            <a:xfrm>
              <a:off x="2437647" y="600717"/>
              <a:ext cx="7316707" cy="3635628"/>
            </a:xfrm>
            <a:prstGeom prst="rect">
              <a:avLst/>
            </a:prstGeom>
            <a:noFill/>
          </p:spPr>
          <p:txBody>
            <a:bodyPr wrap="square" rtlCol="0">
              <a:spAutoFit/>
            </a:bodyPr>
            <a:lstStyle/>
            <a:p>
              <a:pPr marL="342900" indent="-342900">
                <a:lnSpc>
                  <a:spcPct val="125000"/>
                </a:lnSpc>
                <a:buFont typeface="Arial" panose="020B0604020202020204" pitchFamily="34" charset="0"/>
                <a:buChar char="•"/>
              </a:pPr>
              <a:r>
                <a:rPr lang="en-US" sz="2400" b="1" dirty="0" err="1">
                  <a:latin typeface="Arial" panose="020B0604020202020204" pitchFamily="34" charset="0"/>
                  <a:cs typeface="Arial" panose="020B0604020202020204" pitchFamily="34" charset="0"/>
                </a:rPr>
                <a:t>Tính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hóa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a:t>
              </a:r>
            </a:p>
            <a:p>
              <a:pPr algn="ctr">
                <a:lnSpc>
                  <a:spcPct val="125000"/>
                </a:lnSpc>
              </a:pPr>
              <a:r>
                <a:rPr lang="en-US" sz="2400" dirty="0" err="1">
                  <a:latin typeface="Arial" panose="020B0604020202020204" pitchFamily="34" charset="0"/>
                  <a:cs typeface="Arial" panose="020B0604020202020204" pitchFamily="34" charset="0"/>
                </a:rPr>
                <a:t>Phản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hữu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xảy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chậm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hướng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hỗn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phẩm</a:t>
              </a:r>
              <a:r>
                <a:rPr lang="en-US" sz="2400" dirty="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grpSp>
      <p:sp>
        <p:nvSpPr>
          <p:cNvPr id="8" name="Rectangle: Top Corners Snipped 7">
            <a:extLst>
              <a:ext uri="{FF2B5EF4-FFF2-40B4-BE49-F238E27FC236}">
                <a16:creationId xmlns:a16="http://schemas.microsoft.com/office/drawing/2014/main" id="{65C96D4F-B5EB-03C6-5C39-03ECE12F29C2}"/>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pic>
        <p:nvPicPr>
          <p:cNvPr id="20484" name="Picture 4" descr="Addition of HCl - ChemistryScore">
            <a:extLst>
              <a:ext uri="{FF2B5EF4-FFF2-40B4-BE49-F238E27FC236}">
                <a16:creationId xmlns:a16="http://schemas.microsoft.com/office/drawing/2014/main" id="{B75ED8B6-1961-BF5D-2C99-46C9612856D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10250"/>
          <a:stretch/>
        </p:blipFill>
        <p:spPr bwMode="auto">
          <a:xfrm>
            <a:off x="2878897" y="3125107"/>
            <a:ext cx="6075695" cy="3443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645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fade">
                                      <p:cBhvr>
                                        <p:cTn id="12"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grpSp>
        <p:nvGrpSpPr>
          <p:cNvPr id="2" name="Group 1">
            <a:extLst>
              <a:ext uri="{FF2B5EF4-FFF2-40B4-BE49-F238E27FC236}">
                <a16:creationId xmlns:a16="http://schemas.microsoft.com/office/drawing/2014/main" id="{1557D397-0532-0062-2EA7-4E8EADE07D96}"/>
              </a:ext>
            </a:extLst>
          </p:cNvPr>
          <p:cNvGrpSpPr/>
          <p:nvPr/>
        </p:nvGrpSpPr>
        <p:grpSpPr>
          <a:xfrm>
            <a:off x="1436912" y="724980"/>
            <a:ext cx="9043517" cy="1134151"/>
            <a:chOff x="3301497" y="1263789"/>
            <a:chExt cx="8210894" cy="1134151"/>
          </a:xfrm>
        </p:grpSpPr>
        <p:sp>
          <p:nvSpPr>
            <p:cNvPr id="3" name="Rectangle: Rounded Corners 2">
              <a:extLst>
                <a:ext uri="{FF2B5EF4-FFF2-40B4-BE49-F238E27FC236}">
                  <a16:creationId xmlns:a16="http://schemas.microsoft.com/office/drawing/2014/main" id="{A43B1873-B952-B9A9-F466-4609F97C328E}"/>
                </a:ext>
              </a:extLst>
            </p:cNvPr>
            <p:cNvSpPr/>
            <p:nvPr/>
          </p:nvSpPr>
          <p:spPr>
            <a:xfrm>
              <a:off x="3314700" y="1263789"/>
              <a:ext cx="8099211" cy="1134151"/>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189CB6-899A-AE7F-1057-6C2BA7B7D1E6}"/>
                </a:ext>
              </a:extLst>
            </p:cNvPr>
            <p:cNvSpPr txBox="1"/>
            <p:nvPr/>
          </p:nvSpPr>
          <p:spPr>
            <a:xfrm>
              <a:off x="3301497" y="1377239"/>
              <a:ext cx="8210894" cy="905248"/>
            </a:xfrm>
            <a:prstGeom prst="rect">
              <a:avLst/>
            </a:prstGeom>
            <a:noFill/>
          </p:spPr>
          <p:txBody>
            <a:bodyPr wrap="square" rtlCol="0">
              <a:spAutoFit/>
            </a:bodyPr>
            <a:lstStyle/>
            <a:p>
              <a:pPr algn="ctr">
                <a:lnSpc>
                  <a:spcPct val="125000"/>
                </a:lnSpc>
              </a:pPr>
              <a:r>
                <a:rPr lang="en-US" sz="2200" dirty="0" err="1">
                  <a:latin typeface="Arial" panose="020B0604020202020204" pitchFamily="34" charset="0"/>
                  <a:cs typeface="Arial" panose="020B0604020202020204" pitchFamily="34" charset="0"/>
                </a:rPr>
                <a:t>Dựa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nguyên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hữu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hai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b="1" i="1" dirty="0">
                  <a:latin typeface="Arial" panose="020B0604020202020204" pitchFamily="34" charset="0"/>
                  <a:cs typeface="Arial" panose="020B0604020202020204" pitchFamily="34" charset="0"/>
                </a:rPr>
                <a:t>hydrocarbon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dẫn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xuất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của</a:t>
              </a:r>
              <a:r>
                <a:rPr lang="en-US" sz="2200" b="1" i="1" dirty="0">
                  <a:latin typeface="Arial" panose="020B0604020202020204" pitchFamily="34" charset="0"/>
                  <a:cs typeface="Arial" panose="020B0604020202020204" pitchFamily="34" charset="0"/>
                </a:rPr>
                <a:t> hydrocarbon</a:t>
              </a:r>
              <a:r>
                <a:rPr lang="en-US" sz="2200" dirty="0">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p:txBody>
        </p:sp>
      </p:grpSp>
      <p:sp>
        <p:nvSpPr>
          <p:cNvPr id="10" name="Rectangle 9">
            <a:extLst>
              <a:ext uri="{FF2B5EF4-FFF2-40B4-BE49-F238E27FC236}">
                <a16:creationId xmlns:a16="http://schemas.microsoft.com/office/drawing/2014/main" id="{E41AEB7D-66B8-1931-93CF-2935B1587F3B}"/>
              </a:ext>
            </a:extLst>
          </p:cNvPr>
          <p:cNvSpPr/>
          <p:nvPr/>
        </p:nvSpPr>
        <p:spPr>
          <a:xfrm>
            <a:off x="1919095" y="3057959"/>
            <a:ext cx="3718027" cy="1258639"/>
          </a:xfrm>
          <a:prstGeom prst="rect">
            <a:avLst/>
          </a:prstGeom>
          <a:solidFill>
            <a:srgbClr val="CCCC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36AD7F9-E4AF-7F5A-C273-D104B0EB2F9B}"/>
              </a:ext>
            </a:extLst>
          </p:cNvPr>
          <p:cNvSpPr txBox="1"/>
          <p:nvPr/>
        </p:nvSpPr>
        <p:spPr>
          <a:xfrm>
            <a:off x="2762447" y="3106810"/>
            <a:ext cx="203132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HYDROCARBON</a:t>
            </a:r>
          </a:p>
        </p:txBody>
      </p:sp>
      <p:sp>
        <p:nvSpPr>
          <p:cNvPr id="19" name="TextBox 18">
            <a:extLst>
              <a:ext uri="{FF2B5EF4-FFF2-40B4-BE49-F238E27FC236}">
                <a16:creationId xmlns:a16="http://schemas.microsoft.com/office/drawing/2014/main" id="{AA2ED0B8-4592-2130-661C-6F1D45A2B4FD}"/>
              </a:ext>
            </a:extLst>
          </p:cNvPr>
          <p:cNvSpPr txBox="1"/>
          <p:nvPr/>
        </p:nvSpPr>
        <p:spPr>
          <a:xfrm>
            <a:off x="2115518" y="3485596"/>
            <a:ext cx="3325179" cy="646331"/>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Phân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chỉ</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chứa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carbon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hydrogen</a:t>
            </a:r>
          </a:p>
        </p:txBody>
      </p:sp>
      <p:grpSp>
        <p:nvGrpSpPr>
          <p:cNvPr id="29" name="Group 28">
            <a:extLst>
              <a:ext uri="{FF2B5EF4-FFF2-40B4-BE49-F238E27FC236}">
                <a16:creationId xmlns:a16="http://schemas.microsoft.com/office/drawing/2014/main" id="{FCA3CF9B-BC00-EFA4-B316-CAD92A2CEE01}"/>
              </a:ext>
            </a:extLst>
          </p:cNvPr>
          <p:cNvGrpSpPr/>
          <p:nvPr/>
        </p:nvGrpSpPr>
        <p:grpSpPr>
          <a:xfrm>
            <a:off x="1272494" y="4915735"/>
            <a:ext cx="1573489" cy="1331433"/>
            <a:chOff x="1474751" y="4912122"/>
            <a:chExt cx="1573489" cy="1331433"/>
          </a:xfrm>
        </p:grpSpPr>
        <p:sp>
          <p:nvSpPr>
            <p:cNvPr id="23" name="Rectangle 22">
              <a:extLst>
                <a:ext uri="{FF2B5EF4-FFF2-40B4-BE49-F238E27FC236}">
                  <a16:creationId xmlns:a16="http://schemas.microsoft.com/office/drawing/2014/main" id="{64D13EEE-76AA-4A08-EC47-0925991FDF35}"/>
                </a:ext>
              </a:extLst>
            </p:cNvPr>
            <p:cNvSpPr/>
            <p:nvPr/>
          </p:nvSpPr>
          <p:spPr>
            <a:xfrm>
              <a:off x="1579104"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82C2D07-CDD2-9DAC-5D0F-F21625C9DAEE}"/>
                </a:ext>
              </a:extLst>
            </p:cNvPr>
            <p:cNvSpPr txBox="1"/>
            <p:nvPr/>
          </p:nvSpPr>
          <p:spPr>
            <a:xfrm>
              <a:off x="1474751" y="5308025"/>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Hydrocarbon no</a:t>
              </a:r>
            </a:p>
          </p:txBody>
        </p:sp>
      </p:grpSp>
      <p:grpSp>
        <p:nvGrpSpPr>
          <p:cNvPr id="30" name="Group 29">
            <a:extLst>
              <a:ext uri="{FF2B5EF4-FFF2-40B4-BE49-F238E27FC236}">
                <a16:creationId xmlns:a16="http://schemas.microsoft.com/office/drawing/2014/main" id="{32E49FB5-5ADA-9522-2F0B-09B5942BDD66}"/>
              </a:ext>
            </a:extLst>
          </p:cNvPr>
          <p:cNvGrpSpPr/>
          <p:nvPr/>
        </p:nvGrpSpPr>
        <p:grpSpPr>
          <a:xfrm>
            <a:off x="2758914" y="4915735"/>
            <a:ext cx="1573489" cy="1331433"/>
            <a:chOff x="2997774" y="4912122"/>
            <a:chExt cx="1573489" cy="1331433"/>
          </a:xfrm>
        </p:grpSpPr>
        <p:sp>
          <p:nvSpPr>
            <p:cNvPr id="25" name="Rectangle 24">
              <a:extLst>
                <a:ext uri="{FF2B5EF4-FFF2-40B4-BE49-F238E27FC236}">
                  <a16:creationId xmlns:a16="http://schemas.microsoft.com/office/drawing/2014/main" id="{98F74892-4EDF-D272-B633-9C202CA8AD65}"/>
                </a:ext>
              </a:extLst>
            </p:cNvPr>
            <p:cNvSpPr/>
            <p:nvPr/>
          </p:nvSpPr>
          <p:spPr>
            <a:xfrm>
              <a:off x="3102127"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BC0E313-74F6-5E5D-186F-658DC1C795E6}"/>
                </a:ext>
              </a:extLst>
            </p:cNvPr>
            <p:cNvSpPr txBox="1"/>
            <p:nvPr/>
          </p:nvSpPr>
          <p:spPr>
            <a:xfrm>
              <a:off x="2997774" y="5308025"/>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Hydrocarbon  </a:t>
              </a:r>
              <a:r>
                <a:rPr lang="en-US" sz="1600" dirty="0" err="1">
                  <a:latin typeface="Arial" panose="020B0604020202020204" pitchFamily="34" charset="0"/>
                  <a:cs typeface="Arial" panose="020B0604020202020204" pitchFamily="34" charset="0"/>
                </a:rPr>
                <a:t>không</a:t>
              </a:r>
              <a:r>
                <a:rPr lang="en-US" sz="1600" dirty="0">
                  <a:latin typeface="Arial" panose="020B0604020202020204" pitchFamily="34" charset="0"/>
                  <a:cs typeface="Arial" panose="020B0604020202020204" pitchFamily="34" charset="0"/>
                </a:rPr>
                <a:t> no</a:t>
              </a:r>
            </a:p>
          </p:txBody>
        </p:sp>
      </p:grpSp>
      <p:grpSp>
        <p:nvGrpSpPr>
          <p:cNvPr id="31" name="Group 30">
            <a:extLst>
              <a:ext uri="{FF2B5EF4-FFF2-40B4-BE49-F238E27FC236}">
                <a16:creationId xmlns:a16="http://schemas.microsoft.com/office/drawing/2014/main" id="{9DB855F9-D0AB-9641-5629-EE699132550E}"/>
              </a:ext>
            </a:extLst>
          </p:cNvPr>
          <p:cNvGrpSpPr/>
          <p:nvPr/>
        </p:nvGrpSpPr>
        <p:grpSpPr>
          <a:xfrm>
            <a:off x="4245335" y="4915735"/>
            <a:ext cx="1573489" cy="1331433"/>
            <a:chOff x="4455876" y="4912122"/>
            <a:chExt cx="1573489" cy="1331433"/>
          </a:xfrm>
        </p:grpSpPr>
        <p:sp>
          <p:nvSpPr>
            <p:cNvPr id="27" name="Rectangle 26">
              <a:extLst>
                <a:ext uri="{FF2B5EF4-FFF2-40B4-BE49-F238E27FC236}">
                  <a16:creationId xmlns:a16="http://schemas.microsoft.com/office/drawing/2014/main" id="{E990E5C2-471B-563A-3441-F0D7EFCEB203}"/>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11057AE-34CF-721F-2B2F-8D737583D100}"/>
                </a:ext>
              </a:extLst>
            </p:cNvPr>
            <p:cNvSpPr txBox="1"/>
            <p:nvPr/>
          </p:nvSpPr>
          <p:spPr>
            <a:xfrm>
              <a:off x="4455876" y="5308025"/>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Hydrocarbon  </a:t>
              </a:r>
              <a:r>
                <a:rPr lang="en-US" sz="1600" dirty="0" err="1">
                  <a:latin typeface="Arial" panose="020B0604020202020204" pitchFamily="34" charset="0"/>
                  <a:cs typeface="Arial" panose="020B0604020202020204" pitchFamily="34" charset="0"/>
                </a:rPr>
                <a:t>thơm</a:t>
              </a:r>
              <a:endParaRPr lang="en-US" sz="1600" dirty="0">
                <a:latin typeface="Arial" panose="020B0604020202020204" pitchFamily="34" charset="0"/>
                <a:cs typeface="Arial" panose="020B0604020202020204" pitchFamily="34" charset="0"/>
              </a:endParaRPr>
            </a:p>
          </p:txBody>
        </p:sp>
      </p:grpSp>
      <p:cxnSp>
        <p:nvCxnSpPr>
          <p:cNvPr id="23552" name="Straight Arrow Connector 23551">
            <a:extLst>
              <a:ext uri="{FF2B5EF4-FFF2-40B4-BE49-F238E27FC236}">
                <a16:creationId xmlns:a16="http://schemas.microsoft.com/office/drawing/2014/main" id="{A2A405A0-4AAA-69D5-779B-243370880D6D}"/>
              </a:ext>
            </a:extLst>
          </p:cNvPr>
          <p:cNvCxnSpPr>
            <a:cxnSpLocks/>
            <a:stCxn id="8" idx="2"/>
            <a:endCxn id="10" idx="0"/>
          </p:cNvCxnSpPr>
          <p:nvPr/>
        </p:nvCxnSpPr>
        <p:spPr>
          <a:xfrm flipH="1">
            <a:off x="3778109" y="2627123"/>
            <a:ext cx="2075055" cy="4308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58" name="Straight Arrow Connector 23557">
            <a:extLst>
              <a:ext uri="{FF2B5EF4-FFF2-40B4-BE49-F238E27FC236}">
                <a16:creationId xmlns:a16="http://schemas.microsoft.com/office/drawing/2014/main" id="{3849ED97-E9FE-B520-8E74-78F85FBCB9C4}"/>
              </a:ext>
            </a:extLst>
          </p:cNvPr>
          <p:cNvCxnSpPr>
            <a:cxnSpLocks/>
            <a:stCxn id="10" idx="2"/>
            <a:endCxn id="23" idx="0"/>
          </p:cNvCxnSpPr>
          <p:nvPr/>
        </p:nvCxnSpPr>
        <p:spPr>
          <a:xfrm flipH="1">
            <a:off x="2059240" y="4316598"/>
            <a:ext cx="1718869" cy="5991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61" name="Straight Arrow Connector 23560">
            <a:extLst>
              <a:ext uri="{FF2B5EF4-FFF2-40B4-BE49-F238E27FC236}">
                <a16:creationId xmlns:a16="http://schemas.microsoft.com/office/drawing/2014/main" id="{58EE6C7E-7B98-1E51-1144-364C26E85C10}"/>
              </a:ext>
            </a:extLst>
          </p:cNvPr>
          <p:cNvCxnSpPr>
            <a:cxnSpLocks/>
            <a:stCxn id="10" idx="2"/>
            <a:endCxn id="25" idx="0"/>
          </p:cNvCxnSpPr>
          <p:nvPr/>
        </p:nvCxnSpPr>
        <p:spPr>
          <a:xfrm flipH="1">
            <a:off x="3545660" y="4316598"/>
            <a:ext cx="232449" cy="5991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64" name="Straight Arrow Connector 23563">
            <a:extLst>
              <a:ext uri="{FF2B5EF4-FFF2-40B4-BE49-F238E27FC236}">
                <a16:creationId xmlns:a16="http://schemas.microsoft.com/office/drawing/2014/main" id="{1246B223-5EEE-79FA-E89D-9AA7F5B8F93E}"/>
              </a:ext>
            </a:extLst>
          </p:cNvPr>
          <p:cNvCxnSpPr>
            <a:cxnSpLocks/>
            <a:stCxn id="10" idx="2"/>
            <a:endCxn id="27" idx="0"/>
          </p:cNvCxnSpPr>
          <p:nvPr/>
        </p:nvCxnSpPr>
        <p:spPr>
          <a:xfrm>
            <a:off x="3778109" y="4316598"/>
            <a:ext cx="1253972" cy="5991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585" name="Group 23584">
            <a:extLst>
              <a:ext uri="{FF2B5EF4-FFF2-40B4-BE49-F238E27FC236}">
                <a16:creationId xmlns:a16="http://schemas.microsoft.com/office/drawing/2014/main" id="{AA0299F7-BD68-3538-3536-E48DF69B84E0}"/>
              </a:ext>
            </a:extLst>
          </p:cNvPr>
          <p:cNvGrpSpPr/>
          <p:nvPr/>
        </p:nvGrpSpPr>
        <p:grpSpPr>
          <a:xfrm>
            <a:off x="4582048" y="2242198"/>
            <a:ext cx="2542233" cy="400518"/>
            <a:chOff x="4582048" y="2242198"/>
            <a:chExt cx="2542233" cy="400518"/>
          </a:xfrm>
        </p:grpSpPr>
        <p:sp>
          <p:nvSpPr>
            <p:cNvPr id="6" name="Rectangle 5">
              <a:extLst>
                <a:ext uri="{FF2B5EF4-FFF2-40B4-BE49-F238E27FC236}">
                  <a16:creationId xmlns:a16="http://schemas.microsoft.com/office/drawing/2014/main" id="{F99C11B3-0742-CD73-5003-89760C664C90}"/>
                </a:ext>
              </a:extLst>
            </p:cNvPr>
            <p:cNvSpPr/>
            <p:nvPr/>
          </p:nvSpPr>
          <p:spPr>
            <a:xfrm>
              <a:off x="4582048" y="2242198"/>
              <a:ext cx="2542233" cy="400518"/>
            </a:xfrm>
            <a:prstGeom prst="rect">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1671B1A-721C-F51B-77A4-90689D35953D}"/>
                </a:ext>
              </a:extLst>
            </p:cNvPr>
            <p:cNvSpPr txBox="1"/>
            <p:nvPr/>
          </p:nvSpPr>
          <p:spPr>
            <a:xfrm>
              <a:off x="4648507" y="2257791"/>
              <a:ext cx="2409314"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HỢP CHẤT HỮU CƠ</a:t>
              </a:r>
            </a:p>
          </p:txBody>
        </p:sp>
      </p:grpSp>
      <p:sp>
        <p:nvSpPr>
          <p:cNvPr id="21" name="Rectangle: Top Corners Snipped 20">
            <a:extLst>
              <a:ext uri="{FF2B5EF4-FFF2-40B4-BE49-F238E27FC236}">
                <a16:creationId xmlns:a16="http://schemas.microsoft.com/office/drawing/2014/main" id="{92181A73-EDEA-3650-6168-96C3AB29DB9A}"/>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0BB58BF-6C7A-0993-D25F-1F7112399DB7}"/>
              </a:ext>
            </a:extLst>
          </p:cNvPr>
          <p:cNvSpPr txBox="1"/>
          <p:nvPr/>
        </p:nvSpPr>
        <p:spPr>
          <a:xfrm>
            <a:off x="2410059" y="-8714"/>
            <a:ext cx="7112781"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III. PHÂN LOẠI CÁC HỢP CHẤT HỮU CƠ</a:t>
            </a:r>
          </a:p>
        </p:txBody>
      </p:sp>
      <p:pic>
        <p:nvPicPr>
          <p:cNvPr id="7170" name="Picture 2" descr="Propylen – Wikipedia tiếng Việt">
            <a:extLst>
              <a:ext uri="{FF2B5EF4-FFF2-40B4-BE49-F238E27FC236}">
                <a16:creationId xmlns:a16="http://schemas.microsoft.com/office/drawing/2014/main" id="{F619B2CB-6A59-D3A5-773C-CC613CB6BCDD}"/>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8250359" y="1985514"/>
            <a:ext cx="1962121" cy="1850735"/>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7168">
            <a:extLst>
              <a:ext uri="{FF2B5EF4-FFF2-40B4-BE49-F238E27FC236}">
                <a16:creationId xmlns:a16="http://schemas.microsoft.com/office/drawing/2014/main" id="{39D2E401-0D8A-16F2-60A6-8EA26F1BD3CD}"/>
              </a:ext>
            </a:extLst>
          </p:cNvPr>
          <p:cNvPicPr>
            <a:picLocks noChangeAspect="1"/>
          </p:cNvPicPr>
          <p:nvPr/>
        </p:nvPicPr>
        <p:blipFill rotWithShape="1">
          <a:blip r:embed="rId13"/>
          <a:srcRect t="37371" b="38695"/>
          <a:stretch/>
        </p:blipFill>
        <p:spPr>
          <a:xfrm>
            <a:off x="8023732" y="4170753"/>
            <a:ext cx="2567072" cy="390983"/>
          </a:xfrm>
          <a:prstGeom prst="rect">
            <a:avLst/>
          </a:prstGeom>
        </p:spPr>
      </p:pic>
      <p:pic>
        <p:nvPicPr>
          <p:cNvPr id="7174" name="Picture 6" descr="09/2023] [ TÌM HIỂU ] C4H4 Công Thức Cấu Tạo Là Gì ?💝">
            <a:extLst>
              <a:ext uri="{FF2B5EF4-FFF2-40B4-BE49-F238E27FC236}">
                <a16:creationId xmlns:a16="http://schemas.microsoft.com/office/drawing/2014/main" id="{56BCC5FA-2731-5987-8380-59D10F22AF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82719" y="4742421"/>
            <a:ext cx="2849099" cy="1889198"/>
          </a:xfrm>
          <a:prstGeom prst="rect">
            <a:avLst/>
          </a:prstGeom>
          <a:noFill/>
          <a:extLst>
            <a:ext uri="{909E8E84-426E-40DD-AFC4-6F175D3DCCD1}">
              <a14:hiddenFill xmlns:a14="http://schemas.microsoft.com/office/drawing/2010/main">
                <a:solidFill>
                  <a:srgbClr val="FFFFFF"/>
                </a:solidFill>
              </a14:hiddenFill>
            </a:ext>
          </a:extLst>
        </p:spPr>
      </p:pic>
      <p:sp>
        <p:nvSpPr>
          <p:cNvPr id="7171" name="TextBox 7170">
            <a:extLst>
              <a:ext uri="{FF2B5EF4-FFF2-40B4-BE49-F238E27FC236}">
                <a16:creationId xmlns:a16="http://schemas.microsoft.com/office/drawing/2014/main" id="{8C5046AF-686E-C934-34D5-4960F6115E7E}"/>
              </a:ext>
            </a:extLst>
          </p:cNvPr>
          <p:cNvSpPr txBox="1"/>
          <p:nvPr/>
        </p:nvSpPr>
        <p:spPr>
          <a:xfrm>
            <a:off x="6898794" y="3023931"/>
            <a:ext cx="857927"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C</a:t>
            </a:r>
            <a:r>
              <a:rPr lang="en-US" sz="2400" b="1" baseline="-25000" dirty="0">
                <a:latin typeface="Arial" panose="020B0604020202020204" pitchFamily="34" charset="0"/>
                <a:cs typeface="Arial" panose="020B0604020202020204" pitchFamily="34" charset="0"/>
              </a:rPr>
              <a:t>3</a:t>
            </a:r>
            <a:r>
              <a:rPr lang="en-US" sz="2400" b="1" dirty="0">
                <a:latin typeface="Arial" panose="020B0604020202020204" pitchFamily="34" charset="0"/>
                <a:cs typeface="Arial" panose="020B0604020202020204" pitchFamily="34" charset="0"/>
              </a:rPr>
              <a:t>H</a:t>
            </a:r>
            <a:r>
              <a:rPr lang="en-US" sz="2400" b="1" baseline="-25000" dirty="0">
                <a:latin typeface="Arial" panose="020B0604020202020204" pitchFamily="34" charset="0"/>
                <a:cs typeface="Arial" panose="020B0604020202020204" pitchFamily="34" charset="0"/>
              </a:rPr>
              <a:t>6</a:t>
            </a:r>
            <a:endParaRPr lang="en-US" sz="2400" b="1" dirty="0">
              <a:latin typeface="Arial" panose="020B0604020202020204" pitchFamily="34" charset="0"/>
              <a:cs typeface="Arial" panose="020B0604020202020204" pitchFamily="34" charset="0"/>
            </a:endParaRPr>
          </a:p>
        </p:txBody>
      </p:sp>
      <p:sp>
        <p:nvSpPr>
          <p:cNvPr id="7172" name="TextBox 7171">
            <a:extLst>
              <a:ext uri="{FF2B5EF4-FFF2-40B4-BE49-F238E27FC236}">
                <a16:creationId xmlns:a16="http://schemas.microsoft.com/office/drawing/2014/main" id="{7A16EE8F-DB56-139A-4165-A8BB59981995}"/>
              </a:ext>
            </a:extLst>
          </p:cNvPr>
          <p:cNvSpPr txBox="1"/>
          <p:nvPr/>
        </p:nvSpPr>
        <p:spPr>
          <a:xfrm>
            <a:off x="6898794" y="4127260"/>
            <a:ext cx="857927"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C</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H</a:t>
            </a:r>
            <a:r>
              <a:rPr lang="en-US" sz="2400" b="1" baseline="-25000" dirty="0">
                <a:latin typeface="Arial" panose="020B0604020202020204" pitchFamily="34" charset="0"/>
                <a:cs typeface="Arial" panose="020B0604020202020204" pitchFamily="34" charset="0"/>
              </a:rPr>
              <a:t>2</a:t>
            </a:r>
            <a:endParaRPr lang="en-US" sz="2400" b="1" dirty="0">
              <a:latin typeface="Arial" panose="020B0604020202020204" pitchFamily="34" charset="0"/>
              <a:cs typeface="Arial" panose="020B0604020202020204" pitchFamily="34" charset="0"/>
            </a:endParaRPr>
          </a:p>
        </p:txBody>
      </p:sp>
      <p:sp>
        <p:nvSpPr>
          <p:cNvPr id="7173" name="TextBox 7172">
            <a:extLst>
              <a:ext uri="{FF2B5EF4-FFF2-40B4-BE49-F238E27FC236}">
                <a16:creationId xmlns:a16="http://schemas.microsoft.com/office/drawing/2014/main" id="{9E3D2101-7C7E-A40C-C855-C785F48B7C0E}"/>
              </a:ext>
            </a:extLst>
          </p:cNvPr>
          <p:cNvSpPr txBox="1"/>
          <p:nvPr/>
        </p:nvSpPr>
        <p:spPr>
          <a:xfrm>
            <a:off x="6898793" y="5304934"/>
            <a:ext cx="857927"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C</a:t>
            </a:r>
            <a:r>
              <a:rPr lang="en-US" sz="2400" b="1" baseline="-25000" dirty="0">
                <a:latin typeface="Arial" panose="020B0604020202020204" pitchFamily="34" charset="0"/>
                <a:cs typeface="Arial" panose="020B0604020202020204" pitchFamily="34" charset="0"/>
              </a:rPr>
              <a:t>4</a:t>
            </a:r>
            <a:r>
              <a:rPr lang="en-US" sz="2400" b="1" dirty="0">
                <a:latin typeface="Arial" panose="020B0604020202020204" pitchFamily="34" charset="0"/>
                <a:cs typeface="Arial" panose="020B0604020202020204" pitchFamily="34" charset="0"/>
              </a:rPr>
              <a:t>H</a:t>
            </a:r>
            <a:r>
              <a:rPr lang="en-US" sz="2400" b="1" baseline="-25000" dirty="0">
                <a:latin typeface="Arial" panose="020B0604020202020204" pitchFamily="34" charset="0"/>
                <a:cs typeface="Arial" panose="020B0604020202020204" pitchFamily="34" charset="0"/>
              </a:rPr>
              <a:t>4</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97324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grpSp>
        <p:nvGrpSpPr>
          <p:cNvPr id="2" name="Group 1">
            <a:extLst>
              <a:ext uri="{FF2B5EF4-FFF2-40B4-BE49-F238E27FC236}">
                <a16:creationId xmlns:a16="http://schemas.microsoft.com/office/drawing/2014/main" id="{1557D397-0532-0062-2EA7-4E8EADE07D96}"/>
              </a:ext>
            </a:extLst>
          </p:cNvPr>
          <p:cNvGrpSpPr/>
          <p:nvPr/>
        </p:nvGrpSpPr>
        <p:grpSpPr>
          <a:xfrm>
            <a:off x="1436912" y="724980"/>
            <a:ext cx="9043517" cy="1134151"/>
            <a:chOff x="3301497" y="1263789"/>
            <a:chExt cx="8210894" cy="1134151"/>
          </a:xfrm>
        </p:grpSpPr>
        <p:sp>
          <p:nvSpPr>
            <p:cNvPr id="3" name="Rectangle: Rounded Corners 2">
              <a:extLst>
                <a:ext uri="{FF2B5EF4-FFF2-40B4-BE49-F238E27FC236}">
                  <a16:creationId xmlns:a16="http://schemas.microsoft.com/office/drawing/2014/main" id="{A43B1873-B952-B9A9-F466-4609F97C328E}"/>
                </a:ext>
              </a:extLst>
            </p:cNvPr>
            <p:cNvSpPr/>
            <p:nvPr/>
          </p:nvSpPr>
          <p:spPr>
            <a:xfrm>
              <a:off x="3314700" y="1263789"/>
              <a:ext cx="8099211" cy="1134151"/>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189CB6-899A-AE7F-1057-6C2BA7B7D1E6}"/>
                </a:ext>
              </a:extLst>
            </p:cNvPr>
            <p:cNvSpPr txBox="1"/>
            <p:nvPr/>
          </p:nvSpPr>
          <p:spPr>
            <a:xfrm>
              <a:off x="3301497" y="1377239"/>
              <a:ext cx="8210894" cy="905248"/>
            </a:xfrm>
            <a:prstGeom prst="rect">
              <a:avLst/>
            </a:prstGeom>
            <a:noFill/>
          </p:spPr>
          <p:txBody>
            <a:bodyPr wrap="square" rtlCol="0">
              <a:spAutoFit/>
            </a:bodyPr>
            <a:lstStyle/>
            <a:p>
              <a:pPr algn="ctr">
                <a:lnSpc>
                  <a:spcPct val="125000"/>
                </a:lnSpc>
              </a:pPr>
              <a:r>
                <a:rPr lang="en-US" sz="2200" dirty="0" err="1">
                  <a:latin typeface="Arial" panose="020B0604020202020204" pitchFamily="34" charset="0"/>
                  <a:cs typeface="Arial" panose="020B0604020202020204" pitchFamily="34" charset="0"/>
                </a:rPr>
                <a:t>Dựa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nguyên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hữu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hai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b="1" i="1" dirty="0">
                  <a:latin typeface="Arial" panose="020B0604020202020204" pitchFamily="34" charset="0"/>
                  <a:cs typeface="Arial" panose="020B0604020202020204" pitchFamily="34" charset="0"/>
                </a:rPr>
                <a:t>hydrocarbon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dẫn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xuất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của</a:t>
              </a:r>
              <a:r>
                <a:rPr lang="en-US" sz="2200" b="1" i="1" dirty="0">
                  <a:latin typeface="Arial" panose="020B0604020202020204" pitchFamily="34" charset="0"/>
                  <a:cs typeface="Arial" panose="020B0604020202020204" pitchFamily="34" charset="0"/>
                </a:rPr>
                <a:t> hydrocarbon</a:t>
              </a:r>
              <a:r>
                <a:rPr lang="en-US" sz="2200" dirty="0">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p:txBody>
        </p:sp>
      </p:grpSp>
      <p:sp>
        <p:nvSpPr>
          <p:cNvPr id="21" name="Rectangle 20">
            <a:extLst>
              <a:ext uri="{FF2B5EF4-FFF2-40B4-BE49-F238E27FC236}">
                <a16:creationId xmlns:a16="http://schemas.microsoft.com/office/drawing/2014/main" id="{EEEBE1D6-E0FE-2D88-6451-7231D730AEA7}"/>
              </a:ext>
            </a:extLst>
          </p:cNvPr>
          <p:cNvSpPr/>
          <p:nvPr/>
        </p:nvSpPr>
        <p:spPr>
          <a:xfrm>
            <a:off x="6284049" y="3057958"/>
            <a:ext cx="3718027" cy="1258639"/>
          </a:xfrm>
          <a:prstGeom prst="rect">
            <a:avLst/>
          </a:prstGeom>
          <a:solidFill>
            <a:srgbClr val="CCCC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FCF694C-F3C5-2D9A-CB2F-90F61157FED7}"/>
              </a:ext>
            </a:extLst>
          </p:cNvPr>
          <p:cNvSpPr txBox="1"/>
          <p:nvPr/>
        </p:nvSpPr>
        <p:spPr>
          <a:xfrm>
            <a:off x="6375382" y="3347096"/>
            <a:ext cx="3535357" cy="923330"/>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Phân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thay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hydrogen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hydrocarbon</a:t>
            </a:r>
          </a:p>
        </p:txBody>
      </p:sp>
      <p:sp>
        <p:nvSpPr>
          <p:cNvPr id="22" name="TextBox 21">
            <a:extLst>
              <a:ext uri="{FF2B5EF4-FFF2-40B4-BE49-F238E27FC236}">
                <a16:creationId xmlns:a16="http://schemas.microsoft.com/office/drawing/2014/main" id="{45A295A8-A0AD-5C75-7931-316A67AC0655}"/>
              </a:ext>
            </a:extLst>
          </p:cNvPr>
          <p:cNvSpPr txBox="1"/>
          <p:nvPr/>
        </p:nvSpPr>
        <p:spPr>
          <a:xfrm>
            <a:off x="6499021" y="3113515"/>
            <a:ext cx="328808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DẪN XUẤT HYDROCARBON</a:t>
            </a:r>
          </a:p>
        </p:txBody>
      </p:sp>
      <p:grpSp>
        <p:nvGrpSpPr>
          <p:cNvPr id="32" name="Group 31">
            <a:extLst>
              <a:ext uri="{FF2B5EF4-FFF2-40B4-BE49-F238E27FC236}">
                <a16:creationId xmlns:a16="http://schemas.microsoft.com/office/drawing/2014/main" id="{1FA13CAF-B615-BE10-8215-458DDD4925CB}"/>
              </a:ext>
            </a:extLst>
          </p:cNvPr>
          <p:cNvGrpSpPr/>
          <p:nvPr/>
        </p:nvGrpSpPr>
        <p:grpSpPr>
          <a:xfrm>
            <a:off x="5793215" y="4910603"/>
            <a:ext cx="923267" cy="1331433"/>
            <a:chOff x="4455876" y="4912122"/>
            <a:chExt cx="1573489" cy="1331433"/>
          </a:xfrm>
        </p:grpSpPr>
        <p:sp>
          <p:nvSpPr>
            <p:cNvPr id="33" name="Rectangle 32">
              <a:extLst>
                <a:ext uri="{FF2B5EF4-FFF2-40B4-BE49-F238E27FC236}">
                  <a16:creationId xmlns:a16="http://schemas.microsoft.com/office/drawing/2014/main" id="{A9F97A55-9866-13D5-BDF7-F5A111884F39}"/>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40B4440-8FE1-755D-D6FA-13628B91DC57}"/>
                </a:ext>
              </a:extLst>
            </p:cNvPr>
            <p:cNvSpPr txBox="1"/>
            <p:nvPr/>
          </p:nvSpPr>
          <p:spPr>
            <a:xfrm>
              <a:off x="4455876" y="5207500"/>
              <a:ext cx="1573489" cy="584775"/>
            </a:xfrm>
            <a:prstGeom prst="rect">
              <a:avLst/>
            </a:prstGeom>
            <a:noFill/>
          </p:spPr>
          <p:txBody>
            <a:bodyPr wrap="square" rtlCol="0">
              <a:spAutoFit/>
            </a:bodyPr>
            <a:lstStyle/>
            <a:p>
              <a:pPr algn="ctr"/>
              <a:r>
                <a:rPr lang="en-US" sz="1600" dirty="0" err="1">
                  <a:latin typeface="Arial" panose="020B0604020202020204" pitchFamily="34" charset="0"/>
                  <a:cs typeface="Arial" panose="020B0604020202020204" pitchFamily="34" charset="0"/>
                </a:rPr>
                <a:t>Dẫn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xuất</a:t>
              </a:r>
              <a:r>
                <a:rPr lang="en-US" sz="1600" dirty="0">
                  <a:latin typeface="Arial" panose="020B0604020202020204" pitchFamily="34" charset="0"/>
                  <a:cs typeface="Arial" panose="020B0604020202020204" pitchFamily="34" charset="0"/>
                </a:rPr>
                <a:t> halogen</a:t>
              </a:r>
            </a:p>
          </p:txBody>
        </p:sp>
      </p:grpSp>
      <p:grpSp>
        <p:nvGrpSpPr>
          <p:cNvPr id="35" name="Group 34">
            <a:extLst>
              <a:ext uri="{FF2B5EF4-FFF2-40B4-BE49-F238E27FC236}">
                <a16:creationId xmlns:a16="http://schemas.microsoft.com/office/drawing/2014/main" id="{EA036913-0C55-10BA-93A7-A39B2952604E}"/>
              </a:ext>
            </a:extLst>
          </p:cNvPr>
          <p:cNvGrpSpPr/>
          <p:nvPr/>
        </p:nvGrpSpPr>
        <p:grpSpPr>
          <a:xfrm>
            <a:off x="6682969" y="4910603"/>
            <a:ext cx="923267" cy="1331433"/>
            <a:chOff x="4455876" y="4912122"/>
            <a:chExt cx="1573489" cy="1331433"/>
          </a:xfrm>
        </p:grpSpPr>
        <p:sp>
          <p:nvSpPr>
            <p:cNvPr id="36" name="Rectangle 35">
              <a:extLst>
                <a:ext uri="{FF2B5EF4-FFF2-40B4-BE49-F238E27FC236}">
                  <a16:creationId xmlns:a16="http://schemas.microsoft.com/office/drawing/2014/main" id="{7CC125B4-EBF7-404E-DF65-0868DE5CDFAD}"/>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4EE496A-BAB2-B8DE-29CD-E8CD69B03F9A}"/>
                </a:ext>
              </a:extLst>
            </p:cNvPr>
            <p:cNvSpPr txBox="1"/>
            <p:nvPr/>
          </p:nvSpPr>
          <p:spPr>
            <a:xfrm>
              <a:off x="4455876" y="5207500"/>
              <a:ext cx="1573489" cy="83099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Alcohol, phenol,</a:t>
              </a:r>
            </a:p>
            <a:p>
              <a:pPr algn="ctr"/>
              <a:r>
                <a:rPr lang="en-US" sz="1600" dirty="0">
                  <a:latin typeface="Arial" panose="020B0604020202020204" pitchFamily="34" charset="0"/>
                  <a:cs typeface="Arial" panose="020B0604020202020204" pitchFamily="34" charset="0"/>
                </a:rPr>
                <a:t>ether</a:t>
              </a:r>
            </a:p>
          </p:txBody>
        </p:sp>
      </p:grpSp>
      <p:grpSp>
        <p:nvGrpSpPr>
          <p:cNvPr id="41" name="Group 40">
            <a:extLst>
              <a:ext uri="{FF2B5EF4-FFF2-40B4-BE49-F238E27FC236}">
                <a16:creationId xmlns:a16="http://schemas.microsoft.com/office/drawing/2014/main" id="{50FD24BB-C8A9-C606-F8A9-D2357565A239}"/>
              </a:ext>
            </a:extLst>
          </p:cNvPr>
          <p:cNvGrpSpPr/>
          <p:nvPr/>
        </p:nvGrpSpPr>
        <p:grpSpPr>
          <a:xfrm>
            <a:off x="9352231" y="4910603"/>
            <a:ext cx="1053247" cy="1331433"/>
            <a:chOff x="4455876" y="4912122"/>
            <a:chExt cx="1573489" cy="1331433"/>
          </a:xfrm>
        </p:grpSpPr>
        <p:sp>
          <p:nvSpPr>
            <p:cNvPr id="42" name="Rectangle 41">
              <a:extLst>
                <a:ext uri="{FF2B5EF4-FFF2-40B4-BE49-F238E27FC236}">
                  <a16:creationId xmlns:a16="http://schemas.microsoft.com/office/drawing/2014/main" id="{BA32794E-15C5-938F-4718-095A34128B0C}"/>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33E312E6-DC96-8B1A-4B5F-354379454C67}"/>
                </a:ext>
              </a:extLst>
            </p:cNvPr>
            <p:cNvSpPr txBox="1"/>
            <p:nvPr/>
          </p:nvSpPr>
          <p:spPr>
            <a:xfrm>
              <a:off x="4455876" y="5327970"/>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Aldehyde</a:t>
              </a:r>
            </a:p>
            <a:p>
              <a:pPr algn="ctr"/>
              <a:r>
                <a:rPr lang="en-US" sz="1600" dirty="0">
                  <a:latin typeface="Arial" panose="020B0604020202020204" pitchFamily="34" charset="0"/>
                  <a:cs typeface="Arial" panose="020B0604020202020204" pitchFamily="34" charset="0"/>
                </a:rPr>
                <a:t>ketone</a:t>
              </a:r>
            </a:p>
          </p:txBody>
        </p:sp>
      </p:grpSp>
      <p:grpSp>
        <p:nvGrpSpPr>
          <p:cNvPr id="44" name="Group 43">
            <a:extLst>
              <a:ext uri="{FF2B5EF4-FFF2-40B4-BE49-F238E27FC236}">
                <a16:creationId xmlns:a16="http://schemas.microsoft.com/office/drawing/2014/main" id="{308E584F-5A6B-4A40-1C54-149F73014CD5}"/>
              </a:ext>
            </a:extLst>
          </p:cNvPr>
          <p:cNvGrpSpPr/>
          <p:nvPr/>
        </p:nvGrpSpPr>
        <p:grpSpPr>
          <a:xfrm>
            <a:off x="7572723" y="4910603"/>
            <a:ext cx="923267" cy="1331433"/>
            <a:chOff x="4455876" y="4912122"/>
            <a:chExt cx="1573489" cy="1331433"/>
          </a:xfrm>
        </p:grpSpPr>
        <p:sp>
          <p:nvSpPr>
            <p:cNvPr id="46" name="Rectangle 45">
              <a:extLst>
                <a:ext uri="{FF2B5EF4-FFF2-40B4-BE49-F238E27FC236}">
                  <a16:creationId xmlns:a16="http://schemas.microsoft.com/office/drawing/2014/main" id="{F01D08EF-6EA3-A191-244B-3AE21FCC1126}"/>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17B4CDD-B145-5BFB-5737-916241C9F285}"/>
                </a:ext>
              </a:extLst>
            </p:cNvPr>
            <p:cNvSpPr txBox="1"/>
            <p:nvPr/>
          </p:nvSpPr>
          <p:spPr>
            <a:xfrm>
              <a:off x="4455876" y="5285450"/>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Amine,</a:t>
              </a:r>
            </a:p>
            <a:p>
              <a:pPr algn="ctr"/>
              <a:r>
                <a:rPr lang="en-US" sz="1600" dirty="0">
                  <a:latin typeface="Arial" panose="020B0604020202020204" pitchFamily="34" charset="0"/>
                  <a:cs typeface="Arial" panose="020B0604020202020204" pitchFamily="34" charset="0"/>
                </a:rPr>
                <a:t>nitro</a:t>
              </a:r>
            </a:p>
          </p:txBody>
        </p:sp>
      </p:grpSp>
      <p:grpSp>
        <p:nvGrpSpPr>
          <p:cNvPr id="49" name="Group 48">
            <a:extLst>
              <a:ext uri="{FF2B5EF4-FFF2-40B4-BE49-F238E27FC236}">
                <a16:creationId xmlns:a16="http://schemas.microsoft.com/office/drawing/2014/main" id="{C96B1E19-7C4F-C229-1150-1D5130A865A1}"/>
              </a:ext>
            </a:extLst>
          </p:cNvPr>
          <p:cNvGrpSpPr/>
          <p:nvPr/>
        </p:nvGrpSpPr>
        <p:grpSpPr>
          <a:xfrm>
            <a:off x="8462477" y="4910603"/>
            <a:ext cx="923267" cy="1331433"/>
            <a:chOff x="4455876" y="4912122"/>
            <a:chExt cx="1573489" cy="1331433"/>
          </a:xfrm>
        </p:grpSpPr>
        <p:sp>
          <p:nvSpPr>
            <p:cNvPr id="58" name="Rectangle 57">
              <a:extLst>
                <a:ext uri="{FF2B5EF4-FFF2-40B4-BE49-F238E27FC236}">
                  <a16:creationId xmlns:a16="http://schemas.microsoft.com/office/drawing/2014/main" id="{9F856720-774F-8430-BF9C-725586455A52}"/>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B2986904-CB00-3C10-09DD-B1C292D01B9C}"/>
                </a:ext>
              </a:extLst>
            </p:cNvPr>
            <p:cNvSpPr txBox="1"/>
            <p:nvPr/>
          </p:nvSpPr>
          <p:spPr>
            <a:xfrm>
              <a:off x="4455876" y="5285450"/>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Acid, ester</a:t>
              </a:r>
            </a:p>
          </p:txBody>
        </p:sp>
      </p:grpSp>
      <p:grpSp>
        <p:nvGrpSpPr>
          <p:cNvPr id="60" name="Group 59">
            <a:extLst>
              <a:ext uri="{FF2B5EF4-FFF2-40B4-BE49-F238E27FC236}">
                <a16:creationId xmlns:a16="http://schemas.microsoft.com/office/drawing/2014/main" id="{7DB81C26-374E-55CA-74CB-CE77FD852547}"/>
              </a:ext>
            </a:extLst>
          </p:cNvPr>
          <p:cNvGrpSpPr/>
          <p:nvPr/>
        </p:nvGrpSpPr>
        <p:grpSpPr>
          <a:xfrm>
            <a:off x="10371963" y="4941602"/>
            <a:ext cx="923267" cy="1331433"/>
            <a:chOff x="4455876" y="4912122"/>
            <a:chExt cx="1573489" cy="1331433"/>
          </a:xfrm>
        </p:grpSpPr>
        <p:sp>
          <p:nvSpPr>
            <p:cNvPr id="61" name="Rectangle 60">
              <a:extLst>
                <a:ext uri="{FF2B5EF4-FFF2-40B4-BE49-F238E27FC236}">
                  <a16:creationId xmlns:a16="http://schemas.microsoft.com/office/drawing/2014/main" id="{C1F907A6-1DEC-E981-97FB-1EC573F2A0A7}"/>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FCAF707-02A6-0AAB-5AC5-8D0BF39A2921}"/>
                </a:ext>
              </a:extLst>
            </p:cNvPr>
            <p:cNvSpPr txBox="1"/>
            <p:nvPr/>
          </p:nvSpPr>
          <p:spPr>
            <a:xfrm>
              <a:off x="4455876" y="5162339"/>
              <a:ext cx="1573489" cy="830997"/>
            </a:xfrm>
            <a:prstGeom prst="rect">
              <a:avLst/>
            </a:prstGeom>
            <a:noFill/>
          </p:spPr>
          <p:txBody>
            <a:bodyPr wrap="square" rtlCol="0">
              <a:spAutoFit/>
            </a:bodyPr>
            <a:lstStyle/>
            <a:p>
              <a:pPr algn="ctr"/>
              <a:r>
                <a:rPr lang="en-US" sz="1600" dirty="0" err="1">
                  <a:latin typeface="Arial" panose="020B0604020202020204" pitchFamily="34" charset="0"/>
                  <a:cs typeface="Arial" panose="020B0604020202020204" pitchFamily="34" charset="0"/>
                </a:rPr>
                <a:t>Tạp</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phức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polimer</a:t>
              </a:r>
              <a:endParaRPr lang="en-US" sz="1600" dirty="0">
                <a:latin typeface="Arial" panose="020B0604020202020204" pitchFamily="34" charset="0"/>
                <a:cs typeface="Arial" panose="020B0604020202020204" pitchFamily="34" charset="0"/>
              </a:endParaRPr>
            </a:p>
          </p:txBody>
        </p:sp>
      </p:grpSp>
      <p:cxnSp>
        <p:nvCxnSpPr>
          <p:cNvPr id="23555" name="Straight Arrow Connector 23554">
            <a:extLst>
              <a:ext uri="{FF2B5EF4-FFF2-40B4-BE49-F238E27FC236}">
                <a16:creationId xmlns:a16="http://schemas.microsoft.com/office/drawing/2014/main" id="{18F6E062-F3DD-09F2-C270-1719AF491C38}"/>
              </a:ext>
            </a:extLst>
          </p:cNvPr>
          <p:cNvCxnSpPr>
            <a:cxnSpLocks/>
            <a:stCxn id="8" idx="2"/>
            <a:endCxn id="21" idx="0"/>
          </p:cNvCxnSpPr>
          <p:nvPr/>
        </p:nvCxnSpPr>
        <p:spPr>
          <a:xfrm>
            <a:off x="5853164" y="2627123"/>
            <a:ext cx="2289899" cy="4308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67" name="Straight Arrow Connector 23566">
            <a:extLst>
              <a:ext uri="{FF2B5EF4-FFF2-40B4-BE49-F238E27FC236}">
                <a16:creationId xmlns:a16="http://schemas.microsoft.com/office/drawing/2014/main" id="{04E7287B-0536-4004-83AF-05C423D54FE9}"/>
              </a:ext>
            </a:extLst>
          </p:cNvPr>
          <p:cNvCxnSpPr>
            <a:cxnSpLocks/>
            <a:stCxn id="21" idx="2"/>
            <a:endCxn id="33" idx="0"/>
          </p:cNvCxnSpPr>
          <p:nvPr/>
        </p:nvCxnSpPr>
        <p:spPr>
          <a:xfrm flipH="1">
            <a:off x="6254850" y="4316597"/>
            <a:ext cx="1888213" cy="594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70" name="Straight Arrow Connector 23569">
            <a:extLst>
              <a:ext uri="{FF2B5EF4-FFF2-40B4-BE49-F238E27FC236}">
                <a16:creationId xmlns:a16="http://schemas.microsoft.com/office/drawing/2014/main" id="{0D004841-56A5-2936-34DA-7D6C3189A3A1}"/>
              </a:ext>
            </a:extLst>
          </p:cNvPr>
          <p:cNvCxnSpPr>
            <a:cxnSpLocks/>
            <a:stCxn id="21" idx="2"/>
            <a:endCxn id="36" idx="0"/>
          </p:cNvCxnSpPr>
          <p:nvPr/>
        </p:nvCxnSpPr>
        <p:spPr>
          <a:xfrm flipH="1">
            <a:off x="7144604" y="4316597"/>
            <a:ext cx="998459" cy="594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73" name="Straight Arrow Connector 23572">
            <a:extLst>
              <a:ext uri="{FF2B5EF4-FFF2-40B4-BE49-F238E27FC236}">
                <a16:creationId xmlns:a16="http://schemas.microsoft.com/office/drawing/2014/main" id="{B47AC28C-17B5-1EE6-27AD-038257CA19C3}"/>
              </a:ext>
            </a:extLst>
          </p:cNvPr>
          <p:cNvCxnSpPr>
            <a:cxnSpLocks/>
            <a:stCxn id="21" idx="2"/>
            <a:endCxn id="46" idx="0"/>
          </p:cNvCxnSpPr>
          <p:nvPr/>
        </p:nvCxnSpPr>
        <p:spPr>
          <a:xfrm flipH="1">
            <a:off x="8034358" y="4316597"/>
            <a:ext cx="108705" cy="594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76" name="Straight Arrow Connector 23575">
            <a:extLst>
              <a:ext uri="{FF2B5EF4-FFF2-40B4-BE49-F238E27FC236}">
                <a16:creationId xmlns:a16="http://schemas.microsoft.com/office/drawing/2014/main" id="{5B68E9C1-172C-FDC4-2BB5-FF11CE5455C5}"/>
              </a:ext>
            </a:extLst>
          </p:cNvPr>
          <p:cNvCxnSpPr>
            <a:cxnSpLocks/>
            <a:stCxn id="21" idx="2"/>
            <a:endCxn id="58" idx="0"/>
          </p:cNvCxnSpPr>
          <p:nvPr/>
        </p:nvCxnSpPr>
        <p:spPr>
          <a:xfrm>
            <a:off x="8143063" y="4316597"/>
            <a:ext cx="781049" cy="594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79" name="Straight Arrow Connector 23578">
            <a:extLst>
              <a:ext uri="{FF2B5EF4-FFF2-40B4-BE49-F238E27FC236}">
                <a16:creationId xmlns:a16="http://schemas.microsoft.com/office/drawing/2014/main" id="{BFD07333-B7A3-B25A-405A-541F33B04004}"/>
              </a:ext>
            </a:extLst>
          </p:cNvPr>
          <p:cNvCxnSpPr>
            <a:cxnSpLocks/>
            <a:stCxn id="21" idx="2"/>
            <a:endCxn id="42" idx="0"/>
          </p:cNvCxnSpPr>
          <p:nvPr/>
        </p:nvCxnSpPr>
        <p:spPr>
          <a:xfrm>
            <a:off x="8143063" y="4316597"/>
            <a:ext cx="1735793" cy="594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82" name="Straight Arrow Connector 23581">
            <a:extLst>
              <a:ext uri="{FF2B5EF4-FFF2-40B4-BE49-F238E27FC236}">
                <a16:creationId xmlns:a16="http://schemas.microsoft.com/office/drawing/2014/main" id="{80BA83F5-E7FF-2935-80B4-C17B544061D7}"/>
              </a:ext>
            </a:extLst>
          </p:cNvPr>
          <p:cNvCxnSpPr>
            <a:cxnSpLocks/>
            <a:stCxn id="21" idx="2"/>
            <a:endCxn id="61" idx="0"/>
          </p:cNvCxnSpPr>
          <p:nvPr/>
        </p:nvCxnSpPr>
        <p:spPr>
          <a:xfrm>
            <a:off x="8143063" y="4316597"/>
            <a:ext cx="2690535" cy="6250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585" name="Group 23584">
            <a:extLst>
              <a:ext uri="{FF2B5EF4-FFF2-40B4-BE49-F238E27FC236}">
                <a16:creationId xmlns:a16="http://schemas.microsoft.com/office/drawing/2014/main" id="{AA0299F7-BD68-3538-3536-E48DF69B84E0}"/>
              </a:ext>
            </a:extLst>
          </p:cNvPr>
          <p:cNvGrpSpPr/>
          <p:nvPr/>
        </p:nvGrpSpPr>
        <p:grpSpPr>
          <a:xfrm>
            <a:off x="4582048" y="2242198"/>
            <a:ext cx="2542233" cy="400518"/>
            <a:chOff x="4582048" y="2242198"/>
            <a:chExt cx="2542233" cy="400518"/>
          </a:xfrm>
        </p:grpSpPr>
        <p:sp>
          <p:nvSpPr>
            <p:cNvPr id="6" name="Rectangle 5">
              <a:extLst>
                <a:ext uri="{FF2B5EF4-FFF2-40B4-BE49-F238E27FC236}">
                  <a16:creationId xmlns:a16="http://schemas.microsoft.com/office/drawing/2014/main" id="{F99C11B3-0742-CD73-5003-89760C664C90}"/>
                </a:ext>
              </a:extLst>
            </p:cNvPr>
            <p:cNvSpPr/>
            <p:nvPr/>
          </p:nvSpPr>
          <p:spPr>
            <a:xfrm>
              <a:off x="4582048" y="2242198"/>
              <a:ext cx="2542233" cy="400518"/>
            </a:xfrm>
            <a:prstGeom prst="rect">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1671B1A-721C-F51B-77A4-90689D35953D}"/>
                </a:ext>
              </a:extLst>
            </p:cNvPr>
            <p:cNvSpPr txBox="1"/>
            <p:nvPr/>
          </p:nvSpPr>
          <p:spPr>
            <a:xfrm>
              <a:off x="4648507" y="2257791"/>
              <a:ext cx="2409314"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HỢP CHẤT HỮU CƠ</a:t>
              </a:r>
            </a:p>
          </p:txBody>
        </p:sp>
      </p:grpSp>
      <p:sp>
        <p:nvSpPr>
          <p:cNvPr id="10" name="Rectangle: Top Corners Snipped 9">
            <a:extLst>
              <a:ext uri="{FF2B5EF4-FFF2-40B4-BE49-F238E27FC236}">
                <a16:creationId xmlns:a16="http://schemas.microsoft.com/office/drawing/2014/main" id="{43712CF6-D4C5-4DC9-FF15-FCAEC79EFFEB}"/>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2242B8-D41D-B75F-90FE-EE56B092DEB2}"/>
              </a:ext>
            </a:extLst>
          </p:cNvPr>
          <p:cNvSpPr txBox="1"/>
          <p:nvPr/>
        </p:nvSpPr>
        <p:spPr>
          <a:xfrm>
            <a:off x="2410059" y="-8714"/>
            <a:ext cx="7112781"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III. PHÂN LOẠI CÁC HỢP CHẤT HỮU CƠ</a:t>
            </a:r>
          </a:p>
        </p:txBody>
      </p:sp>
      <p:pic>
        <p:nvPicPr>
          <p:cNvPr id="8194" name="Picture 2" descr="Metilamina - Wikipedia, la enciclopedia libre">
            <a:extLst>
              <a:ext uri="{FF2B5EF4-FFF2-40B4-BE49-F238E27FC236}">
                <a16:creationId xmlns:a16="http://schemas.microsoft.com/office/drawing/2014/main" id="{592BB640-5622-86A6-D457-575A382B0132}"/>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2286551" y="2018223"/>
            <a:ext cx="2042155" cy="156990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958E4D3A-5AF5-63BB-00FB-7576816FDAF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17362" y="3496323"/>
            <a:ext cx="1743459" cy="141061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loroetan - Wikipedia">
            <a:extLst>
              <a:ext uri="{FF2B5EF4-FFF2-40B4-BE49-F238E27FC236}">
                <a16:creationId xmlns:a16="http://schemas.microsoft.com/office/drawing/2014/main" id="{10BB04C5-F304-FA49-3BD9-38A5B66843F3}"/>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2246408" y="5016342"/>
            <a:ext cx="1921927" cy="149760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702DE84-4DCB-010C-AB4B-383C258BBFD6}"/>
              </a:ext>
            </a:extLst>
          </p:cNvPr>
          <p:cNvSpPr txBox="1"/>
          <p:nvPr/>
        </p:nvSpPr>
        <p:spPr>
          <a:xfrm>
            <a:off x="843634" y="2702010"/>
            <a:ext cx="966931"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CH</a:t>
            </a:r>
            <a:r>
              <a:rPr lang="en-US" sz="2400" b="1" baseline="-25000" dirty="0">
                <a:latin typeface="Arial" panose="020B0604020202020204" pitchFamily="34" charset="0"/>
                <a:cs typeface="Arial" panose="020B0604020202020204" pitchFamily="34" charset="0"/>
              </a:rPr>
              <a:t>5</a:t>
            </a:r>
            <a:r>
              <a:rPr lang="en-US" sz="2400" b="1" dirty="0">
                <a:latin typeface="Arial" panose="020B0604020202020204" pitchFamily="34" charset="0"/>
                <a:cs typeface="Arial" panose="020B0604020202020204" pitchFamily="34" charset="0"/>
              </a:rPr>
              <a:t>N</a:t>
            </a:r>
          </a:p>
        </p:txBody>
      </p:sp>
      <p:sp>
        <p:nvSpPr>
          <p:cNvPr id="23" name="TextBox 22">
            <a:extLst>
              <a:ext uri="{FF2B5EF4-FFF2-40B4-BE49-F238E27FC236}">
                <a16:creationId xmlns:a16="http://schemas.microsoft.com/office/drawing/2014/main" id="{86091146-E762-7B9A-A82C-A01B8F81D9CC}"/>
              </a:ext>
            </a:extLst>
          </p:cNvPr>
          <p:cNvSpPr txBox="1"/>
          <p:nvPr/>
        </p:nvSpPr>
        <p:spPr>
          <a:xfrm>
            <a:off x="843634" y="4214837"/>
            <a:ext cx="1096775"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CH</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O</a:t>
            </a:r>
            <a:r>
              <a:rPr lang="en-US" sz="2400" b="1" baseline="-25000" dirty="0">
                <a:latin typeface="Arial" panose="020B0604020202020204" pitchFamily="34" charset="0"/>
                <a:cs typeface="Arial" panose="020B0604020202020204" pitchFamily="34" charset="0"/>
              </a:rPr>
              <a:t>2</a:t>
            </a:r>
            <a:endParaRPr lang="en-US" sz="2400"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E6B9CC8-018B-DB3E-DB17-C8140559B633}"/>
              </a:ext>
            </a:extLst>
          </p:cNvPr>
          <p:cNvSpPr txBox="1"/>
          <p:nvPr/>
        </p:nvSpPr>
        <p:spPr>
          <a:xfrm>
            <a:off x="843634" y="5363232"/>
            <a:ext cx="1165704"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C</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H</a:t>
            </a:r>
            <a:r>
              <a:rPr lang="en-US" sz="2400" b="1" baseline="-25000" dirty="0">
                <a:latin typeface="Arial" panose="020B0604020202020204" pitchFamily="34" charset="0"/>
                <a:cs typeface="Arial" panose="020B0604020202020204" pitchFamily="34" charset="0"/>
              </a:rPr>
              <a:t>5</a:t>
            </a:r>
            <a:r>
              <a:rPr lang="en-US" sz="2400" b="1" dirty="0">
                <a:latin typeface="Arial" panose="020B0604020202020204" pitchFamily="34" charset="0"/>
                <a:cs typeface="Arial" panose="020B0604020202020204" pitchFamily="34" charset="0"/>
              </a:rPr>
              <a:t>Cl</a:t>
            </a:r>
          </a:p>
        </p:txBody>
      </p:sp>
    </p:spTree>
    <p:extLst>
      <p:ext uri="{BB962C8B-B14F-4D97-AF65-F5344CB8AC3E}">
        <p14:creationId xmlns:p14="http://schemas.microsoft.com/office/powerpoint/2010/main" val="204629593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960793" cy="461665"/>
            </a:xfrm>
            <a:prstGeom prst="rect">
              <a:avLst/>
            </a:prstGeom>
            <a:grpFill/>
            <a:ln>
              <a:noFill/>
            </a:ln>
          </p:spPr>
          <p:txBody>
            <a:bodyPr wrap="non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Hoạt</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động</a:t>
              </a:r>
              <a:r>
                <a:rPr lang="en-US" sz="2400" b="1" dirty="0">
                  <a:solidFill>
                    <a:schemeClr val="accent2">
                      <a:lumMod val="50000"/>
                    </a:schemeClr>
                  </a:solidFill>
                  <a:latin typeface="Arial" panose="020B0604020202020204" pitchFamily="34" charset="0"/>
                  <a:cs typeface="Arial" panose="020B0604020202020204" pitchFamily="34" charset="0"/>
                </a:rPr>
                <a:t> 6</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282AFFF4-9F6F-B576-D4C5-032AB8ADAE2F}"/>
              </a:ext>
            </a:extLst>
          </p:cNvPr>
          <p:cNvSpPr txBox="1"/>
          <p:nvPr/>
        </p:nvSpPr>
        <p:spPr>
          <a:xfrm>
            <a:off x="1643414" y="1800843"/>
            <a:ext cx="9233749" cy="830997"/>
          </a:xfrm>
          <a:prstGeom prst="rect">
            <a:avLst/>
          </a:prstGeom>
          <a:noFill/>
        </p:spPr>
        <p:txBody>
          <a:bodyPr wrap="square">
            <a:spAutoFit/>
          </a:bodyPr>
          <a:lstStyle/>
          <a:p>
            <a:pPr algn="ctr"/>
            <a:r>
              <a:rPr lang="vi-VN" sz="2400" b="0" i="0" dirty="0">
                <a:effectLst/>
              </a:rPr>
              <a:t> Nhận xét thành phần nguyên tố của hydrocarbon và dẫn xuất của hydrocarbon trong hình 8.5 và 8.6</a:t>
            </a:r>
            <a:endParaRPr lang="en-US" sz="2400" b="1" dirty="0"/>
          </a:p>
        </p:txBody>
      </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pic>
        <p:nvPicPr>
          <p:cNvPr id="9218" name="Picture 2" descr="Nhận xét thành phần nguyên tố của hydrocacbon và dẫn xuất của hydrocacbon trong hình 8.5 và 8.6">
            <a:extLst>
              <a:ext uri="{FF2B5EF4-FFF2-40B4-BE49-F238E27FC236}">
                <a16:creationId xmlns:a16="http://schemas.microsoft.com/office/drawing/2014/main" id="{4EC553F0-3BC4-B238-FDB8-3B6613307AF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29786" y="2972283"/>
            <a:ext cx="4932428" cy="27842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Top Corners Snipped 1">
            <a:extLst>
              <a:ext uri="{FF2B5EF4-FFF2-40B4-BE49-F238E27FC236}">
                <a16:creationId xmlns:a16="http://schemas.microsoft.com/office/drawing/2014/main" id="{9BACFA1B-396C-0428-E60B-E03C4661CE9C}"/>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DB2FB42-02C7-9DA6-DC6C-975A79CA0215}"/>
              </a:ext>
            </a:extLst>
          </p:cNvPr>
          <p:cNvSpPr txBox="1"/>
          <p:nvPr/>
        </p:nvSpPr>
        <p:spPr>
          <a:xfrm>
            <a:off x="2410059" y="-8714"/>
            <a:ext cx="7112781"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III. PHÂN LOẠI CÁC HỢP CHẤT HỮU CƠ</a:t>
            </a:r>
          </a:p>
        </p:txBody>
      </p:sp>
    </p:spTree>
    <p:extLst>
      <p:ext uri="{BB962C8B-B14F-4D97-AF65-F5344CB8AC3E}">
        <p14:creationId xmlns:p14="http://schemas.microsoft.com/office/powerpoint/2010/main" val="2198463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960793" cy="461665"/>
            </a:xfrm>
            <a:prstGeom prst="rect">
              <a:avLst/>
            </a:prstGeom>
            <a:grpFill/>
            <a:ln>
              <a:noFill/>
            </a:ln>
          </p:spPr>
          <p:txBody>
            <a:bodyPr wrap="non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Hoạt</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động</a:t>
              </a:r>
              <a:r>
                <a:rPr lang="en-US" sz="2400" b="1" dirty="0">
                  <a:solidFill>
                    <a:schemeClr val="accent2">
                      <a:lumMod val="50000"/>
                    </a:schemeClr>
                  </a:solidFill>
                  <a:latin typeface="Arial" panose="020B0604020202020204" pitchFamily="34" charset="0"/>
                  <a:cs typeface="Arial" panose="020B0604020202020204" pitchFamily="34" charset="0"/>
                </a:rPr>
                <a:t> 6</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grpSp>
        <p:nvGrpSpPr>
          <p:cNvPr id="2" name="Group 1">
            <a:extLst>
              <a:ext uri="{FF2B5EF4-FFF2-40B4-BE49-F238E27FC236}">
                <a16:creationId xmlns:a16="http://schemas.microsoft.com/office/drawing/2014/main" id="{B9DDE9B7-4B70-ECF4-3890-11996E0D909D}"/>
              </a:ext>
            </a:extLst>
          </p:cNvPr>
          <p:cNvGrpSpPr/>
          <p:nvPr/>
        </p:nvGrpSpPr>
        <p:grpSpPr>
          <a:xfrm>
            <a:off x="5240128" y="1746701"/>
            <a:ext cx="1710813" cy="484013"/>
            <a:chOff x="4807974" y="3175819"/>
            <a:chExt cx="1710813" cy="484013"/>
          </a:xfrm>
          <a:solidFill>
            <a:schemeClr val="accent1">
              <a:lumMod val="50000"/>
            </a:schemeClr>
          </a:solidFill>
        </p:grpSpPr>
        <p:sp>
          <p:nvSpPr>
            <p:cNvPr id="3" name="Rectangle: Rounded Corners 2">
              <a:extLst>
                <a:ext uri="{FF2B5EF4-FFF2-40B4-BE49-F238E27FC236}">
                  <a16:creationId xmlns:a16="http://schemas.microsoft.com/office/drawing/2014/main" id="{15098F6C-5E43-D26F-C416-6CEA6DD0A7F0}"/>
                </a:ext>
              </a:extLst>
            </p:cNvPr>
            <p:cNvSpPr/>
            <p:nvPr/>
          </p:nvSpPr>
          <p:spPr>
            <a:xfrm>
              <a:off x="4807974" y="3175819"/>
              <a:ext cx="1710813" cy="48401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AD06A6-FE00-D80D-185E-FAF4FD2E1F78}"/>
                </a:ext>
              </a:extLst>
            </p:cNvPr>
            <p:cNvSpPr txBox="1"/>
            <p:nvPr/>
          </p:nvSpPr>
          <p:spPr>
            <a:xfrm>
              <a:off x="4944274" y="3198167"/>
              <a:ext cx="1438215" cy="461665"/>
            </a:xfrm>
            <a:prstGeom prst="rect">
              <a:avLst/>
            </a:prstGeom>
            <a:grp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TRẢ LỜI</a:t>
              </a:r>
            </a:p>
          </p:txBody>
        </p:sp>
      </p:grpSp>
      <p:sp>
        <p:nvSpPr>
          <p:cNvPr id="24" name="TextBox 23">
            <a:extLst>
              <a:ext uri="{FF2B5EF4-FFF2-40B4-BE49-F238E27FC236}">
                <a16:creationId xmlns:a16="http://schemas.microsoft.com/office/drawing/2014/main" id="{0A455419-17D9-2681-A25D-54B5A95E60A8}"/>
              </a:ext>
            </a:extLst>
          </p:cNvPr>
          <p:cNvSpPr txBox="1"/>
          <p:nvPr/>
        </p:nvSpPr>
        <p:spPr>
          <a:xfrm>
            <a:off x="1607544" y="2644752"/>
            <a:ext cx="9516093" cy="1938992"/>
          </a:xfrm>
          <a:prstGeom prst="rect">
            <a:avLst/>
          </a:prstGeom>
          <a:noFill/>
        </p:spPr>
        <p:txBody>
          <a:bodyPr wrap="square" rtlCol="0">
            <a:spAutoFit/>
          </a:bodyPr>
          <a:lstStyle/>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cs typeface="Arial" panose="020B0604020202020204" pitchFamily="34" charset="0"/>
              </a:rPr>
              <a:t>Hydrocarbon là hợp chất hữu cơ trong thành phần phân tử chỉ chứa hai nguyên tố là carbon và hydro</a:t>
            </a:r>
            <a:r>
              <a:rPr lang="en-US" sz="2400" b="0" i="0" dirty="0">
                <a:solidFill>
                  <a:srgbClr val="333333"/>
                </a:solidFill>
                <a:effectLst/>
                <a:latin typeface="Arial" panose="020B0604020202020204" pitchFamily="34" charset="0"/>
                <a:cs typeface="Arial" panose="020B0604020202020204" pitchFamily="34" charset="0"/>
              </a:rPr>
              <a:t>gen</a:t>
            </a:r>
            <a:r>
              <a:rPr lang="vi-VN" sz="2400" b="0" i="0" dirty="0">
                <a:solidFill>
                  <a:srgbClr val="333333"/>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cs typeface="Arial" panose="020B0604020202020204" pitchFamily="34" charset="0"/>
              </a:rPr>
              <a:t>Dẫn xuất của hydrocarbon là những hợp chất mà trong phân tử ngoài C, H ra còn có một số hay nhiều nguyên tố khác như O, N, S, Cl...</a:t>
            </a:r>
            <a:endParaRPr lang="vi-VN" sz="2200" b="0" i="0" baseline="30000" dirty="0">
              <a:solidFill>
                <a:srgbClr val="333333"/>
              </a:solidFill>
              <a:effectLst/>
              <a:latin typeface="Arial" panose="020B0604020202020204" pitchFamily="34" charset="0"/>
              <a:cs typeface="Arial" panose="020B0604020202020204" pitchFamily="34" charset="0"/>
            </a:endParaRPr>
          </a:p>
        </p:txBody>
      </p:sp>
      <p:sp>
        <p:nvSpPr>
          <p:cNvPr id="26" name="Rectangle: Top Corners Snipped 25">
            <a:extLst>
              <a:ext uri="{FF2B5EF4-FFF2-40B4-BE49-F238E27FC236}">
                <a16:creationId xmlns:a16="http://schemas.microsoft.com/office/drawing/2014/main" id="{9B270914-2C65-9448-B0D8-B0C95D2373B4}"/>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52813FE-02EF-301C-FFB3-3EEBDF0A5C02}"/>
              </a:ext>
            </a:extLst>
          </p:cNvPr>
          <p:cNvSpPr txBox="1"/>
          <p:nvPr/>
        </p:nvSpPr>
        <p:spPr>
          <a:xfrm>
            <a:off x="2410059" y="-8714"/>
            <a:ext cx="7112781"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III. PHÂN LOẠI CÁC HỢP CHẤT HỮU CƠ</a:t>
            </a:r>
          </a:p>
        </p:txBody>
      </p:sp>
    </p:spTree>
    <p:extLst>
      <p:ext uri="{BB962C8B-B14F-4D97-AF65-F5344CB8AC3E}">
        <p14:creationId xmlns:p14="http://schemas.microsoft.com/office/powerpoint/2010/main" val="852049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grpSp>
        <p:nvGrpSpPr>
          <p:cNvPr id="2" name="Group 1">
            <a:extLst>
              <a:ext uri="{FF2B5EF4-FFF2-40B4-BE49-F238E27FC236}">
                <a16:creationId xmlns:a16="http://schemas.microsoft.com/office/drawing/2014/main" id="{1557D397-0532-0062-2EA7-4E8EADE07D96}"/>
              </a:ext>
            </a:extLst>
          </p:cNvPr>
          <p:cNvGrpSpPr/>
          <p:nvPr/>
        </p:nvGrpSpPr>
        <p:grpSpPr>
          <a:xfrm>
            <a:off x="1436912" y="724980"/>
            <a:ext cx="9043517" cy="1134151"/>
            <a:chOff x="3301497" y="1263789"/>
            <a:chExt cx="8210894" cy="1134151"/>
          </a:xfrm>
        </p:grpSpPr>
        <p:sp>
          <p:nvSpPr>
            <p:cNvPr id="3" name="Rectangle: Rounded Corners 2">
              <a:extLst>
                <a:ext uri="{FF2B5EF4-FFF2-40B4-BE49-F238E27FC236}">
                  <a16:creationId xmlns:a16="http://schemas.microsoft.com/office/drawing/2014/main" id="{A43B1873-B952-B9A9-F466-4609F97C328E}"/>
                </a:ext>
              </a:extLst>
            </p:cNvPr>
            <p:cNvSpPr/>
            <p:nvPr/>
          </p:nvSpPr>
          <p:spPr>
            <a:xfrm>
              <a:off x="3314700" y="1263789"/>
              <a:ext cx="8099211" cy="1134151"/>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189CB6-899A-AE7F-1057-6C2BA7B7D1E6}"/>
                </a:ext>
              </a:extLst>
            </p:cNvPr>
            <p:cNvSpPr txBox="1"/>
            <p:nvPr/>
          </p:nvSpPr>
          <p:spPr>
            <a:xfrm>
              <a:off x="3301497" y="1377239"/>
              <a:ext cx="8210894" cy="905248"/>
            </a:xfrm>
            <a:prstGeom prst="rect">
              <a:avLst/>
            </a:prstGeom>
            <a:noFill/>
          </p:spPr>
          <p:txBody>
            <a:bodyPr wrap="square" rtlCol="0">
              <a:spAutoFit/>
            </a:bodyPr>
            <a:lstStyle/>
            <a:p>
              <a:pPr algn="ctr">
                <a:lnSpc>
                  <a:spcPct val="125000"/>
                </a:lnSpc>
              </a:pPr>
              <a:r>
                <a:rPr lang="en-US" sz="2200" dirty="0" err="1">
                  <a:latin typeface="Arial" panose="020B0604020202020204" pitchFamily="34" charset="0"/>
                  <a:cs typeface="Arial" panose="020B0604020202020204" pitchFamily="34" charset="0"/>
                </a:rPr>
                <a:t>Dựa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nguyên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hữu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hai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b="1" i="1" dirty="0">
                  <a:latin typeface="Arial" panose="020B0604020202020204" pitchFamily="34" charset="0"/>
                  <a:cs typeface="Arial" panose="020B0604020202020204" pitchFamily="34" charset="0"/>
                </a:rPr>
                <a:t>hydrocarbon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dẫn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xuất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của</a:t>
              </a:r>
              <a:r>
                <a:rPr lang="en-US" sz="2200" b="1" i="1" dirty="0">
                  <a:latin typeface="Arial" panose="020B0604020202020204" pitchFamily="34" charset="0"/>
                  <a:cs typeface="Arial" panose="020B0604020202020204" pitchFamily="34" charset="0"/>
                </a:rPr>
                <a:t> hydrocarbon</a:t>
              </a:r>
              <a:r>
                <a:rPr lang="en-US" sz="2200" dirty="0">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p:txBody>
        </p:sp>
      </p:grpSp>
      <p:sp>
        <p:nvSpPr>
          <p:cNvPr id="10" name="Rectangle 9">
            <a:extLst>
              <a:ext uri="{FF2B5EF4-FFF2-40B4-BE49-F238E27FC236}">
                <a16:creationId xmlns:a16="http://schemas.microsoft.com/office/drawing/2014/main" id="{E41AEB7D-66B8-1931-93CF-2935B1587F3B}"/>
              </a:ext>
            </a:extLst>
          </p:cNvPr>
          <p:cNvSpPr/>
          <p:nvPr/>
        </p:nvSpPr>
        <p:spPr>
          <a:xfrm>
            <a:off x="1919095" y="3057959"/>
            <a:ext cx="3718027" cy="1258639"/>
          </a:xfrm>
          <a:prstGeom prst="rect">
            <a:avLst/>
          </a:prstGeom>
          <a:solidFill>
            <a:srgbClr val="CCCC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36AD7F9-E4AF-7F5A-C273-D104B0EB2F9B}"/>
              </a:ext>
            </a:extLst>
          </p:cNvPr>
          <p:cNvSpPr txBox="1"/>
          <p:nvPr/>
        </p:nvSpPr>
        <p:spPr>
          <a:xfrm>
            <a:off x="2762447" y="3106810"/>
            <a:ext cx="203132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HYDROCARBON</a:t>
            </a:r>
          </a:p>
        </p:txBody>
      </p:sp>
      <p:sp>
        <p:nvSpPr>
          <p:cNvPr id="19" name="TextBox 18">
            <a:extLst>
              <a:ext uri="{FF2B5EF4-FFF2-40B4-BE49-F238E27FC236}">
                <a16:creationId xmlns:a16="http://schemas.microsoft.com/office/drawing/2014/main" id="{AA2ED0B8-4592-2130-661C-6F1D45A2B4FD}"/>
              </a:ext>
            </a:extLst>
          </p:cNvPr>
          <p:cNvSpPr txBox="1"/>
          <p:nvPr/>
        </p:nvSpPr>
        <p:spPr>
          <a:xfrm>
            <a:off x="2115518" y="3485596"/>
            <a:ext cx="3325179" cy="646331"/>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Phân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chỉ</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chứa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carbon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hydrogen</a:t>
            </a:r>
          </a:p>
        </p:txBody>
      </p:sp>
      <p:sp>
        <p:nvSpPr>
          <p:cNvPr id="21" name="Rectangle 20">
            <a:extLst>
              <a:ext uri="{FF2B5EF4-FFF2-40B4-BE49-F238E27FC236}">
                <a16:creationId xmlns:a16="http://schemas.microsoft.com/office/drawing/2014/main" id="{EEEBE1D6-E0FE-2D88-6451-7231D730AEA7}"/>
              </a:ext>
            </a:extLst>
          </p:cNvPr>
          <p:cNvSpPr/>
          <p:nvPr/>
        </p:nvSpPr>
        <p:spPr>
          <a:xfrm>
            <a:off x="6284049" y="3057958"/>
            <a:ext cx="3718027" cy="1258639"/>
          </a:xfrm>
          <a:prstGeom prst="rect">
            <a:avLst/>
          </a:prstGeom>
          <a:solidFill>
            <a:srgbClr val="CCCC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FCF694C-F3C5-2D9A-CB2F-90F61157FED7}"/>
              </a:ext>
            </a:extLst>
          </p:cNvPr>
          <p:cNvSpPr txBox="1"/>
          <p:nvPr/>
        </p:nvSpPr>
        <p:spPr>
          <a:xfrm>
            <a:off x="6375382" y="3347096"/>
            <a:ext cx="3535357" cy="923330"/>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Phân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thay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hydrogen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hydrocarbon</a:t>
            </a:r>
          </a:p>
        </p:txBody>
      </p:sp>
      <p:sp>
        <p:nvSpPr>
          <p:cNvPr id="22" name="TextBox 21">
            <a:extLst>
              <a:ext uri="{FF2B5EF4-FFF2-40B4-BE49-F238E27FC236}">
                <a16:creationId xmlns:a16="http://schemas.microsoft.com/office/drawing/2014/main" id="{45A295A8-A0AD-5C75-7931-316A67AC0655}"/>
              </a:ext>
            </a:extLst>
          </p:cNvPr>
          <p:cNvSpPr txBox="1"/>
          <p:nvPr/>
        </p:nvSpPr>
        <p:spPr>
          <a:xfrm>
            <a:off x="6499021" y="3113515"/>
            <a:ext cx="328808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DẪN XUẤT HYDROCARBON</a:t>
            </a:r>
          </a:p>
        </p:txBody>
      </p:sp>
      <p:grpSp>
        <p:nvGrpSpPr>
          <p:cNvPr id="29" name="Group 28">
            <a:extLst>
              <a:ext uri="{FF2B5EF4-FFF2-40B4-BE49-F238E27FC236}">
                <a16:creationId xmlns:a16="http://schemas.microsoft.com/office/drawing/2014/main" id="{FCA3CF9B-BC00-EFA4-B316-CAD92A2CEE01}"/>
              </a:ext>
            </a:extLst>
          </p:cNvPr>
          <p:cNvGrpSpPr/>
          <p:nvPr/>
        </p:nvGrpSpPr>
        <p:grpSpPr>
          <a:xfrm>
            <a:off x="1272494" y="4915735"/>
            <a:ext cx="1573489" cy="1331433"/>
            <a:chOff x="1474751" y="4912122"/>
            <a:chExt cx="1573489" cy="1331433"/>
          </a:xfrm>
        </p:grpSpPr>
        <p:sp>
          <p:nvSpPr>
            <p:cNvPr id="23" name="Rectangle 22">
              <a:extLst>
                <a:ext uri="{FF2B5EF4-FFF2-40B4-BE49-F238E27FC236}">
                  <a16:creationId xmlns:a16="http://schemas.microsoft.com/office/drawing/2014/main" id="{64D13EEE-76AA-4A08-EC47-0925991FDF35}"/>
                </a:ext>
              </a:extLst>
            </p:cNvPr>
            <p:cNvSpPr/>
            <p:nvPr/>
          </p:nvSpPr>
          <p:spPr>
            <a:xfrm>
              <a:off x="1579104"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82C2D07-CDD2-9DAC-5D0F-F21625C9DAEE}"/>
                </a:ext>
              </a:extLst>
            </p:cNvPr>
            <p:cNvSpPr txBox="1"/>
            <p:nvPr/>
          </p:nvSpPr>
          <p:spPr>
            <a:xfrm>
              <a:off x="1474751" y="5308025"/>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Hydrocarbon no</a:t>
              </a:r>
            </a:p>
          </p:txBody>
        </p:sp>
      </p:grpSp>
      <p:grpSp>
        <p:nvGrpSpPr>
          <p:cNvPr id="30" name="Group 29">
            <a:extLst>
              <a:ext uri="{FF2B5EF4-FFF2-40B4-BE49-F238E27FC236}">
                <a16:creationId xmlns:a16="http://schemas.microsoft.com/office/drawing/2014/main" id="{32E49FB5-5ADA-9522-2F0B-09B5942BDD66}"/>
              </a:ext>
            </a:extLst>
          </p:cNvPr>
          <p:cNvGrpSpPr/>
          <p:nvPr/>
        </p:nvGrpSpPr>
        <p:grpSpPr>
          <a:xfrm>
            <a:off x="2758914" y="4915735"/>
            <a:ext cx="1573489" cy="1331433"/>
            <a:chOff x="2997774" y="4912122"/>
            <a:chExt cx="1573489" cy="1331433"/>
          </a:xfrm>
        </p:grpSpPr>
        <p:sp>
          <p:nvSpPr>
            <p:cNvPr id="25" name="Rectangle 24">
              <a:extLst>
                <a:ext uri="{FF2B5EF4-FFF2-40B4-BE49-F238E27FC236}">
                  <a16:creationId xmlns:a16="http://schemas.microsoft.com/office/drawing/2014/main" id="{98F74892-4EDF-D272-B633-9C202CA8AD65}"/>
                </a:ext>
              </a:extLst>
            </p:cNvPr>
            <p:cNvSpPr/>
            <p:nvPr/>
          </p:nvSpPr>
          <p:spPr>
            <a:xfrm>
              <a:off x="3102127"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BC0E313-74F6-5E5D-186F-658DC1C795E6}"/>
                </a:ext>
              </a:extLst>
            </p:cNvPr>
            <p:cNvSpPr txBox="1"/>
            <p:nvPr/>
          </p:nvSpPr>
          <p:spPr>
            <a:xfrm>
              <a:off x="2997774" y="5308025"/>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Hydrocarbon  </a:t>
              </a:r>
              <a:r>
                <a:rPr lang="en-US" sz="1600" dirty="0" err="1">
                  <a:latin typeface="Arial" panose="020B0604020202020204" pitchFamily="34" charset="0"/>
                  <a:cs typeface="Arial" panose="020B0604020202020204" pitchFamily="34" charset="0"/>
                </a:rPr>
                <a:t>không</a:t>
              </a:r>
              <a:r>
                <a:rPr lang="en-US" sz="1600" dirty="0">
                  <a:latin typeface="Arial" panose="020B0604020202020204" pitchFamily="34" charset="0"/>
                  <a:cs typeface="Arial" panose="020B0604020202020204" pitchFamily="34" charset="0"/>
                </a:rPr>
                <a:t> no</a:t>
              </a:r>
            </a:p>
          </p:txBody>
        </p:sp>
      </p:grpSp>
      <p:grpSp>
        <p:nvGrpSpPr>
          <p:cNvPr id="31" name="Group 30">
            <a:extLst>
              <a:ext uri="{FF2B5EF4-FFF2-40B4-BE49-F238E27FC236}">
                <a16:creationId xmlns:a16="http://schemas.microsoft.com/office/drawing/2014/main" id="{9DB855F9-D0AB-9641-5629-EE699132550E}"/>
              </a:ext>
            </a:extLst>
          </p:cNvPr>
          <p:cNvGrpSpPr/>
          <p:nvPr/>
        </p:nvGrpSpPr>
        <p:grpSpPr>
          <a:xfrm>
            <a:off x="4245335" y="4915735"/>
            <a:ext cx="1573489" cy="1331433"/>
            <a:chOff x="4455876" y="4912122"/>
            <a:chExt cx="1573489" cy="1331433"/>
          </a:xfrm>
        </p:grpSpPr>
        <p:sp>
          <p:nvSpPr>
            <p:cNvPr id="27" name="Rectangle 26">
              <a:extLst>
                <a:ext uri="{FF2B5EF4-FFF2-40B4-BE49-F238E27FC236}">
                  <a16:creationId xmlns:a16="http://schemas.microsoft.com/office/drawing/2014/main" id="{E990E5C2-471B-563A-3441-F0D7EFCEB203}"/>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11057AE-34CF-721F-2B2F-8D737583D100}"/>
                </a:ext>
              </a:extLst>
            </p:cNvPr>
            <p:cNvSpPr txBox="1"/>
            <p:nvPr/>
          </p:nvSpPr>
          <p:spPr>
            <a:xfrm>
              <a:off x="4455876" y="5308025"/>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Hydrocarbon  </a:t>
              </a:r>
              <a:r>
                <a:rPr lang="en-US" sz="1600" dirty="0" err="1">
                  <a:latin typeface="Arial" panose="020B0604020202020204" pitchFamily="34" charset="0"/>
                  <a:cs typeface="Arial" panose="020B0604020202020204" pitchFamily="34" charset="0"/>
                </a:rPr>
                <a:t>thơm</a:t>
              </a:r>
              <a:endParaRPr lang="en-US" sz="1600" dirty="0">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1FA13CAF-B615-BE10-8215-458DDD4925CB}"/>
              </a:ext>
            </a:extLst>
          </p:cNvPr>
          <p:cNvGrpSpPr/>
          <p:nvPr/>
        </p:nvGrpSpPr>
        <p:grpSpPr>
          <a:xfrm>
            <a:off x="5793215" y="4910603"/>
            <a:ext cx="923267" cy="1331433"/>
            <a:chOff x="4455876" y="4912122"/>
            <a:chExt cx="1573489" cy="1331433"/>
          </a:xfrm>
        </p:grpSpPr>
        <p:sp>
          <p:nvSpPr>
            <p:cNvPr id="33" name="Rectangle 32">
              <a:extLst>
                <a:ext uri="{FF2B5EF4-FFF2-40B4-BE49-F238E27FC236}">
                  <a16:creationId xmlns:a16="http://schemas.microsoft.com/office/drawing/2014/main" id="{A9F97A55-9866-13D5-BDF7-F5A111884F39}"/>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40B4440-8FE1-755D-D6FA-13628B91DC57}"/>
                </a:ext>
              </a:extLst>
            </p:cNvPr>
            <p:cNvSpPr txBox="1"/>
            <p:nvPr/>
          </p:nvSpPr>
          <p:spPr>
            <a:xfrm>
              <a:off x="4455876" y="5207500"/>
              <a:ext cx="1573489" cy="584775"/>
            </a:xfrm>
            <a:prstGeom prst="rect">
              <a:avLst/>
            </a:prstGeom>
            <a:noFill/>
          </p:spPr>
          <p:txBody>
            <a:bodyPr wrap="square" rtlCol="0">
              <a:spAutoFit/>
            </a:bodyPr>
            <a:lstStyle/>
            <a:p>
              <a:pPr algn="ctr"/>
              <a:r>
                <a:rPr lang="en-US" sz="1600" dirty="0" err="1">
                  <a:latin typeface="Arial" panose="020B0604020202020204" pitchFamily="34" charset="0"/>
                  <a:cs typeface="Arial" panose="020B0604020202020204" pitchFamily="34" charset="0"/>
                </a:rPr>
                <a:t>Dẫn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xuất</a:t>
              </a:r>
              <a:r>
                <a:rPr lang="en-US" sz="1600" dirty="0">
                  <a:latin typeface="Arial" panose="020B0604020202020204" pitchFamily="34" charset="0"/>
                  <a:cs typeface="Arial" panose="020B0604020202020204" pitchFamily="34" charset="0"/>
                </a:rPr>
                <a:t> halogen</a:t>
              </a:r>
            </a:p>
          </p:txBody>
        </p:sp>
      </p:grpSp>
      <p:grpSp>
        <p:nvGrpSpPr>
          <p:cNvPr id="35" name="Group 34">
            <a:extLst>
              <a:ext uri="{FF2B5EF4-FFF2-40B4-BE49-F238E27FC236}">
                <a16:creationId xmlns:a16="http://schemas.microsoft.com/office/drawing/2014/main" id="{EA036913-0C55-10BA-93A7-A39B2952604E}"/>
              </a:ext>
            </a:extLst>
          </p:cNvPr>
          <p:cNvGrpSpPr/>
          <p:nvPr/>
        </p:nvGrpSpPr>
        <p:grpSpPr>
          <a:xfrm>
            <a:off x="6682969" y="4910603"/>
            <a:ext cx="923267" cy="1331433"/>
            <a:chOff x="4455876" y="4912122"/>
            <a:chExt cx="1573489" cy="1331433"/>
          </a:xfrm>
        </p:grpSpPr>
        <p:sp>
          <p:nvSpPr>
            <p:cNvPr id="36" name="Rectangle 35">
              <a:extLst>
                <a:ext uri="{FF2B5EF4-FFF2-40B4-BE49-F238E27FC236}">
                  <a16:creationId xmlns:a16="http://schemas.microsoft.com/office/drawing/2014/main" id="{7CC125B4-EBF7-404E-DF65-0868DE5CDFAD}"/>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4EE496A-BAB2-B8DE-29CD-E8CD69B03F9A}"/>
                </a:ext>
              </a:extLst>
            </p:cNvPr>
            <p:cNvSpPr txBox="1"/>
            <p:nvPr/>
          </p:nvSpPr>
          <p:spPr>
            <a:xfrm>
              <a:off x="4455876" y="5207500"/>
              <a:ext cx="1573489" cy="83099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Alcohol, phenol,</a:t>
              </a:r>
            </a:p>
            <a:p>
              <a:pPr algn="ctr"/>
              <a:r>
                <a:rPr lang="en-US" sz="1600" dirty="0">
                  <a:latin typeface="Arial" panose="020B0604020202020204" pitchFamily="34" charset="0"/>
                  <a:cs typeface="Arial" panose="020B0604020202020204" pitchFamily="34" charset="0"/>
                </a:rPr>
                <a:t>ether</a:t>
              </a:r>
            </a:p>
          </p:txBody>
        </p:sp>
      </p:grpSp>
      <p:grpSp>
        <p:nvGrpSpPr>
          <p:cNvPr id="41" name="Group 40">
            <a:extLst>
              <a:ext uri="{FF2B5EF4-FFF2-40B4-BE49-F238E27FC236}">
                <a16:creationId xmlns:a16="http://schemas.microsoft.com/office/drawing/2014/main" id="{50FD24BB-C8A9-C606-F8A9-D2357565A239}"/>
              </a:ext>
            </a:extLst>
          </p:cNvPr>
          <p:cNvGrpSpPr/>
          <p:nvPr/>
        </p:nvGrpSpPr>
        <p:grpSpPr>
          <a:xfrm>
            <a:off x="9352231" y="4910603"/>
            <a:ext cx="1053247" cy="1331433"/>
            <a:chOff x="4455876" y="4912122"/>
            <a:chExt cx="1573489" cy="1331433"/>
          </a:xfrm>
        </p:grpSpPr>
        <p:sp>
          <p:nvSpPr>
            <p:cNvPr id="42" name="Rectangle 41">
              <a:extLst>
                <a:ext uri="{FF2B5EF4-FFF2-40B4-BE49-F238E27FC236}">
                  <a16:creationId xmlns:a16="http://schemas.microsoft.com/office/drawing/2014/main" id="{BA32794E-15C5-938F-4718-095A34128B0C}"/>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33E312E6-DC96-8B1A-4B5F-354379454C67}"/>
                </a:ext>
              </a:extLst>
            </p:cNvPr>
            <p:cNvSpPr txBox="1"/>
            <p:nvPr/>
          </p:nvSpPr>
          <p:spPr>
            <a:xfrm>
              <a:off x="4455876" y="5327970"/>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Aldehyde</a:t>
              </a:r>
            </a:p>
            <a:p>
              <a:pPr algn="ctr"/>
              <a:r>
                <a:rPr lang="en-US" sz="1600" dirty="0">
                  <a:latin typeface="Arial" panose="020B0604020202020204" pitchFamily="34" charset="0"/>
                  <a:cs typeface="Arial" panose="020B0604020202020204" pitchFamily="34" charset="0"/>
                </a:rPr>
                <a:t>ketone</a:t>
              </a:r>
            </a:p>
          </p:txBody>
        </p:sp>
      </p:grpSp>
      <p:grpSp>
        <p:nvGrpSpPr>
          <p:cNvPr id="44" name="Group 43">
            <a:extLst>
              <a:ext uri="{FF2B5EF4-FFF2-40B4-BE49-F238E27FC236}">
                <a16:creationId xmlns:a16="http://schemas.microsoft.com/office/drawing/2014/main" id="{308E584F-5A6B-4A40-1C54-149F73014CD5}"/>
              </a:ext>
            </a:extLst>
          </p:cNvPr>
          <p:cNvGrpSpPr/>
          <p:nvPr/>
        </p:nvGrpSpPr>
        <p:grpSpPr>
          <a:xfrm>
            <a:off x="7572723" y="4910603"/>
            <a:ext cx="923267" cy="1331433"/>
            <a:chOff x="4455876" y="4912122"/>
            <a:chExt cx="1573489" cy="1331433"/>
          </a:xfrm>
        </p:grpSpPr>
        <p:sp>
          <p:nvSpPr>
            <p:cNvPr id="46" name="Rectangle 45">
              <a:extLst>
                <a:ext uri="{FF2B5EF4-FFF2-40B4-BE49-F238E27FC236}">
                  <a16:creationId xmlns:a16="http://schemas.microsoft.com/office/drawing/2014/main" id="{F01D08EF-6EA3-A191-244B-3AE21FCC1126}"/>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17B4CDD-B145-5BFB-5737-916241C9F285}"/>
                </a:ext>
              </a:extLst>
            </p:cNvPr>
            <p:cNvSpPr txBox="1"/>
            <p:nvPr/>
          </p:nvSpPr>
          <p:spPr>
            <a:xfrm>
              <a:off x="4455876" y="5285450"/>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Amine,</a:t>
              </a:r>
            </a:p>
            <a:p>
              <a:pPr algn="ctr"/>
              <a:r>
                <a:rPr lang="en-US" sz="1600" dirty="0">
                  <a:latin typeface="Arial" panose="020B0604020202020204" pitchFamily="34" charset="0"/>
                  <a:cs typeface="Arial" panose="020B0604020202020204" pitchFamily="34" charset="0"/>
                </a:rPr>
                <a:t>nitro</a:t>
              </a:r>
            </a:p>
          </p:txBody>
        </p:sp>
      </p:grpSp>
      <p:grpSp>
        <p:nvGrpSpPr>
          <p:cNvPr id="49" name="Group 48">
            <a:extLst>
              <a:ext uri="{FF2B5EF4-FFF2-40B4-BE49-F238E27FC236}">
                <a16:creationId xmlns:a16="http://schemas.microsoft.com/office/drawing/2014/main" id="{C96B1E19-7C4F-C229-1150-1D5130A865A1}"/>
              </a:ext>
            </a:extLst>
          </p:cNvPr>
          <p:cNvGrpSpPr/>
          <p:nvPr/>
        </p:nvGrpSpPr>
        <p:grpSpPr>
          <a:xfrm>
            <a:off x="8462477" y="4910603"/>
            <a:ext cx="923267" cy="1331433"/>
            <a:chOff x="4455876" y="4912122"/>
            <a:chExt cx="1573489" cy="1331433"/>
          </a:xfrm>
        </p:grpSpPr>
        <p:sp>
          <p:nvSpPr>
            <p:cNvPr id="58" name="Rectangle 57">
              <a:extLst>
                <a:ext uri="{FF2B5EF4-FFF2-40B4-BE49-F238E27FC236}">
                  <a16:creationId xmlns:a16="http://schemas.microsoft.com/office/drawing/2014/main" id="{9F856720-774F-8430-BF9C-725586455A52}"/>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B2986904-CB00-3C10-09DD-B1C292D01B9C}"/>
                </a:ext>
              </a:extLst>
            </p:cNvPr>
            <p:cNvSpPr txBox="1"/>
            <p:nvPr/>
          </p:nvSpPr>
          <p:spPr>
            <a:xfrm>
              <a:off x="4455876" y="5285450"/>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Acid, ester</a:t>
              </a:r>
            </a:p>
          </p:txBody>
        </p:sp>
      </p:grpSp>
      <p:grpSp>
        <p:nvGrpSpPr>
          <p:cNvPr id="60" name="Group 59">
            <a:extLst>
              <a:ext uri="{FF2B5EF4-FFF2-40B4-BE49-F238E27FC236}">
                <a16:creationId xmlns:a16="http://schemas.microsoft.com/office/drawing/2014/main" id="{7DB81C26-374E-55CA-74CB-CE77FD852547}"/>
              </a:ext>
            </a:extLst>
          </p:cNvPr>
          <p:cNvGrpSpPr/>
          <p:nvPr/>
        </p:nvGrpSpPr>
        <p:grpSpPr>
          <a:xfrm>
            <a:off x="10371963" y="4941602"/>
            <a:ext cx="923267" cy="1331433"/>
            <a:chOff x="4455876" y="4912122"/>
            <a:chExt cx="1573489" cy="1331433"/>
          </a:xfrm>
        </p:grpSpPr>
        <p:sp>
          <p:nvSpPr>
            <p:cNvPr id="61" name="Rectangle 60">
              <a:extLst>
                <a:ext uri="{FF2B5EF4-FFF2-40B4-BE49-F238E27FC236}">
                  <a16:creationId xmlns:a16="http://schemas.microsoft.com/office/drawing/2014/main" id="{C1F907A6-1DEC-E981-97FB-1EC573F2A0A7}"/>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FCAF707-02A6-0AAB-5AC5-8D0BF39A2921}"/>
                </a:ext>
              </a:extLst>
            </p:cNvPr>
            <p:cNvSpPr txBox="1"/>
            <p:nvPr/>
          </p:nvSpPr>
          <p:spPr>
            <a:xfrm>
              <a:off x="4455876" y="5162339"/>
              <a:ext cx="1573489" cy="830997"/>
            </a:xfrm>
            <a:prstGeom prst="rect">
              <a:avLst/>
            </a:prstGeom>
            <a:noFill/>
          </p:spPr>
          <p:txBody>
            <a:bodyPr wrap="square" rtlCol="0">
              <a:spAutoFit/>
            </a:bodyPr>
            <a:lstStyle/>
            <a:p>
              <a:pPr algn="ctr"/>
              <a:r>
                <a:rPr lang="en-US" sz="1600" dirty="0" err="1">
                  <a:latin typeface="Arial" panose="020B0604020202020204" pitchFamily="34" charset="0"/>
                  <a:cs typeface="Arial" panose="020B0604020202020204" pitchFamily="34" charset="0"/>
                </a:rPr>
                <a:t>Tạp</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phức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polimer</a:t>
              </a:r>
              <a:endParaRPr lang="en-US" sz="1600" dirty="0">
                <a:latin typeface="Arial" panose="020B0604020202020204" pitchFamily="34" charset="0"/>
                <a:cs typeface="Arial" panose="020B0604020202020204" pitchFamily="34" charset="0"/>
              </a:endParaRPr>
            </a:p>
          </p:txBody>
        </p:sp>
      </p:grpSp>
      <p:cxnSp>
        <p:nvCxnSpPr>
          <p:cNvPr id="23552" name="Straight Arrow Connector 23551">
            <a:extLst>
              <a:ext uri="{FF2B5EF4-FFF2-40B4-BE49-F238E27FC236}">
                <a16:creationId xmlns:a16="http://schemas.microsoft.com/office/drawing/2014/main" id="{A2A405A0-4AAA-69D5-779B-243370880D6D}"/>
              </a:ext>
            </a:extLst>
          </p:cNvPr>
          <p:cNvCxnSpPr>
            <a:cxnSpLocks/>
            <a:stCxn id="8" idx="2"/>
            <a:endCxn id="10" idx="0"/>
          </p:cNvCxnSpPr>
          <p:nvPr/>
        </p:nvCxnSpPr>
        <p:spPr>
          <a:xfrm flipH="1">
            <a:off x="3778109" y="2627123"/>
            <a:ext cx="2075055" cy="4308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55" name="Straight Arrow Connector 23554">
            <a:extLst>
              <a:ext uri="{FF2B5EF4-FFF2-40B4-BE49-F238E27FC236}">
                <a16:creationId xmlns:a16="http://schemas.microsoft.com/office/drawing/2014/main" id="{18F6E062-F3DD-09F2-C270-1719AF491C38}"/>
              </a:ext>
            </a:extLst>
          </p:cNvPr>
          <p:cNvCxnSpPr>
            <a:cxnSpLocks/>
            <a:stCxn id="8" idx="2"/>
            <a:endCxn id="21" idx="0"/>
          </p:cNvCxnSpPr>
          <p:nvPr/>
        </p:nvCxnSpPr>
        <p:spPr>
          <a:xfrm>
            <a:off x="5853164" y="2627123"/>
            <a:ext cx="2289899" cy="4308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58" name="Straight Arrow Connector 23557">
            <a:extLst>
              <a:ext uri="{FF2B5EF4-FFF2-40B4-BE49-F238E27FC236}">
                <a16:creationId xmlns:a16="http://schemas.microsoft.com/office/drawing/2014/main" id="{3849ED97-E9FE-B520-8E74-78F85FBCB9C4}"/>
              </a:ext>
            </a:extLst>
          </p:cNvPr>
          <p:cNvCxnSpPr>
            <a:cxnSpLocks/>
            <a:stCxn id="10" idx="2"/>
            <a:endCxn id="23" idx="0"/>
          </p:cNvCxnSpPr>
          <p:nvPr/>
        </p:nvCxnSpPr>
        <p:spPr>
          <a:xfrm flipH="1">
            <a:off x="2059240" y="4316598"/>
            <a:ext cx="1718869" cy="5991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61" name="Straight Arrow Connector 23560">
            <a:extLst>
              <a:ext uri="{FF2B5EF4-FFF2-40B4-BE49-F238E27FC236}">
                <a16:creationId xmlns:a16="http://schemas.microsoft.com/office/drawing/2014/main" id="{58EE6C7E-7B98-1E51-1144-364C26E85C10}"/>
              </a:ext>
            </a:extLst>
          </p:cNvPr>
          <p:cNvCxnSpPr>
            <a:cxnSpLocks/>
            <a:stCxn id="10" idx="2"/>
            <a:endCxn id="25" idx="0"/>
          </p:cNvCxnSpPr>
          <p:nvPr/>
        </p:nvCxnSpPr>
        <p:spPr>
          <a:xfrm flipH="1">
            <a:off x="3545660" y="4316598"/>
            <a:ext cx="232449" cy="5991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64" name="Straight Arrow Connector 23563">
            <a:extLst>
              <a:ext uri="{FF2B5EF4-FFF2-40B4-BE49-F238E27FC236}">
                <a16:creationId xmlns:a16="http://schemas.microsoft.com/office/drawing/2014/main" id="{1246B223-5EEE-79FA-E89D-9AA7F5B8F93E}"/>
              </a:ext>
            </a:extLst>
          </p:cNvPr>
          <p:cNvCxnSpPr>
            <a:cxnSpLocks/>
            <a:stCxn id="10" idx="2"/>
            <a:endCxn id="27" idx="0"/>
          </p:cNvCxnSpPr>
          <p:nvPr/>
        </p:nvCxnSpPr>
        <p:spPr>
          <a:xfrm>
            <a:off x="3778109" y="4316598"/>
            <a:ext cx="1253972" cy="5991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67" name="Straight Arrow Connector 23566">
            <a:extLst>
              <a:ext uri="{FF2B5EF4-FFF2-40B4-BE49-F238E27FC236}">
                <a16:creationId xmlns:a16="http://schemas.microsoft.com/office/drawing/2014/main" id="{04E7287B-0536-4004-83AF-05C423D54FE9}"/>
              </a:ext>
            </a:extLst>
          </p:cNvPr>
          <p:cNvCxnSpPr>
            <a:cxnSpLocks/>
            <a:stCxn id="21" idx="2"/>
            <a:endCxn id="33" idx="0"/>
          </p:cNvCxnSpPr>
          <p:nvPr/>
        </p:nvCxnSpPr>
        <p:spPr>
          <a:xfrm flipH="1">
            <a:off x="6254850" y="4316597"/>
            <a:ext cx="1888213" cy="594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70" name="Straight Arrow Connector 23569">
            <a:extLst>
              <a:ext uri="{FF2B5EF4-FFF2-40B4-BE49-F238E27FC236}">
                <a16:creationId xmlns:a16="http://schemas.microsoft.com/office/drawing/2014/main" id="{0D004841-56A5-2936-34DA-7D6C3189A3A1}"/>
              </a:ext>
            </a:extLst>
          </p:cNvPr>
          <p:cNvCxnSpPr>
            <a:cxnSpLocks/>
            <a:stCxn id="21" idx="2"/>
            <a:endCxn id="36" idx="0"/>
          </p:cNvCxnSpPr>
          <p:nvPr/>
        </p:nvCxnSpPr>
        <p:spPr>
          <a:xfrm flipH="1">
            <a:off x="7144604" y="4316597"/>
            <a:ext cx="998459" cy="594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73" name="Straight Arrow Connector 23572">
            <a:extLst>
              <a:ext uri="{FF2B5EF4-FFF2-40B4-BE49-F238E27FC236}">
                <a16:creationId xmlns:a16="http://schemas.microsoft.com/office/drawing/2014/main" id="{B47AC28C-17B5-1EE6-27AD-038257CA19C3}"/>
              </a:ext>
            </a:extLst>
          </p:cNvPr>
          <p:cNvCxnSpPr>
            <a:cxnSpLocks/>
            <a:stCxn id="21" idx="2"/>
            <a:endCxn id="46" idx="0"/>
          </p:cNvCxnSpPr>
          <p:nvPr/>
        </p:nvCxnSpPr>
        <p:spPr>
          <a:xfrm flipH="1">
            <a:off x="8034358" y="4316597"/>
            <a:ext cx="108705" cy="594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76" name="Straight Arrow Connector 23575">
            <a:extLst>
              <a:ext uri="{FF2B5EF4-FFF2-40B4-BE49-F238E27FC236}">
                <a16:creationId xmlns:a16="http://schemas.microsoft.com/office/drawing/2014/main" id="{5B68E9C1-172C-FDC4-2BB5-FF11CE5455C5}"/>
              </a:ext>
            </a:extLst>
          </p:cNvPr>
          <p:cNvCxnSpPr>
            <a:cxnSpLocks/>
            <a:stCxn id="21" idx="2"/>
            <a:endCxn id="58" idx="0"/>
          </p:cNvCxnSpPr>
          <p:nvPr/>
        </p:nvCxnSpPr>
        <p:spPr>
          <a:xfrm>
            <a:off x="8143063" y="4316597"/>
            <a:ext cx="781049" cy="594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79" name="Straight Arrow Connector 23578">
            <a:extLst>
              <a:ext uri="{FF2B5EF4-FFF2-40B4-BE49-F238E27FC236}">
                <a16:creationId xmlns:a16="http://schemas.microsoft.com/office/drawing/2014/main" id="{BFD07333-B7A3-B25A-405A-541F33B04004}"/>
              </a:ext>
            </a:extLst>
          </p:cNvPr>
          <p:cNvCxnSpPr>
            <a:cxnSpLocks/>
            <a:stCxn id="21" idx="2"/>
            <a:endCxn id="42" idx="0"/>
          </p:cNvCxnSpPr>
          <p:nvPr/>
        </p:nvCxnSpPr>
        <p:spPr>
          <a:xfrm>
            <a:off x="8143063" y="4316597"/>
            <a:ext cx="1735793" cy="594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82" name="Straight Arrow Connector 23581">
            <a:extLst>
              <a:ext uri="{FF2B5EF4-FFF2-40B4-BE49-F238E27FC236}">
                <a16:creationId xmlns:a16="http://schemas.microsoft.com/office/drawing/2014/main" id="{80BA83F5-E7FF-2935-80B4-C17B544061D7}"/>
              </a:ext>
            </a:extLst>
          </p:cNvPr>
          <p:cNvCxnSpPr>
            <a:cxnSpLocks/>
            <a:stCxn id="21" idx="2"/>
            <a:endCxn id="61" idx="0"/>
          </p:cNvCxnSpPr>
          <p:nvPr/>
        </p:nvCxnSpPr>
        <p:spPr>
          <a:xfrm>
            <a:off x="8143063" y="4316597"/>
            <a:ext cx="2690535" cy="6250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585" name="Group 23584">
            <a:extLst>
              <a:ext uri="{FF2B5EF4-FFF2-40B4-BE49-F238E27FC236}">
                <a16:creationId xmlns:a16="http://schemas.microsoft.com/office/drawing/2014/main" id="{AA0299F7-BD68-3538-3536-E48DF69B84E0}"/>
              </a:ext>
            </a:extLst>
          </p:cNvPr>
          <p:cNvGrpSpPr/>
          <p:nvPr/>
        </p:nvGrpSpPr>
        <p:grpSpPr>
          <a:xfrm>
            <a:off x="4582048" y="2242198"/>
            <a:ext cx="2542233" cy="400518"/>
            <a:chOff x="4582048" y="2242198"/>
            <a:chExt cx="2542233" cy="400518"/>
          </a:xfrm>
        </p:grpSpPr>
        <p:sp>
          <p:nvSpPr>
            <p:cNvPr id="6" name="Rectangle 5">
              <a:extLst>
                <a:ext uri="{FF2B5EF4-FFF2-40B4-BE49-F238E27FC236}">
                  <a16:creationId xmlns:a16="http://schemas.microsoft.com/office/drawing/2014/main" id="{F99C11B3-0742-CD73-5003-89760C664C90}"/>
                </a:ext>
              </a:extLst>
            </p:cNvPr>
            <p:cNvSpPr/>
            <p:nvPr/>
          </p:nvSpPr>
          <p:spPr>
            <a:xfrm>
              <a:off x="4582048" y="2242198"/>
              <a:ext cx="2542233" cy="400518"/>
            </a:xfrm>
            <a:prstGeom prst="rect">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1671B1A-721C-F51B-77A4-90689D35953D}"/>
                </a:ext>
              </a:extLst>
            </p:cNvPr>
            <p:cNvSpPr txBox="1"/>
            <p:nvPr/>
          </p:nvSpPr>
          <p:spPr>
            <a:xfrm>
              <a:off x="4648507" y="2257791"/>
              <a:ext cx="2409314"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HỢP CHẤT HỮU CƠ</a:t>
              </a:r>
            </a:p>
          </p:txBody>
        </p:sp>
      </p:grpSp>
      <p:sp>
        <p:nvSpPr>
          <p:cNvPr id="11" name="Rectangle: Top Corners Snipped 10">
            <a:extLst>
              <a:ext uri="{FF2B5EF4-FFF2-40B4-BE49-F238E27FC236}">
                <a16:creationId xmlns:a16="http://schemas.microsoft.com/office/drawing/2014/main" id="{F0560A7F-6819-7136-9BBE-4718F9EBAB05}"/>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16E0A38-3631-71BC-9F51-021FE6D87B53}"/>
              </a:ext>
            </a:extLst>
          </p:cNvPr>
          <p:cNvSpPr txBox="1"/>
          <p:nvPr/>
        </p:nvSpPr>
        <p:spPr>
          <a:xfrm>
            <a:off x="2410059" y="-8714"/>
            <a:ext cx="7112781"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III. PHÂN LOẠI CÁC HỢP CHẤT HỮU CƠ</a:t>
            </a:r>
          </a:p>
        </p:txBody>
      </p:sp>
    </p:spTree>
    <p:extLst>
      <p:ext uri="{BB962C8B-B14F-4D97-AF65-F5344CB8AC3E}">
        <p14:creationId xmlns:p14="http://schemas.microsoft.com/office/powerpoint/2010/main" val="3979288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85"/>
                                        </p:tgtEl>
                                        <p:attrNameLst>
                                          <p:attrName>style.visibility</p:attrName>
                                        </p:attrNameLst>
                                      </p:cBhvr>
                                      <p:to>
                                        <p:strVal val="visible"/>
                                      </p:to>
                                    </p:set>
                                    <p:animEffect transition="in" filter="fade">
                                      <p:cBhvr>
                                        <p:cTn id="12" dur="500"/>
                                        <p:tgtEl>
                                          <p:spTgt spid="235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nodeType="withEffect">
                                  <p:stCondLst>
                                    <p:cond delay="0"/>
                                  </p:stCondLst>
                                  <p:childTnLst>
                                    <p:set>
                                      <p:cBhvr>
                                        <p:cTn id="34" dur="1" fill="hold">
                                          <p:stCondLst>
                                            <p:cond delay="0"/>
                                          </p:stCondLst>
                                        </p:cTn>
                                        <p:tgtEl>
                                          <p:spTgt spid="23552"/>
                                        </p:tgtEl>
                                        <p:attrNameLst>
                                          <p:attrName>style.visibility</p:attrName>
                                        </p:attrNameLst>
                                      </p:cBhvr>
                                      <p:to>
                                        <p:strVal val="visible"/>
                                      </p:to>
                                    </p:set>
                                    <p:animEffect transition="in" filter="fade">
                                      <p:cBhvr>
                                        <p:cTn id="35" dur="500"/>
                                        <p:tgtEl>
                                          <p:spTgt spid="23552"/>
                                        </p:tgtEl>
                                      </p:cBhvr>
                                    </p:animEffect>
                                  </p:childTnLst>
                                </p:cTn>
                              </p:par>
                              <p:par>
                                <p:cTn id="36" presetID="10" presetClass="entr" presetSubtype="0" fill="hold" nodeType="withEffect">
                                  <p:stCondLst>
                                    <p:cond delay="0"/>
                                  </p:stCondLst>
                                  <p:childTnLst>
                                    <p:set>
                                      <p:cBhvr>
                                        <p:cTn id="37" dur="1" fill="hold">
                                          <p:stCondLst>
                                            <p:cond delay="0"/>
                                          </p:stCondLst>
                                        </p:cTn>
                                        <p:tgtEl>
                                          <p:spTgt spid="23555"/>
                                        </p:tgtEl>
                                        <p:attrNameLst>
                                          <p:attrName>style.visibility</p:attrName>
                                        </p:attrNameLst>
                                      </p:cBhvr>
                                      <p:to>
                                        <p:strVal val="visible"/>
                                      </p:to>
                                    </p:set>
                                    <p:animEffect transition="in" filter="fade">
                                      <p:cBhvr>
                                        <p:cTn id="38" dur="500"/>
                                        <p:tgtEl>
                                          <p:spTgt spid="2355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nodeType="withEffect">
                                  <p:stCondLst>
                                    <p:cond delay="0"/>
                                  </p:stCondLst>
                                  <p:childTnLst>
                                    <p:set>
                                      <p:cBhvr>
                                        <p:cTn id="48" dur="1" fill="hold">
                                          <p:stCondLst>
                                            <p:cond delay="0"/>
                                          </p:stCondLst>
                                        </p:cTn>
                                        <p:tgtEl>
                                          <p:spTgt spid="23558"/>
                                        </p:tgtEl>
                                        <p:attrNameLst>
                                          <p:attrName>style.visibility</p:attrName>
                                        </p:attrNameLst>
                                      </p:cBhvr>
                                      <p:to>
                                        <p:strVal val="visible"/>
                                      </p:to>
                                    </p:set>
                                    <p:animEffect transition="in" filter="fade">
                                      <p:cBhvr>
                                        <p:cTn id="49" dur="500"/>
                                        <p:tgtEl>
                                          <p:spTgt spid="23558"/>
                                        </p:tgtEl>
                                      </p:cBhvr>
                                    </p:animEffect>
                                  </p:childTnLst>
                                </p:cTn>
                              </p:par>
                              <p:par>
                                <p:cTn id="50" presetID="10" presetClass="entr" presetSubtype="0" fill="hold" nodeType="withEffect">
                                  <p:stCondLst>
                                    <p:cond delay="0"/>
                                  </p:stCondLst>
                                  <p:childTnLst>
                                    <p:set>
                                      <p:cBhvr>
                                        <p:cTn id="51" dur="1" fill="hold">
                                          <p:stCondLst>
                                            <p:cond delay="0"/>
                                          </p:stCondLst>
                                        </p:cTn>
                                        <p:tgtEl>
                                          <p:spTgt spid="23561"/>
                                        </p:tgtEl>
                                        <p:attrNameLst>
                                          <p:attrName>style.visibility</p:attrName>
                                        </p:attrNameLst>
                                      </p:cBhvr>
                                      <p:to>
                                        <p:strVal val="visible"/>
                                      </p:to>
                                    </p:set>
                                    <p:animEffect transition="in" filter="fade">
                                      <p:cBhvr>
                                        <p:cTn id="52" dur="500"/>
                                        <p:tgtEl>
                                          <p:spTgt spid="23561"/>
                                        </p:tgtEl>
                                      </p:cBhvr>
                                    </p:animEffect>
                                  </p:childTnLst>
                                </p:cTn>
                              </p:par>
                              <p:par>
                                <p:cTn id="53" presetID="10" presetClass="entr" presetSubtype="0" fill="hold" nodeType="withEffect">
                                  <p:stCondLst>
                                    <p:cond delay="0"/>
                                  </p:stCondLst>
                                  <p:childTnLst>
                                    <p:set>
                                      <p:cBhvr>
                                        <p:cTn id="54" dur="1" fill="hold">
                                          <p:stCondLst>
                                            <p:cond delay="0"/>
                                          </p:stCondLst>
                                        </p:cTn>
                                        <p:tgtEl>
                                          <p:spTgt spid="23564"/>
                                        </p:tgtEl>
                                        <p:attrNameLst>
                                          <p:attrName>style.visibility</p:attrName>
                                        </p:attrNameLst>
                                      </p:cBhvr>
                                      <p:to>
                                        <p:strVal val="visible"/>
                                      </p:to>
                                    </p:set>
                                    <p:animEffect transition="in" filter="fade">
                                      <p:cBhvr>
                                        <p:cTn id="55" dur="500"/>
                                        <p:tgtEl>
                                          <p:spTgt spid="23564"/>
                                        </p:tgtEl>
                                      </p:cBhvr>
                                    </p:animEffect>
                                  </p:childTnLst>
                                </p:cTn>
                              </p:par>
                              <p:par>
                                <p:cTn id="56" presetID="10"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par>
                                <p:cTn id="67" presetID="10" presetClass="entr" presetSubtype="0" fill="hold" nodeType="with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500"/>
                                        <p:tgtEl>
                                          <p:spTgt spid="44"/>
                                        </p:tgtEl>
                                      </p:cBhvr>
                                    </p:animEffect>
                                  </p:childTnLst>
                                </p:cTn>
                              </p:par>
                              <p:par>
                                <p:cTn id="70" presetID="10" presetClass="entr" presetSubtype="0" fill="hold"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par>
                                <p:cTn id="73" presetID="10" presetClass="entr" presetSubtype="0" fill="hold" nodeType="withEffect">
                                  <p:stCondLst>
                                    <p:cond delay="0"/>
                                  </p:stCondLst>
                                  <p:childTnLst>
                                    <p:set>
                                      <p:cBhvr>
                                        <p:cTn id="74" dur="1" fill="hold">
                                          <p:stCondLst>
                                            <p:cond delay="0"/>
                                          </p:stCondLst>
                                        </p:cTn>
                                        <p:tgtEl>
                                          <p:spTgt spid="60"/>
                                        </p:tgtEl>
                                        <p:attrNameLst>
                                          <p:attrName>style.visibility</p:attrName>
                                        </p:attrNameLst>
                                      </p:cBhvr>
                                      <p:to>
                                        <p:strVal val="visible"/>
                                      </p:to>
                                    </p:set>
                                    <p:animEffect transition="in" filter="fade">
                                      <p:cBhvr>
                                        <p:cTn id="75" dur="500"/>
                                        <p:tgtEl>
                                          <p:spTgt spid="60"/>
                                        </p:tgtEl>
                                      </p:cBhvr>
                                    </p:animEffect>
                                  </p:childTnLst>
                                </p:cTn>
                              </p:par>
                              <p:par>
                                <p:cTn id="76" presetID="10" presetClass="entr" presetSubtype="0" fill="hold" nodeType="withEffect">
                                  <p:stCondLst>
                                    <p:cond delay="0"/>
                                  </p:stCondLst>
                                  <p:childTnLst>
                                    <p:set>
                                      <p:cBhvr>
                                        <p:cTn id="77" dur="1" fill="hold">
                                          <p:stCondLst>
                                            <p:cond delay="0"/>
                                          </p:stCondLst>
                                        </p:cTn>
                                        <p:tgtEl>
                                          <p:spTgt spid="23567"/>
                                        </p:tgtEl>
                                        <p:attrNameLst>
                                          <p:attrName>style.visibility</p:attrName>
                                        </p:attrNameLst>
                                      </p:cBhvr>
                                      <p:to>
                                        <p:strVal val="visible"/>
                                      </p:to>
                                    </p:set>
                                    <p:animEffect transition="in" filter="fade">
                                      <p:cBhvr>
                                        <p:cTn id="78" dur="500"/>
                                        <p:tgtEl>
                                          <p:spTgt spid="23567"/>
                                        </p:tgtEl>
                                      </p:cBhvr>
                                    </p:animEffect>
                                  </p:childTnLst>
                                </p:cTn>
                              </p:par>
                              <p:par>
                                <p:cTn id="79" presetID="10" presetClass="entr" presetSubtype="0" fill="hold" nodeType="withEffect">
                                  <p:stCondLst>
                                    <p:cond delay="0"/>
                                  </p:stCondLst>
                                  <p:childTnLst>
                                    <p:set>
                                      <p:cBhvr>
                                        <p:cTn id="80" dur="1" fill="hold">
                                          <p:stCondLst>
                                            <p:cond delay="0"/>
                                          </p:stCondLst>
                                        </p:cTn>
                                        <p:tgtEl>
                                          <p:spTgt spid="23570"/>
                                        </p:tgtEl>
                                        <p:attrNameLst>
                                          <p:attrName>style.visibility</p:attrName>
                                        </p:attrNameLst>
                                      </p:cBhvr>
                                      <p:to>
                                        <p:strVal val="visible"/>
                                      </p:to>
                                    </p:set>
                                    <p:animEffect transition="in" filter="fade">
                                      <p:cBhvr>
                                        <p:cTn id="81" dur="500"/>
                                        <p:tgtEl>
                                          <p:spTgt spid="23570"/>
                                        </p:tgtEl>
                                      </p:cBhvr>
                                    </p:animEffect>
                                  </p:childTnLst>
                                </p:cTn>
                              </p:par>
                              <p:par>
                                <p:cTn id="82" presetID="10" presetClass="entr" presetSubtype="0" fill="hold" nodeType="withEffect">
                                  <p:stCondLst>
                                    <p:cond delay="0"/>
                                  </p:stCondLst>
                                  <p:childTnLst>
                                    <p:set>
                                      <p:cBhvr>
                                        <p:cTn id="83" dur="1" fill="hold">
                                          <p:stCondLst>
                                            <p:cond delay="0"/>
                                          </p:stCondLst>
                                        </p:cTn>
                                        <p:tgtEl>
                                          <p:spTgt spid="23573"/>
                                        </p:tgtEl>
                                        <p:attrNameLst>
                                          <p:attrName>style.visibility</p:attrName>
                                        </p:attrNameLst>
                                      </p:cBhvr>
                                      <p:to>
                                        <p:strVal val="visible"/>
                                      </p:to>
                                    </p:set>
                                    <p:animEffect transition="in" filter="fade">
                                      <p:cBhvr>
                                        <p:cTn id="84" dur="500"/>
                                        <p:tgtEl>
                                          <p:spTgt spid="23573"/>
                                        </p:tgtEl>
                                      </p:cBhvr>
                                    </p:animEffect>
                                  </p:childTnLst>
                                </p:cTn>
                              </p:par>
                              <p:par>
                                <p:cTn id="85" presetID="10" presetClass="entr" presetSubtype="0" fill="hold" nodeType="withEffect">
                                  <p:stCondLst>
                                    <p:cond delay="0"/>
                                  </p:stCondLst>
                                  <p:childTnLst>
                                    <p:set>
                                      <p:cBhvr>
                                        <p:cTn id="86" dur="1" fill="hold">
                                          <p:stCondLst>
                                            <p:cond delay="0"/>
                                          </p:stCondLst>
                                        </p:cTn>
                                        <p:tgtEl>
                                          <p:spTgt spid="23576"/>
                                        </p:tgtEl>
                                        <p:attrNameLst>
                                          <p:attrName>style.visibility</p:attrName>
                                        </p:attrNameLst>
                                      </p:cBhvr>
                                      <p:to>
                                        <p:strVal val="visible"/>
                                      </p:to>
                                    </p:set>
                                    <p:animEffect transition="in" filter="fade">
                                      <p:cBhvr>
                                        <p:cTn id="87" dur="500"/>
                                        <p:tgtEl>
                                          <p:spTgt spid="23576"/>
                                        </p:tgtEl>
                                      </p:cBhvr>
                                    </p:animEffect>
                                  </p:childTnLst>
                                </p:cTn>
                              </p:par>
                              <p:par>
                                <p:cTn id="88" presetID="10" presetClass="entr" presetSubtype="0" fill="hold" nodeType="withEffect">
                                  <p:stCondLst>
                                    <p:cond delay="0"/>
                                  </p:stCondLst>
                                  <p:childTnLst>
                                    <p:set>
                                      <p:cBhvr>
                                        <p:cTn id="89" dur="1" fill="hold">
                                          <p:stCondLst>
                                            <p:cond delay="0"/>
                                          </p:stCondLst>
                                        </p:cTn>
                                        <p:tgtEl>
                                          <p:spTgt spid="23579"/>
                                        </p:tgtEl>
                                        <p:attrNameLst>
                                          <p:attrName>style.visibility</p:attrName>
                                        </p:attrNameLst>
                                      </p:cBhvr>
                                      <p:to>
                                        <p:strVal val="visible"/>
                                      </p:to>
                                    </p:set>
                                    <p:animEffect transition="in" filter="fade">
                                      <p:cBhvr>
                                        <p:cTn id="90" dur="500"/>
                                        <p:tgtEl>
                                          <p:spTgt spid="23579"/>
                                        </p:tgtEl>
                                      </p:cBhvr>
                                    </p:animEffect>
                                  </p:childTnLst>
                                </p:cTn>
                              </p:par>
                              <p:par>
                                <p:cTn id="91" presetID="10" presetClass="entr" presetSubtype="0" fill="hold" nodeType="withEffect">
                                  <p:stCondLst>
                                    <p:cond delay="0"/>
                                  </p:stCondLst>
                                  <p:childTnLst>
                                    <p:set>
                                      <p:cBhvr>
                                        <p:cTn id="92" dur="1" fill="hold">
                                          <p:stCondLst>
                                            <p:cond delay="0"/>
                                          </p:stCondLst>
                                        </p:cTn>
                                        <p:tgtEl>
                                          <p:spTgt spid="23582"/>
                                        </p:tgtEl>
                                        <p:attrNameLst>
                                          <p:attrName>style.visibility</p:attrName>
                                        </p:attrNameLst>
                                      </p:cBhvr>
                                      <p:to>
                                        <p:strVal val="visible"/>
                                      </p:to>
                                    </p:set>
                                    <p:animEffect transition="in" filter="fade">
                                      <p:cBhvr>
                                        <p:cTn id="93" dur="500"/>
                                        <p:tgtEl>
                                          <p:spTgt spid="23582"/>
                                        </p:tgtEl>
                                      </p:cBhvr>
                                    </p:animEffect>
                                  </p:childTnLst>
                                </p:cTn>
                              </p:par>
                              <p:par>
                                <p:cTn id="94" presetID="10" presetClass="entr" presetSubtype="0" fill="hold" nodeType="with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fade">
                                      <p:cBhvr>
                                        <p:cTn id="9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P spid="19" grpId="0"/>
      <p:bldP spid="21" grpId="0" animBg="1"/>
      <p:bldP spid="20"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62AAD6B-1179-5FCB-1AB2-53E2DF146E0D}"/>
              </a:ext>
            </a:extLst>
          </p:cNvPr>
          <p:cNvSpPr/>
          <p:nvPr/>
        </p:nvSpPr>
        <p:spPr>
          <a:xfrm>
            <a:off x="262164" y="1006867"/>
            <a:ext cx="11667671" cy="575382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宋体"/>
                <a:cs typeface="Arial" panose="020B0604020202020204" pitchFamily="34" charset="0"/>
              </a:rPr>
              <a:t>HBr.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宋体"/>
              <a:cs typeface="+mn-cs"/>
            </a:endParaRPr>
          </a:p>
        </p:txBody>
      </p:sp>
      <p:sp>
        <p:nvSpPr>
          <p:cNvPr id="27" name="Rectangle: Rounded Corners 26">
            <a:extLst>
              <a:ext uri="{FF2B5EF4-FFF2-40B4-BE49-F238E27FC236}">
                <a16:creationId xmlns:a16="http://schemas.microsoft.com/office/drawing/2014/main" id="{E782AAFB-F156-5ECD-E9D6-62EAD32891D8}"/>
              </a:ext>
            </a:extLst>
          </p:cNvPr>
          <p:cNvSpPr/>
          <p:nvPr/>
        </p:nvSpPr>
        <p:spPr>
          <a:xfrm>
            <a:off x="5381480" y="3627210"/>
            <a:ext cx="1428108" cy="387913"/>
          </a:xfrm>
          <a:prstGeom prst="roundRect">
            <a:avLst>
              <a:gd name="adj" fmla="val 50000"/>
            </a:avLst>
          </a:prstGeom>
          <a:gradFill flip="none" rotWithShape="1">
            <a:gsLst>
              <a:gs pos="0">
                <a:schemeClr val="accent1">
                  <a:lumMod val="5000"/>
                  <a:lumOff val="95000"/>
                </a:schemeClr>
              </a:gs>
              <a:gs pos="74000">
                <a:srgbClr val="C1BDE9"/>
              </a:gs>
              <a:gs pos="100000">
                <a:srgbClr val="C1BDE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宋体"/>
                <a:cs typeface="+mn-cs"/>
              </a:rPr>
              <a:t>Trả</a:t>
            </a:r>
            <a:r>
              <a:rPr kumimoji="0" lang="en-US" sz="2400" b="1" i="0" u="none" strike="noStrike" kern="1200" cap="none" spc="0" normalizeH="0" baseline="0" noProof="0" dirty="0">
                <a:ln>
                  <a:noFill/>
                </a:ln>
                <a:solidFill>
                  <a:srgbClr val="000000"/>
                </a:solidFill>
                <a:effectLst/>
                <a:uLnTx/>
                <a:uFillTx/>
                <a:latin typeface="Arial"/>
                <a:ea typeface="宋体"/>
                <a:cs typeface="+mn-cs"/>
              </a:rPr>
              <a:t> </a:t>
            </a:r>
            <a:r>
              <a:rPr kumimoji="0" lang="en-US" sz="2400" b="1" i="0" u="none" strike="noStrike" kern="1200" cap="none" spc="0" normalizeH="0" baseline="0" noProof="0" dirty="0" err="1">
                <a:ln>
                  <a:noFill/>
                </a:ln>
                <a:solidFill>
                  <a:srgbClr val="000000"/>
                </a:solidFill>
                <a:effectLst/>
                <a:uLnTx/>
                <a:uFillTx/>
                <a:latin typeface="Arial"/>
                <a:ea typeface="宋体"/>
                <a:cs typeface="+mn-cs"/>
              </a:rPr>
              <a:t>lời</a:t>
            </a:r>
            <a:endParaRPr kumimoji="0" lang="en-US" sz="2400" b="1" i="0" u="none" strike="noStrike" kern="1200" cap="none" spc="0" normalizeH="0" baseline="0" noProof="0" dirty="0">
              <a:ln>
                <a:noFill/>
              </a:ln>
              <a:solidFill>
                <a:srgbClr val="000000"/>
              </a:solidFill>
              <a:effectLst/>
              <a:uLnTx/>
              <a:uFillTx/>
              <a:latin typeface="Arial"/>
              <a:ea typeface="宋体"/>
              <a:cs typeface="+mn-cs"/>
            </a:endParaRPr>
          </a:p>
        </p:txBody>
      </p:sp>
      <p:grpSp>
        <p:nvGrpSpPr>
          <p:cNvPr id="9" name="Group 8">
            <a:extLst>
              <a:ext uri="{FF2B5EF4-FFF2-40B4-BE49-F238E27FC236}">
                <a16:creationId xmlns:a16="http://schemas.microsoft.com/office/drawing/2014/main" id="{B31859B7-8810-0125-008A-21C0A64BE9A3}"/>
              </a:ext>
            </a:extLst>
          </p:cNvPr>
          <p:cNvGrpSpPr/>
          <p:nvPr/>
        </p:nvGrpSpPr>
        <p:grpSpPr>
          <a:xfrm>
            <a:off x="863155" y="1166404"/>
            <a:ext cx="10704899" cy="2255256"/>
            <a:chOff x="452834" y="2656158"/>
            <a:chExt cx="10704899" cy="2255256"/>
          </a:xfrm>
        </p:grpSpPr>
        <p:grpSp>
          <p:nvGrpSpPr>
            <p:cNvPr id="10" name="Group 9">
              <a:extLst>
                <a:ext uri="{FF2B5EF4-FFF2-40B4-BE49-F238E27FC236}">
                  <a16:creationId xmlns:a16="http://schemas.microsoft.com/office/drawing/2014/main" id="{3EC0DA56-608C-3C1D-2815-079DF414C563}"/>
                </a:ext>
              </a:extLst>
            </p:cNvPr>
            <p:cNvGrpSpPr/>
            <p:nvPr/>
          </p:nvGrpSpPr>
          <p:grpSpPr>
            <a:xfrm>
              <a:off x="460758" y="2656158"/>
              <a:ext cx="10696975" cy="2255256"/>
              <a:chOff x="338863" y="2009976"/>
              <a:chExt cx="10696975" cy="2255256"/>
            </a:xfrm>
          </p:grpSpPr>
          <p:grpSp>
            <p:nvGrpSpPr>
              <p:cNvPr id="12" name="Group 11">
                <a:extLst>
                  <a:ext uri="{FF2B5EF4-FFF2-40B4-BE49-F238E27FC236}">
                    <a16:creationId xmlns:a16="http://schemas.microsoft.com/office/drawing/2014/main" id="{5D9D2582-5FE0-F925-7930-158FD20A692C}"/>
                  </a:ext>
                </a:extLst>
              </p:cNvPr>
              <p:cNvGrpSpPr/>
              <p:nvPr/>
            </p:nvGrpSpPr>
            <p:grpSpPr>
              <a:xfrm>
                <a:off x="338863" y="2009976"/>
                <a:ext cx="10696975" cy="2255256"/>
                <a:chOff x="338863" y="2009976"/>
                <a:chExt cx="10696975" cy="2255256"/>
              </a:xfrm>
            </p:grpSpPr>
            <p:sp>
              <p:nvSpPr>
                <p:cNvPr id="19" name="Rectangle: Single Corner Rounded 18">
                  <a:extLst>
                    <a:ext uri="{FF2B5EF4-FFF2-40B4-BE49-F238E27FC236}">
                      <a16:creationId xmlns:a16="http://schemas.microsoft.com/office/drawing/2014/main" id="{2DAA3097-9A32-E5B6-4D8C-E83B61A686D2}"/>
                    </a:ext>
                  </a:extLst>
                </p:cNvPr>
                <p:cNvSpPr/>
                <p:nvPr/>
              </p:nvSpPr>
              <p:spPr>
                <a:xfrm flipH="1">
                  <a:off x="552089" y="2261747"/>
                  <a:ext cx="10483747" cy="2003485"/>
                </a:xfrm>
                <a:prstGeom prst="round1Rect">
                  <a:avLst>
                    <a:gd name="adj" fmla="val 14496"/>
                  </a:avLst>
                </a:prstGeom>
                <a:solidFill>
                  <a:srgbClr val="EFD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cxnSp>
              <p:nvCxnSpPr>
                <p:cNvPr id="20" name="Straight Connector 19">
                  <a:extLst>
                    <a:ext uri="{FF2B5EF4-FFF2-40B4-BE49-F238E27FC236}">
                      <a16:creationId xmlns:a16="http://schemas.microsoft.com/office/drawing/2014/main" id="{A61FE4A9-0787-5AB6-2F41-EFCD85495DE3}"/>
                    </a:ext>
                  </a:extLst>
                </p:cNvPr>
                <p:cNvCxnSpPr>
                  <a:cxnSpLocks/>
                </p:cNvCxnSpPr>
                <p:nvPr/>
              </p:nvCxnSpPr>
              <p:spPr>
                <a:xfrm>
                  <a:off x="646981" y="2261746"/>
                  <a:ext cx="10388857" cy="0"/>
                </a:xfrm>
                <a:prstGeom prst="line">
                  <a:avLst/>
                </a:prstGeom>
                <a:ln w="38100">
                  <a:solidFill>
                    <a:srgbClr val="B666A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31BFA3-AD36-7716-6596-9A158507E040}"/>
                    </a:ext>
                  </a:extLst>
                </p:cNvPr>
                <p:cNvCxnSpPr>
                  <a:cxnSpLocks/>
                </p:cNvCxnSpPr>
                <p:nvPr/>
              </p:nvCxnSpPr>
              <p:spPr>
                <a:xfrm>
                  <a:off x="552093" y="2684441"/>
                  <a:ext cx="0" cy="1193277"/>
                </a:xfrm>
                <a:prstGeom prst="line">
                  <a:avLst/>
                </a:prstGeom>
                <a:ln w="38100">
                  <a:solidFill>
                    <a:srgbClr val="B666A8"/>
                  </a:solidFill>
                </a:ln>
              </p:spPr>
              <p:style>
                <a:lnRef idx="1">
                  <a:schemeClr val="accent1"/>
                </a:lnRef>
                <a:fillRef idx="0">
                  <a:schemeClr val="accent1"/>
                </a:fillRef>
                <a:effectRef idx="0">
                  <a:schemeClr val="accent1"/>
                </a:effectRef>
                <a:fontRef idx="minor">
                  <a:schemeClr val="tx1"/>
                </a:fontRef>
              </p:style>
            </p:cxnSp>
            <p:sp>
              <p:nvSpPr>
                <p:cNvPr id="22" name="Flowchart: Connector 21">
                  <a:extLst>
                    <a:ext uri="{FF2B5EF4-FFF2-40B4-BE49-F238E27FC236}">
                      <a16:creationId xmlns:a16="http://schemas.microsoft.com/office/drawing/2014/main" id="{CF12B400-1038-850F-F235-6B545BECB69D}"/>
                    </a:ext>
                  </a:extLst>
                </p:cNvPr>
                <p:cNvSpPr/>
                <p:nvPr/>
              </p:nvSpPr>
              <p:spPr>
                <a:xfrm>
                  <a:off x="338863" y="2009976"/>
                  <a:ext cx="819508" cy="819508"/>
                </a:xfrm>
                <a:prstGeom prst="flowChartConnector">
                  <a:avLst/>
                </a:prstGeom>
                <a:solidFill>
                  <a:schemeClr val="bg1"/>
                </a:solidFill>
                <a:ln w="38100">
                  <a:solidFill>
                    <a:srgbClr val="B666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grpSp>
          <p:sp>
            <p:nvSpPr>
              <p:cNvPr id="18" name="TextBox 17">
                <a:extLst>
                  <a:ext uri="{FF2B5EF4-FFF2-40B4-BE49-F238E27FC236}">
                    <a16:creationId xmlns:a16="http://schemas.microsoft.com/office/drawing/2014/main" id="{778F8F3C-7CB9-8FAE-FF7C-482DCA2484D0}"/>
                  </a:ext>
                </a:extLst>
              </p:cNvPr>
              <p:cNvSpPr txBox="1"/>
              <p:nvPr/>
            </p:nvSpPr>
            <p:spPr>
              <a:xfrm>
                <a:off x="705112" y="2832765"/>
                <a:ext cx="9899214" cy="138999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2400" b="0" i="0" dirty="0">
                    <a:solidFill>
                      <a:srgbClr val="333333"/>
                    </a:solidFill>
                    <a:effectLst/>
                  </a:rPr>
                  <a:t> Cho các hợp chất hữu cơ sau: CH</a:t>
                </a:r>
                <a:r>
                  <a:rPr lang="vi-VN" sz="2400" b="0" i="0" baseline="-25000" dirty="0">
                    <a:solidFill>
                      <a:srgbClr val="333333"/>
                    </a:solidFill>
                    <a:effectLst/>
                  </a:rPr>
                  <a:t>3</a:t>
                </a:r>
                <a:r>
                  <a:rPr lang="vi-VN" sz="2400" b="0" i="0" dirty="0">
                    <a:solidFill>
                      <a:srgbClr val="333333"/>
                    </a:solidFill>
                    <a:effectLst/>
                  </a:rPr>
                  <a:t>COONa, C</a:t>
                </a:r>
                <a:r>
                  <a:rPr lang="vi-VN" sz="2400" b="0" i="0" baseline="-25000" dirty="0">
                    <a:solidFill>
                      <a:srgbClr val="333333"/>
                    </a:solidFill>
                    <a:effectLst/>
                  </a:rPr>
                  <a:t>2</a:t>
                </a:r>
                <a:r>
                  <a:rPr lang="vi-VN" sz="2400" b="0" i="0" dirty="0">
                    <a:solidFill>
                      <a:srgbClr val="333333"/>
                    </a:solidFill>
                    <a:effectLst/>
                  </a:rPr>
                  <a:t>H</a:t>
                </a:r>
                <a:r>
                  <a:rPr lang="vi-VN" sz="2400" b="0" i="0" baseline="-25000" dirty="0">
                    <a:solidFill>
                      <a:srgbClr val="333333"/>
                    </a:solidFill>
                    <a:effectLst/>
                  </a:rPr>
                  <a:t>5</a:t>
                </a:r>
                <a:r>
                  <a:rPr lang="vi-VN" sz="2400" b="0" i="0" dirty="0">
                    <a:solidFill>
                      <a:srgbClr val="333333"/>
                    </a:solidFill>
                    <a:effectLst/>
                  </a:rPr>
                  <a:t>Br, C</a:t>
                </a:r>
                <a:r>
                  <a:rPr lang="vi-VN" sz="2400" b="0" i="0" baseline="-25000" dirty="0">
                    <a:solidFill>
                      <a:srgbClr val="333333"/>
                    </a:solidFill>
                    <a:effectLst/>
                  </a:rPr>
                  <a:t>2</a:t>
                </a:r>
                <a:r>
                  <a:rPr lang="vi-VN" sz="2400" b="0" i="0" dirty="0">
                    <a:solidFill>
                      <a:srgbClr val="333333"/>
                    </a:solidFill>
                    <a:effectLst/>
                  </a:rPr>
                  <a:t>H</a:t>
                </a:r>
                <a:r>
                  <a:rPr lang="vi-VN" sz="2400" b="0" i="0" baseline="-25000" dirty="0">
                    <a:solidFill>
                      <a:srgbClr val="333333"/>
                    </a:solidFill>
                    <a:effectLst/>
                  </a:rPr>
                  <a:t>6</a:t>
                </a:r>
                <a:r>
                  <a:rPr lang="vi-VN" sz="2400" b="0" i="0" dirty="0">
                    <a:solidFill>
                      <a:srgbClr val="333333"/>
                    </a:solidFill>
                    <a:effectLst/>
                  </a:rPr>
                  <a:t>, CHCl</a:t>
                </a:r>
                <a:r>
                  <a:rPr lang="vi-VN" sz="2400" b="0" i="0" baseline="-25000" dirty="0">
                    <a:solidFill>
                      <a:srgbClr val="333333"/>
                    </a:solidFill>
                    <a:effectLst/>
                  </a:rPr>
                  <a:t>3</a:t>
                </a:r>
                <a:r>
                  <a:rPr lang="vi-VN" sz="2400" b="0" i="0" dirty="0">
                    <a:solidFill>
                      <a:srgbClr val="333333"/>
                    </a:solidFill>
                    <a:effectLst/>
                  </a:rPr>
                  <a:t>, HCOOH, C</a:t>
                </a:r>
                <a:r>
                  <a:rPr lang="vi-VN" sz="2400" b="0" i="0" baseline="-25000" dirty="0">
                    <a:solidFill>
                      <a:srgbClr val="333333"/>
                    </a:solidFill>
                    <a:effectLst/>
                  </a:rPr>
                  <a:t>6</a:t>
                </a:r>
                <a:r>
                  <a:rPr lang="vi-VN" sz="2400" b="0" i="0" dirty="0">
                    <a:solidFill>
                      <a:srgbClr val="333333"/>
                    </a:solidFill>
                    <a:effectLst/>
                  </a:rPr>
                  <a:t>H</a:t>
                </a:r>
                <a:r>
                  <a:rPr lang="vi-VN" sz="2400" b="0" i="0" baseline="-25000" dirty="0">
                    <a:solidFill>
                      <a:srgbClr val="333333"/>
                    </a:solidFill>
                    <a:effectLst/>
                  </a:rPr>
                  <a:t>6</a:t>
                </a:r>
                <a:r>
                  <a:rPr lang="vi-VN" sz="2400" b="0" i="0" dirty="0">
                    <a:solidFill>
                      <a:srgbClr val="333333"/>
                    </a:solidFill>
                    <a:effectLst/>
                  </a:rPr>
                  <a:t>. Cho biết chất nào là hydrocarbon chất nào là dẫn xuất hydrocarbon.</a:t>
                </a:r>
                <a:endParaRPr kumimoji="0" lang="en-US" sz="2400" b="0" i="0" u="none" strike="noStrike" kern="1200" cap="none" spc="0" normalizeH="0" baseline="0" noProof="0" dirty="0">
                  <a:ln>
                    <a:noFill/>
                  </a:ln>
                  <a:solidFill>
                    <a:srgbClr val="000000"/>
                  </a:solidFill>
                  <a:effectLst/>
                  <a:uLnTx/>
                  <a:uFillTx/>
                  <a:ea typeface="宋体"/>
                  <a:cs typeface="Arial" panose="020B0604020202020204" pitchFamily="34" charset="0"/>
                </a:endParaRPr>
              </a:p>
            </p:txBody>
          </p:sp>
        </p:grpSp>
        <p:pic>
          <p:nvPicPr>
            <p:cNvPr id="11" name="Picture 10">
              <a:extLst>
                <a:ext uri="{FF2B5EF4-FFF2-40B4-BE49-F238E27FC236}">
                  <a16:creationId xmlns:a16="http://schemas.microsoft.com/office/drawing/2014/main" id="{D960406D-88A6-57E7-CDC6-F9481D7F2A33}"/>
                </a:ext>
              </a:extLst>
            </p:cNvPr>
            <p:cNvPicPr>
              <a:picLocks noChangeAspect="1"/>
            </p:cNvPicPr>
            <p:nvPr/>
          </p:nvPicPr>
          <p:blipFill>
            <a:blip r:embed="rId3"/>
            <a:stretch>
              <a:fillRect/>
            </a:stretch>
          </p:blipFill>
          <p:spPr>
            <a:xfrm>
              <a:off x="452834" y="2656158"/>
              <a:ext cx="835356" cy="835356"/>
            </a:xfrm>
            <a:prstGeom prst="rect">
              <a:avLst/>
            </a:prstGeom>
          </p:spPr>
        </p:pic>
      </p:grpSp>
      <p:sp>
        <p:nvSpPr>
          <p:cNvPr id="39" name="TextBox 38">
            <a:extLst>
              <a:ext uri="{FF2B5EF4-FFF2-40B4-BE49-F238E27FC236}">
                <a16:creationId xmlns:a16="http://schemas.microsoft.com/office/drawing/2014/main" id="{36927056-FB5A-C5A2-5D88-7BDCF275AC1F}"/>
              </a:ext>
            </a:extLst>
          </p:cNvPr>
          <p:cNvSpPr txBox="1"/>
          <p:nvPr/>
        </p:nvSpPr>
        <p:spPr>
          <a:xfrm>
            <a:off x="1613620" y="1309392"/>
            <a:ext cx="1991428" cy="400110"/>
          </a:xfrm>
          <a:custGeom>
            <a:avLst/>
            <a:gdLst>
              <a:gd name="connsiteX0" fmla="*/ 0 w 1868996"/>
              <a:gd name="connsiteY0" fmla="*/ 0 h 400110"/>
              <a:gd name="connsiteX1" fmla="*/ 1868996 w 1868996"/>
              <a:gd name="connsiteY1" fmla="*/ 0 h 400110"/>
              <a:gd name="connsiteX2" fmla="*/ 1868996 w 1868996"/>
              <a:gd name="connsiteY2" fmla="*/ 400110 h 400110"/>
              <a:gd name="connsiteX3" fmla="*/ 73407 w 1868996"/>
              <a:gd name="connsiteY3" fmla="*/ 400110 h 400110"/>
              <a:gd name="connsiteX4" fmla="*/ 88268 w 1868996"/>
              <a:gd name="connsiteY4" fmla="*/ 352205 h 400110"/>
              <a:gd name="connsiteX5" fmla="*/ 96875 w 1868996"/>
              <a:gd name="connsiteY5" fmla="*/ 266766 h 400110"/>
              <a:gd name="connsiteX6" fmla="*/ 24519 w 1868996"/>
              <a:gd name="connsiteY6" fmla="*/ 29736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8996" h="400110">
                <a:moveTo>
                  <a:pt x="0" y="0"/>
                </a:moveTo>
                <a:lnTo>
                  <a:pt x="1868996" y="0"/>
                </a:lnTo>
                <a:lnTo>
                  <a:pt x="1868996" y="400110"/>
                </a:lnTo>
                <a:lnTo>
                  <a:pt x="73407" y="400110"/>
                </a:lnTo>
                <a:lnTo>
                  <a:pt x="88268" y="352205"/>
                </a:lnTo>
                <a:cubicBezTo>
                  <a:pt x="93911" y="324608"/>
                  <a:pt x="96875" y="296033"/>
                  <a:pt x="96875" y="266766"/>
                </a:cubicBezTo>
                <a:cubicBezTo>
                  <a:pt x="96875" y="178965"/>
                  <a:pt x="70201" y="97397"/>
                  <a:pt x="24519" y="29736"/>
                </a:cubicBezTo>
                <a:close/>
              </a:path>
            </a:pathLst>
          </a:custGeom>
          <a:solidFill>
            <a:srgbClr val="7030A0"/>
          </a:solidFill>
        </p:spPr>
        <p:txBody>
          <a:bodyPr wrap="square" rtlCol="0">
            <a:noAutofit/>
          </a:bodyPr>
          <a:lstStyle/>
          <a:p>
            <a:r>
              <a:rPr lang="en-US" sz="2000" b="1" dirty="0">
                <a:solidFill>
                  <a:schemeClr val="bg1"/>
                </a:solidFill>
                <a:latin typeface="Arial" panose="020B0604020202020204" pitchFamily="34" charset="0"/>
                <a:cs typeface="Arial" panose="020B0604020202020204" pitchFamily="34" charset="0"/>
              </a:rPr>
              <a:t> LUYỆN TẬP 2</a:t>
            </a:r>
          </a:p>
        </p:txBody>
      </p:sp>
      <p:sp>
        <p:nvSpPr>
          <p:cNvPr id="3" name="Rectangle 1">
            <a:extLst>
              <a:ext uri="{FF2B5EF4-FFF2-40B4-BE49-F238E27FC236}">
                <a16:creationId xmlns:a16="http://schemas.microsoft.com/office/drawing/2014/main" id="{F40C67F8-F501-E8EB-654B-29880A57480B}"/>
              </a:ext>
            </a:extLst>
          </p:cNvPr>
          <p:cNvSpPr>
            <a:spLocks noChangeArrowheads="1"/>
          </p:cNvSpPr>
          <p:nvPr/>
        </p:nvSpPr>
        <p:spPr bwMode="auto">
          <a:xfrm>
            <a:off x="3063875" y="3198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ACFE94D7-231D-18AE-7A10-DA5786338AF9}"/>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4EC70451-A5BC-D696-0066-A0D6DC8A708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89F6E355-88DF-651F-1F87-C52E466360F8}"/>
              </a:ext>
            </a:extLst>
          </p:cNvPr>
          <p:cNvGrpSpPr/>
          <p:nvPr/>
        </p:nvGrpSpPr>
        <p:grpSpPr>
          <a:xfrm>
            <a:off x="10199734" y="4892675"/>
            <a:ext cx="2303132" cy="2181980"/>
            <a:chOff x="10199734" y="4892675"/>
            <a:chExt cx="2303132" cy="2181980"/>
          </a:xfrm>
        </p:grpSpPr>
        <p:pic>
          <p:nvPicPr>
            <p:cNvPr id="8" name="Graphic 7">
              <a:extLst>
                <a:ext uri="{FF2B5EF4-FFF2-40B4-BE49-F238E27FC236}">
                  <a16:creationId xmlns:a16="http://schemas.microsoft.com/office/drawing/2014/main" id="{9B386903-6A61-2A84-4C72-3D25466221F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313242">
              <a:off x="11418887" y="4892675"/>
              <a:ext cx="657225" cy="2000250"/>
            </a:xfrm>
            <a:prstGeom prst="rect">
              <a:avLst/>
            </a:prstGeom>
          </p:spPr>
        </p:pic>
        <p:pic>
          <p:nvPicPr>
            <p:cNvPr id="13" name="Graphic 12">
              <a:extLst>
                <a:ext uri="{FF2B5EF4-FFF2-40B4-BE49-F238E27FC236}">
                  <a16:creationId xmlns:a16="http://schemas.microsoft.com/office/drawing/2014/main" id="{350C5E10-D822-2285-E311-5663C319FEC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655141" y="4914900"/>
              <a:ext cx="847725" cy="2076450"/>
            </a:xfrm>
            <a:prstGeom prst="rect">
              <a:avLst/>
            </a:prstGeom>
          </p:spPr>
        </p:pic>
        <p:pic>
          <p:nvPicPr>
            <p:cNvPr id="14" name="Graphic 13">
              <a:extLst>
                <a:ext uri="{FF2B5EF4-FFF2-40B4-BE49-F238E27FC236}">
                  <a16:creationId xmlns:a16="http://schemas.microsoft.com/office/drawing/2014/main" id="{94D87715-A2B8-3231-BB43-9DA55C60567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463323">
              <a:off x="11331291" y="5703055"/>
              <a:ext cx="990600" cy="1371600"/>
            </a:xfrm>
            <a:prstGeom prst="rect">
              <a:avLst/>
            </a:prstGeom>
          </p:spPr>
        </p:pic>
        <p:pic>
          <p:nvPicPr>
            <p:cNvPr id="15" name="Graphic 14">
              <a:extLst>
                <a:ext uri="{FF2B5EF4-FFF2-40B4-BE49-F238E27FC236}">
                  <a16:creationId xmlns:a16="http://schemas.microsoft.com/office/drawing/2014/main" id="{ABED9491-3C36-9F79-CCE3-115DD4605299}"/>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xmlns="" r:embed="rId13"/>
                </a:ext>
              </a:extLst>
            </a:blip>
            <a:stretch>
              <a:fillRect/>
            </a:stretch>
          </p:blipFill>
          <p:spPr>
            <a:xfrm>
              <a:off x="10199734" y="6249111"/>
              <a:ext cx="1171496" cy="467161"/>
            </a:xfrm>
            <a:prstGeom prst="rect">
              <a:avLst/>
            </a:prstGeom>
          </p:spPr>
        </p:pic>
      </p:grpSp>
      <p:pic>
        <p:nvPicPr>
          <p:cNvPr id="16" name="Graphic 15">
            <a:extLst>
              <a:ext uri="{FF2B5EF4-FFF2-40B4-BE49-F238E27FC236}">
                <a16:creationId xmlns:a16="http://schemas.microsoft.com/office/drawing/2014/main" id="{FD1DEC56-238A-8B0E-F991-5C2946F573E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8066952" flipH="1">
            <a:off x="-890208" y="-819393"/>
            <a:ext cx="2404113" cy="2144578"/>
          </a:xfrm>
          <a:prstGeom prst="rect">
            <a:avLst/>
          </a:prstGeom>
        </p:spPr>
      </p:pic>
      <p:grpSp>
        <p:nvGrpSpPr>
          <p:cNvPr id="17" name="Group 16">
            <a:extLst>
              <a:ext uri="{FF2B5EF4-FFF2-40B4-BE49-F238E27FC236}">
                <a16:creationId xmlns:a16="http://schemas.microsoft.com/office/drawing/2014/main" id="{44599204-18DC-4186-7AD1-0B14810F0A2C}"/>
              </a:ext>
            </a:extLst>
          </p:cNvPr>
          <p:cNvGrpSpPr/>
          <p:nvPr/>
        </p:nvGrpSpPr>
        <p:grpSpPr>
          <a:xfrm flipH="1">
            <a:off x="-330796" y="4892675"/>
            <a:ext cx="2303132" cy="2181980"/>
            <a:chOff x="10199734" y="4892675"/>
            <a:chExt cx="2303132" cy="2181980"/>
          </a:xfrm>
        </p:grpSpPr>
        <p:pic>
          <p:nvPicPr>
            <p:cNvPr id="23" name="Graphic 22">
              <a:extLst>
                <a:ext uri="{FF2B5EF4-FFF2-40B4-BE49-F238E27FC236}">
                  <a16:creationId xmlns:a16="http://schemas.microsoft.com/office/drawing/2014/main" id="{A1A8D950-5D61-B621-940A-C77B398F2F8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313242">
              <a:off x="11418887" y="4892675"/>
              <a:ext cx="657225" cy="2000250"/>
            </a:xfrm>
            <a:prstGeom prst="rect">
              <a:avLst/>
            </a:prstGeom>
          </p:spPr>
        </p:pic>
        <p:pic>
          <p:nvPicPr>
            <p:cNvPr id="24" name="Graphic 23">
              <a:extLst>
                <a:ext uri="{FF2B5EF4-FFF2-40B4-BE49-F238E27FC236}">
                  <a16:creationId xmlns:a16="http://schemas.microsoft.com/office/drawing/2014/main" id="{61AFFBF6-3A09-08A0-C6EA-9D16F115D9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655141" y="4914900"/>
              <a:ext cx="847725" cy="2076450"/>
            </a:xfrm>
            <a:prstGeom prst="rect">
              <a:avLst/>
            </a:prstGeom>
          </p:spPr>
        </p:pic>
        <p:pic>
          <p:nvPicPr>
            <p:cNvPr id="25" name="Graphic 24">
              <a:extLst>
                <a:ext uri="{FF2B5EF4-FFF2-40B4-BE49-F238E27FC236}">
                  <a16:creationId xmlns:a16="http://schemas.microsoft.com/office/drawing/2014/main" id="{F443E272-1D63-D485-C1F3-6927B2FC803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463323">
              <a:off x="11331291" y="5703055"/>
              <a:ext cx="990600" cy="1371600"/>
            </a:xfrm>
            <a:prstGeom prst="rect">
              <a:avLst/>
            </a:prstGeom>
          </p:spPr>
        </p:pic>
        <p:pic>
          <p:nvPicPr>
            <p:cNvPr id="26" name="Graphic 25">
              <a:extLst>
                <a:ext uri="{FF2B5EF4-FFF2-40B4-BE49-F238E27FC236}">
                  <a16:creationId xmlns:a16="http://schemas.microsoft.com/office/drawing/2014/main" id="{FC0A80B2-1AC5-274C-951F-45D1D478EB54}"/>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xmlns="" r:embed="rId13"/>
                </a:ext>
              </a:extLst>
            </a:blip>
            <a:stretch>
              <a:fillRect/>
            </a:stretch>
          </p:blipFill>
          <p:spPr>
            <a:xfrm>
              <a:off x="10199734" y="6249111"/>
              <a:ext cx="1171496" cy="467161"/>
            </a:xfrm>
            <a:prstGeom prst="rect">
              <a:avLst/>
            </a:prstGeom>
          </p:spPr>
        </p:pic>
      </p:grpSp>
      <p:sp>
        <p:nvSpPr>
          <p:cNvPr id="31" name="TextBox 30">
            <a:extLst>
              <a:ext uri="{FF2B5EF4-FFF2-40B4-BE49-F238E27FC236}">
                <a16:creationId xmlns:a16="http://schemas.microsoft.com/office/drawing/2014/main" id="{A4DD7E66-65E1-088C-80E3-D0C057B0CDA2}"/>
              </a:ext>
            </a:extLst>
          </p:cNvPr>
          <p:cNvSpPr txBox="1"/>
          <p:nvPr/>
        </p:nvSpPr>
        <p:spPr>
          <a:xfrm>
            <a:off x="2384227" y="4185493"/>
            <a:ext cx="8406917" cy="769441"/>
          </a:xfrm>
          <a:prstGeom prst="rect">
            <a:avLst/>
          </a:prstGeom>
          <a:noFill/>
        </p:spPr>
        <p:txBody>
          <a:bodyPr wrap="none" rtlCol="0">
            <a:spAutoFit/>
          </a:bodyPr>
          <a:lstStyle/>
          <a:p>
            <a:pPr marL="342900" indent="-342900">
              <a:buFont typeface="Arial" panose="020B0604020202020204" pitchFamily="34" charset="0"/>
              <a:buChar char="•"/>
            </a:pPr>
            <a:r>
              <a:rPr lang="en-US" sz="2200" dirty="0">
                <a:cs typeface="Arial" panose="020B0604020202020204" pitchFamily="34" charset="0"/>
              </a:rPr>
              <a:t>H</a:t>
            </a:r>
            <a:r>
              <a:rPr lang="vi-VN" sz="2200" dirty="0">
                <a:cs typeface="Arial" panose="020B0604020202020204" pitchFamily="34" charset="0"/>
              </a:rPr>
              <a:t>ydrocarbon: C</a:t>
            </a:r>
            <a:r>
              <a:rPr lang="vi-VN" sz="2200" baseline="-25000" dirty="0">
                <a:cs typeface="Arial" panose="020B0604020202020204" pitchFamily="34" charset="0"/>
              </a:rPr>
              <a:t>2</a:t>
            </a:r>
            <a:r>
              <a:rPr lang="vi-VN" sz="2200" dirty="0">
                <a:cs typeface="Arial" panose="020B0604020202020204" pitchFamily="34" charset="0"/>
              </a:rPr>
              <a:t>H</a:t>
            </a:r>
            <a:r>
              <a:rPr lang="vi-VN" sz="2200" baseline="-25000" dirty="0">
                <a:cs typeface="Arial" panose="020B0604020202020204" pitchFamily="34" charset="0"/>
              </a:rPr>
              <a:t>6</a:t>
            </a:r>
            <a:r>
              <a:rPr lang="vi-VN" sz="2200" dirty="0">
                <a:cs typeface="Arial" panose="020B0604020202020204" pitchFamily="34" charset="0"/>
              </a:rPr>
              <a:t>, C</a:t>
            </a:r>
            <a:r>
              <a:rPr lang="vi-VN" sz="2200" baseline="-25000" dirty="0">
                <a:cs typeface="Arial" panose="020B0604020202020204" pitchFamily="34" charset="0"/>
              </a:rPr>
              <a:t>6</a:t>
            </a:r>
            <a:r>
              <a:rPr lang="vi-VN" sz="2200" dirty="0">
                <a:cs typeface="Arial" panose="020B0604020202020204" pitchFamily="34" charset="0"/>
              </a:rPr>
              <a:t>H</a:t>
            </a:r>
            <a:r>
              <a:rPr lang="vi-VN" sz="2200" baseline="-25000" dirty="0">
                <a:cs typeface="Arial" panose="020B0604020202020204" pitchFamily="34" charset="0"/>
              </a:rPr>
              <a:t>6</a:t>
            </a:r>
            <a:r>
              <a:rPr lang="vi-VN" sz="2200" dirty="0">
                <a:cs typeface="Arial" panose="020B0604020202020204" pitchFamily="34" charset="0"/>
              </a:rPr>
              <a:t>. </a:t>
            </a:r>
          </a:p>
          <a:p>
            <a:pPr marL="342900" indent="-342900">
              <a:buFont typeface="Arial" panose="020B0604020202020204" pitchFamily="34" charset="0"/>
              <a:buChar char="•"/>
            </a:pPr>
            <a:r>
              <a:rPr lang="en-US" sz="2200" dirty="0">
                <a:cs typeface="Arial" panose="020B0604020202020204" pitchFamily="34" charset="0"/>
              </a:rPr>
              <a:t>D</a:t>
            </a:r>
            <a:r>
              <a:rPr lang="vi-VN" sz="2200" dirty="0">
                <a:cs typeface="Arial" panose="020B0604020202020204" pitchFamily="34" charset="0"/>
              </a:rPr>
              <a:t>ẫn xuất hydrocarbon: CH</a:t>
            </a:r>
            <a:r>
              <a:rPr lang="vi-VN" sz="2200" baseline="-25000" dirty="0">
                <a:cs typeface="Arial" panose="020B0604020202020204" pitchFamily="34" charset="0"/>
              </a:rPr>
              <a:t>3</a:t>
            </a:r>
            <a:r>
              <a:rPr lang="vi-VN" sz="2200" dirty="0">
                <a:cs typeface="Arial" panose="020B0604020202020204" pitchFamily="34" charset="0"/>
              </a:rPr>
              <a:t>COONa, C</a:t>
            </a:r>
            <a:r>
              <a:rPr lang="vi-VN" sz="2200" baseline="-25000" dirty="0">
                <a:cs typeface="Arial" panose="020B0604020202020204" pitchFamily="34" charset="0"/>
              </a:rPr>
              <a:t>2</a:t>
            </a:r>
            <a:r>
              <a:rPr lang="vi-VN" sz="2200" dirty="0">
                <a:cs typeface="Arial" panose="020B0604020202020204" pitchFamily="34" charset="0"/>
              </a:rPr>
              <a:t>H</a:t>
            </a:r>
            <a:r>
              <a:rPr lang="vi-VN" sz="2200" baseline="-25000" dirty="0">
                <a:cs typeface="Arial" panose="020B0604020202020204" pitchFamily="34" charset="0"/>
              </a:rPr>
              <a:t>5</a:t>
            </a:r>
            <a:r>
              <a:rPr lang="vi-VN" sz="2200" dirty="0">
                <a:cs typeface="Arial" panose="020B0604020202020204" pitchFamily="34" charset="0"/>
              </a:rPr>
              <a:t>Br, CHCl</a:t>
            </a:r>
            <a:r>
              <a:rPr lang="vi-VN" sz="2200" baseline="-25000" dirty="0">
                <a:cs typeface="Arial" panose="020B0604020202020204" pitchFamily="34" charset="0"/>
              </a:rPr>
              <a:t>3</a:t>
            </a:r>
            <a:r>
              <a:rPr lang="vi-VN" sz="2200" dirty="0">
                <a:cs typeface="Arial" panose="020B0604020202020204" pitchFamily="34" charset="0"/>
              </a:rPr>
              <a:t>, HCOOH.</a:t>
            </a:r>
            <a:endParaRPr lang="en-US" sz="2200" dirty="0">
              <a:latin typeface="Arial" panose="020B0604020202020204" pitchFamily="34" charset="0"/>
              <a:cs typeface="Arial" panose="020B0604020202020204" pitchFamily="34" charset="0"/>
            </a:endParaRPr>
          </a:p>
        </p:txBody>
      </p:sp>
      <p:sp>
        <p:nvSpPr>
          <p:cNvPr id="2" name="Rectangle: Top Corners Snipped 1">
            <a:extLst>
              <a:ext uri="{FF2B5EF4-FFF2-40B4-BE49-F238E27FC236}">
                <a16:creationId xmlns:a16="http://schemas.microsoft.com/office/drawing/2014/main" id="{C38EDE76-7E79-1D22-19D2-507E04DBD003}"/>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F02E3AB-D622-6564-633C-AEB1E37F403F}"/>
              </a:ext>
            </a:extLst>
          </p:cNvPr>
          <p:cNvSpPr txBox="1"/>
          <p:nvPr/>
        </p:nvSpPr>
        <p:spPr>
          <a:xfrm>
            <a:off x="2410059" y="-8714"/>
            <a:ext cx="7112781"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III. PHÂN LOẠI CÁC HỢP CHẤT HỮU CƠ</a:t>
            </a:r>
          </a:p>
        </p:txBody>
      </p:sp>
    </p:spTree>
    <p:extLst>
      <p:ext uri="{BB962C8B-B14F-4D97-AF65-F5344CB8AC3E}">
        <p14:creationId xmlns:p14="http://schemas.microsoft.com/office/powerpoint/2010/main" val="2032348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2DA94-622E-2C25-2933-06E87B5F6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3971" y="0"/>
            <a:ext cx="10288029" cy="6858000"/>
          </a:xfrm>
          <a:prstGeom prst="rect">
            <a:avLst/>
          </a:prstGeom>
        </p:spPr>
      </p:pic>
      <p:sp>
        <p:nvSpPr>
          <p:cNvPr id="2" name="Rectangle: Rounded Corners 1">
            <a:extLst>
              <a:ext uri="{FF2B5EF4-FFF2-40B4-BE49-F238E27FC236}">
                <a16:creationId xmlns:a16="http://schemas.microsoft.com/office/drawing/2014/main" id="{14C2039C-E7EE-EB44-6BC2-6927BF20ACA9}"/>
              </a:ext>
            </a:extLst>
          </p:cNvPr>
          <p:cNvSpPr/>
          <p:nvPr/>
        </p:nvSpPr>
        <p:spPr>
          <a:xfrm>
            <a:off x="746432" y="2581684"/>
            <a:ext cx="7817466" cy="2258405"/>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8E0C30FD-7FC6-E126-54DF-8A4FD8A3D233}"/>
              </a:ext>
            </a:extLst>
          </p:cNvPr>
          <p:cNvSpPr txBox="1"/>
          <p:nvPr/>
        </p:nvSpPr>
        <p:spPr>
          <a:xfrm>
            <a:off x="918677" y="2701224"/>
            <a:ext cx="7094614" cy="19950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dirty="0">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NHÓM CHỨC VÀ PHỔ HỒNG NGOẠI</a:t>
            </a:r>
            <a:endParaRPr kumimoji="0" lang="vi-VN" sz="5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Channel URL">
            <a:extLst>
              <a:ext uri="{FF2B5EF4-FFF2-40B4-BE49-F238E27FC236}">
                <a16:creationId xmlns:a16="http://schemas.microsoft.com/office/drawing/2014/main" id="{C17D957C-2A54-24F8-0F6D-24C3E2E1893E}"/>
              </a:ext>
            </a:extLst>
          </p:cNvPr>
          <p:cNvSpPr txBox="1"/>
          <p:nvPr/>
        </p:nvSpPr>
        <p:spPr>
          <a:xfrm>
            <a:off x="987733" y="1352026"/>
            <a:ext cx="3453502" cy="1098506"/>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6000" b="1" dirty="0">
                <a:solidFill>
                  <a:srgbClr val="0A3FC3"/>
                </a:solidFill>
                <a:latin typeface="Arial" panose="020B0604020202020204" pitchFamily="34" charset="0"/>
                <a:ea typeface="Tahoma" panose="020B0604030504040204" pitchFamily="34" charset="0"/>
                <a:cs typeface="Arial" panose="020B0604020202020204" pitchFamily="34" charset="0"/>
              </a:rPr>
              <a:t>PHẦN II.</a:t>
            </a:r>
            <a:endParaRPr kumimoji="0" lang="vi-VN" sz="6000" b="1" i="0" u="none" strike="noStrike" kern="1200" cap="none" spc="0" normalizeH="0" baseline="0" noProof="0" dirty="0">
              <a:ln>
                <a:noFill/>
              </a:ln>
              <a:solidFill>
                <a:srgbClr val="0A3FC3"/>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343241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sp>
        <p:nvSpPr>
          <p:cNvPr id="2" name="TextBox 1">
            <a:extLst>
              <a:ext uri="{FF2B5EF4-FFF2-40B4-BE49-F238E27FC236}">
                <a16:creationId xmlns:a16="http://schemas.microsoft.com/office/drawing/2014/main" id="{E81DC644-20CF-788D-B7C2-5570B9B98800}"/>
              </a:ext>
            </a:extLst>
          </p:cNvPr>
          <p:cNvSpPr txBox="1"/>
          <p:nvPr/>
        </p:nvSpPr>
        <p:spPr>
          <a:xfrm>
            <a:off x="1558075" y="1591719"/>
            <a:ext cx="9074920" cy="430887"/>
          </a:xfrm>
          <a:prstGeom prst="rect">
            <a:avLst/>
          </a:prstGeom>
          <a:noFill/>
        </p:spPr>
        <p:txBody>
          <a:bodyPr wrap="none" rtlCol="0">
            <a:spAutoFit/>
          </a:bodyPr>
          <a:lstStyle/>
          <a:p>
            <a:r>
              <a:rPr lang="en-US" sz="2200" b="1" dirty="0" err="1">
                <a:latin typeface="Arial" panose="020B0604020202020204" pitchFamily="34" charset="0"/>
                <a:cs typeface="Arial" panose="020B0604020202020204" pitchFamily="34" charset="0"/>
              </a:rPr>
              <a:t>Xét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khả</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năng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phản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ứng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của</a:t>
            </a:r>
            <a:r>
              <a:rPr lang="en-US" sz="2200" b="1" dirty="0">
                <a:latin typeface="Arial" panose="020B0604020202020204" pitchFamily="34" charset="0"/>
                <a:cs typeface="Arial" panose="020B0604020202020204" pitchFamily="34" charset="0"/>
              </a:rPr>
              <a:t> ethanol </a:t>
            </a:r>
            <a:r>
              <a:rPr lang="en-US" sz="2200" b="1" dirty="0" err="1">
                <a:latin typeface="Arial" panose="020B0604020202020204" pitchFamily="34" charset="0"/>
                <a:cs typeface="Arial" panose="020B0604020202020204" pitchFamily="34" charset="0"/>
              </a:rPr>
              <a:t>và</a:t>
            </a:r>
            <a:r>
              <a:rPr lang="en-US" sz="2200" b="1" dirty="0">
                <a:latin typeface="Arial" panose="020B0604020202020204" pitchFamily="34" charset="0"/>
                <a:cs typeface="Arial" panose="020B0604020202020204" pitchFamily="34" charset="0"/>
              </a:rPr>
              <a:t> dimethyl ether </a:t>
            </a:r>
            <a:r>
              <a:rPr lang="en-US" sz="2200" b="1" dirty="0" err="1">
                <a:latin typeface="Arial" panose="020B0604020202020204" pitchFamily="34" charset="0"/>
                <a:cs typeface="Arial" panose="020B0604020202020204" pitchFamily="34" charset="0"/>
              </a:rPr>
              <a:t>với</a:t>
            </a:r>
            <a:r>
              <a:rPr lang="en-US" sz="2200" b="1" dirty="0">
                <a:latin typeface="Arial" panose="020B0604020202020204" pitchFamily="34" charset="0"/>
                <a:cs typeface="Arial" panose="020B0604020202020204" pitchFamily="34" charset="0"/>
              </a:rPr>
              <a:t> sodium:</a:t>
            </a:r>
          </a:p>
        </p:txBody>
      </p:sp>
      <p:sp>
        <p:nvSpPr>
          <p:cNvPr id="3" name="TextBox 2">
            <a:extLst>
              <a:ext uri="{FF2B5EF4-FFF2-40B4-BE49-F238E27FC236}">
                <a16:creationId xmlns:a16="http://schemas.microsoft.com/office/drawing/2014/main" id="{9A366D6C-0381-D10C-33BB-461AD5A5A6A1}"/>
              </a:ext>
            </a:extLst>
          </p:cNvPr>
          <p:cNvSpPr txBox="1"/>
          <p:nvPr/>
        </p:nvSpPr>
        <p:spPr>
          <a:xfrm flipH="1">
            <a:off x="3451122" y="2468299"/>
            <a:ext cx="6056671" cy="1569660"/>
          </a:xfrm>
          <a:prstGeom prst="rect">
            <a:avLst/>
          </a:prstGeom>
          <a:noFill/>
        </p:spPr>
        <p:txBody>
          <a:bodyPr wrap="square" rtlCol="0">
            <a:spAutoFit/>
          </a:bodyPr>
          <a:lstStyle/>
          <a:p>
            <a:r>
              <a:rPr lang="en-US" sz="2400" b="1" dirty="0">
                <a:solidFill>
                  <a:srgbClr val="FC5784"/>
                </a:solidFill>
                <a:latin typeface="Arial" panose="020B0604020202020204" pitchFamily="34" charset="0"/>
                <a:cs typeface="Arial" panose="020B0604020202020204" pitchFamily="34" charset="0"/>
              </a:rPr>
              <a:t>2C</a:t>
            </a:r>
            <a:r>
              <a:rPr lang="en-US" sz="2400" b="1" baseline="-25000" dirty="0">
                <a:solidFill>
                  <a:srgbClr val="FC5784"/>
                </a:solidFill>
                <a:latin typeface="Arial" panose="020B0604020202020204" pitchFamily="34" charset="0"/>
                <a:cs typeface="Arial" panose="020B0604020202020204" pitchFamily="34" charset="0"/>
              </a:rPr>
              <a:t>2</a:t>
            </a:r>
            <a:r>
              <a:rPr lang="en-US" sz="2400" b="1" dirty="0">
                <a:solidFill>
                  <a:srgbClr val="FC5784"/>
                </a:solidFill>
                <a:latin typeface="Arial" panose="020B0604020202020204" pitchFamily="34" charset="0"/>
                <a:cs typeface="Arial" panose="020B0604020202020204" pitchFamily="34" charset="0"/>
              </a:rPr>
              <a:t>H</a:t>
            </a:r>
            <a:r>
              <a:rPr lang="en-US" sz="2400" b="1" baseline="-25000" dirty="0">
                <a:solidFill>
                  <a:srgbClr val="FC5784"/>
                </a:solidFill>
                <a:latin typeface="Arial" panose="020B0604020202020204" pitchFamily="34" charset="0"/>
                <a:cs typeface="Arial" panose="020B0604020202020204" pitchFamily="34" charset="0"/>
              </a:rPr>
              <a:t>5</a:t>
            </a:r>
            <a:r>
              <a:rPr lang="en-US" sz="2400" b="1" dirty="0">
                <a:solidFill>
                  <a:srgbClr val="FC5784"/>
                </a:solidFill>
                <a:latin typeface="Arial" panose="020B0604020202020204" pitchFamily="34" charset="0"/>
                <a:cs typeface="Arial" panose="020B0604020202020204" pitchFamily="34" charset="0"/>
              </a:rPr>
              <a:t>OH + 2Na → 2C</a:t>
            </a:r>
            <a:r>
              <a:rPr lang="en-US" sz="2400" b="1" baseline="-25000" dirty="0">
                <a:solidFill>
                  <a:srgbClr val="FC5784"/>
                </a:solidFill>
                <a:latin typeface="Arial" panose="020B0604020202020204" pitchFamily="34" charset="0"/>
                <a:cs typeface="Arial" panose="020B0604020202020204" pitchFamily="34" charset="0"/>
              </a:rPr>
              <a:t>2</a:t>
            </a:r>
            <a:r>
              <a:rPr lang="en-US" sz="2400" b="1" dirty="0">
                <a:solidFill>
                  <a:srgbClr val="FC5784"/>
                </a:solidFill>
                <a:latin typeface="Arial" panose="020B0604020202020204" pitchFamily="34" charset="0"/>
                <a:cs typeface="Arial" panose="020B0604020202020204" pitchFamily="34" charset="0"/>
              </a:rPr>
              <a:t>H</a:t>
            </a:r>
            <a:r>
              <a:rPr lang="en-US" sz="2400" b="1" baseline="-25000" dirty="0">
                <a:solidFill>
                  <a:srgbClr val="FC5784"/>
                </a:solidFill>
                <a:latin typeface="Arial" panose="020B0604020202020204" pitchFamily="34" charset="0"/>
                <a:cs typeface="Arial" panose="020B0604020202020204" pitchFamily="34" charset="0"/>
              </a:rPr>
              <a:t>5</a:t>
            </a:r>
            <a:r>
              <a:rPr lang="en-US" sz="2400" b="1" dirty="0">
                <a:solidFill>
                  <a:srgbClr val="FC5784"/>
                </a:solidFill>
                <a:latin typeface="Arial" panose="020B0604020202020204" pitchFamily="34" charset="0"/>
                <a:cs typeface="Arial" panose="020B0604020202020204" pitchFamily="34" charset="0"/>
              </a:rPr>
              <a:t>Na + H</a:t>
            </a:r>
            <a:r>
              <a:rPr lang="en-US" sz="2400" b="1" baseline="-25000" dirty="0">
                <a:solidFill>
                  <a:srgbClr val="FC5784"/>
                </a:solidFill>
                <a:latin typeface="Arial" panose="020B0604020202020204" pitchFamily="34" charset="0"/>
                <a:cs typeface="Arial" panose="020B0604020202020204" pitchFamily="34" charset="0"/>
              </a:rPr>
              <a:t>2</a:t>
            </a:r>
          </a:p>
          <a:p>
            <a:endParaRPr lang="en-US" sz="2400" b="1" baseline="-25000" dirty="0">
              <a:solidFill>
                <a:srgbClr val="FC5784"/>
              </a:solidFill>
              <a:latin typeface="Arial" panose="020B0604020202020204" pitchFamily="34" charset="0"/>
              <a:cs typeface="Arial" panose="020B0604020202020204" pitchFamily="34" charset="0"/>
            </a:endParaRPr>
          </a:p>
          <a:p>
            <a:endParaRPr lang="en-US" sz="2400" b="1" baseline="-25000" dirty="0">
              <a:solidFill>
                <a:srgbClr val="FC5784"/>
              </a:solidFill>
              <a:latin typeface="Arial" panose="020B0604020202020204" pitchFamily="34" charset="0"/>
              <a:cs typeface="Arial" panose="020B0604020202020204" pitchFamily="34" charset="0"/>
            </a:endParaRPr>
          </a:p>
          <a:p>
            <a:endParaRPr lang="en-US" sz="2400" b="1" baseline="-25000" dirty="0">
              <a:solidFill>
                <a:srgbClr val="FC5784"/>
              </a:solidFill>
              <a:latin typeface="Arial" panose="020B0604020202020204" pitchFamily="34" charset="0"/>
              <a:cs typeface="Arial" panose="020B0604020202020204" pitchFamily="34" charset="0"/>
            </a:endParaRPr>
          </a:p>
          <a:p>
            <a:r>
              <a:rPr lang="en-US" sz="2400" b="1" dirty="0">
                <a:solidFill>
                  <a:srgbClr val="0021E0"/>
                </a:solidFill>
                <a:latin typeface="Arial" panose="020B0604020202020204" pitchFamily="34" charset="0"/>
                <a:cs typeface="Arial" panose="020B0604020202020204" pitchFamily="34" charset="0"/>
              </a:rPr>
              <a:t>CH</a:t>
            </a:r>
            <a:r>
              <a:rPr lang="en-US" sz="2400" b="1" baseline="-25000" dirty="0">
                <a:solidFill>
                  <a:srgbClr val="0021E0"/>
                </a:solidFill>
                <a:latin typeface="Arial" panose="020B0604020202020204" pitchFamily="34" charset="0"/>
                <a:cs typeface="Arial" panose="020B0604020202020204" pitchFamily="34" charset="0"/>
              </a:rPr>
              <a:t>3</a:t>
            </a:r>
            <a:r>
              <a:rPr lang="en-US" sz="2400" b="1" dirty="0">
                <a:solidFill>
                  <a:srgbClr val="0021E0"/>
                </a:solidFill>
                <a:latin typeface="Arial" panose="020B0604020202020204" pitchFamily="34" charset="0"/>
                <a:cs typeface="Arial" panose="020B0604020202020204" pitchFamily="34" charset="0"/>
              </a:rPr>
              <a:t>-O-CH</a:t>
            </a:r>
            <a:r>
              <a:rPr lang="en-US" sz="2400" b="1" baseline="-25000" dirty="0">
                <a:solidFill>
                  <a:srgbClr val="0021E0"/>
                </a:solidFill>
                <a:latin typeface="Arial" panose="020B0604020202020204" pitchFamily="34" charset="0"/>
                <a:cs typeface="Arial" panose="020B0604020202020204" pitchFamily="34" charset="0"/>
              </a:rPr>
              <a:t>3</a:t>
            </a:r>
            <a:r>
              <a:rPr lang="en-US" sz="2400" b="1" dirty="0">
                <a:solidFill>
                  <a:srgbClr val="0021E0"/>
                </a:solidFill>
                <a:latin typeface="Arial" panose="020B0604020202020204" pitchFamily="34" charset="0"/>
                <a:cs typeface="Arial" panose="020B0604020202020204" pitchFamily="34" charset="0"/>
              </a:rPr>
              <a:t> + Na →    </a:t>
            </a:r>
            <a:r>
              <a:rPr lang="en-US" sz="2400" b="1" dirty="0" err="1">
                <a:solidFill>
                  <a:srgbClr val="0021E0"/>
                </a:solidFill>
                <a:latin typeface="Arial" panose="020B0604020202020204" pitchFamily="34" charset="0"/>
                <a:cs typeface="Arial" panose="020B0604020202020204" pitchFamily="34" charset="0"/>
              </a:rPr>
              <a:t>không</a:t>
            </a:r>
            <a:r>
              <a:rPr lang="en-US" sz="2400" b="1" dirty="0">
                <a:solidFill>
                  <a:srgbClr val="0021E0"/>
                </a:solidFill>
                <a:latin typeface="Arial" panose="020B0604020202020204" pitchFamily="34" charset="0"/>
                <a:cs typeface="Arial" panose="020B0604020202020204" pitchFamily="34" charset="0"/>
              </a:rPr>
              <a:t> </a:t>
            </a:r>
            <a:r>
              <a:rPr lang="en-US" sz="2400" b="1" dirty="0" err="1">
                <a:solidFill>
                  <a:srgbClr val="0021E0"/>
                </a:solidFill>
                <a:latin typeface="Arial" panose="020B0604020202020204" pitchFamily="34" charset="0"/>
                <a:cs typeface="Arial" panose="020B0604020202020204" pitchFamily="34" charset="0"/>
              </a:rPr>
              <a:t>phản</a:t>
            </a:r>
            <a:r>
              <a:rPr lang="en-US" sz="2400" b="1" dirty="0">
                <a:solidFill>
                  <a:srgbClr val="0021E0"/>
                </a:solidFill>
                <a:latin typeface="Arial" panose="020B0604020202020204" pitchFamily="34" charset="0"/>
                <a:cs typeface="Arial" panose="020B0604020202020204" pitchFamily="34" charset="0"/>
              </a:rPr>
              <a:t> </a:t>
            </a:r>
            <a:r>
              <a:rPr lang="en-US" sz="2400" b="1" dirty="0" err="1">
                <a:solidFill>
                  <a:srgbClr val="0021E0"/>
                </a:solidFill>
                <a:latin typeface="Arial" panose="020B0604020202020204" pitchFamily="34" charset="0"/>
                <a:cs typeface="Arial" panose="020B0604020202020204" pitchFamily="34" charset="0"/>
              </a:rPr>
              <a:t>ứng</a:t>
            </a:r>
            <a:endParaRPr lang="en-US" sz="2400" b="1" dirty="0">
              <a:solidFill>
                <a:srgbClr val="0021E0"/>
              </a:solidFill>
              <a:latin typeface="Arial" panose="020B0604020202020204" pitchFamily="34" charset="0"/>
              <a:cs typeface="Arial" panose="020B0604020202020204" pitchFamily="34" charset="0"/>
            </a:endParaRPr>
          </a:p>
        </p:txBody>
      </p:sp>
      <p:sp>
        <p:nvSpPr>
          <p:cNvPr id="8" name="Cross 7">
            <a:extLst>
              <a:ext uri="{FF2B5EF4-FFF2-40B4-BE49-F238E27FC236}">
                <a16:creationId xmlns:a16="http://schemas.microsoft.com/office/drawing/2014/main" id="{BEC49697-5073-3290-0854-D0206B0F1A0B}"/>
              </a:ext>
            </a:extLst>
          </p:cNvPr>
          <p:cNvSpPr/>
          <p:nvPr/>
        </p:nvSpPr>
        <p:spPr>
          <a:xfrm rot="18780826">
            <a:off x="5874307" y="3601444"/>
            <a:ext cx="442452" cy="442452"/>
          </a:xfrm>
          <a:prstGeom prst="plus">
            <a:avLst>
              <a:gd name="adj" fmla="val 45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68E4F26-9BC6-73D9-57C6-0E020805B152}"/>
              </a:ext>
            </a:extLst>
          </p:cNvPr>
          <p:cNvSpPr txBox="1"/>
          <p:nvPr/>
        </p:nvSpPr>
        <p:spPr>
          <a:xfrm flipH="1">
            <a:off x="3507602" y="2865385"/>
            <a:ext cx="140876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ethanol</a:t>
            </a:r>
          </a:p>
        </p:txBody>
      </p:sp>
      <p:sp>
        <p:nvSpPr>
          <p:cNvPr id="25" name="TextBox 24">
            <a:extLst>
              <a:ext uri="{FF2B5EF4-FFF2-40B4-BE49-F238E27FC236}">
                <a16:creationId xmlns:a16="http://schemas.microsoft.com/office/drawing/2014/main" id="{E8289E94-E430-DE04-8B10-2879236B4911}"/>
              </a:ext>
            </a:extLst>
          </p:cNvPr>
          <p:cNvSpPr txBox="1"/>
          <p:nvPr/>
        </p:nvSpPr>
        <p:spPr>
          <a:xfrm flipH="1">
            <a:off x="3217550" y="3976399"/>
            <a:ext cx="213119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dimethyl ether</a:t>
            </a:r>
          </a:p>
        </p:txBody>
      </p:sp>
      <p:sp>
        <p:nvSpPr>
          <p:cNvPr id="26" name="Rectangle: Top Corners Snipped 25">
            <a:extLst>
              <a:ext uri="{FF2B5EF4-FFF2-40B4-BE49-F238E27FC236}">
                <a16:creationId xmlns:a16="http://schemas.microsoft.com/office/drawing/2014/main" id="{5CE1F130-DA2D-AC24-EBB1-76049F4499B4}"/>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03520A8-3B36-32DF-86CA-C503B0A59885}"/>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spTree>
    <p:extLst>
      <p:ext uri="{BB962C8B-B14F-4D97-AF65-F5344CB8AC3E}">
        <p14:creationId xmlns:p14="http://schemas.microsoft.com/office/powerpoint/2010/main" val="190595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744708" cy="461665"/>
            </a:xfrm>
            <a:prstGeom prst="rect">
              <a:avLst/>
            </a:prstGeom>
            <a:grpFill/>
            <a:ln>
              <a:noFill/>
            </a:ln>
          </p:spPr>
          <p:txBody>
            <a:bodyPr wrap="none" rtlCol="0">
              <a:spAutoFit/>
            </a:bodyPr>
            <a:lstStyle/>
            <a:p>
              <a:r>
                <a:rPr lang="en-US" sz="2400" b="1" dirty="0" err="1">
                  <a:solidFill>
                    <a:schemeClr val="accent2">
                      <a:lumMod val="50000"/>
                    </a:schemeClr>
                  </a:solidFill>
                </a:rPr>
                <a:t>Hoạt</a:t>
              </a:r>
              <a:r>
                <a:rPr lang="en-US" sz="2400" b="1" dirty="0">
                  <a:solidFill>
                    <a:schemeClr val="accent2">
                      <a:lumMod val="50000"/>
                    </a:schemeClr>
                  </a:solidFill>
                </a:rPr>
                <a:t> </a:t>
              </a:r>
              <a:r>
                <a:rPr lang="en-US" sz="2400" b="1" dirty="0" err="1">
                  <a:solidFill>
                    <a:schemeClr val="accent2">
                      <a:lumMod val="50000"/>
                    </a:schemeClr>
                  </a:solidFill>
                </a:rPr>
                <a:t>động</a:t>
              </a:r>
              <a:r>
                <a:rPr lang="en-US" sz="2400" b="1" dirty="0">
                  <a:solidFill>
                    <a:schemeClr val="accent2">
                      <a:lumMod val="50000"/>
                    </a:schemeClr>
                  </a:solidFill>
                </a:rPr>
                <a:t> 7</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282AFFF4-9F6F-B576-D4C5-032AB8ADAE2F}"/>
              </a:ext>
            </a:extLst>
          </p:cNvPr>
          <p:cNvSpPr txBox="1"/>
          <p:nvPr/>
        </p:nvSpPr>
        <p:spPr>
          <a:xfrm>
            <a:off x="1643414" y="1800843"/>
            <a:ext cx="9233749" cy="1200329"/>
          </a:xfrm>
          <a:prstGeom prst="rect">
            <a:avLst/>
          </a:prstGeom>
          <a:noFill/>
        </p:spPr>
        <p:txBody>
          <a:bodyPr wrap="square">
            <a:spAutoFit/>
          </a:bodyPr>
          <a:lstStyle/>
          <a:p>
            <a:pPr algn="ctr"/>
            <a:r>
              <a:rPr lang="vi-VN" sz="2400" b="0" i="0" dirty="0">
                <a:effectLst/>
              </a:rPr>
              <a:t> So sánh thành phần nguyên tố và cấu tạo phân tử của ethanol và dimethyl ether. Nhận xét về khả năng phản ứng của hai chất này với sodium</a:t>
            </a:r>
            <a:endParaRPr lang="en-US" sz="2400" b="1" dirty="0"/>
          </a:p>
        </p:txBody>
      </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grpSp>
        <p:nvGrpSpPr>
          <p:cNvPr id="8" name="Group 7">
            <a:extLst>
              <a:ext uri="{FF2B5EF4-FFF2-40B4-BE49-F238E27FC236}">
                <a16:creationId xmlns:a16="http://schemas.microsoft.com/office/drawing/2014/main" id="{4A9F86FD-5FD4-AF9E-C52E-3F57ECB95D58}"/>
              </a:ext>
            </a:extLst>
          </p:cNvPr>
          <p:cNvGrpSpPr/>
          <p:nvPr/>
        </p:nvGrpSpPr>
        <p:grpSpPr>
          <a:xfrm>
            <a:off x="5130392" y="3094346"/>
            <a:ext cx="1710813" cy="484013"/>
            <a:chOff x="4807974" y="3175819"/>
            <a:chExt cx="1710813" cy="484013"/>
          </a:xfrm>
          <a:solidFill>
            <a:schemeClr val="accent1">
              <a:lumMod val="50000"/>
            </a:schemeClr>
          </a:solidFill>
        </p:grpSpPr>
        <p:sp>
          <p:nvSpPr>
            <p:cNvPr id="24" name="Rectangle: Rounded Corners 23">
              <a:extLst>
                <a:ext uri="{FF2B5EF4-FFF2-40B4-BE49-F238E27FC236}">
                  <a16:creationId xmlns:a16="http://schemas.microsoft.com/office/drawing/2014/main" id="{32AD9168-EE3B-0E09-841A-49E715B546E8}"/>
                </a:ext>
              </a:extLst>
            </p:cNvPr>
            <p:cNvSpPr/>
            <p:nvPr/>
          </p:nvSpPr>
          <p:spPr>
            <a:xfrm>
              <a:off x="4807974" y="3175819"/>
              <a:ext cx="1710813" cy="48401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6BD6972-E165-378C-8F83-0C545E1F3CE8}"/>
                </a:ext>
              </a:extLst>
            </p:cNvPr>
            <p:cNvSpPr txBox="1"/>
            <p:nvPr/>
          </p:nvSpPr>
          <p:spPr>
            <a:xfrm>
              <a:off x="4944274" y="3198167"/>
              <a:ext cx="1438215" cy="461665"/>
            </a:xfrm>
            <a:prstGeom prst="rect">
              <a:avLst/>
            </a:prstGeom>
            <a:grp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TRẢ LỜI</a:t>
              </a:r>
            </a:p>
          </p:txBody>
        </p:sp>
      </p:grpSp>
      <p:sp>
        <p:nvSpPr>
          <p:cNvPr id="26" name="TextBox 25">
            <a:extLst>
              <a:ext uri="{FF2B5EF4-FFF2-40B4-BE49-F238E27FC236}">
                <a16:creationId xmlns:a16="http://schemas.microsoft.com/office/drawing/2014/main" id="{09EA8D0A-B6C5-6E2E-8886-8147210A9018}"/>
              </a:ext>
            </a:extLst>
          </p:cNvPr>
          <p:cNvSpPr txBox="1"/>
          <p:nvPr/>
        </p:nvSpPr>
        <p:spPr>
          <a:xfrm>
            <a:off x="2366516" y="3942741"/>
            <a:ext cx="8009444" cy="1938992"/>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Thành phần nguyên tố 2 chất giống nhau</a:t>
            </a:r>
          </a:p>
          <a:p>
            <a:pPr algn="l"/>
            <a:r>
              <a:rPr lang="vi-VN" sz="2400" b="0" i="0" dirty="0">
                <a:solidFill>
                  <a:srgbClr val="333333"/>
                </a:solidFill>
                <a:effectLst/>
                <a:latin typeface="Arial" panose="020B0604020202020204" pitchFamily="34" charset="0"/>
                <a:cs typeface="Arial" panose="020B0604020202020204" pitchFamily="34" charset="0"/>
              </a:rPr>
              <a:t>Cấu tạo phân tử thì có sự khác nhau về vị trí nguyên tử O</a:t>
            </a:r>
          </a:p>
          <a:p>
            <a:pPr algn="l"/>
            <a:r>
              <a:rPr lang="vi-VN" sz="2400" b="0" i="0" dirty="0">
                <a:solidFill>
                  <a:srgbClr val="333333"/>
                </a:solidFill>
                <a:effectLst/>
                <a:latin typeface="Arial" panose="020B0604020202020204" pitchFamily="34" charset="0"/>
                <a:cs typeface="Arial" panose="020B0604020202020204" pitchFamily="34" charset="0"/>
              </a:rPr>
              <a:t>Phản ứng với sodium</a:t>
            </a:r>
            <a:r>
              <a:rPr lang="en-US" sz="2400" b="0" i="0" dirty="0">
                <a:solidFill>
                  <a:srgbClr val="333333"/>
                </a:solidFill>
                <a:effectLst/>
                <a:latin typeface="Arial" panose="020B0604020202020204" pitchFamily="34" charset="0"/>
                <a:cs typeface="Arial" panose="020B0604020202020204" pitchFamily="34" charset="0"/>
              </a:rPr>
              <a:t>:</a:t>
            </a:r>
            <a:endParaRPr lang="vi-VN" sz="2400" b="0" i="0" dirty="0">
              <a:solidFill>
                <a:srgbClr val="333333"/>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dirty="0">
                <a:solidFill>
                  <a:srgbClr val="333333"/>
                </a:solidFill>
                <a:latin typeface="Arial" panose="020B0604020202020204" pitchFamily="34" charset="0"/>
                <a:cs typeface="Arial" panose="020B0604020202020204" pitchFamily="34" charset="0"/>
              </a:rPr>
              <a:t>E</a:t>
            </a:r>
            <a:r>
              <a:rPr lang="vi-VN" sz="2400" b="0" i="0" dirty="0">
                <a:solidFill>
                  <a:srgbClr val="333333"/>
                </a:solidFill>
                <a:effectLst/>
                <a:latin typeface="Arial" panose="020B0604020202020204" pitchFamily="34" charset="0"/>
                <a:cs typeface="Arial" panose="020B0604020202020204" pitchFamily="34" charset="0"/>
              </a:rPr>
              <a:t>thanol phản ứng</a:t>
            </a:r>
          </a:p>
          <a:p>
            <a:pPr marL="342900" indent="-342900" algn="l">
              <a:buFont typeface="Arial" panose="020B0604020202020204" pitchFamily="34" charset="0"/>
              <a:buChar char="•"/>
            </a:pPr>
            <a:r>
              <a:rPr lang="en-US" sz="2400" dirty="0">
                <a:solidFill>
                  <a:srgbClr val="333333"/>
                </a:solidFill>
                <a:latin typeface="Arial" panose="020B0604020202020204" pitchFamily="34" charset="0"/>
                <a:cs typeface="Arial" panose="020B0604020202020204" pitchFamily="34" charset="0"/>
              </a:rPr>
              <a:t>D</a:t>
            </a:r>
            <a:r>
              <a:rPr lang="vi-VN" sz="2400" b="0" i="0" dirty="0">
                <a:solidFill>
                  <a:srgbClr val="333333"/>
                </a:solidFill>
                <a:effectLst/>
                <a:latin typeface="Arial" panose="020B0604020202020204" pitchFamily="34" charset="0"/>
                <a:cs typeface="Arial" panose="020B0604020202020204" pitchFamily="34" charset="0"/>
              </a:rPr>
              <a:t>imethyl ether metyl không phản ứng </a:t>
            </a:r>
            <a:endParaRPr lang="vi-VN" sz="2200" b="0" i="0" baseline="30000" dirty="0">
              <a:solidFill>
                <a:srgbClr val="333333"/>
              </a:solidFill>
              <a:effectLst/>
              <a:latin typeface="Arial" panose="020B0604020202020204" pitchFamily="34" charset="0"/>
              <a:cs typeface="Arial" panose="020B0604020202020204" pitchFamily="34" charset="0"/>
            </a:endParaRPr>
          </a:p>
        </p:txBody>
      </p:sp>
      <p:sp>
        <p:nvSpPr>
          <p:cNvPr id="30" name="Rectangle: Top Corners Snipped 29">
            <a:extLst>
              <a:ext uri="{FF2B5EF4-FFF2-40B4-BE49-F238E27FC236}">
                <a16:creationId xmlns:a16="http://schemas.microsoft.com/office/drawing/2014/main" id="{32E064D5-B20A-A191-57BE-1436713B8A01}"/>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AF7F2DB-4FFA-60C6-6B7D-85142191635C}"/>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spTree>
    <p:extLst>
      <p:ext uri="{BB962C8B-B14F-4D97-AF65-F5344CB8AC3E}">
        <p14:creationId xmlns:p14="http://schemas.microsoft.com/office/powerpoint/2010/main" val="1237200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sp>
        <p:nvSpPr>
          <p:cNvPr id="8" name="Rectangle: Top Corners Snipped 7">
            <a:extLst>
              <a:ext uri="{FF2B5EF4-FFF2-40B4-BE49-F238E27FC236}">
                <a16:creationId xmlns:a16="http://schemas.microsoft.com/office/drawing/2014/main" id="{65C96D4F-B5EB-03C6-5C39-03ECE12F29C2}"/>
              </a:ext>
            </a:extLst>
          </p:cNvPr>
          <p:cNvSpPr/>
          <p:nvPr/>
        </p:nvSpPr>
        <p:spPr>
          <a:xfrm flipV="1">
            <a:off x="3301498" y="-17586"/>
            <a:ext cx="5589004"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pic>
        <p:nvPicPr>
          <p:cNvPr id="2050" name="Picture 2" descr="Đường Kính Trắng Là Gì - Những Điều Có Thể Bạn Chưa Biết Về Đường">
            <a:extLst>
              <a:ext uri="{FF2B5EF4-FFF2-40B4-BE49-F238E27FC236}">
                <a16:creationId xmlns:a16="http://schemas.microsoft.com/office/drawing/2014/main" id="{C36122DA-46F3-FCBF-CE1E-3642686BB5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0308" y="658021"/>
            <a:ext cx="3469641" cy="2314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0" name="Group 9">
            <a:extLst>
              <a:ext uri="{FF2B5EF4-FFF2-40B4-BE49-F238E27FC236}">
                <a16:creationId xmlns:a16="http://schemas.microsoft.com/office/drawing/2014/main" id="{8EF6F1EA-FECB-7C1C-D45C-F45F62D2F80F}"/>
              </a:ext>
            </a:extLst>
          </p:cNvPr>
          <p:cNvGrpSpPr/>
          <p:nvPr/>
        </p:nvGrpSpPr>
        <p:grpSpPr>
          <a:xfrm>
            <a:off x="721358" y="3072584"/>
            <a:ext cx="5187448" cy="1011547"/>
            <a:chOff x="2305050" y="428625"/>
            <a:chExt cx="7581900" cy="1136187"/>
          </a:xfrm>
        </p:grpSpPr>
        <p:sp>
          <p:nvSpPr>
            <p:cNvPr id="6" name="Rectangle: Rounded Corners 5">
              <a:extLst>
                <a:ext uri="{FF2B5EF4-FFF2-40B4-BE49-F238E27FC236}">
                  <a16:creationId xmlns:a16="http://schemas.microsoft.com/office/drawing/2014/main" id="{9D1B4124-3903-32C6-C9CC-9A15D01400F3}"/>
                </a:ext>
              </a:extLst>
            </p:cNvPr>
            <p:cNvSpPr/>
            <p:nvPr/>
          </p:nvSpPr>
          <p:spPr>
            <a:xfrm>
              <a:off x="2305050" y="428625"/>
              <a:ext cx="7581900" cy="1136187"/>
            </a:xfrm>
            <a:prstGeom prst="roundRect">
              <a:avLst/>
            </a:prstGeom>
            <a:solidFill>
              <a:srgbClr val="D1FFF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31C2924-285E-BDDD-3344-9C944B2627E7}"/>
                </a:ext>
              </a:extLst>
            </p:cNvPr>
            <p:cNvSpPr txBox="1"/>
            <p:nvPr/>
          </p:nvSpPr>
          <p:spPr>
            <a:xfrm>
              <a:off x="2437647" y="499124"/>
              <a:ext cx="7316707" cy="1007644"/>
            </a:xfrm>
            <a:prstGeom prst="rect">
              <a:avLst/>
            </a:prstGeom>
            <a:noFill/>
          </p:spPr>
          <p:txBody>
            <a:bodyPr wrap="square" rtlCol="0">
              <a:spAutoFit/>
            </a:bodyPr>
            <a:lstStyle/>
            <a:p>
              <a:pPr algn="ctr">
                <a:lnSpc>
                  <a:spcPct val="125000"/>
                </a:lnSpc>
              </a:pPr>
              <a:r>
                <a:rPr lang="en-US" sz="2200" dirty="0" err="1">
                  <a:latin typeface="Arial" panose="020B0604020202020204" pitchFamily="34" charset="0"/>
                  <a:cs typeface="Arial" panose="020B0604020202020204" pitchFamily="34" charset="0"/>
                </a:rPr>
                <a:t>Đường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kính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chứa</a:t>
              </a:r>
              <a:r>
                <a:rPr lang="en-US" sz="2200" dirty="0">
                  <a:latin typeface="Arial" panose="020B0604020202020204" pitchFamily="34" charset="0"/>
                  <a:cs typeface="Arial" panose="020B0604020202020204" pitchFamily="34" charset="0"/>
                </a:rPr>
                <a:t> saccharose (C</a:t>
              </a:r>
              <a:r>
                <a:rPr lang="en-US" sz="2200" baseline="-25000" dirty="0">
                  <a:latin typeface="Arial" panose="020B0604020202020204" pitchFamily="34" charset="0"/>
                  <a:cs typeface="Arial" panose="020B0604020202020204" pitchFamily="34" charset="0"/>
                </a:rPr>
                <a:t>12</a:t>
              </a:r>
              <a:r>
                <a:rPr lang="en-US" sz="2200" dirty="0">
                  <a:latin typeface="Arial" panose="020B0604020202020204" pitchFamily="34" charset="0"/>
                  <a:cs typeface="Arial" panose="020B0604020202020204" pitchFamily="34" charset="0"/>
                </a:rPr>
                <a:t>H</a:t>
              </a:r>
              <a:r>
                <a:rPr lang="en-US" sz="2200" baseline="-25000" dirty="0">
                  <a:latin typeface="Arial" panose="020B0604020202020204" pitchFamily="34" charset="0"/>
                  <a:cs typeface="Arial" panose="020B0604020202020204" pitchFamily="34" charset="0"/>
                </a:rPr>
                <a:t>22</a:t>
              </a:r>
              <a:r>
                <a:rPr lang="en-US" sz="2200" dirty="0">
                  <a:latin typeface="Arial" panose="020B0604020202020204" pitchFamily="34" charset="0"/>
                  <a:cs typeface="Arial" panose="020B0604020202020204" pitchFamily="34" charset="0"/>
                </a:rPr>
                <a:t>O</a:t>
              </a:r>
              <a:r>
                <a:rPr lang="en-US" sz="2200" baseline="-25000" dirty="0">
                  <a:latin typeface="Arial" panose="020B0604020202020204" pitchFamily="34" charset="0"/>
                  <a:cs typeface="Arial" panose="020B0604020202020204" pitchFamily="34" charset="0"/>
                </a:rPr>
                <a:t>11</a:t>
              </a:r>
              <a:r>
                <a:rPr lang="en-US" sz="2200" dirty="0">
                  <a:latin typeface="Arial" panose="020B0604020202020204" pitchFamily="34" charset="0"/>
                  <a:cs typeface="Arial" panose="020B0604020202020204" pitchFamily="34" charset="0"/>
                </a:rPr>
                <a:t>) </a:t>
              </a:r>
              <a:endParaRPr lang="vi-VN" sz="2200" dirty="0">
                <a:latin typeface="Arial" panose="020B0604020202020204" pitchFamily="34" charset="0"/>
                <a:cs typeface="Arial" panose="020B0604020202020204" pitchFamily="34" charset="0"/>
              </a:endParaRPr>
            </a:p>
          </p:txBody>
        </p:sp>
      </p:grpSp>
      <p:pic>
        <p:nvPicPr>
          <p:cNvPr id="1026" name="Picture 2" descr="Nồng độ cồn trong dung dịch sát khuẩn tay là bao nhiêu? – AVCOtechnologies">
            <a:extLst>
              <a:ext uri="{FF2B5EF4-FFF2-40B4-BE49-F238E27FC236}">
                <a16:creationId xmlns:a16="http://schemas.microsoft.com/office/drawing/2014/main" id="{07B29847-A8B8-B587-F815-9EE0B73E3E62}"/>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7169265" y="670473"/>
            <a:ext cx="3469641" cy="22929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1">
            <a:extLst>
              <a:ext uri="{FF2B5EF4-FFF2-40B4-BE49-F238E27FC236}">
                <a16:creationId xmlns:a16="http://schemas.microsoft.com/office/drawing/2014/main" id="{9578A004-5E4C-6436-84F3-8155293C98A9}"/>
              </a:ext>
            </a:extLst>
          </p:cNvPr>
          <p:cNvGrpSpPr/>
          <p:nvPr/>
        </p:nvGrpSpPr>
        <p:grpSpPr>
          <a:xfrm>
            <a:off x="6219641" y="3072584"/>
            <a:ext cx="5187448" cy="1011547"/>
            <a:chOff x="2305050" y="428625"/>
            <a:chExt cx="7581900" cy="1136187"/>
          </a:xfrm>
        </p:grpSpPr>
        <p:sp>
          <p:nvSpPr>
            <p:cNvPr id="5" name="Rectangle: Rounded Corners 4">
              <a:extLst>
                <a:ext uri="{FF2B5EF4-FFF2-40B4-BE49-F238E27FC236}">
                  <a16:creationId xmlns:a16="http://schemas.microsoft.com/office/drawing/2014/main" id="{70699545-DBC8-A8DE-8BAE-D5BA25F1DE08}"/>
                </a:ext>
              </a:extLst>
            </p:cNvPr>
            <p:cNvSpPr/>
            <p:nvPr/>
          </p:nvSpPr>
          <p:spPr>
            <a:xfrm>
              <a:off x="2305050" y="428625"/>
              <a:ext cx="7581900" cy="1136187"/>
            </a:xfrm>
            <a:prstGeom prst="roundRect">
              <a:avLst/>
            </a:prstGeom>
            <a:solidFill>
              <a:srgbClr val="D1FFF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45D1A45-E853-2C22-8731-E5DDEC1C3E98}"/>
                </a:ext>
              </a:extLst>
            </p:cNvPr>
            <p:cNvSpPr txBox="1"/>
            <p:nvPr/>
          </p:nvSpPr>
          <p:spPr>
            <a:xfrm>
              <a:off x="2437647" y="499124"/>
              <a:ext cx="7316707" cy="1054385"/>
            </a:xfrm>
            <a:prstGeom prst="rect">
              <a:avLst/>
            </a:prstGeom>
            <a:noFill/>
          </p:spPr>
          <p:txBody>
            <a:bodyPr wrap="square" rtlCol="0">
              <a:spAutoFit/>
            </a:bodyPr>
            <a:lstStyle/>
            <a:p>
              <a:pPr algn="ctr">
                <a:lnSpc>
                  <a:spcPct val="125000"/>
                </a:lnSpc>
              </a:pPr>
              <a:r>
                <a:rPr lang="en-US" sz="220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ethanol</a:t>
              </a:r>
            </a:p>
            <a:p>
              <a:pPr algn="ctr">
                <a:lnSpc>
                  <a:spcPct val="125000"/>
                </a:lnSpc>
              </a:pPr>
              <a:r>
                <a:rPr lang="en-US" sz="2200" dirty="0">
                  <a:latin typeface="Arial" panose="020B0604020202020204" pitchFamily="34" charset="0"/>
                  <a:cs typeface="Arial" panose="020B0604020202020204" pitchFamily="34" charset="0"/>
                </a:rPr>
                <a:t> (C</a:t>
              </a:r>
              <a:r>
                <a:rPr lang="en-US" sz="2200" baseline="-25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H</a:t>
              </a:r>
              <a:r>
                <a:rPr lang="en-US" sz="2200" baseline="-25000" dirty="0">
                  <a:latin typeface="Arial" panose="020B0604020202020204" pitchFamily="34" charset="0"/>
                  <a:cs typeface="Arial" panose="020B0604020202020204" pitchFamily="34" charset="0"/>
                </a:rPr>
                <a:t>5</a:t>
              </a:r>
              <a:r>
                <a:rPr lang="en-US" sz="2200" dirty="0">
                  <a:latin typeface="Arial" panose="020B0604020202020204" pitchFamily="34" charset="0"/>
                  <a:cs typeface="Arial" panose="020B0604020202020204" pitchFamily="34" charset="0"/>
                </a:rPr>
                <a:t>OH) </a:t>
              </a:r>
              <a:endParaRPr lang="vi-VN" sz="2200" dirty="0">
                <a:latin typeface="Arial" panose="020B0604020202020204" pitchFamily="34" charset="0"/>
                <a:cs typeface="Arial" panose="020B0604020202020204" pitchFamily="34" charset="0"/>
              </a:endParaRPr>
            </a:p>
          </p:txBody>
        </p:sp>
      </p:grpSp>
      <p:pic>
        <p:nvPicPr>
          <p:cNvPr id="1028" name="Picture 4" descr="Giấm táo có tác dụng gì?">
            <a:extLst>
              <a:ext uri="{FF2B5EF4-FFF2-40B4-BE49-F238E27FC236}">
                <a16:creationId xmlns:a16="http://schemas.microsoft.com/office/drawing/2014/main" id="{8B9E33DC-7ADF-89D9-89F5-4E926A8E983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r="15590"/>
          <a:stretch/>
        </p:blipFill>
        <p:spPr bwMode="auto">
          <a:xfrm>
            <a:off x="1951199" y="4200703"/>
            <a:ext cx="3469641" cy="2312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3" name="Group 12">
            <a:extLst>
              <a:ext uri="{FF2B5EF4-FFF2-40B4-BE49-F238E27FC236}">
                <a16:creationId xmlns:a16="http://schemas.microsoft.com/office/drawing/2014/main" id="{AD0E9535-16BE-9559-D7BD-4731AF7A2FC5}"/>
              </a:ext>
            </a:extLst>
          </p:cNvPr>
          <p:cNvGrpSpPr/>
          <p:nvPr/>
        </p:nvGrpSpPr>
        <p:grpSpPr>
          <a:xfrm>
            <a:off x="5749893" y="4909698"/>
            <a:ext cx="5187448" cy="1011547"/>
            <a:chOff x="2305050" y="428625"/>
            <a:chExt cx="7581900" cy="1136187"/>
          </a:xfrm>
        </p:grpSpPr>
        <p:sp>
          <p:nvSpPr>
            <p:cNvPr id="14" name="Rectangle: Rounded Corners 13">
              <a:extLst>
                <a:ext uri="{FF2B5EF4-FFF2-40B4-BE49-F238E27FC236}">
                  <a16:creationId xmlns:a16="http://schemas.microsoft.com/office/drawing/2014/main" id="{CD94B330-F02D-44A8-D4DC-85649A075230}"/>
                </a:ext>
              </a:extLst>
            </p:cNvPr>
            <p:cNvSpPr/>
            <p:nvPr/>
          </p:nvSpPr>
          <p:spPr>
            <a:xfrm>
              <a:off x="2305050" y="428625"/>
              <a:ext cx="7581900" cy="1136187"/>
            </a:xfrm>
            <a:prstGeom prst="roundRect">
              <a:avLst/>
            </a:prstGeom>
            <a:solidFill>
              <a:srgbClr val="D1FFF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FEEA396-3E43-DA4C-49FB-F9164BDBF36F}"/>
                </a:ext>
              </a:extLst>
            </p:cNvPr>
            <p:cNvSpPr txBox="1"/>
            <p:nvPr/>
          </p:nvSpPr>
          <p:spPr>
            <a:xfrm>
              <a:off x="2437647" y="499124"/>
              <a:ext cx="7316707" cy="1007644"/>
            </a:xfrm>
            <a:prstGeom prst="rect">
              <a:avLst/>
            </a:prstGeom>
            <a:noFill/>
          </p:spPr>
          <p:txBody>
            <a:bodyPr wrap="square" rtlCol="0">
              <a:spAutoFit/>
            </a:bodyPr>
            <a:lstStyle/>
            <a:p>
              <a:pPr algn="ctr">
                <a:lnSpc>
                  <a:spcPct val="125000"/>
                </a:lnSpc>
              </a:pPr>
              <a:r>
                <a:rPr lang="en-US" sz="2200" dirty="0" err="1">
                  <a:latin typeface="Arial" panose="020B0604020202020204" pitchFamily="34" charset="0"/>
                  <a:cs typeface="Arial" panose="020B0604020202020204" pitchFamily="34" charset="0"/>
                </a:rPr>
                <a:t>Giấm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chứa</a:t>
              </a:r>
              <a:r>
                <a:rPr lang="en-US" sz="2200" dirty="0">
                  <a:latin typeface="Arial" panose="020B0604020202020204" pitchFamily="34" charset="0"/>
                  <a:cs typeface="Arial" panose="020B0604020202020204" pitchFamily="34" charset="0"/>
                </a:rPr>
                <a:t> acetic acid</a:t>
              </a:r>
            </a:p>
            <a:p>
              <a:pPr algn="ctr">
                <a:lnSpc>
                  <a:spcPct val="125000"/>
                </a:lnSpc>
              </a:pPr>
              <a:r>
                <a:rPr lang="en-US" sz="2200" dirty="0">
                  <a:latin typeface="Arial" panose="020B0604020202020204" pitchFamily="34" charset="0"/>
                  <a:cs typeface="Arial" panose="020B0604020202020204" pitchFamily="34" charset="0"/>
                </a:rPr>
                <a:t>(CH</a:t>
              </a:r>
              <a:r>
                <a:rPr lang="en-US" sz="2200" baseline="-25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COOH) </a:t>
              </a:r>
              <a:endParaRPr lang="vi-VN" sz="2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53497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graphicFrame>
        <p:nvGraphicFramePr>
          <p:cNvPr id="6" name="Table 9">
            <a:extLst>
              <a:ext uri="{FF2B5EF4-FFF2-40B4-BE49-F238E27FC236}">
                <a16:creationId xmlns:a16="http://schemas.microsoft.com/office/drawing/2014/main" id="{33F00D3D-8959-7E9E-6386-AD52FC1F2F12}"/>
              </a:ext>
            </a:extLst>
          </p:cNvPr>
          <p:cNvGraphicFramePr>
            <a:graphicFrameLocks noGrp="1"/>
          </p:cNvGraphicFramePr>
          <p:nvPr>
            <p:extLst>
              <p:ext uri="{D42A27DB-BD31-4B8C-83A1-F6EECF244321}">
                <p14:modId xmlns:p14="http://schemas.microsoft.com/office/powerpoint/2010/main" val="3210832903"/>
              </p:ext>
            </p:extLst>
          </p:nvPr>
        </p:nvGraphicFramePr>
        <p:xfrm>
          <a:off x="1021754" y="822960"/>
          <a:ext cx="9639548" cy="4937760"/>
        </p:xfrm>
        <a:graphic>
          <a:graphicData uri="http://schemas.openxmlformats.org/drawingml/2006/table">
            <a:tbl>
              <a:tblPr firstRow="1" bandRow="1">
                <a:tableStyleId>{5C22544A-7EE6-4342-B048-85BDC9FD1C3A}</a:tableStyleId>
              </a:tblPr>
              <a:tblGrid>
                <a:gridCol w="2665991">
                  <a:extLst>
                    <a:ext uri="{9D8B030D-6E8A-4147-A177-3AD203B41FA5}">
                      <a16:colId xmlns:a16="http://schemas.microsoft.com/office/drawing/2014/main" val="1311021548"/>
                    </a:ext>
                  </a:extLst>
                </a:gridCol>
                <a:gridCol w="4481565">
                  <a:extLst>
                    <a:ext uri="{9D8B030D-6E8A-4147-A177-3AD203B41FA5}">
                      <a16:colId xmlns:a16="http://schemas.microsoft.com/office/drawing/2014/main" val="3194628052"/>
                    </a:ext>
                  </a:extLst>
                </a:gridCol>
                <a:gridCol w="2491992">
                  <a:extLst>
                    <a:ext uri="{9D8B030D-6E8A-4147-A177-3AD203B41FA5}">
                      <a16:colId xmlns:a16="http://schemas.microsoft.com/office/drawing/2014/main" val="957607194"/>
                    </a:ext>
                  </a:extLst>
                </a:gridCol>
              </a:tblGrid>
              <a:tr h="370840">
                <a:tc>
                  <a:txBody>
                    <a:bodyPr/>
                    <a:lstStyle/>
                    <a:p>
                      <a:pPr algn="ct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endParaRPr lang="en-US" sz="2400" dirty="0">
                        <a:latin typeface="Arial" panose="020B0604020202020204" pitchFamily="34" charset="0"/>
                        <a:cs typeface="Arial" panose="020B0604020202020204" pitchFamily="34" charset="0"/>
                      </a:endParaRPr>
                    </a:p>
                  </a:txBody>
                  <a:tcPr anchor="ctr"/>
                </a:tc>
                <a:tc>
                  <a:txBody>
                    <a:bodyPr/>
                    <a:lstStyle/>
                    <a:p>
                      <a:pPr algn="ctr"/>
                      <a:r>
                        <a:rPr lang="en-US" sz="2400" dirty="0" err="1">
                          <a:latin typeface="Arial" panose="020B0604020202020204" pitchFamily="34" charset="0"/>
                          <a:cs typeface="Arial" panose="020B0604020202020204" pitchFamily="34" charset="0"/>
                        </a:rPr>
                        <a:t>Ví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a:t>
                      </a:r>
                      <a:r>
                        <a:rPr lang="en-US" sz="2400" dirty="0">
                          <a:latin typeface="Arial" panose="020B0604020202020204" pitchFamily="34" charset="0"/>
                          <a:cs typeface="Arial" panose="020B0604020202020204" pitchFamily="34" charset="0"/>
                        </a:rPr>
                        <a:t> </a:t>
                      </a:r>
                    </a:p>
                  </a:txBody>
                  <a:tcPr anchor="ctr"/>
                </a:tc>
                <a:tc>
                  <a:txBody>
                    <a:bodyPr/>
                    <a:lstStyle/>
                    <a:p>
                      <a:pPr algn="ct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chức</a:t>
                      </a: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369300"/>
                  </a:ext>
                </a:extLst>
              </a:tr>
              <a:tr h="370840">
                <a:tc>
                  <a:txBody>
                    <a:bodyPr/>
                    <a:lstStyle/>
                    <a:p>
                      <a:r>
                        <a:rPr lang="en-US" sz="2400" dirty="0">
                          <a:latin typeface="Arial" panose="020B0604020202020204" pitchFamily="34" charset="0"/>
                          <a:cs typeface="Arial" panose="020B0604020202020204" pitchFamily="34" charset="0"/>
                        </a:rPr>
                        <a:t>Alcohol, phenol</a:t>
                      </a:r>
                    </a:p>
                  </a:txBody>
                  <a:tcPr anchor="ctr"/>
                </a:tc>
                <a:tc>
                  <a:txBody>
                    <a:bodyPr/>
                    <a:lstStyle/>
                    <a:p>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OH, C</a:t>
                      </a:r>
                      <a:r>
                        <a:rPr lang="en-US" sz="2400" baseline="-25000" dirty="0">
                          <a:latin typeface="Arial" panose="020B0604020202020204" pitchFamily="34" charset="0"/>
                          <a:cs typeface="Arial" panose="020B0604020202020204" pitchFamily="34" charset="0"/>
                        </a:rPr>
                        <a:t>2</a:t>
                      </a:r>
                      <a:r>
                        <a:rPr lang="en-US" sz="2400" baseline="0" dirty="0">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5</a:t>
                      </a:r>
                      <a:r>
                        <a:rPr lang="en-US" sz="2400" baseline="0" dirty="0">
                          <a:latin typeface="Arial" panose="020B0604020202020204" pitchFamily="34" charset="0"/>
                          <a:cs typeface="Arial" panose="020B0604020202020204" pitchFamily="34" charset="0"/>
                        </a:rPr>
                        <a:t>OH, C</a:t>
                      </a:r>
                      <a:r>
                        <a:rPr lang="en-US" sz="2400" baseline="-25000" dirty="0">
                          <a:latin typeface="Arial" panose="020B0604020202020204" pitchFamily="34" charset="0"/>
                          <a:cs typeface="Arial" panose="020B0604020202020204" pitchFamily="34" charset="0"/>
                        </a:rPr>
                        <a:t>6</a:t>
                      </a:r>
                      <a:r>
                        <a:rPr lang="en-US" sz="2400" baseline="0" dirty="0">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5</a:t>
                      </a:r>
                      <a:r>
                        <a:rPr lang="en-US" sz="2400" baseline="0" dirty="0">
                          <a:latin typeface="Arial" panose="020B0604020202020204" pitchFamily="34" charset="0"/>
                          <a:cs typeface="Arial" panose="020B0604020202020204" pitchFamily="34" charset="0"/>
                        </a:rPr>
                        <a:t>OH,…</a:t>
                      </a:r>
                      <a:endParaRPr lang="en-US" sz="2400" dirty="0">
                        <a:latin typeface="Arial" panose="020B0604020202020204" pitchFamily="34" charset="0"/>
                        <a:cs typeface="Arial" panose="020B0604020202020204" pitchFamily="34" charset="0"/>
                      </a:endParaRPr>
                    </a:p>
                  </a:txBody>
                  <a:tcPr anchor="ctr"/>
                </a:tc>
                <a:tc>
                  <a:txBody>
                    <a:bodyPr/>
                    <a:lstStyle/>
                    <a:p>
                      <a:pPr algn="ctr"/>
                      <a:r>
                        <a:rPr lang="en-US" sz="2400" dirty="0">
                          <a:latin typeface="Arial" panose="020B0604020202020204" pitchFamily="34" charset="0"/>
                          <a:cs typeface="Arial" panose="020B0604020202020204" pitchFamily="34" charset="0"/>
                        </a:rPr>
                        <a:t>- OH </a:t>
                      </a:r>
                    </a:p>
                  </a:txBody>
                  <a:tcPr anchor="ctr"/>
                </a:tc>
                <a:extLst>
                  <a:ext uri="{0D108BD9-81ED-4DB2-BD59-A6C34878D82A}">
                    <a16:rowId xmlns:a16="http://schemas.microsoft.com/office/drawing/2014/main" val="4070401624"/>
                  </a:ext>
                </a:extLst>
              </a:tr>
              <a:tr h="370840">
                <a:tc>
                  <a:txBody>
                    <a:bodyPr/>
                    <a:lstStyle/>
                    <a:p>
                      <a:r>
                        <a:rPr lang="en-US" sz="2400" dirty="0">
                          <a:latin typeface="Arial" panose="020B0604020202020204" pitchFamily="34" charset="0"/>
                          <a:cs typeface="Arial" panose="020B0604020202020204" pitchFamily="34" charset="0"/>
                        </a:rPr>
                        <a:t>Ether</a:t>
                      </a:r>
                    </a:p>
                  </a:txBody>
                  <a:tcPr/>
                </a:tc>
                <a:tc>
                  <a:txBody>
                    <a:bodyPr/>
                    <a:lstStyle/>
                    <a:p>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-O-CH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 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-O-CH</a:t>
                      </a:r>
                      <a:r>
                        <a:rPr lang="en-US" sz="2400" baseline="-25000" dirty="0">
                          <a:latin typeface="Arial" panose="020B0604020202020204" pitchFamily="34" charset="0"/>
                          <a:cs typeface="Arial" panose="020B0604020202020204" pitchFamily="34" charset="0"/>
                        </a:rPr>
                        <a:t>2</a:t>
                      </a:r>
                      <a:r>
                        <a:rPr lang="en-US" sz="2400" baseline="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 O - </a:t>
                      </a:r>
                    </a:p>
                  </a:txBody>
                  <a:tcPr anchor="ctr"/>
                </a:tc>
                <a:extLst>
                  <a:ext uri="{0D108BD9-81ED-4DB2-BD59-A6C34878D82A}">
                    <a16:rowId xmlns:a16="http://schemas.microsoft.com/office/drawing/2014/main" val="2328842511"/>
                  </a:ext>
                </a:extLst>
              </a:tr>
              <a:tr h="370840">
                <a:tc>
                  <a:txBody>
                    <a:bodyPr/>
                    <a:lstStyle/>
                    <a:p>
                      <a:r>
                        <a:rPr lang="en-US" sz="2400" dirty="0">
                          <a:latin typeface="Arial" panose="020B0604020202020204" pitchFamily="34" charset="0"/>
                          <a:cs typeface="Arial" panose="020B0604020202020204" pitchFamily="34" charset="0"/>
                        </a:rPr>
                        <a:t>Amine </a:t>
                      </a:r>
                      <a:r>
                        <a:rPr lang="en-US" sz="2400" dirty="0" err="1">
                          <a:latin typeface="Arial" panose="020B0604020202020204" pitchFamily="34" charset="0"/>
                          <a:cs typeface="Arial" panose="020B0604020202020204" pitchFamily="34" charset="0"/>
                        </a:rPr>
                        <a:t>bậc</a:t>
                      </a:r>
                      <a:r>
                        <a:rPr lang="en-US" sz="2400" dirty="0">
                          <a:latin typeface="Arial" panose="020B0604020202020204" pitchFamily="34" charset="0"/>
                          <a:cs typeface="Arial" panose="020B0604020202020204" pitchFamily="34" charset="0"/>
                        </a:rPr>
                        <a:t> 1 </a:t>
                      </a:r>
                    </a:p>
                  </a:txBody>
                  <a:tcPr/>
                </a:tc>
                <a:tc>
                  <a:txBody>
                    <a:bodyPr/>
                    <a:lstStyle/>
                    <a:p>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NH</a:t>
                      </a:r>
                      <a:r>
                        <a:rPr lang="en-US" sz="2400" baseline="-25000" dirty="0">
                          <a:latin typeface="Arial" panose="020B0604020202020204" pitchFamily="34" charset="0"/>
                          <a:cs typeface="Arial" panose="020B0604020202020204" pitchFamily="34" charset="0"/>
                        </a:rPr>
                        <a:t>2</a:t>
                      </a:r>
                      <a:r>
                        <a:rPr lang="en-US" sz="2400" baseline="0" dirty="0">
                          <a:latin typeface="Arial" panose="020B0604020202020204" pitchFamily="34" charset="0"/>
                          <a:cs typeface="Arial" panose="020B0604020202020204" pitchFamily="34" charset="0"/>
                        </a:rPr>
                        <a:t>, 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2</a:t>
                      </a:r>
                      <a:r>
                        <a:rPr lang="en-US" sz="2400" baseline="0" dirty="0">
                          <a:latin typeface="Arial" panose="020B0604020202020204" pitchFamily="34" charset="0"/>
                          <a:cs typeface="Arial" panose="020B0604020202020204" pitchFamily="34" charset="0"/>
                        </a:rPr>
                        <a:t>NH</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 NH</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98103810"/>
                  </a:ext>
                </a:extLst>
              </a:tr>
              <a:tr h="370840">
                <a:tc>
                  <a:txBody>
                    <a:bodyPr/>
                    <a:lstStyle/>
                    <a:p>
                      <a:r>
                        <a:rPr lang="en-US" sz="2400" dirty="0">
                          <a:latin typeface="Arial" panose="020B0604020202020204" pitchFamily="34" charset="0"/>
                          <a:cs typeface="Arial" panose="020B0604020202020204" pitchFamily="34" charset="0"/>
                        </a:rPr>
                        <a:t>Amine </a:t>
                      </a:r>
                      <a:r>
                        <a:rPr lang="en-US" sz="2400" dirty="0" err="1">
                          <a:latin typeface="Arial" panose="020B0604020202020204" pitchFamily="34" charset="0"/>
                          <a:cs typeface="Arial" panose="020B0604020202020204" pitchFamily="34" charset="0"/>
                        </a:rPr>
                        <a:t>bậc</a:t>
                      </a:r>
                      <a:r>
                        <a:rPr lang="en-US" sz="2400" dirty="0">
                          <a:latin typeface="Arial" panose="020B0604020202020204" pitchFamily="34" charset="0"/>
                          <a:cs typeface="Arial" panose="020B0604020202020204" pitchFamily="34" charset="0"/>
                        </a:rPr>
                        <a:t> 2</a:t>
                      </a:r>
                    </a:p>
                  </a:txBody>
                  <a:tcPr/>
                </a:tc>
                <a:tc>
                  <a:txBody>
                    <a:bodyPr/>
                    <a:lstStyle/>
                    <a:p>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NHCH</a:t>
                      </a:r>
                      <a:r>
                        <a:rPr lang="en-US" sz="2400" baseline="-25000" dirty="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 NH -</a:t>
                      </a:r>
                    </a:p>
                  </a:txBody>
                  <a:tcPr anchor="ctr"/>
                </a:tc>
                <a:extLst>
                  <a:ext uri="{0D108BD9-81ED-4DB2-BD59-A6C34878D82A}">
                    <a16:rowId xmlns:a16="http://schemas.microsoft.com/office/drawing/2014/main" val="520148570"/>
                  </a:ext>
                </a:extLst>
              </a:tr>
              <a:tr h="370840">
                <a:tc>
                  <a:txBody>
                    <a:bodyPr/>
                    <a:lstStyle/>
                    <a:p>
                      <a:r>
                        <a:rPr lang="en-US" sz="2400" dirty="0">
                          <a:latin typeface="Arial" panose="020B0604020202020204" pitchFamily="34" charset="0"/>
                          <a:cs typeface="Arial" panose="020B0604020202020204" pitchFamily="34" charset="0"/>
                        </a:rPr>
                        <a:t>Amine </a:t>
                      </a:r>
                      <a:r>
                        <a:rPr lang="en-US" sz="2400" dirty="0" err="1">
                          <a:latin typeface="Arial" panose="020B0604020202020204" pitchFamily="34" charset="0"/>
                          <a:cs typeface="Arial" panose="020B0604020202020204" pitchFamily="34" charset="0"/>
                        </a:rPr>
                        <a:t>bậc</a:t>
                      </a:r>
                      <a:r>
                        <a:rPr lang="en-US" sz="2400" dirty="0">
                          <a:latin typeface="Arial" panose="020B0604020202020204" pitchFamily="34" charset="0"/>
                          <a:cs typeface="Arial" panose="020B0604020202020204" pitchFamily="34" charset="0"/>
                        </a:rPr>
                        <a:t> 3</a:t>
                      </a:r>
                    </a:p>
                  </a:txBody>
                  <a:tcPr/>
                </a:tc>
                <a:tc>
                  <a:txBody>
                    <a:bodyPr/>
                    <a:lstStyle/>
                    <a:p>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N(CH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tc>
                <a:tc>
                  <a:txBody>
                    <a:bodyPr/>
                    <a:lstStyle/>
                    <a:p>
                      <a:pPr marL="0" indent="0" algn="ctr">
                        <a:buFontTx/>
                        <a:buNone/>
                      </a:pPr>
                      <a:r>
                        <a:rPr lang="en-US" sz="2400" dirty="0">
                          <a:latin typeface="Arial" panose="020B0604020202020204" pitchFamily="34" charset="0"/>
                          <a:cs typeface="Arial" panose="020B0604020202020204" pitchFamily="34" charset="0"/>
                        </a:rPr>
                        <a:t>- N -</a:t>
                      </a:r>
                    </a:p>
                    <a:p>
                      <a:pPr marL="285750" indent="-285750" algn="ctr">
                        <a:buFontTx/>
                        <a:buChar char="-"/>
                      </a:pP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57923292"/>
                  </a:ext>
                </a:extLst>
              </a:tr>
              <a:tr h="370840">
                <a:tc>
                  <a:txBody>
                    <a:bodyPr/>
                    <a:lstStyle/>
                    <a:p>
                      <a:r>
                        <a:rPr lang="en-US" sz="2400" dirty="0">
                          <a:latin typeface="Arial" panose="020B0604020202020204" pitchFamily="34" charset="0"/>
                          <a:cs typeface="Arial" panose="020B0604020202020204" pitchFamily="34" charset="0"/>
                        </a:rPr>
                        <a:t>Aldehyde</a:t>
                      </a:r>
                    </a:p>
                  </a:txBody>
                  <a:tcPr/>
                </a:tc>
                <a:tc>
                  <a:txBody>
                    <a:bodyPr/>
                    <a:lstStyle/>
                    <a:p>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CHO</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 CHO</a:t>
                      </a:r>
                    </a:p>
                  </a:txBody>
                  <a:tcPr anchor="ctr"/>
                </a:tc>
                <a:extLst>
                  <a:ext uri="{0D108BD9-81ED-4DB2-BD59-A6C34878D82A}">
                    <a16:rowId xmlns:a16="http://schemas.microsoft.com/office/drawing/2014/main" val="2603477848"/>
                  </a:ext>
                </a:extLst>
              </a:tr>
              <a:tr h="370840">
                <a:tc>
                  <a:txBody>
                    <a:bodyPr/>
                    <a:lstStyle/>
                    <a:p>
                      <a:r>
                        <a:rPr lang="en-US" sz="2400" dirty="0">
                          <a:latin typeface="Arial" panose="020B0604020202020204" pitchFamily="34" charset="0"/>
                          <a:cs typeface="Arial" panose="020B0604020202020204" pitchFamily="34" charset="0"/>
                        </a:rPr>
                        <a:t>Ketone </a:t>
                      </a:r>
                    </a:p>
                  </a:txBody>
                  <a:tcPr/>
                </a:tc>
                <a:tc>
                  <a:txBody>
                    <a:bodyPr/>
                    <a:lstStyle/>
                    <a:p>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COCH</a:t>
                      </a:r>
                      <a:r>
                        <a:rPr lang="en-US" sz="2400" baseline="-25000" dirty="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 C=O</a:t>
                      </a:r>
                    </a:p>
                  </a:txBody>
                  <a:tcPr anchor="ctr"/>
                </a:tc>
                <a:extLst>
                  <a:ext uri="{0D108BD9-81ED-4DB2-BD59-A6C34878D82A}">
                    <a16:rowId xmlns:a16="http://schemas.microsoft.com/office/drawing/2014/main" val="395596411"/>
                  </a:ext>
                </a:extLst>
              </a:tr>
              <a:tr h="370840">
                <a:tc>
                  <a:txBody>
                    <a:bodyPr/>
                    <a:lstStyle/>
                    <a:p>
                      <a:r>
                        <a:rPr lang="en-US" sz="2400" dirty="0">
                          <a:latin typeface="Arial" panose="020B0604020202020204" pitchFamily="34" charset="0"/>
                          <a:cs typeface="Arial" panose="020B0604020202020204" pitchFamily="34" charset="0"/>
                        </a:rPr>
                        <a:t>Carboxylic acid</a:t>
                      </a:r>
                    </a:p>
                  </a:txBody>
                  <a:tcPr/>
                </a:tc>
                <a:tc>
                  <a:txBody>
                    <a:bodyPr/>
                    <a:lstStyle/>
                    <a:p>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COOH</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 COOH</a:t>
                      </a:r>
                    </a:p>
                  </a:txBody>
                  <a:tcPr anchor="ctr"/>
                </a:tc>
                <a:extLst>
                  <a:ext uri="{0D108BD9-81ED-4DB2-BD59-A6C34878D82A}">
                    <a16:rowId xmlns:a16="http://schemas.microsoft.com/office/drawing/2014/main" val="1796241636"/>
                  </a:ext>
                </a:extLst>
              </a:tr>
              <a:tr h="370840">
                <a:tc>
                  <a:txBody>
                    <a:bodyPr/>
                    <a:lstStyle/>
                    <a:p>
                      <a:r>
                        <a:rPr lang="en-US" sz="2400" dirty="0">
                          <a:latin typeface="Arial" panose="020B0604020202020204" pitchFamily="34" charset="0"/>
                          <a:cs typeface="Arial" panose="020B0604020202020204" pitchFamily="34" charset="0"/>
                        </a:rPr>
                        <a:t>Ester</a:t>
                      </a:r>
                    </a:p>
                  </a:txBody>
                  <a:tcPr/>
                </a:tc>
                <a:tc>
                  <a:txBody>
                    <a:bodyPr/>
                    <a:lstStyle/>
                    <a:p>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COOCH</a:t>
                      </a:r>
                      <a:r>
                        <a:rPr lang="en-US" sz="2400" baseline="-25000" dirty="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 COO - </a:t>
                      </a:r>
                    </a:p>
                  </a:txBody>
                  <a:tcPr anchor="ctr"/>
                </a:tc>
                <a:extLst>
                  <a:ext uri="{0D108BD9-81ED-4DB2-BD59-A6C34878D82A}">
                    <a16:rowId xmlns:a16="http://schemas.microsoft.com/office/drawing/2014/main" val="2528887345"/>
                  </a:ext>
                </a:extLst>
              </a:tr>
            </a:tbl>
          </a:graphicData>
        </a:graphic>
      </p:graphicFrame>
      <p:cxnSp>
        <p:nvCxnSpPr>
          <p:cNvPr id="15" name="Straight Connector 14">
            <a:extLst>
              <a:ext uri="{FF2B5EF4-FFF2-40B4-BE49-F238E27FC236}">
                <a16:creationId xmlns:a16="http://schemas.microsoft.com/office/drawing/2014/main" id="{19E37D48-4018-6F89-88B5-191DE9A282BE}"/>
              </a:ext>
            </a:extLst>
          </p:cNvPr>
          <p:cNvCxnSpPr>
            <a:cxnSpLocks/>
          </p:cNvCxnSpPr>
          <p:nvPr/>
        </p:nvCxnSpPr>
        <p:spPr>
          <a:xfrm>
            <a:off x="9405296" y="3483576"/>
            <a:ext cx="0" cy="1213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Top Corners Snipped 19">
            <a:extLst>
              <a:ext uri="{FF2B5EF4-FFF2-40B4-BE49-F238E27FC236}">
                <a16:creationId xmlns:a16="http://schemas.microsoft.com/office/drawing/2014/main" id="{8CE6F951-5D66-7198-0B35-D6B950775C89}"/>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D05921D-11D0-7951-0535-83F61941F4B2}"/>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spTree>
    <p:extLst>
      <p:ext uri="{BB962C8B-B14F-4D97-AF65-F5344CB8AC3E}">
        <p14:creationId xmlns:p14="http://schemas.microsoft.com/office/powerpoint/2010/main" val="2273555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sp>
        <p:nvSpPr>
          <p:cNvPr id="17" name="Rectangle: Top Corners Snipped 16">
            <a:extLst>
              <a:ext uri="{FF2B5EF4-FFF2-40B4-BE49-F238E27FC236}">
                <a16:creationId xmlns:a16="http://schemas.microsoft.com/office/drawing/2014/main" id="{3EC3E93F-C98D-2FAA-0518-C965C9DB1904}"/>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9A4E949-D67D-8B4F-2AA0-209E339D4817}"/>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grpSp>
        <p:nvGrpSpPr>
          <p:cNvPr id="2" name="Group 1">
            <a:extLst>
              <a:ext uri="{FF2B5EF4-FFF2-40B4-BE49-F238E27FC236}">
                <a16:creationId xmlns:a16="http://schemas.microsoft.com/office/drawing/2014/main" id="{1557D397-0532-0062-2EA7-4E8EADE07D96}"/>
              </a:ext>
            </a:extLst>
          </p:cNvPr>
          <p:cNvGrpSpPr/>
          <p:nvPr/>
        </p:nvGrpSpPr>
        <p:grpSpPr>
          <a:xfrm>
            <a:off x="1243152" y="1194191"/>
            <a:ext cx="10268555" cy="2359906"/>
            <a:chOff x="3221208" y="-348547"/>
            <a:chExt cx="5747927" cy="2359906"/>
          </a:xfrm>
        </p:grpSpPr>
        <p:sp>
          <p:nvSpPr>
            <p:cNvPr id="3" name="Rectangle: Rounded Corners 2">
              <a:extLst>
                <a:ext uri="{FF2B5EF4-FFF2-40B4-BE49-F238E27FC236}">
                  <a16:creationId xmlns:a16="http://schemas.microsoft.com/office/drawing/2014/main" id="{A43B1873-B952-B9A9-F466-4609F97C328E}"/>
                </a:ext>
              </a:extLst>
            </p:cNvPr>
            <p:cNvSpPr/>
            <p:nvPr/>
          </p:nvSpPr>
          <p:spPr>
            <a:xfrm>
              <a:off x="3273810" y="-348547"/>
              <a:ext cx="5562600" cy="2359906"/>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189CB6-899A-AE7F-1057-6C2BA7B7D1E6}"/>
                </a:ext>
              </a:extLst>
            </p:cNvPr>
            <p:cNvSpPr txBox="1"/>
            <p:nvPr/>
          </p:nvSpPr>
          <p:spPr>
            <a:xfrm>
              <a:off x="3221208" y="-239804"/>
              <a:ext cx="5747927" cy="1938992"/>
            </a:xfrm>
            <a:prstGeom prst="rect">
              <a:avLst/>
            </a:prstGeom>
            <a:noFill/>
          </p:spPr>
          <p:txBody>
            <a:bodyPr wrap="square" rtlCol="0">
              <a:spAutoFit/>
            </a:bodyPr>
            <a:lstStyle/>
            <a:p>
              <a:pPr algn="ctr">
                <a:lnSpc>
                  <a:spcPct val="125000"/>
                </a:lnSpc>
              </a:pPr>
              <a:r>
                <a:rPr lang="en-US" sz="3200" dirty="0" err="1">
                  <a:latin typeface="Arial" panose="020B0604020202020204" pitchFamily="34" charset="0"/>
                  <a:cs typeface="Arial" panose="020B0604020202020204" pitchFamily="34" charset="0"/>
                </a:rPr>
                <a:t>Nhóm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chức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nguyên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hoặc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nguyên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hóa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đặc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trưng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hợp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hữu</a:t>
              </a:r>
              <a:r>
                <a:rPr lang="en-US" sz="3200" dirty="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cơ</a:t>
              </a:r>
              <a:r>
                <a:rPr lang="en-US" sz="3200" dirty="0" smtClean="0">
                  <a:latin typeface="Arial" panose="020B0604020202020204" pitchFamily="34" charset="0"/>
                  <a:cs typeface="Arial" panose="020B0604020202020204" pitchFamily="34" charset="0"/>
                </a:rPr>
                <a:t>. </a:t>
              </a:r>
              <a:endParaRPr lang="vi-VN" sz="3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15524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62AAD6B-1179-5FCB-1AB2-53E2DF146E0D}"/>
              </a:ext>
            </a:extLst>
          </p:cNvPr>
          <p:cNvSpPr/>
          <p:nvPr/>
        </p:nvSpPr>
        <p:spPr>
          <a:xfrm>
            <a:off x="262164" y="1006867"/>
            <a:ext cx="11667671" cy="575382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宋体"/>
                <a:cs typeface="Arial" panose="020B0604020202020204" pitchFamily="34" charset="0"/>
              </a:rPr>
              <a:t>HBr.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宋体"/>
              <a:cs typeface="+mn-cs"/>
            </a:endParaRPr>
          </a:p>
        </p:txBody>
      </p:sp>
      <p:grpSp>
        <p:nvGrpSpPr>
          <p:cNvPr id="9" name="Group 8">
            <a:extLst>
              <a:ext uri="{FF2B5EF4-FFF2-40B4-BE49-F238E27FC236}">
                <a16:creationId xmlns:a16="http://schemas.microsoft.com/office/drawing/2014/main" id="{B31859B7-8810-0125-008A-21C0A64BE9A3}"/>
              </a:ext>
            </a:extLst>
          </p:cNvPr>
          <p:cNvGrpSpPr/>
          <p:nvPr/>
        </p:nvGrpSpPr>
        <p:grpSpPr>
          <a:xfrm>
            <a:off x="863155" y="1166404"/>
            <a:ext cx="10704899" cy="4034473"/>
            <a:chOff x="452834" y="2656158"/>
            <a:chExt cx="10704899" cy="4034473"/>
          </a:xfrm>
        </p:grpSpPr>
        <p:grpSp>
          <p:nvGrpSpPr>
            <p:cNvPr id="10" name="Group 9">
              <a:extLst>
                <a:ext uri="{FF2B5EF4-FFF2-40B4-BE49-F238E27FC236}">
                  <a16:creationId xmlns:a16="http://schemas.microsoft.com/office/drawing/2014/main" id="{3EC0DA56-608C-3C1D-2815-079DF414C563}"/>
                </a:ext>
              </a:extLst>
            </p:cNvPr>
            <p:cNvGrpSpPr/>
            <p:nvPr/>
          </p:nvGrpSpPr>
          <p:grpSpPr>
            <a:xfrm>
              <a:off x="460758" y="2656158"/>
              <a:ext cx="10696975" cy="4034473"/>
              <a:chOff x="338863" y="2009976"/>
              <a:chExt cx="10696975" cy="4034473"/>
            </a:xfrm>
          </p:grpSpPr>
          <p:grpSp>
            <p:nvGrpSpPr>
              <p:cNvPr id="12" name="Group 11">
                <a:extLst>
                  <a:ext uri="{FF2B5EF4-FFF2-40B4-BE49-F238E27FC236}">
                    <a16:creationId xmlns:a16="http://schemas.microsoft.com/office/drawing/2014/main" id="{5D9D2582-5FE0-F925-7930-158FD20A692C}"/>
                  </a:ext>
                </a:extLst>
              </p:cNvPr>
              <p:cNvGrpSpPr/>
              <p:nvPr/>
            </p:nvGrpSpPr>
            <p:grpSpPr>
              <a:xfrm>
                <a:off x="338863" y="2009976"/>
                <a:ext cx="10696975" cy="4034473"/>
                <a:chOff x="338863" y="2009976"/>
                <a:chExt cx="10696975" cy="4034473"/>
              </a:xfrm>
            </p:grpSpPr>
            <p:sp>
              <p:nvSpPr>
                <p:cNvPr id="19" name="Rectangle: Single Corner Rounded 18">
                  <a:extLst>
                    <a:ext uri="{FF2B5EF4-FFF2-40B4-BE49-F238E27FC236}">
                      <a16:creationId xmlns:a16="http://schemas.microsoft.com/office/drawing/2014/main" id="{2DAA3097-9A32-E5B6-4D8C-E83B61A686D2}"/>
                    </a:ext>
                  </a:extLst>
                </p:cNvPr>
                <p:cNvSpPr/>
                <p:nvPr/>
              </p:nvSpPr>
              <p:spPr>
                <a:xfrm flipH="1">
                  <a:off x="552087" y="2261747"/>
                  <a:ext cx="10483747" cy="3782702"/>
                </a:xfrm>
                <a:prstGeom prst="round1Rect">
                  <a:avLst>
                    <a:gd name="adj" fmla="val 14496"/>
                  </a:avLst>
                </a:prstGeom>
                <a:solidFill>
                  <a:srgbClr val="EFD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cxnSp>
              <p:nvCxnSpPr>
                <p:cNvPr id="20" name="Straight Connector 19">
                  <a:extLst>
                    <a:ext uri="{FF2B5EF4-FFF2-40B4-BE49-F238E27FC236}">
                      <a16:creationId xmlns:a16="http://schemas.microsoft.com/office/drawing/2014/main" id="{A61FE4A9-0787-5AB6-2F41-EFCD85495DE3}"/>
                    </a:ext>
                  </a:extLst>
                </p:cNvPr>
                <p:cNvCxnSpPr>
                  <a:cxnSpLocks/>
                </p:cNvCxnSpPr>
                <p:nvPr/>
              </p:nvCxnSpPr>
              <p:spPr>
                <a:xfrm>
                  <a:off x="646981" y="2261746"/>
                  <a:ext cx="10388857" cy="0"/>
                </a:xfrm>
                <a:prstGeom prst="line">
                  <a:avLst/>
                </a:prstGeom>
                <a:ln w="38100">
                  <a:solidFill>
                    <a:srgbClr val="B666A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31BFA3-AD36-7716-6596-9A158507E040}"/>
                    </a:ext>
                  </a:extLst>
                </p:cNvPr>
                <p:cNvCxnSpPr>
                  <a:cxnSpLocks/>
                </p:cNvCxnSpPr>
                <p:nvPr/>
              </p:nvCxnSpPr>
              <p:spPr>
                <a:xfrm>
                  <a:off x="552093" y="2684441"/>
                  <a:ext cx="0" cy="1193277"/>
                </a:xfrm>
                <a:prstGeom prst="line">
                  <a:avLst/>
                </a:prstGeom>
                <a:ln w="38100">
                  <a:solidFill>
                    <a:srgbClr val="B666A8"/>
                  </a:solidFill>
                </a:ln>
              </p:spPr>
              <p:style>
                <a:lnRef idx="1">
                  <a:schemeClr val="accent1"/>
                </a:lnRef>
                <a:fillRef idx="0">
                  <a:schemeClr val="accent1"/>
                </a:fillRef>
                <a:effectRef idx="0">
                  <a:schemeClr val="accent1"/>
                </a:effectRef>
                <a:fontRef idx="minor">
                  <a:schemeClr val="tx1"/>
                </a:fontRef>
              </p:style>
            </p:cxnSp>
            <p:sp>
              <p:nvSpPr>
                <p:cNvPr id="22" name="Flowchart: Connector 21">
                  <a:extLst>
                    <a:ext uri="{FF2B5EF4-FFF2-40B4-BE49-F238E27FC236}">
                      <a16:creationId xmlns:a16="http://schemas.microsoft.com/office/drawing/2014/main" id="{CF12B400-1038-850F-F235-6B545BECB69D}"/>
                    </a:ext>
                  </a:extLst>
                </p:cNvPr>
                <p:cNvSpPr/>
                <p:nvPr/>
              </p:nvSpPr>
              <p:spPr>
                <a:xfrm>
                  <a:off x="338863" y="2009976"/>
                  <a:ext cx="819508" cy="819508"/>
                </a:xfrm>
                <a:prstGeom prst="flowChartConnector">
                  <a:avLst/>
                </a:prstGeom>
                <a:solidFill>
                  <a:schemeClr val="bg1"/>
                </a:solidFill>
                <a:ln w="38100">
                  <a:solidFill>
                    <a:srgbClr val="B666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grpSp>
          <p:sp>
            <p:nvSpPr>
              <p:cNvPr id="18" name="TextBox 17">
                <a:extLst>
                  <a:ext uri="{FF2B5EF4-FFF2-40B4-BE49-F238E27FC236}">
                    <a16:creationId xmlns:a16="http://schemas.microsoft.com/office/drawing/2014/main" id="{778F8F3C-7CB9-8FAE-FF7C-482DCA2484D0}"/>
                  </a:ext>
                </a:extLst>
              </p:cNvPr>
              <p:cNvSpPr txBox="1"/>
              <p:nvPr/>
            </p:nvSpPr>
            <p:spPr>
              <a:xfrm>
                <a:off x="705112" y="2832765"/>
                <a:ext cx="9899214" cy="3046988"/>
              </a:xfrm>
              <a:prstGeom prst="rect">
                <a:avLst/>
              </a:prstGeom>
              <a:noFill/>
            </p:spPr>
            <p:txBody>
              <a:bodyPr wrap="square" rtlCol="0">
                <a:spAutoFit/>
              </a:bodyPr>
              <a:lstStyle/>
              <a:p>
                <a:pPr algn="l"/>
                <a:r>
                  <a:rPr lang="vi-VN" sz="2400" b="0" i="0" dirty="0">
                    <a:effectLst/>
                  </a:rPr>
                  <a:t>Chỉ ra các nhóm chức trong các chất hữu cơ sau</a:t>
                </a:r>
              </a:p>
              <a:p>
                <a:pPr algn="l"/>
                <a:r>
                  <a:rPr lang="vi-VN" sz="2400" b="0" i="0" dirty="0">
                    <a:effectLst/>
                  </a:rPr>
                  <a:t>(1) C</a:t>
                </a:r>
                <a:r>
                  <a:rPr lang="vi-VN" sz="2400" b="0" i="0" baseline="-25000" dirty="0">
                    <a:effectLst/>
                  </a:rPr>
                  <a:t>2</a:t>
                </a:r>
                <a:r>
                  <a:rPr lang="vi-VN" sz="2400" b="0" i="0" dirty="0">
                    <a:effectLst/>
                  </a:rPr>
                  <a:t>H</a:t>
                </a:r>
                <a:r>
                  <a:rPr lang="vi-VN" sz="2400" b="0" i="0" baseline="-25000" dirty="0">
                    <a:effectLst/>
                  </a:rPr>
                  <a:t>5</a:t>
                </a:r>
                <a:r>
                  <a:rPr lang="vi-VN" sz="2400" b="0" i="0" dirty="0">
                    <a:effectLst/>
                  </a:rPr>
                  <a:t>- O - C2H5</a:t>
                </a:r>
              </a:p>
              <a:p>
                <a:pPr algn="l"/>
                <a:r>
                  <a:rPr lang="vi-VN" sz="2400" b="0" i="0" dirty="0">
                    <a:effectLst/>
                  </a:rPr>
                  <a:t>(2) C</a:t>
                </a:r>
                <a:r>
                  <a:rPr lang="vi-VN" sz="2400" b="0" i="0" baseline="-25000" dirty="0">
                    <a:effectLst/>
                  </a:rPr>
                  <a:t>6</a:t>
                </a:r>
                <a:r>
                  <a:rPr lang="vi-VN" sz="2400" b="0" i="0" dirty="0">
                    <a:effectLst/>
                  </a:rPr>
                  <a:t>H</a:t>
                </a:r>
                <a:r>
                  <a:rPr lang="vi-VN" sz="2400" b="0" i="0" baseline="-25000" dirty="0">
                    <a:effectLst/>
                  </a:rPr>
                  <a:t>5</a:t>
                </a:r>
                <a:r>
                  <a:rPr lang="vi-VN" sz="2400" b="0" i="0" dirty="0">
                    <a:effectLst/>
                  </a:rPr>
                  <a:t> - NH</a:t>
                </a:r>
                <a:r>
                  <a:rPr lang="vi-VN" sz="2400" b="0" i="0" baseline="-25000" dirty="0">
                    <a:effectLst/>
                  </a:rPr>
                  <a:t>2</a:t>
                </a:r>
                <a:endParaRPr lang="vi-VN" sz="2400" b="0" i="0" dirty="0">
                  <a:effectLst/>
                </a:endParaRPr>
              </a:p>
              <a:p>
                <a:pPr algn="l"/>
                <a:r>
                  <a:rPr lang="vi-VN" sz="2400" b="0" i="0" dirty="0">
                    <a:effectLst/>
                  </a:rPr>
                  <a:t>(3) C</a:t>
                </a:r>
                <a:r>
                  <a:rPr lang="vi-VN" sz="2400" b="0" i="0" baseline="-25000" dirty="0">
                    <a:effectLst/>
                  </a:rPr>
                  <a:t>2</a:t>
                </a:r>
                <a:r>
                  <a:rPr lang="vi-VN" sz="2400" b="0" i="0" dirty="0">
                    <a:effectLst/>
                  </a:rPr>
                  <a:t>H</a:t>
                </a:r>
                <a:r>
                  <a:rPr lang="vi-VN" sz="2400" b="0" i="0" baseline="-25000" dirty="0">
                    <a:effectLst/>
                  </a:rPr>
                  <a:t>5</a:t>
                </a:r>
                <a:r>
                  <a:rPr lang="vi-VN" sz="2400" b="0" i="0" dirty="0">
                    <a:effectLst/>
                  </a:rPr>
                  <a:t> - CHO</a:t>
                </a:r>
              </a:p>
              <a:p>
                <a:pPr algn="l"/>
                <a:r>
                  <a:rPr lang="vi-VN" sz="2400" b="0" i="0" dirty="0">
                    <a:effectLst/>
                  </a:rPr>
                  <a:t>(4) C</a:t>
                </a:r>
                <a:r>
                  <a:rPr lang="vi-VN" sz="2400" b="0" i="0" baseline="-25000" dirty="0">
                    <a:effectLst/>
                  </a:rPr>
                  <a:t>2</a:t>
                </a:r>
                <a:r>
                  <a:rPr lang="vi-VN" sz="2400" b="0" i="0" dirty="0">
                    <a:effectLst/>
                  </a:rPr>
                  <a:t>H</a:t>
                </a:r>
                <a:r>
                  <a:rPr lang="vi-VN" sz="2400" b="0" i="0" baseline="-25000" dirty="0">
                    <a:effectLst/>
                  </a:rPr>
                  <a:t>5</a:t>
                </a:r>
                <a:r>
                  <a:rPr lang="vi-VN" sz="2400" b="0" i="0" dirty="0">
                    <a:effectLst/>
                  </a:rPr>
                  <a:t> - COOH</a:t>
                </a:r>
              </a:p>
              <a:p>
                <a:pPr algn="l"/>
                <a:r>
                  <a:rPr lang="vi-VN" sz="2400" b="0" i="0" dirty="0">
                    <a:effectLst/>
                  </a:rPr>
                  <a:t>(5) CH</a:t>
                </a:r>
                <a:r>
                  <a:rPr lang="vi-VN" sz="2400" b="0" i="0" baseline="-25000" dirty="0">
                    <a:effectLst/>
                  </a:rPr>
                  <a:t>3</a:t>
                </a:r>
                <a:r>
                  <a:rPr lang="vi-VN" sz="2400" b="0" i="0" dirty="0">
                    <a:effectLst/>
                  </a:rPr>
                  <a:t> - CO - CH</a:t>
                </a:r>
                <a:r>
                  <a:rPr lang="vi-VN" sz="2400" b="0" i="0" baseline="-25000" dirty="0">
                    <a:effectLst/>
                  </a:rPr>
                  <a:t>2</a:t>
                </a:r>
                <a:r>
                  <a:rPr lang="vi-VN" sz="2400" b="0" i="0" dirty="0">
                    <a:effectLst/>
                  </a:rPr>
                  <a:t> - CH</a:t>
                </a:r>
                <a:r>
                  <a:rPr lang="vi-VN" sz="2400" b="0" i="0" baseline="-25000" dirty="0">
                    <a:effectLst/>
                  </a:rPr>
                  <a:t>3</a:t>
                </a:r>
                <a:endParaRPr lang="vi-VN" sz="2400" b="0" i="0" dirty="0">
                  <a:effectLst/>
                </a:endParaRPr>
              </a:p>
              <a:p>
                <a:pPr algn="l"/>
                <a:r>
                  <a:rPr lang="vi-VN" sz="2400" b="0" i="0" dirty="0">
                    <a:effectLst/>
                  </a:rPr>
                  <a:t>(6) CH</a:t>
                </a:r>
                <a:r>
                  <a:rPr lang="vi-VN" sz="2400" b="0" i="0" baseline="-25000" dirty="0">
                    <a:effectLst/>
                  </a:rPr>
                  <a:t>3</a:t>
                </a:r>
                <a:r>
                  <a:rPr lang="vi-VN" sz="2400" b="0" i="0" dirty="0">
                    <a:effectLst/>
                  </a:rPr>
                  <a:t> - OH</a:t>
                </a:r>
              </a:p>
              <a:p>
                <a:pPr algn="l"/>
                <a:r>
                  <a:rPr lang="vi-VN" sz="2400" b="0" i="0" dirty="0">
                    <a:effectLst/>
                  </a:rPr>
                  <a:t>(7) </a:t>
                </a:r>
                <a:r>
                  <a:rPr lang="en-US" sz="2400" dirty="0" smtClean="0"/>
                  <a:t>HCOO</a:t>
                </a:r>
                <a:r>
                  <a:rPr lang="vi-VN" sz="2400" b="0" i="0" dirty="0" smtClean="0">
                    <a:effectLst/>
                  </a:rPr>
                  <a:t>CH</a:t>
                </a:r>
                <a:r>
                  <a:rPr lang="vi-VN" sz="2400" b="0" i="0" baseline="-25000" dirty="0" smtClean="0">
                    <a:effectLst/>
                  </a:rPr>
                  <a:t>3</a:t>
                </a:r>
                <a:r>
                  <a:rPr lang="vi-VN" sz="2400" b="0" i="0" dirty="0">
                    <a:effectLst/>
                  </a:rPr>
                  <a:t> </a:t>
                </a:r>
              </a:p>
            </p:txBody>
          </p:sp>
        </p:grpSp>
        <p:pic>
          <p:nvPicPr>
            <p:cNvPr id="11" name="Picture 10">
              <a:extLst>
                <a:ext uri="{FF2B5EF4-FFF2-40B4-BE49-F238E27FC236}">
                  <a16:creationId xmlns:a16="http://schemas.microsoft.com/office/drawing/2014/main" id="{D960406D-88A6-57E7-CDC6-F9481D7F2A33}"/>
                </a:ext>
              </a:extLst>
            </p:cNvPr>
            <p:cNvPicPr>
              <a:picLocks noChangeAspect="1"/>
            </p:cNvPicPr>
            <p:nvPr/>
          </p:nvPicPr>
          <p:blipFill>
            <a:blip r:embed="rId3"/>
            <a:stretch>
              <a:fillRect/>
            </a:stretch>
          </p:blipFill>
          <p:spPr>
            <a:xfrm>
              <a:off x="452834" y="2656158"/>
              <a:ext cx="835356" cy="835356"/>
            </a:xfrm>
            <a:prstGeom prst="rect">
              <a:avLst/>
            </a:prstGeom>
          </p:spPr>
        </p:pic>
      </p:grpSp>
      <p:sp>
        <p:nvSpPr>
          <p:cNvPr id="39" name="TextBox 38">
            <a:extLst>
              <a:ext uri="{FF2B5EF4-FFF2-40B4-BE49-F238E27FC236}">
                <a16:creationId xmlns:a16="http://schemas.microsoft.com/office/drawing/2014/main" id="{36927056-FB5A-C5A2-5D88-7BDCF275AC1F}"/>
              </a:ext>
            </a:extLst>
          </p:cNvPr>
          <p:cNvSpPr txBox="1"/>
          <p:nvPr/>
        </p:nvSpPr>
        <p:spPr>
          <a:xfrm>
            <a:off x="1613620" y="1309392"/>
            <a:ext cx="1991428" cy="400110"/>
          </a:xfrm>
          <a:custGeom>
            <a:avLst/>
            <a:gdLst>
              <a:gd name="connsiteX0" fmla="*/ 0 w 1868996"/>
              <a:gd name="connsiteY0" fmla="*/ 0 h 400110"/>
              <a:gd name="connsiteX1" fmla="*/ 1868996 w 1868996"/>
              <a:gd name="connsiteY1" fmla="*/ 0 h 400110"/>
              <a:gd name="connsiteX2" fmla="*/ 1868996 w 1868996"/>
              <a:gd name="connsiteY2" fmla="*/ 400110 h 400110"/>
              <a:gd name="connsiteX3" fmla="*/ 73407 w 1868996"/>
              <a:gd name="connsiteY3" fmla="*/ 400110 h 400110"/>
              <a:gd name="connsiteX4" fmla="*/ 88268 w 1868996"/>
              <a:gd name="connsiteY4" fmla="*/ 352205 h 400110"/>
              <a:gd name="connsiteX5" fmla="*/ 96875 w 1868996"/>
              <a:gd name="connsiteY5" fmla="*/ 266766 h 400110"/>
              <a:gd name="connsiteX6" fmla="*/ 24519 w 1868996"/>
              <a:gd name="connsiteY6" fmla="*/ 29736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8996" h="400110">
                <a:moveTo>
                  <a:pt x="0" y="0"/>
                </a:moveTo>
                <a:lnTo>
                  <a:pt x="1868996" y="0"/>
                </a:lnTo>
                <a:lnTo>
                  <a:pt x="1868996" y="400110"/>
                </a:lnTo>
                <a:lnTo>
                  <a:pt x="73407" y="400110"/>
                </a:lnTo>
                <a:lnTo>
                  <a:pt x="88268" y="352205"/>
                </a:lnTo>
                <a:cubicBezTo>
                  <a:pt x="93911" y="324608"/>
                  <a:pt x="96875" y="296033"/>
                  <a:pt x="96875" y="266766"/>
                </a:cubicBezTo>
                <a:cubicBezTo>
                  <a:pt x="96875" y="178965"/>
                  <a:pt x="70201" y="97397"/>
                  <a:pt x="24519" y="29736"/>
                </a:cubicBezTo>
                <a:close/>
              </a:path>
            </a:pathLst>
          </a:custGeom>
          <a:solidFill>
            <a:srgbClr val="7030A0"/>
          </a:solidFill>
        </p:spPr>
        <p:txBody>
          <a:bodyPr wrap="square" rtlCol="0">
            <a:noAutofit/>
          </a:bodyPr>
          <a:lstStyle/>
          <a:p>
            <a:r>
              <a:rPr lang="en-US" sz="2000" b="1" dirty="0">
                <a:solidFill>
                  <a:schemeClr val="bg1"/>
                </a:solidFill>
                <a:latin typeface="Arial" panose="020B0604020202020204" pitchFamily="34" charset="0"/>
                <a:cs typeface="Arial" panose="020B0604020202020204" pitchFamily="34" charset="0"/>
              </a:rPr>
              <a:t> LUYỆN TẬP 3</a:t>
            </a:r>
          </a:p>
        </p:txBody>
      </p:sp>
      <p:sp>
        <p:nvSpPr>
          <p:cNvPr id="3" name="Rectangle 1">
            <a:extLst>
              <a:ext uri="{FF2B5EF4-FFF2-40B4-BE49-F238E27FC236}">
                <a16:creationId xmlns:a16="http://schemas.microsoft.com/office/drawing/2014/main" id="{F40C67F8-F501-E8EB-654B-29880A57480B}"/>
              </a:ext>
            </a:extLst>
          </p:cNvPr>
          <p:cNvSpPr>
            <a:spLocks noChangeArrowheads="1"/>
          </p:cNvSpPr>
          <p:nvPr/>
        </p:nvSpPr>
        <p:spPr bwMode="auto">
          <a:xfrm>
            <a:off x="3063875" y="3198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ACFE94D7-231D-18AE-7A10-DA5786338AF9}"/>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4EC70451-A5BC-D696-0066-A0D6DC8A708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89F6E355-88DF-651F-1F87-C52E466360F8}"/>
              </a:ext>
            </a:extLst>
          </p:cNvPr>
          <p:cNvGrpSpPr/>
          <p:nvPr/>
        </p:nvGrpSpPr>
        <p:grpSpPr>
          <a:xfrm>
            <a:off x="10199734" y="4892675"/>
            <a:ext cx="2303132" cy="2181980"/>
            <a:chOff x="10199734" y="4892675"/>
            <a:chExt cx="2303132" cy="2181980"/>
          </a:xfrm>
        </p:grpSpPr>
        <p:pic>
          <p:nvPicPr>
            <p:cNvPr id="8" name="Graphic 7">
              <a:extLst>
                <a:ext uri="{FF2B5EF4-FFF2-40B4-BE49-F238E27FC236}">
                  <a16:creationId xmlns:a16="http://schemas.microsoft.com/office/drawing/2014/main" id="{9B386903-6A61-2A84-4C72-3D25466221F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313242">
              <a:off x="11418887" y="4892675"/>
              <a:ext cx="657225" cy="2000250"/>
            </a:xfrm>
            <a:prstGeom prst="rect">
              <a:avLst/>
            </a:prstGeom>
          </p:spPr>
        </p:pic>
        <p:pic>
          <p:nvPicPr>
            <p:cNvPr id="13" name="Graphic 12">
              <a:extLst>
                <a:ext uri="{FF2B5EF4-FFF2-40B4-BE49-F238E27FC236}">
                  <a16:creationId xmlns:a16="http://schemas.microsoft.com/office/drawing/2014/main" id="{350C5E10-D822-2285-E311-5663C319FEC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655141" y="4914900"/>
              <a:ext cx="847725" cy="2076450"/>
            </a:xfrm>
            <a:prstGeom prst="rect">
              <a:avLst/>
            </a:prstGeom>
          </p:spPr>
        </p:pic>
        <p:pic>
          <p:nvPicPr>
            <p:cNvPr id="14" name="Graphic 13">
              <a:extLst>
                <a:ext uri="{FF2B5EF4-FFF2-40B4-BE49-F238E27FC236}">
                  <a16:creationId xmlns:a16="http://schemas.microsoft.com/office/drawing/2014/main" id="{94D87715-A2B8-3231-BB43-9DA55C60567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463323">
              <a:off x="11331291" y="5703055"/>
              <a:ext cx="990600" cy="1371600"/>
            </a:xfrm>
            <a:prstGeom prst="rect">
              <a:avLst/>
            </a:prstGeom>
          </p:spPr>
        </p:pic>
        <p:pic>
          <p:nvPicPr>
            <p:cNvPr id="15" name="Graphic 14">
              <a:extLst>
                <a:ext uri="{FF2B5EF4-FFF2-40B4-BE49-F238E27FC236}">
                  <a16:creationId xmlns:a16="http://schemas.microsoft.com/office/drawing/2014/main" id="{ABED9491-3C36-9F79-CCE3-115DD4605299}"/>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xmlns="" r:embed="rId13"/>
                </a:ext>
              </a:extLst>
            </a:blip>
            <a:stretch>
              <a:fillRect/>
            </a:stretch>
          </p:blipFill>
          <p:spPr>
            <a:xfrm>
              <a:off x="10199734" y="6249111"/>
              <a:ext cx="1171496" cy="467161"/>
            </a:xfrm>
            <a:prstGeom prst="rect">
              <a:avLst/>
            </a:prstGeom>
          </p:spPr>
        </p:pic>
      </p:grpSp>
      <p:pic>
        <p:nvPicPr>
          <p:cNvPr id="16" name="Graphic 15">
            <a:extLst>
              <a:ext uri="{FF2B5EF4-FFF2-40B4-BE49-F238E27FC236}">
                <a16:creationId xmlns:a16="http://schemas.microsoft.com/office/drawing/2014/main" id="{FD1DEC56-238A-8B0E-F991-5C2946F573E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8066952" flipH="1">
            <a:off x="-890208" y="-819393"/>
            <a:ext cx="2404113" cy="2144578"/>
          </a:xfrm>
          <a:prstGeom prst="rect">
            <a:avLst/>
          </a:prstGeom>
        </p:spPr>
      </p:pic>
      <p:grpSp>
        <p:nvGrpSpPr>
          <p:cNvPr id="17" name="Group 16">
            <a:extLst>
              <a:ext uri="{FF2B5EF4-FFF2-40B4-BE49-F238E27FC236}">
                <a16:creationId xmlns:a16="http://schemas.microsoft.com/office/drawing/2014/main" id="{44599204-18DC-4186-7AD1-0B14810F0A2C}"/>
              </a:ext>
            </a:extLst>
          </p:cNvPr>
          <p:cNvGrpSpPr/>
          <p:nvPr/>
        </p:nvGrpSpPr>
        <p:grpSpPr>
          <a:xfrm flipH="1">
            <a:off x="-330796" y="4892675"/>
            <a:ext cx="2303132" cy="2181980"/>
            <a:chOff x="10199734" y="4892675"/>
            <a:chExt cx="2303132" cy="2181980"/>
          </a:xfrm>
        </p:grpSpPr>
        <p:pic>
          <p:nvPicPr>
            <p:cNvPr id="23" name="Graphic 22">
              <a:extLst>
                <a:ext uri="{FF2B5EF4-FFF2-40B4-BE49-F238E27FC236}">
                  <a16:creationId xmlns:a16="http://schemas.microsoft.com/office/drawing/2014/main" id="{A1A8D950-5D61-B621-940A-C77B398F2F8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313242">
              <a:off x="11418887" y="4892675"/>
              <a:ext cx="657225" cy="2000250"/>
            </a:xfrm>
            <a:prstGeom prst="rect">
              <a:avLst/>
            </a:prstGeom>
          </p:spPr>
        </p:pic>
        <p:pic>
          <p:nvPicPr>
            <p:cNvPr id="24" name="Graphic 23">
              <a:extLst>
                <a:ext uri="{FF2B5EF4-FFF2-40B4-BE49-F238E27FC236}">
                  <a16:creationId xmlns:a16="http://schemas.microsoft.com/office/drawing/2014/main" id="{61AFFBF6-3A09-08A0-C6EA-9D16F115D9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655141" y="4914900"/>
              <a:ext cx="847725" cy="2076450"/>
            </a:xfrm>
            <a:prstGeom prst="rect">
              <a:avLst/>
            </a:prstGeom>
          </p:spPr>
        </p:pic>
        <p:pic>
          <p:nvPicPr>
            <p:cNvPr id="25" name="Graphic 24">
              <a:extLst>
                <a:ext uri="{FF2B5EF4-FFF2-40B4-BE49-F238E27FC236}">
                  <a16:creationId xmlns:a16="http://schemas.microsoft.com/office/drawing/2014/main" id="{F443E272-1D63-D485-C1F3-6927B2FC803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463323">
              <a:off x="11331291" y="5703055"/>
              <a:ext cx="990600" cy="1371600"/>
            </a:xfrm>
            <a:prstGeom prst="rect">
              <a:avLst/>
            </a:prstGeom>
          </p:spPr>
        </p:pic>
        <p:pic>
          <p:nvPicPr>
            <p:cNvPr id="26" name="Graphic 25">
              <a:extLst>
                <a:ext uri="{FF2B5EF4-FFF2-40B4-BE49-F238E27FC236}">
                  <a16:creationId xmlns:a16="http://schemas.microsoft.com/office/drawing/2014/main" id="{FC0A80B2-1AC5-274C-951F-45D1D478EB54}"/>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xmlns="" r:embed="rId13"/>
                </a:ext>
              </a:extLst>
            </a:blip>
            <a:stretch>
              <a:fillRect/>
            </a:stretch>
          </p:blipFill>
          <p:spPr>
            <a:xfrm>
              <a:off x="10199734" y="6249111"/>
              <a:ext cx="1171496" cy="467161"/>
            </a:xfrm>
            <a:prstGeom prst="rect">
              <a:avLst/>
            </a:prstGeom>
          </p:spPr>
        </p:pic>
      </p:grpSp>
      <p:sp>
        <p:nvSpPr>
          <p:cNvPr id="28" name="Rectangle: Top Corners Snipped 27">
            <a:extLst>
              <a:ext uri="{FF2B5EF4-FFF2-40B4-BE49-F238E27FC236}">
                <a16:creationId xmlns:a16="http://schemas.microsoft.com/office/drawing/2014/main" id="{D12B417A-DE26-1CE3-5551-8B157FF32C0E}"/>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C84F136-D2E1-BBEF-4756-FA09556BBF8E}"/>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spTree>
    <p:extLst>
      <p:ext uri="{BB962C8B-B14F-4D97-AF65-F5344CB8AC3E}">
        <p14:creationId xmlns:p14="http://schemas.microsoft.com/office/powerpoint/2010/main" val="1990690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62AAD6B-1179-5FCB-1AB2-53E2DF146E0D}"/>
              </a:ext>
            </a:extLst>
          </p:cNvPr>
          <p:cNvSpPr/>
          <p:nvPr/>
        </p:nvSpPr>
        <p:spPr>
          <a:xfrm>
            <a:off x="262164" y="1006867"/>
            <a:ext cx="11667671" cy="575382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宋体"/>
                <a:cs typeface="Arial" panose="020B0604020202020204" pitchFamily="34" charset="0"/>
              </a:rPr>
              <a:t>HBr.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宋体"/>
              <a:cs typeface="+mn-cs"/>
            </a:endParaRPr>
          </a:p>
        </p:txBody>
      </p:sp>
      <p:sp>
        <p:nvSpPr>
          <p:cNvPr id="27" name="Rectangle: Rounded Corners 26">
            <a:extLst>
              <a:ext uri="{FF2B5EF4-FFF2-40B4-BE49-F238E27FC236}">
                <a16:creationId xmlns:a16="http://schemas.microsoft.com/office/drawing/2014/main" id="{E782AAFB-F156-5ECD-E9D6-62EAD32891D8}"/>
              </a:ext>
            </a:extLst>
          </p:cNvPr>
          <p:cNvSpPr/>
          <p:nvPr/>
        </p:nvSpPr>
        <p:spPr>
          <a:xfrm>
            <a:off x="5221492" y="1767315"/>
            <a:ext cx="1428108" cy="387913"/>
          </a:xfrm>
          <a:prstGeom prst="roundRect">
            <a:avLst>
              <a:gd name="adj" fmla="val 50000"/>
            </a:avLst>
          </a:prstGeom>
          <a:gradFill flip="none" rotWithShape="1">
            <a:gsLst>
              <a:gs pos="0">
                <a:schemeClr val="accent1">
                  <a:lumMod val="5000"/>
                  <a:lumOff val="95000"/>
                </a:schemeClr>
              </a:gs>
              <a:gs pos="74000">
                <a:srgbClr val="C1BDE9"/>
              </a:gs>
              <a:gs pos="100000">
                <a:srgbClr val="C1BDE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宋体"/>
                <a:cs typeface="+mn-cs"/>
              </a:rPr>
              <a:t>Trả</a:t>
            </a:r>
            <a:r>
              <a:rPr kumimoji="0" lang="en-US" sz="2400" b="1" i="0" u="none" strike="noStrike" kern="1200" cap="none" spc="0" normalizeH="0" baseline="0" noProof="0" dirty="0">
                <a:ln>
                  <a:noFill/>
                </a:ln>
                <a:solidFill>
                  <a:srgbClr val="000000"/>
                </a:solidFill>
                <a:effectLst/>
                <a:uLnTx/>
                <a:uFillTx/>
                <a:latin typeface="Arial"/>
                <a:ea typeface="宋体"/>
                <a:cs typeface="+mn-cs"/>
              </a:rPr>
              <a:t> </a:t>
            </a:r>
            <a:r>
              <a:rPr kumimoji="0" lang="en-US" sz="2400" b="1" i="0" u="none" strike="noStrike" kern="1200" cap="none" spc="0" normalizeH="0" baseline="0" noProof="0" dirty="0" err="1">
                <a:ln>
                  <a:noFill/>
                </a:ln>
                <a:solidFill>
                  <a:srgbClr val="000000"/>
                </a:solidFill>
                <a:effectLst/>
                <a:uLnTx/>
                <a:uFillTx/>
                <a:latin typeface="Arial"/>
                <a:ea typeface="宋体"/>
                <a:cs typeface="+mn-cs"/>
              </a:rPr>
              <a:t>lời</a:t>
            </a:r>
            <a:endParaRPr kumimoji="0" lang="en-US" sz="2400" b="1" i="0" u="none" strike="noStrike" kern="1200" cap="none" spc="0" normalizeH="0" baseline="0" noProof="0" dirty="0">
              <a:ln>
                <a:noFill/>
              </a:ln>
              <a:solidFill>
                <a:srgbClr val="000000"/>
              </a:solidFill>
              <a:effectLst/>
              <a:uLnTx/>
              <a:uFillTx/>
              <a:latin typeface="Arial"/>
              <a:ea typeface="宋体"/>
              <a:cs typeface="+mn-cs"/>
            </a:endParaRPr>
          </a:p>
        </p:txBody>
      </p:sp>
      <p:grpSp>
        <p:nvGrpSpPr>
          <p:cNvPr id="9" name="Group 8">
            <a:extLst>
              <a:ext uri="{FF2B5EF4-FFF2-40B4-BE49-F238E27FC236}">
                <a16:creationId xmlns:a16="http://schemas.microsoft.com/office/drawing/2014/main" id="{B31859B7-8810-0125-008A-21C0A64BE9A3}"/>
              </a:ext>
            </a:extLst>
          </p:cNvPr>
          <p:cNvGrpSpPr/>
          <p:nvPr/>
        </p:nvGrpSpPr>
        <p:grpSpPr>
          <a:xfrm>
            <a:off x="863155" y="1166404"/>
            <a:ext cx="10704899" cy="1867742"/>
            <a:chOff x="452834" y="2656158"/>
            <a:chExt cx="10704899" cy="1867742"/>
          </a:xfrm>
        </p:grpSpPr>
        <p:grpSp>
          <p:nvGrpSpPr>
            <p:cNvPr id="10" name="Group 9">
              <a:extLst>
                <a:ext uri="{FF2B5EF4-FFF2-40B4-BE49-F238E27FC236}">
                  <a16:creationId xmlns:a16="http://schemas.microsoft.com/office/drawing/2014/main" id="{3EC0DA56-608C-3C1D-2815-079DF414C563}"/>
                </a:ext>
              </a:extLst>
            </p:cNvPr>
            <p:cNvGrpSpPr/>
            <p:nvPr/>
          </p:nvGrpSpPr>
          <p:grpSpPr>
            <a:xfrm>
              <a:off x="460758" y="2656158"/>
              <a:ext cx="10696975" cy="1867742"/>
              <a:chOff x="338863" y="2009976"/>
              <a:chExt cx="10696975" cy="1867742"/>
            </a:xfrm>
          </p:grpSpPr>
          <p:grpSp>
            <p:nvGrpSpPr>
              <p:cNvPr id="12" name="Group 11">
                <a:extLst>
                  <a:ext uri="{FF2B5EF4-FFF2-40B4-BE49-F238E27FC236}">
                    <a16:creationId xmlns:a16="http://schemas.microsoft.com/office/drawing/2014/main" id="{5D9D2582-5FE0-F925-7930-158FD20A692C}"/>
                  </a:ext>
                </a:extLst>
              </p:cNvPr>
              <p:cNvGrpSpPr/>
              <p:nvPr/>
            </p:nvGrpSpPr>
            <p:grpSpPr>
              <a:xfrm>
                <a:off x="338863" y="2009976"/>
                <a:ext cx="10696975" cy="1867742"/>
                <a:chOff x="338863" y="2009976"/>
                <a:chExt cx="10696975" cy="1867742"/>
              </a:xfrm>
            </p:grpSpPr>
            <p:cxnSp>
              <p:nvCxnSpPr>
                <p:cNvPr id="20" name="Straight Connector 19">
                  <a:extLst>
                    <a:ext uri="{FF2B5EF4-FFF2-40B4-BE49-F238E27FC236}">
                      <a16:creationId xmlns:a16="http://schemas.microsoft.com/office/drawing/2014/main" id="{A61FE4A9-0787-5AB6-2F41-EFCD85495DE3}"/>
                    </a:ext>
                  </a:extLst>
                </p:cNvPr>
                <p:cNvCxnSpPr>
                  <a:cxnSpLocks/>
                </p:cNvCxnSpPr>
                <p:nvPr/>
              </p:nvCxnSpPr>
              <p:spPr>
                <a:xfrm>
                  <a:off x="646981" y="2261746"/>
                  <a:ext cx="10388857" cy="0"/>
                </a:xfrm>
                <a:prstGeom prst="line">
                  <a:avLst/>
                </a:prstGeom>
                <a:ln w="38100">
                  <a:solidFill>
                    <a:srgbClr val="B666A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31BFA3-AD36-7716-6596-9A158507E040}"/>
                    </a:ext>
                  </a:extLst>
                </p:cNvPr>
                <p:cNvCxnSpPr>
                  <a:cxnSpLocks/>
                </p:cNvCxnSpPr>
                <p:nvPr/>
              </p:nvCxnSpPr>
              <p:spPr>
                <a:xfrm>
                  <a:off x="552093" y="2684441"/>
                  <a:ext cx="0" cy="1193277"/>
                </a:xfrm>
                <a:prstGeom prst="line">
                  <a:avLst/>
                </a:prstGeom>
                <a:ln w="38100">
                  <a:solidFill>
                    <a:srgbClr val="B666A8"/>
                  </a:solidFill>
                </a:ln>
              </p:spPr>
              <p:style>
                <a:lnRef idx="1">
                  <a:schemeClr val="accent1"/>
                </a:lnRef>
                <a:fillRef idx="0">
                  <a:schemeClr val="accent1"/>
                </a:fillRef>
                <a:effectRef idx="0">
                  <a:schemeClr val="accent1"/>
                </a:effectRef>
                <a:fontRef idx="minor">
                  <a:schemeClr val="tx1"/>
                </a:fontRef>
              </p:style>
            </p:cxnSp>
            <p:sp>
              <p:nvSpPr>
                <p:cNvPr id="22" name="Flowchart: Connector 21">
                  <a:extLst>
                    <a:ext uri="{FF2B5EF4-FFF2-40B4-BE49-F238E27FC236}">
                      <a16:creationId xmlns:a16="http://schemas.microsoft.com/office/drawing/2014/main" id="{CF12B400-1038-850F-F235-6B545BECB69D}"/>
                    </a:ext>
                  </a:extLst>
                </p:cNvPr>
                <p:cNvSpPr/>
                <p:nvPr/>
              </p:nvSpPr>
              <p:spPr>
                <a:xfrm>
                  <a:off x="338863" y="2009976"/>
                  <a:ext cx="819508" cy="819508"/>
                </a:xfrm>
                <a:prstGeom prst="flowChartConnector">
                  <a:avLst/>
                </a:prstGeom>
                <a:solidFill>
                  <a:schemeClr val="bg1"/>
                </a:solidFill>
                <a:ln w="38100">
                  <a:solidFill>
                    <a:srgbClr val="B666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grpSp>
          <p:sp>
            <p:nvSpPr>
              <p:cNvPr id="18" name="TextBox 17">
                <a:extLst>
                  <a:ext uri="{FF2B5EF4-FFF2-40B4-BE49-F238E27FC236}">
                    <a16:creationId xmlns:a16="http://schemas.microsoft.com/office/drawing/2014/main" id="{778F8F3C-7CB9-8FAE-FF7C-482DCA2484D0}"/>
                  </a:ext>
                </a:extLst>
              </p:cNvPr>
              <p:cNvSpPr txBox="1"/>
              <p:nvPr/>
            </p:nvSpPr>
            <p:spPr>
              <a:xfrm>
                <a:off x="705112" y="2832765"/>
                <a:ext cx="9899214" cy="50359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2400" b="0" i="0" dirty="0">
                    <a:solidFill>
                      <a:srgbClr val="333333"/>
                    </a:solidFill>
                    <a:effectLst/>
                  </a:rPr>
                  <a:t> </a:t>
                </a:r>
                <a:endParaRPr kumimoji="0" lang="en-US" sz="2400" b="0" i="0" u="none" strike="noStrike" kern="1200" cap="none" spc="0" normalizeH="0" baseline="0" noProof="0" dirty="0">
                  <a:ln>
                    <a:noFill/>
                  </a:ln>
                  <a:solidFill>
                    <a:srgbClr val="000000"/>
                  </a:solidFill>
                  <a:effectLst/>
                  <a:uLnTx/>
                  <a:uFillTx/>
                  <a:ea typeface="宋体"/>
                  <a:cs typeface="Arial" panose="020B0604020202020204" pitchFamily="34" charset="0"/>
                </a:endParaRPr>
              </a:p>
            </p:txBody>
          </p:sp>
        </p:grpSp>
        <p:pic>
          <p:nvPicPr>
            <p:cNvPr id="11" name="Picture 10">
              <a:extLst>
                <a:ext uri="{FF2B5EF4-FFF2-40B4-BE49-F238E27FC236}">
                  <a16:creationId xmlns:a16="http://schemas.microsoft.com/office/drawing/2014/main" id="{D960406D-88A6-57E7-CDC6-F9481D7F2A33}"/>
                </a:ext>
              </a:extLst>
            </p:cNvPr>
            <p:cNvPicPr>
              <a:picLocks noChangeAspect="1"/>
            </p:cNvPicPr>
            <p:nvPr/>
          </p:nvPicPr>
          <p:blipFill>
            <a:blip r:embed="rId3"/>
            <a:stretch>
              <a:fillRect/>
            </a:stretch>
          </p:blipFill>
          <p:spPr>
            <a:xfrm>
              <a:off x="452834" y="2656158"/>
              <a:ext cx="835356" cy="835356"/>
            </a:xfrm>
            <a:prstGeom prst="rect">
              <a:avLst/>
            </a:prstGeom>
          </p:spPr>
        </p:pic>
      </p:grpSp>
      <p:sp>
        <p:nvSpPr>
          <p:cNvPr id="39" name="TextBox 38">
            <a:extLst>
              <a:ext uri="{FF2B5EF4-FFF2-40B4-BE49-F238E27FC236}">
                <a16:creationId xmlns:a16="http://schemas.microsoft.com/office/drawing/2014/main" id="{36927056-FB5A-C5A2-5D88-7BDCF275AC1F}"/>
              </a:ext>
            </a:extLst>
          </p:cNvPr>
          <p:cNvSpPr txBox="1"/>
          <p:nvPr/>
        </p:nvSpPr>
        <p:spPr>
          <a:xfrm>
            <a:off x="1613620" y="1309392"/>
            <a:ext cx="1991428" cy="400110"/>
          </a:xfrm>
          <a:custGeom>
            <a:avLst/>
            <a:gdLst>
              <a:gd name="connsiteX0" fmla="*/ 0 w 1868996"/>
              <a:gd name="connsiteY0" fmla="*/ 0 h 400110"/>
              <a:gd name="connsiteX1" fmla="*/ 1868996 w 1868996"/>
              <a:gd name="connsiteY1" fmla="*/ 0 h 400110"/>
              <a:gd name="connsiteX2" fmla="*/ 1868996 w 1868996"/>
              <a:gd name="connsiteY2" fmla="*/ 400110 h 400110"/>
              <a:gd name="connsiteX3" fmla="*/ 73407 w 1868996"/>
              <a:gd name="connsiteY3" fmla="*/ 400110 h 400110"/>
              <a:gd name="connsiteX4" fmla="*/ 88268 w 1868996"/>
              <a:gd name="connsiteY4" fmla="*/ 352205 h 400110"/>
              <a:gd name="connsiteX5" fmla="*/ 96875 w 1868996"/>
              <a:gd name="connsiteY5" fmla="*/ 266766 h 400110"/>
              <a:gd name="connsiteX6" fmla="*/ 24519 w 1868996"/>
              <a:gd name="connsiteY6" fmla="*/ 29736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8996" h="400110">
                <a:moveTo>
                  <a:pt x="0" y="0"/>
                </a:moveTo>
                <a:lnTo>
                  <a:pt x="1868996" y="0"/>
                </a:lnTo>
                <a:lnTo>
                  <a:pt x="1868996" y="400110"/>
                </a:lnTo>
                <a:lnTo>
                  <a:pt x="73407" y="400110"/>
                </a:lnTo>
                <a:lnTo>
                  <a:pt x="88268" y="352205"/>
                </a:lnTo>
                <a:cubicBezTo>
                  <a:pt x="93911" y="324608"/>
                  <a:pt x="96875" y="296033"/>
                  <a:pt x="96875" y="266766"/>
                </a:cubicBezTo>
                <a:cubicBezTo>
                  <a:pt x="96875" y="178965"/>
                  <a:pt x="70201" y="97397"/>
                  <a:pt x="24519" y="29736"/>
                </a:cubicBezTo>
                <a:close/>
              </a:path>
            </a:pathLst>
          </a:custGeom>
          <a:solidFill>
            <a:srgbClr val="7030A0"/>
          </a:solidFill>
        </p:spPr>
        <p:txBody>
          <a:bodyPr wrap="square" rtlCol="0">
            <a:noAutofit/>
          </a:bodyPr>
          <a:lstStyle/>
          <a:p>
            <a:r>
              <a:rPr lang="en-US" sz="2000" b="1" dirty="0">
                <a:solidFill>
                  <a:schemeClr val="bg1"/>
                </a:solidFill>
                <a:latin typeface="Arial" panose="020B0604020202020204" pitchFamily="34" charset="0"/>
                <a:cs typeface="Arial" panose="020B0604020202020204" pitchFamily="34" charset="0"/>
              </a:rPr>
              <a:t> LUYỆN TẬP 3</a:t>
            </a:r>
          </a:p>
        </p:txBody>
      </p:sp>
      <p:sp>
        <p:nvSpPr>
          <p:cNvPr id="3" name="Rectangle 1">
            <a:extLst>
              <a:ext uri="{FF2B5EF4-FFF2-40B4-BE49-F238E27FC236}">
                <a16:creationId xmlns:a16="http://schemas.microsoft.com/office/drawing/2014/main" id="{F40C67F8-F501-E8EB-654B-29880A57480B}"/>
              </a:ext>
            </a:extLst>
          </p:cNvPr>
          <p:cNvSpPr>
            <a:spLocks noChangeArrowheads="1"/>
          </p:cNvSpPr>
          <p:nvPr/>
        </p:nvSpPr>
        <p:spPr bwMode="auto">
          <a:xfrm>
            <a:off x="3063875" y="3198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ACFE94D7-231D-18AE-7A10-DA5786338AF9}"/>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4EC70451-A5BC-D696-0066-A0D6DC8A708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89F6E355-88DF-651F-1F87-C52E466360F8}"/>
              </a:ext>
            </a:extLst>
          </p:cNvPr>
          <p:cNvGrpSpPr/>
          <p:nvPr/>
        </p:nvGrpSpPr>
        <p:grpSpPr>
          <a:xfrm>
            <a:off x="10199734" y="4892675"/>
            <a:ext cx="2303132" cy="2181980"/>
            <a:chOff x="10199734" y="4892675"/>
            <a:chExt cx="2303132" cy="2181980"/>
          </a:xfrm>
        </p:grpSpPr>
        <p:pic>
          <p:nvPicPr>
            <p:cNvPr id="8" name="Graphic 7">
              <a:extLst>
                <a:ext uri="{FF2B5EF4-FFF2-40B4-BE49-F238E27FC236}">
                  <a16:creationId xmlns:a16="http://schemas.microsoft.com/office/drawing/2014/main" id="{9B386903-6A61-2A84-4C72-3D25466221F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313242">
              <a:off x="11418887" y="4892675"/>
              <a:ext cx="657225" cy="2000250"/>
            </a:xfrm>
            <a:prstGeom prst="rect">
              <a:avLst/>
            </a:prstGeom>
          </p:spPr>
        </p:pic>
        <p:pic>
          <p:nvPicPr>
            <p:cNvPr id="13" name="Graphic 12">
              <a:extLst>
                <a:ext uri="{FF2B5EF4-FFF2-40B4-BE49-F238E27FC236}">
                  <a16:creationId xmlns:a16="http://schemas.microsoft.com/office/drawing/2014/main" id="{350C5E10-D822-2285-E311-5663C319FEC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655141" y="4914900"/>
              <a:ext cx="847725" cy="2076450"/>
            </a:xfrm>
            <a:prstGeom prst="rect">
              <a:avLst/>
            </a:prstGeom>
          </p:spPr>
        </p:pic>
        <p:pic>
          <p:nvPicPr>
            <p:cNvPr id="14" name="Graphic 13">
              <a:extLst>
                <a:ext uri="{FF2B5EF4-FFF2-40B4-BE49-F238E27FC236}">
                  <a16:creationId xmlns:a16="http://schemas.microsoft.com/office/drawing/2014/main" id="{94D87715-A2B8-3231-BB43-9DA55C60567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463323">
              <a:off x="11331291" y="5703055"/>
              <a:ext cx="990600" cy="1371600"/>
            </a:xfrm>
            <a:prstGeom prst="rect">
              <a:avLst/>
            </a:prstGeom>
          </p:spPr>
        </p:pic>
        <p:pic>
          <p:nvPicPr>
            <p:cNvPr id="15" name="Graphic 14">
              <a:extLst>
                <a:ext uri="{FF2B5EF4-FFF2-40B4-BE49-F238E27FC236}">
                  <a16:creationId xmlns:a16="http://schemas.microsoft.com/office/drawing/2014/main" id="{ABED9491-3C36-9F79-CCE3-115DD4605299}"/>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xmlns="" r:embed="rId13"/>
                </a:ext>
              </a:extLst>
            </a:blip>
            <a:stretch>
              <a:fillRect/>
            </a:stretch>
          </p:blipFill>
          <p:spPr>
            <a:xfrm>
              <a:off x="10199734" y="6249111"/>
              <a:ext cx="1171496" cy="467161"/>
            </a:xfrm>
            <a:prstGeom prst="rect">
              <a:avLst/>
            </a:prstGeom>
          </p:spPr>
        </p:pic>
      </p:grpSp>
      <p:pic>
        <p:nvPicPr>
          <p:cNvPr id="16" name="Graphic 15">
            <a:extLst>
              <a:ext uri="{FF2B5EF4-FFF2-40B4-BE49-F238E27FC236}">
                <a16:creationId xmlns:a16="http://schemas.microsoft.com/office/drawing/2014/main" id="{FD1DEC56-238A-8B0E-F991-5C2946F573E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8066952" flipH="1">
            <a:off x="-890208" y="-819393"/>
            <a:ext cx="2404113" cy="2144578"/>
          </a:xfrm>
          <a:prstGeom prst="rect">
            <a:avLst/>
          </a:prstGeom>
        </p:spPr>
      </p:pic>
      <p:grpSp>
        <p:nvGrpSpPr>
          <p:cNvPr id="17" name="Group 16">
            <a:extLst>
              <a:ext uri="{FF2B5EF4-FFF2-40B4-BE49-F238E27FC236}">
                <a16:creationId xmlns:a16="http://schemas.microsoft.com/office/drawing/2014/main" id="{44599204-18DC-4186-7AD1-0B14810F0A2C}"/>
              </a:ext>
            </a:extLst>
          </p:cNvPr>
          <p:cNvGrpSpPr/>
          <p:nvPr/>
        </p:nvGrpSpPr>
        <p:grpSpPr>
          <a:xfrm flipH="1">
            <a:off x="-330796" y="4892675"/>
            <a:ext cx="2303132" cy="2181980"/>
            <a:chOff x="10199734" y="4892675"/>
            <a:chExt cx="2303132" cy="2181980"/>
          </a:xfrm>
        </p:grpSpPr>
        <p:pic>
          <p:nvPicPr>
            <p:cNvPr id="23" name="Graphic 22">
              <a:extLst>
                <a:ext uri="{FF2B5EF4-FFF2-40B4-BE49-F238E27FC236}">
                  <a16:creationId xmlns:a16="http://schemas.microsoft.com/office/drawing/2014/main" id="{A1A8D950-5D61-B621-940A-C77B398F2F8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313242">
              <a:off x="11418887" y="4892675"/>
              <a:ext cx="657225" cy="2000250"/>
            </a:xfrm>
            <a:prstGeom prst="rect">
              <a:avLst/>
            </a:prstGeom>
          </p:spPr>
        </p:pic>
        <p:pic>
          <p:nvPicPr>
            <p:cNvPr id="24" name="Graphic 23">
              <a:extLst>
                <a:ext uri="{FF2B5EF4-FFF2-40B4-BE49-F238E27FC236}">
                  <a16:creationId xmlns:a16="http://schemas.microsoft.com/office/drawing/2014/main" id="{61AFFBF6-3A09-08A0-C6EA-9D16F115D9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655141" y="4914900"/>
              <a:ext cx="847725" cy="2076450"/>
            </a:xfrm>
            <a:prstGeom prst="rect">
              <a:avLst/>
            </a:prstGeom>
          </p:spPr>
        </p:pic>
        <p:pic>
          <p:nvPicPr>
            <p:cNvPr id="25" name="Graphic 24">
              <a:extLst>
                <a:ext uri="{FF2B5EF4-FFF2-40B4-BE49-F238E27FC236}">
                  <a16:creationId xmlns:a16="http://schemas.microsoft.com/office/drawing/2014/main" id="{F443E272-1D63-D485-C1F3-6927B2FC803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463323">
              <a:off x="11331291" y="5703055"/>
              <a:ext cx="990600" cy="1371600"/>
            </a:xfrm>
            <a:prstGeom prst="rect">
              <a:avLst/>
            </a:prstGeom>
          </p:spPr>
        </p:pic>
        <p:pic>
          <p:nvPicPr>
            <p:cNvPr id="26" name="Graphic 25">
              <a:extLst>
                <a:ext uri="{FF2B5EF4-FFF2-40B4-BE49-F238E27FC236}">
                  <a16:creationId xmlns:a16="http://schemas.microsoft.com/office/drawing/2014/main" id="{FC0A80B2-1AC5-274C-951F-45D1D478EB54}"/>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xmlns="" r:embed="rId13"/>
                </a:ext>
              </a:extLst>
            </a:blip>
            <a:stretch>
              <a:fillRect/>
            </a:stretch>
          </p:blipFill>
          <p:spPr>
            <a:xfrm>
              <a:off x="10199734" y="6249111"/>
              <a:ext cx="1171496" cy="467161"/>
            </a:xfrm>
            <a:prstGeom prst="rect">
              <a:avLst/>
            </a:prstGeom>
          </p:spPr>
        </p:pic>
      </p:grpSp>
      <p:sp>
        <p:nvSpPr>
          <p:cNvPr id="31" name="TextBox 30">
            <a:extLst>
              <a:ext uri="{FF2B5EF4-FFF2-40B4-BE49-F238E27FC236}">
                <a16:creationId xmlns:a16="http://schemas.microsoft.com/office/drawing/2014/main" id="{A4DD7E66-65E1-088C-80E3-D0C057B0CDA2}"/>
              </a:ext>
            </a:extLst>
          </p:cNvPr>
          <p:cNvSpPr txBox="1"/>
          <p:nvPr/>
        </p:nvSpPr>
        <p:spPr>
          <a:xfrm>
            <a:off x="3266030" y="2377106"/>
            <a:ext cx="5400837" cy="3139321"/>
          </a:xfrm>
          <a:prstGeom prst="rect">
            <a:avLst/>
          </a:prstGeom>
          <a:noFill/>
        </p:spPr>
        <p:txBody>
          <a:bodyPr wrap="none" rtlCol="0">
            <a:spAutoFit/>
          </a:bodyPr>
          <a:lstStyle/>
          <a:p>
            <a:r>
              <a:rPr lang="vi-VN" sz="2200" dirty="0">
                <a:cs typeface="Arial" panose="020B0604020202020204" pitchFamily="34" charset="0"/>
              </a:rPr>
              <a:t>Tên nhóm chức trong các chất hữu cơ là</a:t>
            </a:r>
          </a:p>
          <a:p>
            <a:pPr marL="342900" indent="-342900">
              <a:buFont typeface="Arial" panose="020B0604020202020204" pitchFamily="34" charset="0"/>
              <a:buChar char="•"/>
            </a:pPr>
            <a:endParaRPr lang="vi-VN" sz="2200" dirty="0">
              <a:cs typeface="Arial" panose="020B0604020202020204" pitchFamily="34" charset="0"/>
            </a:endParaRPr>
          </a:p>
          <a:p>
            <a:pPr marL="457200" indent="-457200">
              <a:buFont typeface="+mj-lt"/>
              <a:buAutoNum type="arabicPeriod"/>
            </a:pPr>
            <a:r>
              <a:rPr lang="vi-VN" sz="2200" dirty="0">
                <a:cs typeface="Arial" panose="020B0604020202020204" pitchFamily="34" charset="0"/>
              </a:rPr>
              <a:t>Ether</a:t>
            </a:r>
          </a:p>
          <a:p>
            <a:pPr marL="457200" indent="-457200">
              <a:buFont typeface="+mj-lt"/>
              <a:buAutoNum type="arabicPeriod"/>
            </a:pPr>
            <a:r>
              <a:rPr lang="vi-VN" sz="2200" dirty="0">
                <a:cs typeface="Arial" panose="020B0604020202020204" pitchFamily="34" charset="0"/>
              </a:rPr>
              <a:t>amine bậc 1</a:t>
            </a:r>
          </a:p>
          <a:p>
            <a:pPr marL="457200" indent="-457200">
              <a:buFont typeface="+mj-lt"/>
              <a:buAutoNum type="arabicPeriod"/>
            </a:pPr>
            <a:r>
              <a:rPr lang="vi-VN" sz="2200" dirty="0">
                <a:cs typeface="Arial" panose="020B0604020202020204" pitchFamily="34" charset="0"/>
              </a:rPr>
              <a:t>Aldehyde</a:t>
            </a:r>
          </a:p>
          <a:p>
            <a:pPr marL="457200" indent="-457200">
              <a:buFont typeface="+mj-lt"/>
              <a:buAutoNum type="arabicPeriod"/>
            </a:pPr>
            <a:r>
              <a:rPr lang="vi-VN" sz="2200" dirty="0">
                <a:cs typeface="Arial" panose="020B0604020202020204" pitchFamily="34" charset="0"/>
              </a:rPr>
              <a:t>Carboxylic acid</a:t>
            </a:r>
          </a:p>
          <a:p>
            <a:pPr marL="457200" indent="-457200">
              <a:buFont typeface="+mj-lt"/>
              <a:buAutoNum type="arabicPeriod"/>
            </a:pPr>
            <a:r>
              <a:rPr lang="vi-VN" sz="2200" dirty="0">
                <a:cs typeface="Arial" panose="020B0604020202020204" pitchFamily="34" charset="0"/>
              </a:rPr>
              <a:t>Ketone</a:t>
            </a:r>
          </a:p>
          <a:p>
            <a:pPr marL="457200" indent="-457200">
              <a:buFont typeface="+mj-lt"/>
              <a:buAutoNum type="arabicPeriod"/>
            </a:pPr>
            <a:r>
              <a:rPr lang="vi-VN" sz="2200" dirty="0">
                <a:cs typeface="Arial" panose="020B0604020202020204" pitchFamily="34" charset="0"/>
              </a:rPr>
              <a:t>Alcohol</a:t>
            </a:r>
          </a:p>
          <a:p>
            <a:pPr marL="457200" indent="-457200">
              <a:buFont typeface="+mj-lt"/>
              <a:buAutoNum type="arabicPeriod"/>
            </a:pPr>
            <a:r>
              <a:rPr lang="vi-VN" sz="2200" dirty="0">
                <a:cs typeface="Arial" panose="020B0604020202020204" pitchFamily="34" charset="0"/>
              </a:rPr>
              <a:t>Ester</a:t>
            </a:r>
            <a:endParaRPr lang="en-US" sz="2200" dirty="0">
              <a:latin typeface="Arial" panose="020B0604020202020204" pitchFamily="34" charset="0"/>
              <a:cs typeface="Arial" panose="020B0604020202020204" pitchFamily="34" charset="0"/>
            </a:endParaRPr>
          </a:p>
        </p:txBody>
      </p:sp>
      <p:sp>
        <p:nvSpPr>
          <p:cNvPr id="28" name="Rectangle: Top Corners Snipped 27">
            <a:extLst>
              <a:ext uri="{FF2B5EF4-FFF2-40B4-BE49-F238E27FC236}">
                <a16:creationId xmlns:a16="http://schemas.microsoft.com/office/drawing/2014/main" id="{DED1F04A-68E4-E1BD-C9E0-DA4972B6722A}"/>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6DC05D3-FD8A-F162-0136-957C5D3A7768}"/>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spTree>
    <p:extLst>
      <p:ext uri="{BB962C8B-B14F-4D97-AF65-F5344CB8AC3E}">
        <p14:creationId xmlns:p14="http://schemas.microsoft.com/office/powerpoint/2010/main" val="900020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F40C67F8-F501-E8EB-654B-29880A57480B}"/>
              </a:ext>
            </a:extLst>
          </p:cNvPr>
          <p:cNvSpPr>
            <a:spLocks noChangeArrowheads="1"/>
          </p:cNvSpPr>
          <p:nvPr/>
        </p:nvSpPr>
        <p:spPr bwMode="auto">
          <a:xfrm>
            <a:off x="3063875" y="3198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ACFE94D7-231D-18AE-7A10-DA5786338AF9}"/>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4EC70451-A5BC-D696-0066-A0D6DC8A708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89F6E355-88DF-651F-1F87-C52E466360F8}"/>
              </a:ext>
            </a:extLst>
          </p:cNvPr>
          <p:cNvGrpSpPr/>
          <p:nvPr/>
        </p:nvGrpSpPr>
        <p:grpSpPr>
          <a:xfrm>
            <a:off x="10199734" y="4892675"/>
            <a:ext cx="2303132" cy="2181980"/>
            <a:chOff x="10199734" y="4892675"/>
            <a:chExt cx="2303132" cy="2181980"/>
          </a:xfrm>
        </p:grpSpPr>
        <p:pic>
          <p:nvPicPr>
            <p:cNvPr id="8" name="Graphic 7">
              <a:extLst>
                <a:ext uri="{FF2B5EF4-FFF2-40B4-BE49-F238E27FC236}">
                  <a16:creationId xmlns:a16="http://schemas.microsoft.com/office/drawing/2014/main" id="{9B386903-6A61-2A84-4C72-3D25466221F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3" name="Graphic 12">
              <a:extLst>
                <a:ext uri="{FF2B5EF4-FFF2-40B4-BE49-F238E27FC236}">
                  <a16:creationId xmlns:a16="http://schemas.microsoft.com/office/drawing/2014/main" id="{350C5E10-D822-2285-E311-5663C319FEC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14" name="Graphic 13">
              <a:extLst>
                <a:ext uri="{FF2B5EF4-FFF2-40B4-BE49-F238E27FC236}">
                  <a16:creationId xmlns:a16="http://schemas.microsoft.com/office/drawing/2014/main" id="{94D87715-A2B8-3231-BB43-9DA55C60567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15" name="Graphic 14">
              <a:extLst>
                <a:ext uri="{FF2B5EF4-FFF2-40B4-BE49-F238E27FC236}">
                  <a16:creationId xmlns:a16="http://schemas.microsoft.com/office/drawing/2014/main" id="{ABED9491-3C36-9F79-CCE3-115DD46052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pic>
        <p:nvPicPr>
          <p:cNvPr id="16" name="Graphic 15">
            <a:extLst>
              <a:ext uri="{FF2B5EF4-FFF2-40B4-BE49-F238E27FC236}">
                <a16:creationId xmlns:a16="http://schemas.microsoft.com/office/drawing/2014/main" id="{FD1DEC56-238A-8B0E-F991-5C2946F573E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066952" flipH="1">
            <a:off x="-890208" y="-819393"/>
            <a:ext cx="2404113" cy="2144578"/>
          </a:xfrm>
          <a:prstGeom prst="rect">
            <a:avLst/>
          </a:prstGeom>
        </p:spPr>
      </p:pic>
      <p:grpSp>
        <p:nvGrpSpPr>
          <p:cNvPr id="17" name="Group 16">
            <a:extLst>
              <a:ext uri="{FF2B5EF4-FFF2-40B4-BE49-F238E27FC236}">
                <a16:creationId xmlns:a16="http://schemas.microsoft.com/office/drawing/2014/main" id="{44599204-18DC-4186-7AD1-0B14810F0A2C}"/>
              </a:ext>
            </a:extLst>
          </p:cNvPr>
          <p:cNvGrpSpPr/>
          <p:nvPr/>
        </p:nvGrpSpPr>
        <p:grpSpPr>
          <a:xfrm flipH="1">
            <a:off x="-330796" y="4892675"/>
            <a:ext cx="2303132" cy="2181980"/>
            <a:chOff x="10199734" y="4892675"/>
            <a:chExt cx="2303132" cy="2181980"/>
          </a:xfrm>
        </p:grpSpPr>
        <p:pic>
          <p:nvPicPr>
            <p:cNvPr id="23" name="Graphic 22">
              <a:extLst>
                <a:ext uri="{FF2B5EF4-FFF2-40B4-BE49-F238E27FC236}">
                  <a16:creationId xmlns:a16="http://schemas.microsoft.com/office/drawing/2014/main" id="{A1A8D950-5D61-B621-940A-C77B398F2F8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24" name="Graphic 23">
              <a:extLst>
                <a:ext uri="{FF2B5EF4-FFF2-40B4-BE49-F238E27FC236}">
                  <a16:creationId xmlns:a16="http://schemas.microsoft.com/office/drawing/2014/main" id="{61AFFBF6-3A09-08A0-C6EA-9D16F115D9A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25" name="Graphic 24">
              <a:extLst>
                <a:ext uri="{FF2B5EF4-FFF2-40B4-BE49-F238E27FC236}">
                  <a16:creationId xmlns:a16="http://schemas.microsoft.com/office/drawing/2014/main" id="{F443E272-1D63-D485-C1F3-6927B2FC803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26" name="Graphic 25">
              <a:extLst>
                <a:ext uri="{FF2B5EF4-FFF2-40B4-BE49-F238E27FC236}">
                  <a16:creationId xmlns:a16="http://schemas.microsoft.com/office/drawing/2014/main" id="{FC0A80B2-1AC5-274C-951F-45D1D478EB54}"/>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sp>
        <p:nvSpPr>
          <p:cNvPr id="28" name="Rectangle: Top Corners Snipped 27">
            <a:extLst>
              <a:ext uri="{FF2B5EF4-FFF2-40B4-BE49-F238E27FC236}">
                <a16:creationId xmlns:a16="http://schemas.microsoft.com/office/drawing/2014/main" id="{DED1F04A-68E4-E1BD-C9E0-DA4972B6722A}"/>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6DC05D3-FD8A-F162-0136-957C5D3A7768}"/>
              </a:ext>
            </a:extLst>
          </p:cNvPr>
          <p:cNvSpPr txBox="1"/>
          <p:nvPr/>
        </p:nvSpPr>
        <p:spPr>
          <a:xfrm>
            <a:off x="4189406" y="-8714"/>
            <a:ext cx="3812262"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 PHỔ HỒNG NGOẠI</a:t>
            </a:r>
          </a:p>
        </p:txBody>
      </p:sp>
      <p:grpSp>
        <p:nvGrpSpPr>
          <p:cNvPr id="2" name="Group 1">
            <a:extLst>
              <a:ext uri="{FF2B5EF4-FFF2-40B4-BE49-F238E27FC236}">
                <a16:creationId xmlns:a16="http://schemas.microsoft.com/office/drawing/2014/main" id="{27E79403-39C2-B0ED-1F7A-82B7A0F54FF1}"/>
              </a:ext>
            </a:extLst>
          </p:cNvPr>
          <p:cNvGrpSpPr/>
          <p:nvPr/>
        </p:nvGrpSpPr>
        <p:grpSpPr>
          <a:xfrm>
            <a:off x="1425677" y="1100353"/>
            <a:ext cx="9565977" cy="937949"/>
            <a:chOff x="2225896" y="1083789"/>
            <a:chExt cx="10997214" cy="937949"/>
          </a:xfrm>
        </p:grpSpPr>
        <p:pic>
          <p:nvPicPr>
            <p:cNvPr id="4" name="Picture 3">
              <a:extLst>
                <a:ext uri="{FF2B5EF4-FFF2-40B4-BE49-F238E27FC236}">
                  <a16:creationId xmlns:a16="http://schemas.microsoft.com/office/drawing/2014/main" id="{0C42274D-FAA7-01A1-A15F-31E293928085}"/>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225896" y="1214565"/>
              <a:ext cx="823428" cy="676275"/>
            </a:xfrm>
            <a:prstGeom prst="rect">
              <a:avLst/>
            </a:prstGeom>
          </p:spPr>
        </p:pic>
        <p:sp>
          <p:nvSpPr>
            <p:cNvPr id="19" name="TextBox 18">
              <a:extLst>
                <a:ext uri="{FF2B5EF4-FFF2-40B4-BE49-F238E27FC236}">
                  <a16:creationId xmlns:a16="http://schemas.microsoft.com/office/drawing/2014/main" id="{A5DB4B4F-DC08-0F1A-8679-8E172844947E}"/>
                </a:ext>
              </a:extLst>
            </p:cNvPr>
            <p:cNvSpPr txBox="1"/>
            <p:nvPr/>
          </p:nvSpPr>
          <p:spPr>
            <a:xfrm>
              <a:off x="3150576" y="1083789"/>
              <a:ext cx="10072534" cy="937949"/>
            </a:xfrm>
            <a:prstGeom prst="rect">
              <a:avLst/>
            </a:prstGeom>
            <a:noFill/>
          </p:spPr>
          <p:txBody>
            <a:bodyPr wrap="square" rtlCol="0">
              <a:spAutoFit/>
            </a:bodyPr>
            <a:lstStyle/>
            <a:p>
              <a:pPr>
                <a:lnSpc>
                  <a:spcPct val="120000"/>
                </a:lnSpc>
              </a:pPr>
              <a:r>
                <a:rPr lang="vi-VN" sz="2400" dirty="0"/>
                <a:t>P</a:t>
              </a:r>
              <a:r>
                <a:rPr lang="en-US" sz="2400" dirty="0" err="1">
                  <a:latin typeface="Arial" panose="020B0604020202020204" pitchFamily="34" charset="0"/>
                  <a:cs typeface="Arial" panose="020B0604020202020204" pitchFamily="34" charset="0"/>
                </a:rPr>
                <a:t>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p</a:t>
              </a:r>
              <a:r>
                <a:rPr lang="vi-VN" sz="2400" dirty="0">
                  <a:latin typeface="Arial" panose="020B0604020202020204" pitchFamily="34" charset="0"/>
                  <a:cs typeface="Arial" panose="020B0604020202020204" pitchFamily="34" charset="0"/>
                </a:rPr>
                <a:t>hổ </a:t>
              </a:r>
              <a:r>
                <a:rPr lang="vi-VN" sz="2400" dirty="0"/>
                <a:t>hồng ngoại là</a:t>
              </a:r>
              <a:r>
                <a:rPr lang="en-US" sz="2400" dirty="0"/>
                <a:t> </a:t>
              </a:r>
              <a:r>
                <a:rPr lang="en-US" sz="2400" dirty="0">
                  <a:latin typeface="Arial" panose="020B0604020202020204" pitchFamily="34" charset="0"/>
                  <a:cs typeface="Arial" panose="020B0604020202020204" pitchFamily="34" charset="0"/>
                </a:rPr>
                <a:t>(Infrared Spectroscopy : IR)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phép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a:t>
              </a:r>
              <a:endParaRPr lang="vi-VN" sz="2400" dirty="0"/>
            </a:p>
          </p:txBody>
        </p:sp>
      </p:grpSp>
      <p:pic>
        <p:nvPicPr>
          <p:cNvPr id="34" name="Picture 2" descr="Cảm biến máy ảnh có thể nhận biết được quang phổ cận hồng ngoại, thêm chiều  sâu cho hình chụp">
            <a:extLst>
              <a:ext uri="{FF2B5EF4-FFF2-40B4-BE49-F238E27FC236}">
                <a16:creationId xmlns:a16="http://schemas.microsoft.com/office/drawing/2014/main" id="{338E8701-F312-F925-3F59-F3CE1F66921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78092" y="2492959"/>
            <a:ext cx="8098401" cy="280160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067C49F2-8F3B-92E3-B3CD-8FF6CC5A398B}"/>
              </a:ext>
            </a:extLst>
          </p:cNvPr>
          <p:cNvSpPr/>
          <p:nvPr/>
        </p:nvSpPr>
        <p:spPr>
          <a:xfrm>
            <a:off x="6597446" y="3067055"/>
            <a:ext cx="3616462" cy="1945959"/>
          </a:xfrm>
          <a:prstGeom prst="rect">
            <a:avLst/>
          </a:prstGeom>
          <a:noFill/>
          <a:ln w="76200">
            <a:solidFill>
              <a:srgbClr val="001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3131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heel(1)">
                                      <p:cBhvr>
                                        <p:cTn id="14" dur="1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cxnSp>
        <p:nvCxnSpPr>
          <p:cNvPr id="6" name="Straight Arrow Connector 5">
            <a:extLst>
              <a:ext uri="{FF2B5EF4-FFF2-40B4-BE49-F238E27FC236}">
                <a16:creationId xmlns:a16="http://schemas.microsoft.com/office/drawing/2014/main" id="{047332BD-AF7A-09AB-37BD-16C1E7C1FE2E}"/>
              </a:ext>
            </a:extLst>
          </p:cNvPr>
          <p:cNvCxnSpPr>
            <a:cxnSpLocks/>
          </p:cNvCxnSpPr>
          <p:nvPr/>
        </p:nvCxnSpPr>
        <p:spPr>
          <a:xfrm flipV="1">
            <a:off x="5510213" y="1392098"/>
            <a:ext cx="0" cy="32655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5FBD867-0F4F-7C0E-1B55-C39AA92D1CE0}"/>
              </a:ext>
            </a:extLst>
          </p:cNvPr>
          <p:cNvCxnSpPr>
            <a:cxnSpLocks/>
          </p:cNvCxnSpPr>
          <p:nvPr/>
        </p:nvCxnSpPr>
        <p:spPr>
          <a:xfrm>
            <a:off x="5990542" y="5087923"/>
            <a:ext cx="5148265"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A0AC52E-F97F-2B19-B9CF-06FBE490B975}"/>
              </a:ext>
            </a:extLst>
          </p:cNvPr>
          <p:cNvSpPr txBox="1"/>
          <p:nvPr/>
        </p:nvSpPr>
        <p:spPr>
          <a:xfrm>
            <a:off x="5739823" y="5292718"/>
            <a:ext cx="5563176" cy="867482"/>
          </a:xfrm>
          <a:prstGeom prst="rect">
            <a:avLst/>
          </a:prstGeom>
          <a:noFill/>
        </p:spPr>
        <p:txBody>
          <a:bodyPr wrap="square" rtlCol="0">
            <a:spAutoFit/>
          </a:bodyPr>
          <a:lstStyle/>
          <a:p>
            <a:pPr>
              <a:lnSpc>
                <a:spcPct val="120000"/>
              </a:lnSpc>
            </a:pPr>
            <a:r>
              <a:rPr lang="vi-VN" sz="2200" dirty="0"/>
              <a:t>Trục hoành của phổ biểu diễn dải số sóng (có đơn vị là cm</a:t>
            </a:r>
            <a:r>
              <a:rPr lang="vi-VN" sz="2200" baseline="30000" dirty="0"/>
              <a:t>–1</a:t>
            </a:r>
            <a:r>
              <a:rPr lang="vi-VN" sz="2200" dirty="0"/>
              <a:t>) thuộc vùng hồng ngoại.</a:t>
            </a:r>
          </a:p>
        </p:txBody>
      </p:sp>
      <p:grpSp>
        <p:nvGrpSpPr>
          <p:cNvPr id="2" name="Group 1">
            <a:extLst>
              <a:ext uri="{FF2B5EF4-FFF2-40B4-BE49-F238E27FC236}">
                <a16:creationId xmlns:a16="http://schemas.microsoft.com/office/drawing/2014/main" id="{FC186023-EADA-5C3D-9C0F-F2F851B3540A}"/>
              </a:ext>
            </a:extLst>
          </p:cNvPr>
          <p:cNvGrpSpPr/>
          <p:nvPr/>
        </p:nvGrpSpPr>
        <p:grpSpPr>
          <a:xfrm>
            <a:off x="5522843" y="1226741"/>
            <a:ext cx="6228715" cy="3748343"/>
            <a:chOff x="2848371" y="2380148"/>
            <a:chExt cx="6228715" cy="3748343"/>
          </a:xfrm>
        </p:grpSpPr>
        <p:pic>
          <p:nvPicPr>
            <p:cNvPr id="11" name="Picture 10">
              <a:extLst>
                <a:ext uri="{FF2B5EF4-FFF2-40B4-BE49-F238E27FC236}">
                  <a16:creationId xmlns:a16="http://schemas.microsoft.com/office/drawing/2014/main" id="{8C4E592D-EFDF-335C-9E8B-5E748D1CC51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255406" y="2458271"/>
              <a:ext cx="5673089" cy="3352800"/>
            </a:xfrm>
            <a:prstGeom prst="rect">
              <a:avLst/>
            </a:prstGeom>
            <a:effectLst/>
          </p:spPr>
        </p:pic>
        <p:sp>
          <p:nvSpPr>
            <p:cNvPr id="13" name="Freeform: Shape 12">
              <a:extLst>
                <a:ext uri="{FF2B5EF4-FFF2-40B4-BE49-F238E27FC236}">
                  <a16:creationId xmlns:a16="http://schemas.microsoft.com/office/drawing/2014/main" id="{0A4C0383-E970-3C5E-1208-293BF150F7DD}"/>
                </a:ext>
              </a:extLst>
            </p:cNvPr>
            <p:cNvSpPr/>
            <p:nvPr/>
          </p:nvSpPr>
          <p:spPr>
            <a:xfrm>
              <a:off x="3331606" y="2398263"/>
              <a:ext cx="5745480" cy="3352800"/>
            </a:xfrm>
            <a:custGeom>
              <a:avLst/>
              <a:gdLst>
                <a:gd name="connsiteX0" fmla="*/ 0 w 5745480"/>
                <a:gd name="connsiteY0" fmla="*/ 0 h 3352800"/>
                <a:gd name="connsiteX1" fmla="*/ 0 w 5745480"/>
                <a:gd name="connsiteY1" fmla="*/ 3352800 h 3352800"/>
                <a:gd name="connsiteX2" fmla="*/ 5745480 w 5745480"/>
                <a:gd name="connsiteY2" fmla="*/ 3352800 h 3352800"/>
              </a:gdLst>
              <a:ahLst/>
              <a:cxnLst>
                <a:cxn ang="0">
                  <a:pos x="connsiteX0" y="connsiteY0"/>
                </a:cxn>
                <a:cxn ang="0">
                  <a:pos x="connsiteX1" y="connsiteY1"/>
                </a:cxn>
                <a:cxn ang="0">
                  <a:pos x="connsiteX2" y="connsiteY2"/>
                </a:cxn>
              </a:cxnLst>
              <a:rect l="l" t="t" r="r" b="b"/>
              <a:pathLst>
                <a:path w="5745480" h="3352800">
                  <a:moveTo>
                    <a:pt x="0" y="0"/>
                  </a:moveTo>
                  <a:lnTo>
                    <a:pt x="0" y="3352800"/>
                  </a:lnTo>
                  <a:lnTo>
                    <a:pt x="5745480" y="33528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E647127-4647-CD80-FCB9-61B2947DDC0F}"/>
                </a:ext>
              </a:extLst>
            </p:cNvPr>
            <p:cNvSpPr>
              <a:spLocks noChangeAspect="1"/>
            </p:cNvSpPr>
            <p:nvPr/>
          </p:nvSpPr>
          <p:spPr>
            <a:xfrm>
              <a:off x="3258740" y="2415409"/>
              <a:ext cx="72000" cy="3245498"/>
            </a:xfrm>
            <a:custGeom>
              <a:avLst/>
              <a:gdLst>
                <a:gd name="connsiteX0" fmla="*/ 0 w 72000"/>
                <a:gd name="connsiteY0" fmla="*/ 3227498 h 3245498"/>
                <a:gd name="connsiteX1" fmla="*/ 72000 w 72000"/>
                <a:gd name="connsiteY1" fmla="*/ 3227498 h 3245498"/>
                <a:gd name="connsiteX2" fmla="*/ 72000 w 72000"/>
                <a:gd name="connsiteY2" fmla="*/ 3245498 h 3245498"/>
                <a:gd name="connsiteX3" fmla="*/ 0 w 72000"/>
                <a:gd name="connsiteY3" fmla="*/ 3245498 h 3245498"/>
                <a:gd name="connsiteX4" fmla="*/ 33337 w 72000"/>
                <a:gd name="connsiteY4" fmla="*/ 3158820 h 3245498"/>
                <a:gd name="connsiteX5" fmla="*/ 69337 w 72000"/>
                <a:gd name="connsiteY5" fmla="*/ 3158820 h 3245498"/>
                <a:gd name="connsiteX6" fmla="*/ 69337 w 72000"/>
                <a:gd name="connsiteY6" fmla="*/ 3176820 h 3245498"/>
                <a:gd name="connsiteX7" fmla="*/ 33337 w 72000"/>
                <a:gd name="connsiteY7" fmla="*/ 3176820 h 3245498"/>
                <a:gd name="connsiteX8" fmla="*/ 33337 w 72000"/>
                <a:gd name="connsiteY8" fmla="*/ 3090150 h 3245498"/>
                <a:gd name="connsiteX9" fmla="*/ 69337 w 72000"/>
                <a:gd name="connsiteY9" fmla="*/ 3090150 h 3245498"/>
                <a:gd name="connsiteX10" fmla="*/ 69337 w 72000"/>
                <a:gd name="connsiteY10" fmla="*/ 3108150 h 3245498"/>
                <a:gd name="connsiteX11" fmla="*/ 33337 w 72000"/>
                <a:gd name="connsiteY11" fmla="*/ 3108150 h 3245498"/>
                <a:gd name="connsiteX12" fmla="*/ 33337 w 72000"/>
                <a:gd name="connsiteY12" fmla="*/ 3021480 h 3245498"/>
                <a:gd name="connsiteX13" fmla="*/ 69337 w 72000"/>
                <a:gd name="connsiteY13" fmla="*/ 3021480 h 3245498"/>
                <a:gd name="connsiteX14" fmla="*/ 69337 w 72000"/>
                <a:gd name="connsiteY14" fmla="*/ 3039480 h 3245498"/>
                <a:gd name="connsiteX15" fmla="*/ 33337 w 72000"/>
                <a:gd name="connsiteY15" fmla="*/ 3039480 h 3245498"/>
                <a:gd name="connsiteX16" fmla="*/ 33337 w 72000"/>
                <a:gd name="connsiteY16" fmla="*/ 2952810 h 3245498"/>
                <a:gd name="connsiteX17" fmla="*/ 69337 w 72000"/>
                <a:gd name="connsiteY17" fmla="*/ 2952810 h 3245498"/>
                <a:gd name="connsiteX18" fmla="*/ 69337 w 72000"/>
                <a:gd name="connsiteY18" fmla="*/ 2970810 h 3245498"/>
                <a:gd name="connsiteX19" fmla="*/ 33337 w 72000"/>
                <a:gd name="connsiteY19" fmla="*/ 2970810 h 3245498"/>
                <a:gd name="connsiteX20" fmla="*/ 0 w 72000"/>
                <a:gd name="connsiteY20" fmla="*/ 2884140 h 3245498"/>
                <a:gd name="connsiteX21" fmla="*/ 72000 w 72000"/>
                <a:gd name="connsiteY21" fmla="*/ 2884140 h 3245498"/>
                <a:gd name="connsiteX22" fmla="*/ 72000 w 72000"/>
                <a:gd name="connsiteY22" fmla="*/ 2902140 h 3245498"/>
                <a:gd name="connsiteX23" fmla="*/ 0 w 72000"/>
                <a:gd name="connsiteY23" fmla="*/ 2902140 h 3245498"/>
                <a:gd name="connsiteX24" fmla="*/ 33337 w 72000"/>
                <a:gd name="connsiteY24" fmla="*/ 2815470 h 3245498"/>
                <a:gd name="connsiteX25" fmla="*/ 69337 w 72000"/>
                <a:gd name="connsiteY25" fmla="*/ 2815470 h 3245498"/>
                <a:gd name="connsiteX26" fmla="*/ 69337 w 72000"/>
                <a:gd name="connsiteY26" fmla="*/ 2833470 h 3245498"/>
                <a:gd name="connsiteX27" fmla="*/ 33337 w 72000"/>
                <a:gd name="connsiteY27" fmla="*/ 2833470 h 3245498"/>
                <a:gd name="connsiteX28" fmla="*/ 33337 w 72000"/>
                <a:gd name="connsiteY28" fmla="*/ 2746800 h 3245498"/>
                <a:gd name="connsiteX29" fmla="*/ 69337 w 72000"/>
                <a:gd name="connsiteY29" fmla="*/ 2746800 h 3245498"/>
                <a:gd name="connsiteX30" fmla="*/ 69337 w 72000"/>
                <a:gd name="connsiteY30" fmla="*/ 2764800 h 3245498"/>
                <a:gd name="connsiteX31" fmla="*/ 33337 w 72000"/>
                <a:gd name="connsiteY31" fmla="*/ 2764800 h 3245498"/>
                <a:gd name="connsiteX32" fmla="*/ 33337 w 72000"/>
                <a:gd name="connsiteY32" fmla="*/ 2678130 h 3245498"/>
                <a:gd name="connsiteX33" fmla="*/ 69337 w 72000"/>
                <a:gd name="connsiteY33" fmla="*/ 2678130 h 3245498"/>
                <a:gd name="connsiteX34" fmla="*/ 69337 w 72000"/>
                <a:gd name="connsiteY34" fmla="*/ 2696130 h 3245498"/>
                <a:gd name="connsiteX35" fmla="*/ 33337 w 72000"/>
                <a:gd name="connsiteY35" fmla="*/ 2696130 h 3245498"/>
                <a:gd name="connsiteX36" fmla="*/ 33337 w 72000"/>
                <a:gd name="connsiteY36" fmla="*/ 2609460 h 3245498"/>
                <a:gd name="connsiteX37" fmla="*/ 69337 w 72000"/>
                <a:gd name="connsiteY37" fmla="*/ 2609460 h 3245498"/>
                <a:gd name="connsiteX38" fmla="*/ 69337 w 72000"/>
                <a:gd name="connsiteY38" fmla="*/ 2627460 h 3245498"/>
                <a:gd name="connsiteX39" fmla="*/ 33337 w 72000"/>
                <a:gd name="connsiteY39" fmla="*/ 2627460 h 3245498"/>
                <a:gd name="connsiteX40" fmla="*/ 0 w 72000"/>
                <a:gd name="connsiteY40" fmla="*/ 2540790 h 3245498"/>
                <a:gd name="connsiteX41" fmla="*/ 72000 w 72000"/>
                <a:gd name="connsiteY41" fmla="*/ 2540790 h 3245498"/>
                <a:gd name="connsiteX42" fmla="*/ 72000 w 72000"/>
                <a:gd name="connsiteY42" fmla="*/ 2558790 h 3245498"/>
                <a:gd name="connsiteX43" fmla="*/ 0 w 72000"/>
                <a:gd name="connsiteY43" fmla="*/ 2558790 h 3245498"/>
                <a:gd name="connsiteX44" fmla="*/ 33337 w 72000"/>
                <a:gd name="connsiteY44" fmla="*/ 2472120 h 3245498"/>
                <a:gd name="connsiteX45" fmla="*/ 69337 w 72000"/>
                <a:gd name="connsiteY45" fmla="*/ 2472120 h 3245498"/>
                <a:gd name="connsiteX46" fmla="*/ 69337 w 72000"/>
                <a:gd name="connsiteY46" fmla="*/ 2490120 h 3245498"/>
                <a:gd name="connsiteX47" fmla="*/ 33337 w 72000"/>
                <a:gd name="connsiteY47" fmla="*/ 2490120 h 3245498"/>
                <a:gd name="connsiteX48" fmla="*/ 33337 w 72000"/>
                <a:gd name="connsiteY48" fmla="*/ 2403450 h 3245498"/>
                <a:gd name="connsiteX49" fmla="*/ 69337 w 72000"/>
                <a:gd name="connsiteY49" fmla="*/ 2403450 h 3245498"/>
                <a:gd name="connsiteX50" fmla="*/ 69337 w 72000"/>
                <a:gd name="connsiteY50" fmla="*/ 2421450 h 3245498"/>
                <a:gd name="connsiteX51" fmla="*/ 33337 w 72000"/>
                <a:gd name="connsiteY51" fmla="*/ 2421450 h 3245498"/>
                <a:gd name="connsiteX52" fmla="*/ 33337 w 72000"/>
                <a:gd name="connsiteY52" fmla="*/ 2334780 h 3245498"/>
                <a:gd name="connsiteX53" fmla="*/ 69337 w 72000"/>
                <a:gd name="connsiteY53" fmla="*/ 2334780 h 3245498"/>
                <a:gd name="connsiteX54" fmla="*/ 69337 w 72000"/>
                <a:gd name="connsiteY54" fmla="*/ 2352780 h 3245498"/>
                <a:gd name="connsiteX55" fmla="*/ 33337 w 72000"/>
                <a:gd name="connsiteY55" fmla="*/ 2352780 h 3245498"/>
                <a:gd name="connsiteX56" fmla="*/ 33337 w 72000"/>
                <a:gd name="connsiteY56" fmla="*/ 2266110 h 3245498"/>
                <a:gd name="connsiteX57" fmla="*/ 69337 w 72000"/>
                <a:gd name="connsiteY57" fmla="*/ 2266110 h 3245498"/>
                <a:gd name="connsiteX58" fmla="*/ 69337 w 72000"/>
                <a:gd name="connsiteY58" fmla="*/ 2284110 h 3245498"/>
                <a:gd name="connsiteX59" fmla="*/ 33337 w 72000"/>
                <a:gd name="connsiteY59" fmla="*/ 2284110 h 3245498"/>
                <a:gd name="connsiteX60" fmla="*/ 0 w 72000"/>
                <a:gd name="connsiteY60" fmla="*/ 2197440 h 3245498"/>
                <a:gd name="connsiteX61" fmla="*/ 72000 w 72000"/>
                <a:gd name="connsiteY61" fmla="*/ 2197440 h 3245498"/>
                <a:gd name="connsiteX62" fmla="*/ 72000 w 72000"/>
                <a:gd name="connsiteY62" fmla="*/ 2215440 h 3245498"/>
                <a:gd name="connsiteX63" fmla="*/ 0 w 72000"/>
                <a:gd name="connsiteY63" fmla="*/ 2215440 h 3245498"/>
                <a:gd name="connsiteX64" fmla="*/ 33337 w 72000"/>
                <a:gd name="connsiteY64" fmla="*/ 2128770 h 3245498"/>
                <a:gd name="connsiteX65" fmla="*/ 69337 w 72000"/>
                <a:gd name="connsiteY65" fmla="*/ 2128770 h 3245498"/>
                <a:gd name="connsiteX66" fmla="*/ 69337 w 72000"/>
                <a:gd name="connsiteY66" fmla="*/ 2146770 h 3245498"/>
                <a:gd name="connsiteX67" fmla="*/ 33337 w 72000"/>
                <a:gd name="connsiteY67" fmla="*/ 2146770 h 3245498"/>
                <a:gd name="connsiteX68" fmla="*/ 33337 w 72000"/>
                <a:gd name="connsiteY68" fmla="*/ 2060100 h 3245498"/>
                <a:gd name="connsiteX69" fmla="*/ 69337 w 72000"/>
                <a:gd name="connsiteY69" fmla="*/ 2060100 h 3245498"/>
                <a:gd name="connsiteX70" fmla="*/ 69337 w 72000"/>
                <a:gd name="connsiteY70" fmla="*/ 2078100 h 3245498"/>
                <a:gd name="connsiteX71" fmla="*/ 33337 w 72000"/>
                <a:gd name="connsiteY71" fmla="*/ 2078100 h 3245498"/>
                <a:gd name="connsiteX72" fmla="*/ 33337 w 72000"/>
                <a:gd name="connsiteY72" fmla="*/ 1991430 h 3245498"/>
                <a:gd name="connsiteX73" fmla="*/ 69337 w 72000"/>
                <a:gd name="connsiteY73" fmla="*/ 1991430 h 3245498"/>
                <a:gd name="connsiteX74" fmla="*/ 69337 w 72000"/>
                <a:gd name="connsiteY74" fmla="*/ 2009430 h 3245498"/>
                <a:gd name="connsiteX75" fmla="*/ 33337 w 72000"/>
                <a:gd name="connsiteY75" fmla="*/ 2009430 h 3245498"/>
                <a:gd name="connsiteX76" fmla="*/ 33337 w 72000"/>
                <a:gd name="connsiteY76" fmla="*/ 1922760 h 3245498"/>
                <a:gd name="connsiteX77" fmla="*/ 69337 w 72000"/>
                <a:gd name="connsiteY77" fmla="*/ 1922760 h 3245498"/>
                <a:gd name="connsiteX78" fmla="*/ 69337 w 72000"/>
                <a:gd name="connsiteY78" fmla="*/ 1940760 h 3245498"/>
                <a:gd name="connsiteX79" fmla="*/ 33337 w 72000"/>
                <a:gd name="connsiteY79" fmla="*/ 1940760 h 3245498"/>
                <a:gd name="connsiteX80" fmla="*/ 0 w 72000"/>
                <a:gd name="connsiteY80" fmla="*/ 1854090 h 3245498"/>
                <a:gd name="connsiteX81" fmla="*/ 72000 w 72000"/>
                <a:gd name="connsiteY81" fmla="*/ 1854090 h 3245498"/>
                <a:gd name="connsiteX82" fmla="*/ 72000 w 72000"/>
                <a:gd name="connsiteY82" fmla="*/ 1872090 h 3245498"/>
                <a:gd name="connsiteX83" fmla="*/ 0 w 72000"/>
                <a:gd name="connsiteY83" fmla="*/ 1872090 h 3245498"/>
                <a:gd name="connsiteX84" fmla="*/ 33337 w 72000"/>
                <a:gd name="connsiteY84" fmla="*/ 1785420 h 3245498"/>
                <a:gd name="connsiteX85" fmla="*/ 69337 w 72000"/>
                <a:gd name="connsiteY85" fmla="*/ 1785420 h 3245498"/>
                <a:gd name="connsiteX86" fmla="*/ 69337 w 72000"/>
                <a:gd name="connsiteY86" fmla="*/ 1803420 h 3245498"/>
                <a:gd name="connsiteX87" fmla="*/ 33337 w 72000"/>
                <a:gd name="connsiteY87" fmla="*/ 1803420 h 3245498"/>
                <a:gd name="connsiteX88" fmla="*/ 33337 w 72000"/>
                <a:gd name="connsiteY88" fmla="*/ 1716750 h 3245498"/>
                <a:gd name="connsiteX89" fmla="*/ 69337 w 72000"/>
                <a:gd name="connsiteY89" fmla="*/ 1716750 h 3245498"/>
                <a:gd name="connsiteX90" fmla="*/ 69337 w 72000"/>
                <a:gd name="connsiteY90" fmla="*/ 1734750 h 3245498"/>
                <a:gd name="connsiteX91" fmla="*/ 33337 w 72000"/>
                <a:gd name="connsiteY91" fmla="*/ 1734750 h 3245498"/>
                <a:gd name="connsiteX92" fmla="*/ 33337 w 72000"/>
                <a:gd name="connsiteY92" fmla="*/ 1648080 h 3245498"/>
                <a:gd name="connsiteX93" fmla="*/ 69337 w 72000"/>
                <a:gd name="connsiteY93" fmla="*/ 1648080 h 3245498"/>
                <a:gd name="connsiteX94" fmla="*/ 69337 w 72000"/>
                <a:gd name="connsiteY94" fmla="*/ 1666080 h 3245498"/>
                <a:gd name="connsiteX95" fmla="*/ 33337 w 72000"/>
                <a:gd name="connsiteY95" fmla="*/ 1666080 h 3245498"/>
                <a:gd name="connsiteX96" fmla="*/ 33337 w 72000"/>
                <a:gd name="connsiteY96" fmla="*/ 1579410 h 3245498"/>
                <a:gd name="connsiteX97" fmla="*/ 69337 w 72000"/>
                <a:gd name="connsiteY97" fmla="*/ 1579410 h 3245498"/>
                <a:gd name="connsiteX98" fmla="*/ 69337 w 72000"/>
                <a:gd name="connsiteY98" fmla="*/ 1597410 h 3245498"/>
                <a:gd name="connsiteX99" fmla="*/ 33337 w 72000"/>
                <a:gd name="connsiteY99" fmla="*/ 1597410 h 3245498"/>
                <a:gd name="connsiteX100" fmla="*/ 0 w 72000"/>
                <a:gd name="connsiteY100" fmla="*/ 1510740 h 3245498"/>
                <a:gd name="connsiteX101" fmla="*/ 72000 w 72000"/>
                <a:gd name="connsiteY101" fmla="*/ 1510740 h 3245498"/>
                <a:gd name="connsiteX102" fmla="*/ 72000 w 72000"/>
                <a:gd name="connsiteY102" fmla="*/ 1528740 h 3245498"/>
                <a:gd name="connsiteX103" fmla="*/ 0 w 72000"/>
                <a:gd name="connsiteY103" fmla="*/ 1528740 h 3245498"/>
                <a:gd name="connsiteX104" fmla="*/ 33337 w 72000"/>
                <a:gd name="connsiteY104" fmla="*/ 1442070 h 3245498"/>
                <a:gd name="connsiteX105" fmla="*/ 69337 w 72000"/>
                <a:gd name="connsiteY105" fmla="*/ 1442070 h 3245498"/>
                <a:gd name="connsiteX106" fmla="*/ 69337 w 72000"/>
                <a:gd name="connsiteY106" fmla="*/ 1460070 h 3245498"/>
                <a:gd name="connsiteX107" fmla="*/ 33337 w 72000"/>
                <a:gd name="connsiteY107" fmla="*/ 1460070 h 3245498"/>
                <a:gd name="connsiteX108" fmla="*/ 33337 w 72000"/>
                <a:gd name="connsiteY108" fmla="*/ 1373400 h 3245498"/>
                <a:gd name="connsiteX109" fmla="*/ 69337 w 72000"/>
                <a:gd name="connsiteY109" fmla="*/ 1373400 h 3245498"/>
                <a:gd name="connsiteX110" fmla="*/ 69337 w 72000"/>
                <a:gd name="connsiteY110" fmla="*/ 1391400 h 3245498"/>
                <a:gd name="connsiteX111" fmla="*/ 33337 w 72000"/>
                <a:gd name="connsiteY111" fmla="*/ 1391400 h 3245498"/>
                <a:gd name="connsiteX112" fmla="*/ 33337 w 72000"/>
                <a:gd name="connsiteY112" fmla="*/ 1304730 h 3245498"/>
                <a:gd name="connsiteX113" fmla="*/ 69337 w 72000"/>
                <a:gd name="connsiteY113" fmla="*/ 1304730 h 3245498"/>
                <a:gd name="connsiteX114" fmla="*/ 69337 w 72000"/>
                <a:gd name="connsiteY114" fmla="*/ 1322730 h 3245498"/>
                <a:gd name="connsiteX115" fmla="*/ 33337 w 72000"/>
                <a:gd name="connsiteY115" fmla="*/ 1322730 h 3245498"/>
                <a:gd name="connsiteX116" fmla="*/ 33337 w 72000"/>
                <a:gd name="connsiteY116" fmla="*/ 1236060 h 3245498"/>
                <a:gd name="connsiteX117" fmla="*/ 69337 w 72000"/>
                <a:gd name="connsiteY117" fmla="*/ 1236060 h 3245498"/>
                <a:gd name="connsiteX118" fmla="*/ 69337 w 72000"/>
                <a:gd name="connsiteY118" fmla="*/ 1254060 h 3245498"/>
                <a:gd name="connsiteX119" fmla="*/ 33337 w 72000"/>
                <a:gd name="connsiteY119" fmla="*/ 1254060 h 3245498"/>
                <a:gd name="connsiteX120" fmla="*/ 0 w 72000"/>
                <a:gd name="connsiteY120" fmla="*/ 1167390 h 3245498"/>
                <a:gd name="connsiteX121" fmla="*/ 72000 w 72000"/>
                <a:gd name="connsiteY121" fmla="*/ 1167390 h 3245498"/>
                <a:gd name="connsiteX122" fmla="*/ 72000 w 72000"/>
                <a:gd name="connsiteY122" fmla="*/ 1185390 h 3245498"/>
                <a:gd name="connsiteX123" fmla="*/ 0 w 72000"/>
                <a:gd name="connsiteY123" fmla="*/ 1185390 h 3245498"/>
                <a:gd name="connsiteX124" fmla="*/ 33337 w 72000"/>
                <a:gd name="connsiteY124" fmla="*/ 1098720 h 3245498"/>
                <a:gd name="connsiteX125" fmla="*/ 69337 w 72000"/>
                <a:gd name="connsiteY125" fmla="*/ 1098720 h 3245498"/>
                <a:gd name="connsiteX126" fmla="*/ 69337 w 72000"/>
                <a:gd name="connsiteY126" fmla="*/ 1116720 h 3245498"/>
                <a:gd name="connsiteX127" fmla="*/ 33337 w 72000"/>
                <a:gd name="connsiteY127" fmla="*/ 1116720 h 3245498"/>
                <a:gd name="connsiteX128" fmla="*/ 33337 w 72000"/>
                <a:gd name="connsiteY128" fmla="*/ 1030050 h 3245498"/>
                <a:gd name="connsiteX129" fmla="*/ 69337 w 72000"/>
                <a:gd name="connsiteY129" fmla="*/ 1030050 h 3245498"/>
                <a:gd name="connsiteX130" fmla="*/ 69337 w 72000"/>
                <a:gd name="connsiteY130" fmla="*/ 1048050 h 3245498"/>
                <a:gd name="connsiteX131" fmla="*/ 33337 w 72000"/>
                <a:gd name="connsiteY131" fmla="*/ 1048050 h 3245498"/>
                <a:gd name="connsiteX132" fmla="*/ 33337 w 72000"/>
                <a:gd name="connsiteY132" fmla="*/ 961380 h 3245498"/>
                <a:gd name="connsiteX133" fmla="*/ 69337 w 72000"/>
                <a:gd name="connsiteY133" fmla="*/ 961380 h 3245498"/>
                <a:gd name="connsiteX134" fmla="*/ 69337 w 72000"/>
                <a:gd name="connsiteY134" fmla="*/ 979380 h 3245498"/>
                <a:gd name="connsiteX135" fmla="*/ 33337 w 72000"/>
                <a:gd name="connsiteY135" fmla="*/ 979380 h 3245498"/>
                <a:gd name="connsiteX136" fmla="*/ 33337 w 72000"/>
                <a:gd name="connsiteY136" fmla="*/ 892710 h 3245498"/>
                <a:gd name="connsiteX137" fmla="*/ 69337 w 72000"/>
                <a:gd name="connsiteY137" fmla="*/ 892710 h 3245498"/>
                <a:gd name="connsiteX138" fmla="*/ 69337 w 72000"/>
                <a:gd name="connsiteY138" fmla="*/ 910710 h 3245498"/>
                <a:gd name="connsiteX139" fmla="*/ 33337 w 72000"/>
                <a:gd name="connsiteY139" fmla="*/ 910710 h 3245498"/>
                <a:gd name="connsiteX140" fmla="*/ 0 w 72000"/>
                <a:gd name="connsiteY140" fmla="*/ 824040 h 3245498"/>
                <a:gd name="connsiteX141" fmla="*/ 72000 w 72000"/>
                <a:gd name="connsiteY141" fmla="*/ 824040 h 3245498"/>
                <a:gd name="connsiteX142" fmla="*/ 72000 w 72000"/>
                <a:gd name="connsiteY142" fmla="*/ 842040 h 3245498"/>
                <a:gd name="connsiteX143" fmla="*/ 0 w 72000"/>
                <a:gd name="connsiteY143" fmla="*/ 842040 h 3245498"/>
                <a:gd name="connsiteX144" fmla="*/ 33337 w 72000"/>
                <a:gd name="connsiteY144" fmla="*/ 755370 h 3245498"/>
                <a:gd name="connsiteX145" fmla="*/ 69337 w 72000"/>
                <a:gd name="connsiteY145" fmla="*/ 755370 h 3245498"/>
                <a:gd name="connsiteX146" fmla="*/ 69337 w 72000"/>
                <a:gd name="connsiteY146" fmla="*/ 773370 h 3245498"/>
                <a:gd name="connsiteX147" fmla="*/ 33337 w 72000"/>
                <a:gd name="connsiteY147" fmla="*/ 773370 h 3245498"/>
                <a:gd name="connsiteX148" fmla="*/ 33337 w 72000"/>
                <a:gd name="connsiteY148" fmla="*/ 686700 h 3245498"/>
                <a:gd name="connsiteX149" fmla="*/ 69337 w 72000"/>
                <a:gd name="connsiteY149" fmla="*/ 686700 h 3245498"/>
                <a:gd name="connsiteX150" fmla="*/ 69337 w 72000"/>
                <a:gd name="connsiteY150" fmla="*/ 704700 h 3245498"/>
                <a:gd name="connsiteX151" fmla="*/ 33337 w 72000"/>
                <a:gd name="connsiteY151" fmla="*/ 704700 h 3245498"/>
                <a:gd name="connsiteX152" fmla="*/ 33337 w 72000"/>
                <a:gd name="connsiteY152" fmla="*/ 618030 h 3245498"/>
                <a:gd name="connsiteX153" fmla="*/ 69337 w 72000"/>
                <a:gd name="connsiteY153" fmla="*/ 618030 h 3245498"/>
                <a:gd name="connsiteX154" fmla="*/ 69337 w 72000"/>
                <a:gd name="connsiteY154" fmla="*/ 636030 h 3245498"/>
                <a:gd name="connsiteX155" fmla="*/ 33337 w 72000"/>
                <a:gd name="connsiteY155" fmla="*/ 636030 h 3245498"/>
                <a:gd name="connsiteX156" fmla="*/ 33337 w 72000"/>
                <a:gd name="connsiteY156" fmla="*/ 549360 h 3245498"/>
                <a:gd name="connsiteX157" fmla="*/ 69337 w 72000"/>
                <a:gd name="connsiteY157" fmla="*/ 549360 h 3245498"/>
                <a:gd name="connsiteX158" fmla="*/ 69337 w 72000"/>
                <a:gd name="connsiteY158" fmla="*/ 567360 h 3245498"/>
                <a:gd name="connsiteX159" fmla="*/ 33337 w 72000"/>
                <a:gd name="connsiteY159" fmla="*/ 567360 h 3245498"/>
                <a:gd name="connsiteX160" fmla="*/ 0 w 72000"/>
                <a:gd name="connsiteY160" fmla="*/ 480690 h 3245498"/>
                <a:gd name="connsiteX161" fmla="*/ 72000 w 72000"/>
                <a:gd name="connsiteY161" fmla="*/ 480690 h 3245498"/>
                <a:gd name="connsiteX162" fmla="*/ 72000 w 72000"/>
                <a:gd name="connsiteY162" fmla="*/ 498690 h 3245498"/>
                <a:gd name="connsiteX163" fmla="*/ 0 w 72000"/>
                <a:gd name="connsiteY163" fmla="*/ 498690 h 3245498"/>
                <a:gd name="connsiteX164" fmla="*/ 33337 w 72000"/>
                <a:gd name="connsiteY164" fmla="*/ 412020 h 3245498"/>
                <a:gd name="connsiteX165" fmla="*/ 69337 w 72000"/>
                <a:gd name="connsiteY165" fmla="*/ 412020 h 3245498"/>
                <a:gd name="connsiteX166" fmla="*/ 69337 w 72000"/>
                <a:gd name="connsiteY166" fmla="*/ 430020 h 3245498"/>
                <a:gd name="connsiteX167" fmla="*/ 33337 w 72000"/>
                <a:gd name="connsiteY167" fmla="*/ 430020 h 3245498"/>
                <a:gd name="connsiteX168" fmla="*/ 33337 w 72000"/>
                <a:gd name="connsiteY168" fmla="*/ 343350 h 3245498"/>
                <a:gd name="connsiteX169" fmla="*/ 69337 w 72000"/>
                <a:gd name="connsiteY169" fmla="*/ 343350 h 3245498"/>
                <a:gd name="connsiteX170" fmla="*/ 69337 w 72000"/>
                <a:gd name="connsiteY170" fmla="*/ 361350 h 3245498"/>
                <a:gd name="connsiteX171" fmla="*/ 33337 w 72000"/>
                <a:gd name="connsiteY171" fmla="*/ 361350 h 3245498"/>
                <a:gd name="connsiteX172" fmla="*/ 33337 w 72000"/>
                <a:gd name="connsiteY172" fmla="*/ 274680 h 3245498"/>
                <a:gd name="connsiteX173" fmla="*/ 69337 w 72000"/>
                <a:gd name="connsiteY173" fmla="*/ 274680 h 3245498"/>
                <a:gd name="connsiteX174" fmla="*/ 69337 w 72000"/>
                <a:gd name="connsiteY174" fmla="*/ 292680 h 3245498"/>
                <a:gd name="connsiteX175" fmla="*/ 33337 w 72000"/>
                <a:gd name="connsiteY175" fmla="*/ 292680 h 3245498"/>
                <a:gd name="connsiteX176" fmla="*/ 33337 w 72000"/>
                <a:gd name="connsiteY176" fmla="*/ 206010 h 3245498"/>
                <a:gd name="connsiteX177" fmla="*/ 69337 w 72000"/>
                <a:gd name="connsiteY177" fmla="*/ 206010 h 3245498"/>
                <a:gd name="connsiteX178" fmla="*/ 69337 w 72000"/>
                <a:gd name="connsiteY178" fmla="*/ 224010 h 3245498"/>
                <a:gd name="connsiteX179" fmla="*/ 33337 w 72000"/>
                <a:gd name="connsiteY179" fmla="*/ 224010 h 3245498"/>
                <a:gd name="connsiteX180" fmla="*/ 0 w 72000"/>
                <a:gd name="connsiteY180" fmla="*/ 137340 h 3245498"/>
                <a:gd name="connsiteX181" fmla="*/ 72000 w 72000"/>
                <a:gd name="connsiteY181" fmla="*/ 137340 h 3245498"/>
                <a:gd name="connsiteX182" fmla="*/ 72000 w 72000"/>
                <a:gd name="connsiteY182" fmla="*/ 155340 h 3245498"/>
                <a:gd name="connsiteX183" fmla="*/ 0 w 72000"/>
                <a:gd name="connsiteY183" fmla="*/ 155340 h 3245498"/>
                <a:gd name="connsiteX184" fmla="*/ 33337 w 72000"/>
                <a:gd name="connsiteY184" fmla="*/ 68670 h 3245498"/>
                <a:gd name="connsiteX185" fmla="*/ 69337 w 72000"/>
                <a:gd name="connsiteY185" fmla="*/ 68670 h 3245498"/>
                <a:gd name="connsiteX186" fmla="*/ 69337 w 72000"/>
                <a:gd name="connsiteY186" fmla="*/ 86670 h 3245498"/>
                <a:gd name="connsiteX187" fmla="*/ 33337 w 72000"/>
                <a:gd name="connsiteY187" fmla="*/ 86670 h 3245498"/>
                <a:gd name="connsiteX188" fmla="*/ 33337 w 72000"/>
                <a:gd name="connsiteY188" fmla="*/ 0 h 3245498"/>
                <a:gd name="connsiteX189" fmla="*/ 69337 w 72000"/>
                <a:gd name="connsiteY189" fmla="*/ 0 h 3245498"/>
                <a:gd name="connsiteX190" fmla="*/ 69337 w 72000"/>
                <a:gd name="connsiteY190" fmla="*/ 18000 h 3245498"/>
                <a:gd name="connsiteX191" fmla="*/ 33337 w 72000"/>
                <a:gd name="connsiteY191" fmla="*/ 18000 h 324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72000" h="3245498">
                  <a:moveTo>
                    <a:pt x="0" y="3227498"/>
                  </a:moveTo>
                  <a:lnTo>
                    <a:pt x="72000" y="3227498"/>
                  </a:lnTo>
                  <a:lnTo>
                    <a:pt x="72000" y="3245498"/>
                  </a:lnTo>
                  <a:lnTo>
                    <a:pt x="0" y="3245498"/>
                  </a:lnTo>
                  <a:close/>
                  <a:moveTo>
                    <a:pt x="33337" y="3158820"/>
                  </a:moveTo>
                  <a:lnTo>
                    <a:pt x="69337" y="3158820"/>
                  </a:lnTo>
                  <a:lnTo>
                    <a:pt x="69337" y="3176820"/>
                  </a:lnTo>
                  <a:lnTo>
                    <a:pt x="33337" y="3176820"/>
                  </a:lnTo>
                  <a:close/>
                  <a:moveTo>
                    <a:pt x="33337" y="3090150"/>
                  </a:moveTo>
                  <a:lnTo>
                    <a:pt x="69337" y="3090150"/>
                  </a:lnTo>
                  <a:lnTo>
                    <a:pt x="69337" y="3108150"/>
                  </a:lnTo>
                  <a:lnTo>
                    <a:pt x="33337" y="3108150"/>
                  </a:lnTo>
                  <a:close/>
                  <a:moveTo>
                    <a:pt x="33337" y="3021480"/>
                  </a:moveTo>
                  <a:lnTo>
                    <a:pt x="69337" y="3021480"/>
                  </a:lnTo>
                  <a:lnTo>
                    <a:pt x="69337" y="3039480"/>
                  </a:lnTo>
                  <a:lnTo>
                    <a:pt x="33337" y="3039480"/>
                  </a:lnTo>
                  <a:close/>
                  <a:moveTo>
                    <a:pt x="33337" y="2952810"/>
                  </a:moveTo>
                  <a:lnTo>
                    <a:pt x="69337" y="2952810"/>
                  </a:lnTo>
                  <a:lnTo>
                    <a:pt x="69337" y="2970810"/>
                  </a:lnTo>
                  <a:lnTo>
                    <a:pt x="33337" y="2970810"/>
                  </a:lnTo>
                  <a:close/>
                  <a:moveTo>
                    <a:pt x="0" y="2884140"/>
                  </a:moveTo>
                  <a:lnTo>
                    <a:pt x="72000" y="2884140"/>
                  </a:lnTo>
                  <a:lnTo>
                    <a:pt x="72000" y="2902140"/>
                  </a:lnTo>
                  <a:lnTo>
                    <a:pt x="0" y="2902140"/>
                  </a:lnTo>
                  <a:close/>
                  <a:moveTo>
                    <a:pt x="33337" y="2815470"/>
                  </a:moveTo>
                  <a:lnTo>
                    <a:pt x="69337" y="2815470"/>
                  </a:lnTo>
                  <a:lnTo>
                    <a:pt x="69337" y="2833470"/>
                  </a:lnTo>
                  <a:lnTo>
                    <a:pt x="33337" y="2833470"/>
                  </a:lnTo>
                  <a:close/>
                  <a:moveTo>
                    <a:pt x="33337" y="2746800"/>
                  </a:moveTo>
                  <a:lnTo>
                    <a:pt x="69337" y="2746800"/>
                  </a:lnTo>
                  <a:lnTo>
                    <a:pt x="69337" y="2764800"/>
                  </a:lnTo>
                  <a:lnTo>
                    <a:pt x="33337" y="2764800"/>
                  </a:lnTo>
                  <a:close/>
                  <a:moveTo>
                    <a:pt x="33337" y="2678130"/>
                  </a:moveTo>
                  <a:lnTo>
                    <a:pt x="69337" y="2678130"/>
                  </a:lnTo>
                  <a:lnTo>
                    <a:pt x="69337" y="2696130"/>
                  </a:lnTo>
                  <a:lnTo>
                    <a:pt x="33337" y="2696130"/>
                  </a:lnTo>
                  <a:close/>
                  <a:moveTo>
                    <a:pt x="33337" y="2609460"/>
                  </a:moveTo>
                  <a:lnTo>
                    <a:pt x="69337" y="2609460"/>
                  </a:lnTo>
                  <a:lnTo>
                    <a:pt x="69337" y="2627460"/>
                  </a:lnTo>
                  <a:lnTo>
                    <a:pt x="33337" y="2627460"/>
                  </a:lnTo>
                  <a:close/>
                  <a:moveTo>
                    <a:pt x="0" y="2540790"/>
                  </a:moveTo>
                  <a:lnTo>
                    <a:pt x="72000" y="2540790"/>
                  </a:lnTo>
                  <a:lnTo>
                    <a:pt x="72000" y="2558790"/>
                  </a:lnTo>
                  <a:lnTo>
                    <a:pt x="0" y="2558790"/>
                  </a:lnTo>
                  <a:close/>
                  <a:moveTo>
                    <a:pt x="33337" y="2472120"/>
                  </a:moveTo>
                  <a:lnTo>
                    <a:pt x="69337" y="2472120"/>
                  </a:lnTo>
                  <a:lnTo>
                    <a:pt x="69337" y="2490120"/>
                  </a:lnTo>
                  <a:lnTo>
                    <a:pt x="33337" y="2490120"/>
                  </a:lnTo>
                  <a:close/>
                  <a:moveTo>
                    <a:pt x="33337" y="2403450"/>
                  </a:moveTo>
                  <a:lnTo>
                    <a:pt x="69337" y="2403450"/>
                  </a:lnTo>
                  <a:lnTo>
                    <a:pt x="69337" y="2421450"/>
                  </a:lnTo>
                  <a:lnTo>
                    <a:pt x="33337" y="2421450"/>
                  </a:lnTo>
                  <a:close/>
                  <a:moveTo>
                    <a:pt x="33337" y="2334780"/>
                  </a:moveTo>
                  <a:lnTo>
                    <a:pt x="69337" y="2334780"/>
                  </a:lnTo>
                  <a:lnTo>
                    <a:pt x="69337" y="2352780"/>
                  </a:lnTo>
                  <a:lnTo>
                    <a:pt x="33337" y="2352780"/>
                  </a:lnTo>
                  <a:close/>
                  <a:moveTo>
                    <a:pt x="33337" y="2266110"/>
                  </a:moveTo>
                  <a:lnTo>
                    <a:pt x="69337" y="2266110"/>
                  </a:lnTo>
                  <a:lnTo>
                    <a:pt x="69337" y="2284110"/>
                  </a:lnTo>
                  <a:lnTo>
                    <a:pt x="33337" y="2284110"/>
                  </a:lnTo>
                  <a:close/>
                  <a:moveTo>
                    <a:pt x="0" y="2197440"/>
                  </a:moveTo>
                  <a:lnTo>
                    <a:pt x="72000" y="2197440"/>
                  </a:lnTo>
                  <a:lnTo>
                    <a:pt x="72000" y="2215440"/>
                  </a:lnTo>
                  <a:lnTo>
                    <a:pt x="0" y="2215440"/>
                  </a:lnTo>
                  <a:close/>
                  <a:moveTo>
                    <a:pt x="33337" y="2128770"/>
                  </a:moveTo>
                  <a:lnTo>
                    <a:pt x="69337" y="2128770"/>
                  </a:lnTo>
                  <a:lnTo>
                    <a:pt x="69337" y="2146770"/>
                  </a:lnTo>
                  <a:lnTo>
                    <a:pt x="33337" y="2146770"/>
                  </a:lnTo>
                  <a:close/>
                  <a:moveTo>
                    <a:pt x="33337" y="2060100"/>
                  </a:moveTo>
                  <a:lnTo>
                    <a:pt x="69337" y="2060100"/>
                  </a:lnTo>
                  <a:lnTo>
                    <a:pt x="69337" y="2078100"/>
                  </a:lnTo>
                  <a:lnTo>
                    <a:pt x="33337" y="2078100"/>
                  </a:lnTo>
                  <a:close/>
                  <a:moveTo>
                    <a:pt x="33337" y="1991430"/>
                  </a:moveTo>
                  <a:lnTo>
                    <a:pt x="69337" y="1991430"/>
                  </a:lnTo>
                  <a:lnTo>
                    <a:pt x="69337" y="2009430"/>
                  </a:lnTo>
                  <a:lnTo>
                    <a:pt x="33337" y="2009430"/>
                  </a:lnTo>
                  <a:close/>
                  <a:moveTo>
                    <a:pt x="33337" y="1922760"/>
                  </a:moveTo>
                  <a:lnTo>
                    <a:pt x="69337" y="1922760"/>
                  </a:lnTo>
                  <a:lnTo>
                    <a:pt x="69337" y="1940760"/>
                  </a:lnTo>
                  <a:lnTo>
                    <a:pt x="33337" y="1940760"/>
                  </a:lnTo>
                  <a:close/>
                  <a:moveTo>
                    <a:pt x="0" y="1854090"/>
                  </a:moveTo>
                  <a:lnTo>
                    <a:pt x="72000" y="1854090"/>
                  </a:lnTo>
                  <a:lnTo>
                    <a:pt x="72000" y="1872090"/>
                  </a:lnTo>
                  <a:lnTo>
                    <a:pt x="0" y="1872090"/>
                  </a:lnTo>
                  <a:close/>
                  <a:moveTo>
                    <a:pt x="33337" y="1785420"/>
                  </a:moveTo>
                  <a:lnTo>
                    <a:pt x="69337" y="1785420"/>
                  </a:lnTo>
                  <a:lnTo>
                    <a:pt x="69337" y="1803420"/>
                  </a:lnTo>
                  <a:lnTo>
                    <a:pt x="33337" y="1803420"/>
                  </a:lnTo>
                  <a:close/>
                  <a:moveTo>
                    <a:pt x="33337" y="1716750"/>
                  </a:moveTo>
                  <a:lnTo>
                    <a:pt x="69337" y="1716750"/>
                  </a:lnTo>
                  <a:lnTo>
                    <a:pt x="69337" y="1734750"/>
                  </a:lnTo>
                  <a:lnTo>
                    <a:pt x="33337" y="1734750"/>
                  </a:lnTo>
                  <a:close/>
                  <a:moveTo>
                    <a:pt x="33337" y="1648080"/>
                  </a:moveTo>
                  <a:lnTo>
                    <a:pt x="69337" y="1648080"/>
                  </a:lnTo>
                  <a:lnTo>
                    <a:pt x="69337" y="1666080"/>
                  </a:lnTo>
                  <a:lnTo>
                    <a:pt x="33337" y="1666080"/>
                  </a:lnTo>
                  <a:close/>
                  <a:moveTo>
                    <a:pt x="33337" y="1579410"/>
                  </a:moveTo>
                  <a:lnTo>
                    <a:pt x="69337" y="1579410"/>
                  </a:lnTo>
                  <a:lnTo>
                    <a:pt x="69337" y="1597410"/>
                  </a:lnTo>
                  <a:lnTo>
                    <a:pt x="33337" y="1597410"/>
                  </a:lnTo>
                  <a:close/>
                  <a:moveTo>
                    <a:pt x="0" y="1510740"/>
                  </a:moveTo>
                  <a:lnTo>
                    <a:pt x="72000" y="1510740"/>
                  </a:lnTo>
                  <a:lnTo>
                    <a:pt x="72000" y="1528740"/>
                  </a:lnTo>
                  <a:lnTo>
                    <a:pt x="0" y="1528740"/>
                  </a:lnTo>
                  <a:close/>
                  <a:moveTo>
                    <a:pt x="33337" y="1442070"/>
                  </a:moveTo>
                  <a:lnTo>
                    <a:pt x="69337" y="1442070"/>
                  </a:lnTo>
                  <a:lnTo>
                    <a:pt x="69337" y="1460070"/>
                  </a:lnTo>
                  <a:lnTo>
                    <a:pt x="33337" y="1460070"/>
                  </a:lnTo>
                  <a:close/>
                  <a:moveTo>
                    <a:pt x="33337" y="1373400"/>
                  </a:moveTo>
                  <a:lnTo>
                    <a:pt x="69337" y="1373400"/>
                  </a:lnTo>
                  <a:lnTo>
                    <a:pt x="69337" y="1391400"/>
                  </a:lnTo>
                  <a:lnTo>
                    <a:pt x="33337" y="1391400"/>
                  </a:lnTo>
                  <a:close/>
                  <a:moveTo>
                    <a:pt x="33337" y="1304730"/>
                  </a:moveTo>
                  <a:lnTo>
                    <a:pt x="69337" y="1304730"/>
                  </a:lnTo>
                  <a:lnTo>
                    <a:pt x="69337" y="1322730"/>
                  </a:lnTo>
                  <a:lnTo>
                    <a:pt x="33337" y="1322730"/>
                  </a:lnTo>
                  <a:close/>
                  <a:moveTo>
                    <a:pt x="33337" y="1236060"/>
                  </a:moveTo>
                  <a:lnTo>
                    <a:pt x="69337" y="1236060"/>
                  </a:lnTo>
                  <a:lnTo>
                    <a:pt x="69337" y="1254060"/>
                  </a:lnTo>
                  <a:lnTo>
                    <a:pt x="33337" y="1254060"/>
                  </a:lnTo>
                  <a:close/>
                  <a:moveTo>
                    <a:pt x="0" y="1167390"/>
                  </a:moveTo>
                  <a:lnTo>
                    <a:pt x="72000" y="1167390"/>
                  </a:lnTo>
                  <a:lnTo>
                    <a:pt x="72000" y="1185390"/>
                  </a:lnTo>
                  <a:lnTo>
                    <a:pt x="0" y="1185390"/>
                  </a:lnTo>
                  <a:close/>
                  <a:moveTo>
                    <a:pt x="33337" y="1098720"/>
                  </a:moveTo>
                  <a:lnTo>
                    <a:pt x="69337" y="1098720"/>
                  </a:lnTo>
                  <a:lnTo>
                    <a:pt x="69337" y="1116720"/>
                  </a:lnTo>
                  <a:lnTo>
                    <a:pt x="33337" y="1116720"/>
                  </a:lnTo>
                  <a:close/>
                  <a:moveTo>
                    <a:pt x="33337" y="1030050"/>
                  </a:moveTo>
                  <a:lnTo>
                    <a:pt x="69337" y="1030050"/>
                  </a:lnTo>
                  <a:lnTo>
                    <a:pt x="69337" y="1048050"/>
                  </a:lnTo>
                  <a:lnTo>
                    <a:pt x="33337" y="1048050"/>
                  </a:lnTo>
                  <a:close/>
                  <a:moveTo>
                    <a:pt x="33337" y="961380"/>
                  </a:moveTo>
                  <a:lnTo>
                    <a:pt x="69337" y="961380"/>
                  </a:lnTo>
                  <a:lnTo>
                    <a:pt x="69337" y="979380"/>
                  </a:lnTo>
                  <a:lnTo>
                    <a:pt x="33337" y="979380"/>
                  </a:lnTo>
                  <a:close/>
                  <a:moveTo>
                    <a:pt x="33337" y="892710"/>
                  </a:moveTo>
                  <a:lnTo>
                    <a:pt x="69337" y="892710"/>
                  </a:lnTo>
                  <a:lnTo>
                    <a:pt x="69337" y="910710"/>
                  </a:lnTo>
                  <a:lnTo>
                    <a:pt x="33337" y="910710"/>
                  </a:lnTo>
                  <a:close/>
                  <a:moveTo>
                    <a:pt x="0" y="824040"/>
                  </a:moveTo>
                  <a:lnTo>
                    <a:pt x="72000" y="824040"/>
                  </a:lnTo>
                  <a:lnTo>
                    <a:pt x="72000" y="842040"/>
                  </a:lnTo>
                  <a:lnTo>
                    <a:pt x="0" y="842040"/>
                  </a:lnTo>
                  <a:close/>
                  <a:moveTo>
                    <a:pt x="33337" y="755370"/>
                  </a:moveTo>
                  <a:lnTo>
                    <a:pt x="69337" y="755370"/>
                  </a:lnTo>
                  <a:lnTo>
                    <a:pt x="69337" y="773370"/>
                  </a:lnTo>
                  <a:lnTo>
                    <a:pt x="33337" y="773370"/>
                  </a:lnTo>
                  <a:close/>
                  <a:moveTo>
                    <a:pt x="33337" y="686700"/>
                  </a:moveTo>
                  <a:lnTo>
                    <a:pt x="69337" y="686700"/>
                  </a:lnTo>
                  <a:lnTo>
                    <a:pt x="69337" y="704700"/>
                  </a:lnTo>
                  <a:lnTo>
                    <a:pt x="33337" y="704700"/>
                  </a:lnTo>
                  <a:close/>
                  <a:moveTo>
                    <a:pt x="33337" y="618030"/>
                  </a:moveTo>
                  <a:lnTo>
                    <a:pt x="69337" y="618030"/>
                  </a:lnTo>
                  <a:lnTo>
                    <a:pt x="69337" y="636030"/>
                  </a:lnTo>
                  <a:lnTo>
                    <a:pt x="33337" y="636030"/>
                  </a:lnTo>
                  <a:close/>
                  <a:moveTo>
                    <a:pt x="33337" y="549360"/>
                  </a:moveTo>
                  <a:lnTo>
                    <a:pt x="69337" y="549360"/>
                  </a:lnTo>
                  <a:lnTo>
                    <a:pt x="69337" y="567360"/>
                  </a:lnTo>
                  <a:lnTo>
                    <a:pt x="33337" y="567360"/>
                  </a:lnTo>
                  <a:close/>
                  <a:moveTo>
                    <a:pt x="0" y="480690"/>
                  </a:moveTo>
                  <a:lnTo>
                    <a:pt x="72000" y="480690"/>
                  </a:lnTo>
                  <a:lnTo>
                    <a:pt x="72000" y="498690"/>
                  </a:lnTo>
                  <a:lnTo>
                    <a:pt x="0" y="498690"/>
                  </a:lnTo>
                  <a:close/>
                  <a:moveTo>
                    <a:pt x="33337" y="412020"/>
                  </a:moveTo>
                  <a:lnTo>
                    <a:pt x="69337" y="412020"/>
                  </a:lnTo>
                  <a:lnTo>
                    <a:pt x="69337" y="430020"/>
                  </a:lnTo>
                  <a:lnTo>
                    <a:pt x="33337" y="430020"/>
                  </a:lnTo>
                  <a:close/>
                  <a:moveTo>
                    <a:pt x="33337" y="343350"/>
                  </a:moveTo>
                  <a:lnTo>
                    <a:pt x="69337" y="343350"/>
                  </a:lnTo>
                  <a:lnTo>
                    <a:pt x="69337" y="361350"/>
                  </a:lnTo>
                  <a:lnTo>
                    <a:pt x="33337" y="361350"/>
                  </a:lnTo>
                  <a:close/>
                  <a:moveTo>
                    <a:pt x="33337" y="274680"/>
                  </a:moveTo>
                  <a:lnTo>
                    <a:pt x="69337" y="274680"/>
                  </a:lnTo>
                  <a:lnTo>
                    <a:pt x="69337" y="292680"/>
                  </a:lnTo>
                  <a:lnTo>
                    <a:pt x="33337" y="292680"/>
                  </a:lnTo>
                  <a:close/>
                  <a:moveTo>
                    <a:pt x="33337" y="206010"/>
                  </a:moveTo>
                  <a:lnTo>
                    <a:pt x="69337" y="206010"/>
                  </a:lnTo>
                  <a:lnTo>
                    <a:pt x="69337" y="224010"/>
                  </a:lnTo>
                  <a:lnTo>
                    <a:pt x="33337" y="224010"/>
                  </a:lnTo>
                  <a:close/>
                  <a:moveTo>
                    <a:pt x="0" y="137340"/>
                  </a:moveTo>
                  <a:lnTo>
                    <a:pt x="72000" y="137340"/>
                  </a:lnTo>
                  <a:lnTo>
                    <a:pt x="72000" y="155340"/>
                  </a:lnTo>
                  <a:lnTo>
                    <a:pt x="0" y="155340"/>
                  </a:lnTo>
                  <a:close/>
                  <a:moveTo>
                    <a:pt x="33337" y="68670"/>
                  </a:moveTo>
                  <a:lnTo>
                    <a:pt x="69337" y="68670"/>
                  </a:lnTo>
                  <a:lnTo>
                    <a:pt x="69337" y="86670"/>
                  </a:lnTo>
                  <a:lnTo>
                    <a:pt x="33337" y="86670"/>
                  </a:lnTo>
                  <a:close/>
                  <a:moveTo>
                    <a:pt x="33337" y="0"/>
                  </a:moveTo>
                  <a:lnTo>
                    <a:pt x="69337" y="0"/>
                  </a:lnTo>
                  <a:lnTo>
                    <a:pt x="69337" y="18000"/>
                  </a:lnTo>
                  <a:lnTo>
                    <a:pt x="33337" y="1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C00000"/>
                </a:solidFill>
              </a:endParaRPr>
            </a:p>
          </p:txBody>
        </p:sp>
        <p:sp>
          <p:nvSpPr>
            <p:cNvPr id="17" name="Freeform: Shape 16">
              <a:extLst>
                <a:ext uri="{FF2B5EF4-FFF2-40B4-BE49-F238E27FC236}">
                  <a16:creationId xmlns:a16="http://schemas.microsoft.com/office/drawing/2014/main" id="{1B49010B-A622-A91F-9084-9CFDEA74512F}"/>
                </a:ext>
              </a:extLst>
            </p:cNvPr>
            <p:cNvSpPr>
              <a:spLocks noChangeAspect="1"/>
            </p:cNvSpPr>
            <p:nvPr/>
          </p:nvSpPr>
          <p:spPr>
            <a:xfrm rot="16200000">
              <a:off x="6053009" y="3032421"/>
              <a:ext cx="54000" cy="5512338"/>
            </a:xfrm>
            <a:custGeom>
              <a:avLst/>
              <a:gdLst>
                <a:gd name="connsiteX0" fmla="*/ 54000 w 54000"/>
                <a:gd name="connsiteY0" fmla="*/ 5494338 h 5512338"/>
                <a:gd name="connsiteX1" fmla="*/ 54000 w 54000"/>
                <a:gd name="connsiteY1" fmla="*/ 5512338 h 5512338"/>
                <a:gd name="connsiteX2" fmla="*/ 0 w 54000"/>
                <a:gd name="connsiteY2" fmla="*/ 5512338 h 5512338"/>
                <a:gd name="connsiteX3" fmla="*/ 0 w 54000"/>
                <a:gd name="connsiteY3" fmla="*/ 5494338 h 5512338"/>
                <a:gd name="connsiteX4" fmla="*/ 54000 w 54000"/>
                <a:gd name="connsiteY4" fmla="*/ 4709583 h 5512338"/>
                <a:gd name="connsiteX5" fmla="*/ 54000 w 54000"/>
                <a:gd name="connsiteY5" fmla="*/ 4727583 h 5512338"/>
                <a:gd name="connsiteX6" fmla="*/ 0 w 54000"/>
                <a:gd name="connsiteY6" fmla="*/ 4727583 h 5512338"/>
                <a:gd name="connsiteX7" fmla="*/ 0 w 54000"/>
                <a:gd name="connsiteY7" fmla="*/ 4709583 h 5512338"/>
                <a:gd name="connsiteX8" fmla="*/ 54000 w 54000"/>
                <a:gd name="connsiteY8" fmla="*/ 3924829 h 5512338"/>
                <a:gd name="connsiteX9" fmla="*/ 54000 w 54000"/>
                <a:gd name="connsiteY9" fmla="*/ 3942829 h 5512338"/>
                <a:gd name="connsiteX10" fmla="*/ 0 w 54000"/>
                <a:gd name="connsiteY10" fmla="*/ 3942829 h 5512338"/>
                <a:gd name="connsiteX11" fmla="*/ 0 w 54000"/>
                <a:gd name="connsiteY11" fmla="*/ 3924829 h 5512338"/>
                <a:gd name="connsiteX12" fmla="*/ 54000 w 54000"/>
                <a:gd name="connsiteY12" fmla="*/ 3140075 h 5512338"/>
                <a:gd name="connsiteX13" fmla="*/ 54000 w 54000"/>
                <a:gd name="connsiteY13" fmla="*/ 3158075 h 5512338"/>
                <a:gd name="connsiteX14" fmla="*/ 0 w 54000"/>
                <a:gd name="connsiteY14" fmla="*/ 3158075 h 5512338"/>
                <a:gd name="connsiteX15" fmla="*/ 0 w 54000"/>
                <a:gd name="connsiteY15" fmla="*/ 3140075 h 5512338"/>
                <a:gd name="connsiteX16" fmla="*/ 54000 w 54000"/>
                <a:gd name="connsiteY16" fmla="*/ 2355321 h 5512338"/>
                <a:gd name="connsiteX17" fmla="*/ 54000 w 54000"/>
                <a:gd name="connsiteY17" fmla="*/ 2373321 h 5512338"/>
                <a:gd name="connsiteX18" fmla="*/ 0 w 54000"/>
                <a:gd name="connsiteY18" fmla="*/ 2373321 h 5512338"/>
                <a:gd name="connsiteX19" fmla="*/ 0 w 54000"/>
                <a:gd name="connsiteY19" fmla="*/ 2355321 h 5512338"/>
                <a:gd name="connsiteX20" fmla="*/ 54000 w 54000"/>
                <a:gd name="connsiteY20" fmla="*/ 1570567 h 5512338"/>
                <a:gd name="connsiteX21" fmla="*/ 54000 w 54000"/>
                <a:gd name="connsiteY21" fmla="*/ 1588567 h 5512338"/>
                <a:gd name="connsiteX22" fmla="*/ 0 w 54000"/>
                <a:gd name="connsiteY22" fmla="*/ 1588567 h 5512338"/>
                <a:gd name="connsiteX23" fmla="*/ 0 w 54000"/>
                <a:gd name="connsiteY23" fmla="*/ 1570567 h 5512338"/>
                <a:gd name="connsiteX24" fmla="*/ 54000 w 54000"/>
                <a:gd name="connsiteY24" fmla="*/ 785813 h 5512338"/>
                <a:gd name="connsiteX25" fmla="*/ 54000 w 54000"/>
                <a:gd name="connsiteY25" fmla="*/ 803813 h 5512338"/>
                <a:gd name="connsiteX26" fmla="*/ 0 w 54000"/>
                <a:gd name="connsiteY26" fmla="*/ 803813 h 5512338"/>
                <a:gd name="connsiteX27" fmla="*/ 0 w 54000"/>
                <a:gd name="connsiteY27" fmla="*/ 785813 h 5512338"/>
                <a:gd name="connsiteX28" fmla="*/ 54000 w 54000"/>
                <a:gd name="connsiteY28" fmla="*/ 0 h 5512338"/>
                <a:gd name="connsiteX29" fmla="*/ 54000 w 54000"/>
                <a:gd name="connsiteY29" fmla="*/ 18000 h 5512338"/>
                <a:gd name="connsiteX30" fmla="*/ 0 w 54000"/>
                <a:gd name="connsiteY30" fmla="*/ 18000 h 5512338"/>
                <a:gd name="connsiteX31" fmla="*/ 0 w 54000"/>
                <a:gd name="connsiteY31" fmla="*/ 0 h 551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 h="5512338">
                  <a:moveTo>
                    <a:pt x="54000" y="5494338"/>
                  </a:moveTo>
                  <a:lnTo>
                    <a:pt x="54000" y="5512338"/>
                  </a:lnTo>
                  <a:lnTo>
                    <a:pt x="0" y="5512338"/>
                  </a:lnTo>
                  <a:lnTo>
                    <a:pt x="0" y="5494338"/>
                  </a:lnTo>
                  <a:close/>
                  <a:moveTo>
                    <a:pt x="54000" y="4709583"/>
                  </a:moveTo>
                  <a:lnTo>
                    <a:pt x="54000" y="4727583"/>
                  </a:lnTo>
                  <a:lnTo>
                    <a:pt x="0" y="4727583"/>
                  </a:lnTo>
                  <a:lnTo>
                    <a:pt x="0" y="4709583"/>
                  </a:lnTo>
                  <a:close/>
                  <a:moveTo>
                    <a:pt x="54000" y="3924829"/>
                  </a:moveTo>
                  <a:lnTo>
                    <a:pt x="54000" y="3942829"/>
                  </a:lnTo>
                  <a:lnTo>
                    <a:pt x="0" y="3942829"/>
                  </a:lnTo>
                  <a:lnTo>
                    <a:pt x="0" y="3924829"/>
                  </a:lnTo>
                  <a:close/>
                  <a:moveTo>
                    <a:pt x="54000" y="3140075"/>
                  </a:moveTo>
                  <a:lnTo>
                    <a:pt x="54000" y="3158075"/>
                  </a:lnTo>
                  <a:lnTo>
                    <a:pt x="0" y="3158075"/>
                  </a:lnTo>
                  <a:lnTo>
                    <a:pt x="0" y="3140075"/>
                  </a:lnTo>
                  <a:close/>
                  <a:moveTo>
                    <a:pt x="54000" y="2355321"/>
                  </a:moveTo>
                  <a:lnTo>
                    <a:pt x="54000" y="2373321"/>
                  </a:lnTo>
                  <a:lnTo>
                    <a:pt x="0" y="2373321"/>
                  </a:lnTo>
                  <a:lnTo>
                    <a:pt x="0" y="2355321"/>
                  </a:lnTo>
                  <a:close/>
                  <a:moveTo>
                    <a:pt x="54000" y="1570567"/>
                  </a:moveTo>
                  <a:lnTo>
                    <a:pt x="54000" y="1588567"/>
                  </a:lnTo>
                  <a:lnTo>
                    <a:pt x="0" y="1588567"/>
                  </a:lnTo>
                  <a:lnTo>
                    <a:pt x="0" y="1570567"/>
                  </a:lnTo>
                  <a:close/>
                  <a:moveTo>
                    <a:pt x="54000" y="785813"/>
                  </a:moveTo>
                  <a:lnTo>
                    <a:pt x="54000" y="803813"/>
                  </a:lnTo>
                  <a:lnTo>
                    <a:pt x="0" y="803813"/>
                  </a:lnTo>
                  <a:lnTo>
                    <a:pt x="0" y="785813"/>
                  </a:lnTo>
                  <a:close/>
                  <a:moveTo>
                    <a:pt x="54000" y="0"/>
                  </a:moveTo>
                  <a:lnTo>
                    <a:pt x="54000" y="18000"/>
                  </a:lnTo>
                  <a:lnTo>
                    <a:pt x="0" y="1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D0C758A6-2B8F-CBB1-D0B1-8F15ADCD9D71}"/>
                </a:ext>
              </a:extLst>
            </p:cNvPr>
            <p:cNvSpPr txBox="1"/>
            <p:nvPr/>
          </p:nvSpPr>
          <p:spPr>
            <a:xfrm>
              <a:off x="3011089" y="5759159"/>
              <a:ext cx="697627" cy="369332"/>
            </a:xfrm>
            <a:prstGeom prst="rect">
              <a:avLst/>
            </a:prstGeom>
            <a:noFill/>
          </p:spPr>
          <p:txBody>
            <a:bodyPr wrap="none" rtlCol="0">
              <a:spAutoFit/>
            </a:bodyPr>
            <a:lstStyle/>
            <a:p>
              <a:r>
                <a:rPr lang="en-US">
                  <a:solidFill>
                    <a:srgbClr val="C00000"/>
                  </a:solidFill>
                </a:rPr>
                <a:t>4000</a:t>
              </a:r>
            </a:p>
          </p:txBody>
        </p:sp>
        <p:sp>
          <p:nvSpPr>
            <p:cNvPr id="20" name="TextBox 19">
              <a:extLst>
                <a:ext uri="{FF2B5EF4-FFF2-40B4-BE49-F238E27FC236}">
                  <a16:creationId xmlns:a16="http://schemas.microsoft.com/office/drawing/2014/main" id="{25640799-AD9C-84E8-542E-2D07463A6F19}"/>
                </a:ext>
              </a:extLst>
            </p:cNvPr>
            <p:cNvSpPr txBox="1"/>
            <p:nvPr/>
          </p:nvSpPr>
          <p:spPr>
            <a:xfrm>
              <a:off x="4572161" y="5759159"/>
              <a:ext cx="697627" cy="369332"/>
            </a:xfrm>
            <a:prstGeom prst="rect">
              <a:avLst/>
            </a:prstGeom>
            <a:noFill/>
          </p:spPr>
          <p:txBody>
            <a:bodyPr wrap="none" rtlCol="0">
              <a:spAutoFit/>
            </a:bodyPr>
            <a:lstStyle/>
            <a:p>
              <a:r>
                <a:rPr lang="en-US">
                  <a:solidFill>
                    <a:srgbClr val="C00000"/>
                  </a:solidFill>
                </a:rPr>
                <a:t>3000</a:t>
              </a:r>
            </a:p>
          </p:txBody>
        </p:sp>
        <p:sp>
          <p:nvSpPr>
            <p:cNvPr id="21" name="TextBox 20">
              <a:extLst>
                <a:ext uri="{FF2B5EF4-FFF2-40B4-BE49-F238E27FC236}">
                  <a16:creationId xmlns:a16="http://schemas.microsoft.com/office/drawing/2014/main" id="{6625785F-BC50-3B24-92D5-20810714B572}"/>
                </a:ext>
              </a:extLst>
            </p:cNvPr>
            <p:cNvSpPr txBox="1"/>
            <p:nvPr/>
          </p:nvSpPr>
          <p:spPr>
            <a:xfrm>
              <a:off x="6147974" y="5759159"/>
              <a:ext cx="697627" cy="369332"/>
            </a:xfrm>
            <a:prstGeom prst="rect">
              <a:avLst/>
            </a:prstGeom>
            <a:noFill/>
          </p:spPr>
          <p:txBody>
            <a:bodyPr wrap="none" rtlCol="0">
              <a:spAutoFit/>
            </a:bodyPr>
            <a:lstStyle/>
            <a:p>
              <a:r>
                <a:rPr lang="en-US">
                  <a:solidFill>
                    <a:srgbClr val="C00000"/>
                  </a:solidFill>
                </a:rPr>
                <a:t>2000</a:t>
              </a:r>
            </a:p>
          </p:txBody>
        </p:sp>
        <p:sp>
          <p:nvSpPr>
            <p:cNvPr id="22" name="TextBox 21">
              <a:extLst>
                <a:ext uri="{FF2B5EF4-FFF2-40B4-BE49-F238E27FC236}">
                  <a16:creationId xmlns:a16="http://schemas.microsoft.com/office/drawing/2014/main" id="{FABBA945-3245-1F94-600B-FA21343EE1C4}"/>
                </a:ext>
              </a:extLst>
            </p:cNvPr>
            <p:cNvSpPr txBox="1"/>
            <p:nvPr/>
          </p:nvSpPr>
          <p:spPr>
            <a:xfrm>
              <a:off x="2848371" y="5466729"/>
              <a:ext cx="467699" cy="353943"/>
            </a:xfrm>
            <a:prstGeom prst="rect">
              <a:avLst/>
            </a:prstGeom>
            <a:noFill/>
          </p:spPr>
          <p:txBody>
            <a:bodyPr wrap="square" rtlCol="0">
              <a:spAutoFit/>
            </a:bodyPr>
            <a:lstStyle/>
            <a:p>
              <a:pPr algn="r"/>
              <a:r>
                <a:rPr lang="en-US" sz="1700">
                  <a:solidFill>
                    <a:srgbClr val="C00000"/>
                  </a:solidFill>
                </a:rPr>
                <a:t>0</a:t>
              </a:r>
            </a:p>
          </p:txBody>
        </p:sp>
        <p:sp>
          <p:nvSpPr>
            <p:cNvPr id="23" name="TextBox 22">
              <a:extLst>
                <a:ext uri="{FF2B5EF4-FFF2-40B4-BE49-F238E27FC236}">
                  <a16:creationId xmlns:a16="http://schemas.microsoft.com/office/drawing/2014/main" id="{85ED06A9-D395-5D41-E3F7-8E4D38440D71}"/>
                </a:ext>
              </a:extLst>
            </p:cNvPr>
            <p:cNvSpPr txBox="1"/>
            <p:nvPr/>
          </p:nvSpPr>
          <p:spPr>
            <a:xfrm>
              <a:off x="2848371" y="5123772"/>
              <a:ext cx="467699" cy="353943"/>
            </a:xfrm>
            <a:prstGeom prst="rect">
              <a:avLst/>
            </a:prstGeom>
            <a:noFill/>
          </p:spPr>
          <p:txBody>
            <a:bodyPr wrap="square" rtlCol="0">
              <a:spAutoFit/>
            </a:bodyPr>
            <a:lstStyle/>
            <a:p>
              <a:pPr algn="r"/>
              <a:r>
                <a:rPr lang="en-US" sz="1700">
                  <a:solidFill>
                    <a:srgbClr val="C00000"/>
                  </a:solidFill>
                </a:rPr>
                <a:t>10</a:t>
              </a:r>
            </a:p>
          </p:txBody>
        </p:sp>
        <p:sp>
          <p:nvSpPr>
            <p:cNvPr id="24" name="TextBox 23">
              <a:extLst>
                <a:ext uri="{FF2B5EF4-FFF2-40B4-BE49-F238E27FC236}">
                  <a16:creationId xmlns:a16="http://schemas.microsoft.com/office/drawing/2014/main" id="{3676DAEF-17A5-D759-3D70-5A2DE4E658AB}"/>
                </a:ext>
              </a:extLst>
            </p:cNvPr>
            <p:cNvSpPr txBox="1"/>
            <p:nvPr/>
          </p:nvSpPr>
          <p:spPr>
            <a:xfrm>
              <a:off x="2848371" y="4780819"/>
              <a:ext cx="467699" cy="353943"/>
            </a:xfrm>
            <a:prstGeom prst="rect">
              <a:avLst/>
            </a:prstGeom>
            <a:noFill/>
          </p:spPr>
          <p:txBody>
            <a:bodyPr wrap="square" rtlCol="0">
              <a:spAutoFit/>
            </a:bodyPr>
            <a:lstStyle/>
            <a:p>
              <a:pPr algn="r"/>
              <a:r>
                <a:rPr lang="en-US" sz="1700">
                  <a:solidFill>
                    <a:srgbClr val="C00000"/>
                  </a:solidFill>
                </a:rPr>
                <a:t>20</a:t>
              </a:r>
            </a:p>
          </p:txBody>
        </p:sp>
        <p:sp>
          <p:nvSpPr>
            <p:cNvPr id="25" name="TextBox 24">
              <a:extLst>
                <a:ext uri="{FF2B5EF4-FFF2-40B4-BE49-F238E27FC236}">
                  <a16:creationId xmlns:a16="http://schemas.microsoft.com/office/drawing/2014/main" id="{75AD8244-79DD-34A5-09C3-BE49C97A919A}"/>
                </a:ext>
              </a:extLst>
            </p:cNvPr>
            <p:cNvSpPr txBox="1"/>
            <p:nvPr/>
          </p:nvSpPr>
          <p:spPr>
            <a:xfrm>
              <a:off x="2848371" y="4437866"/>
              <a:ext cx="467699" cy="353943"/>
            </a:xfrm>
            <a:prstGeom prst="rect">
              <a:avLst/>
            </a:prstGeom>
            <a:noFill/>
          </p:spPr>
          <p:txBody>
            <a:bodyPr wrap="square" rtlCol="0">
              <a:spAutoFit/>
            </a:bodyPr>
            <a:lstStyle/>
            <a:p>
              <a:pPr algn="r"/>
              <a:r>
                <a:rPr lang="en-US" sz="1700">
                  <a:solidFill>
                    <a:srgbClr val="C00000"/>
                  </a:solidFill>
                </a:rPr>
                <a:t>30</a:t>
              </a:r>
            </a:p>
          </p:txBody>
        </p:sp>
        <p:sp>
          <p:nvSpPr>
            <p:cNvPr id="26" name="TextBox 25">
              <a:extLst>
                <a:ext uri="{FF2B5EF4-FFF2-40B4-BE49-F238E27FC236}">
                  <a16:creationId xmlns:a16="http://schemas.microsoft.com/office/drawing/2014/main" id="{3D11C849-5C02-C4C5-429D-CA973779D4C6}"/>
                </a:ext>
              </a:extLst>
            </p:cNvPr>
            <p:cNvSpPr txBox="1"/>
            <p:nvPr/>
          </p:nvSpPr>
          <p:spPr>
            <a:xfrm>
              <a:off x="2848371" y="4094913"/>
              <a:ext cx="467699" cy="353943"/>
            </a:xfrm>
            <a:prstGeom prst="rect">
              <a:avLst/>
            </a:prstGeom>
            <a:noFill/>
          </p:spPr>
          <p:txBody>
            <a:bodyPr wrap="square" rtlCol="0">
              <a:spAutoFit/>
            </a:bodyPr>
            <a:lstStyle/>
            <a:p>
              <a:pPr algn="r"/>
              <a:r>
                <a:rPr lang="en-US" sz="1700">
                  <a:solidFill>
                    <a:srgbClr val="C00000"/>
                  </a:solidFill>
                </a:rPr>
                <a:t>40</a:t>
              </a:r>
            </a:p>
          </p:txBody>
        </p:sp>
        <p:sp>
          <p:nvSpPr>
            <p:cNvPr id="27" name="TextBox 26">
              <a:extLst>
                <a:ext uri="{FF2B5EF4-FFF2-40B4-BE49-F238E27FC236}">
                  <a16:creationId xmlns:a16="http://schemas.microsoft.com/office/drawing/2014/main" id="{07088FA1-2101-F436-EE8D-731D1CB527D9}"/>
                </a:ext>
              </a:extLst>
            </p:cNvPr>
            <p:cNvSpPr txBox="1"/>
            <p:nvPr/>
          </p:nvSpPr>
          <p:spPr>
            <a:xfrm>
              <a:off x="2848371" y="3751960"/>
              <a:ext cx="467699" cy="353943"/>
            </a:xfrm>
            <a:prstGeom prst="rect">
              <a:avLst/>
            </a:prstGeom>
            <a:noFill/>
          </p:spPr>
          <p:txBody>
            <a:bodyPr wrap="square" rtlCol="0">
              <a:spAutoFit/>
            </a:bodyPr>
            <a:lstStyle/>
            <a:p>
              <a:pPr algn="r"/>
              <a:r>
                <a:rPr lang="en-US" sz="1700">
                  <a:solidFill>
                    <a:srgbClr val="C00000"/>
                  </a:solidFill>
                </a:rPr>
                <a:t>50</a:t>
              </a:r>
            </a:p>
          </p:txBody>
        </p:sp>
        <p:sp>
          <p:nvSpPr>
            <p:cNvPr id="28" name="TextBox 27">
              <a:extLst>
                <a:ext uri="{FF2B5EF4-FFF2-40B4-BE49-F238E27FC236}">
                  <a16:creationId xmlns:a16="http://schemas.microsoft.com/office/drawing/2014/main" id="{8E386154-737F-82FB-82B8-7C93F4B896A1}"/>
                </a:ext>
              </a:extLst>
            </p:cNvPr>
            <p:cNvSpPr txBox="1"/>
            <p:nvPr/>
          </p:nvSpPr>
          <p:spPr>
            <a:xfrm>
              <a:off x="2848371" y="3409007"/>
              <a:ext cx="467699" cy="353943"/>
            </a:xfrm>
            <a:prstGeom prst="rect">
              <a:avLst/>
            </a:prstGeom>
            <a:noFill/>
          </p:spPr>
          <p:txBody>
            <a:bodyPr wrap="square" rtlCol="0">
              <a:spAutoFit/>
            </a:bodyPr>
            <a:lstStyle/>
            <a:p>
              <a:pPr algn="r"/>
              <a:r>
                <a:rPr lang="en-US" sz="1700">
                  <a:solidFill>
                    <a:srgbClr val="C00000"/>
                  </a:solidFill>
                </a:rPr>
                <a:t>60</a:t>
              </a:r>
            </a:p>
          </p:txBody>
        </p:sp>
        <p:sp>
          <p:nvSpPr>
            <p:cNvPr id="29" name="TextBox 28">
              <a:extLst>
                <a:ext uri="{FF2B5EF4-FFF2-40B4-BE49-F238E27FC236}">
                  <a16:creationId xmlns:a16="http://schemas.microsoft.com/office/drawing/2014/main" id="{5CEBE440-28FC-8CF5-8C50-E2AC35532B9B}"/>
                </a:ext>
              </a:extLst>
            </p:cNvPr>
            <p:cNvSpPr txBox="1"/>
            <p:nvPr/>
          </p:nvSpPr>
          <p:spPr>
            <a:xfrm>
              <a:off x="2848371" y="3066054"/>
              <a:ext cx="467699" cy="353943"/>
            </a:xfrm>
            <a:prstGeom prst="rect">
              <a:avLst/>
            </a:prstGeom>
            <a:noFill/>
          </p:spPr>
          <p:txBody>
            <a:bodyPr wrap="square" rtlCol="0">
              <a:spAutoFit/>
            </a:bodyPr>
            <a:lstStyle/>
            <a:p>
              <a:pPr algn="r"/>
              <a:r>
                <a:rPr lang="en-US" sz="1700">
                  <a:solidFill>
                    <a:srgbClr val="C00000"/>
                  </a:solidFill>
                </a:rPr>
                <a:t>70</a:t>
              </a:r>
            </a:p>
          </p:txBody>
        </p:sp>
        <p:sp>
          <p:nvSpPr>
            <p:cNvPr id="30" name="TextBox 29">
              <a:extLst>
                <a:ext uri="{FF2B5EF4-FFF2-40B4-BE49-F238E27FC236}">
                  <a16:creationId xmlns:a16="http://schemas.microsoft.com/office/drawing/2014/main" id="{2FE255A5-A044-5B87-FF2E-B0293DD0EFE4}"/>
                </a:ext>
              </a:extLst>
            </p:cNvPr>
            <p:cNvSpPr txBox="1"/>
            <p:nvPr/>
          </p:nvSpPr>
          <p:spPr>
            <a:xfrm>
              <a:off x="2848371" y="2723101"/>
              <a:ext cx="467699" cy="353943"/>
            </a:xfrm>
            <a:prstGeom prst="rect">
              <a:avLst/>
            </a:prstGeom>
            <a:noFill/>
          </p:spPr>
          <p:txBody>
            <a:bodyPr wrap="square" rtlCol="0">
              <a:spAutoFit/>
            </a:bodyPr>
            <a:lstStyle/>
            <a:p>
              <a:pPr algn="r"/>
              <a:r>
                <a:rPr lang="en-US" sz="1700">
                  <a:solidFill>
                    <a:srgbClr val="C00000"/>
                  </a:solidFill>
                </a:rPr>
                <a:t>80</a:t>
              </a:r>
            </a:p>
          </p:txBody>
        </p:sp>
        <p:sp>
          <p:nvSpPr>
            <p:cNvPr id="31" name="TextBox 30">
              <a:extLst>
                <a:ext uri="{FF2B5EF4-FFF2-40B4-BE49-F238E27FC236}">
                  <a16:creationId xmlns:a16="http://schemas.microsoft.com/office/drawing/2014/main" id="{5CE70C16-20EB-1F84-F0DA-2F5B12261230}"/>
                </a:ext>
              </a:extLst>
            </p:cNvPr>
            <p:cNvSpPr txBox="1"/>
            <p:nvPr/>
          </p:nvSpPr>
          <p:spPr>
            <a:xfrm>
              <a:off x="2848371" y="2380148"/>
              <a:ext cx="467699" cy="353943"/>
            </a:xfrm>
            <a:prstGeom prst="rect">
              <a:avLst/>
            </a:prstGeom>
            <a:noFill/>
          </p:spPr>
          <p:txBody>
            <a:bodyPr wrap="square" rtlCol="0">
              <a:spAutoFit/>
            </a:bodyPr>
            <a:lstStyle/>
            <a:p>
              <a:pPr algn="r"/>
              <a:r>
                <a:rPr lang="en-US" sz="1700">
                  <a:solidFill>
                    <a:srgbClr val="C00000"/>
                  </a:solidFill>
                </a:rPr>
                <a:t>90</a:t>
              </a:r>
            </a:p>
          </p:txBody>
        </p:sp>
      </p:grpSp>
      <p:grpSp>
        <p:nvGrpSpPr>
          <p:cNvPr id="32" name="Group 31">
            <a:extLst>
              <a:ext uri="{FF2B5EF4-FFF2-40B4-BE49-F238E27FC236}">
                <a16:creationId xmlns:a16="http://schemas.microsoft.com/office/drawing/2014/main" id="{1877A6EA-63A1-1662-936D-CDDFE940936B}"/>
              </a:ext>
            </a:extLst>
          </p:cNvPr>
          <p:cNvGrpSpPr/>
          <p:nvPr/>
        </p:nvGrpSpPr>
        <p:grpSpPr>
          <a:xfrm>
            <a:off x="297844" y="1117160"/>
            <a:ext cx="4958213" cy="4483535"/>
            <a:chOff x="2225896" y="1083789"/>
            <a:chExt cx="5700049" cy="4483535"/>
          </a:xfrm>
        </p:grpSpPr>
        <p:pic>
          <p:nvPicPr>
            <p:cNvPr id="33" name="Picture 32">
              <a:extLst>
                <a:ext uri="{FF2B5EF4-FFF2-40B4-BE49-F238E27FC236}">
                  <a16:creationId xmlns:a16="http://schemas.microsoft.com/office/drawing/2014/main" id="{A000A826-3AC0-29F4-578E-36C17413E56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225896" y="1214565"/>
              <a:ext cx="823428" cy="676275"/>
            </a:xfrm>
            <a:prstGeom prst="rect">
              <a:avLst/>
            </a:prstGeom>
          </p:spPr>
        </p:pic>
        <p:sp>
          <p:nvSpPr>
            <p:cNvPr id="34" name="TextBox 33">
              <a:extLst>
                <a:ext uri="{FF2B5EF4-FFF2-40B4-BE49-F238E27FC236}">
                  <a16:creationId xmlns:a16="http://schemas.microsoft.com/office/drawing/2014/main" id="{48C95547-4433-5CA8-85D1-371DCF03FA01}"/>
                </a:ext>
              </a:extLst>
            </p:cNvPr>
            <p:cNvSpPr txBox="1"/>
            <p:nvPr/>
          </p:nvSpPr>
          <p:spPr>
            <a:xfrm>
              <a:off x="3150576" y="1083789"/>
              <a:ext cx="4775369" cy="4483535"/>
            </a:xfrm>
            <a:prstGeom prst="rect">
              <a:avLst/>
            </a:prstGeom>
            <a:noFill/>
          </p:spPr>
          <p:txBody>
            <a:bodyPr wrap="square" rtlCol="0">
              <a:spAutoFit/>
            </a:bodyPr>
            <a:lstStyle/>
            <a:p>
              <a:pPr algn="just">
                <a:lnSpc>
                  <a:spcPct val="120000"/>
                </a:lnSpc>
              </a:pP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hiệu</a:t>
              </a:r>
              <a:r>
                <a:rPr lang="en-US" sz="2400" dirty="0">
                  <a:latin typeface="Arial" panose="020B0604020202020204" pitchFamily="34" charset="0"/>
                  <a:cs typeface="Arial" panose="020B0604020202020204" pitchFamily="34" charset="0"/>
                </a:rPr>
                <a:t> (peak)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thụ</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truyền</a:t>
              </a:r>
              <a:r>
                <a:rPr lang="en-US" sz="2400" dirty="0">
                  <a:latin typeface="Arial" panose="020B0604020202020204" pitchFamily="34" charset="0"/>
                  <a:cs typeface="Arial" panose="020B0604020202020204" pitchFamily="34" charset="0"/>
                </a:rPr>
                <a:t> qua)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tử</a:t>
              </a:r>
              <a:r>
                <a:rPr lang="en-US" sz="2400" dirty="0">
                  <a:latin typeface="Arial" panose="020B0604020202020204" pitchFamily="34" charset="0"/>
                  <a:cs typeface="Arial" panose="020B0604020202020204" pitchFamily="34" charset="0"/>
                </a:rPr>
                <a:t>.</a:t>
              </a:r>
            </a:p>
            <a:p>
              <a:pPr algn="just">
                <a:lnSpc>
                  <a:spcPct val="120000"/>
                </a:lnSpc>
              </a:pPr>
              <a:r>
                <a:rPr lang="en-US" sz="2400" dirty="0" err="1">
                  <a:latin typeface="Arial" panose="020B0604020202020204" pitchFamily="34" charset="0"/>
                  <a:cs typeface="Arial" panose="020B0604020202020204" pitchFamily="34" charset="0"/>
                </a:rPr>
                <a:t>Nó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đoán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hữu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grpSp>
      <p:sp>
        <p:nvSpPr>
          <p:cNvPr id="3" name="Rectangle: Top Corners Snipped 2">
            <a:extLst>
              <a:ext uri="{FF2B5EF4-FFF2-40B4-BE49-F238E27FC236}">
                <a16:creationId xmlns:a16="http://schemas.microsoft.com/office/drawing/2014/main" id="{24568438-870C-4DE8-5067-B7B7406A8A1A}"/>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D2E8EA-48C9-552B-521B-3323F83E3989}"/>
              </a:ext>
            </a:extLst>
          </p:cNvPr>
          <p:cNvSpPr txBox="1"/>
          <p:nvPr/>
        </p:nvSpPr>
        <p:spPr>
          <a:xfrm>
            <a:off x="4189406" y="-8714"/>
            <a:ext cx="3812262"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 PHỔ HỒNG NGOẠI</a:t>
            </a:r>
          </a:p>
        </p:txBody>
      </p:sp>
    </p:spTree>
    <p:extLst>
      <p:ext uri="{BB962C8B-B14F-4D97-AF65-F5344CB8AC3E}">
        <p14:creationId xmlns:p14="http://schemas.microsoft.com/office/powerpoint/2010/main" val="3775763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127189" y="-516651"/>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396642" y="-557783"/>
            <a:ext cx="2404113" cy="2144578"/>
          </a:xfrm>
          <a:prstGeom prst="rect">
            <a:avLst/>
          </a:prstGeom>
        </p:spPr>
      </p:pic>
      <p:sp>
        <p:nvSpPr>
          <p:cNvPr id="3" name="Rectangle: Top Corners Snipped 2">
            <a:extLst>
              <a:ext uri="{FF2B5EF4-FFF2-40B4-BE49-F238E27FC236}">
                <a16:creationId xmlns:a16="http://schemas.microsoft.com/office/drawing/2014/main" id="{24568438-870C-4DE8-5067-B7B7406A8A1A}"/>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D2E8EA-48C9-552B-521B-3323F83E3989}"/>
              </a:ext>
            </a:extLst>
          </p:cNvPr>
          <p:cNvSpPr txBox="1"/>
          <p:nvPr/>
        </p:nvSpPr>
        <p:spPr>
          <a:xfrm>
            <a:off x="4189406" y="-8714"/>
            <a:ext cx="3812262"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 PHỔ HỒNG NGOẠI</a:t>
            </a:r>
          </a:p>
        </p:txBody>
      </p:sp>
      <p:sp>
        <p:nvSpPr>
          <p:cNvPr id="8" name="TextBox 7">
            <a:extLst>
              <a:ext uri="{FF2B5EF4-FFF2-40B4-BE49-F238E27FC236}">
                <a16:creationId xmlns:a16="http://schemas.microsoft.com/office/drawing/2014/main" id="{4D4241D8-933F-8094-FDE0-A05BC8C19408}"/>
              </a:ext>
            </a:extLst>
          </p:cNvPr>
          <p:cNvSpPr txBox="1"/>
          <p:nvPr/>
        </p:nvSpPr>
        <p:spPr>
          <a:xfrm>
            <a:off x="1131879" y="652561"/>
            <a:ext cx="9906000" cy="461217"/>
          </a:xfrm>
          <a:prstGeom prst="rect">
            <a:avLst/>
          </a:prstGeom>
          <a:noFill/>
        </p:spPr>
        <p:txBody>
          <a:bodyPr wrap="square" rtlCol="0">
            <a:spAutoFit/>
          </a:bodyPr>
          <a:lstStyle/>
          <a:p>
            <a:pPr algn="ctr">
              <a:lnSpc>
                <a:spcPct val="120000"/>
              </a:lnSpc>
            </a:pPr>
            <a:r>
              <a:rPr lang="en-US" sz="2200" b="1" dirty="0" err="1">
                <a:latin typeface="Arial" panose="020B0604020202020204" pitchFamily="34" charset="0"/>
                <a:cs typeface="Arial" panose="020B0604020202020204" pitchFamily="34" charset="0"/>
              </a:rPr>
              <a:t>Số</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sóng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hấp</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thụ</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đặc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trưng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trên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phổ</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hồng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ngoại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của</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một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số</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nhóm</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chức</a:t>
            </a:r>
            <a:r>
              <a:rPr lang="en-US" sz="2200" b="1" dirty="0">
                <a:latin typeface="Arial" panose="020B0604020202020204" pitchFamily="34" charset="0"/>
                <a:cs typeface="Arial" panose="020B0604020202020204" pitchFamily="34" charset="0"/>
              </a:rPr>
              <a:t> </a:t>
            </a:r>
          </a:p>
        </p:txBody>
      </p:sp>
      <p:graphicFrame>
        <p:nvGraphicFramePr>
          <p:cNvPr id="14" name="Table 2">
            <a:extLst>
              <a:ext uri="{FF2B5EF4-FFF2-40B4-BE49-F238E27FC236}">
                <a16:creationId xmlns:a16="http://schemas.microsoft.com/office/drawing/2014/main" id="{729D194B-0657-8363-F7B3-1A54A752530E}"/>
              </a:ext>
            </a:extLst>
          </p:cNvPr>
          <p:cNvGraphicFramePr>
            <a:graphicFrameLocks noGrp="1"/>
          </p:cNvGraphicFramePr>
          <p:nvPr>
            <p:extLst>
              <p:ext uri="{D42A27DB-BD31-4B8C-83A1-F6EECF244321}">
                <p14:modId xmlns:p14="http://schemas.microsoft.com/office/powerpoint/2010/main" val="3229020746"/>
              </p:ext>
            </p:extLst>
          </p:nvPr>
        </p:nvGraphicFramePr>
        <p:xfrm>
          <a:off x="2020879" y="1355594"/>
          <a:ext cx="8128000" cy="507708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132508801"/>
                    </a:ext>
                  </a:extLst>
                </a:gridCol>
                <a:gridCol w="4064000">
                  <a:extLst>
                    <a:ext uri="{9D8B030D-6E8A-4147-A177-3AD203B41FA5}">
                      <a16:colId xmlns:a16="http://schemas.microsoft.com/office/drawing/2014/main" val="3137589920"/>
                    </a:ext>
                  </a:extLst>
                </a:gridCol>
              </a:tblGrid>
              <a:tr h="697772">
                <a:tc>
                  <a:txBody>
                    <a:bodyPr/>
                    <a:lstStyle/>
                    <a:p>
                      <a:pPr algn="ctr"/>
                      <a:r>
                        <a:rPr lang="en-US" sz="2400" dirty="0" err="1">
                          <a:solidFill>
                            <a:schemeClr val="tx1"/>
                          </a:solidFill>
                          <a:latin typeface="Arial" panose="020B0604020202020204" pitchFamily="34" charset="0"/>
                          <a:cs typeface="Arial" panose="020B0604020202020204" pitchFamily="34" charset="0"/>
                        </a:rPr>
                        <a:t>Nhóm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chức</a:t>
                      </a:r>
                      <a:r>
                        <a:rPr lang="en-US" sz="2400" dirty="0">
                          <a:solidFill>
                            <a:schemeClr val="tx1"/>
                          </a:solidFill>
                          <a:latin typeface="Arial" panose="020B0604020202020204" pitchFamily="34" charset="0"/>
                          <a:cs typeface="Arial" panose="020B0604020202020204" pitchFamily="34" charset="0"/>
                        </a:rPr>
                        <a:t>/</a:t>
                      </a:r>
                      <a:r>
                        <a:rPr lang="en-US" sz="2400" dirty="0" err="1">
                          <a:solidFill>
                            <a:schemeClr val="tx1"/>
                          </a:solidFill>
                          <a:latin typeface="Arial" panose="020B0604020202020204" pitchFamily="34" charset="0"/>
                          <a:cs typeface="Arial" panose="020B0604020202020204" pitchFamily="34" charset="0"/>
                        </a:rPr>
                        <a:t>liên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kết</a:t>
                      </a:r>
                      <a:endParaRPr lang="en-US" sz="24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E7"/>
                    </a:solidFill>
                  </a:tcPr>
                </a:tc>
                <a:tc>
                  <a:txBody>
                    <a:bodyPr/>
                    <a:lstStyle/>
                    <a:p>
                      <a:pPr algn="ctr"/>
                      <a:r>
                        <a:rPr lang="en-US" sz="2400" dirty="0" err="1">
                          <a:solidFill>
                            <a:schemeClr val="tx1"/>
                          </a:solidFill>
                          <a:latin typeface="Arial" panose="020B0604020202020204" pitchFamily="34" charset="0"/>
                          <a:cs typeface="Arial" panose="020B0604020202020204" pitchFamily="34" charset="0"/>
                        </a:rPr>
                        <a:t>Số</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sóng</a:t>
                      </a:r>
                      <a:r>
                        <a:rPr lang="en-US" sz="2400" dirty="0">
                          <a:solidFill>
                            <a:schemeClr val="tx1"/>
                          </a:solidFill>
                          <a:latin typeface="Arial" panose="020B0604020202020204" pitchFamily="34" charset="0"/>
                          <a:cs typeface="Arial" panose="020B0604020202020204" pitchFamily="34" charset="0"/>
                        </a:rPr>
                        <a:t> (cm</a:t>
                      </a:r>
                      <a:r>
                        <a:rPr lang="en-US" sz="2400" baseline="30000" dirty="0">
                          <a:solidFill>
                            <a:schemeClr val="tx1"/>
                          </a:solidFill>
                          <a:latin typeface="Arial" panose="020B0604020202020204" pitchFamily="34" charset="0"/>
                          <a:cs typeface="Arial" panose="020B0604020202020204" pitchFamily="34" charset="0"/>
                        </a:rPr>
                        <a:t>-1</a:t>
                      </a:r>
                      <a:r>
                        <a:rPr lang="en-US" sz="2400" baseline="0" dirty="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E7"/>
                    </a:solidFill>
                  </a:tcPr>
                </a:tc>
                <a:extLst>
                  <a:ext uri="{0D108BD9-81ED-4DB2-BD59-A6C34878D82A}">
                    <a16:rowId xmlns:a16="http://schemas.microsoft.com/office/drawing/2014/main" val="2331606063"/>
                  </a:ext>
                </a:extLst>
              </a:tr>
              <a:tr h="697772">
                <a:tc>
                  <a:txBody>
                    <a:bodyPr/>
                    <a:lstStyle/>
                    <a:p>
                      <a:pPr algn="ctr"/>
                      <a:r>
                        <a:rPr lang="en-US" sz="2200" dirty="0">
                          <a:solidFill>
                            <a:schemeClr val="tx1"/>
                          </a:solidFill>
                          <a:latin typeface="Arial" panose="020B0604020202020204" pitchFamily="34" charset="0"/>
                          <a:cs typeface="Arial" panose="020B0604020202020204" pitchFamily="34" charset="0"/>
                        </a:rPr>
                        <a:t>-OH alcohol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2200" dirty="0">
                          <a:solidFill>
                            <a:schemeClr val="tx1"/>
                          </a:solidFill>
                          <a:latin typeface="Arial" panose="020B0604020202020204" pitchFamily="34" charset="0"/>
                          <a:cs typeface="Arial" panose="020B0604020202020204" pitchFamily="34" charset="0"/>
                        </a:rPr>
                        <a:t>3600 – 3300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486197761"/>
                  </a:ext>
                </a:extLst>
              </a:tr>
              <a:tr h="697772">
                <a:tc>
                  <a:txBody>
                    <a:bodyPr/>
                    <a:lstStyle/>
                    <a:p>
                      <a:pPr algn="ctr"/>
                      <a:r>
                        <a:rPr lang="en-US" sz="2200" dirty="0">
                          <a:solidFill>
                            <a:schemeClr val="tx1"/>
                          </a:solidFill>
                          <a:latin typeface="Arial" panose="020B0604020202020204" pitchFamily="34" charset="0"/>
                          <a:cs typeface="Arial" panose="020B0604020202020204" pitchFamily="34" charset="0"/>
                        </a:rPr>
                        <a:t>-NH amine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2200" dirty="0">
                          <a:solidFill>
                            <a:schemeClr val="tx1"/>
                          </a:solidFill>
                          <a:latin typeface="Arial" panose="020B0604020202020204" pitchFamily="34" charset="0"/>
                          <a:cs typeface="Arial" panose="020B0604020202020204" pitchFamily="34" charset="0"/>
                        </a:rPr>
                        <a:t>3500 – 3300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919266413"/>
                  </a:ext>
                </a:extLst>
              </a:tr>
              <a:tr h="697772">
                <a:tc>
                  <a:txBody>
                    <a:bodyPr/>
                    <a:lstStyle/>
                    <a:p>
                      <a:pPr algn="ctr"/>
                      <a:r>
                        <a:rPr lang="en-US" sz="2200" dirty="0">
                          <a:solidFill>
                            <a:schemeClr val="tx1"/>
                          </a:solidFill>
                          <a:latin typeface="Arial" panose="020B0604020202020204" pitchFamily="34" charset="0"/>
                          <a:cs typeface="Arial" panose="020B0604020202020204" pitchFamily="34" charset="0"/>
                        </a:rPr>
                        <a:t>-CHO aldehyde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2200" dirty="0">
                          <a:solidFill>
                            <a:schemeClr val="tx1"/>
                          </a:solidFill>
                          <a:latin typeface="Arial" panose="020B0604020202020204" pitchFamily="34" charset="0"/>
                          <a:cs typeface="Arial" panose="020B0604020202020204" pitchFamily="34" charset="0"/>
                        </a:rPr>
                        <a:t>2900 – 2700 (C-H)</a:t>
                      </a:r>
                    </a:p>
                    <a:p>
                      <a:pPr algn="ctr"/>
                      <a:r>
                        <a:rPr lang="en-US" sz="2200" dirty="0">
                          <a:solidFill>
                            <a:schemeClr val="tx1"/>
                          </a:solidFill>
                          <a:latin typeface="Arial" panose="020B0604020202020204" pitchFamily="34" charset="0"/>
                          <a:cs typeface="Arial" panose="020B0604020202020204" pitchFamily="34" charset="0"/>
                        </a:rPr>
                        <a:t>1740 – 1720 (C=O)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117614685"/>
                  </a:ext>
                </a:extLst>
              </a:tr>
              <a:tr h="697772">
                <a:tc>
                  <a:txBody>
                    <a:bodyPr/>
                    <a:lstStyle/>
                    <a:p>
                      <a:pPr algn="ctr"/>
                      <a:r>
                        <a:rPr lang="en-US" sz="2200" dirty="0">
                          <a:solidFill>
                            <a:schemeClr val="tx1"/>
                          </a:solidFill>
                          <a:latin typeface="Arial" panose="020B0604020202020204" pitchFamily="34" charset="0"/>
                          <a:cs typeface="Arial" panose="020B0604020202020204" pitchFamily="34" charset="0"/>
                        </a:rPr>
                        <a:t>-C=O ketone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2200" dirty="0">
                          <a:solidFill>
                            <a:schemeClr val="tx1"/>
                          </a:solidFill>
                          <a:latin typeface="Arial" panose="020B0604020202020204" pitchFamily="34" charset="0"/>
                          <a:cs typeface="Arial" panose="020B0604020202020204" pitchFamily="34" charset="0"/>
                        </a:rPr>
                        <a:t>1725 – 1700 (C=O)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658119747"/>
                  </a:ext>
                </a:extLst>
              </a:tr>
              <a:tr h="697772">
                <a:tc>
                  <a:txBody>
                    <a:bodyPr/>
                    <a:lstStyle/>
                    <a:p>
                      <a:pPr algn="ctr"/>
                      <a:r>
                        <a:rPr lang="en-US" sz="2200" dirty="0">
                          <a:solidFill>
                            <a:schemeClr val="tx1"/>
                          </a:solidFill>
                          <a:latin typeface="Arial" panose="020B0604020202020204" pitchFamily="34" charset="0"/>
                          <a:cs typeface="Arial" panose="020B0604020202020204" pitchFamily="34" charset="0"/>
                        </a:rPr>
                        <a:t>-COOH carboxylic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2200" dirty="0">
                          <a:solidFill>
                            <a:schemeClr val="tx1"/>
                          </a:solidFill>
                          <a:latin typeface="Arial" panose="020B0604020202020204" pitchFamily="34" charset="0"/>
                          <a:cs typeface="Arial" panose="020B0604020202020204" pitchFamily="34" charset="0"/>
                        </a:rPr>
                        <a:t>3300 – 2500 (O-H)</a:t>
                      </a:r>
                    </a:p>
                    <a:p>
                      <a:pPr algn="ctr"/>
                      <a:r>
                        <a:rPr lang="en-US" sz="2200" dirty="0">
                          <a:solidFill>
                            <a:schemeClr val="tx1"/>
                          </a:solidFill>
                          <a:latin typeface="Arial" panose="020B0604020202020204" pitchFamily="34" charset="0"/>
                          <a:cs typeface="Arial" panose="020B0604020202020204" pitchFamily="34" charset="0"/>
                        </a:rPr>
                        <a:t>1725 – 1700 (C=O)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771469728"/>
                  </a:ext>
                </a:extLst>
              </a:tr>
              <a:tr h="697772">
                <a:tc>
                  <a:txBody>
                    <a:bodyPr/>
                    <a:lstStyle/>
                    <a:p>
                      <a:pPr algn="ctr"/>
                      <a:r>
                        <a:rPr lang="en-US" sz="2200" dirty="0">
                          <a:solidFill>
                            <a:schemeClr val="tx1"/>
                          </a:solidFill>
                          <a:latin typeface="Arial" panose="020B0604020202020204" pitchFamily="34" charset="0"/>
                          <a:cs typeface="Arial" panose="020B0604020202020204" pitchFamily="34" charset="0"/>
                        </a:rPr>
                        <a:t>-COO- ester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2200" dirty="0">
                          <a:solidFill>
                            <a:schemeClr val="tx1"/>
                          </a:solidFill>
                          <a:latin typeface="Arial" panose="020B0604020202020204" pitchFamily="34" charset="0"/>
                          <a:cs typeface="Arial" panose="020B0604020202020204" pitchFamily="34" charset="0"/>
                        </a:rPr>
                        <a:t>1750 – 1735 (C=O)</a:t>
                      </a:r>
                    </a:p>
                    <a:p>
                      <a:pPr algn="ctr"/>
                      <a:r>
                        <a:rPr lang="en-US" sz="2200" dirty="0">
                          <a:solidFill>
                            <a:schemeClr val="tx1"/>
                          </a:solidFill>
                          <a:latin typeface="Arial" panose="020B0604020202020204" pitchFamily="34" charset="0"/>
                          <a:cs typeface="Arial" panose="020B0604020202020204" pitchFamily="34" charset="0"/>
                        </a:rPr>
                        <a:t>1300 – 1000 (C-O)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812141848"/>
                  </a:ext>
                </a:extLst>
              </a:tr>
            </a:tbl>
          </a:graphicData>
        </a:graphic>
      </p:graphicFrame>
    </p:spTree>
    <p:extLst>
      <p:ext uri="{BB962C8B-B14F-4D97-AF65-F5344CB8AC3E}">
        <p14:creationId xmlns:p14="http://schemas.microsoft.com/office/powerpoint/2010/main" val="345160816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sp>
        <p:nvSpPr>
          <p:cNvPr id="3" name="Rectangle: Top Corners Snipped 2">
            <a:extLst>
              <a:ext uri="{FF2B5EF4-FFF2-40B4-BE49-F238E27FC236}">
                <a16:creationId xmlns:a16="http://schemas.microsoft.com/office/drawing/2014/main" id="{24568438-870C-4DE8-5067-B7B7406A8A1A}"/>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D2E8EA-48C9-552B-521B-3323F83E3989}"/>
              </a:ext>
            </a:extLst>
          </p:cNvPr>
          <p:cNvSpPr txBox="1"/>
          <p:nvPr/>
        </p:nvSpPr>
        <p:spPr>
          <a:xfrm>
            <a:off x="4189406" y="-8714"/>
            <a:ext cx="3812262"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 PHỔ HỒNG NGOẠI</a:t>
            </a:r>
          </a:p>
        </p:txBody>
      </p:sp>
      <p:pic>
        <p:nvPicPr>
          <p:cNvPr id="10242" name="Picture 2" descr="Benzyl alcohol(100-51-6) IR Spectrum">
            <a:extLst>
              <a:ext uri="{FF2B5EF4-FFF2-40B4-BE49-F238E27FC236}">
                <a16:creationId xmlns:a16="http://schemas.microsoft.com/office/drawing/2014/main" id="{FDE81FDE-4C26-5CBA-A8DC-45C5202D7D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083" y="1116427"/>
            <a:ext cx="5780791" cy="416557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02D5F7F-24C2-6D0A-0875-ABB3EFAE14F5}"/>
              </a:ext>
            </a:extLst>
          </p:cNvPr>
          <p:cNvGrpSpPr/>
          <p:nvPr/>
        </p:nvGrpSpPr>
        <p:grpSpPr>
          <a:xfrm>
            <a:off x="6017565" y="1271999"/>
            <a:ext cx="5745873" cy="4040337"/>
            <a:chOff x="2225896" y="1083789"/>
            <a:chExt cx="6605557" cy="4040337"/>
          </a:xfrm>
        </p:grpSpPr>
        <p:pic>
          <p:nvPicPr>
            <p:cNvPr id="6" name="Picture 5">
              <a:extLst>
                <a:ext uri="{FF2B5EF4-FFF2-40B4-BE49-F238E27FC236}">
                  <a16:creationId xmlns:a16="http://schemas.microsoft.com/office/drawing/2014/main" id="{5DD3B99C-27C0-B585-6283-8DBA3B8C5A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225896" y="1214565"/>
              <a:ext cx="823428" cy="676275"/>
            </a:xfrm>
            <a:prstGeom prst="rect">
              <a:avLst/>
            </a:prstGeom>
          </p:spPr>
        </p:pic>
        <p:sp>
          <p:nvSpPr>
            <p:cNvPr id="10" name="TextBox 9">
              <a:extLst>
                <a:ext uri="{FF2B5EF4-FFF2-40B4-BE49-F238E27FC236}">
                  <a16:creationId xmlns:a16="http://schemas.microsoft.com/office/drawing/2014/main" id="{D65DA800-1410-E7FC-3120-6E47D506655A}"/>
                </a:ext>
              </a:extLst>
            </p:cNvPr>
            <p:cNvSpPr txBox="1"/>
            <p:nvPr/>
          </p:nvSpPr>
          <p:spPr>
            <a:xfrm>
              <a:off x="3150575" y="1083789"/>
              <a:ext cx="5680878" cy="4040337"/>
            </a:xfrm>
            <a:prstGeom prst="rect">
              <a:avLst/>
            </a:prstGeom>
            <a:noFill/>
          </p:spPr>
          <p:txBody>
            <a:bodyPr wrap="square" rtlCol="0">
              <a:spAutoFit/>
            </a:bodyPr>
            <a:lstStyle/>
            <a:p>
              <a:pPr algn="just">
                <a:lnSpc>
                  <a:spcPct val="120000"/>
                </a:lnSpc>
              </a:pPr>
              <a:r>
                <a:rPr lang="en-US" sz="2400" dirty="0" err="1">
                  <a:latin typeface="Arial" panose="020B0604020202020204" pitchFamily="34" charset="0"/>
                  <a:cs typeface="Arial" panose="020B0604020202020204" pitchFamily="34" charset="0"/>
                </a:rPr>
                <a:t>Phổ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thuộc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bước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sóng</a:t>
              </a:r>
              <a:r>
                <a:rPr lang="en-US" sz="2400" dirty="0">
                  <a:latin typeface="Arial" panose="020B0604020202020204" pitchFamily="34" charset="0"/>
                  <a:cs typeface="Arial" panose="020B0604020202020204" pitchFamily="34" charset="0"/>
                </a:rPr>
                <a:t>.</a:t>
              </a:r>
            </a:p>
            <a:p>
              <a:pPr algn="just">
                <a:lnSpc>
                  <a:spcPct val="120000"/>
                </a:lnSpc>
              </a:pP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nằm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sóng</a:t>
              </a:r>
              <a:r>
                <a:rPr lang="en-US" sz="2400" dirty="0">
                  <a:latin typeface="Arial" panose="020B0604020202020204" pitchFamily="34" charset="0"/>
                  <a:cs typeface="Arial" panose="020B0604020202020204" pitchFamily="34" charset="0"/>
                </a:rPr>
                <a:t> (cm</a:t>
              </a:r>
              <a:r>
                <a:rPr lang="en-US" sz="2400" baseline="30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truyền</a:t>
              </a:r>
              <a:r>
                <a:rPr lang="en-US" sz="2400" dirty="0">
                  <a:latin typeface="Arial" panose="020B0604020202020204" pitchFamily="34" charset="0"/>
                  <a:cs typeface="Arial" panose="020B0604020202020204" pitchFamily="34" charset="0"/>
                </a:rPr>
                <a:t> qua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thụ</a:t>
              </a:r>
              <a:r>
                <a:rPr lang="en-US" sz="2400" dirty="0">
                  <a:latin typeface="Arial" panose="020B0604020202020204" pitchFamily="34" charset="0"/>
                  <a:cs typeface="Arial" panose="020B0604020202020204" pitchFamily="34" charset="0"/>
                </a:rPr>
                <a:t> (%)</a:t>
              </a:r>
            </a:p>
          </p:txBody>
        </p:sp>
      </p:grpSp>
      <p:cxnSp>
        <p:nvCxnSpPr>
          <p:cNvPr id="11" name="Straight Arrow Connector 10">
            <a:extLst>
              <a:ext uri="{FF2B5EF4-FFF2-40B4-BE49-F238E27FC236}">
                <a16:creationId xmlns:a16="http://schemas.microsoft.com/office/drawing/2014/main" id="{6E10CAD2-7D77-4BCA-1746-5120875CBDC2}"/>
              </a:ext>
            </a:extLst>
          </p:cNvPr>
          <p:cNvCxnSpPr>
            <a:cxnSpLocks/>
          </p:cNvCxnSpPr>
          <p:nvPr/>
        </p:nvCxnSpPr>
        <p:spPr>
          <a:xfrm flipV="1">
            <a:off x="224083" y="1531674"/>
            <a:ext cx="0" cy="24275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3DBA9B9-9AF1-1E36-0728-FDA4E65D7FE7}"/>
              </a:ext>
            </a:extLst>
          </p:cNvPr>
          <p:cNvCxnSpPr>
            <a:cxnSpLocks/>
          </p:cNvCxnSpPr>
          <p:nvPr/>
        </p:nvCxnSpPr>
        <p:spPr>
          <a:xfrm>
            <a:off x="661377" y="4334452"/>
            <a:ext cx="5148265"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EE78870-2A06-020B-EAC7-8DCCCF978E6C}"/>
              </a:ext>
            </a:extLst>
          </p:cNvPr>
          <p:cNvSpPr txBox="1"/>
          <p:nvPr/>
        </p:nvSpPr>
        <p:spPr>
          <a:xfrm>
            <a:off x="1108961" y="5431453"/>
            <a:ext cx="4011034" cy="461665"/>
          </a:xfrm>
          <a:prstGeom prst="rect">
            <a:avLst/>
          </a:prstGeom>
          <a:noFill/>
        </p:spPr>
        <p:txBody>
          <a:bodyPr wrap="none" rtlCol="0">
            <a:spAutoFit/>
          </a:bodyPr>
          <a:lstStyle/>
          <a:p>
            <a:r>
              <a:rPr lang="en-US" sz="2400" b="1" dirty="0" err="1">
                <a:solidFill>
                  <a:srgbClr val="FC5884"/>
                </a:solidFill>
                <a:latin typeface="Arial" panose="020B0604020202020204" pitchFamily="34" charset="0"/>
                <a:cs typeface="Arial" panose="020B0604020202020204" pitchFamily="34" charset="0"/>
              </a:rPr>
              <a:t>Phổ</a:t>
            </a:r>
            <a:r>
              <a:rPr lang="en-US" sz="2400" b="1" dirty="0">
                <a:solidFill>
                  <a:srgbClr val="FC5884"/>
                </a:solidFill>
                <a:latin typeface="Arial" panose="020B0604020202020204" pitchFamily="34" charset="0"/>
                <a:cs typeface="Arial" panose="020B0604020202020204" pitchFamily="34" charset="0"/>
              </a:rPr>
              <a:t> IR </a:t>
            </a:r>
            <a:r>
              <a:rPr lang="en-US" sz="2400" b="1" dirty="0" err="1">
                <a:solidFill>
                  <a:srgbClr val="FC5884"/>
                </a:solidFill>
                <a:latin typeface="Arial" panose="020B0604020202020204" pitchFamily="34" charset="0"/>
                <a:cs typeface="Arial" panose="020B0604020202020204" pitchFamily="34" charset="0"/>
              </a:rPr>
              <a:t>của</a:t>
            </a:r>
            <a:r>
              <a:rPr lang="en-US" sz="2400" b="1" dirty="0">
                <a:solidFill>
                  <a:srgbClr val="FC5884"/>
                </a:solidFill>
                <a:latin typeface="Arial" panose="020B0604020202020204" pitchFamily="34" charset="0"/>
                <a:cs typeface="Arial" panose="020B0604020202020204" pitchFamily="34" charset="0"/>
              </a:rPr>
              <a:t> Benzyl alcohol</a:t>
            </a:r>
          </a:p>
        </p:txBody>
      </p:sp>
      <p:grpSp>
        <p:nvGrpSpPr>
          <p:cNvPr id="15" name="Group 14">
            <a:extLst>
              <a:ext uri="{FF2B5EF4-FFF2-40B4-BE49-F238E27FC236}">
                <a16:creationId xmlns:a16="http://schemas.microsoft.com/office/drawing/2014/main" id="{6D04F36C-B1E4-91F1-1BDE-AF808304E2BF}"/>
              </a:ext>
            </a:extLst>
          </p:cNvPr>
          <p:cNvGrpSpPr/>
          <p:nvPr/>
        </p:nvGrpSpPr>
        <p:grpSpPr>
          <a:xfrm flipH="1">
            <a:off x="-330796" y="4892675"/>
            <a:ext cx="2303132" cy="2181980"/>
            <a:chOff x="10199734" y="4892675"/>
            <a:chExt cx="2303132" cy="2181980"/>
          </a:xfrm>
        </p:grpSpPr>
        <p:pic>
          <p:nvPicPr>
            <p:cNvPr id="16" name="Graphic 15">
              <a:extLst>
                <a:ext uri="{FF2B5EF4-FFF2-40B4-BE49-F238E27FC236}">
                  <a16:creationId xmlns:a16="http://schemas.microsoft.com/office/drawing/2014/main" id="{054C0955-9E82-E566-CE6D-EB7FFB549C4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313242">
              <a:off x="11418887" y="4892675"/>
              <a:ext cx="657225" cy="2000250"/>
            </a:xfrm>
            <a:prstGeom prst="rect">
              <a:avLst/>
            </a:prstGeom>
          </p:spPr>
        </p:pic>
        <p:pic>
          <p:nvPicPr>
            <p:cNvPr id="17" name="Graphic 16">
              <a:extLst>
                <a:ext uri="{FF2B5EF4-FFF2-40B4-BE49-F238E27FC236}">
                  <a16:creationId xmlns:a16="http://schemas.microsoft.com/office/drawing/2014/main" id="{6E92BF81-C2D4-DB72-E91C-08AC4966D4E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655141" y="4914900"/>
              <a:ext cx="847725" cy="2076450"/>
            </a:xfrm>
            <a:prstGeom prst="rect">
              <a:avLst/>
            </a:prstGeom>
          </p:spPr>
        </p:pic>
        <p:pic>
          <p:nvPicPr>
            <p:cNvPr id="18" name="Graphic 17">
              <a:extLst>
                <a:ext uri="{FF2B5EF4-FFF2-40B4-BE49-F238E27FC236}">
                  <a16:creationId xmlns:a16="http://schemas.microsoft.com/office/drawing/2014/main" id="{AD2B3B39-3E39-84DE-3C04-316EFF601883}"/>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463323">
              <a:off x="11331291" y="5703055"/>
              <a:ext cx="990600" cy="1371600"/>
            </a:xfrm>
            <a:prstGeom prst="rect">
              <a:avLst/>
            </a:prstGeom>
          </p:spPr>
        </p:pic>
        <p:pic>
          <p:nvPicPr>
            <p:cNvPr id="19" name="Graphic 18">
              <a:extLst>
                <a:ext uri="{FF2B5EF4-FFF2-40B4-BE49-F238E27FC236}">
                  <a16:creationId xmlns:a16="http://schemas.microsoft.com/office/drawing/2014/main" id="{852D9143-AF4B-FD86-D118-660539B5F8DC}"/>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xmlns="" r:embed="rId13"/>
                </a:ext>
              </a:extLst>
            </a:blip>
            <a:stretch>
              <a:fillRect/>
            </a:stretch>
          </p:blipFill>
          <p:spPr>
            <a:xfrm>
              <a:off x="10199734" y="6249111"/>
              <a:ext cx="1171496" cy="467161"/>
            </a:xfrm>
            <a:prstGeom prst="rect">
              <a:avLst/>
            </a:prstGeom>
          </p:spPr>
        </p:pic>
      </p:grpSp>
    </p:spTree>
    <p:extLst>
      <p:ext uri="{BB962C8B-B14F-4D97-AF65-F5344CB8AC3E}">
        <p14:creationId xmlns:p14="http://schemas.microsoft.com/office/powerpoint/2010/main" val="2854641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744708" cy="461665"/>
            </a:xfrm>
            <a:prstGeom prst="rect">
              <a:avLst/>
            </a:prstGeom>
            <a:grpFill/>
            <a:ln>
              <a:noFill/>
            </a:ln>
          </p:spPr>
          <p:txBody>
            <a:bodyPr wrap="none" rtlCol="0">
              <a:spAutoFit/>
            </a:bodyPr>
            <a:lstStyle/>
            <a:p>
              <a:r>
                <a:rPr lang="en-US" sz="2400" b="1" dirty="0" err="1">
                  <a:solidFill>
                    <a:schemeClr val="accent2">
                      <a:lumMod val="50000"/>
                    </a:schemeClr>
                  </a:solidFill>
                </a:rPr>
                <a:t>Hoạt</a:t>
              </a:r>
              <a:r>
                <a:rPr lang="en-US" sz="2400" b="1" dirty="0">
                  <a:solidFill>
                    <a:schemeClr val="accent2">
                      <a:lumMod val="50000"/>
                    </a:schemeClr>
                  </a:solidFill>
                </a:rPr>
                <a:t> </a:t>
              </a:r>
              <a:r>
                <a:rPr lang="en-US" sz="2400" b="1" dirty="0" err="1">
                  <a:solidFill>
                    <a:schemeClr val="accent2">
                      <a:lumMod val="50000"/>
                    </a:schemeClr>
                  </a:solidFill>
                </a:rPr>
                <a:t>động</a:t>
              </a:r>
              <a:r>
                <a:rPr lang="en-US" sz="2400" b="1" dirty="0">
                  <a:solidFill>
                    <a:schemeClr val="accent2">
                      <a:lumMod val="50000"/>
                    </a:schemeClr>
                  </a:solidFill>
                </a:rPr>
                <a:t> 8</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282AFFF4-9F6F-B576-D4C5-032AB8ADAE2F}"/>
              </a:ext>
            </a:extLst>
          </p:cNvPr>
          <p:cNvSpPr txBox="1"/>
          <p:nvPr/>
        </p:nvSpPr>
        <p:spPr>
          <a:xfrm>
            <a:off x="1643414" y="1800843"/>
            <a:ext cx="9233749" cy="1200329"/>
          </a:xfrm>
          <a:prstGeom prst="rect">
            <a:avLst/>
          </a:prstGeom>
          <a:noFill/>
        </p:spPr>
        <p:txBody>
          <a:bodyPr wrap="square">
            <a:spAutoFit/>
          </a:bodyPr>
          <a:lstStyle/>
          <a:p>
            <a:pPr algn="ctr"/>
            <a:r>
              <a:rPr lang="vi-VN" sz="2400" b="0" i="0" dirty="0">
                <a:effectLst/>
              </a:rPr>
              <a:t>Từ dữ liệu bằng 8.4 và quan sát hình 8.7, hãy chỉ rõ peak đặc trưng và số sóng đặc trưng số sóng tương ứng của nhóm OH của benzyl alcohol </a:t>
            </a:r>
            <a:endParaRPr lang="en-US" sz="2400" b="1" dirty="0"/>
          </a:p>
        </p:txBody>
      </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sp>
        <p:nvSpPr>
          <p:cNvPr id="8" name="Rectangle: Top Corners Snipped 7">
            <a:extLst>
              <a:ext uri="{FF2B5EF4-FFF2-40B4-BE49-F238E27FC236}">
                <a16:creationId xmlns:a16="http://schemas.microsoft.com/office/drawing/2014/main" id="{4C00DAAD-13AF-D590-CEEC-AEB0652A2267}"/>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BE1246E-9558-6B83-4809-DDADEDFBAB73}"/>
              </a:ext>
            </a:extLst>
          </p:cNvPr>
          <p:cNvSpPr txBox="1"/>
          <p:nvPr/>
        </p:nvSpPr>
        <p:spPr>
          <a:xfrm>
            <a:off x="4189406" y="-8714"/>
            <a:ext cx="3812262"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 PHỔ HỒNG NGOẠI</a:t>
            </a:r>
          </a:p>
        </p:txBody>
      </p:sp>
      <p:pic>
        <p:nvPicPr>
          <p:cNvPr id="13314" name="Picture 2" descr="Từ dữ liệu bằng 8.4 và quan sát hình 8.7, hãy chỉ rõ peak đặc trưng và số sóng đặc trưng số sóng tương ứng của nhóm OH của benzyl alcohol ">
            <a:extLst>
              <a:ext uri="{FF2B5EF4-FFF2-40B4-BE49-F238E27FC236}">
                <a16:creationId xmlns:a16="http://schemas.microsoft.com/office/drawing/2014/main" id="{3F58A9E3-E5EB-17D3-BADB-471FAA23A6F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59701"/>
          <a:stretch/>
        </p:blipFill>
        <p:spPr bwMode="auto">
          <a:xfrm>
            <a:off x="3766633" y="3378500"/>
            <a:ext cx="4657808" cy="2161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682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960793" cy="461665"/>
            </a:xfrm>
            <a:prstGeom prst="rect">
              <a:avLst/>
            </a:prstGeom>
            <a:grpFill/>
            <a:ln>
              <a:noFill/>
            </a:ln>
          </p:spPr>
          <p:txBody>
            <a:bodyPr wrap="non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Hoạt</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động</a:t>
              </a:r>
              <a:r>
                <a:rPr lang="en-US" sz="2400" b="1" dirty="0">
                  <a:solidFill>
                    <a:schemeClr val="accent2">
                      <a:lumMod val="50000"/>
                    </a:schemeClr>
                  </a:solidFill>
                  <a:latin typeface="Arial" panose="020B0604020202020204" pitchFamily="34" charset="0"/>
                  <a:cs typeface="Arial" panose="020B0604020202020204" pitchFamily="34" charset="0"/>
                </a:rPr>
                <a:t> 8</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grpSp>
        <p:nvGrpSpPr>
          <p:cNvPr id="2" name="Group 1">
            <a:extLst>
              <a:ext uri="{FF2B5EF4-FFF2-40B4-BE49-F238E27FC236}">
                <a16:creationId xmlns:a16="http://schemas.microsoft.com/office/drawing/2014/main" id="{B9DDE9B7-4B70-ECF4-3890-11996E0D909D}"/>
              </a:ext>
            </a:extLst>
          </p:cNvPr>
          <p:cNvGrpSpPr/>
          <p:nvPr/>
        </p:nvGrpSpPr>
        <p:grpSpPr>
          <a:xfrm>
            <a:off x="5240128" y="1746701"/>
            <a:ext cx="1710813" cy="484013"/>
            <a:chOff x="4807974" y="3175819"/>
            <a:chExt cx="1710813" cy="484013"/>
          </a:xfrm>
          <a:solidFill>
            <a:schemeClr val="accent1">
              <a:lumMod val="50000"/>
            </a:schemeClr>
          </a:solidFill>
        </p:grpSpPr>
        <p:sp>
          <p:nvSpPr>
            <p:cNvPr id="3" name="Rectangle: Rounded Corners 2">
              <a:extLst>
                <a:ext uri="{FF2B5EF4-FFF2-40B4-BE49-F238E27FC236}">
                  <a16:creationId xmlns:a16="http://schemas.microsoft.com/office/drawing/2014/main" id="{15098F6C-5E43-D26F-C416-6CEA6DD0A7F0}"/>
                </a:ext>
              </a:extLst>
            </p:cNvPr>
            <p:cNvSpPr/>
            <p:nvPr/>
          </p:nvSpPr>
          <p:spPr>
            <a:xfrm>
              <a:off x="4807974" y="3175819"/>
              <a:ext cx="1710813" cy="48401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AD06A6-FE00-D80D-185E-FAF4FD2E1F78}"/>
                </a:ext>
              </a:extLst>
            </p:cNvPr>
            <p:cNvSpPr txBox="1"/>
            <p:nvPr/>
          </p:nvSpPr>
          <p:spPr>
            <a:xfrm>
              <a:off x="4944274" y="3198167"/>
              <a:ext cx="1438215" cy="461665"/>
            </a:xfrm>
            <a:prstGeom prst="rect">
              <a:avLst/>
            </a:prstGeom>
            <a:grp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TRẢ LỜI</a:t>
              </a:r>
            </a:p>
          </p:txBody>
        </p:sp>
      </p:grpSp>
      <p:sp>
        <p:nvSpPr>
          <p:cNvPr id="24" name="TextBox 23">
            <a:extLst>
              <a:ext uri="{FF2B5EF4-FFF2-40B4-BE49-F238E27FC236}">
                <a16:creationId xmlns:a16="http://schemas.microsoft.com/office/drawing/2014/main" id="{0A455419-17D9-2681-A25D-54B5A95E60A8}"/>
              </a:ext>
            </a:extLst>
          </p:cNvPr>
          <p:cNvSpPr txBox="1"/>
          <p:nvPr/>
        </p:nvSpPr>
        <p:spPr>
          <a:xfrm>
            <a:off x="2215188" y="2596666"/>
            <a:ext cx="8102064" cy="1938992"/>
          </a:xfrm>
          <a:prstGeom prst="rect">
            <a:avLst/>
          </a:prstGeom>
          <a:noFill/>
        </p:spPr>
        <p:txBody>
          <a:bodyPr wrap="square" rtlCol="0">
            <a:spAutoFit/>
          </a:bodyPr>
          <a:lstStyle/>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cs typeface="Arial" panose="020B0604020202020204" pitchFamily="34" charset="0"/>
              </a:rPr>
              <a:t>Peak đặc trưng của nhóm OH có số sóng trong khoản</a:t>
            </a:r>
            <a:r>
              <a:rPr lang="en-US" sz="2400" b="0" i="0" dirty="0">
                <a:solidFill>
                  <a:srgbClr val="333333"/>
                </a:solidFill>
                <a:effectLst/>
                <a:latin typeface="Arial" panose="020B0604020202020204" pitchFamily="34" charset="0"/>
                <a:cs typeface="Arial" panose="020B0604020202020204" pitchFamily="34" charset="0"/>
              </a:rPr>
              <a:t>g</a:t>
            </a:r>
            <a:r>
              <a:rPr lang="vi-VN" sz="2400" b="0" i="0" dirty="0">
                <a:solidFill>
                  <a:srgbClr val="333333"/>
                </a:solidFill>
                <a:effectLst/>
                <a:latin typeface="Arial" panose="020B0604020202020204" pitchFamily="34" charset="0"/>
                <a:cs typeface="Arial" panose="020B0604020202020204" pitchFamily="34" charset="0"/>
              </a:rPr>
              <a:t> 3600 - 3300 cm</a:t>
            </a:r>
            <a:r>
              <a:rPr lang="vi-VN" sz="2400" b="0" i="0" baseline="30000" dirty="0">
                <a:solidFill>
                  <a:srgbClr val="333333"/>
                </a:solidFill>
                <a:effectLst/>
                <a:latin typeface="Arial" panose="020B0604020202020204" pitchFamily="34" charset="0"/>
                <a:cs typeface="Arial" panose="020B0604020202020204" pitchFamily="34" charset="0"/>
              </a:rPr>
              <a:t>-1</a:t>
            </a:r>
          </a:p>
          <a:p>
            <a:pPr marL="342900" indent="-342900" algn="l">
              <a:buFont typeface="Arial" panose="020B0604020202020204" pitchFamily="34" charset="0"/>
              <a:buChar char="•"/>
            </a:pPr>
            <a:endParaRPr lang="vi-VN" sz="2400" b="0" i="0" dirty="0">
              <a:solidFill>
                <a:srgbClr val="333333"/>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cs typeface="Arial" panose="020B0604020202020204" pitchFamily="34" charset="0"/>
              </a:rPr>
              <a:t>Trong phân tử benzyl alcohol, peak của nhóm OH là 3330</a:t>
            </a:r>
            <a:endParaRPr lang="vi-VN" sz="2200" b="0" i="0" baseline="30000" dirty="0">
              <a:solidFill>
                <a:srgbClr val="333333"/>
              </a:solidFill>
              <a:effectLst/>
              <a:latin typeface="Arial" panose="020B0604020202020204" pitchFamily="34" charset="0"/>
              <a:cs typeface="Arial" panose="020B0604020202020204" pitchFamily="34" charset="0"/>
            </a:endParaRPr>
          </a:p>
        </p:txBody>
      </p:sp>
      <p:sp>
        <p:nvSpPr>
          <p:cNvPr id="23" name="Rectangle: Top Corners Snipped 22">
            <a:extLst>
              <a:ext uri="{FF2B5EF4-FFF2-40B4-BE49-F238E27FC236}">
                <a16:creationId xmlns:a16="http://schemas.microsoft.com/office/drawing/2014/main" id="{E181FAB4-2787-3D18-CDC9-6C6BA40E7758}"/>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CEA48AB-858D-EF5E-BEA6-8185F08EC6C0}"/>
              </a:ext>
            </a:extLst>
          </p:cNvPr>
          <p:cNvSpPr txBox="1"/>
          <p:nvPr/>
        </p:nvSpPr>
        <p:spPr>
          <a:xfrm>
            <a:off x="4189406" y="-8714"/>
            <a:ext cx="3812262"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 PHỔ HỒNG NGOẠI</a:t>
            </a:r>
          </a:p>
        </p:txBody>
      </p:sp>
    </p:spTree>
    <p:extLst>
      <p:ext uri="{BB962C8B-B14F-4D97-AF65-F5344CB8AC3E}">
        <p14:creationId xmlns:p14="http://schemas.microsoft.com/office/powerpoint/2010/main" val="24698431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sp>
        <p:nvSpPr>
          <p:cNvPr id="8" name="Rectangle: Top Corners Snipped 7">
            <a:extLst>
              <a:ext uri="{FF2B5EF4-FFF2-40B4-BE49-F238E27FC236}">
                <a16:creationId xmlns:a16="http://schemas.microsoft.com/office/drawing/2014/main" id="{65C96D4F-B5EB-03C6-5C39-03ECE12F29C2}"/>
              </a:ext>
            </a:extLst>
          </p:cNvPr>
          <p:cNvSpPr/>
          <p:nvPr/>
        </p:nvSpPr>
        <p:spPr>
          <a:xfrm flipV="1">
            <a:off x="3301498" y="-17586"/>
            <a:ext cx="5589004"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grpSp>
        <p:nvGrpSpPr>
          <p:cNvPr id="10" name="Group 9">
            <a:extLst>
              <a:ext uri="{FF2B5EF4-FFF2-40B4-BE49-F238E27FC236}">
                <a16:creationId xmlns:a16="http://schemas.microsoft.com/office/drawing/2014/main" id="{8EF6F1EA-FECB-7C1C-D45C-F45F62D2F80F}"/>
              </a:ext>
            </a:extLst>
          </p:cNvPr>
          <p:cNvGrpSpPr/>
          <p:nvPr/>
        </p:nvGrpSpPr>
        <p:grpSpPr>
          <a:xfrm>
            <a:off x="3501810" y="712843"/>
            <a:ext cx="5187448" cy="627582"/>
            <a:chOff x="2305050" y="428626"/>
            <a:chExt cx="7581900" cy="704911"/>
          </a:xfrm>
        </p:grpSpPr>
        <p:sp>
          <p:nvSpPr>
            <p:cNvPr id="6" name="Rectangle: Rounded Corners 5">
              <a:extLst>
                <a:ext uri="{FF2B5EF4-FFF2-40B4-BE49-F238E27FC236}">
                  <a16:creationId xmlns:a16="http://schemas.microsoft.com/office/drawing/2014/main" id="{9D1B4124-3903-32C6-C9CC-9A15D01400F3}"/>
                </a:ext>
              </a:extLst>
            </p:cNvPr>
            <p:cNvSpPr/>
            <p:nvPr/>
          </p:nvSpPr>
          <p:spPr>
            <a:xfrm>
              <a:off x="2305050" y="428626"/>
              <a:ext cx="7581900" cy="704911"/>
            </a:xfrm>
            <a:prstGeom prst="roundRect">
              <a:avLst/>
            </a:prstGeom>
            <a:solidFill>
              <a:srgbClr val="D1FFF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31C2924-285E-BDDD-3344-9C944B2627E7}"/>
                </a:ext>
              </a:extLst>
            </p:cNvPr>
            <p:cNvSpPr txBox="1"/>
            <p:nvPr/>
          </p:nvSpPr>
          <p:spPr>
            <a:xfrm>
              <a:off x="2437647" y="499124"/>
              <a:ext cx="7316707" cy="532306"/>
            </a:xfrm>
            <a:prstGeom prst="rect">
              <a:avLst/>
            </a:prstGeom>
            <a:noFill/>
          </p:spPr>
          <p:txBody>
            <a:bodyPr wrap="square" rtlCol="0">
              <a:spAutoFit/>
            </a:bodyPr>
            <a:lstStyle/>
            <a:p>
              <a:pPr algn="ctr">
                <a:lnSpc>
                  <a:spcPct val="125000"/>
                </a:lnSpc>
              </a:pP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vô</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carbon</a:t>
              </a:r>
              <a:endParaRPr lang="vi-VN" sz="2200" dirty="0">
                <a:latin typeface="Arial" panose="020B0604020202020204" pitchFamily="34" charset="0"/>
                <a:cs typeface="Arial" panose="020B0604020202020204" pitchFamily="34" charset="0"/>
              </a:endParaRPr>
            </a:p>
          </p:txBody>
        </p:sp>
      </p:grpSp>
      <p:pic>
        <p:nvPicPr>
          <p:cNvPr id="16" name="Picture 2" descr="Muối ăn là gì? Phân biệt các loại muối ăn thông dụng">
            <a:extLst>
              <a:ext uri="{FF2B5EF4-FFF2-40B4-BE49-F238E27FC236}">
                <a16:creationId xmlns:a16="http://schemas.microsoft.com/office/drawing/2014/main" id="{245FC983-04B3-32B7-A1ED-0F3A0C875B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86588" y="1542317"/>
            <a:ext cx="3098502" cy="21302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Đá vôi là gì? Đặc điểm, Tính chất và Tác dụng của đá vôi">
            <a:extLst>
              <a:ext uri="{FF2B5EF4-FFF2-40B4-BE49-F238E27FC236}">
                <a16:creationId xmlns:a16="http://schemas.microsoft.com/office/drawing/2014/main" id="{EDBCC7CF-0EA3-3345-B64B-DC849B350C1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11386"/>
          <a:stretch/>
        </p:blipFill>
        <p:spPr bwMode="auto">
          <a:xfrm>
            <a:off x="6976581" y="1497630"/>
            <a:ext cx="3645096" cy="2174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4" name="Picture 6" descr="Baking Soda Là Gì? Công Dụng Tuyệt Vời Của Baking Soda | TIKI">
            <a:extLst>
              <a:ext uri="{FF2B5EF4-FFF2-40B4-BE49-F238E27FC236}">
                <a16:creationId xmlns:a16="http://schemas.microsoft.com/office/drawing/2014/main" id="{20E42282-169E-E4C7-9EDA-604F8D194E91}"/>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4210889" y="3960632"/>
            <a:ext cx="3098502" cy="22205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7B52AA5B-BA35-EC95-CE1A-CE7629F5B444}"/>
              </a:ext>
            </a:extLst>
          </p:cNvPr>
          <p:cNvSpPr txBox="1"/>
          <p:nvPr/>
        </p:nvSpPr>
        <p:spPr>
          <a:xfrm>
            <a:off x="1799951" y="3717066"/>
            <a:ext cx="2271776" cy="430887"/>
          </a:xfrm>
          <a:prstGeom prst="rect">
            <a:avLst/>
          </a:prstGeom>
          <a:noFill/>
        </p:spPr>
        <p:txBody>
          <a:bodyPr wrap="none" rtlCol="0">
            <a:spAutoFit/>
          </a:bodyPr>
          <a:lstStyle/>
          <a:p>
            <a:r>
              <a:rPr lang="en-US" sz="2200" dirty="0" err="1">
                <a:latin typeface="Arial" panose="020B0604020202020204" pitchFamily="34" charset="0"/>
                <a:cs typeface="Arial" panose="020B0604020202020204" pitchFamily="34" charset="0"/>
              </a:rPr>
              <a:t>Muối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ăn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NaCl</a:t>
            </a:r>
          </a:p>
        </p:txBody>
      </p:sp>
      <p:sp>
        <p:nvSpPr>
          <p:cNvPr id="18" name="TextBox 17">
            <a:extLst>
              <a:ext uri="{FF2B5EF4-FFF2-40B4-BE49-F238E27FC236}">
                <a16:creationId xmlns:a16="http://schemas.microsoft.com/office/drawing/2014/main" id="{5F7F7455-9223-A827-FE48-B986310271E4}"/>
              </a:ext>
            </a:extLst>
          </p:cNvPr>
          <p:cNvSpPr txBox="1"/>
          <p:nvPr/>
        </p:nvSpPr>
        <p:spPr>
          <a:xfrm>
            <a:off x="7663241" y="3664482"/>
            <a:ext cx="2327881" cy="430887"/>
          </a:xfrm>
          <a:prstGeom prst="rect">
            <a:avLst/>
          </a:prstGeom>
          <a:noFill/>
        </p:spPr>
        <p:txBody>
          <a:bodyPr wrap="none" rtlCol="0">
            <a:spAutoFit/>
          </a:bodyPr>
          <a:lstStyle/>
          <a:p>
            <a:r>
              <a:rPr lang="en-US" sz="2200" dirty="0" err="1">
                <a:latin typeface="Arial" panose="020B0604020202020204" pitchFamily="34" charset="0"/>
                <a:cs typeface="Arial" panose="020B0604020202020204" pitchFamily="34" charset="0"/>
              </a:rPr>
              <a:t>Đá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vôi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CaCO</a:t>
            </a:r>
            <a:r>
              <a:rPr lang="en-US" sz="2200" baseline="-25000" dirty="0">
                <a:latin typeface="Arial" panose="020B0604020202020204" pitchFamily="34" charset="0"/>
                <a:cs typeface="Arial" panose="020B0604020202020204" pitchFamily="34" charset="0"/>
              </a:rPr>
              <a:t>3</a:t>
            </a:r>
            <a:endParaRPr lang="en-US" sz="22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BDE6188-AC63-C276-ED2F-61EF3ED2F334}"/>
              </a:ext>
            </a:extLst>
          </p:cNvPr>
          <p:cNvSpPr txBox="1"/>
          <p:nvPr/>
        </p:nvSpPr>
        <p:spPr>
          <a:xfrm>
            <a:off x="4117703" y="6153984"/>
            <a:ext cx="3284874"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Baking soda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NaHCO</a:t>
            </a:r>
            <a:r>
              <a:rPr lang="en-US" sz="2200" baseline="-25000" dirty="0">
                <a:latin typeface="Arial" panose="020B0604020202020204" pitchFamily="34" charset="0"/>
                <a:cs typeface="Arial" panose="020B0604020202020204" pitchFamily="34" charset="0"/>
              </a:rPr>
              <a:t>3</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293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6902AB-3BEC-FA56-12CB-557AF638C274}"/>
              </a:ext>
            </a:extLst>
          </p:cNvPr>
          <p:cNvGrpSpPr/>
          <p:nvPr/>
        </p:nvGrpSpPr>
        <p:grpSpPr>
          <a:xfrm>
            <a:off x="516929" y="252896"/>
            <a:ext cx="10635149" cy="6268368"/>
            <a:chOff x="3698576" y="3651407"/>
            <a:chExt cx="9541171" cy="6126005"/>
          </a:xfrm>
        </p:grpSpPr>
        <p:sp>
          <p:nvSpPr>
            <p:cNvPr id="3" name="Rectangle: Rounded Corners 2">
              <a:extLst>
                <a:ext uri="{FF2B5EF4-FFF2-40B4-BE49-F238E27FC236}">
                  <a16:creationId xmlns:a16="http://schemas.microsoft.com/office/drawing/2014/main" id="{18ABE48B-93D5-FFA5-43A2-7F7DBFCEA4A8}"/>
                </a:ext>
              </a:extLst>
            </p:cNvPr>
            <p:cNvSpPr/>
            <p:nvPr/>
          </p:nvSpPr>
          <p:spPr>
            <a:xfrm rot="21407346">
              <a:off x="4017350" y="3651407"/>
              <a:ext cx="8351969" cy="6126005"/>
            </a:xfrm>
            <a:prstGeom prst="roundRect">
              <a:avLst>
                <a:gd name="adj" fmla="val 4777"/>
              </a:avLst>
            </a:prstGeom>
            <a:solidFill>
              <a:srgbClr val="ACB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17FDCFE-AB9A-33F8-CFF4-ACF442849B37}"/>
                </a:ext>
              </a:extLst>
            </p:cNvPr>
            <p:cNvSpPr/>
            <p:nvPr/>
          </p:nvSpPr>
          <p:spPr>
            <a:xfrm>
              <a:off x="4071667" y="3890386"/>
              <a:ext cx="9168080" cy="5820057"/>
            </a:xfrm>
            <a:prstGeom prst="roundRect">
              <a:avLst>
                <a:gd name="adj" fmla="val 6739"/>
              </a:avLst>
            </a:prstGeom>
            <a:solidFill>
              <a:schemeClr val="bg1"/>
            </a:solidFill>
            <a:ln w="19050">
              <a:solidFill>
                <a:srgbClr val="2E6F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D004BDDE-FDD5-3C33-3C23-74C576EB21A1}"/>
                </a:ext>
              </a:extLst>
            </p:cNvPr>
            <p:cNvSpPr/>
            <p:nvPr/>
          </p:nvSpPr>
          <p:spPr>
            <a:xfrm>
              <a:off x="3698576" y="3668138"/>
              <a:ext cx="1845031" cy="457200"/>
            </a:xfrm>
            <a:prstGeom prst="roundRect">
              <a:avLst>
                <a:gd name="adj" fmla="val 50000"/>
              </a:avLst>
            </a:prstGeom>
            <a:solidFill>
              <a:srgbClr val="2E6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Em có biết </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A4A385-2AE1-6D82-9B36-F7CD3EF47D7B}"/>
                    </a:ext>
                  </a:extLst>
                </p:cNvPr>
                <p:cNvSpPr txBox="1"/>
                <p:nvPr/>
              </p:nvSpPr>
              <p:spPr>
                <a:xfrm>
                  <a:off x="4187246" y="4101728"/>
                  <a:ext cx="8875708" cy="5585105"/>
                </a:xfrm>
                <a:prstGeom prst="rect">
                  <a:avLst/>
                </a:prstGeom>
                <a:noFill/>
              </p:spPr>
              <p:txBody>
                <a:bodyPr wrap="square" rtlCol="0">
                  <a:spAutoFit/>
                </a:bodyPr>
                <a:lstStyle/>
                <a:p>
                  <a:pPr algn="just">
                    <a:lnSpc>
                      <a:spcPct val="130000"/>
                    </a:lnSpc>
                  </a:pPr>
                  <a:r>
                    <a:rPr lang="en-US" sz="2200" dirty="0">
                      <a:latin typeface="Arial" panose="020B0604020202020204" pitchFamily="34" charset="0"/>
                      <a:cs typeface="Arial" panose="020B0604020202020204" pitchFamily="34" charset="0"/>
                    </a:rPr>
                    <a:t>Bức </a:t>
                  </a:r>
                  <a:r>
                    <a:rPr lang="en-US" sz="2200" dirty="0" err="1">
                      <a:latin typeface="Arial" panose="020B0604020202020204" pitchFamily="34" charset="0"/>
                      <a:cs typeface="Arial" panose="020B0604020202020204" pitchFamily="34" charset="0"/>
                    </a:rPr>
                    <a:t>xạ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từ</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đặc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bằng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bước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b="1" dirty="0" err="1">
                      <a:solidFill>
                        <a:srgbClr val="FC5884"/>
                      </a:solidFill>
                      <a:latin typeface="Arial" panose="020B0604020202020204" pitchFamily="34" charset="0"/>
                      <a:cs typeface="Arial" panose="020B0604020202020204" pitchFamily="34" charset="0"/>
                    </a:rPr>
                    <a:t>Số</a:t>
                  </a:r>
                  <a:r>
                    <a:rPr lang="en-US" sz="2200" b="1" dirty="0">
                      <a:solidFill>
                        <a:srgbClr val="FC5884"/>
                      </a:solidFill>
                      <a:latin typeface="Arial" panose="020B0604020202020204" pitchFamily="34" charset="0"/>
                      <a:cs typeface="Arial" panose="020B0604020202020204" pitchFamily="34" charset="0"/>
                    </a:rPr>
                    <a:t> </a:t>
                  </a:r>
                  <a:r>
                    <a:rPr lang="en-US" sz="2200" b="1" dirty="0" err="1">
                      <a:solidFill>
                        <a:srgbClr val="FC5884"/>
                      </a:solidFill>
                      <a:latin typeface="Arial" panose="020B0604020202020204" pitchFamily="34" charset="0"/>
                      <a:cs typeface="Arial" panose="020B0604020202020204" pitchFamily="34" charset="0"/>
                    </a:rPr>
                    <a:t>sóng</a:t>
                  </a:r>
                  <a:r>
                    <a:rPr lang="en-US" sz="2200" b="1" dirty="0">
                      <a:solidFill>
                        <a:srgbClr val="FC5884"/>
                      </a:solidFill>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dao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từ</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truyền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1 cm; </a:t>
                  </a:r>
                  <a:r>
                    <a:rPr lang="en-US" sz="2200" b="1" dirty="0" err="1">
                      <a:solidFill>
                        <a:srgbClr val="0021E0"/>
                      </a:solidFill>
                      <a:latin typeface="Arial" panose="020B0604020202020204" pitchFamily="34" charset="0"/>
                      <a:cs typeface="Arial" panose="020B0604020202020204" pitchFamily="34" charset="0"/>
                    </a:rPr>
                    <a:t>bước</a:t>
                  </a:r>
                  <a:r>
                    <a:rPr lang="en-US" sz="2200" b="1" dirty="0">
                      <a:solidFill>
                        <a:srgbClr val="0021E0"/>
                      </a:solidFill>
                      <a:latin typeface="Arial" panose="020B0604020202020204" pitchFamily="34" charset="0"/>
                      <a:cs typeface="Arial" panose="020B0604020202020204" pitchFamily="34" charset="0"/>
                    </a:rPr>
                    <a:t> </a:t>
                  </a:r>
                  <a:r>
                    <a:rPr lang="en-US" sz="2200" b="1" dirty="0" err="1">
                      <a:solidFill>
                        <a:srgbClr val="0021E0"/>
                      </a:solidFill>
                      <a:latin typeface="Arial" panose="020B0604020202020204" pitchFamily="34" charset="0"/>
                      <a:cs typeface="Arial" panose="020B0604020202020204" pitchFamily="34" charset="0"/>
                    </a:rPr>
                    <a:t>sóng</a:t>
                  </a:r>
                  <a:r>
                    <a:rPr lang="en-US" sz="2200" b="1" dirty="0">
                      <a:solidFill>
                        <a:srgbClr val="0021E0"/>
                      </a:solidFill>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bức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một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dao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đầy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đủ</a:t>
                  </a:r>
                  <a:r>
                    <a:rPr lang="en-US" sz="2200" dirty="0">
                      <a:latin typeface="Arial" panose="020B0604020202020204" pitchFamily="34" charset="0"/>
                      <a:cs typeface="Arial" panose="020B0604020202020204" pitchFamily="34" charset="0"/>
                    </a:rPr>
                    <a:t>; </a:t>
                  </a:r>
                  <a:r>
                    <a:rPr lang="en-US" sz="2200" b="1" dirty="0" err="1">
                      <a:solidFill>
                        <a:srgbClr val="7030A0"/>
                      </a:solidFill>
                      <a:latin typeface="Arial" panose="020B0604020202020204" pitchFamily="34" charset="0"/>
                      <a:cs typeface="Arial" panose="020B0604020202020204" pitchFamily="34" charset="0"/>
                    </a:rPr>
                    <a:t>tần</a:t>
                  </a:r>
                  <a:r>
                    <a:rPr lang="en-US" sz="2200" b="1" dirty="0">
                      <a:solidFill>
                        <a:srgbClr val="7030A0"/>
                      </a:solidFill>
                      <a:latin typeface="Arial" panose="020B0604020202020204" pitchFamily="34" charset="0"/>
                      <a:cs typeface="Arial" panose="020B0604020202020204" pitchFamily="34" charset="0"/>
                    </a:rPr>
                    <a:t> </a:t>
                  </a:r>
                  <a:r>
                    <a:rPr lang="en-US" sz="2200" b="1" dirty="0" err="1">
                      <a:solidFill>
                        <a:srgbClr val="7030A0"/>
                      </a:solidFill>
                      <a:latin typeface="Arial" panose="020B0604020202020204" pitchFamily="34" charset="0"/>
                      <a:cs typeface="Arial" panose="020B0604020202020204" pitchFamily="34" charset="0"/>
                    </a:rPr>
                    <a:t>số</a:t>
                  </a:r>
                  <a:r>
                    <a:rPr lang="en-US" sz="2200" b="1" dirty="0">
                      <a:solidFill>
                        <a:srgbClr val="7030A0"/>
                      </a:solidFill>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dao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một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vị</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thời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gian</a:t>
                  </a:r>
                  <a:r>
                    <a:rPr lang="en-US" sz="2200" dirty="0">
                      <a:latin typeface="Arial" panose="020B0604020202020204" pitchFamily="34" charset="0"/>
                      <a:cs typeface="Arial" panose="020B0604020202020204" pitchFamily="34" charset="0"/>
                    </a:rPr>
                    <a:t>.</a:t>
                  </a:r>
                </a:p>
                <a:p>
                  <a:pPr algn="just">
                    <a:lnSpc>
                      <a:spcPct val="130000"/>
                    </a:lnSpc>
                  </a:pPr>
                  <a:r>
                    <a:rPr lang="en-US" sz="2200" dirty="0" err="1">
                      <a:latin typeface="Arial" panose="020B0604020202020204" pitchFamily="34" charset="0"/>
                      <a:cs typeface="Arial" panose="020B0604020202020204" pitchFamily="34" charset="0"/>
                    </a:rPr>
                    <a:t>Mối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quan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hệ</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giữa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sóng</a:t>
                  </a:r>
                  <a:r>
                    <a:rPr lang="en-US" sz="2200" dirty="0">
                      <a:latin typeface="Arial" panose="020B0604020202020204" pitchFamily="34" charset="0"/>
                      <a:cs typeface="Arial" panose="020B0604020202020204" pitchFamily="34" charset="0"/>
                    </a:rPr>
                    <a:t> (</a:t>
                  </a:r>
                  <a14:m>
                    <m:oMath xmlns:m="http://schemas.openxmlformats.org/officeDocument/2006/math">
                      <m:acc>
                        <m:accPr>
                          <m:chr m:val="̅"/>
                          <m:ctrlPr>
                            <a:rPr lang="en-US" sz="2200" i="1" smtClean="0">
                              <a:latin typeface="Cambria Math" panose="02040503050406030204" pitchFamily="18" charset="0"/>
                              <a:cs typeface="Arial" panose="020B0604020202020204" pitchFamily="34" charset="0"/>
                            </a:rPr>
                          </m:ctrlPr>
                        </m:accPr>
                        <m:e>
                          <m:r>
                            <a:rPr lang="en-US" sz="2200" b="0" i="1" smtClean="0">
                              <a:latin typeface="Cambria Math" panose="02040503050406030204" pitchFamily="18" charset="0"/>
                              <a:cs typeface="Arial" panose="020B0604020202020204" pitchFamily="34" charset="0"/>
                            </a:rPr>
                            <m:t>𝑣</m:t>
                          </m:r>
                        </m:e>
                      </m:acc>
                    </m:oMath>
                  </a14:m>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(v), </a:t>
                  </a:r>
                  <a:r>
                    <a:rPr lang="en-US" sz="2200" dirty="0" err="1">
                      <a:latin typeface="Arial" panose="020B0604020202020204" pitchFamily="34" charset="0"/>
                      <a:cs typeface="Arial" panose="020B0604020202020204" pitchFamily="34" charset="0"/>
                    </a:rPr>
                    <a:t>bước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sóng</a:t>
                  </a:r>
                  <a:r>
                    <a:rPr lang="en-US" sz="2200" dirty="0">
                      <a:latin typeface="Arial" panose="020B0604020202020204" pitchFamily="34" charset="0"/>
                      <a:cs typeface="Arial" panose="020B0604020202020204" pitchFamily="34" charset="0"/>
                    </a:rPr>
                    <a:t> (</a:t>
                  </a:r>
                  <a:r>
                    <a:rPr lang="el-GR" sz="2200" dirty="0">
                      <a:latin typeface="Arial" panose="020B0604020202020204" pitchFamily="34" charset="0"/>
                      <a:cs typeface="Arial" panose="020B0604020202020204" pitchFamily="34" charset="0"/>
                    </a:rPr>
                    <a:t>λ</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truyền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sóng</a:t>
                  </a:r>
                  <a:r>
                    <a:rPr lang="en-US" sz="2200" dirty="0">
                      <a:latin typeface="Arial" panose="020B0604020202020204" pitchFamily="34" charset="0"/>
                      <a:cs typeface="Arial" panose="020B0604020202020204" pitchFamily="34" charset="0"/>
                    </a:rPr>
                    <a:t> (c)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trình</a:t>
                  </a:r>
                  <a:r>
                    <a:rPr lang="en-US" sz="2200" dirty="0">
                      <a:latin typeface="Arial" panose="020B0604020202020204" pitchFamily="34" charset="0"/>
                      <a:cs typeface="Arial" panose="020B0604020202020204" pitchFamily="34" charset="0"/>
                    </a:rPr>
                    <a:t>:</a:t>
                  </a:r>
                </a:p>
                <a:p>
                  <a:pPr algn="just">
                    <a:lnSpc>
                      <a:spcPct val="130000"/>
                    </a:lnSpc>
                  </a:pPr>
                  <a14:m>
                    <m:oMathPara xmlns:m="http://schemas.openxmlformats.org/officeDocument/2006/math">
                      <m:oMathParaPr>
                        <m:jc m:val="centerGroup"/>
                      </m:oMathParaPr>
                      <m:oMath xmlns:m="http://schemas.openxmlformats.org/officeDocument/2006/math">
                        <m:acc>
                          <m:accPr>
                            <m:chr m:val="̅"/>
                            <m:ctrlPr>
                              <a:rPr lang="en-US" sz="2200" b="0" i="1" smtClean="0">
                                <a:latin typeface="Cambria Math" panose="02040503050406030204" pitchFamily="18" charset="0"/>
                                <a:cs typeface="Arial" panose="020B0604020202020204" pitchFamily="34" charset="0"/>
                              </a:rPr>
                            </m:ctrlPr>
                          </m:accPr>
                          <m:e>
                            <m:r>
                              <a:rPr lang="en-US" sz="2200" b="0" i="1" smtClean="0">
                                <a:latin typeface="Cambria Math" panose="02040503050406030204" pitchFamily="18" charset="0"/>
                                <a:cs typeface="Arial" panose="020B0604020202020204" pitchFamily="34" charset="0"/>
                              </a:rPr>
                              <m:t>𝑣</m:t>
                            </m:r>
                          </m:e>
                        </m:acc>
                        <m:r>
                          <a:rPr lang="en-US" sz="2200" b="0" i="1" smtClean="0">
                            <a:latin typeface="Cambria Math" panose="02040503050406030204" pitchFamily="18" charset="0"/>
                            <a:cs typeface="Arial" panose="020B0604020202020204" pitchFamily="34" charset="0"/>
                          </a:rPr>
                          <m:t>=</m:t>
                        </m:r>
                        <m:f>
                          <m:fPr>
                            <m:ctrlPr>
                              <a:rPr lang="en-US" sz="2200" b="0" i="1" smtClean="0">
                                <a:latin typeface="Cambria Math" panose="02040503050406030204" pitchFamily="18" charset="0"/>
                                <a:cs typeface="Arial" panose="020B0604020202020204" pitchFamily="34" charset="0"/>
                              </a:rPr>
                            </m:ctrlPr>
                          </m:fPr>
                          <m:num>
                            <m:r>
                              <a:rPr lang="en-US" sz="2200" b="0" i="1" smtClean="0">
                                <a:latin typeface="Cambria Math" panose="02040503050406030204" pitchFamily="18" charset="0"/>
                                <a:cs typeface="Arial" panose="020B0604020202020204" pitchFamily="34" charset="0"/>
                              </a:rPr>
                              <m:t>1</m:t>
                            </m:r>
                          </m:num>
                          <m:den>
                            <m:r>
                              <m:rPr>
                                <m:sty m:val="p"/>
                              </m:rPr>
                              <a:rPr lang="el-GR" sz="2200" b="0" i="1" smtClean="0">
                                <a:latin typeface="Cambria Math" panose="02040503050406030204" pitchFamily="18" charset="0"/>
                                <a:cs typeface="Arial" panose="020B0604020202020204" pitchFamily="34" charset="0"/>
                              </a:rPr>
                              <m:t>λ</m:t>
                            </m:r>
                          </m:den>
                        </m:f>
                        <m:r>
                          <a:rPr lang="en-US" sz="2200" b="0" i="1" smtClean="0">
                            <a:latin typeface="Cambria Math" panose="02040503050406030204" pitchFamily="18" charset="0"/>
                            <a:cs typeface="Arial" panose="020B0604020202020204" pitchFamily="34" charset="0"/>
                          </a:rPr>
                          <m:t>= </m:t>
                        </m:r>
                        <m:f>
                          <m:fPr>
                            <m:ctrlPr>
                              <a:rPr lang="en-US" sz="2200" b="0" i="1" smtClean="0">
                                <a:latin typeface="Cambria Math" panose="02040503050406030204" pitchFamily="18" charset="0"/>
                                <a:cs typeface="Arial" panose="020B0604020202020204" pitchFamily="34" charset="0"/>
                              </a:rPr>
                            </m:ctrlPr>
                          </m:fPr>
                          <m:num>
                            <m:r>
                              <a:rPr lang="en-US" sz="2200" b="0" i="1" smtClean="0">
                                <a:latin typeface="Cambria Math" panose="02040503050406030204" pitchFamily="18" charset="0"/>
                                <a:cs typeface="Arial" panose="020B0604020202020204" pitchFamily="34" charset="0"/>
                              </a:rPr>
                              <m:t>𝑣</m:t>
                            </m:r>
                          </m:num>
                          <m:den>
                            <m:r>
                              <a:rPr lang="en-US" sz="2200" b="0" i="1" smtClean="0">
                                <a:latin typeface="Cambria Math" panose="02040503050406030204" pitchFamily="18" charset="0"/>
                                <a:cs typeface="Arial" panose="020B0604020202020204" pitchFamily="34" charset="0"/>
                              </a:rPr>
                              <m:t>𝑐</m:t>
                            </m:r>
                          </m:den>
                        </m:f>
                      </m:oMath>
                    </m:oMathPara>
                  </a14:m>
                  <a:endParaRPr lang="en-US" sz="2200" dirty="0">
                    <a:latin typeface="Arial" panose="020B0604020202020204" pitchFamily="34" charset="0"/>
                    <a:cs typeface="Arial" panose="020B0604020202020204" pitchFamily="34" charset="0"/>
                  </a:endParaRPr>
                </a:p>
                <a:p>
                  <a:pPr algn="just">
                    <a:lnSpc>
                      <a:spcPct val="130000"/>
                    </a:lnSpc>
                  </a:pPr>
                  <a:r>
                    <a:rPr lang="en-US" sz="2200" dirty="0" err="1">
                      <a:latin typeface="Arial" panose="020B0604020202020204" pitchFamily="34" charset="0"/>
                      <a:cs typeface="Arial" panose="020B0604020202020204" pitchFamily="34" charset="0"/>
                    </a:rPr>
                    <a:t>Đơn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vị</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cm</a:t>
                  </a:r>
                  <a:r>
                    <a:rPr lang="en-US" sz="2200" baseline="30000" dirty="0">
                      <a:latin typeface="Arial" panose="020B0604020202020204" pitchFamily="34" charset="0"/>
                      <a:cs typeface="Arial" panose="020B0604020202020204" pitchFamily="34" charset="0"/>
                    </a:rPr>
                    <a:t>-1</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truyền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lấy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bằng</a:t>
                  </a:r>
                  <a:r>
                    <a:rPr lang="en-US" sz="2200" dirty="0">
                      <a:latin typeface="Arial" panose="020B0604020202020204" pitchFamily="34" charset="0"/>
                      <a:cs typeface="Arial" panose="020B0604020202020204" pitchFamily="34" charset="0"/>
                    </a:rPr>
                    <a:t> 3x10</a:t>
                  </a:r>
                  <a:r>
                    <a:rPr lang="en-US" sz="2200" baseline="30000" dirty="0">
                      <a:latin typeface="Arial" panose="020B0604020202020204" pitchFamily="34" charset="0"/>
                      <a:cs typeface="Arial" panose="020B0604020202020204" pitchFamily="34" charset="0"/>
                    </a:rPr>
                    <a:t>10</a:t>
                  </a:r>
                  <a:r>
                    <a:rPr lang="en-US" sz="2200" dirty="0">
                      <a:latin typeface="Arial" panose="020B0604020202020204" pitchFamily="34" charset="0"/>
                      <a:cs typeface="Arial" panose="020B0604020202020204" pitchFamily="34" charset="0"/>
                    </a:rPr>
                    <a:t> cm/s.</a:t>
                  </a:r>
                </a:p>
                <a:p>
                  <a:pPr algn="just">
                    <a:lnSpc>
                      <a:spcPct val="130000"/>
                    </a:lnSpc>
                  </a:pP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phổ</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hồng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hữu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người</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dụng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từ</a:t>
                  </a:r>
                  <a:r>
                    <a:rPr lang="en-US" sz="2200" dirty="0">
                      <a:latin typeface="Arial" panose="020B0604020202020204" pitchFamily="34" charset="0"/>
                      <a:cs typeface="Arial" panose="020B0604020202020204" pitchFamily="34" charset="0"/>
                    </a:rPr>
                    <a:t> 4000 cm</a:t>
                  </a:r>
                  <a:r>
                    <a:rPr lang="en-US" sz="2200" baseline="30000" dirty="0">
                      <a:latin typeface="Arial" panose="020B0604020202020204" pitchFamily="34" charset="0"/>
                      <a:cs typeface="Arial" panose="020B0604020202020204" pitchFamily="34" charset="0"/>
                    </a:rPr>
                    <a:t>-1</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đến</a:t>
                  </a:r>
                  <a:r>
                    <a:rPr lang="en-US" sz="2200" dirty="0">
                      <a:latin typeface="Arial" panose="020B0604020202020204" pitchFamily="34" charset="0"/>
                      <a:cs typeface="Arial" panose="020B0604020202020204" pitchFamily="34" charset="0"/>
                    </a:rPr>
                    <a:t> 400 cm</a:t>
                  </a:r>
                  <a:r>
                    <a:rPr lang="en-US" sz="2200" baseline="30000" dirty="0">
                      <a:latin typeface="Arial" panose="020B0604020202020204" pitchFamily="34" charset="0"/>
                      <a:cs typeface="Arial" panose="020B0604020202020204" pitchFamily="34" charset="0"/>
                    </a:rPr>
                    <a:t>-1</a:t>
                  </a:r>
                  <a:r>
                    <a:rPr lang="en-US" sz="2200" dirty="0">
                      <a:latin typeface="Arial" panose="020B0604020202020204" pitchFamily="34" charset="0"/>
                      <a:cs typeface="Arial" panose="020B0604020202020204" pitchFamily="34" charset="0"/>
                    </a:rPr>
                    <a:t>.</a:t>
                  </a:r>
                </a:p>
              </p:txBody>
            </p:sp>
          </mc:Choice>
          <mc:Fallback xmlns="">
            <p:sp>
              <p:nvSpPr>
                <p:cNvPr id="6" name="TextBox 5">
                  <a:extLst>
                    <a:ext uri="{FF2B5EF4-FFF2-40B4-BE49-F238E27FC236}">
                      <a16:creationId xmlns:a16="http://schemas.microsoft.com/office/drawing/2014/main" id="{D6A4A385-2AE1-6D82-9B36-F7CD3EF47D7B}"/>
                    </a:ext>
                  </a:extLst>
                </p:cNvPr>
                <p:cNvSpPr txBox="1">
                  <a:spLocks noRot="1" noChangeAspect="1" noMove="1" noResize="1" noEditPoints="1" noAdjustHandles="1" noChangeArrowheads="1" noChangeShapeType="1" noTextEdit="1"/>
                </p:cNvSpPr>
                <p:nvPr/>
              </p:nvSpPr>
              <p:spPr>
                <a:xfrm>
                  <a:off x="4187246" y="4101728"/>
                  <a:ext cx="8875708" cy="5585105"/>
                </a:xfrm>
                <a:prstGeom prst="rect">
                  <a:avLst/>
                </a:prstGeom>
                <a:blipFill>
                  <a:blip r:embed="rId2"/>
                  <a:stretch>
                    <a:fillRect l="-801" r="-801" b="-1279"/>
                  </a:stretch>
                </a:blipFill>
              </p:spPr>
              <p:txBody>
                <a:bodyPr/>
                <a:lstStyle/>
                <a:p>
                  <a:r>
                    <a:rPr lang="en-US">
                      <a:noFill/>
                    </a:rPr>
                    <a:t> </a:t>
                  </a:r>
                </a:p>
              </p:txBody>
            </p:sp>
          </mc:Fallback>
        </mc:AlternateContent>
      </p:grpSp>
      <p:pic>
        <p:nvPicPr>
          <p:cNvPr id="8" name="Graphic 7">
            <a:extLst>
              <a:ext uri="{FF2B5EF4-FFF2-40B4-BE49-F238E27FC236}">
                <a16:creationId xmlns:a16="http://schemas.microsoft.com/office/drawing/2014/main" id="{BB6149F0-5609-10FD-5C82-1EDF62840D4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3533048">
            <a:off x="10677164" y="-819393"/>
            <a:ext cx="2404113" cy="2144578"/>
          </a:xfrm>
          <a:prstGeom prst="rect">
            <a:avLst/>
          </a:prstGeom>
        </p:spPr>
      </p:pic>
      <p:grpSp>
        <p:nvGrpSpPr>
          <p:cNvPr id="9" name="Group 8">
            <a:extLst>
              <a:ext uri="{FF2B5EF4-FFF2-40B4-BE49-F238E27FC236}">
                <a16:creationId xmlns:a16="http://schemas.microsoft.com/office/drawing/2014/main" id="{C86C4EAB-CC76-8819-B306-4AA75C43151B}"/>
              </a:ext>
            </a:extLst>
          </p:cNvPr>
          <p:cNvGrpSpPr/>
          <p:nvPr/>
        </p:nvGrpSpPr>
        <p:grpSpPr>
          <a:xfrm>
            <a:off x="11331291" y="4892675"/>
            <a:ext cx="1171575" cy="2181980"/>
            <a:chOff x="11331291" y="4892675"/>
            <a:chExt cx="1171575" cy="2181980"/>
          </a:xfrm>
        </p:grpSpPr>
        <p:pic>
          <p:nvPicPr>
            <p:cNvPr id="10" name="Graphic 9">
              <a:extLst>
                <a:ext uri="{FF2B5EF4-FFF2-40B4-BE49-F238E27FC236}">
                  <a16:creationId xmlns:a16="http://schemas.microsoft.com/office/drawing/2014/main" id="{4EA8D15A-BF9F-D5D7-DE8D-525B23BFEB9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D944480B-3260-2D1A-3042-D0F4AECF6B1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CA9F55B7-3D62-4171-1DA7-DE52B05CEB96}"/>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grpSp>
      <p:grpSp>
        <p:nvGrpSpPr>
          <p:cNvPr id="13" name="Group 12">
            <a:extLst>
              <a:ext uri="{FF2B5EF4-FFF2-40B4-BE49-F238E27FC236}">
                <a16:creationId xmlns:a16="http://schemas.microsoft.com/office/drawing/2014/main" id="{AF628683-3106-2B6C-62B5-702E14A898EA}"/>
              </a:ext>
            </a:extLst>
          </p:cNvPr>
          <p:cNvGrpSpPr/>
          <p:nvPr/>
        </p:nvGrpSpPr>
        <p:grpSpPr>
          <a:xfrm flipH="1">
            <a:off x="-330796" y="4892675"/>
            <a:ext cx="1171575" cy="2181980"/>
            <a:chOff x="11331291" y="4892675"/>
            <a:chExt cx="1171575" cy="2181980"/>
          </a:xfrm>
        </p:grpSpPr>
        <p:pic>
          <p:nvPicPr>
            <p:cNvPr id="14" name="Graphic 13">
              <a:extLst>
                <a:ext uri="{FF2B5EF4-FFF2-40B4-BE49-F238E27FC236}">
                  <a16:creationId xmlns:a16="http://schemas.microsoft.com/office/drawing/2014/main" id="{18C01F97-0635-735E-D479-966798437CB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5" name="Graphic 14">
              <a:extLst>
                <a:ext uri="{FF2B5EF4-FFF2-40B4-BE49-F238E27FC236}">
                  <a16:creationId xmlns:a16="http://schemas.microsoft.com/office/drawing/2014/main" id="{3C56FA1D-6E21-7561-887C-99CB51E3BD3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16" name="Graphic 15">
              <a:extLst>
                <a:ext uri="{FF2B5EF4-FFF2-40B4-BE49-F238E27FC236}">
                  <a16:creationId xmlns:a16="http://schemas.microsoft.com/office/drawing/2014/main" id="{F004FD4A-E98A-2037-5A37-87F4C51064B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grpSp>
    </p:spTree>
    <p:extLst>
      <p:ext uri="{BB962C8B-B14F-4D97-AF65-F5344CB8AC3E}">
        <p14:creationId xmlns:p14="http://schemas.microsoft.com/office/powerpoint/2010/main" val="380937368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92"/>
          <p:cNvSpPr txBox="1">
            <a:spLocks noChangeArrowheads="1"/>
          </p:cNvSpPr>
          <p:nvPr/>
        </p:nvSpPr>
        <p:spPr bwMode="auto">
          <a:xfrm>
            <a:off x="2742130" y="1528905"/>
            <a:ext cx="7041760" cy="100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03065"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5926" b="1" i="0" u="none" strike="noStrike" kern="1200" cap="none" spc="0" normalizeH="0" baseline="0" noProof="0" dirty="0">
                <a:ln>
                  <a:noFill/>
                </a:ln>
                <a:solidFill>
                  <a:srgbClr val="07443C">
                    <a:lumMod val="75000"/>
                    <a:lumOff val="25000"/>
                  </a:srgbClr>
                </a:solidFill>
                <a:effectLst/>
                <a:uLnTx/>
                <a:uFillTx/>
                <a:latin typeface="Arial"/>
                <a:ea typeface="华文琥珀" panose="02010800040101010101" pitchFamily="2" charset="-122"/>
                <a:cs typeface="+mn-cs"/>
              </a:rPr>
              <a:t>BÀI TẬP CỦNG CỐ</a:t>
            </a:r>
            <a:endParaRPr kumimoji="0" lang="zh-CN" altLang="en-US" sz="5926" b="1" i="0" u="none" strike="noStrike" kern="1200" cap="none" spc="0" normalizeH="0" baseline="0" noProof="0" dirty="0">
              <a:ln>
                <a:noFill/>
              </a:ln>
              <a:solidFill>
                <a:srgbClr val="07443C">
                  <a:lumMod val="75000"/>
                  <a:lumOff val="25000"/>
                </a:srgbClr>
              </a:solidFill>
              <a:effectLst/>
              <a:uLnTx/>
              <a:uFillTx/>
              <a:latin typeface="Arial"/>
              <a:ea typeface="华文琥珀" panose="02010800040101010101" pitchFamily="2" charset="-122"/>
              <a:cs typeface="+mn-cs"/>
            </a:endParaRPr>
          </a:p>
        </p:txBody>
      </p:sp>
    </p:spTree>
    <p:extLst>
      <p:ext uri="{BB962C8B-B14F-4D97-AF65-F5344CB8AC3E}">
        <p14:creationId xmlns:p14="http://schemas.microsoft.com/office/powerpoint/2010/main" val="10902947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3233899"/>
          </a:xfrm>
          <a:prstGeom prst="rect">
            <a:avLst/>
          </a:prstGeom>
          <a:noFill/>
        </p:spPr>
        <p:txBody>
          <a:bodyPr wrap="square">
            <a:spAutoFit/>
          </a:bodyPr>
          <a:lstStyle/>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1. </a:t>
            </a: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Hãy nêu những đặc điểm khác nhau cơ bản giữa hợp chất hữu cơ và hợp chất vô cơ về thành phần nguyên tố, tính chất vật lí, tính chất hóa học</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spTree>
    <p:extLst>
      <p:ext uri="{BB962C8B-B14F-4D97-AF65-F5344CB8AC3E}">
        <p14:creationId xmlns:p14="http://schemas.microsoft.com/office/powerpoint/2010/main" val="1119862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802656"/>
          </a:xfrm>
          <a:prstGeom prst="rect">
            <a:avLst/>
          </a:prstGeom>
          <a:noFill/>
        </p:spPr>
        <p:txBody>
          <a:bodyPr wrap="square">
            <a:spAutoFit/>
          </a:bodyPr>
          <a:lstStyle/>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1.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grpSp>
        <p:nvGrpSpPr>
          <p:cNvPr id="13" name="Group 12">
            <a:extLst>
              <a:ext uri="{FF2B5EF4-FFF2-40B4-BE49-F238E27FC236}">
                <a16:creationId xmlns:a16="http://schemas.microsoft.com/office/drawing/2014/main" id="{9A7260DD-9A73-4AF4-98AF-23FE0F8340F2}"/>
              </a:ext>
            </a:extLst>
          </p:cNvPr>
          <p:cNvGrpSpPr/>
          <p:nvPr/>
        </p:nvGrpSpPr>
        <p:grpSpPr>
          <a:xfrm>
            <a:off x="1110194" y="149366"/>
            <a:ext cx="2292649" cy="1011586"/>
            <a:chOff x="1044501" y="3693501"/>
            <a:chExt cx="3096344" cy="1366201"/>
          </a:xfrm>
        </p:grpSpPr>
        <p:sp>
          <p:nvSpPr>
            <p:cNvPr id="11" name="Rectangle: Rounded Corners 10">
              <a:extLst>
                <a:ext uri="{FF2B5EF4-FFF2-40B4-BE49-F238E27FC236}">
                  <a16:creationId xmlns:a16="http://schemas.microsoft.com/office/drawing/2014/main" id="{55FF6A4F-02F2-451D-950F-ABDD33CFEA17}"/>
                </a:ext>
              </a:extLst>
            </p:cNvPr>
            <p:cNvSpPr/>
            <p:nvPr/>
          </p:nvSpPr>
          <p:spPr>
            <a:xfrm>
              <a:off x="1620565" y="4267614"/>
              <a:ext cx="2520280" cy="792088"/>
            </a:xfrm>
            <a:prstGeom prst="roundRect">
              <a:avLst/>
            </a:prstGeom>
            <a:solidFill>
              <a:srgbClr val="DFEB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2449" rtl="0" eaLnBrk="1" fontAlgn="base" latinLnBrk="0" hangingPunct="1">
                <a:lnSpc>
                  <a:spcPct val="100000"/>
                </a:lnSpc>
                <a:spcBef>
                  <a:spcPct val="0"/>
                </a:spcBef>
                <a:spcAft>
                  <a:spcPct val="0"/>
                </a:spcAft>
                <a:buClrTx/>
                <a:buSzTx/>
                <a:buFontTx/>
                <a:buNone/>
                <a:tabLst/>
                <a:defRPr/>
              </a:pPr>
              <a:r>
                <a:rPr kumimoji="0" lang="en-US" sz="3010" b="1" i="0" u="none" strike="noStrike" kern="1200" cap="none" spc="0" normalizeH="0" baseline="0" noProof="0" dirty="0">
                  <a:ln>
                    <a:noFill/>
                  </a:ln>
                  <a:solidFill>
                    <a:prstClr val="black"/>
                  </a:solidFill>
                  <a:effectLst/>
                  <a:uLnTx/>
                  <a:uFillTx/>
                  <a:latin typeface="Arial"/>
                  <a:ea typeface="微软雅黑"/>
                  <a:cs typeface="+mn-cs"/>
                </a:rPr>
                <a:t>   </a:t>
              </a:r>
              <a:r>
                <a:rPr kumimoji="0" lang="vi-VN" sz="3010" b="1" i="0" u="none" strike="noStrike" kern="1200" cap="none" spc="0" normalizeH="0" baseline="0" noProof="0" dirty="0">
                  <a:ln>
                    <a:noFill/>
                  </a:ln>
                  <a:solidFill>
                    <a:prstClr val="black"/>
                  </a:solidFill>
                  <a:effectLst/>
                  <a:uLnTx/>
                  <a:uFillTx/>
                  <a:latin typeface="Arial"/>
                  <a:ea typeface="微软雅黑"/>
                  <a:cs typeface="+mn-cs"/>
                </a:rPr>
                <a:t>Đáp án</a:t>
              </a:r>
              <a:endParaRPr kumimoji="0" lang="en-US" sz="3010" b="1"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34818" name="Picture 2">
              <a:extLst>
                <a:ext uri="{FF2B5EF4-FFF2-40B4-BE49-F238E27FC236}">
                  <a16:creationId xmlns:a16="http://schemas.microsoft.com/office/drawing/2014/main" id="{040B7021-467B-43B3-83F2-E7130D3886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501" y="3693501"/>
              <a:ext cx="1366201" cy="1366201"/>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6" name="Table 5">
            <a:extLst>
              <a:ext uri="{FF2B5EF4-FFF2-40B4-BE49-F238E27FC236}">
                <a16:creationId xmlns:a16="http://schemas.microsoft.com/office/drawing/2014/main" id="{FE0AF88F-89DE-E863-E14F-AC49AF9B5D43}"/>
              </a:ext>
            </a:extLst>
          </p:cNvPr>
          <p:cNvGraphicFramePr>
            <a:graphicFrameLocks noGrp="1"/>
          </p:cNvGraphicFramePr>
          <p:nvPr>
            <p:extLst>
              <p:ext uri="{D42A27DB-BD31-4B8C-83A1-F6EECF244321}">
                <p14:modId xmlns:p14="http://schemas.microsoft.com/office/powerpoint/2010/main" val="2826651579"/>
              </p:ext>
            </p:extLst>
          </p:nvPr>
        </p:nvGraphicFramePr>
        <p:xfrm>
          <a:off x="1170709" y="1963608"/>
          <a:ext cx="9850582" cy="4554849"/>
        </p:xfrm>
        <a:graphic>
          <a:graphicData uri="http://schemas.openxmlformats.org/drawingml/2006/table">
            <a:tbl>
              <a:tblPr/>
              <a:tblGrid>
                <a:gridCol w="2502507">
                  <a:extLst>
                    <a:ext uri="{9D8B030D-6E8A-4147-A177-3AD203B41FA5}">
                      <a16:colId xmlns:a16="http://schemas.microsoft.com/office/drawing/2014/main" val="3362597754"/>
                    </a:ext>
                  </a:extLst>
                </a:gridCol>
                <a:gridCol w="3548501">
                  <a:extLst>
                    <a:ext uri="{9D8B030D-6E8A-4147-A177-3AD203B41FA5}">
                      <a16:colId xmlns:a16="http://schemas.microsoft.com/office/drawing/2014/main" val="179269195"/>
                    </a:ext>
                  </a:extLst>
                </a:gridCol>
                <a:gridCol w="3799574">
                  <a:extLst>
                    <a:ext uri="{9D8B030D-6E8A-4147-A177-3AD203B41FA5}">
                      <a16:colId xmlns:a16="http://schemas.microsoft.com/office/drawing/2014/main" val="1836970610"/>
                    </a:ext>
                  </a:extLst>
                </a:gridCol>
              </a:tblGrid>
              <a:tr h="291508">
                <a:tc>
                  <a:txBody>
                    <a:bodyPr/>
                    <a:lstStyle/>
                    <a:p>
                      <a:pPr algn="l" fontAlgn="t"/>
                      <a:r>
                        <a:rPr lang="en-US" sz="2200" b="1">
                          <a:solidFill>
                            <a:srgbClr val="FFFFFF"/>
                          </a:solidFill>
                          <a:effectLst/>
                          <a:latin typeface="Arial" panose="020B0604020202020204" pitchFamily="34" charset="0"/>
                          <a:cs typeface="Arial" panose="020B0604020202020204" pitchFamily="34" charset="0"/>
                        </a:rPr>
                        <a:t> </a:t>
                      </a:r>
                    </a:p>
                  </a:txBody>
                  <a:tcPr marL="31993" marR="31993" marT="31993" marB="31993">
                    <a:lnL w="12700" cap="flat" cmpd="sng" algn="ctr">
                      <a:solidFill>
                        <a:srgbClr val="88294A"/>
                      </a:solidFill>
                      <a:prstDash val="solid"/>
                      <a:round/>
                      <a:headEnd type="none" w="med" len="med"/>
                      <a:tailEnd type="none" w="med" len="med"/>
                    </a:lnL>
                    <a:lnR w="12700" cap="flat" cmpd="sng" algn="ctr">
                      <a:solidFill>
                        <a:srgbClr val="88294A"/>
                      </a:solidFill>
                      <a:prstDash val="solid"/>
                      <a:round/>
                      <a:headEnd type="none" w="med" len="med"/>
                      <a:tailEnd type="none" w="med" len="med"/>
                    </a:lnR>
                    <a:lnT w="12700" cap="flat" cmpd="sng" algn="ctr">
                      <a:solidFill>
                        <a:srgbClr val="88294A"/>
                      </a:solidFill>
                      <a:prstDash val="solid"/>
                      <a:round/>
                      <a:headEnd type="none" w="med" len="med"/>
                      <a:tailEnd type="none" w="med" len="med"/>
                    </a:lnT>
                    <a:lnB w="12700" cap="flat" cmpd="sng" algn="ctr">
                      <a:solidFill>
                        <a:srgbClr val="002A4A"/>
                      </a:solidFill>
                      <a:prstDash val="solid"/>
                      <a:round/>
                      <a:headEnd type="none" w="med" len="med"/>
                      <a:tailEnd type="none" w="med" len="med"/>
                    </a:lnB>
                    <a:solidFill>
                      <a:srgbClr val="FC5884"/>
                    </a:solidFill>
                  </a:tcPr>
                </a:tc>
                <a:tc>
                  <a:txBody>
                    <a:bodyPr/>
                    <a:lstStyle/>
                    <a:p>
                      <a:pPr algn="ctr" fontAlgn="t"/>
                      <a:r>
                        <a:rPr lang="vi-VN" sz="2200" b="1" dirty="0">
                          <a:solidFill>
                            <a:srgbClr val="FFFFFF"/>
                          </a:solidFill>
                          <a:effectLst/>
                          <a:latin typeface="Arial" panose="020B0604020202020204" pitchFamily="34" charset="0"/>
                          <a:cs typeface="Arial" panose="020B0604020202020204" pitchFamily="34" charset="0"/>
                        </a:rPr>
                        <a:t>Hợp chất vô cơ</a:t>
                      </a:r>
                    </a:p>
                  </a:txBody>
                  <a:tcPr marL="31993" marR="31993" marT="31993" marB="31993">
                    <a:lnL w="12700" cap="flat" cmpd="sng" algn="ctr">
                      <a:solidFill>
                        <a:srgbClr val="88294A"/>
                      </a:solidFill>
                      <a:prstDash val="solid"/>
                      <a:round/>
                      <a:headEnd type="none" w="med" len="med"/>
                      <a:tailEnd type="none" w="med" len="med"/>
                    </a:lnL>
                    <a:lnR w="12700" cap="flat" cmpd="sng" algn="ctr">
                      <a:solidFill>
                        <a:srgbClr val="88294A"/>
                      </a:solidFill>
                      <a:prstDash val="solid"/>
                      <a:round/>
                      <a:headEnd type="none" w="med" len="med"/>
                      <a:tailEnd type="none" w="med" len="med"/>
                    </a:lnR>
                    <a:lnT w="12700" cap="flat" cmpd="sng" algn="ctr">
                      <a:solidFill>
                        <a:srgbClr val="88294A"/>
                      </a:solidFill>
                      <a:prstDash val="solid"/>
                      <a:round/>
                      <a:headEnd type="none" w="med" len="med"/>
                      <a:tailEnd type="none" w="med" len="med"/>
                    </a:lnT>
                    <a:lnB w="12700" cap="flat" cmpd="sng" algn="ctr">
                      <a:solidFill>
                        <a:srgbClr val="002A4A"/>
                      </a:solidFill>
                      <a:prstDash val="solid"/>
                      <a:round/>
                      <a:headEnd type="none" w="med" len="med"/>
                      <a:tailEnd type="none" w="med" len="med"/>
                    </a:lnB>
                    <a:solidFill>
                      <a:srgbClr val="FC5884"/>
                    </a:solidFill>
                  </a:tcPr>
                </a:tc>
                <a:tc>
                  <a:txBody>
                    <a:bodyPr/>
                    <a:lstStyle/>
                    <a:p>
                      <a:pPr algn="ctr" fontAlgn="t"/>
                      <a:r>
                        <a:rPr lang="vi-VN" sz="2200" b="1" dirty="0">
                          <a:solidFill>
                            <a:srgbClr val="FFFFFF"/>
                          </a:solidFill>
                          <a:effectLst/>
                          <a:latin typeface="Arial" panose="020B0604020202020204" pitchFamily="34" charset="0"/>
                          <a:cs typeface="Arial" panose="020B0604020202020204" pitchFamily="34" charset="0"/>
                        </a:rPr>
                        <a:t>Hợp chất hữu cơ</a:t>
                      </a:r>
                    </a:p>
                  </a:txBody>
                  <a:tcPr marL="31993" marR="31993" marT="31993" marB="31993">
                    <a:lnL w="12700" cap="flat" cmpd="sng" algn="ctr">
                      <a:solidFill>
                        <a:srgbClr val="88294A"/>
                      </a:solidFill>
                      <a:prstDash val="solid"/>
                      <a:round/>
                      <a:headEnd type="none" w="med" len="med"/>
                      <a:tailEnd type="none" w="med" len="med"/>
                    </a:lnL>
                    <a:lnR w="12700" cap="flat" cmpd="sng" algn="ctr">
                      <a:solidFill>
                        <a:srgbClr val="88294A"/>
                      </a:solidFill>
                      <a:prstDash val="solid"/>
                      <a:round/>
                      <a:headEnd type="none" w="med" len="med"/>
                      <a:tailEnd type="none" w="med" len="med"/>
                    </a:lnR>
                    <a:lnT w="12700" cap="flat" cmpd="sng" algn="ctr">
                      <a:solidFill>
                        <a:srgbClr val="88294A"/>
                      </a:solidFill>
                      <a:prstDash val="solid"/>
                      <a:round/>
                      <a:headEnd type="none" w="med" len="med"/>
                      <a:tailEnd type="none" w="med" len="med"/>
                    </a:lnT>
                    <a:lnB w="12700" cap="flat" cmpd="sng" algn="ctr">
                      <a:solidFill>
                        <a:srgbClr val="002A4A"/>
                      </a:solidFill>
                      <a:prstDash val="solid"/>
                      <a:round/>
                      <a:headEnd type="none" w="med" len="med"/>
                      <a:tailEnd type="none" w="med" len="med"/>
                    </a:lnB>
                    <a:solidFill>
                      <a:srgbClr val="FC5884"/>
                    </a:solidFill>
                  </a:tcPr>
                </a:tc>
                <a:extLst>
                  <a:ext uri="{0D108BD9-81ED-4DB2-BD59-A6C34878D82A}">
                    <a16:rowId xmlns:a16="http://schemas.microsoft.com/office/drawing/2014/main" val="2831758829"/>
                  </a:ext>
                </a:extLst>
              </a:tr>
              <a:tr h="974073">
                <a:tc>
                  <a:txBody>
                    <a:bodyPr/>
                    <a:lstStyle/>
                    <a:p>
                      <a:pPr algn="l" fontAlgn="t"/>
                      <a:r>
                        <a:rPr lang="en-US" sz="2200" dirty="0">
                          <a:effectLst/>
                          <a:latin typeface="Arial" panose="020B0604020202020204" pitchFamily="34" charset="0"/>
                          <a:cs typeface="Arial" panose="020B0604020202020204" pitchFamily="34" charset="0"/>
                        </a:rPr>
                        <a:t>Thành </a:t>
                      </a:r>
                      <a:r>
                        <a:rPr lang="en-US" sz="2200" dirty="0" err="1">
                          <a:effectLst/>
                          <a:latin typeface="Arial" panose="020B0604020202020204" pitchFamily="34" charset="0"/>
                          <a:cs typeface="Arial" panose="020B0604020202020204" pitchFamily="34" charset="0"/>
                        </a:rPr>
                        <a:t>phần</a:t>
                      </a:r>
                      <a:r>
                        <a:rPr lang="en-US" sz="2200" dirty="0">
                          <a:effectLst/>
                          <a:latin typeface="Arial" panose="020B0604020202020204" pitchFamily="34" charset="0"/>
                          <a:cs typeface="Arial" panose="020B0604020202020204" pitchFamily="34" charset="0"/>
                        </a:rPr>
                        <a:t> </a:t>
                      </a:r>
                      <a:r>
                        <a:rPr lang="en-US" sz="2200" dirty="0" err="1">
                          <a:effectLst/>
                          <a:latin typeface="Arial" panose="020B0604020202020204" pitchFamily="34" charset="0"/>
                          <a:cs typeface="Arial" panose="020B0604020202020204" pitchFamily="34" charset="0"/>
                        </a:rPr>
                        <a:t>nguyên</a:t>
                      </a:r>
                      <a:r>
                        <a:rPr lang="en-US" sz="2200" dirty="0">
                          <a:effectLst/>
                          <a:latin typeface="Arial" panose="020B0604020202020204" pitchFamily="34" charset="0"/>
                          <a:cs typeface="Arial" panose="020B0604020202020204" pitchFamily="34" charset="0"/>
                        </a:rPr>
                        <a:t> </a:t>
                      </a:r>
                      <a:r>
                        <a:rPr lang="en-US" sz="2200" dirty="0" err="1">
                          <a:effectLst/>
                          <a:latin typeface="Arial" panose="020B0604020202020204" pitchFamily="34" charset="0"/>
                          <a:cs typeface="Arial" panose="020B0604020202020204" pitchFamily="34" charset="0"/>
                        </a:rPr>
                        <a:t>tố</a:t>
                      </a:r>
                      <a:endParaRPr lang="en-US" sz="2200" dirty="0">
                        <a:effectLst/>
                        <a:latin typeface="Arial" panose="020B0604020202020204" pitchFamily="34" charset="0"/>
                        <a:cs typeface="Arial" panose="020B0604020202020204" pitchFamily="34" charset="0"/>
                      </a:endParaRPr>
                    </a:p>
                  </a:txBody>
                  <a:tcPr marL="31993" marR="31993" marT="31993" marB="31993">
                    <a:lnL w="12700" cap="flat" cmpd="sng" algn="ctr">
                      <a:solidFill>
                        <a:srgbClr val="002A4A"/>
                      </a:solidFill>
                      <a:prstDash val="solid"/>
                      <a:round/>
                      <a:headEnd type="none" w="med" len="med"/>
                      <a:tailEnd type="none" w="med" len="med"/>
                    </a:lnL>
                    <a:lnR w="12700" cap="flat" cmpd="sng" algn="ctr">
                      <a:solidFill>
                        <a:srgbClr val="002A4A"/>
                      </a:solidFill>
                      <a:prstDash val="solid"/>
                      <a:round/>
                      <a:headEnd type="none" w="med" len="med"/>
                      <a:tailEnd type="none" w="med" len="med"/>
                    </a:lnR>
                    <a:lnT w="12700" cap="flat" cmpd="sng" algn="ctr">
                      <a:solidFill>
                        <a:srgbClr val="002A4A"/>
                      </a:solidFill>
                      <a:prstDash val="solid"/>
                      <a:round/>
                      <a:headEnd type="none" w="med" len="med"/>
                      <a:tailEnd type="none" w="med" len="med"/>
                    </a:lnT>
                    <a:lnB w="12700" cap="flat" cmpd="sng" algn="ctr">
                      <a:solidFill>
                        <a:srgbClr val="182A4A"/>
                      </a:solidFill>
                      <a:prstDash val="solid"/>
                      <a:round/>
                      <a:headEnd type="none" w="med" len="med"/>
                      <a:tailEnd type="none" w="med" len="med"/>
                    </a:lnB>
                    <a:solidFill>
                      <a:srgbClr val="FFFFFF"/>
                    </a:solidFill>
                  </a:tcPr>
                </a:tc>
                <a:tc>
                  <a:txBody>
                    <a:bodyPr/>
                    <a:lstStyle/>
                    <a:p>
                      <a:pPr algn="l" fontAlgn="t"/>
                      <a:r>
                        <a:rPr lang="en-US" sz="2200">
                          <a:effectLst/>
                          <a:latin typeface="Arial" panose="020B0604020202020204" pitchFamily="34" charset="0"/>
                          <a:cs typeface="Arial" panose="020B0604020202020204" pitchFamily="34" charset="0"/>
                        </a:rPr>
                        <a:t>Không nhất thiết phải có nguyên tố C.</a:t>
                      </a:r>
                    </a:p>
                  </a:txBody>
                  <a:tcPr marL="31993" marR="31993" marT="31993" marB="31993">
                    <a:lnL w="12700" cap="flat" cmpd="sng" algn="ctr">
                      <a:solidFill>
                        <a:srgbClr val="002A4A"/>
                      </a:solidFill>
                      <a:prstDash val="solid"/>
                      <a:round/>
                      <a:headEnd type="none" w="med" len="med"/>
                      <a:tailEnd type="none" w="med" len="med"/>
                    </a:lnL>
                    <a:lnR w="12700" cap="flat" cmpd="sng" algn="ctr">
                      <a:solidFill>
                        <a:srgbClr val="002A4A"/>
                      </a:solidFill>
                      <a:prstDash val="solid"/>
                      <a:round/>
                      <a:headEnd type="none" w="med" len="med"/>
                      <a:tailEnd type="none" w="med" len="med"/>
                    </a:lnR>
                    <a:lnT w="12700" cap="flat" cmpd="sng" algn="ctr">
                      <a:solidFill>
                        <a:srgbClr val="002A4A"/>
                      </a:solidFill>
                      <a:prstDash val="solid"/>
                      <a:round/>
                      <a:headEnd type="none" w="med" len="med"/>
                      <a:tailEnd type="none" w="med" len="med"/>
                    </a:lnT>
                    <a:lnB w="12700" cap="flat" cmpd="sng" algn="ctr">
                      <a:solidFill>
                        <a:srgbClr val="182A4A"/>
                      </a:solidFill>
                      <a:prstDash val="solid"/>
                      <a:round/>
                      <a:headEnd type="none" w="med" len="med"/>
                      <a:tailEnd type="none" w="med" len="med"/>
                    </a:lnB>
                    <a:solidFill>
                      <a:srgbClr val="FFFFFF"/>
                    </a:solidFill>
                  </a:tcPr>
                </a:tc>
                <a:tc>
                  <a:txBody>
                    <a:bodyPr/>
                    <a:lstStyle/>
                    <a:p>
                      <a:pPr algn="l" fontAlgn="t"/>
                      <a:r>
                        <a:rPr lang="en-US" sz="2200">
                          <a:effectLst/>
                          <a:latin typeface="Arial" panose="020B0604020202020204" pitchFamily="34" charset="0"/>
                          <a:cs typeface="Arial" panose="020B0604020202020204" pitchFamily="34" charset="0"/>
                        </a:rPr>
                        <a:t>Nhất thiết phải có carbon. Ngoài ra còn có các nguyên tố H, O, N, Cl,...</a:t>
                      </a:r>
                    </a:p>
                  </a:txBody>
                  <a:tcPr marL="31993" marR="31993" marT="31993" marB="31993">
                    <a:lnL w="12700" cap="flat" cmpd="sng" algn="ctr">
                      <a:solidFill>
                        <a:srgbClr val="002A4A"/>
                      </a:solidFill>
                      <a:prstDash val="solid"/>
                      <a:round/>
                      <a:headEnd type="none" w="med" len="med"/>
                      <a:tailEnd type="none" w="med" len="med"/>
                    </a:lnL>
                    <a:lnR w="12700" cap="flat" cmpd="sng" algn="ctr">
                      <a:solidFill>
                        <a:srgbClr val="002A4A"/>
                      </a:solidFill>
                      <a:prstDash val="solid"/>
                      <a:round/>
                      <a:headEnd type="none" w="med" len="med"/>
                      <a:tailEnd type="none" w="med" len="med"/>
                    </a:lnR>
                    <a:lnT w="12700" cap="flat" cmpd="sng" algn="ctr">
                      <a:solidFill>
                        <a:srgbClr val="002A4A"/>
                      </a:solidFill>
                      <a:prstDash val="solid"/>
                      <a:round/>
                      <a:headEnd type="none" w="med" len="med"/>
                      <a:tailEnd type="none" w="med" len="med"/>
                    </a:lnT>
                    <a:lnB w="12700" cap="flat" cmpd="sng" algn="ctr">
                      <a:solidFill>
                        <a:srgbClr val="182A4A"/>
                      </a:solidFill>
                      <a:prstDash val="solid"/>
                      <a:round/>
                      <a:headEnd type="none" w="med" len="med"/>
                      <a:tailEnd type="none" w="med" len="med"/>
                    </a:lnB>
                    <a:solidFill>
                      <a:srgbClr val="FFFFFF"/>
                    </a:solidFill>
                  </a:tcPr>
                </a:tc>
                <a:extLst>
                  <a:ext uri="{0D108BD9-81ED-4DB2-BD59-A6C34878D82A}">
                    <a16:rowId xmlns:a16="http://schemas.microsoft.com/office/drawing/2014/main" val="3911154185"/>
                  </a:ext>
                </a:extLst>
              </a:tr>
              <a:tr h="1201596">
                <a:tc>
                  <a:txBody>
                    <a:bodyPr/>
                    <a:lstStyle/>
                    <a:p>
                      <a:pPr algn="l" fontAlgn="t"/>
                      <a:r>
                        <a:rPr lang="en-US" sz="2200">
                          <a:effectLst/>
                          <a:latin typeface="Arial" panose="020B0604020202020204" pitchFamily="34" charset="0"/>
                          <a:cs typeface="Arial" panose="020B0604020202020204" pitchFamily="34" charset="0"/>
                        </a:rPr>
                        <a:t>Tính chất vật lí</a:t>
                      </a:r>
                    </a:p>
                  </a:txBody>
                  <a:tcPr marL="31993" marR="31993" marT="31993" marB="31993">
                    <a:lnL w="12700" cap="flat" cmpd="sng" algn="ctr">
                      <a:solidFill>
                        <a:srgbClr val="182A4A"/>
                      </a:solidFill>
                      <a:prstDash val="solid"/>
                      <a:round/>
                      <a:headEnd type="none" w="med" len="med"/>
                      <a:tailEnd type="none" w="med" len="med"/>
                    </a:lnL>
                    <a:lnR w="12700" cap="flat" cmpd="sng" algn="ctr">
                      <a:solidFill>
                        <a:srgbClr val="182A4A"/>
                      </a:solidFill>
                      <a:prstDash val="solid"/>
                      <a:round/>
                      <a:headEnd type="none" w="med" len="med"/>
                      <a:tailEnd type="none" w="med" len="med"/>
                    </a:lnR>
                    <a:lnT w="12700" cap="flat" cmpd="sng" algn="ctr">
                      <a:solidFill>
                        <a:srgbClr val="182A4A"/>
                      </a:solidFill>
                      <a:prstDash val="solid"/>
                      <a:round/>
                      <a:headEnd type="none" w="med" len="med"/>
                      <a:tailEnd type="none" w="med" len="med"/>
                    </a:lnT>
                    <a:lnB w="12700" cap="flat" cmpd="sng" algn="ctr">
                      <a:solidFill>
                        <a:srgbClr val="88294A"/>
                      </a:solidFill>
                      <a:prstDash val="solid"/>
                      <a:round/>
                      <a:headEnd type="none" w="med" len="med"/>
                      <a:tailEnd type="none" w="med" len="med"/>
                    </a:lnB>
                    <a:solidFill>
                      <a:srgbClr val="FFFFFF"/>
                    </a:solidFill>
                  </a:tcPr>
                </a:tc>
                <a:tc>
                  <a:txBody>
                    <a:bodyPr/>
                    <a:lstStyle/>
                    <a:p>
                      <a:pPr algn="l" fontAlgn="t"/>
                      <a:r>
                        <a:rPr lang="vi-VN" sz="2200">
                          <a:effectLst/>
                          <a:latin typeface="Arial" panose="020B0604020202020204" pitchFamily="34" charset="0"/>
                          <a:cs typeface="Arial" panose="020B0604020202020204" pitchFamily="34" charset="0"/>
                        </a:rPr>
                        <a:t>Chịu được nhiệt độ cao và một số chất dẫn điện tốt.</a:t>
                      </a:r>
                    </a:p>
                  </a:txBody>
                  <a:tcPr marL="31993" marR="31993" marT="31993" marB="31993">
                    <a:lnL w="12700" cap="flat" cmpd="sng" algn="ctr">
                      <a:solidFill>
                        <a:srgbClr val="182A4A"/>
                      </a:solidFill>
                      <a:prstDash val="solid"/>
                      <a:round/>
                      <a:headEnd type="none" w="med" len="med"/>
                      <a:tailEnd type="none" w="med" len="med"/>
                    </a:lnL>
                    <a:lnR w="12700" cap="flat" cmpd="sng" algn="ctr">
                      <a:solidFill>
                        <a:srgbClr val="182A4A"/>
                      </a:solidFill>
                      <a:prstDash val="solid"/>
                      <a:round/>
                      <a:headEnd type="none" w="med" len="med"/>
                      <a:tailEnd type="none" w="med" len="med"/>
                    </a:lnR>
                    <a:lnT w="12700" cap="flat" cmpd="sng" algn="ctr">
                      <a:solidFill>
                        <a:srgbClr val="182A4A"/>
                      </a:solidFill>
                      <a:prstDash val="solid"/>
                      <a:round/>
                      <a:headEnd type="none" w="med" len="med"/>
                      <a:tailEnd type="none" w="med" len="med"/>
                    </a:lnT>
                    <a:lnB w="12700" cap="flat" cmpd="sng" algn="ctr">
                      <a:solidFill>
                        <a:srgbClr val="88294A"/>
                      </a:solidFill>
                      <a:prstDash val="solid"/>
                      <a:round/>
                      <a:headEnd type="none" w="med" len="med"/>
                      <a:tailEnd type="none" w="med" len="med"/>
                    </a:lnB>
                    <a:solidFill>
                      <a:srgbClr val="FFFFFF"/>
                    </a:solidFill>
                  </a:tcPr>
                </a:tc>
                <a:tc>
                  <a:txBody>
                    <a:bodyPr/>
                    <a:lstStyle/>
                    <a:p>
                      <a:pPr algn="l" fontAlgn="t"/>
                      <a:r>
                        <a:rPr lang="vi-VN" sz="2200" dirty="0">
                          <a:effectLst/>
                          <a:latin typeface="Arial" panose="020B0604020202020204" pitchFamily="34" charset="0"/>
                          <a:cs typeface="Arial" panose="020B0604020202020204" pitchFamily="34" charset="0"/>
                        </a:rPr>
                        <a:t>Đa phần là cháy được và dễ cháy. Chịu nhiệt kém, dễ bay hơi và dẫn điện kém.</a:t>
                      </a:r>
                    </a:p>
                  </a:txBody>
                  <a:tcPr marL="31993" marR="31993" marT="31993" marB="31993">
                    <a:lnL w="12700" cap="flat" cmpd="sng" algn="ctr">
                      <a:solidFill>
                        <a:srgbClr val="182A4A"/>
                      </a:solidFill>
                      <a:prstDash val="solid"/>
                      <a:round/>
                      <a:headEnd type="none" w="med" len="med"/>
                      <a:tailEnd type="none" w="med" len="med"/>
                    </a:lnL>
                    <a:lnR w="12700" cap="flat" cmpd="sng" algn="ctr">
                      <a:solidFill>
                        <a:srgbClr val="182A4A"/>
                      </a:solidFill>
                      <a:prstDash val="solid"/>
                      <a:round/>
                      <a:headEnd type="none" w="med" len="med"/>
                      <a:tailEnd type="none" w="med" len="med"/>
                    </a:lnR>
                    <a:lnT w="12700" cap="flat" cmpd="sng" algn="ctr">
                      <a:solidFill>
                        <a:srgbClr val="182A4A"/>
                      </a:solidFill>
                      <a:prstDash val="solid"/>
                      <a:round/>
                      <a:headEnd type="none" w="med" len="med"/>
                      <a:tailEnd type="none" w="med" len="med"/>
                    </a:lnT>
                    <a:lnB w="12700" cap="flat" cmpd="sng" algn="ctr">
                      <a:solidFill>
                        <a:srgbClr val="88294A"/>
                      </a:solidFill>
                      <a:prstDash val="solid"/>
                      <a:round/>
                      <a:headEnd type="none" w="med" len="med"/>
                      <a:tailEnd type="none" w="med" len="med"/>
                    </a:lnB>
                    <a:solidFill>
                      <a:srgbClr val="FFFFFF"/>
                    </a:solidFill>
                  </a:tcPr>
                </a:tc>
                <a:extLst>
                  <a:ext uri="{0D108BD9-81ED-4DB2-BD59-A6C34878D82A}">
                    <a16:rowId xmlns:a16="http://schemas.microsoft.com/office/drawing/2014/main" val="276381043"/>
                  </a:ext>
                </a:extLst>
              </a:tr>
              <a:tr h="1884161">
                <a:tc>
                  <a:txBody>
                    <a:bodyPr/>
                    <a:lstStyle/>
                    <a:p>
                      <a:pPr algn="l" fontAlgn="t"/>
                      <a:r>
                        <a:rPr lang="en-US" sz="2200">
                          <a:effectLst/>
                          <a:latin typeface="Arial" panose="020B0604020202020204" pitchFamily="34" charset="0"/>
                          <a:cs typeface="Arial" panose="020B0604020202020204" pitchFamily="34" charset="0"/>
                        </a:rPr>
                        <a:t>Tính chất hoá học</a:t>
                      </a:r>
                    </a:p>
                  </a:txBody>
                  <a:tcPr marL="31993" marR="31993" marT="31993" marB="31993">
                    <a:lnL w="12700" cap="flat" cmpd="sng" algn="ctr">
                      <a:solidFill>
                        <a:srgbClr val="88294A"/>
                      </a:solidFill>
                      <a:prstDash val="solid"/>
                      <a:round/>
                      <a:headEnd type="none" w="med" len="med"/>
                      <a:tailEnd type="none" w="med" len="med"/>
                    </a:lnL>
                    <a:lnR w="12700" cap="flat" cmpd="sng" algn="ctr">
                      <a:solidFill>
                        <a:srgbClr val="88294A"/>
                      </a:solidFill>
                      <a:prstDash val="solid"/>
                      <a:round/>
                      <a:headEnd type="none" w="med" len="med"/>
                      <a:tailEnd type="none" w="med" len="med"/>
                    </a:lnR>
                    <a:lnT w="12700" cap="flat" cmpd="sng" algn="ctr">
                      <a:solidFill>
                        <a:srgbClr val="88294A"/>
                      </a:solidFill>
                      <a:prstDash val="solid"/>
                      <a:round/>
                      <a:headEnd type="none" w="med" len="med"/>
                      <a:tailEnd type="none" w="med" len="med"/>
                    </a:lnT>
                    <a:lnB w="12700" cap="flat" cmpd="sng" algn="ctr">
                      <a:solidFill>
                        <a:srgbClr val="88294A"/>
                      </a:solidFill>
                      <a:prstDash val="solid"/>
                      <a:round/>
                      <a:headEnd type="none" w="med" len="med"/>
                      <a:tailEnd type="none" w="med" len="med"/>
                    </a:lnB>
                    <a:solidFill>
                      <a:srgbClr val="FFFFFF"/>
                    </a:solidFill>
                  </a:tcPr>
                </a:tc>
                <a:tc>
                  <a:txBody>
                    <a:bodyPr/>
                    <a:lstStyle/>
                    <a:p>
                      <a:pPr algn="l" fontAlgn="t"/>
                      <a:r>
                        <a:rPr lang="vi-VN" sz="2200">
                          <a:effectLst/>
                          <a:latin typeface="Arial" panose="020B0604020202020204" pitchFamily="34" charset="0"/>
                          <a:cs typeface="Arial" panose="020B0604020202020204" pitchFamily="34" charset="0"/>
                        </a:rPr>
                        <a:t>Thường phản ứng nhanh. Tính chất hóa học cụ thể sẽ phụ thuộc vào các hợp chất khác nhau như muối, acid, base,...</a:t>
                      </a:r>
                    </a:p>
                  </a:txBody>
                  <a:tcPr marL="31993" marR="31993" marT="31993" marB="31993">
                    <a:lnL w="12700" cap="flat" cmpd="sng" algn="ctr">
                      <a:solidFill>
                        <a:srgbClr val="88294A"/>
                      </a:solidFill>
                      <a:prstDash val="solid"/>
                      <a:round/>
                      <a:headEnd type="none" w="med" len="med"/>
                      <a:tailEnd type="none" w="med" len="med"/>
                    </a:lnL>
                    <a:lnR w="12700" cap="flat" cmpd="sng" algn="ctr">
                      <a:solidFill>
                        <a:srgbClr val="88294A"/>
                      </a:solidFill>
                      <a:prstDash val="solid"/>
                      <a:round/>
                      <a:headEnd type="none" w="med" len="med"/>
                      <a:tailEnd type="none" w="med" len="med"/>
                    </a:lnR>
                    <a:lnT w="12700" cap="flat" cmpd="sng" algn="ctr">
                      <a:solidFill>
                        <a:srgbClr val="88294A"/>
                      </a:solidFill>
                      <a:prstDash val="solid"/>
                      <a:round/>
                      <a:headEnd type="none" w="med" len="med"/>
                      <a:tailEnd type="none" w="med" len="med"/>
                    </a:lnT>
                    <a:lnB w="12700" cap="flat" cmpd="sng" algn="ctr">
                      <a:solidFill>
                        <a:srgbClr val="88294A"/>
                      </a:solidFill>
                      <a:prstDash val="solid"/>
                      <a:round/>
                      <a:headEnd type="none" w="med" len="med"/>
                      <a:tailEnd type="none" w="med" len="med"/>
                    </a:lnB>
                    <a:solidFill>
                      <a:srgbClr val="FFFFFF"/>
                    </a:solidFill>
                  </a:tcPr>
                </a:tc>
                <a:tc>
                  <a:txBody>
                    <a:bodyPr/>
                    <a:lstStyle/>
                    <a:p>
                      <a:pPr algn="l" fontAlgn="t"/>
                      <a:r>
                        <a:rPr lang="vi-VN" sz="2200" dirty="0">
                          <a:effectLst/>
                          <a:latin typeface="Arial" panose="020B0604020202020204" pitchFamily="34" charset="0"/>
                          <a:cs typeface="Arial" panose="020B0604020202020204" pitchFamily="34" charset="0"/>
                        </a:rPr>
                        <a:t>Thường xảy ra chậm và theo nhiều chiều hướng khác nhau trong cùng một điều kiện. Sản phẩm tạo ra thường là hỗn hợp các chất. </a:t>
                      </a:r>
                    </a:p>
                  </a:txBody>
                  <a:tcPr marL="31993" marR="31993" marT="31993" marB="31993">
                    <a:lnL w="12700" cap="flat" cmpd="sng" algn="ctr">
                      <a:solidFill>
                        <a:srgbClr val="88294A"/>
                      </a:solidFill>
                      <a:prstDash val="solid"/>
                      <a:round/>
                      <a:headEnd type="none" w="med" len="med"/>
                      <a:tailEnd type="none" w="med" len="med"/>
                    </a:lnL>
                    <a:lnR w="12700" cap="flat" cmpd="sng" algn="ctr">
                      <a:solidFill>
                        <a:srgbClr val="88294A"/>
                      </a:solidFill>
                      <a:prstDash val="solid"/>
                      <a:round/>
                      <a:headEnd type="none" w="med" len="med"/>
                      <a:tailEnd type="none" w="med" len="med"/>
                    </a:lnR>
                    <a:lnT w="12700" cap="flat" cmpd="sng" algn="ctr">
                      <a:solidFill>
                        <a:srgbClr val="88294A"/>
                      </a:solidFill>
                      <a:prstDash val="solid"/>
                      <a:round/>
                      <a:headEnd type="none" w="med" len="med"/>
                      <a:tailEnd type="none" w="med" len="med"/>
                    </a:lnT>
                    <a:lnB w="12700" cap="flat" cmpd="sng" algn="ctr">
                      <a:solidFill>
                        <a:srgbClr val="88294A"/>
                      </a:solidFill>
                      <a:prstDash val="solid"/>
                      <a:round/>
                      <a:headEnd type="none" w="med" len="med"/>
                      <a:tailEnd type="none" w="med" len="med"/>
                    </a:lnB>
                    <a:solidFill>
                      <a:srgbClr val="FFFFFF"/>
                    </a:solidFill>
                  </a:tcPr>
                </a:tc>
                <a:extLst>
                  <a:ext uri="{0D108BD9-81ED-4DB2-BD59-A6C34878D82A}">
                    <a16:rowId xmlns:a16="http://schemas.microsoft.com/office/drawing/2014/main" val="3299777742"/>
                  </a:ext>
                </a:extLst>
              </a:tr>
            </a:tbl>
          </a:graphicData>
        </a:graphic>
      </p:graphicFrame>
    </p:spTree>
    <p:extLst>
      <p:ext uri="{BB962C8B-B14F-4D97-AF65-F5344CB8AC3E}">
        <p14:creationId xmlns:p14="http://schemas.microsoft.com/office/powerpoint/2010/main" val="3385507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3321871"/>
          </a:xfrm>
          <a:prstGeom prst="rect">
            <a:avLst/>
          </a:prstGeom>
          <a:noFill/>
        </p:spPr>
        <p:txBody>
          <a:bodyPr wrap="square">
            <a:spAutoFit/>
          </a:bodyPr>
          <a:lstStyle/>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2. </a:t>
            </a:r>
            <a:r>
              <a:rPr lang="vi-VN" sz="3600" b="0" i="0" dirty="0">
                <a:solidFill>
                  <a:srgbClr val="333333"/>
                </a:solidFill>
                <a:effectLst/>
                <a:ea typeface="Roboto" panose="02000000000000000000" pitchFamily="2" charset="0"/>
                <a:cs typeface="Arial" panose="020B0604020202020204" pitchFamily="34" charset="0"/>
              </a:rPr>
              <a:t>Cho các hợp chất sau: (1) CaCl</a:t>
            </a:r>
            <a:r>
              <a:rPr lang="vi-VN" sz="3600" b="0" i="0" baseline="-25000" dirty="0">
                <a:solidFill>
                  <a:srgbClr val="333333"/>
                </a:solidFill>
                <a:effectLst/>
                <a:ea typeface="Roboto" panose="02000000000000000000" pitchFamily="2" charset="0"/>
                <a:cs typeface="Arial" panose="020B0604020202020204" pitchFamily="34" charset="0"/>
              </a:rPr>
              <a:t>2</a:t>
            </a:r>
            <a:r>
              <a:rPr lang="vi-VN" sz="3600" b="0" i="0" dirty="0">
                <a:solidFill>
                  <a:srgbClr val="333333"/>
                </a:solidFill>
                <a:effectLst/>
                <a:ea typeface="Roboto" panose="02000000000000000000" pitchFamily="2" charset="0"/>
                <a:cs typeface="Arial" panose="020B0604020202020204" pitchFamily="34" charset="0"/>
              </a:rPr>
              <a:t>; (2) CH</a:t>
            </a:r>
            <a:r>
              <a:rPr lang="vi-VN" sz="3600" b="0" i="0" baseline="-25000" dirty="0">
                <a:solidFill>
                  <a:srgbClr val="333333"/>
                </a:solidFill>
                <a:effectLst/>
                <a:ea typeface="Roboto" panose="02000000000000000000" pitchFamily="2" charset="0"/>
                <a:cs typeface="Arial" panose="020B0604020202020204" pitchFamily="34" charset="0"/>
              </a:rPr>
              <a:t>2</a:t>
            </a:r>
            <a:r>
              <a:rPr lang="vi-VN" sz="3600" b="0" i="0" dirty="0">
                <a:solidFill>
                  <a:srgbClr val="333333"/>
                </a:solidFill>
                <a:effectLst/>
                <a:ea typeface="Roboto" panose="02000000000000000000" pitchFamily="2" charset="0"/>
                <a:cs typeface="Arial" panose="020B0604020202020204" pitchFamily="34" charset="0"/>
              </a:rPr>
              <a:t> = CH - Cl; (3) C</a:t>
            </a:r>
            <a:r>
              <a:rPr lang="vi-VN" sz="3600" b="0" i="0" baseline="-25000" dirty="0">
                <a:solidFill>
                  <a:srgbClr val="333333"/>
                </a:solidFill>
                <a:effectLst/>
                <a:ea typeface="Roboto" panose="02000000000000000000" pitchFamily="2" charset="0"/>
                <a:cs typeface="Arial" panose="020B0604020202020204" pitchFamily="34" charset="0"/>
              </a:rPr>
              <a:t>6</a:t>
            </a:r>
            <a:r>
              <a:rPr lang="vi-VN" sz="3600" b="0" i="0" dirty="0">
                <a:solidFill>
                  <a:srgbClr val="333333"/>
                </a:solidFill>
                <a:effectLst/>
                <a:ea typeface="Roboto" panose="02000000000000000000" pitchFamily="2" charset="0"/>
                <a:cs typeface="Arial" panose="020B0604020202020204" pitchFamily="34" charset="0"/>
              </a:rPr>
              <a:t>H</a:t>
            </a:r>
            <a:r>
              <a:rPr lang="vi-VN" sz="3600" b="0" i="0" baseline="-25000" dirty="0">
                <a:solidFill>
                  <a:srgbClr val="333333"/>
                </a:solidFill>
                <a:effectLst/>
                <a:ea typeface="Roboto" panose="02000000000000000000" pitchFamily="2" charset="0"/>
                <a:cs typeface="Arial" panose="020B0604020202020204" pitchFamily="34" charset="0"/>
              </a:rPr>
              <a:t>5</a:t>
            </a:r>
            <a:r>
              <a:rPr lang="vi-VN" sz="3600" b="0" i="0" dirty="0">
                <a:solidFill>
                  <a:srgbClr val="333333"/>
                </a:solidFill>
                <a:effectLst/>
                <a:ea typeface="Roboto" panose="02000000000000000000" pitchFamily="2" charset="0"/>
                <a:cs typeface="Arial" panose="020B0604020202020204" pitchFamily="34" charset="0"/>
              </a:rPr>
              <a:t> - OH; (4) CaC</a:t>
            </a:r>
            <a:r>
              <a:rPr lang="vi-VN" sz="3600" b="0" i="0" baseline="-25000" dirty="0">
                <a:solidFill>
                  <a:srgbClr val="333333"/>
                </a:solidFill>
                <a:effectLst/>
                <a:ea typeface="Roboto" panose="02000000000000000000" pitchFamily="2" charset="0"/>
                <a:cs typeface="Arial" panose="020B0604020202020204" pitchFamily="34" charset="0"/>
              </a:rPr>
              <a:t>2</a:t>
            </a:r>
            <a:r>
              <a:rPr lang="vi-VN" sz="3600" b="0" i="0" dirty="0">
                <a:solidFill>
                  <a:srgbClr val="333333"/>
                </a:solidFill>
                <a:effectLst/>
                <a:ea typeface="Roboto" panose="02000000000000000000" pitchFamily="2" charset="0"/>
                <a:cs typeface="Arial" panose="020B0604020202020204" pitchFamily="34" charset="0"/>
              </a:rPr>
              <a:t>; (5) Al(OH)</a:t>
            </a:r>
            <a:r>
              <a:rPr lang="vi-VN" sz="3600" b="0" i="0" baseline="-25000" dirty="0">
                <a:solidFill>
                  <a:srgbClr val="333333"/>
                </a:solidFill>
                <a:effectLst/>
                <a:ea typeface="Roboto" panose="02000000000000000000" pitchFamily="2" charset="0"/>
                <a:cs typeface="Arial" panose="020B0604020202020204" pitchFamily="34" charset="0"/>
              </a:rPr>
              <a:t>3</a:t>
            </a:r>
            <a:r>
              <a:rPr lang="vi-VN" sz="3600" b="0" i="0" dirty="0">
                <a:solidFill>
                  <a:srgbClr val="333333"/>
                </a:solidFill>
                <a:effectLst/>
                <a:ea typeface="Roboto" panose="02000000000000000000" pitchFamily="2" charset="0"/>
                <a:cs typeface="Arial" panose="020B0604020202020204" pitchFamily="34" charset="0"/>
              </a:rPr>
              <a:t>; (6) CuSO</a:t>
            </a:r>
            <a:r>
              <a:rPr lang="vi-VN" sz="3600" b="0" i="0" baseline="-25000" dirty="0">
                <a:solidFill>
                  <a:srgbClr val="333333"/>
                </a:solidFill>
                <a:effectLst/>
                <a:ea typeface="Roboto" panose="02000000000000000000" pitchFamily="2" charset="0"/>
                <a:cs typeface="Arial" panose="020B0604020202020204" pitchFamily="34" charset="0"/>
              </a:rPr>
              <a:t>4</a:t>
            </a:r>
            <a:r>
              <a:rPr lang="vi-VN" sz="3600" b="0" i="0" dirty="0">
                <a:solidFill>
                  <a:srgbClr val="333333"/>
                </a:solidFill>
                <a:effectLst/>
                <a:ea typeface="Roboto" panose="02000000000000000000" pitchFamily="2" charset="0"/>
                <a:cs typeface="Arial" panose="020B0604020202020204" pitchFamily="34" charset="0"/>
              </a:rPr>
              <a:t>; (7) Ba(NO</a:t>
            </a:r>
            <a:r>
              <a:rPr lang="vi-VN" sz="3600" b="0" i="0" baseline="-25000" dirty="0">
                <a:solidFill>
                  <a:srgbClr val="333333"/>
                </a:solidFill>
                <a:effectLst/>
                <a:ea typeface="Roboto" panose="02000000000000000000" pitchFamily="2" charset="0"/>
                <a:cs typeface="Arial" panose="020B0604020202020204" pitchFamily="34" charset="0"/>
              </a:rPr>
              <a:t>3</a:t>
            </a:r>
            <a:r>
              <a:rPr lang="vi-VN" sz="3600" b="0" i="0" dirty="0">
                <a:solidFill>
                  <a:srgbClr val="333333"/>
                </a:solidFill>
                <a:effectLst/>
                <a:ea typeface="Roboto" panose="02000000000000000000" pitchFamily="2" charset="0"/>
                <a:cs typeface="Arial" panose="020B0604020202020204" pitchFamily="34" charset="0"/>
              </a:rPr>
              <a:t>)</a:t>
            </a:r>
            <a:r>
              <a:rPr lang="vi-VN" sz="3600" b="0" i="0" baseline="-25000" dirty="0">
                <a:solidFill>
                  <a:srgbClr val="333333"/>
                </a:solidFill>
                <a:effectLst/>
                <a:ea typeface="Roboto" panose="02000000000000000000" pitchFamily="2" charset="0"/>
                <a:cs typeface="Arial" panose="020B0604020202020204" pitchFamily="34" charset="0"/>
              </a:rPr>
              <a:t>2</a:t>
            </a:r>
            <a:r>
              <a:rPr lang="vi-VN" sz="3600" b="0" i="0" dirty="0">
                <a:solidFill>
                  <a:srgbClr val="333333"/>
                </a:solidFill>
                <a:effectLst/>
                <a:ea typeface="Roboto" panose="02000000000000000000" pitchFamily="2" charset="0"/>
                <a:cs typeface="Arial" panose="020B0604020202020204" pitchFamily="34" charset="0"/>
              </a:rPr>
              <a:t>. Hợp chất nào là chất hữu cơ, hợp chất nào là chất vô cơ?</a:t>
            </a:r>
            <a:endParaRPr kumimoji="0" lang="vi-VN" sz="3010" b="0" i="0" u="none" strike="noStrike" kern="1200" cap="none" spc="0" normalizeH="0" baseline="0" noProof="0" dirty="0">
              <a:ln>
                <a:noFill/>
              </a:ln>
              <a:solidFill>
                <a:prstClr val="black"/>
              </a:solidFill>
              <a:effectLst/>
              <a:uLnTx/>
              <a:uFillTx/>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597753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802656"/>
          </a:xfrm>
          <a:prstGeom prst="rect">
            <a:avLst/>
          </a:prstGeom>
          <a:noFill/>
        </p:spPr>
        <p:txBody>
          <a:bodyPr wrap="square">
            <a:spAutoFit/>
          </a:bodyPr>
          <a:lstStyle/>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2.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grpSp>
        <p:nvGrpSpPr>
          <p:cNvPr id="13" name="Group 12">
            <a:extLst>
              <a:ext uri="{FF2B5EF4-FFF2-40B4-BE49-F238E27FC236}">
                <a16:creationId xmlns:a16="http://schemas.microsoft.com/office/drawing/2014/main" id="{9A7260DD-9A73-4AF4-98AF-23FE0F8340F2}"/>
              </a:ext>
            </a:extLst>
          </p:cNvPr>
          <p:cNvGrpSpPr/>
          <p:nvPr/>
        </p:nvGrpSpPr>
        <p:grpSpPr>
          <a:xfrm>
            <a:off x="1110194" y="149366"/>
            <a:ext cx="2292649" cy="1011586"/>
            <a:chOff x="1044501" y="3693501"/>
            <a:chExt cx="3096344" cy="1366201"/>
          </a:xfrm>
        </p:grpSpPr>
        <p:sp>
          <p:nvSpPr>
            <p:cNvPr id="11" name="Rectangle: Rounded Corners 10">
              <a:extLst>
                <a:ext uri="{FF2B5EF4-FFF2-40B4-BE49-F238E27FC236}">
                  <a16:creationId xmlns:a16="http://schemas.microsoft.com/office/drawing/2014/main" id="{55FF6A4F-02F2-451D-950F-ABDD33CFEA17}"/>
                </a:ext>
              </a:extLst>
            </p:cNvPr>
            <p:cNvSpPr/>
            <p:nvPr/>
          </p:nvSpPr>
          <p:spPr>
            <a:xfrm>
              <a:off x="1620565" y="4267614"/>
              <a:ext cx="2520280" cy="792088"/>
            </a:xfrm>
            <a:prstGeom prst="roundRect">
              <a:avLst/>
            </a:prstGeom>
            <a:solidFill>
              <a:srgbClr val="DFEB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2449" rtl="0" eaLnBrk="1" fontAlgn="base" latinLnBrk="0" hangingPunct="1">
                <a:lnSpc>
                  <a:spcPct val="100000"/>
                </a:lnSpc>
                <a:spcBef>
                  <a:spcPct val="0"/>
                </a:spcBef>
                <a:spcAft>
                  <a:spcPct val="0"/>
                </a:spcAft>
                <a:buClrTx/>
                <a:buSzTx/>
                <a:buFontTx/>
                <a:buNone/>
                <a:tabLst/>
                <a:defRPr/>
              </a:pPr>
              <a:r>
                <a:rPr kumimoji="0" lang="en-US" sz="3010" b="1" i="0" u="none" strike="noStrike" kern="1200" cap="none" spc="0" normalizeH="0" baseline="0" noProof="0" dirty="0">
                  <a:ln>
                    <a:noFill/>
                  </a:ln>
                  <a:solidFill>
                    <a:prstClr val="black"/>
                  </a:solidFill>
                  <a:effectLst/>
                  <a:uLnTx/>
                  <a:uFillTx/>
                  <a:latin typeface="Arial"/>
                  <a:ea typeface="微软雅黑"/>
                  <a:cs typeface="+mn-cs"/>
                </a:rPr>
                <a:t>   </a:t>
              </a:r>
              <a:r>
                <a:rPr kumimoji="0" lang="vi-VN" sz="3010" b="1" i="0" u="none" strike="noStrike" kern="1200" cap="none" spc="0" normalizeH="0" baseline="0" noProof="0" dirty="0">
                  <a:ln>
                    <a:noFill/>
                  </a:ln>
                  <a:solidFill>
                    <a:prstClr val="black"/>
                  </a:solidFill>
                  <a:effectLst/>
                  <a:uLnTx/>
                  <a:uFillTx/>
                  <a:latin typeface="Arial"/>
                  <a:ea typeface="微软雅黑"/>
                  <a:cs typeface="+mn-cs"/>
                </a:rPr>
                <a:t>Đáp án</a:t>
              </a:r>
              <a:endParaRPr kumimoji="0" lang="en-US" sz="3010" b="1"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34818" name="Picture 2">
              <a:extLst>
                <a:ext uri="{FF2B5EF4-FFF2-40B4-BE49-F238E27FC236}">
                  <a16:creationId xmlns:a16="http://schemas.microsoft.com/office/drawing/2014/main" id="{040B7021-467B-43B3-83F2-E7130D3886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501" y="3693501"/>
              <a:ext cx="1366201" cy="136620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163572B6-26E0-D40C-1E4F-C1D6423734CD}"/>
              </a:ext>
            </a:extLst>
          </p:cNvPr>
          <p:cNvSpPr txBox="1"/>
          <p:nvPr/>
        </p:nvSpPr>
        <p:spPr>
          <a:xfrm>
            <a:off x="1536733" y="2172538"/>
            <a:ext cx="9117412" cy="1200329"/>
          </a:xfrm>
          <a:prstGeom prst="rect">
            <a:avLst/>
          </a:prstGeom>
          <a:noFill/>
        </p:spPr>
        <p:txBody>
          <a:bodyPr wrap="square" rtlCol="0">
            <a:spAutoFit/>
          </a:bodyPr>
          <a:lstStyle/>
          <a:p>
            <a:pPr marL="342900" indent="-342900" algn="l">
              <a:buFont typeface="Arial" panose="020B0604020202020204" pitchFamily="34" charset="0"/>
              <a:buChar char="•"/>
            </a:pPr>
            <a:r>
              <a:rPr lang="vi-VN" sz="2400" b="1" i="0" dirty="0">
                <a:solidFill>
                  <a:srgbClr val="333333"/>
                </a:solidFill>
                <a:effectLst/>
                <a:latin typeface="Arial" panose="020B0604020202020204" pitchFamily="34" charset="0"/>
                <a:ea typeface="Roboto" panose="02000000000000000000" pitchFamily="2" charset="0"/>
                <a:cs typeface="Arial" panose="020B0604020202020204" pitchFamily="34" charset="0"/>
              </a:rPr>
              <a:t>Hợp chất hữu cơ: </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(2) CH</a:t>
            </a:r>
            <a:r>
              <a:rPr lang="vi-VN" sz="2400" b="0" i="0" baseline="-25000" dirty="0">
                <a:solidFill>
                  <a:srgbClr val="333333"/>
                </a:solidFill>
                <a:effectLst/>
                <a:latin typeface="Arial" panose="020B0604020202020204" pitchFamily="34" charset="0"/>
                <a:ea typeface="Roboto" panose="02000000000000000000" pitchFamily="2" charset="0"/>
                <a:cs typeface="Arial" panose="020B0604020202020204" pitchFamily="34" charset="0"/>
              </a:rPr>
              <a:t>2</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 = CH - Cl; (3) C</a:t>
            </a:r>
            <a:r>
              <a:rPr lang="vi-VN" sz="2400" b="0" i="0" baseline="-25000" dirty="0">
                <a:solidFill>
                  <a:srgbClr val="333333"/>
                </a:solidFill>
                <a:effectLst/>
                <a:latin typeface="Arial" panose="020B0604020202020204" pitchFamily="34" charset="0"/>
                <a:ea typeface="Roboto" panose="02000000000000000000" pitchFamily="2" charset="0"/>
                <a:cs typeface="Arial" panose="020B0604020202020204" pitchFamily="34" charset="0"/>
              </a:rPr>
              <a:t>6</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H</a:t>
            </a:r>
            <a:r>
              <a:rPr lang="vi-VN" sz="2400" b="0" i="0" baseline="-25000" dirty="0">
                <a:solidFill>
                  <a:srgbClr val="333333"/>
                </a:solidFill>
                <a:effectLst/>
                <a:latin typeface="Arial" panose="020B0604020202020204" pitchFamily="34" charset="0"/>
                <a:ea typeface="Roboto" panose="02000000000000000000" pitchFamily="2" charset="0"/>
                <a:cs typeface="Arial" panose="020B0604020202020204" pitchFamily="34" charset="0"/>
              </a:rPr>
              <a:t>5</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 - OH; </a:t>
            </a:r>
          </a:p>
          <a:p>
            <a:pPr marL="342900" indent="-342900" algn="l">
              <a:buFont typeface="Arial" panose="020B0604020202020204" pitchFamily="34" charset="0"/>
              <a:buChar char="•"/>
            </a:pPr>
            <a:r>
              <a:rPr lang="vi-VN" sz="2400" b="1" i="0" dirty="0">
                <a:solidFill>
                  <a:srgbClr val="333333"/>
                </a:solidFill>
                <a:effectLst/>
                <a:latin typeface="Arial" panose="020B0604020202020204" pitchFamily="34" charset="0"/>
                <a:ea typeface="Roboto" panose="02000000000000000000" pitchFamily="2" charset="0"/>
                <a:cs typeface="Arial" panose="020B0604020202020204" pitchFamily="34" charset="0"/>
              </a:rPr>
              <a:t>Hợp chất vô cơ: </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(1) CaCl</a:t>
            </a:r>
            <a:r>
              <a:rPr lang="vi-VN" sz="2400" b="0" i="0" baseline="-25000" dirty="0">
                <a:solidFill>
                  <a:srgbClr val="333333"/>
                </a:solidFill>
                <a:effectLst/>
                <a:latin typeface="Arial" panose="020B0604020202020204" pitchFamily="34" charset="0"/>
                <a:ea typeface="Roboto" panose="02000000000000000000" pitchFamily="2" charset="0"/>
                <a:cs typeface="Arial" panose="020B0604020202020204" pitchFamily="34" charset="0"/>
              </a:rPr>
              <a:t>2</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 (4) CaC</a:t>
            </a:r>
            <a:r>
              <a:rPr lang="vi-VN" sz="2400" b="0" i="0" baseline="-25000" dirty="0">
                <a:solidFill>
                  <a:srgbClr val="333333"/>
                </a:solidFill>
                <a:effectLst/>
                <a:latin typeface="Arial" panose="020B0604020202020204" pitchFamily="34" charset="0"/>
                <a:ea typeface="Roboto" panose="02000000000000000000" pitchFamily="2" charset="0"/>
                <a:cs typeface="Arial" panose="020B0604020202020204" pitchFamily="34" charset="0"/>
              </a:rPr>
              <a:t>2</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 (5) Al(OH)</a:t>
            </a:r>
            <a:r>
              <a:rPr lang="vi-VN" sz="2400" b="0" i="0" baseline="-25000" dirty="0">
                <a:solidFill>
                  <a:srgbClr val="333333"/>
                </a:solidFill>
                <a:effectLst/>
                <a:latin typeface="Arial" panose="020B0604020202020204" pitchFamily="34" charset="0"/>
                <a:ea typeface="Roboto" panose="02000000000000000000" pitchFamily="2" charset="0"/>
                <a:cs typeface="Arial" panose="020B0604020202020204" pitchFamily="34" charset="0"/>
              </a:rPr>
              <a:t>3</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 (6) CuSO</a:t>
            </a:r>
            <a:r>
              <a:rPr lang="vi-VN" sz="2400" b="0" i="0" baseline="-25000" dirty="0">
                <a:solidFill>
                  <a:srgbClr val="333333"/>
                </a:solidFill>
                <a:effectLst/>
                <a:latin typeface="Arial" panose="020B0604020202020204" pitchFamily="34" charset="0"/>
                <a:ea typeface="Roboto" panose="02000000000000000000" pitchFamily="2" charset="0"/>
                <a:cs typeface="Arial" panose="020B0604020202020204" pitchFamily="34" charset="0"/>
              </a:rPr>
              <a:t>4</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 (7) Ba(NO</a:t>
            </a:r>
            <a:r>
              <a:rPr lang="vi-VN" sz="2400" b="0" i="0" baseline="-25000" dirty="0">
                <a:solidFill>
                  <a:srgbClr val="333333"/>
                </a:solidFill>
                <a:effectLst/>
                <a:latin typeface="Arial" panose="020B0604020202020204" pitchFamily="34" charset="0"/>
                <a:ea typeface="Roboto" panose="02000000000000000000" pitchFamily="2" charset="0"/>
                <a:cs typeface="Arial" panose="020B0604020202020204" pitchFamily="34" charset="0"/>
              </a:rPr>
              <a:t>3</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a:t>
            </a:r>
            <a:r>
              <a:rPr lang="vi-VN" sz="2400" b="0" i="0" baseline="-25000" dirty="0">
                <a:solidFill>
                  <a:srgbClr val="333333"/>
                </a:solidFill>
                <a:effectLst/>
                <a:latin typeface="Arial" panose="020B0604020202020204" pitchFamily="34" charset="0"/>
                <a:ea typeface="Roboto" panose="02000000000000000000" pitchFamily="2" charset="0"/>
                <a:cs typeface="Arial" panose="020B0604020202020204" pitchFamily="34" charset="0"/>
              </a:rPr>
              <a:t>2</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3254281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3027495"/>
          </a:xfrm>
          <a:prstGeom prst="rect">
            <a:avLst/>
          </a:prstGeom>
          <a:noFill/>
        </p:spPr>
        <p:txBody>
          <a:bodyPr wrap="square">
            <a:spAutoFit/>
          </a:bodyPr>
          <a:lstStyle/>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r>
              <a:rPr lang="en-US" sz="3511" b="1" dirty="0">
                <a:solidFill>
                  <a:prstClr val="black"/>
                </a:solidFill>
                <a:latin typeface="Arial"/>
                <a:ea typeface="宋体" pitchFamily="2" charset="-122"/>
              </a:rPr>
              <a:t>3</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r>
              <a:rPr lang="vi-VN" sz="3200" b="0" i="0" dirty="0">
                <a:solidFill>
                  <a:srgbClr val="333333"/>
                </a:solidFill>
                <a:effectLst/>
                <a:ea typeface="Roboto" panose="02000000000000000000" pitchFamily="2" charset="0"/>
                <a:cs typeface="Arial" panose="020B0604020202020204" pitchFamily="34" charset="0"/>
              </a:rPr>
              <a:t>Hợp chất Y có công thức phân tử C4H8O, là một chất dễ bay hơi. dựa vào phổ IR dưới đây, hãy cho biết peak nào giúp dự đoán được trong Y có nhóm chức aldehyde</a:t>
            </a:r>
            <a:r>
              <a:rPr lang="en-US" sz="3200" b="0" i="0" dirty="0">
                <a:solidFill>
                  <a:srgbClr val="333333"/>
                </a:solidFill>
                <a:effectLst/>
                <a:ea typeface="Roboto" panose="02000000000000000000" pitchFamily="2" charset="0"/>
                <a:cs typeface="Arial" panose="020B0604020202020204" pitchFamily="34" charset="0"/>
              </a:rPr>
              <a:t>.</a:t>
            </a:r>
            <a:endParaRPr kumimoji="0" lang="vi-VN" sz="3010" b="0" i="0" u="none" strike="noStrike" kern="1200" cap="none" spc="0" normalizeH="0" baseline="0" noProof="0" dirty="0">
              <a:ln>
                <a:noFill/>
              </a:ln>
              <a:solidFill>
                <a:prstClr val="black"/>
              </a:solidFill>
              <a:effectLst/>
              <a:uLnTx/>
              <a:uFillTx/>
              <a:ea typeface="Roboto" panose="02000000000000000000" pitchFamily="2" charset="0"/>
              <a:cs typeface="Arial" panose="020B0604020202020204" pitchFamily="34" charset="0"/>
            </a:endParaRPr>
          </a:p>
        </p:txBody>
      </p:sp>
      <p:pic>
        <p:nvPicPr>
          <p:cNvPr id="15364" name="Picture 4">
            <a:extLst>
              <a:ext uri="{FF2B5EF4-FFF2-40B4-BE49-F238E27FC236}">
                <a16:creationId xmlns:a16="http://schemas.microsoft.com/office/drawing/2014/main" id="{30ECA15E-CA9B-F357-55A4-189CF2B59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092" y="3429000"/>
            <a:ext cx="6077816" cy="305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785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802656"/>
          </a:xfrm>
          <a:prstGeom prst="rect">
            <a:avLst/>
          </a:prstGeom>
          <a:noFill/>
        </p:spPr>
        <p:txBody>
          <a:bodyPr wrap="square">
            <a:spAutoFit/>
          </a:bodyPr>
          <a:lstStyle/>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r>
              <a:rPr lang="en-US" sz="3511" b="1" dirty="0">
                <a:solidFill>
                  <a:prstClr val="black"/>
                </a:solidFill>
                <a:latin typeface="Arial"/>
                <a:ea typeface="宋体" pitchFamily="2" charset="-122"/>
              </a:rPr>
              <a:t>3</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grpSp>
        <p:nvGrpSpPr>
          <p:cNvPr id="13" name="Group 12">
            <a:extLst>
              <a:ext uri="{FF2B5EF4-FFF2-40B4-BE49-F238E27FC236}">
                <a16:creationId xmlns:a16="http://schemas.microsoft.com/office/drawing/2014/main" id="{9A7260DD-9A73-4AF4-98AF-23FE0F8340F2}"/>
              </a:ext>
            </a:extLst>
          </p:cNvPr>
          <p:cNvGrpSpPr/>
          <p:nvPr/>
        </p:nvGrpSpPr>
        <p:grpSpPr>
          <a:xfrm>
            <a:off x="1110194" y="149366"/>
            <a:ext cx="2292649" cy="1011586"/>
            <a:chOff x="1044501" y="3693501"/>
            <a:chExt cx="3096344" cy="1366201"/>
          </a:xfrm>
        </p:grpSpPr>
        <p:sp>
          <p:nvSpPr>
            <p:cNvPr id="11" name="Rectangle: Rounded Corners 10">
              <a:extLst>
                <a:ext uri="{FF2B5EF4-FFF2-40B4-BE49-F238E27FC236}">
                  <a16:creationId xmlns:a16="http://schemas.microsoft.com/office/drawing/2014/main" id="{55FF6A4F-02F2-451D-950F-ABDD33CFEA17}"/>
                </a:ext>
              </a:extLst>
            </p:cNvPr>
            <p:cNvSpPr/>
            <p:nvPr/>
          </p:nvSpPr>
          <p:spPr>
            <a:xfrm>
              <a:off x="1620565" y="4267614"/>
              <a:ext cx="2520280" cy="792088"/>
            </a:xfrm>
            <a:prstGeom prst="roundRect">
              <a:avLst/>
            </a:prstGeom>
            <a:solidFill>
              <a:srgbClr val="DFEB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2449" rtl="0" eaLnBrk="1" fontAlgn="base" latinLnBrk="0" hangingPunct="1">
                <a:lnSpc>
                  <a:spcPct val="100000"/>
                </a:lnSpc>
                <a:spcBef>
                  <a:spcPct val="0"/>
                </a:spcBef>
                <a:spcAft>
                  <a:spcPct val="0"/>
                </a:spcAft>
                <a:buClrTx/>
                <a:buSzTx/>
                <a:buFontTx/>
                <a:buNone/>
                <a:tabLst/>
                <a:defRPr/>
              </a:pPr>
              <a:r>
                <a:rPr kumimoji="0" lang="en-US" sz="3010" b="1" i="0" u="none" strike="noStrike" kern="1200" cap="none" spc="0" normalizeH="0" baseline="0" noProof="0" dirty="0">
                  <a:ln>
                    <a:noFill/>
                  </a:ln>
                  <a:solidFill>
                    <a:prstClr val="black"/>
                  </a:solidFill>
                  <a:effectLst/>
                  <a:uLnTx/>
                  <a:uFillTx/>
                  <a:latin typeface="Arial"/>
                  <a:ea typeface="微软雅黑"/>
                  <a:cs typeface="+mn-cs"/>
                </a:rPr>
                <a:t>   </a:t>
              </a:r>
              <a:r>
                <a:rPr kumimoji="0" lang="vi-VN" sz="3010" b="1" i="0" u="none" strike="noStrike" kern="1200" cap="none" spc="0" normalizeH="0" baseline="0" noProof="0" dirty="0">
                  <a:ln>
                    <a:noFill/>
                  </a:ln>
                  <a:solidFill>
                    <a:prstClr val="black"/>
                  </a:solidFill>
                  <a:effectLst/>
                  <a:uLnTx/>
                  <a:uFillTx/>
                  <a:latin typeface="Arial"/>
                  <a:ea typeface="微软雅黑"/>
                  <a:cs typeface="+mn-cs"/>
                </a:rPr>
                <a:t>Đáp án</a:t>
              </a:r>
              <a:endParaRPr kumimoji="0" lang="en-US" sz="3010" b="1"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34818" name="Picture 2">
              <a:extLst>
                <a:ext uri="{FF2B5EF4-FFF2-40B4-BE49-F238E27FC236}">
                  <a16:creationId xmlns:a16="http://schemas.microsoft.com/office/drawing/2014/main" id="{040B7021-467B-43B3-83F2-E7130D3886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501" y="3693501"/>
              <a:ext cx="1366201" cy="136620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163572B6-26E0-D40C-1E4F-C1D6423734CD}"/>
              </a:ext>
            </a:extLst>
          </p:cNvPr>
          <p:cNvSpPr txBox="1"/>
          <p:nvPr/>
        </p:nvSpPr>
        <p:spPr>
          <a:xfrm>
            <a:off x="1536733" y="2172538"/>
            <a:ext cx="9117412" cy="830997"/>
          </a:xfrm>
          <a:prstGeom prst="rect">
            <a:avLst/>
          </a:prstGeom>
          <a:noFill/>
        </p:spPr>
        <p:txBody>
          <a:bodyPr wrap="square" rtlCol="0">
            <a:spAutoFit/>
          </a:bodyPr>
          <a:lstStyle/>
          <a:p>
            <a:pPr marL="342900" indent="-342900" algn="l">
              <a:buFont typeface="Arial" panose="020B0604020202020204" pitchFamily="34" charset="0"/>
              <a:buChar char="•"/>
            </a:pPr>
            <a:r>
              <a:rPr lang="en-US" sz="2400" dirty="0">
                <a:solidFill>
                  <a:srgbClr val="333333"/>
                </a:solidFill>
                <a:latin typeface="Arial" panose="020B0604020202020204" pitchFamily="34" charset="0"/>
                <a:ea typeface="Roboto" panose="02000000000000000000" pitchFamily="2" charset="0"/>
                <a:cs typeface="Arial" panose="020B0604020202020204" pitchFamily="34" charset="0"/>
              </a:rPr>
              <a:t>P</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eak có số sóng 1720  giúp dự đoán được trong Y có nhóm chức aldehyde</a:t>
            </a:r>
            <a:r>
              <a:rPr lang="en-US"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a:t>
            </a:r>
            <a:endPar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endParaRPr>
          </a:p>
        </p:txBody>
      </p:sp>
      <p:pic>
        <p:nvPicPr>
          <p:cNvPr id="3" name="Picture 4">
            <a:extLst>
              <a:ext uri="{FF2B5EF4-FFF2-40B4-BE49-F238E27FC236}">
                <a16:creationId xmlns:a16="http://schemas.microsoft.com/office/drawing/2014/main" id="{05EC7381-83E4-C1C6-B862-50B3D2556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092" y="3429000"/>
            <a:ext cx="6077816" cy="305344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B2E92BE9-44B2-3B50-3113-F7EF8E1A9A4B}"/>
              </a:ext>
            </a:extLst>
          </p:cNvPr>
          <p:cNvSpPr/>
          <p:nvPr/>
        </p:nvSpPr>
        <p:spPr>
          <a:xfrm>
            <a:off x="5984542" y="3713307"/>
            <a:ext cx="852985" cy="1992152"/>
          </a:xfrm>
          <a:prstGeom prst="ellipse">
            <a:avLst/>
          </a:prstGeom>
          <a:noFill/>
          <a:ln w="38100">
            <a:solidFill>
              <a:srgbClr val="0021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20891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3EB353-9BF6-9D7C-6673-C0F76A529BED}"/>
              </a:ext>
            </a:extLst>
          </p:cNvPr>
          <p:cNvPicPr>
            <a:picLocks noChangeAspect="1"/>
          </p:cNvPicPr>
          <p:nvPr/>
        </p:nvPicPr>
        <p:blipFill rotWithShape="1">
          <a:blip r:embed="rId2">
            <a:extLst>
              <a:ext uri="{28A0092B-C50C-407E-A947-70E740481C1C}">
                <a14:useLocalDpi xmlns:a14="http://schemas.microsoft.com/office/drawing/2010/main" val="0"/>
              </a:ext>
            </a:extLst>
          </a:blip>
          <a:srcRect l="39256" r="30748"/>
          <a:stretch/>
        </p:blipFill>
        <p:spPr>
          <a:xfrm>
            <a:off x="9105901" y="0"/>
            <a:ext cx="3086100" cy="6858000"/>
          </a:xfrm>
          <a:prstGeom prst="rect">
            <a:avLst/>
          </a:prstGeom>
        </p:spPr>
      </p:pic>
      <p:pic>
        <p:nvPicPr>
          <p:cNvPr id="4" name="Picture 3">
            <a:extLst>
              <a:ext uri="{FF2B5EF4-FFF2-40B4-BE49-F238E27FC236}">
                <a16:creationId xmlns:a16="http://schemas.microsoft.com/office/drawing/2014/main" id="{3551693D-583B-7B64-989D-5FD1BE87F546}"/>
              </a:ext>
            </a:extLst>
          </p:cNvPr>
          <p:cNvPicPr>
            <a:picLocks noChangeAspect="1"/>
          </p:cNvPicPr>
          <p:nvPr/>
        </p:nvPicPr>
        <p:blipFill rotWithShape="1">
          <a:blip r:embed="rId2">
            <a:extLst>
              <a:ext uri="{28A0092B-C50C-407E-A947-70E740481C1C}">
                <a14:useLocalDpi xmlns:a14="http://schemas.microsoft.com/office/drawing/2010/main" val="0"/>
              </a:ext>
            </a:extLst>
          </a:blip>
          <a:srcRect l="39256" r="30748"/>
          <a:stretch/>
        </p:blipFill>
        <p:spPr>
          <a:xfrm flipH="1">
            <a:off x="0" y="0"/>
            <a:ext cx="3086100" cy="6858000"/>
          </a:xfrm>
          <a:prstGeom prst="rect">
            <a:avLst/>
          </a:prstGeom>
        </p:spPr>
      </p:pic>
      <p:sp>
        <p:nvSpPr>
          <p:cNvPr id="11" name="Rectangle: Rounded Corners 10">
            <a:extLst>
              <a:ext uri="{FF2B5EF4-FFF2-40B4-BE49-F238E27FC236}">
                <a16:creationId xmlns:a16="http://schemas.microsoft.com/office/drawing/2014/main" id="{2F0DFE7E-5D26-FF41-FE96-7A45C4C99746}"/>
              </a:ext>
            </a:extLst>
          </p:cNvPr>
          <p:cNvSpPr/>
          <p:nvPr/>
        </p:nvSpPr>
        <p:spPr>
          <a:xfrm>
            <a:off x="1919335" y="1793091"/>
            <a:ext cx="8353330" cy="3271818"/>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annel URL">
            <a:extLst>
              <a:ext uri="{FF2B5EF4-FFF2-40B4-BE49-F238E27FC236}">
                <a16:creationId xmlns:a16="http://schemas.microsoft.com/office/drawing/2014/main" id="{37D2B854-B1FC-71F0-8EAD-FC3479085B8C}"/>
              </a:ext>
            </a:extLst>
          </p:cNvPr>
          <p:cNvSpPr txBox="1"/>
          <p:nvPr/>
        </p:nvSpPr>
        <p:spPr>
          <a:xfrm>
            <a:off x="2163778" y="2093987"/>
            <a:ext cx="7864444" cy="267002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CẢM </a:t>
            </a:r>
            <a:r>
              <a:rPr lang="en-US" sz="48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ƠN </a:t>
            </a:r>
            <a:endParaRPr lang="en-US" sz="4800" b="1" smtClean="0">
              <a:solidFill>
                <a:schemeClr val="bg2">
                  <a:lumMod val="25000"/>
                </a:schemeClr>
              </a:solidFill>
              <a:latin typeface="Arial" panose="020B0604020202020204" pitchFamily="34" charset="0"/>
              <a:ea typeface="Tahoma" panose="020B0604030504040204" pitchFamily="34"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smtClean="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CÁC </a:t>
            </a:r>
            <a:r>
              <a:rPr kumimoji="0" lang="en-US" sz="48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EM HỌC SINH</a:t>
            </a:r>
            <a:br>
              <a:rPr kumimoji="0" lang="en-US" sz="48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br>
            <a:r>
              <a:rPr kumimoji="0" lang="en-US" sz="48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ĐÃ CHÚ Ý LẮNG NGHE</a:t>
            </a:r>
            <a:endParaRPr kumimoji="0" lang="vi-VN" sz="48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9243591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960793" cy="461665"/>
            </a:xfrm>
            <a:prstGeom prst="rect">
              <a:avLst/>
            </a:prstGeom>
            <a:grpFill/>
            <a:ln>
              <a:noFill/>
            </a:ln>
          </p:spPr>
          <p:txBody>
            <a:bodyPr wrap="non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Hoạt</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động</a:t>
              </a:r>
              <a:r>
                <a:rPr lang="en-US" sz="2400" b="1" dirty="0">
                  <a:solidFill>
                    <a:schemeClr val="accent2">
                      <a:lumMod val="50000"/>
                    </a:schemeClr>
                  </a:solidFill>
                  <a:latin typeface="Arial" panose="020B0604020202020204" pitchFamily="34" charset="0"/>
                  <a:cs typeface="Arial" panose="020B0604020202020204" pitchFamily="34" charset="0"/>
                </a:rPr>
                <a:t> 1</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xmlns="" r:embed="rId12"/>
                </a:ext>
              </a:extLst>
            </a:blip>
            <a:stretch>
              <a:fillRect/>
            </a:stretch>
          </p:blipFill>
          <p:spPr>
            <a:xfrm>
              <a:off x="10199734" y="6249111"/>
              <a:ext cx="1171496" cy="467161"/>
            </a:xfrm>
            <a:prstGeom prst="rect">
              <a:avLst/>
            </a:prstGeom>
          </p:spPr>
        </p:pic>
      </p:grpSp>
      <p:sp>
        <p:nvSpPr>
          <p:cNvPr id="29" name="Rectangle: Top Corners Snipped 28">
            <a:extLst>
              <a:ext uri="{FF2B5EF4-FFF2-40B4-BE49-F238E27FC236}">
                <a16:creationId xmlns:a16="http://schemas.microsoft.com/office/drawing/2014/main" id="{629C78D1-697F-EC8D-8623-5C8A9471AE19}"/>
              </a:ext>
            </a:extLst>
          </p:cNvPr>
          <p:cNvSpPr/>
          <p:nvPr/>
        </p:nvSpPr>
        <p:spPr>
          <a:xfrm flipV="1">
            <a:off x="3301498" y="-17586"/>
            <a:ext cx="5589004"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24FBD72-EBE7-772B-35CF-713571424E53}"/>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grpSp>
        <p:nvGrpSpPr>
          <p:cNvPr id="2" name="Group 1">
            <a:extLst>
              <a:ext uri="{FF2B5EF4-FFF2-40B4-BE49-F238E27FC236}">
                <a16:creationId xmlns:a16="http://schemas.microsoft.com/office/drawing/2014/main" id="{B9DDE9B7-4B70-ECF4-3890-11996E0D909D}"/>
              </a:ext>
            </a:extLst>
          </p:cNvPr>
          <p:cNvGrpSpPr/>
          <p:nvPr/>
        </p:nvGrpSpPr>
        <p:grpSpPr>
          <a:xfrm>
            <a:off x="5240128" y="1746701"/>
            <a:ext cx="1710813" cy="484013"/>
            <a:chOff x="4807974" y="3175819"/>
            <a:chExt cx="1710813" cy="484013"/>
          </a:xfrm>
          <a:solidFill>
            <a:schemeClr val="accent1">
              <a:lumMod val="50000"/>
            </a:schemeClr>
          </a:solidFill>
        </p:grpSpPr>
        <p:sp>
          <p:nvSpPr>
            <p:cNvPr id="3" name="Rectangle: Rounded Corners 2">
              <a:extLst>
                <a:ext uri="{FF2B5EF4-FFF2-40B4-BE49-F238E27FC236}">
                  <a16:creationId xmlns:a16="http://schemas.microsoft.com/office/drawing/2014/main" id="{15098F6C-5E43-D26F-C416-6CEA6DD0A7F0}"/>
                </a:ext>
              </a:extLst>
            </p:cNvPr>
            <p:cNvSpPr/>
            <p:nvPr/>
          </p:nvSpPr>
          <p:spPr>
            <a:xfrm>
              <a:off x="4807974" y="3175819"/>
              <a:ext cx="1710813" cy="48401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AD06A6-FE00-D80D-185E-FAF4FD2E1F78}"/>
                </a:ext>
              </a:extLst>
            </p:cNvPr>
            <p:cNvSpPr txBox="1"/>
            <p:nvPr/>
          </p:nvSpPr>
          <p:spPr>
            <a:xfrm>
              <a:off x="4944274" y="3198167"/>
              <a:ext cx="1438215" cy="461665"/>
            </a:xfrm>
            <a:prstGeom prst="rect">
              <a:avLst/>
            </a:prstGeom>
            <a:grp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TRẢ LỜI</a:t>
              </a:r>
            </a:p>
          </p:txBody>
        </p:sp>
      </p:grpSp>
      <p:sp>
        <p:nvSpPr>
          <p:cNvPr id="24" name="TextBox 23">
            <a:extLst>
              <a:ext uri="{FF2B5EF4-FFF2-40B4-BE49-F238E27FC236}">
                <a16:creationId xmlns:a16="http://schemas.microsoft.com/office/drawing/2014/main" id="{0A455419-17D9-2681-A25D-54B5A95E60A8}"/>
              </a:ext>
            </a:extLst>
          </p:cNvPr>
          <p:cNvSpPr txBox="1"/>
          <p:nvPr/>
        </p:nvSpPr>
        <p:spPr>
          <a:xfrm>
            <a:off x="1813154" y="2361911"/>
            <a:ext cx="8972328" cy="1107996"/>
          </a:xfrm>
          <a:prstGeom prst="rect">
            <a:avLst/>
          </a:prstGeom>
          <a:noFill/>
        </p:spPr>
        <p:txBody>
          <a:bodyPr wrap="none" rtlCol="0">
            <a:spAutoFit/>
          </a:bodyPr>
          <a:lstStyle/>
          <a:p>
            <a:pPr marL="342900" indent="-342900" algn="l">
              <a:buFont typeface="Arial" panose="020B0604020202020204" pitchFamily="34" charset="0"/>
              <a:buChar char="•"/>
            </a:pPr>
            <a:r>
              <a:rPr lang="vi-VN" sz="2200" b="0" i="0" dirty="0">
                <a:solidFill>
                  <a:srgbClr val="333333"/>
                </a:solidFill>
                <a:effectLst/>
              </a:rPr>
              <a:t>Trong hợp chất hữu cơ, có thành phần C, H, O,...</a:t>
            </a:r>
            <a:endParaRPr lang="en-US" sz="2200" b="0" i="0" dirty="0">
              <a:solidFill>
                <a:srgbClr val="333333"/>
              </a:solidFill>
              <a:effectLst/>
            </a:endParaRPr>
          </a:p>
          <a:p>
            <a:pPr marL="342900" indent="-342900" algn="l">
              <a:buFont typeface="Arial" panose="020B0604020202020204" pitchFamily="34" charset="0"/>
              <a:buChar char="•"/>
            </a:pPr>
            <a:r>
              <a:rPr lang="en-US" sz="2200" dirty="0">
                <a:solidFill>
                  <a:srgbClr val="333333"/>
                </a:solidFill>
                <a:latin typeface="Arial" panose="020B0604020202020204" pitchFamily="34" charset="0"/>
                <a:cs typeface="Arial" panose="020B0604020202020204" pitchFamily="34" charset="0"/>
              </a:rPr>
              <a:t>C</a:t>
            </a:r>
            <a:r>
              <a:rPr lang="vi-VN" sz="2200" b="0" i="0" dirty="0">
                <a:solidFill>
                  <a:srgbClr val="333333"/>
                </a:solidFill>
                <a:effectLst/>
              </a:rPr>
              <a:t>òn vô cơ có thể có C hoặc không</a:t>
            </a:r>
          </a:p>
          <a:p>
            <a:pPr marL="342900" indent="-342900" algn="l">
              <a:buFont typeface="Arial" panose="020B0604020202020204" pitchFamily="34" charset="0"/>
              <a:buChar char="•"/>
            </a:pPr>
            <a:r>
              <a:rPr lang="vi-VN" sz="2200" b="0" i="0" dirty="0">
                <a:solidFill>
                  <a:srgbClr val="333333"/>
                </a:solidFill>
                <a:effectLst/>
              </a:rPr>
              <a:t>Nguyên tố luôn có trong thành phần hợp chất hữu cơ là Carbon (C)</a:t>
            </a:r>
          </a:p>
        </p:txBody>
      </p:sp>
    </p:spTree>
    <p:extLst>
      <p:ext uri="{BB962C8B-B14F-4D97-AF65-F5344CB8AC3E}">
        <p14:creationId xmlns:p14="http://schemas.microsoft.com/office/powerpoint/2010/main" val="1386889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sp>
        <p:nvSpPr>
          <p:cNvPr id="17" name="Rectangle: Top Corners Snipped 16">
            <a:extLst>
              <a:ext uri="{FF2B5EF4-FFF2-40B4-BE49-F238E27FC236}">
                <a16:creationId xmlns:a16="http://schemas.microsoft.com/office/drawing/2014/main" id="{3EC3E93F-C98D-2FAA-0518-C965C9DB1904}"/>
              </a:ext>
            </a:extLst>
          </p:cNvPr>
          <p:cNvSpPr/>
          <p:nvPr/>
        </p:nvSpPr>
        <p:spPr>
          <a:xfrm flipV="1">
            <a:off x="3301498" y="-17586"/>
            <a:ext cx="5589004"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9A4E949-D67D-8B4F-2AA0-209E339D4817}"/>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grpSp>
        <p:nvGrpSpPr>
          <p:cNvPr id="2" name="Group 1">
            <a:extLst>
              <a:ext uri="{FF2B5EF4-FFF2-40B4-BE49-F238E27FC236}">
                <a16:creationId xmlns:a16="http://schemas.microsoft.com/office/drawing/2014/main" id="{1557D397-0532-0062-2EA7-4E8EADE07D96}"/>
              </a:ext>
            </a:extLst>
          </p:cNvPr>
          <p:cNvGrpSpPr/>
          <p:nvPr/>
        </p:nvGrpSpPr>
        <p:grpSpPr>
          <a:xfrm>
            <a:off x="2112053" y="1356631"/>
            <a:ext cx="7966962" cy="1010555"/>
            <a:chOff x="3301498" y="1263789"/>
            <a:chExt cx="5589004" cy="1010555"/>
          </a:xfrm>
        </p:grpSpPr>
        <p:sp>
          <p:nvSpPr>
            <p:cNvPr id="3" name="Rectangle: Rounded Corners 2">
              <a:extLst>
                <a:ext uri="{FF2B5EF4-FFF2-40B4-BE49-F238E27FC236}">
                  <a16:creationId xmlns:a16="http://schemas.microsoft.com/office/drawing/2014/main" id="{A43B1873-B952-B9A9-F466-4609F97C328E}"/>
                </a:ext>
              </a:extLst>
            </p:cNvPr>
            <p:cNvSpPr/>
            <p:nvPr/>
          </p:nvSpPr>
          <p:spPr>
            <a:xfrm>
              <a:off x="3314700" y="1263789"/>
              <a:ext cx="5562600" cy="700814"/>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189CB6-899A-AE7F-1057-6C2BA7B7D1E6}"/>
                </a:ext>
              </a:extLst>
            </p:cNvPr>
            <p:cNvSpPr txBox="1"/>
            <p:nvPr/>
          </p:nvSpPr>
          <p:spPr>
            <a:xfrm>
              <a:off x="3301498" y="1377239"/>
              <a:ext cx="5589004" cy="897105"/>
            </a:xfrm>
            <a:prstGeom prst="rect">
              <a:avLst/>
            </a:prstGeom>
            <a:noFill/>
          </p:spPr>
          <p:txBody>
            <a:bodyPr wrap="square" rtlCol="0">
              <a:spAutoFit/>
            </a:bodyPr>
            <a:lstStyle/>
            <a:p>
              <a:pPr algn="ctr">
                <a:lnSpc>
                  <a:spcPct val="125000"/>
                </a:lnSpc>
              </a:pP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hàng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chục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carbon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hữu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p:txBody>
        </p:sp>
      </p:grpSp>
      <p:pic>
        <p:nvPicPr>
          <p:cNvPr id="1026" name="Picture 2" descr="Hóa học hữu cơ và hợp chất hữu cơ">
            <a:extLst>
              <a:ext uri="{FF2B5EF4-FFF2-40B4-BE49-F238E27FC236}">
                <a16:creationId xmlns:a16="http://schemas.microsoft.com/office/drawing/2014/main" id="{85D096EC-CE04-BAB0-8E4D-4F5F02FA43E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63105" y="2508627"/>
            <a:ext cx="3065789" cy="166566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47EC8168-D7FB-9830-59C0-19828F57AAB2}"/>
              </a:ext>
            </a:extLst>
          </p:cNvPr>
          <p:cNvGrpSpPr/>
          <p:nvPr/>
        </p:nvGrpSpPr>
        <p:grpSpPr>
          <a:xfrm>
            <a:off x="695468" y="4450053"/>
            <a:ext cx="10946550" cy="1124005"/>
            <a:chOff x="2478913" y="1263788"/>
            <a:chExt cx="7060628" cy="1124005"/>
          </a:xfrm>
        </p:grpSpPr>
        <p:sp>
          <p:nvSpPr>
            <p:cNvPr id="13" name="Rectangle: Rounded Corners 12">
              <a:extLst>
                <a:ext uri="{FF2B5EF4-FFF2-40B4-BE49-F238E27FC236}">
                  <a16:creationId xmlns:a16="http://schemas.microsoft.com/office/drawing/2014/main" id="{CF38D622-14C8-A0A9-9175-049B5DD5D6EF}"/>
                </a:ext>
              </a:extLst>
            </p:cNvPr>
            <p:cNvSpPr/>
            <p:nvPr/>
          </p:nvSpPr>
          <p:spPr>
            <a:xfrm>
              <a:off x="2582134" y="1263788"/>
              <a:ext cx="6948942" cy="1124005"/>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4655322-8DA0-093B-566E-500654A9C7A1}"/>
                    </a:ext>
                  </a:extLst>
                </p:cNvPr>
                <p:cNvSpPr txBox="1"/>
                <p:nvPr/>
              </p:nvSpPr>
              <p:spPr>
                <a:xfrm>
                  <a:off x="2478913" y="1293476"/>
                  <a:ext cx="7060628" cy="977255"/>
                </a:xfrm>
                <a:prstGeom prst="rect">
                  <a:avLst/>
                </a:prstGeom>
                <a:noFill/>
              </p:spPr>
              <p:txBody>
                <a:bodyPr wrap="square" rtlCol="0">
                  <a:spAutoFit/>
                </a:bodyPr>
                <a:lstStyle/>
                <a:p>
                  <a:pPr algn="ctr">
                    <a:lnSpc>
                      <a:spcPct val="125000"/>
                    </a:lnSpc>
                  </a:pPr>
                  <a:r>
                    <a:rPr lang="en-US" sz="2400" dirty="0" err="1" smtClean="0">
                      <a:latin typeface="Arial" panose="020B0604020202020204" pitchFamily="34" charset="0"/>
                      <a:cs typeface="Arial" panose="020B0604020202020204" pitchFamily="34" charset="0"/>
                    </a:rPr>
                    <a:t>Hợp</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chất</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hữu</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cơ</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là</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hợp</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carbon </a:t>
                  </a:r>
                  <a:r>
                    <a:rPr lang="en-US" sz="2400" dirty="0" err="1" smtClean="0">
                      <a:latin typeface="Arial" panose="020B0604020202020204" pitchFamily="34" charset="0"/>
                      <a:cs typeface="Arial" panose="020B0604020202020204" pitchFamily="34" charset="0"/>
                    </a:rPr>
                    <a:t>trừ</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một</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số</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hợp</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chất</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carbon oxide (CO,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muối</a:t>
                  </a:r>
                  <a:r>
                    <a:rPr lang="en-US" sz="2400" dirty="0">
                      <a:latin typeface="Arial" panose="020B0604020202020204" pitchFamily="34" charset="0"/>
                      <a:cs typeface="Arial" panose="020B0604020202020204" pitchFamily="34" charset="0"/>
                    </a:rPr>
                    <a:t> carbonate (</a:t>
                  </a:r>
                  <a14:m>
                    <m:oMath xmlns:m="http://schemas.openxmlformats.org/officeDocument/2006/math">
                      <m:sSubSup>
                        <m:sSubSupPr>
                          <m:ctrlPr>
                            <a:rPr lang="en-US" sz="2400" i="1" smtClean="0">
                              <a:latin typeface="Cambria Math" panose="02040503050406030204" pitchFamily="18" charset="0"/>
                              <a:cs typeface="Arial" panose="020B0604020202020204" pitchFamily="34" charset="0"/>
                            </a:rPr>
                          </m:ctrlPr>
                        </m:sSubSupPr>
                        <m:e>
                          <m:r>
                            <m:rPr>
                              <m:sty m:val="p"/>
                            </m:rPr>
                            <a:rPr lang="en-US" sz="2400" b="0" i="0" smtClean="0">
                              <a:latin typeface="Cambria Math" panose="02040503050406030204" pitchFamily="18" charset="0"/>
                              <a:cs typeface="Arial" panose="020B0604020202020204" pitchFamily="34" charset="0"/>
                            </a:rPr>
                            <m:t>CO</m:t>
                          </m:r>
                        </m:e>
                        <m:sub>
                          <m:r>
                            <a:rPr lang="en-US" sz="2400" b="0" i="0" smtClean="0">
                              <a:latin typeface="Cambria Math" panose="02040503050406030204" pitchFamily="18" charset="0"/>
                              <a:cs typeface="Arial" panose="020B0604020202020204" pitchFamily="34" charset="0"/>
                            </a:rPr>
                            <m:t>3</m:t>
                          </m:r>
                        </m:sub>
                        <m:sup>
                          <m:r>
                            <a:rPr lang="en-US" sz="2400" b="0" i="0" smtClean="0">
                              <a:latin typeface="Cambria Math" panose="02040503050406030204" pitchFamily="18" charset="0"/>
                              <a:cs typeface="Arial" panose="020B0604020202020204" pitchFamily="34" charset="0"/>
                            </a:rPr>
                            <m:t>2−</m:t>
                          </m:r>
                        </m:sup>
                      </m:sSubSup>
                    </m:oMath>
                  </a14:m>
                  <a:r>
                    <a:rPr lang="en-US" sz="2400" dirty="0" smtClean="0">
                      <a:latin typeface="Arial" panose="020B0604020202020204" pitchFamily="34" charset="0"/>
                      <a:cs typeface="Arial" panose="020B0604020202020204" pitchFamily="34" charset="0"/>
                    </a:rPr>
                    <a:t>, HCO</a:t>
                  </a:r>
                  <a:r>
                    <a:rPr lang="en-US" sz="2400" baseline="-25000" dirty="0" smtClean="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cyanide (CN</a:t>
                  </a:r>
                  <a:r>
                    <a:rPr lang="en-US" sz="2400" baseline="30000" dirty="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carbide….</a:t>
                  </a:r>
                  <a:endParaRPr lang="vi-VN" sz="2400"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74655322-8DA0-093B-566E-500654A9C7A1}"/>
                    </a:ext>
                  </a:extLst>
                </p:cNvPr>
                <p:cNvSpPr txBox="1">
                  <a:spLocks noRot="1" noChangeAspect="1" noMove="1" noResize="1" noEditPoints="1" noAdjustHandles="1" noChangeArrowheads="1" noChangeShapeType="1" noTextEdit="1"/>
                </p:cNvSpPr>
                <p:nvPr/>
              </p:nvSpPr>
              <p:spPr>
                <a:xfrm>
                  <a:off x="2478913" y="1293476"/>
                  <a:ext cx="7060628" cy="977255"/>
                </a:xfrm>
                <a:prstGeom prst="rect">
                  <a:avLst/>
                </a:prstGeom>
                <a:blipFill>
                  <a:blip r:embed="rId13"/>
                  <a:stretch>
                    <a:fillRect b="-13750"/>
                  </a:stretch>
                </a:blipFill>
              </p:spPr>
              <p:txBody>
                <a:bodyPr/>
                <a:lstStyle/>
                <a:p>
                  <a:r>
                    <a:rPr lang="en-US">
                      <a:noFill/>
                    </a:rPr>
                    <a:t> </a:t>
                  </a:r>
                </a:p>
              </p:txBody>
            </p:sp>
          </mc:Fallback>
        </mc:AlternateContent>
      </p:grpSp>
    </p:spTree>
    <p:extLst>
      <p:ext uri="{BB962C8B-B14F-4D97-AF65-F5344CB8AC3E}">
        <p14:creationId xmlns:p14="http://schemas.microsoft.com/office/powerpoint/2010/main" val="850510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62AAD6B-1179-5FCB-1AB2-53E2DF146E0D}"/>
              </a:ext>
            </a:extLst>
          </p:cNvPr>
          <p:cNvSpPr/>
          <p:nvPr/>
        </p:nvSpPr>
        <p:spPr>
          <a:xfrm>
            <a:off x="262164" y="1006867"/>
            <a:ext cx="11667671" cy="575382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宋体"/>
                <a:cs typeface="Arial" panose="020B0604020202020204" pitchFamily="34" charset="0"/>
              </a:rPr>
              <a:t>HBr.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宋体"/>
              <a:cs typeface="+mn-cs"/>
            </a:endParaRPr>
          </a:p>
        </p:txBody>
      </p:sp>
      <p:sp>
        <p:nvSpPr>
          <p:cNvPr id="27" name="Rectangle: Rounded Corners 26">
            <a:extLst>
              <a:ext uri="{FF2B5EF4-FFF2-40B4-BE49-F238E27FC236}">
                <a16:creationId xmlns:a16="http://schemas.microsoft.com/office/drawing/2014/main" id="{E782AAFB-F156-5ECD-E9D6-62EAD32891D8}"/>
              </a:ext>
            </a:extLst>
          </p:cNvPr>
          <p:cNvSpPr/>
          <p:nvPr/>
        </p:nvSpPr>
        <p:spPr>
          <a:xfrm>
            <a:off x="5381480" y="3627210"/>
            <a:ext cx="1428108" cy="387913"/>
          </a:xfrm>
          <a:prstGeom prst="roundRect">
            <a:avLst>
              <a:gd name="adj" fmla="val 50000"/>
            </a:avLst>
          </a:prstGeom>
          <a:gradFill flip="none" rotWithShape="1">
            <a:gsLst>
              <a:gs pos="0">
                <a:schemeClr val="accent1">
                  <a:lumMod val="5000"/>
                  <a:lumOff val="95000"/>
                </a:schemeClr>
              </a:gs>
              <a:gs pos="74000">
                <a:srgbClr val="C1BDE9"/>
              </a:gs>
              <a:gs pos="100000">
                <a:srgbClr val="C1BDE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宋体"/>
                <a:cs typeface="+mn-cs"/>
              </a:rPr>
              <a:t>Trả</a:t>
            </a:r>
            <a:r>
              <a:rPr kumimoji="0" lang="en-US" sz="2400" b="1" i="0" u="none" strike="noStrike" kern="1200" cap="none" spc="0" normalizeH="0" baseline="0" noProof="0" dirty="0">
                <a:ln>
                  <a:noFill/>
                </a:ln>
                <a:solidFill>
                  <a:srgbClr val="000000"/>
                </a:solidFill>
                <a:effectLst/>
                <a:uLnTx/>
                <a:uFillTx/>
                <a:latin typeface="Arial"/>
                <a:ea typeface="宋体"/>
                <a:cs typeface="+mn-cs"/>
              </a:rPr>
              <a:t> </a:t>
            </a:r>
            <a:r>
              <a:rPr kumimoji="0" lang="en-US" sz="2400" b="1" i="0" u="none" strike="noStrike" kern="1200" cap="none" spc="0" normalizeH="0" baseline="0" noProof="0" dirty="0" err="1">
                <a:ln>
                  <a:noFill/>
                </a:ln>
                <a:solidFill>
                  <a:srgbClr val="000000"/>
                </a:solidFill>
                <a:effectLst/>
                <a:uLnTx/>
                <a:uFillTx/>
                <a:latin typeface="Arial"/>
                <a:ea typeface="宋体"/>
                <a:cs typeface="+mn-cs"/>
              </a:rPr>
              <a:t>lời</a:t>
            </a:r>
            <a:endParaRPr kumimoji="0" lang="en-US" sz="2400" b="1" i="0" u="none" strike="noStrike" kern="1200" cap="none" spc="0" normalizeH="0" baseline="0" noProof="0" dirty="0">
              <a:ln>
                <a:noFill/>
              </a:ln>
              <a:solidFill>
                <a:srgbClr val="000000"/>
              </a:solidFill>
              <a:effectLst/>
              <a:uLnTx/>
              <a:uFillTx/>
              <a:latin typeface="Arial"/>
              <a:ea typeface="宋体"/>
              <a:cs typeface="+mn-cs"/>
            </a:endParaRPr>
          </a:p>
        </p:txBody>
      </p:sp>
      <p:grpSp>
        <p:nvGrpSpPr>
          <p:cNvPr id="9" name="Group 8">
            <a:extLst>
              <a:ext uri="{FF2B5EF4-FFF2-40B4-BE49-F238E27FC236}">
                <a16:creationId xmlns:a16="http://schemas.microsoft.com/office/drawing/2014/main" id="{B31859B7-8810-0125-008A-21C0A64BE9A3}"/>
              </a:ext>
            </a:extLst>
          </p:cNvPr>
          <p:cNvGrpSpPr/>
          <p:nvPr/>
        </p:nvGrpSpPr>
        <p:grpSpPr>
          <a:xfrm>
            <a:off x="863155" y="1166404"/>
            <a:ext cx="10704899" cy="2255256"/>
            <a:chOff x="452834" y="2656158"/>
            <a:chExt cx="10704899" cy="2255256"/>
          </a:xfrm>
        </p:grpSpPr>
        <p:grpSp>
          <p:nvGrpSpPr>
            <p:cNvPr id="10" name="Group 9">
              <a:extLst>
                <a:ext uri="{FF2B5EF4-FFF2-40B4-BE49-F238E27FC236}">
                  <a16:creationId xmlns:a16="http://schemas.microsoft.com/office/drawing/2014/main" id="{3EC0DA56-608C-3C1D-2815-079DF414C563}"/>
                </a:ext>
              </a:extLst>
            </p:cNvPr>
            <p:cNvGrpSpPr/>
            <p:nvPr/>
          </p:nvGrpSpPr>
          <p:grpSpPr>
            <a:xfrm>
              <a:off x="460758" y="2656158"/>
              <a:ext cx="10696975" cy="2255256"/>
              <a:chOff x="338863" y="2009976"/>
              <a:chExt cx="10696975" cy="2255256"/>
            </a:xfrm>
          </p:grpSpPr>
          <p:grpSp>
            <p:nvGrpSpPr>
              <p:cNvPr id="12" name="Group 11">
                <a:extLst>
                  <a:ext uri="{FF2B5EF4-FFF2-40B4-BE49-F238E27FC236}">
                    <a16:creationId xmlns:a16="http://schemas.microsoft.com/office/drawing/2014/main" id="{5D9D2582-5FE0-F925-7930-158FD20A692C}"/>
                  </a:ext>
                </a:extLst>
              </p:cNvPr>
              <p:cNvGrpSpPr/>
              <p:nvPr/>
            </p:nvGrpSpPr>
            <p:grpSpPr>
              <a:xfrm>
                <a:off x="338863" y="2009976"/>
                <a:ext cx="10696975" cy="2255256"/>
                <a:chOff x="338863" y="2009976"/>
                <a:chExt cx="10696975" cy="2255256"/>
              </a:xfrm>
            </p:grpSpPr>
            <p:sp>
              <p:nvSpPr>
                <p:cNvPr id="19" name="Rectangle: Single Corner Rounded 18">
                  <a:extLst>
                    <a:ext uri="{FF2B5EF4-FFF2-40B4-BE49-F238E27FC236}">
                      <a16:creationId xmlns:a16="http://schemas.microsoft.com/office/drawing/2014/main" id="{2DAA3097-9A32-E5B6-4D8C-E83B61A686D2}"/>
                    </a:ext>
                  </a:extLst>
                </p:cNvPr>
                <p:cNvSpPr/>
                <p:nvPr/>
              </p:nvSpPr>
              <p:spPr>
                <a:xfrm flipH="1">
                  <a:off x="552089" y="2261747"/>
                  <a:ext cx="10483747" cy="2003485"/>
                </a:xfrm>
                <a:prstGeom prst="round1Rect">
                  <a:avLst>
                    <a:gd name="adj" fmla="val 14496"/>
                  </a:avLst>
                </a:prstGeom>
                <a:solidFill>
                  <a:srgbClr val="EFD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cxnSp>
              <p:nvCxnSpPr>
                <p:cNvPr id="20" name="Straight Connector 19">
                  <a:extLst>
                    <a:ext uri="{FF2B5EF4-FFF2-40B4-BE49-F238E27FC236}">
                      <a16:creationId xmlns:a16="http://schemas.microsoft.com/office/drawing/2014/main" id="{A61FE4A9-0787-5AB6-2F41-EFCD85495DE3}"/>
                    </a:ext>
                  </a:extLst>
                </p:cNvPr>
                <p:cNvCxnSpPr>
                  <a:cxnSpLocks/>
                </p:cNvCxnSpPr>
                <p:nvPr/>
              </p:nvCxnSpPr>
              <p:spPr>
                <a:xfrm>
                  <a:off x="646981" y="2261746"/>
                  <a:ext cx="10388857" cy="0"/>
                </a:xfrm>
                <a:prstGeom prst="line">
                  <a:avLst/>
                </a:prstGeom>
                <a:ln w="38100">
                  <a:solidFill>
                    <a:srgbClr val="B666A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31BFA3-AD36-7716-6596-9A158507E040}"/>
                    </a:ext>
                  </a:extLst>
                </p:cNvPr>
                <p:cNvCxnSpPr>
                  <a:cxnSpLocks/>
                </p:cNvCxnSpPr>
                <p:nvPr/>
              </p:nvCxnSpPr>
              <p:spPr>
                <a:xfrm>
                  <a:off x="552093" y="2684441"/>
                  <a:ext cx="0" cy="1193277"/>
                </a:xfrm>
                <a:prstGeom prst="line">
                  <a:avLst/>
                </a:prstGeom>
                <a:ln w="38100">
                  <a:solidFill>
                    <a:srgbClr val="B666A8"/>
                  </a:solidFill>
                </a:ln>
              </p:spPr>
              <p:style>
                <a:lnRef idx="1">
                  <a:schemeClr val="accent1"/>
                </a:lnRef>
                <a:fillRef idx="0">
                  <a:schemeClr val="accent1"/>
                </a:fillRef>
                <a:effectRef idx="0">
                  <a:schemeClr val="accent1"/>
                </a:effectRef>
                <a:fontRef idx="minor">
                  <a:schemeClr val="tx1"/>
                </a:fontRef>
              </p:style>
            </p:cxnSp>
            <p:sp>
              <p:nvSpPr>
                <p:cNvPr id="22" name="Flowchart: Connector 21">
                  <a:extLst>
                    <a:ext uri="{FF2B5EF4-FFF2-40B4-BE49-F238E27FC236}">
                      <a16:creationId xmlns:a16="http://schemas.microsoft.com/office/drawing/2014/main" id="{CF12B400-1038-850F-F235-6B545BECB69D}"/>
                    </a:ext>
                  </a:extLst>
                </p:cNvPr>
                <p:cNvSpPr/>
                <p:nvPr/>
              </p:nvSpPr>
              <p:spPr>
                <a:xfrm>
                  <a:off x="338863" y="2009976"/>
                  <a:ext cx="819508" cy="819508"/>
                </a:xfrm>
                <a:prstGeom prst="flowChartConnector">
                  <a:avLst/>
                </a:prstGeom>
                <a:solidFill>
                  <a:schemeClr val="bg1"/>
                </a:solidFill>
                <a:ln w="38100">
                  <a:solidFill>
                    <a:srgbClr val="B666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grpSp>
          <p:sp>
            <p:nvSpPr>
              <p:cNvPr id="18" name="TextBox 17">
                <a:extLst>
                  <a:ext uri="{FF2B5EF4-FFF2-40B4-BE49-F238E27FC236}">
                    <a16:creationId xmlns:a16="http://schemas.microsoft.com/office/drawing/2014/main" id="{778F8F3C-7CB9-8FAE-FF7C-482DCA2484D0}"/>
                  </a:ext>
                </a:extLst>
              </p:cNvPr>
              <p:cNvSpPr txBox="1"/>
              <p:nvPr/>
            </p:nvSpPr>
            <p:spPr>
              <a:xfrm>
                <a:off x="705112" y="2832765"/>
                <a:ext cx="9899214" cy="138999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2400" b="0" i="0" dirty="0">
                    <a:solidFill>
                      <a:srgbClr val="333333"/>
                    </a:solidFill>
                    <a:effectLst/>
                  </a:rPr>
                  <a:t>Trong các chất sau Na</a:t>
                </a:r>
                <a:r>
                  <a:rPr lang="vi-VN" sz="2400" b="0" i="0" baseline="-25000" dirty="0">
                    <a:solidFill>
                      <a:srgbClr val="333333"/>
                    </a:solidFill>
                    <a:effectLst/>
                  </a:rPr>
                  <a:t>2</a:t>
                </a:r>
                <a:r>
                  <a:rPr lang="vi-VN" sz="2400" b="0" i="0" dirty="0">
                    <a:solidFill>
                      <a:srgbClr val="333333"/>
                    </a:solidFill>
                    <a:effectLst/>
                  </a:rPr>
                  <a:t>CO</a:t>
                </a:r>
                <a:r>
                  <a:rPr lang="vi-VN" sz="2400" b="0" i="0" baseline="-25000" dirty="0">
                    <a:solidFill>
                      <a:srgbClr val="333333"/>
                    </a:solidFill>
                    <a:effectLst/>
                  </a:rPr>
                  <a:t>3</a:t>
                </a:r>
                <a:r>
                  <a:rPr lang="vi-VN" sz="2400" b="0" i="0" dirty="0">
                    <a:solidFill>
                      <a:srgbClr val="333333"/>
                    </a:solidFill>
                    <a:effectLst/>
                  </a:rPr>
                  <a:t>, BaCl</a:t>
                </a:r>
                <a:r>
                  <a:rPr lang="vi-VN" sz="2400" b="0" i="0" baseline="-25000" dirty="0">
                    <a:solidFill>
                      <a:srgbClr val="333333"/>
                    </a:solidFill>
                    <a:effectLst/>
                  </a:rPr>
                  <a:t>2</a:t>
                </a:r>
                <a:r>
                  <a:rPr lang="vi-VN" sz="2400" b="0" i="0" dirty="0">
                    <a:solidFill>
                      <a:srgbClr val="333333"/>
                    </a:solidFill>
                    <a:effectLst/>
                  </a:rPr>
                  <a:t>, MgSO4, CH</a:t>
                </a:r>
                <a:r>
                  <a:rPr lang="vi-VN" sz="2400" b="0" i="0" baseline="-25000" dirty="0">
                    <a:solidFill>
                      <a:srgbClr val="333333"/>
                    </a:solidFill>
                    <a:effectLst/>
                  </a:rPr>
                  <a:t>3</a:t>
                </a:r>
                <a:r>
                  <a:rPr lang="vi-VN" sz="2400" b="0" i="0" dirty="0">
                    <a:solidFill>
                      <a:srgbClr val="333333"/>
                    </a:solidFill>
                    <a:effectLst/>
                  </a:rPr>
                  <a:t>COONa, C</a:t>
                </a:r>
                <a:r>
                  <a:rPr lang="vi-VN" sz="2400" b="0" i="0" baseline="-25000" dirty="0">
                    <a:solidFill>
                      <a:srgbClr val="333333"/>
                    </a:solidFill>
                    <a:effectLst/>
                  </a:rPr>
                  <a:t>2</a:t>
                </a:r>
                <a:r>
                  <a:rPr lang="vi-VN" sz="2400" b="0" i="0" dirty="0">
                    <a:solidFill>
                      <a:srgbClr val="333333"/>
                    </a:solidFill>
                    <a:effectLst/>
                  </a:rPr>
                  <a:t>H</a:t>
                </a:r>
                <a:r>
                  <a:rPr lang="vi-VN" sz="2400" b="0" i="0" baseline="-25000" dirty="0">
                    <a:solidFill>
                      <a:srgbClr val="333333"/>
                    </a:solidFill>
                    <a:effectLst/>
                  </a:rPr>
                  <a:t>5</a:t>
                </a:r>
                <a:r>
                  <a:rPr lang="vi-VN" sz="2400" b="0" i="0" dirty="0">
                    <a:solidFill>
                      <a:srgbClr val="333333"/>
                    </a:solidFill>
                    <a:effectLst/>
                  </a:rPr>
                  <a:t>Br, CaO, CHCl</a:t>
                </a:r>
                <a:r>
                  <a:rPr lang="vi-VN" sz="2400" b="0" i="0" baseline="-25000" dirty="0">
                    <a:solidFill>
                      <a:srgbClr val="333333"/>
                    </a:solidFill>
                    <a:effectLst/>
                  </a:rPr>
                  <a:t>3</a:t>
                </a:r>
                <a:r>
                  <a:rPr lang="vi-VN" sz="2400" b="0" i="0" dirty="0">
                    <a:solidFill>
                      <a:srgbClr val="333333"/>
                    </a:solidFill>
                    <a:effectLst/>
                  </a:rPr>
                  <a:t>, HCOOH. Xác định chất nào là hợp chất hữu cơ, chất nào là hợp chất vô cơ trong các chất trên</a:t>
                </a:r>
                <a:endParaRPr kumimoji="0" lang="en-US" sz="2400" b="0" i="0" u="none" strike="noStrike" kern="1200" cap="none" spc="0" normalizeH="0" baseline="0" noProof="0" dirty="0">
                  <a:ln>
                    <a:noFill/>
                  </a:ln>
                  <a:solidFill>
                    <a:srgbClr val="000000"/>
                  </a:solidFill>
                  <a:effectLst/>
                  <a:uLnTx/>
                  <a:uFillTx/>
                  <a:ea typeface="宋体"/>
                  <a:cs typeface="Arial" panose="020B0604020202020204" pitchFamily="34" charset="0"/>
                </a:endParaRPr>
              </a:p>
            </p:txBody>
          </p:sp>
        </p:grpSp>
        <p:pic>
          <p:nvPicPr>
            <p:cNvPr id="11" name="Picture 10">
              <a:extLst>
                <a:ext uri="{FF2B5EF4-FFF2-40B4-BE49-F238E27FC236}">
                  <a16:creationId xmlns:a16="http://schemas.microsoft.com/office/drawing/2014/main" id="{D960406D-88A6-57E7-CDC6-F9481D7F2A33}"/>
                </a:ext>
              </a:extLst>
            </p:cNvPr>
            <p:cNvPicPr>
              <a:picLocks noChangeAspect="1"/>
            </p:cNvPicPr>
            <p:nvPr/>
          </p:nvPicPr>
          <p:blipFill>
            <a:blip r:embed="rId3"/>
            <a:stretch>
              <a:fillRect/>
            </a:stretch>
          </p:blipFill>
          <p:spPr>
            <a:xfrm>
              <a:off x="452834" y="2656158"/>
              <a:ext cx="835356" cy="835356"/>
            </a:xfrm>
            <a:prstGeom prst="rect">
              <a:avLst/>
            </a:prstGeom>
          </p:spPr>
        </p:pic>
      </p:grpSp>
      <p:sp>
        <p:nvSpPr>
          <p:cNvPr id="39" name="TextBox 38">
            <a:extLst>
              <a:ext uri="{FF2B5EF4-FFF2-40B4-BE49-F238E27FC236}">
                <a16:creationId xmlns:a16="http://schemas.microsoft.com/office/drawing/2014/main" id="{36927056-FB5A-C5A2-5D88-7BDCF275AC1F}"/>
              </a:ext>
            </a:extLst>
          </p:cNvPr>
          <p:cNvSpPr txBox="1"/>
          <p:nvPr/>
        </p:nvSpPr>
        <p:spPr>
          <a:xfrm>
            <a:off x="1613620" y="1309392"/>
            <a:ext cx="1991428" cy="400110"/>
          </a:xfrm>
          <a:custGeom>
            <a:avLst/>
            <a:gdLst>
              <a:gd name="connsiteX0" fmla="*/ 0 w 1868996"/>
              <a:gd name="connsiteY0" fmla="*/ 0 h 400110"/>
              <a:gd name="connsiteX1" fmla="*/ 1868996 w 1868996"/>
              <a:gd name="connsiteY1" fmla="*/ 0 h 400110"/>
              <a:gd name="connsiteX2" fmla="*/ 1868996 w 1868996"/>
              <a:gd name="connsiteY2" fmla="*/ 400110 h 400110"/>
              <a:gd name="connsiteX3" fmla="*/ 73407 w 1868996"/>
              <a:gd name="connsiteY3" fmla="*/ 400110 h 400110"/>
              <a:gd name="connsiteX4" fmla="*/ 88268 w 1868996"/>
              <a:gd name="connsiteY4" fmla="*/ 352205 h 400110"/>
              <a:gd name="connsiteX5" fmla="*/ 96875 w 1868996"/>
              <a:gd name="connsiteY5" fmla="*/ 266766 h 400110"/>
              <a:gd name="connsiteX6" fmla="*/ 24519 w 1868996"/>
              <a:gd name="connsiteY6" fmla="*/ 29736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8996" h="400110">
                <a:moveTo>
                  <a:pt x="0" y="0"/>
                </a:moveTo>
                <a:lnTo>
                  <a:pt x="1868996" y="0"/>
                </a:lnTo>
                <a:lnTo>
                  <a:pt x="1868996" y="400110"/>
                </a:lnTo>
                <a:lnTo>
                  <a:pt x="73407" y="400110"/>
                </a:lnTo>
                <a:lnTo>
                  <a:pt x="88268" y="352205"/>
                </a:lnTo>
                <a:cubicBezTo>
                  <a:pt x="93911" y="324608"/>
                  <a:pt x="96875" y="296033"/>
                  <a:pt x="96875" y="266766"/>
                </a:cubicBezTo>
                <a:cubicBezTo>
                  <a:pt x="96875" y="178965"/>
                  <a:pt x="70201" y="97397"/>
                  <a:pt x="24519" y="29736"/>
                </a:cubicBezTo>
                <a:close/>
              </a:path>
            </a:pathLst>
          </a:custGeom>
          <a:solidFill>
            <a:srgbClr val="7030A0"/>
          </a:solidFill>
        </p:spPr>
        <p:txBody>
          <a:bodyPr wrap="square" rtlCol="0">
            <a:noAutofit/>
          </a:bodyPr>
          <a:lstStyle/>
          <a:p>
            <a:r>
              <a:rPr lang="en-US" sz="2000" b="1" dirty="0">
                <a:solidFill>
                  <a:schemeClr val="bg1"/>
                </a:solidFill>
                <a:latin typeface="Arial" panose="020B0604020202020204" pitchFamily="34" charset="0"/>
                <a:cs typeface="Arial" panose="020B0604020202020204" pitchFamily="34" charset="0"/>
              </a:rPr>
              <a:t> LUYỆN TẬP 1</a:t>
            </a:r>
          </a:p>
        </p:txBody>
      </p:sp>
      <p:sp>
        <p:nvSpPr>
          <p:cNvPr id="3" name="Rectangle 1">
            <a:extLst>
              <a:ext uri="{FF2B5EF4-FFF2-40B4-BE49-F238E27FC236}">
                <a16:creationId xmlns:a16="http://schemas.microsoft.com/office/drawing/2014/main" id="{F40C67F8-F501-E8EB-654B-29880A57480B}"/>
              </a:ext>
            </a:extLst>
          </p:cNvPr>
          <p:cNvSpPr>
            <a:spLocks noChangeArrowheads="1"/>
          </p:cNvSpPr>
          <p:nvPr/>
        </p:nvSpPr>
        <p:spPr bwMode="auto">
          <a:xfrm>
            <a:off x="3063875" y="3198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ACFE94D7-231D-18AE-7A10-DA5786338AF9}"/>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4EC70451-A5BC-D696-0066-A0D6DC8A708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89F6E355-88DF-651F-1F87-C52E466360F8}"/>
              </a:ext>
            </a:extLst>
          </p:cNvPr>
          <p:cNvGrpSpPr/>
          <p:nvPr/>
        </p:nvGrpSpPr>
        <p:grpSpPr>
          <a:xfrm>
            <a:off x="10199734" y="4892675"/>
            <a:ext cx="2303132" cy="2181980"/>
            <a:chOff x="10199734" y="4892675"/>
            <a:chExt cx="2303132" cy="2181980"/>
          </a:xfrm>
        </p:grpSpPr>
        <p:pic>
          <p:nvPicPr>
            <p:cNvPr id="8" name="Graphic 7">
              <a:extLst>
                <a:ext uri="{FF2B5EF4-FFF2-40B4-BE49-F238E27FC236}">
                  <a16:creationId xmlns:a16="http://schemas.microsoft.com/office/drawing/2014/main" id="{9B386903-6A61-2A84-4C72-3D25466221F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313242">
              <a:off x="11418887" y="4892675"/>
              <a:ext cx="657225" cy="2000250"/>
            </a:xfrm>
            <a:prstGeom prst="rect">
              <a:avLst/>
            </a:prstGeom>
          </p:spPr>
        </p:pic>
        <p:pic>
          <p:nvPicPr>
            <p:cNvPr id="13" name="Graphic 12">
              <a:extLst>
                <a:ext uri="{FF2B5EF4-FFF2-40B4-BE49-F238E27FC236}">
                  <a16:creationId xmlns:a16="http://schemas.microsoft.com/office/drawing/2014/main" id="{350C5E10-D822-2285-E311-5663C319FEC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655141" y="4914900"/>
              <a:ext cx="847725" cy="2076450"/>
            </a:xfrm>
            <a:prstGeom prst="rect">
              <a:avLst/>
            </a:prstGeom>
          </p:spPr>
        </p:pic>
        <p:pic>
          <p:nvPicPr>
            <p:cNvPr id="14" name="Graphic 13">
              <a:extLst>
                <a:ext uri="{FF2B5EF4-FFF2-40B4-BE49-F238E27FC236}">
                  <a16:creationId xmlns:a16="http://schemas.microsoft.com/office/drawing/2014/main" id="{94D87715-A2B8-3231-BB43-9DA55C60567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463323">
              <a:off x="11331291" y="5703055"/>
              <a:ext cx="990600" cy="1371600"/>
            </a:xfrm>
            <a:prstGeom prst="rect">
              <a:avLst/>
            </a:prstGeom>
          </p:spPr>
        </p:pic>
        <p:pic>
          <p:nvPicPr>
            <p:cNvPr id="15" name="Graphic 14">
              <a:extLst>
                <a:ext uri="{FF2B5EF4-FFF2-40B4-BE49-F238E27FC236}">
                  <a16:creationId xmlns:a16="http://schemas.microsoft.com/office/drawing/2014/main" id="{ABED9491-3C36-9F79-CCE3-115DD4605299}"/>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xmlns="" r:embed="rId13"/>
                </a:ext>
              </a:extLst>
            </a:blip>
            <a:stretch>
              <a:fillRect/>
            </a:stretch>
          </p:blipFill>
          <p:spPr>
            <a:xfrm>
              <a:off x="10199734" y="6249111"/>
              <a:ext cx="1171496" cy="467161"/>
            </a:xfrm>
            <a:prstGeom prst="rect">
              <a:avLst/>
            </a:prstGeom>
          </p:spPr>
        </p:pic>
      </p:grpSp>
      <p:pic>
        <p:nvPicPr>
          <p:cNvPr id="16" name="Graphic 15">
            <a:extLst>
              <a:ext uri="{FF2B5EF4-FFF2-40B4-BE49-F238E27FC236}">
                <a16:creationId xmlns:a16="http://schemas.microsoft.com/office/drawing/2014/main" id="{FD1DEC56-238A-8B0E-F991-5C2946F573E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8066952" flipH="1">
            <a:off x="-890208" y="-819393"/>
            <a:ext cx="2404113" cy="2144578"/>
          </a:xfrm>
          <a:prstGeom prst="rect">
            <a:avLst/>
          </a:prstGeom>
        </p:spPr>
      </p:pic>
      <p:grpSp>
        <p:nvGrpSpPr>
          <p:cNvPr id="17" name="Group 16">
            <a:extLst>
              <a:ext uri="{FF2B5EF4-FFF2-40B4-BE49-F238E27FC236}">
                <a16:creationId xmlns:a16="http://schemas.microsoft.com/office/drawing/2014/main" id="{44599204-18DC-4186-7AD1-0B14810F0A2C}"/>
              </a:ext>
            </a:extLst>
          </p:cNvPr>
          <p:cNvGrpSpPr/>
          <p:nvPr/>
        </p:nvGrpSpPr>
        <p:grpSpPr>
          <a:xfrm flipH="1">
            <a:off x="-330796" y="4892675"/>
            <a:ext cx="2303132" cy="2181980"/>
            <a:chOff x="10199734" y="4892675"/>
            <a:chExt cx="2303132" cy="2181980"/>
          </a:xfrm>
        </p:grpSpPr>
        <p:pic>
          <p:nvPicPr>
            <p:cNvPr id="23" name="Graphic 22">
              <a:extLst>
                <a:ext uri="{FF2B5EF4-FFF2-40B4-BE49-F238E27FC236}">
                  <a16:creationId xmlns:a16="http://schemas.microsoft.com/office/drawing/2014/main" id="{A1A8D950-5D61-B621-940A-C77B398F2F8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313242">
              <a:off x="11418887" y="4892675"/>
              <a:ext cx="657225" cy="2000250"/>
            </a:xfrm>
            <a:prstGeom prst="rect">
              <a:avLst/>
            </a:prstGeom>
          </p:spPr>
        </p:pic>
        <p:pic>
          <p:nvPicPr>
            <p:cNvPr id="24" name="Graphic 23">
              <a:extLst>
                <a:ext uri="{FF2B5EF4-FFF2-40B4-BE49-F238E27FC236}">
                  <a16:creationId xmlns:a16="http://schemas.microsoft.com/office/drawing/2014/main" id="{61AFFBF6-3A09-08A0-C6EA-9D16F115D9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655141" y="4914900"/>
              <a:ext cx="847725" cy="2076450"/>
            </a:xfrm>
            <a:prstGeom prst="rect">
              <a:avLst/>
            </a:prstGeom>
          </p:spPr>
        </p:pic>
        <p:pic>
          <p:nvPicPr>
            <p:cNvPr id="25" name="Graphic 24">
              <a:extLst>
                <a:ext uri="{FF2B5EF4-FFF2-40B4-BE49-F238E27FC236}">
                  <a16:creationId xmlns:a16="http://schemas.microsoft.com/office/drawing/2014/main" id="{F443E272-1D63-D485-C1F3-6927B2FC803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463323">
              <a:off x="11331291" y="5703055"/>
              <a:ext cx="990600" cy="1371600"/>
            </a:xfrm>
            <a:prstGeom prst="rect">
              <a:avLst/>
            </a:prstGeom>
          </p:spPr>
        </p:pic>
        <p:pic>
          <p:nvPicPr>
            <p:cNvPr id="26" name="Graphic 25">
              <a:extLst>
                <a:ext uri="{FF2B5EF4-FFF2-40B4-BE49-F238E27FC236}">
                  <a16:creationId xmlns:a16="http://schemas.microsoft.com/office/drawing/2014/main" id="{FC0A80B2-1AC5-274C-951F-45D1D478EB54}"/>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xmlns="" r:embed="rId13"/>
                </a:ext>
              </a:extLst>
            </a:blip>
            <a:stretch>
              <a:fillRect/>
            </a:stretch>
          </p:blipFill>
          <p:spPr>
            <a:xfrm>
              <a:off x="10199734" y="6249111"/>
              <a:ext cx="1171496" cy="467161"/>
            </a:xfrm>
            <a:prstGeom prst="rect">
              <a:avLst/>
            </a:prstGeom>
          </p:spPr>
        </p:pic>
      </p:grpSp>
      <p:sp>
        <p:nvSpPr>
          <p:cNvPr id="28" name="Rectangle: Top Corners Snipped 27">
            <a:extLst>
              <a:ext uri="{FF2B5EF4-FFF2-40B4-BE49-F238E27FC236}">
                <a16:creationId xmlns:a16="http://schemas.microsoft.com/office/drawing/2014/main" id="{8E1167B2-5BA1-FB57-2E79-DC98AD233F13}"/>
              </a:ext>
            </a:extLst>
          </p:cNvPr>
          <p:cNvSpPr/>
          <p:nvPr/>
        </p:nvSpPr>
        <p:spPr>
          <a:xfrm flipV="1">
            <a:off x="3301498" y="-17586"/>
            <a:ext cx="5589004"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2AA0C56-3F28-5C5A-59A7-E205D46FBF16}"/>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sp>
        <p:nvSpPr>
          <p:cNvPr id="31" name="TextBox 30">
            <a:extLst>
              <a:ext uri="{FF2B5EF4-FFF2-40B4-BE49-F238E27FC236}">
                <a16:creationId xmlns:a16="http://schemas.microsoft.com/office/drawing/2014/main" id="{A4DD7E66-65E1-088C-80E3-D0C057B0CDA2}"/>
              </a:ext>
            </a:extLst>
          </p:cNvPr>
          <p:cNvSpPr txBox="1"/>
          <p:nvPr/>
        </p:nvSpPr>
        <p:spPr>
          <a:xfrm>
            <a:off x="2384227" y="4185493"/>
            <a:ext cx="7605415" cy="769441"/>
          </a:xfrm>
          <a:prstGeom prst="rect">
            <a:avLst/>
          </a:prstGeom>
          <a:noFill/>
        </p:spPr>
        <p:txBody>
          <a:bodyPr wrap="none" rtlCol="0">
            <a:spAutoFit/>
          </a:bodyPr>
          <a:lstStyle/>
          <a:p>
            <a:pPr marL="342900" indent="-342900">
              <a:buFont typeface="Arial" panose="020B0604020202020204" pitchFamily="34" charset="0"/>
              <a:buChar char="•"/>
            </a:pPr>
            <a:r>
              <a:rPr lang="vi-VN" sz="2200" dirty="0">
                <a:latin typeface="Arial" panose="020B0604020202020204" pitchFamily="34" charset="0"/>
                <a:cs typeface="Arial" panose="020B0604020202020204" pitchFamily="34" charset="0"/>
              </a:rPr>
              <a:t>Hợp chất hữu cơ: CH</a:t>
            </a:r>
            <a:r>
              <a:rPr lang="vi-VN" sz="2200" baseline="-25000" dirty="0">
                <a:latin typeface="Arial" panose="020B0604020202020204" pitchFamily="34" charset="0"/>
                <a:cs typeface="Arial" panose="020B0604020202020204" pitchFamily="34" charset="0"/>
              </a:rPr>
              <a:t>3</a:t>
            </a:r>
            <a:r>
              <a:rPr lang="vi-VN" sz="2200" dirty="0">
                <a:latin typeface="Arial" panose="020B0604020202020204" pitchFamily="34" charset="0"/>
                <a:cs typeface="Arial" panose="020B0604020202020204" pitchFamily="34" charset="0"/>
              </a:rPr>
              <a:t>COONa, C</a:t>
            </a:r>
            <a:r>
              <a:rPr lang="vi-VN" sz="2200" baseline="-25000" dirty="0">
                <a:latin typeface="Arial" panose="020B0604020202020204" pitchFamily="34" charset="0"/>
                <a:cs typeface="Arial" panose="020B0604020202020204" pitchFamily="34" charset="0"/>
              </a:rPr>
              <a:t>2</a:t>
            </a:r>
            <a:r>
              <a:rPr lang="vi-VN" sz="2200" dirty="0">
                <a:latin typeface="Arial" panose="020B0604020202020204" pitchFamily="34" charset="0"/>
                <a:cs typeface="Arial" panose="020B0604020202020204" pitchFamily="34" charset="0"/>
              </a:rPr>
              <a:t>H</a:t>
            </a:r>
            <a:r>
              <a:rPr lang="vi-VN" sz="2200" baseline="-25000" dirty="0">
                <a:latin typeface="Arial" panose="020B0604020202020204" pitchFamily="34" charset="0"/>
                <a:cs typeface="Arial" panose="020B0604020202020204" pitchFamily="34" charset="0"/>
              </a:rPr>
              <a:t>5</a:t>
            </a:r>
            <a:r>
              <a:rPr lang="vi-VN" sz="2200" dirty="0">
                <a:latin typeface="Arial" panose="020B0604020202020204" pitchFamily="34" charset="0"/>
                <a:cs typeface="Arial" panose="020B0604020202020204" pitchFamily="34" charset="0"/>
              </a:rPr>
              <a:t>Br, CHCl</a:t>
            </a:r>
            <a:r>
              <a:rPr lang="vi-VN" sz="2200" baseline="-25000" dirty="0">
                <a:latin typeface="Arial" panose="020B0604020202020204" pitchFamily="34" charset="0"/>
                <a:cs typeface="Arial" panose="020B0604020202020204" pitchFamily="34" charset="0"/>
              </a:rPr>
              <a:t>3</a:t>
            </a:r>
            <a:r>
              <a:rPr lang="vi-VN" sz="2200" dirty="0">
                <a:latin typeface="Arial" panose="020B0604020202020204" pitchFamily="34" charset="0"/>
                <a:cs typeface="Arial" panose="020B0604020202020204" pitchFamily="34" charset="0"/>
              </a:rPr>
              <a:t>, HCOOH.</a:t>
            </a:r>
          </a:p>
          <a:p>
            <a:pPr marL="342900" indent="-342900">
              <a:buFont typeface="Arial" panose="020B0604020202020204" pitchFamily="34" charset="0"/>
              <a:buChar char="•"/>
            </a:pPr>
            <a:r>
              <a:rPr lang="vi-VN" sz="2200" dirty="0">
                <a:latin typeface="Arial" panose="020B0604020202020204" pitchFamily="34" charset="0"/>
                <a:cs typeface="Arial" panose="020B0604020202020204" pitchFamily="34" charset="0"/>
              </a:rPr>
              <a:t>Hợp chất vô cơ:Na</a:t>
            </a:r>
            <a:r>
              <a:rPr lang="vi-VN" sz="2200" baseline="-25000" dirty="0">
                <a:latin typeface="Arial" panose="020B0604020202020204" pitchFamily="34" charset="0"/>
                <a:cs typeface="Arial" panose="020B0604020202020204" pitchFamily="34" charset="0"/>
              </a:rPr>
              <a:t>2</a:t>
            </a:r>
            <a:r>
              <a:rPr lang="vi-VN" sz="2200" dirty="0">
                <a:latin typeface="Arial" panose="020B0604020202020204" pitchFamily="34" charset="0"/>
                <a:cs typeface="Arial" panose="020B0604020202020204" pitchFamily="34" charset="0"/>
              </a:rPr>
              <a:t>CO</a:t>
            </a:r>
            <a:r>
              <a:rPr lang="vi-VN" sz="2200" baseline="-25000" dirty="0">
                <a:latin typeface="Arial" panose="020B0604020202020204" pitchFamily="34" charset="0"/>
                <a:cs typeface="Arial" panose="020B0604020202020204" pitchFamily="34" charset="0"/>
              </a:rPr>
              <a:t>3</a:t>
            </a:r>
            <a:r>
              <a:rPr lang="vi-VN" sz="2200" dirty="0">
                <a:latin typeface="Arial" panose="020B0604020202020204" pitchFamily="34" charset="0"/>
                <a:cs typeface="Arial" panose="020B0604020202020204" pitchFamily="34" charset="0"/>
              </a:rPr>
              <a:t>,BaCl</a:t>
            </a:r>
            <a:r>
              <a:rPr lang="vi-VN" sz="2200" baseline="-25000" dirty="0">
                <a:latin typeface="Arial" panose="020B0604020202020204" pitchFamily="34" charset="0"/>
                <a:cs typeface="Arial" panose="020B0604020202020204" pitchFamily="34" charset="0"/>
              </a:rPr>
              <a:t>2</a:t>
            </a:r>
            <a:r>
              <a:rPr lang="vi-VN" sz="2200" dirty="0">
                <a:latin typeface="Arial" panose="020B0604020202020204" pitchFamily="34" charset="0"/>
                <a:cs typeface="Arial" panose="020B0604020202020204" pitchFamily="34" charset="0"/>
              </a:rPr>
              <a:t>, MgSO</a:t>
            </a:r>
            <a:r>
              <a:rPr lang="vi-VN" sz="2200" baseline="-25000" dirty="0">
                <a:latin typeface="Arial" panose="020B0604020202020204" pitchFamily="34" charset="0"/>
                <a:cs typeface="Arial" panose="020B0604020202020204" pitchFamily="34" charset="0"/>
              </a:rPr>
              <a:t>4</a:t>
            </a:r>
            <a:r>
              <a:rPr lang="vi-VN" sz="2200" dirty="0">
                <a:latin typeface="Arial" panose="020B0604020202020204" pitchFamily="34" charset="0"/>
                <a:cs typeface="Arial" panose="020B0604020202020204" pitchFamily="34" charset="0"/>
              </a:rPr>
              <a:t>,  CaO.</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4134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xmlns="" r:embed="rId11"/>
                </a:ext>
              </a:extLst>
            </a:blip>
            <a:stretch>
              <a:fillRect/>
            </a:stretch>
          </p:blipFill>
          <p:spPr>
            <a:xfrm>
              <a:off x="10199734" y="6249111"/>
              <a:ext cx="1171496" cy="467161"/>
            </a:xfrm>
            <a:prstGeom prst="rect">
              <a:avLst/>
            </a:prstGeom>
          </p:spPr>
        </p:pic>
      </p:grpSp>
      <p:grpSp>
        <p:nvGrpSpPr>
          <p:cNvPr id="10" name="Group 9">
            <a:extLst>
              <a:ext uri="{FF2B5EF4-FFF2-40B4-BE49-F238E27FC236}">
                <a16:creationId xmlns:a16="http://schemas.microsoft.com/office/drawing/2014/main" id="{8EF6F1EA-FECB-7C1C-D45C-F45F62D2F80F}"/>
              </a:ext>
            </a:extLst>
          </p:cNvPr>
          <p:cNvGrpSpPr/>
          <p:nvPr/>
        </p:nvGrpSpPr>
        <p:grpSpPr>
          <a:xfrm>
            <a:off x="2304584" y="628891"/>
            <a:ext cx="7581900" cy="1314450"/>
            <a:chOff x="2305050" y="428625"/>
            <a:chExt cx="7581900" cy="1314450"/>
          </a:xfrm>
        </p:grpSpPr>
        <p:sp>
          <p:nvSpPr>
            <p:cNvPr id="6" name="Rectangle: Rounded Corners 5">
              <a:extLst>
                <a:ext uri="{FF2B5EF4-FFF2-40B4-BE49-F238E27FC236}">
                  <a16:creationId xmlns:a16="http://schemas.microsoft.com/office/drawing/2014/main" id="{9D1B4124-3903-32C6-C9CC-9A15D01400F3}"/>
                </a:ext>
              </a:extLst>
            </p:cNvPr>
            <p:cNvSpPr/>
            <p:nvPr/>
          </p:nvSpPr>
          <p:spPr>
            <a:xfrm>
              <a:off x="2305050" y="428625"/>
              <a:ext cx="7581900" cy="1314450"/>
            </a:xfrm>
            <a:prstGeom prst="roundRect">
              <a:avLst/>
            </a:prstGeom>
            <a:solidFill>
              <a:srgbClr val="D1FFF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31C2924-285E-BDDD-3344-9C944B2627E7}"/>
                </a:ext>
              </a:extLst>
            </p:cNvPr>
            <p:cNvSpPr txBox="1"/>
            <p:nvPr/>
          </p:nvSpPr>
          <p:spPr>
            <a:xfrm>
              <a:off x="2437647" y="600717"/>
              <a:ext cx="7316707" cy="970266"/>
            </a:xfrm>
            <a:prstGeom prst="rect">
              <a:avLst/>
            </a:prstGeom>
            <a:noFill/>
          </p:spPr>
          <p:txBody>
            <a:bodyPr wrap="square" rtlCol="0">
              <a:spAutoFit/>
            </a:bodyPr>
            <a:lstStyle/>
            <a:p>
              <a:pPr algn="ctr">
                <a:lnSpc>
                  <a:spcPct val="125000"/>
                </a:lnSpc>
              </a:pPr>
              <a:r>
                <a:rPr lang="en-US" sz="2400" dirty="0" err="1">
                  <a:latin typeface="Arial" panose="020B0604020202020204" pitchFamily="34" charset="0"/>
                  <a:cs typeface="Arial" panose="020B0604020202020204" pitchFamily="34" charset="0"/>
                </a:rPr>
                <a:t>Ngành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cứu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hữu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gọi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hóa</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học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hữu</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507D080D-042B-EC85-24FF-ACDEED6D3D13}"/>
              </a:ext>
            </a:extLst>
          </p:cNvPr>
          <p:cNvPicPr>
            <a:picLocks noChangeAspect="1"/>
          </p:cNvPicPr>
          <p:nvPr/>
        </p:nvPicPr>
        <p:blipFill rotWithShape="1">
          <a:blip r:embed="rId12"/>
          <a:srcRect l="8515" r="8515"/>
          <a:stretch/>
        </p:blipFill>
        <p:spPr>
          <a:xfrm>
            <a:off x="5528516" y="2123228"/>
            <a:ext cx="6238107" cy="4229183"/>
          </a:xfrm>
          <a:prstGeom prst="rect">
            <a:avLst/>
          </a:prstGeom>
          <a:ln w="38100">
            <a:solidFill>
              <a:schemeClr val="tx1"/>
            </a:solidFill>
          </a:ln>
        </p:spPr>
      </p:pic>
      <p:pic>
        <p:nvPicPr>
          <p:cNvPr id="5" name="Picture 4">
            <a:extLst>
              <a:ext uri="{FF2B5EF4-FFF2-40B4-BE49-F238E27FC236}">
                <a16:creationId xmlns:a16="http://schemas.microsoft.com/office/drawing/2014/main" id="{C17D8515-83FB-58D6-6240-5FE865D172F4}"/>
              </a:ext>
            </a:extLst>
          </p:cNvPr>
          <p:cNvPicPr>
            <a:picLocks noChangeAspect="1"/>
          </p:cNvPicPr>
          <p:nvPr/>
        </p:nvPicPr>
        <p:blipFill rotWithShape="1">
          <a:blip r:embed="rId13"/>
          <a:srcRect l="6717" r="18969"/>
          <a:stretch/>
        </p:blipFill>
        <p:spPr>
          <a:xfrm>
            <a:off x="491057" y="2123228"/>
            <a:ext cx="4713405" cy="4229183"/>
          </a:xfrm>
          <a:prstGeom prst="rect">
            <a:avLst/>
          </a:prstGeom>
          <a:ln w="38100">
            <a:solidFill>
              <a:schemeClr val="tx1"/>
            </a:solidFill>
          </a:ln>
        </p:spPr>
      </p:pic>
      <p:sp>
        <p:nvSpPr>
          <p:cNvPr id="8" name="Rectangle: Top Corners Snipped 7">
            <a:extLst>
              <a:ext uri="{FF2B5EF4-FFF2-40B4-BE49-F238E27FC236}">
                <a16:creationId xmlns:a16="http://schemas.microsoft.com/office/drawing/2014/main" id="{65C96D4F-B5EB-03C6-5C39-03ECE12F29C2}"/>
              </a:ext>
            </a:extLst>
          </p:cNvPr>
          <p:cNvSpPr/>
          <p:nvPr/>
        </p:nvSpPr>
        <p:spPr>
          <a:xfrm flipV="1">
            <a:off x="3301498" y="-17586"/>
            <a:ext cx="5589004"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spTree>
    <p:extLst>
      <p:ext uri="{BB962C8B-B14F-4D97-AF65-F5344CB8AC3E}">
        <p14:creationId xmlns:p14="http://schemas.microsoft.com/office/powerpoint/2010/main" val="10797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685">
      <a:dk1>
        <a:sysClr val="windowText" lastClr="000000"/>
      </a:dk1>
      <a:lt1>
        <a:sysClr val="window" lastClr="FFFFFF"/>
      </a:lt1>
      <a:dk2>
        <a:srgbClr val="07443C"/>
      </a:dk2>
      <a:lt2>
        <a:srgbClr val="CA520A"/>
      </a:lt2>
      <a:accent1>
        <a:srgbClr val="CA520A"/>
      </a:accent1>
      <a:accent2>
        <a:srgbClr val="07443C"/>
      </a:accent2>
      <a:accent3>
        <a:srgbClr val="CA520A"/>
      </a:accent3>
      <a:accent4>
        <a:srgbClr val="07443C"/>
      </a:accent4>
      <a:accent5>
        <a:srgbClr val="CA520A"/>
      </a:accent5>
      <a:accent6>
        <a:srgbClr val="07443C"/>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2948</Words>
  <Application>Microsoft Office PowerPoint</Application>
  <PresentationFormat>Widescreen</PresentationFormat>
  <Paragraphs>415</Paragraphs>
  <Slides>58</Slides>
  <Notes>12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58</vt:i4>
      </vt:variant>
    </vt:vector>
  </HeadingPairs>
  <TitlesOfParts>
    <vt:vector size="72" baseType="lpstr">
      <vt:lpstr>微软雅黑</vt:lpstr>
      <vt:lpstr>宋体</vt:lpstr>
      <vt:lpstr>Arial</vt:lpstr>
      <vt:lpstr>Arial Black</vt:lpstr>
      <vt:lpstr>Calibri</vt:lpstr>
      <vt:lpstr>Calibri Light</vt:lpstr>
      <vt:lpstr>Cambria Math</vt:lpstr>
      <vt:lpstr>等线</vt:lpstr>
      <vt:lpstr>Roboto</vt:lpstr>
      <vt:lpstr>华文琥珀</vt:lpstr>
      <vt:lpstr>Tahoma</vt:lpstr>
      <vt:lpstr>Wingdings</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Hà</dc:creator>
  <cp:lastModifiedBy>Admin</cp:lastModifiedBy>
  <cp:revision>8</cp:revision>
  <dcterms:created xsi:type="dcterms:W3CDTF">2023-09-04T09:59:22Z</dcterms:created>
  <dcterms:modified xsi:type="dcterms:W3CDTF">2023-11-24T02:04:20Z</dcterms:modified>
</cp:coreProperties>
</file>