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6" roundtripDataSignature="AMtx7mitahXubgEA5j0xQQ++LoDhTa71Z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14" Type="http://schemas.openxmlformats.org/officeDocument/2006/relationships/slide" Target="slides/slide9.xml"/><Relationship Id="rId36" Type="http://customschemas.google.com/relationships/presentationmetadata" Target="meta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289e649067f_4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3" name="Google Shape;163;g289e649067f_4_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 name="Google Shape;164;g289e649067f_4_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0" name="Google Shape;34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0" name="Google Shape;360;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1" name="Google Shape;361;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9" name="Google Shape;379;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0" name="Google Shape;380;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9" name="Google Shape;389;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0" name="Google Shape;390;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8" name="Google Shape;408;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9" name="Google Shape;409;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7" name="Google Shape;427;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8" name="Google Shape;428;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5" name="Google Shape;445;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6" name="Google Shape;446;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4" name="Google Shape;474;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5" name="Google Shape;475;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0" name="Google Shape;490;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1" name="Google Shape;491;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0" name="Google Shape;500;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1" name="Google Shape;501;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1" name="Google Shape;181;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2" name="Google Shape;182;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3" name="Google Shape;523;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4" name="Google Shape;524;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0" name="Google Shape;540;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1" name="Google Shape;541;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5" name="Google Shape;555;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6" name="Google Shape;556;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 name="Shape 586"/>
        <p:cNvGrpSpPr/>
        <p:nvPr/>
      </p:nvGrpSpPr>
      <p:grpSpPr>
        <a:xfrm>
          <a:off x="0" y="0"/>
          <a:ext cx="0" cy="0"/>
          <a:chOff x="0" y="0"/>
          <a:chExt cx="0" cy="0"/>
        </a:xfrm>
      </p:grpSpPr>
      <p:sp>
        <p:nvSpPr>
          <p:cNvPr id="587" name="Google Shape;587;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8" name="Google Shape;588;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9" name="Google Shape;589;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3" name="Shape 603"/>
        <p:cNvGrpSpPr/>
        <p:nvPr/>
      </p:nvGrpSpPr>
      <p:grpSpPr>
        <a:xfrm>
          <a:off x="0" y="0"/>
          <a:ext cx="0" cy="0"/>
          <a:chOff x="0" y="0"/>
          <a:chExt cx="0" cy="0"/>
        </a:xfrm>
      </p:grpSpPr>
      <p:sp>
        <p:nvSpPr>
          <p:cNvPr id="604" name="Google Shape;604;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5" name="Google Shape;605;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0" name="Shape 610"/>
        <p:cNvGrpSpPr/>
        <p:nvPr/>
      </p:nvGrpSpPr>
      <p:grpSpPr>
        <a:xfrm>
          <a:off x="0" y="0"/>
          <a:ext cx="0" cy="0"/>
          <a:chOff x="0" y="0"/>
          <a:chExt cx="0" cy="0"/>
        </a:xfrm>
      </p:grpSpPr>
      <p:sp>
        <p:nvSpPr>
          <p:cNvPr id="611" name="Google Shape;611;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2" name="Google Shape;612;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0" name="Shape 620"/>
        <p:cNvGrpSpPr/>
        <p:nvPr/>
      </p:nvGrpSpPr>
      <p:grpSpPr>
        <a:xfrm>
          <a:off x="0" y="0"/>
          <a:ext cx="0" cy="0"/>
          <a:chOff x="0" y="0"/>
          <a:chExt cx="0" cy="0"/>
        </a:xfrm>
      </p:grpSpPr>
      <p:sp>
        <p:nvSpPr>
          <p:cNvPr id="621" name="Google Shape;621;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2" name="Google Shape;622;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5" name="Shape 635"/>
        <p:cNvGrpSpPr/>
        <p:nvPr/>
      </p:nvGrpSpPr>
      <p:grpSpPr>
        <a:xfrm>
          <a:off x="0" y="0"/>
          <a:ext cx="0" cy="0"/>
          <a:chOff x="0" y="0"/>
          <a:chExt cx="0" cy="0"/>
        </a:xfrm>
      </p:grpSpPr>
      <p:sp>
        <p:nvSpPr>
          <p:cNvPr id="636" name="Google Shape;636;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7" name="Google Shape;637;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0" name="Shape 650"/>
        <p:cNvGrpSpPr/>
        <p:nvPr/>
      </p:nvGrpSpPr>
      <p:grpSpPr>
        <a:xfrm>
          <a:off x="0" y="0"/>
          <a:ext cx="0" cy="0"/>
          <a:chOff x="0" y="0"/>
          <a:chExt cx="0" cy="0"/>
        </a:xfrm>
      </p:grpSpPr>
      <p:sp>
        <p:nvSpPr>
          <p:cNvPr id="651" name="Google Shape;651;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2" name="Google Shape;652;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3" name="Shape 663"/>
        <p:cNvGrpSpPr/>
        <p:nvPr/>
      </p:nvGrpSpPr>
      <p:grpSpPr>
        <a:xfrm>
          <a:off x="0" y="0"/>
          <a:ext cx="0" cy="0"/>
          <a:chOff x="0" y="0"/>
          <a:chExt cx="0" cy="0"/>
        </a:xfrm>
      </p:grpSpPr>
      <p:sp>
        <p:nvSpPr>
          <p:cNvPr id="664" name="Google Shape;664;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5" name="Google Shape;665;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4" name="Google Shape;194;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5" name="Google Shape;195;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4" name="Shape 674"/>
        <p:cNvGrpSpPr/>
        <p:nvPr/>
      </p:nvGrpSpPr>
      <p:grpSpPr>
        <a:xfrm>
          <a:off x="0" y="0"/>
          <a:ext cx="0" cy="0"/>
          <a:chOff x="0" y="0"/>
          <a:chExt cx="0" cy="0"/>
        </a:xfrm>
      </p:grpSpPr>
      <p:sp>
        <p:nvSpPr>
          <p:cNvPr id="675" name="Google Shape;675;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6" name="Google Shape;676;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9" name="Google Shape;219;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0" name="Google Shape;220;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289e649067f_2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9" name="Google Shape;229;g289e649067f_2_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0" name="Google Shape;230;g289e649067f_2_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8" name="Google Shape;248;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9" name="Google Shape;249;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6" name="Google Shape;276;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7" name="Google Shape;277;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7" name="Google Shape;297;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8" name="Google Shape;298;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4" name="Google Shape;324;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幻灯片" type="title">
  <p:cSld name="TITLE">
    <p:spTree>
      <p:nvGrpSpPr>
        <p:cNvPr id="15" name="Shape 15"/>
        <p:cNvGrpSpPr/>
        <p:nvPr/>
      </p:nvGrpSpPr>
      <p:grpSpPr>
        <a:xfrm>
          <a:off x="0" y="0"/>
          <a:ext cx="0" cy="0"/>
          <a:chOff x="0" y="0"/>
          <a:chExt cx="0" cy="0"/>
        </a:xfrm>
      </p:grpSpPr>
      <p:sp>
        <p:nvSpPr>
          <p:cNvPr id="16" name="Google Shape;16;p3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mbria"/>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图片与标题" type="picTx">
  <p:cSld name="PICTURE_WITH_CAPTION_TEXT">
    <p:spTree>
      <p:nvGrpSpPr>
        <p:cNvPr id="67" name="Shape 67"/>
        <p:cNvGrpSpPr/>
        <p:nvPr/>
      </p:nvGrpSpPr>
      <p:grpSpPr>
        <a:xfrm>
          <a:off x="0" y="0"/>
          <a:ext cx="0" cy="0"/>
          <a:chOff x="0" y="0"/>
          <a:chExt cx="0" cy="0"/>
        </a:xfrm>
      </p:grpSpPr>
      <p:sp>
        <p:nvSpPr>
          <p:cNvPr id="68" name="Google Shape;68;p4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mbri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45"/>
          <p:cNvSpPr/>
          <p:nvPr>
            <p:ph idx="2" type="pic"/>
          </p:nvPr>
        </p:nvSpPr>
        <p:spPr>
          <a:xfrm>
            <a:off x="5183188" y="987425"/>
            <a:ext cx="6172200" cy="4873625"/>
          </a:xfrm>
          <a:prstGeom prst="rect">
            <a:avLst/>
          </a:prstGeom>
          <a:noFill/>
          <a:ln>
            <a:noFill/>
          </a:ln>
        </p:spPr>
      </p:sp>
      <p:sp>
        <p:nvSpPr>
          <p:cNvPr id="70" name="Google Shape;70;p45"/>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1" name="Google Shape;71;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和竖排文字" type="vertTx">
  <p:cSld name="VERTICAL_TEXT">
    <p:spTree>
      <p:nvGrpSpPr>
        <p:cNvPr id="74" name="Shape 74"/>
        <p:cNvGrpSpPr/>
        <p:nvPr/>
      </p:nvGrpSpPr>
      <p:grpSpPr>
        <a:xfrm>
          <a:off x="0" y="0"/>
          <a:ext cx="0" cy="0"/>
          <a:chOff x="0" y="0"/>
          <a:chExt cx="0" cy="0"/>
        </a:xfrm>
      </p:grpSpPr>
      <p:sp>
        <p:nvSpPr>
          <p:cNvPr id="75" name="Google Shape;75;p4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46"/>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4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4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4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垂直排列标题与&#10;文本" type="vertTitleAndTx">
  <p:cSld name="VERTICAL_TITLE_AND_VERTICAL_TEXT">
    <p:spTree>
      <p:nvGrpSpPr>
        <p:cNvPr id="80" name="Shape 80"/>
        <p:cNvGrpSpPr/>
        <p:nvPr/>
      </p:nvGrpSpPr>
      <p:grpSpPr>
        <a:xfrm>
          <a:off x="0" y="0"/>
          <a:ext cx="0" cy="0"/>
          <a:chOff x="0" y="0"/>
          <a:chExt cx="0" cy="0"/>
        </a:xfrm>
      </p:grpSpPr>
      <p:sp>
        <p:nvSpPr>
          <p:cNvPr id="81" name="Google Shape;81;p47"/>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47"/>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 name="Google Shape;83;p4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4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2" name="Shape 92"/>
        <p:cNvGrpSpPr/>
        <p:nvPr/>
      </p:nvGrpSpPr>
      <p:grpSpPr>
        <a:xfrm>
          <a:off x="0" y="0"/>
          <a:ext cx="0" cy="0"/>
          <a:chOff x="0" y="0"/>
          <a:chExt cx="0" cy="0"/>
        </a:xfrm>
      </p:grpSpPr>
      <p:sp>
        <p:nvSpPr>
          <p:cNvPr id="93" name="Google Shape;93;p3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4" name="Google Shape;94;p3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95" name="Google Shape;95;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8" name="Shape 98"/>
        <p:cNvGrpSpPr/>
        <p:nvPr/>
      </p:nvGrpSpPr>
      <p:grpSpPr>
        <a:xfrm>
          <a:off x="0" y="0"/>
          <a:ext cx="0" cy="0"/>
          <a:chOff x="0" y="0"/>
          <a:chExt cx="0" cy="0"/>
        </a:xfrm>
      </p:grpSpPr>
      <p:sp>
        <p:nvSpPr>
          <p:cNvPr id="99" name="Google Shape;99;p3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0" name="Google Shape;100;p3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1" name="Google Shape;101;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4" name="Shape 104"/>
        <p:cNvGrpSpPr/>
        <p:nvPr/>
      </p:nvGrpSpPr>
      <p:grpSpPr>
        <a:xfrm>
          <a:off x="0" y="0"/>
          <a:ext cx="0" cy="0"/>
          <a:chOff x="0" y="0"/>
          <a:chExt cx="0" cy="0"/>
        </a:xfrm>
      </p:grpSpPr>
      <p:sp>
        <p:nvSpPr>
          <p:cNvPr id="105" name="Google Shape;105;p4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6" name="Google Shape;106;p4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07" name="Google Shape;107;p4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4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4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10" name="Shape 110"/>
        <p:cNvGrpSpPr/>
        <p:nvPr/>
      </p:nvGrpSpPr>
      <p:grpSpPr>
        <a:xfrm>
          <a:off x="0" y="0"/>
          <a:ext cx="0" cy="0"/>
          <a:chOff x="0" y="0"/>
          <a:chExt cx="0" cy="0"/>
        </a:xfrm>
      </p:grpSpPr>
      <p:sp>
        <p:nvSpPr>
          <p:cNvPr id="111" name="Google Shape;111;p4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2" name="Google Shape;112;p4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3" name="Google Shape;113;p4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4" name="Google Shape;114;p4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4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7" name="Shape 117"/>
        <p:cNvGrpSpPr/>
        <p:nvPr/>
      </p:nvGrpSpPr>
      <p:grpSpPr>
        <a:xfrm>
          <a:off x="0" y="0"/>
          <a:ext cx="0" cy="0"/>
          <a:chOff x="0" y="0"/>
          <a:chExt cx="0" cy="0"/>
        </a:xfrm>
      </p:grpSpPr>
      <p:sp>
        <p:nvSpPr>
          <p:cNvPr id="118" name="Google Shape;118;p5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9" name="Google Shape;119;p5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0" name="Google Shape;120;p5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1" name="Google Shape;121;p5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2" name="Google Shape;122;p5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3" name="Google Shape;123;p5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5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5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6" name="Shape 126"/>
        <p:cNvGrpSpPr/>
        <p:nvPr/>
      </p:nvGrpSpPr>
      <p:grpSpPr>
        <a:xfrm>
          <a:off x="0" y="0"/>
          <a:ext cx="0" cy="0"/>
          <a:chOff x="0" y="0"/>
          <a:chExt cx="0" cy="0"/>
        </a:xfrm>
      </p:grpSpPr>
      <p:sp>
        <p:nvSpPr>
          <p:cNvPr id="127" name="Google Shape;127;p5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8" name="Google Shape;128;p5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5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5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1" name="Shape 131"/>
        <p:cNvGrpSpPr/>
        <p:nvPr/>
      </p:nvGrpSpPr>
      <p:grpSpPr>
        <a:xfrm>
          <a:off x="0" y="0"/>
          <a:ext cx="0" cy="0"/>
          <a:chOff x="0" y="0"/>
          <a:chExt cx="0" cy="0"/>
        </a:xfrm>
      </p:grpSpPr>
      <p:sp>
        <p:nvSpPr>
          <p:cNvPr id="132" name="Google Shape;132;p5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3" name="Google Shape;133;p5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5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Slide">
  <p:cSld name="1_Blank Slide">
    <p:spTree>
      <p:nvGrpSpPr>
        <p:cNvPr id="21" name="Shape 21"/>
        <p:cNvGrpSpPr/>
        <p:nvPr/>
      </p:nvGrpSpPr>
      <p:grpSpPr>
        <a:xfrm>
          <a:off x="0" y="0"/>
          <a:ext cx="0" cy="0"/>
          <a:chOff x="0" y="0"/>
          <a:chExt cx="0" cy="0"/>
        </a:xfrm>
      </p:grpSpPr>
      <p:sp>
        <p:nvSpPr>
          <p:cNvPr id="22" name="Google Shape;22;p34"/>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Cambria"/>
              <a:ea typeface="Cambria"/>
              <a:cs typeface="Cambria"/>
              <a:sym typeface="Cambria"/>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35" name="Shape 135"/>
        <p:cNvGrpSpPr/>
        <p:nvPr/>
      </p:nvGrpSpPr>
      <p:grpSpPr>
        <a:xfrm>
          <a:off x="0" y="0"/>
          <a:ext cx="0" cy="0"/>
          <a:chOff x="0" y="0"/>
          <a:chExt cx="0" cy="0"/>
        </a:xfrm>
      </p:grpSpPr>
      <p:sp>
        <p:nvSpPr>
          <p:cNvPr id="136" name="Google Shape;136;p5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7" name="Google Shape;137;p5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38" name="Google Shape;138;p5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39" name="Google Shape;139;p5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5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5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42" name="Shape 142"/>
        <p:cNvGrpSpPr/>
        <p:nvPr/>
      </p:nvGrpSpPr>
      <p:grpSpPr>
        <a:xfrm>
          <a:off x="0" y="0"/>
          <a:ext cx="0" cy="0"/>
          <a:chOff x="0" y="0"/>
          <a:chExt cx="0" cy="0"/>
        </a:xfrm>
      </p:grpSpPr>
      <p:sp>
        <p:nvSpPr>
          <p:cNvPr id="143" name="Google Shape;143;p5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4" name="Google Shape;144;p54"/>
          <p:cNvSpPr/>
          <p:nvPr>
            <p:ph idx="2" type="pic"/>
          </p:nvPr>
        </p:nvSpPr>
        <p:spPr>
          <a:xfrm>
            <a:off x="5183188" y="987425"/>
            <a:ext cx="6172200" cy="4873625"/>
          </a:xfrm>
          <a:prstGeom prst="rect">
            <a:avLst/>
          </a:prstGeom>
          <a:noFill/>
          <a:ln>
            <a:noFill/>
          </a:ln>
        </p:spPr>
      </p:sp>
      <p:sp>
        <p:nvSpPr>
          <p:cNvPr id="145" name="Google Shape;145;p5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46" name="Google Shape;146;p5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 name="Google Shape;147;p5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8" name="Google Shape;148;p5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9" name="Shape 149"/>
        <p:cNvGrpSpPr/>
        <p:nvPr/>
      </p:nvGrpSpPr>
      <p:grpSpPr>
        <a:xfrm>
          <a:off x="0" y="0"/>
          <a:ext cx="0" cy="0"/>
          <a:chOff x="0" y="0"/>
          <a:chExt cx="0" cy="0"/>
        </a:xfrm>
      </p:grpSpPr>
      <p:sp>
        <p:nvSpPr>
          <p:cNvPr id="150" name="Google Shape;150;p5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1" name="Google Shape;151;p55"/>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2" name="Google Shape;152;p5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3" name="Google Shape;153;p5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4" name="Google Shape;154;p5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55" name="Shape 155"/>
        <p:cNvGrpSpPr/>
        <p:nvPr/>
      </p:nvGrpSpPr>
      <p:grpSpPr>
        <a:xfrm>
          <a:off x="0" y="0"/>
          <a:ext cx="0" cy="0"/>
          <a:chOff x="0" y="0"/>
          <a:chExt cx="0" cy="0"/>
        </a:xfrm>
      </p:grpSpPr>
      <p:sp>
        <p:nvSpPr>
          <p:cNvPr id="156" name="Google Shape;156;p56"/>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7" name="Google Shape;157;p56"/>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8" name="Google Shape;158;p5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9" name="Google Shape;159;p5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0" name="Google Shape;160;p5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和内容" type="obj">
  <p:cSld name="OBJECT">
    <p:spTree>
      <p:nvGrpSpPr>
        <p:cNvPr id="23" name="Shape 23"/>
        <p:cNvGrpSpPr/>
        <p:nvPr/>
      </p:nvGrpSpPr>
      <p:grpSpPr>
        <a:xfrm>
          <a:off x="0" y="0"/>
          <a:ext cx="0" cy="0"/>
          <a:chOff x="0" y="0"/>
          <a:chExt cx="0" cy="0"/>
        </a:xfrm>
      </p:grpSpPr>
      <p:sp>
        <p:nvSpPr>
          <p:cNvPr id="24" name="Google Shape;24;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3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 name="Google Shape;26;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节标题" type="secHead">
  <p:cSld name="SECTION_HEADER">
    <p:spTree>
      <p:nvGrpSpPr>
        <p:cNvPr id="29" name="Shape 29"/>
        <p:cNvGrpSpPr/>
        <p:nvPr/>
      </p:nvGrpSpPr>
      <p:grpSpPr>
        <a:xfrm>
          <a:off x="0" y="0"/>
          <a:ext cx="0" cy="0"/>
          <a:chOff x="0" y="0"/>
          <a:chExt cx="0" cy="0"/>
        </a:xfrm>
      </p:grpSpPr>
      <p:sp>
        <p:nvSpPr>
          <p:cNvPr id="30" name="Google Shape;30;p3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mbria"/>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3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2" name="Google Shape;32;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两栏内容" type="twoObj">
  <p:cSld name="TWO_OBJECTS">
    <p:spTree>
      <p:nvGrpSpPr>
        <p:cNvPr id="35" name="Shape 35"/>
        <p:cNvGrpSpPr/>
        <p:nvPr/>
      </p:nvGrpSpPr>
      <p:grpSpPr>
        <a:xfrm>
          <a:off x="0" y="0"/>
          <a:ext cx="0" cy="0"/>
          <a:chOff x="0" y="0"/>
          <a:chExt cx="0" cy="0"/>
        </a:xfrm>
      </p:grpSpPr>
      <p:sp>
        <p:nvSpPr>
          <p:cNvPr id="36" name="Google Shape;36;p4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4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4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比较" type="twoTxTwoObj">
  <p:cSld name="TWO_OBJECTS_WITH_TEXT">
    <p:spTree>
      <p:nvGrpSpPr>
        <p:cNvPr id="42" name="Shape 42"/>
        <p:cNvGrpSpPr/>
        <p:nvPr/>
      </p:nvGrpSpPr>
      <p:grpSpPr>
        <a:xfrm>
          <a:off x="0" y="0"/>
          <a:ext cx="0" cy="0"/>
          <a:chOff x="0" y="0"/>
          <a:chExt cx="0" cy="0"/>
        </a:xfrm>
      </p:grpSpPr>
      <p:sp>
        <p:nvSpPr>
          <p:cNvPr id="43" name="Google Shape;43;p41"/>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4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4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4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4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仅标题" type="titleOnly">
  <p:cSld name="TITLE_ONLY">
    <p:spTree>
      <p:nvGrpSpPr>
        <p:cNvPr id="51" name="Shape 51"/>
        <p:cNvGrpSpPr/>
        <p:nvPr/>
      </p:nvGrpSpPr>
      <p:grpSpPr>
        <a:xfrm>
          <a:off x="0" y="0"/>
          <a:ext cx="0" cy="0"/>
          <a:chOff x="0" y="0"/>
          <a:chExt cx="0" cy="0"/>
        </a:xfrm>
      </p:grpSpPr>
      <p:sp>
        <p:nvSpPr>
          <p:cNvPr id="52" name="Google Shape;52;p4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 name="Google Shape;53;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空白" type="blank">
  <p:cSld name="BLANK">
    <p:spTree>
      <p:nvGrpSpPr>
        <p:cNvPr id="56" name="Shape 56"/>
        <p:cNvGrpSpPr/>
        <p:nvPr/>
      </p:nvGrpSpPr>
      <p:grpSpPr>
        <a:xfrm>
          <a:off x="0" y="0"/>
          <a:ext cx="0" cy="0"/>
          <a:chOff x="0" y="0"/>
          <a:chExt cx="0" cy="0"/>
        </a:xfrm>
      </p:grpSpPr>
      <p:sp>
        <p:nvSpPr>
          <p:cNvPr id="57" name="Google Shape;57;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内容与标题" type="objTx">
  <p:cSld name="OBJECT_WITH_CAPTION_TEXT">
    <p:spTree>
      <p:nvGrpSpPr>
        <p:cNvPr id="60" name="Shape 60"/>
        <p:cNvGrpSpPr/>
        <p:nvPr/>
      </p:nvGrpSpPr>
      <p:grpSpPr>
        <a:xfrm>
          <a:off x="0" y="0"/>
          <a:ext cx="0" cy="0"/>
          <a:chOff x="0" y="0"/>
          <a:chExt cx="0" cy="0"/>
        </a:xfrm>
      </p:grpSpPr>
      <p:sp>
        <p:nvSpPr>
          <p:cNvPr id="61" name="Google Shape;61;p4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mbri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4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3" name="Google Shape;63;p4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4" name="Google Shape;64;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2" Type="http://schemas.openxmlformats.org/officeDocument/2006/relationships/theme" Target="../theme/theme1.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mbria"/>
              <a:buNone/>
              <a:defRPr b="0" i="0" sz="4400" u="none" cap="none" strike="noStrike">
                <a:solidFill>
                  <a:schemeClr val="dk1"/>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3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mbria"/>
                <a:ea typeface="Cambria"/>
                <a:cs typeface="Cambria"/>
                <a:sym typeface="Cambria"/>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mbria"/>
                <a:ea typeface="Cambria"/>
                <a:cs typeface="Cambria"/>
                <a:sym typeface="Cambria"/>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mbria"/>
                <a:ea typeface="Cambria"/>
                <a:cs typeface="Cambria"/>
                <a:sym typeface="Cambria"/>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9pPr>
          </a:lstStyle>
          <a:p/>
        </p:txBody>
      </p:sp>
      <p:sp>
        <p:nvSpPr>
          <p:cNvPr id="12" name="Google Shape;12;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mbria"/>
                <a:ea typeface="Cambria"/>
                <a:cs typeface="Cambria"/>
                <a:sym typeface="Cambria"/>
              </a:defRPr>
            </a:lvl1pPr>
            <a:lvl2pPr lvl="1"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2pPr>
            <a:lvl3pPr lvl="2"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3pPr>
            <a:lvl4pPr lvl="3"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4pPr>
            <a:lvl5pPr lvl="4"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5pPr>
            <a:lvl6pPr lvl="5"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6pPr>
            <a:lvl7pPr lvl="6"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7pPr>
            <a:lvl8pPr lvl="7"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8pPr>
            <a:lvl9pPr lvl="8"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9pPr>
          </a:lstStyle>
          <a:p/>
        </p:txBody>
      </p:sp>
      <p:sp>
        <p:nvSpPr>
          <p:cNvPr id="13" name="Google Shape;13;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mbria"/>
                <a:ea typeface="Cambria"/>
                <a:cs typeface="Cambria"/>
                <a:sym typeface="Cambria"/>
              </a:defRPr>
            </a:lvl1pPr>
            <a:lvl2pPr lvl="1"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2pPr>
            <a:lvl3pPr lvl="2"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3pPr>
            <a:lvl4pPr lvl="3"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4pPr>
            <a:lvl5pPr lvl="4"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5pPr>
            <a:lvl6pPr lvl="5"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6pPr>
            <a:lvl7pPr lvl="6"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7pPr>
            <a:lvl8pPr lvl="7"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8pPr>
            <a:lvl9pPr lvl="8"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9pPr>
          </a:lstStyle>
          <a:p/>
        </p:txBody>
      </p:sp>
      <p:sp>
        <p:nvSpPr>
          <p:cNvPr id="14" name="Google Shape;14;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mbria"/>
                <a:ea typeface="Cambria"/>
                <a:cs typeface="Cambria"/>
                <a:sym typeface="Cambria"/>
              </a:defRPr>
            </a:lvl1pPr>
            <a:lvl2pPr indent="0" lvl="1" marL="0" marR="0" rtl="0" algn="r">
              <a:spcBef>
                <a:spcPts val="0"/>
              </a:spcBef>
              <a:buNone/>
              <a:defRPr b="0" i="0" sz="1200" u="none" cap="none" strike="noStrike">
                <a:solidFill>
                  <a:srgbClr val="888888"/>
                </a:solidFill>
                <a:latin typeface="Cambria"/>
                <a:ea typeface="Cambria"/>
                <a:cs typeface="Cambria"/>
                <a:sym typeface="Cambria"/>
              </a:defRPr>
            </a:lvl2pPr>
            <a:lvl3pPr indent="0" lvl="2" marL="0" marR="0" rtl="0" algn="r">
              <a:spcBef>
                <a:spcPts val="0"/>
              </a:spcBef>
              <a:buNone/>
              <a:defRPr b="0" i="0" sz="1200" u="none" cap="none" strike="noStrike">
                <a:solidFill>
                  <a:srgbClr val="888888"/>
                </a:solidFill>
                <a:latin typeface="Cambria"/>
                <a:ea typeface="Cambria"/>
                <a:cs typeface="Cambria"/>
                <a:sym typeface="Cambria"/>
              </a:defRPr>
            </a:lvl3pPr>
            <a:lvl4pPr indent="0" lvl="3" marL="0" marR="0" rtl="0" algn="r">
              <a:spcBef>
                <a:spcPts val="0"/>
              </a:spcBef>
              <a:buNone/>
              <a:defRPr b="0" i="0" sz="1200" u="none" cap="none" strike="noStrike">
                <a:solidFill>
                  <a:srgbClr val="888888"/>
                </a:solidFill>
                <a:latin typeface="Cambria"/>
                <a:ea typeface="Cambria"/>
                <a:cs typeface="Cambria"/>
                <a:sym typeface="Cambria"/>
              </a:defRPr>
            </a:lvl4pPr>
            <a:lvl5pPr indent="0" lvl="4" marL="0" marR="0" rtl="0" algn="r">
              <a:spcBef>
                <a:spcPts val="0"/>
              </a:spcBef>
              <a:buNone/>
              <a:defRPr b="0" i="0" sz="1200" u="none" cap="none" strike="noStrike">
                <a:solidFill>
                  <a:srgbClr val="888888"/>
                </a:solidFill>
                <a:latin typeface="Cambria"/>
                <a:ea typeface="Cambria"/>
                <a:cs typeface="Cambria"/>
                <a:sym typeface="Cambria"/>
              </a:defRPr>
            </a:lvl5pPr>
            <a:lvl6pPr indent="0" lvl="5" marL="0" marR="0" rtl="0" algn="r">
              <a:spcBef>
                <a:spcPts val="0"/>
              </a:spcBef>
              <a:buNone/>
              <a:defRPr b="0" i="0" sz="1200" u="none" cap="none" strike="noStrike">
                <a:solidFill>
                  <a:srgbClr val="888888"/>
                </a:solidFill>
                <a:latin typeface="Cambria"/>
                <a:ea typeface="Cambria"/>
                <a:cs typeface="Cambria"/>
                <a:sym typeface="Cambria"/>
              </a:defRPr>
            </a:lvl6pPr>
            <a:lvl7pPr indent="0" lvl="6" marL="0" marR="0" rtl="0" algn="r">
              <a:spcBef>
                <a:spcPts val="0"/>
              </a:spcBef>
              <a:buNone/>
              <a:defRPr b="0" i="0" sz="1200" u="none" cap="none" strike="noStrike">
                <a:solidFill>
                  <a:srgbClr val="888888"/>
                </a:solidFill>
                <a:latin typeface="Cambria"/>
                <a:ea typeface="Cambria"/>
                <a:cs typeface="Cambria"/>
                <a:sym typeface="Cambria"/>
              </a:defRPr>
            </a:lvl7pPr>
            <a:lvl8pPr indent="0" lvl="7" marL="0" marR="0" rtl="0" algn="r">
              <a:spcBef>
                <a:spcPts val="0"/>
              </a:spcBef>
              <a:buNone/>
              <a:defRPr b="0" i="0" sz="1200" u="none" cap="none" strike="noStrike">
                <a:solidFill>
                  <a:srgbClr val="888888"/>
                </a:solidFill>
                <a:latin typeface="Cambria"/>
                <a:ea typeface="Cambria"/>
                <a:cs typeface="Cambria"/>
                <a:sym typeface="Cambria"/>
              </a:defRPr>
            </a:lvl8pPr>
            <a:lvl9pPr indent="0" lvl="8" marL="0" marR="0" rtl="0" algn="r">
              <a:spcBef>
                <a:spcPts val="0"/>
              </a:spcBef>
              <a:buNone/>
              <a:defRPr b="0" i="0" sz="1200" u="none" cap="none" strike="noStrike">
                <a:solidFill>
                  <a:srgbClr val="888888"/>
                </a:solidFill>
                <a:latin typeface="Cambria"/>
                <a:ea typeface="Cambria"/>
                <a:cs typeface="Cambria"/>
                <a:sym typeface="Cambria"/>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6" name="Shape 86"/>
        <p:cNvGrpSpPr/>
        <p:nvPr/>
      </p:nvGrpSpPr>
      <p:grpSpPr>
        <a:xfrm>
          <a:off x="0" y="0"/>
          <a:ext cx="0" cy="0"/>
          <a:chOff x="0" y="0"/>
          <a:chExt cx="0" cy="0"/>
        </a:xfrm>
      </p:grpSpPr>
      <p:sp>
        <p:nvSpPr>
          <p:cNvPr id="87" name="Google Shape;87;p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8" name="Google Shape;88;p3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9" name="Google Shape;89;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0" name="Google Shape;90;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1" name="Google Shape;91;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7.png"/><Relationship Id="rId10" Type="http://schemas.openxmlformats.org/officeDocument/2006/relationships/image" Target="../media/image14.png"/><Relationship Id="rId12" Type="http://schemas.openxmlformats.org/officeDocument/2006/relationships/image" Target="../media/image7.jp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0.png"/><Relationship Id="rId9" Type="http://schemas.openxmlformats.org/officeDocument/2006/relationships/image" Target="../media/image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18.png"/><Relationship Id="rId8" Type="http://schemas.openxmlformats.org/officeDocument/2006/relationships/image" Target="../media/image2.png"/></Relationships>
</file>

<file path=ppt/slides/_rels/slide10.xml.rels><?xml version="1.0" encoding="UTF-8" standalone="yes"?><Relationships xmlns="http://schemas.openxmlformats.org/package/2006/relationships"><Relationship Id="rId11" Type="http://schemas.openxmlformats.org/officeDocument/2006/relationships/image" Target="../media/image34.png"/><Relationship Id="rId10" Type="http://schemas.openxmlformats.org/officeDocument/2006/relationships/image" Target="../media/image40.png"/><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20.png"/><Relationship Id="rId9" Type="http://schemas.openxmlformats.org/officeDocument/2006/relationships/image" Target="../media/image3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18.png"/><Relationship Id="rId8" Type="http://schemas.openxmlformats.org/officeDocument/2006/relationships/image" Target="../media/image2.png"/></Relationships>
</file>

<file path=ppt/slides/_rels/slide11.xml.rels><?xml version="1.0" encoding="UTF-8" standalone="yes"?><Relationships xmlns="http://schemas.openxmlformats.org/package/2006/relationships"><Relationship Id="rId11" Type="http://schemas.openxmlformats.org/officeDocument/2006/relationships/image" Target="../media/image17.png"/><Relationship Id="rId10" Type="http://schemas.openxmlformats.org/officeDocument/2006/relationships/image" Target="../media/image14.png"/><Relationship Id="rId13" Type="http://schemas.openxmlformats.org/officeDocument/2006/relationships/image" Target="../media/image34.png"/><Relationship Id="rId12" Type="http://schemas.openxmlformats.org/officeDocument/2006/relationships/image" Target="../media/image7.jpg"/><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20.png"/><Relationship Id="rId9" Type="http://schemas.openxmlformats.org/officeDocument/2006/relationships/image" Target="../media/image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18.png"/><Relationship Id="rId8"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1.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11" Type="http://schemas.openxmlformats.org/officeDocument/2006/relationships/image" Target="../media/image45.png"/><Relationship Id="rId10" Type="http://schemas.openxmlformats.org/officeDocument/2006/relationships/image" Target="../media/image43.png"/><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image" Target="../media/image20.png"/><Relationship Id="rId9" Type="http://schemas.openxmlformats.org/officeDocument/2006/relationships/image" Target="../media/image34.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18.png"/><Relationship Id="rId8" Type="http://schemas.openxmlformats.org/officeDocument/2006/relationships/image" Target="../media/image2.png"/></Relationships>
</file>

<file path=ppt/slides/_rels/slide14.xml.rels><?xml version="1.0" encoding="UTF-8" standalone="yes"?><Relationships xmlns="http://schemas.openxmlformats.org/package/2006/relationships"><Relationship Id="rId11" Type="http://schemas.openxmlformats.org/officeDocument/2006/relationships/image" Target="../media/image45.png"/><Relationship Id="rId10" Type="http://schemas.openxmlformats.org/officeDocument/2006/relationships/image" Target="../media/image43.png"/><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png"/><Relationship Id="rId4" Type="http://schemas.openxmlformats.org/officeDocument/2006/relationships/image" Target="../media/image20.png"/><Relationship Id="rId9" Type="http://schemas.openxmlformats.org/officeDocument/2006/relationships/image" Target="../media/image34.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18.png"/><Relationship Id="rId8" Type="http://schemas.openxmlformats.org/officeDocument/2006/relationships/image" Target="../media/image2.png"/></Relationships>
</file>

<file path=ppt/slides/_rels/slide15.xml.rels><?xml version="1.0" encoding="UTF-8" standalone="yes"?><Relationships xmlns="http://schemas.openxmlformats.org/package/2006/relationships"><Relationship Id="rId10" Type="http://schemas.openxmlformats.org/officeDocument/2006/relationships/image" Target="../media/image56.png"/><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png"/><Relationship Id="rId4" Type="http://schemas.openxmlformats.org/officeDocument/2006/relationships/image" Target="../media/image20.png"/><Relationship Id="rId9" Type="http://schemas.openxmlformats.org/officeDocument/2006/relationships/image" Target="../media/image5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18.png"/><Relationship Id="rId8" Type="http://schemas.openxmlformats.org/officeDocument/2006/relationships/image" Target="../media/image2.png"/></Relationships>
</file>

<file path=ppt/slides/_rels/slide16.xml.rels><?xml version="1.0" encoding="UTF-8" standalone="yes"?><Relationships xmlns="http://schemas.openxmlformats.org/package/2006/relationships"><Relationship Id="rId11" Type="http://schemas.openxmlformats.org/officeDocument/2006/relationships/image" Target="../media/image50.png"/><Relationship Id="rId10" Type="http://schemas.openxmlformats.org/officeDocument/2006/relationships/image" Target="../media/image28.png"/><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52.png"/><Relationship Id="rId4" Type="http://schemas.openxmlformats.org/officeDocument/2006/relationships/image" Target="../media/image1.png"/><Relationship Id="rId9" Type="http://schemas.openxmlformats.org/officeDocument/2006/relationships/image" Target="../media/image2.png"/><Relationship Id="rId5" Type="http://schemas.openxmlformats.org/officeDocument/2006/relationships/image" Target="../media/image2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18.png"/></Relationships>
</file>

<file path=ppt/slides/_rels/slide17.xml.rels><?xml version="1.0" encoding="UTF-8" standalone="yes"?><Relationships xmlns="http://schemas.openxmlformats.org/package/2006/relationships"><Relationship Id="rId10" Type="http://schemas.openxmlformats.org/officeDocument/2006/relationships/image" Target="../media/image54.png"/><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png"/><Relationship Id="rId4" Type="http://schemas.openxmlformats.org/officeDocument/2006/relationships/image" Target="../media/image20.png"/><Relationship Id="rId9" Type="http://schemas.openxmlformats.org/officeDocument/2006/relationships/image" Target="../media/image5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18.png"/><Relationship Id="rId8"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1.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11" Type="http://schemas.openxmlformats.org/officeDocument/2006/relationships/image" Target="../media/image72.png"/><Relationship Id="rId10" Type="http://schemas.openxmlformats.org/officeDocument/2006/relationships/image" Target="../media/image50.png"/><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png"/><Relationship Id="rId4" Type="http://schemas.openxmlformats.org/officeDocument/2006/relationships/image" Target="../media/image20.png"/><Relationship Id="rId9" Type="http://schemas.openxmlformats.org/officeDocument/2006/relationships/image" Target="../media/image28.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18.png"/><Relationship Id="rId8"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9.png"/><Relationship Id="rId4" Type="http://schemas.openxmlformats.org/officeDocument/2006/relationships/image" Target="../media/image2.png"/><Relationship Id="rId9" Type="http://schemas.openxmlformats.org/officeDocument/2006/relationships/image" Target="../media/image15.png"/><Relationship Id="rId5" Type="http://schemas.openxmlformats.org/officeDocument/2006/relationships/image" Target="../media/image10.png"/><Relationship Id="rId6" Type="http://schemas.openxmlformats.org/officeDocument/2006/relationships/image" Target="../media/image21.png"/><Relationship Id="rId7" Type="http://schemas.openxmlformats.org/officeDocument/2006/relationships/image" Target="../media/image12.png"/><Relationship Id="rId8" Type="http://schemas.openxmlformats.org/officeDocument/2006/relationships/image" Target="../media/image8.png"/></Relationships>
</file>

<file path=ppt/slides/_rels/slide20.xml.rels><?xml version="1.0" encoding="UTF-8" standalone="yes"?><Relationships xmlns="http://schemas.openxmlformats.org/package/2006/relationships"><Relationship Id="rId10" Type="http://schemas.openxmlformats.org/officeDocument/2006/relationships/image" Target="../media/image64.png"/><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png"/><Relationship Id="rId4" Type="http://schemas.openxmlformats.org/officeDocument/2006/relationships/image" Target="../media/image20.png"/><Relationship Id="rId9" Type="http://schemas.openxmlformats.org/officeDocument/2006/relationships/image" Target="../media/image5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18.png"/><Relationship Id="rId8"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png"/><Relationship Id="rId4" Type="http://schemas.openxmlformats.org/officeDocument/2006/relationships/image" Target="../media/image20.png"/><Relationship Id="rId9" Type="http://schemas.openxmlformats.org/officeDocument/2006/relationships/image" Target="../media/image5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18.png"/><Relationship Id="rId8"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png"/><Relationship Id="rId4" Type="http://schemas.openxmlformats.org/officeDocument/2006/relationships/image" Target="../media/image20.png"/><Relationship Id="rId9" Type="http://schemas.openxmlformats.org/officeDocument/2006/relationships/image" Target="../media/image6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18.png"/><Relationship Id="rId8" Type="http://schemas.openxmlformats.org/officeDocument/2006/relationships/image" Target="../media/image2.png"/></Relationships>
</file>

<file path=ppt/slides/_rels/slide23.xml.rels><?xml version="1.0" encoding="UTF-8" standalone="yes"?><Relationships xmlns="http://schemas.openxmlformats.org/package/2006/relationships"><Relationship Id="rId10" Type="http://schemas.openxmlformats.org/officeDocument/2006/relationships/image" Target="../media/image58.png"/><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png"/><Relationship Id="rId4" Type="http://schemas.openxmlformats.org/officeDocument/2006/relationships/image" Target="../media/image20.png"/><Relationship Id="rId9" Type="http://schemas.openxmlformats.org/officeDocument/2006/relationships/image" Target="../media/image5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18.png"/><Relationship Id="rId8"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7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 Id="rId3" Type="http://schemas.openxmlformats.org/officeDocument/2006/relationships/image" Target="../media/image57.jpg"/><Relationship Id="rId4" Type="http://schemas.openxmlformats.org/officeDocument/2006/relationships/image" Target="../media/image60.gif"/><Relationship Id="rId5" Type="http://schemas.openxmlformats.org/officeDocument/2006/relationships/image" Target="../media/image62.gi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6.xml"/><Relationship Id="rId3" Type="http://schemas.openxmlformats.org/officeDocument/2006/relationships/image" Target="../media/image68.png"/><Relationship Id="rId4" Type="http://schemas.openxmlformats.org/officeDocument/2006/relationships/image" Target="../media/image63.gif"/><Relationship Id="rId5" Type="http://schemas.openxmlformats.org/officeDocument/2006/relationships/image" Target="../media/image60.gif"/><Relationship Id="rId6" Type="http://schemas.openxmlformats.org/officeDocument/2006/relationships/image" Target="../media/image62.gi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7.xml"/><Relationship Id="rId3" Type="http://schemas.openxmlformats.org/officeDocument/2006/relationships/image" Target="../media/image68.png"/><Relationship Id="rId4" Type="http://schemas.openxmlformats.org/officeDocument/2006/relationships/image" Target="../media/image63.gif"/><Relationship Id="rId5" Type="http://schemas.openxmlformats.org/officeDocument/2006/relationships/image" Target="../media/image60.gif"/><Relationship Id="rId6" Type="http://schemas.openxmlformats.org/officeDocument/2006/relationships/image" Target="../media/image62.gi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8.xml"/><Relationship Id="rId3" Type="http://schemas.openxmlformats.org/officeDocument/2006/relationships/image" Target="../media/image68.png"/><Relationship Id="rId4" Type="http://schemas.openxmlformats.org/officeDocument/2006/relationships/image" Target="../media/image63.gif"/><Relationship Id="rId5" Type="http://schemas.openxmlformats.org/officeDocument/2006/relationships/image" Target="../media/image60.gif"/><Relationship Id="rId6" Type="http://schemas.openxmlformats.org/officeDocument/2006/relationships/image" Target="../media/image62.gi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9.xml"/><Relationship Id="rId3" Type="http://schemas.openxmlformats.org/officeDocument/2006/relationships/image" Target="../media/image68.png"/><Relationship Id="rId4" Type="http://schemas.openxmlformats.org/officeDocument/2006/relationships/image" Target="../media/image60.gif"/><Relationship Id="rId5" Type="http://schemas.openxmlformats.org/officeDocument/2006/relationships/image" Target="../media/image62.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19.png"/><Relationship Id="rId5" Type="http://schemas.openxmlformats.org/officeDocument/2006/relationships/image" Target="../media/image9.png"/><Relationship Id="rId6" Type="http://schemas.openxmlformats.org/officeDocument/2006/relationships/image" Target="../media/image12.png"/><Relationship Id="rId7" Type="http://schemas.openxmlformats.org/officeDocument/2006/relationships/image" Target="../media/image15.png"/><Relationship Id="rId8"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 Id="rId3" Type="http://schemas.openxmlformats.org/officeDocument/2006/relationships/image" Target="../media/image57.jpg"/><Relationship Id="rId4" Type="http://schemas.openxmlformats.org/officeDocument/2006/relationships/image" Target="../media/image60.gif"/><Relationship Id="rId5" Type="http://schemas.openxmlformats.org/officeDocument/2006/relationships/image" Target="../media/image62.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1.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20.png"/><Relationship Id="rId9" Type="http://schemas.openxmlformats.org/officeDocument/2006/relationships/image" Target="../media/image28.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18.png"/><Relationship Id="rId8"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20.png"/><Relationship Id="rId9" Type="http://schemas.openxmlformats.org/officeDocument/2006/relationships/image" Target="../media/image27.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18.png"/><Relationship Id="rId8" Type="http://schemas.openxmlformats.org/officeDocument/2006/relationships/image" Target="../media/image2.png"/></Relationships>
</file>

<file path=ppt/slides/_rels/slide7.xml.rels><?xml version="1.0" encoding="UTF-8" standalone="yes"?><Relationships xmlns="http://schemas.openxmlformats.org/package/2006/relationships"><Relationship Id="rId11" Type="http://schemas.openxmlformats.org/officeDocument/2006/relationships/image" Target="../media/image41.png"/><Relationship Id="rId10" Type="http://schemas.openxmlformats.org/officeDocument/2006/relationships/image" Target="../media/image29.png"/><Relationship Id="rId12" Type="http://schemas.openxmlformats.org/officeDocument/2006/relationships/image" Target="../media/image34.png"/><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20.png"/><Relationship Id="rId9" Type="http://schemas.openxmlformats.org/officeDocument/2006/relationships/image" Target="../media/image61.jp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18.png"/><Relationship Id="rId8" Type="http://schemas.openxmlformats.org/officeDocument/2006/relationships/image" Target="../media/image2.png"/></Relationships>
</file>

<file path=ppt/slides/_rels/slide8.xml.rels><?xml version="1.0" encoding="UTF-8" standalone="yes"?><Relationships xmlns="http://schemas.openxmlformats.org/package/2006/relationships"><Relationship Id="rId11" Type="http://schemas.openxmlformats.org/officeDocument/2006/relationships/image" Target="../media/image29.png"/><Relationship Id="rId10" Type="http://schemas.openxmlformats.org/officeDocument/2006/relationships/image" Target="../media/image61.jpg"/><Relationship Id="rId12" Type="http://schemas.openxmlformats.org/officeDocument/2006/relationships/image" Target="../media/image37.png"/><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20.png"/><Relationship Id="rId9" Type="http://schemas.openxmlformats.org/officeDocument/2006/relationships/image" Target="../media/image44.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18.png"/><Relationship Id="rId8" Type="http://schemas.openxmlformats.org/officeDocument/2006/relationships/image" Target="../media/image2.png"/></Relationships>
</file>

<file path=ppt/slides/_rels/slide9.xml.rels><?xml version="1.0" encoding="UTF-8" standalone="yes"?><Relationships xmlns="http://schemas.openxmlformats.org/package/2006/relationships"><Relationship Id="rId10" Type="http://schemas.openxmlformats.org/officeDocument/2006/relationships/image" Target="../media/image47.png"/><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20.png"/><Relationship Id="rId9" Type="http://schemas.openxmlformats.org/officeDocument/2006/relationships/image" Target="../media/image3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18.png"/><Relationship Id="rId8"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g289e649067f_4_7"/>
          <p:cNvSpPr/>
          <p:nvPr/>
        </p:nvSpPr>
        <p:spPr>
          <a:xfrm>
            <a:off x="0" y="0"/>
            <a:ext cx="12192000" cy="1266000"/>
          </a:xfrm>
          <a:prstGeom prst="rect">
            <a:avLst/>
          </a:prstGeom>
          <a:blipFill rotWithShape="1">
            <a:blip r:embed="rId3">
              <a:alphaModFix/>
            </a:blip>
            <a:stretch>
              <a:fillRect b="-441623"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mbria"/>
              <a:buNone/>
            </a:pPr>
            <a:r>
              <a:t/>
            </a:r>
            <a:endParaRPr b="0" i="0" sz="1800" u="none" cap="none" strike="noStrike">
              <a:solidFill>
                <a:srgbClr val="FFFFFF"/>
              </a:solidFill>
              <a:latin typeface="Cambria"/>
              <a:ea typeface="Cambria"/>
              <a:cs typeface="Cambria"/>
              <a:sym typeface="Cambria"/>
            </a:endParaRPr>
          </a:p>
        </p:txBody>
      </p:sp>
      <p:pic>
        <p:nvPicPr>
          <p:cNvPr id="167" name="Google Shape;167;g289e649067f_4_7"/>
          <p:cNvPicPr preferRelativeResize="0"/>
          <p:nvPr/>
        </p:nvPicPr>
        <p:blipFill rotWithShape="1">
          <a:blip r:embed="rId4">
            <a:alphaModFix/>
          </a:blip>
          <a:srcRect b="0" l="0" r="0" t="0"/>
          <a:stretch/>
        </p:blipFill>
        <p:spPr>
          <a:xfrm>
            <a:off x="1268708" y="755927"/>
            <a:ext cx="1180308" cy="440025"/>
          </a:xfrm>
          <a:prstGeom prst="rect">
            <a:avLst/>
          </a:prstGeom>
          <a:noFill/>
          <a:ln>
            <a:noFill/>
          </a:ln>
        </p:spPr>
      </p:pic>
      <p:pic>
        <p:nvPicPr>
          <p:cNvPr id="168" name="Google Shape;168;g289e649067f_4_7"/>
          <p:cNvPicPr preferRelativeResize="0"/>
          <p:nvPr/>
        </p:nvPicPr>
        <p:blipFill rotWithShape="1">
          <a:blip r:embed="rId5">
            <a:alphaModFix/>
          </a:blip>
          <a:srcRect b="0" l="0" r="0" t="0"/>
          <a:stretch/>
        </p:blipFill>
        <p:spPr>
          <a:xfrm>
            <a:off x="1255274" y="171199"/>
            <a:ext cx="721647" cy="637312"/>
          </a:xfrm>
          <a:prstGeom prst="rect">
            <a:avLst/>
          </a:prstGeom>
          <a:noFill/>
          <a:ln>
            <a:noFill/>
          </a:ln>
        </p:spPr>
      </p:pic>
      <p:pic>
        <p:nvPicPr>
          <p:cNvPr id="169" name="Google Shape;169;g289e649067f_4_7"/>
          <p:cNvPicPr preferRelativeResize="0"/>
          <p:nvPr/>
        </p:nvPicPr>
        <p:blipFill rotWithShape="1">
          <a:blip r:embed="rId6">
            <a:alphaModFix/>
          </a:blip>
          <a:srcRect b="0" l="0" r="0" t="0"/>
          <a:stretch/>
        </p:blipFill>
        <p:spPr>
          <a:xfrm>
            <a:off x="0" y="70140"/>
            <a:ext cx="1133571" cy="982326"/>
          </a:xfrm>
          <a:prstGeom prst="rect">
            <a:avLst/>
          </a:prstGeom>
          <a:noFill/>
          <a:ln>
            <a:noFill/>
          </a:ln>
        </p:spPr>
      </p:pic>
      <p:pic>
        <p:nvPicPr>
          <p:cNvPr id="170" name="Google Shape;170;g289e649067f_4_7"/>
          <p:cNvPicPr preferRelativeResize="0"/>
          <p:nvPr/>
        </p:nvPicPr>
        <p:blipFill rotWithShape="1">
          <a:blip r:embed="rId7">
            <a:alphaModFix/>
          </a:blip>
          <a:srcRect b="0" l="0" r="0" t="0"/>
          <a:stretch/>
        </p:blipFill>
        <p:spPr>
          <a:xfrm>
            <a:off x="10317917" y="70140"/>
            <a:ext cx="702097" cy="1105620"/>
          </a:xfrm>
          <a:prstGeom prst="rect">
            <a:avLst/>
          </a:prstGeom>
          <a:noFill/>
          <a:ln>
            <a:noFill/>
          </a:ln>
        </p:spPr>
      </p:pic>
      <p:pic>
        <p:nvPicPr>
          <p:cNvPr id="171" name="Google Shape;171;g289e649067f_4_7"/>
          <p:cNvPicPr preferRelativeResize="0"/>
          <p:nvPr/>
        </p:nvPicPr>
        <p:blipFill rotWithShape="1">
          <a:blip r:embed="rId8">
            <a:alphaModFix/>
          </a:blip>
          <a:srcRect b="0" l="0" r="0" t="0"/>
          <a:stretch/>
        </p:blipFill>
        <p:spPr>
          <a:xfrm>
            <a:off x="11141061" y="224306"/>
            <a:ext cx="675801" cy="1063241"/>
          </a:xfrm>
          <a:prstGeom prst="rect">
            <a:avLst/>
          </a:prstGeom>
          <a:noFill/>
          <a:ln>
            <a:noFill/>
          </a:ln>
        </p:spPr>
      </p:pic>
      <p:sp>
        <p:nvSpPr>
          <p:cNvPr id="172" name="Google Shape;172;g289e649067f_4_7"/>
          <p:cNvSpPr txBox="1"/>
          <p:nvPr/>
        </p:nvSpPr>
        <p:spPr>
          <a:xfrm>
            <a:off x="2429435" y="3244334"/>
            <a:ext cx="65085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Cambria"/>
              <a:buNone/>
            </a:pPr>
            <a:r>
              <a:t/>
            </a:r>
            <a:endParaRPr b="0" i="0" sz="1800" u="none" cap="none" strike="noStrike">
              <a:solidFill>
                <a:srgbClr val="000000"/>
              </a:solidFill>
              <a:latin typeface="Cambria"/>
              <a:ea typeface="Cambria"/>
              <a:cs typeface="Cambria"/>
              <a:sym typeface="Cambria"/>
            </a:endParaRPr>
          </a:p>
        </p:txBody>
      </p:sp>
      <p:sp>
        <p:nvSpPr>
          <p:cNvPr id="173" name="Google Shape;173;g289e649067f_4_7"/>
          <p:cNvSpPr txBox="1"/>
          <p:nvPr/>
        </p:nvSpPr>
        <p:spPr>
          <a:xfrm>
            <a:off x="1059844" y="1521911"/>
            <a:ext cx="9482700" cy="1354800"/>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Clr>
                <a:srgbClr val="000000"/>
              </a:buClr>
              <a:buSzPts val="2400"/>
              <a:buFont typeface="Times New Roman"/>
              <a:buNone/>
            </a:pPr>
            <a:r>
              <a:rPr b="1" i="0" lang="en-US" sz="2400" u="none" cap="none" strike="noStrike">
                <a:solidFill>
                  <a:srgbClr val="000000"/>
                </a:solidFill>
                <a:latin typeface="Times New Roman"/>
                <a:ea typeface="Times New Roman"/>
                <a:cs typeface="Times New Roman"/>
                <a:sym typeface="Times New Roman"/>
              </a:rPr>
              <a:t>Những hình ảnh sau khiến em liên tưởng đến hiện tượng nào trong các hiện tượng sau:</a:t>
            </a:r>
            <a:endParaRPr/>
          </a:p>
          <a:p>
            <a:pPr indent="0" lvl="0" marL="0" marR="0" rtl="0" algn="ctr">
              <a:lnSpc>
                <a:spcPct val="107000"/>
              </a:lnSpc>
              <a:spcBef>
                <a:spcPts val="800"/>
              </a:spcBef>
              <a:spcAft>
                <a:spcPts val="0"/>
              </a:spcAft>
              <a:buClr>
                <a:srgbClr val="000000"/>
              </a:buClr>
              <a:buSzPts val="2400"/>
              <a:buFont typeface="Times New Roman"/>
              <a:buNone/>
            </a:pPr>
            <a:r>
              <a:rPr b="1" i="0" lang="en-US" sz="2400" u="none" cap="none" strike="noStrike">
                <a:solidFill>
                  <a:srgbClr val="000000"/>
                </a:solidFill>
                <a:latin typeface="Times New Roman"/>
                <a:ea typeface="Times New Roman"/>
                <a:cs typeface="Times New Roman"/>
                <a:sym typeface="Times New Roman"/>
              </a:rPr>
              <a:t>Mưa acid        Mù quang hóa 	Hiệu ứng nhà kính</a:t>
            </a:r>
            <a:endParaRPr b="0" i="0" sz="2000" u="none" cap="none" strike="noStrike">
              <a:solidFill>
                <a:srgbClr val="000000"/>
              </a:solidFill>
              <a:latin typeface="Calibri"/>
              <a:ea typeface="Calibri"/>
              <a:cs typeface="Calibri"/>
              <a:sym typeface="Calibri"/>
            </a:endParaRPr>
          </a:p>
        </p:txBody>
      </p:sp>
      <p:pic>
        <p:nvPicPr>
          <p:cNvPr id="174" name="Google Shape;174;g289e649067f_4_7"/>
          <p:cNvPicPr preferRelativeResize="0"/>
          <p:nvPr/>
        </p:nvPicPr>
        <p:blipFill rotWithShape="1">
          <a:blip r:embed="rId9">
            <a:alphaModFix/>
          </a:blip>
          <a:srcRect b="0" l="0" r="0" t="0"/>
          <a:stretch/>
        </p:blipFill>
        <p:spPr>
          <a:xfrm>
            <a:off x="422387" y="3306923"/>
            <a:ext cx="2649735" cy="1766490"/>
          </a:xfrm>
          <a:prstGeom prst="rect">
            <a:avLst/>
          </a:prstGeom>
          <a:noFill/>
          <a:ln>
            <a:noFill/>
          </a:ln>
        </p:spPr>
      </p:pic>
      <p:pic>
        <p:nvPicPr>
          <p:cNvPr id="175" name="Google Shape;175;g289e649067f_4_7"/>
          <p:cNvPicPr preferRelativeResize="0"/>
          <p:nvPr/>
        </p:nvPicPr>
        <p:blipFill rotWithShape="1">
          <a:blip r:embed="rId10">
            <a:alphaModFix/>
          </a:blip>
          <a:srcRect b="0" l="0" r="0" t="0"/>
          <a:stretch/>
        </p:blipFill>
        <p:spPr>
          <a:xfrm>
            <a:off x="3261119" y="3697471"/>
            <a:ext cx="2834881" cy="1776363"/>
          </a:xfrm>
          <a:prstGeom prst="rect">
            <a:avLst/>
          </a:prstGeom>
          <a:noFill/>
          <a:ln>
            <a:noFill/>
          </a:ln>
        </p:spPr>
      </p:pic>
      <p:pic>
        <p:nvPicPr>
          <p:cNvPr id="176" name="Google Shape;176;g289e649067f_4_7"/>
          <p:cNvPicPr preferRelativeResize="0"/>
          <p:nvPr/>
        </p:nvPicPr>
        <p:blipFill rotWithShape="1">
          <a:blip r:embed="rId11">
            <a:alphaModFix/>
          </a:blip>
          <a:srcRect b="0" l="0" r="0" t="0"/>
          <a:stretch/>
        </p:blipFill>
        <p:spPr>
          <a:xfrm>
            <a:off x="6284997" y="3139611"/>
            <a:ext cx="2643730" cy="1670929"/>
          </a:xfrm>
          <a:prstGeom prst="rect">
            <a:avLst/>
          </a:prstGeom>
          <a:noFill/>
          <a:ln>
            <a:noFill/>
          </a:ln>
        </p:spPr>
      </p:pic>
      <p:pic>
        <p:nvPicPr>
          <p:cNvPr id="177" name="Google Shape;177;g289e649067f_4_7"/>
          <p:cNvPicPr preferRelativeResize="0"/>
          <p:nvPr/>
        </p:nvPicPr>
        <p:blipFill rotWithShape="1">
          <a:blip r:embed="rId12">
            <a:alphaModFix/>
          </a:blip>
          <a:srcRect b="0" l="0" r="0" t="0"/>
          <a:stretch/>
        </p:blipFill>
        <p:spPr>
          <a:xfrm>
            <a:off x="9163336" y="4047095"/>
            <a:ext cx="2653526" cy="1766490"/>
          </a:xfrm>
          <a:prstGeom prst="rect">
            <a:avLst/>
          </a:prstGeom>
          <a:noFill/>
          <a:ln>
            <a:noFill/>
          </a:ln>
        </p:spPr>
      </p:pic>
      <p:sp>
        <p:nvSpPr>
          <p:cNvPr id="178" name="Google Shape;178;g289e649067f_4_7"/>
          <p:cNvSpPr txBox="1"/>
          <p:nvPr/>
        </p:nvSpPr>
        <p:spPr>
          <a:xfrm>
            <a:off x="3280490" y="339511"/>
            <a:ext cx="5780400" cy="708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2A3D52"/>
              </a:buClr>
              <a:buSzPts val="4000"/>
              <a:buFont typeface="Cambria"/>
              <a:buNone/>
            </a:pPr>
            <a:r>
              <a:rPr b="1" i="0" lang="en-US" sz="4000" u="none" cap="none" strike="noStrike">
                <a:solidFill>
                  <a:srgbClr val="2A3D52"/>
                </a:solidFill>
                <a:latin typeface="Cambria"/>
                <a:ea typeface="Cambria"/>
                <a:cs typeface="Cambria"/>
                <a:sym typeface="Cambria"/>
              </a:rPr>
              <a:t>KHỞI ĐỘNG</a:t>
            </a:r>
            <a:endParaRPr b="1" i="0" sz="4000" u="none" cap="none" strike="noStrike">
              <a:solidFill>
                <a:srgbClr val="2A3D52"/>
              </a:solidFill>
              <a:latin typeface="Cambria"/>
              <a:ea typeface="Cambria"/>
              <a:cs typeface="Cambria"/>
              <a:sym typeface="Cambri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1000"/>
                                        <p:tgtEl>
                                          <p:spTgt spid="1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3"/>
                                        </p:tgtEl>
                                        <p:attrNameLst>
                                          <p:attrName>style.visibility</p:attrName>
                                        </p:attrNameLst>
                                      </p:cBhvr>
                                      <p:to>
                                        <p:strVal val="visible"/>
                                      </p:to>
                                    </p:set>
                                    <p:anim calcmode="lin" valueType="num">
                                      <p:cBhvr additive="base">
                                        <p:cTn dur="500"/>
                                        <p:tgtEl>
                                          <p:spTgt spid="17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500"/>
                                        <p:tgtEl>
                                          <p:spTgt spid="174"/>
                                        </p:tgtEl>
                                      </p:cBhvr>
                                    </p:animEffect>
                                  </p:childTnLst>
                                </p:cTn>
                              </p:par>
                              <p:par>
                                <p:cTn fill="hold" nodeType="with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500"/>
                                        <p:tgtEl>
                                          <p:spTgt spid="175"/>
                                        </p:tgtEl>
                                      </p:cBhvr>
                                    </p:animEffect>
                                  </p:childTnLst>
                                </p:cTn>
                              </p:par>
                              <p:par>
                                <p:cTn fill="hold" nodeType="with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500"/>
                                        <p:tgtEl>
                                          <p:spTgt spid="176"/>
                                        </p:tgtEl>
                                      </p:cBhvr>
                                    </p:animEffect>
                                  </p:childTnLst>
                                </p:cTn>
                              </p:par>
                              <p:par>
                                <p:cTn fill="hold" nodeType="with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500"/>
                                        <p:tgtEl>
                                          <p:spTgt spid="1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10"/>
          <p:cNvSpPr/>
          <p:nvPr/>
        </p:nvSpPr>
        <p:spPr>
          <a:xfrm>
            <a:off x="0" y="0"/>
            <a:ext cx="12192000" cy="1266092"/>
          </a:xfrm>
          <a:prstGeom prst="rect">
            <a:avLst/>
          </a:prstGeom>
          <a:blipFill rotWithShape="1">
            <a:blip r:embed="rId3">
              <a:alphaModFix/>
            </a:blip>
            <a:stretch>
              <a:fillRect b="-441653"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mbria"/>
              <a:buNone/>
            </a:pPr>
            <a:r>
              <a:rPr b="0" i="0" lang="en-US" sz="1800" u="none" cap="none" strike="noStrike">
                <a:solidFill>
                  <a:srgbClr val="FFFFFF"/>
                </a:solidFill>
                <a:latin typeface="Cambria"/>
                <a:ea typeface="Cambria"/>
                <a:cs typeface="Cambria"/>
                <a:sym typeface="Cambria"/>
              </a:rPr>
              <a:t>V</a:t>
            </a:r>
            <a:endParaRPr b="0" i="0" sz="1800" u="none" cap="none" strike="noStrike">
              <a:solidFill>
                <a:srgbClr val="FFFFFF"/>
              </a:solidFill>
              <a:latin typeface="Cambria"/>
              <a:ea typeface="Cambria"/>
              <a:cs typeface="Cambria"/>
              <a:sym typeface="Cambria"/>
            </a:endParaRPr>
          </a:p>
        </p:txBody>
      </p:sp>
      <p:pic>
        <p:nvPicPr>
          <p:cNvPr id="343" name="Google Shape;343;p10"/>
          <p:cNvPicPr preferRelativeResize="0"/>
          <p:nvPr/>
        </p:nvPicPr>
        <p:blipFill rotWithShape="1">
          <a:blip r:embed="rId4">
            <a:alphaModFix/>
          </a:blip>
          <a:srcRect b="0" l="0" r="0" t="0"/>
          <a:stretch/>
        </p:blipFill>
        <p:spPr>
          <a:xfrm>
            <a:off x="1268708" y="755927"/>
            <a:ext cx="1180308" cy="440025"/>
          </a:xfrm>
          <a:prstGeom prst="rect">
            <a:avLst/>
          </a:prstGeom>
          <a:noFill/>
          <a:ln>
            <a:noFill/>
          </a:ln>
        </p:spPr>
      </p:pic>
      <p:pic>
        <p:nvPicPr>
          <p:cNvPr id="344" name="Google Shape;344;p10"/>
          <p:cNvPicPr preferRelativeResize="0"/>
          <p:nvPr/>
        </p:nvPicPr>
        <p:blipFill rotWithShape="1">
          <a:blip r:embed="rId5">
            <a:alphaModFix/>
          </a:blip>
          <a:srcRect b="0" l="0" r="0" t="0"/>
          <a:stretch/>
        </p:blipFill>
        <p:spPr>
          <a:xfrm>
            <a:off x="1255274" y="171199"/>
            <a:ext cx="721647" cy="637312"/>
          </a:xfrm>
          <a:prstGeom prst="rect">
            <a:avLst/>
          </a:prstGeom>
          <a:noFill/>
          <a:ln>
            <a:noFill/>
          </a:ln>
        </p:spPr>
      </p:pic>
      <p:pic>
        <p:nvPicPr>
          <p:cNvPr id="345" name="Google Shape;345;p10"/>
          <p:cNvPicPr preferRelativeResize="0"/>
          <p:nvPr/>
        </p:nvPicPr>
        <p:blipFill rotWithShape="1">
          <a:blip r:embed="rId6">
            <a:alphaModFix/>
          </a:blip>
          <a:srcRect b="0" l="0" r="0" t="0"/>
          <a:stretch/>
        </p:blipFill>
        <p:spPr>
          <a:xfrm>
            <a:off x="0" y="70140"/>
            <a:ext cx="1133571" cy="982326"/>
          </a:xfrm>
          <a:prstGeom prst="rect">
            <a:avLst/>
          </a:prstGeom>
          <a:noFill/>
          <a:ln>
            <a:noFill/>
          </a:ln>
        </p:spPr>
      </p:pic>
      <p:pic>
        <p:nvPicPr>
          <p:cNvPr id="346" name="Google Shape;346;p10"/>
          <p:cNvPicPr preferRelativeResize="0"/>
          <p:nvPr/>
        </p:nvPicPr>
        <p:blipFill rotWithShape="1">
          <a:blip r:embed="rId7">
            <a:alphaModFix/>
          </a:blip>
          <a:srcRect b="0" l="0" r="0" t="0"/>
          <a:stretch/>
        </p:blipFill>
        <p:spPr>
          <a:xfrm>
            <a:off x="10317917" y="70140"/>
            <a:ext cx="702097" cy="1105620"/>
          </a:xfrm>
          <a:prstGeom prst="rect">
            <a:avLst/>
          </a:prstGeom>
          <a:noFill/>
          <a:ln>
            <a:noFill/>
          </a:ln>
        </p:spPr>
      </p:pic>
      <p:pic>
        <p:nvPicPr>
          <p:cNvPr id="347" name="Google Shape;347;p10"/>
          <p:cNvPicPr preferRelativeResize="0"/>
          <p:nvPr/>
        </p:nvPicPr>
        <p:blipFill rotWithShape="1">
          <a:blip r:embed="rId8">
            <a:alphaModFix/>
          </a:blip>
          <a:srcRect b="0" l="0" r="0" t="0"/>
          <a:stretch/>
        </p:blipFill>
        <p:spPr>
          <a:xfrm>
            <a:off x="11141061" y="224306"/>
            <a:ext cx="675801" cy="1063241"/>
          </a:xfrm>
          <a:prstGeom prst="rect">
            <a:avLst/>
          </a:prstGeom>
          <a:noFill/>
          <a:ln>
            <a:noFill/>
          </a:ln>
        </p:spPr>
      </p:pic>
      <p:sp>
        <p:nvSpPr>
          <p:cNvPr id="348" name="Google Shape;348;p10"/>
          <p:cNvSpPr txBox="1"/>
          <p:nvPr/>
        </p:nvSpPr>
        <p:spPr>
          <a:xfrm>
            <a:off x="3280490" y="339511"/>
            <a:ext cx="5780309"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2A3D52"/>
              </a:buClr>
              <a:buSzPts val="3600"/>
              <a:buFont typeface="Cambria"/>
              <a:buNone/>
            </a:pPr>
            <a:r>
              <a:rPr b="1" i="0" lang="en-US" sz="3600" u="none" cap="none" strike="noStrike">
                <a:solidFill>
                  <a:srgbClr val="2A3D52"/>
                </a:solidFill>
                <a:latin typeface="Cambria"/>
                <a:ea typeface="Cambria"/>
                <a:cs typeface="Cambria"/>
                <a:sym typeface="Cambria"/>
              </a:rPr>
              <a:t>CÁC OXIDE CỦA NITROGEN</a:t>
            </a:r>
            <a:endParaRPr b="1" i="0" sz="3600" u="none" cap="none" strike="noStrike">
              <a:solidFill>
                <a:srgbClr val="2A3D52"/>
              </a:solidFill>
              <a:latin typeface="Cambria"/>
              <a:ea typeface="Cambria"/>
              <a:cs typeface="Cambria"/>
              <a:sym typeface="Cambria"/>
            </a:endParaRPr>
          </a:p>
        </p:txBody>
      </p:sp>
      <p:sp>
        <p:nvSpPr>
          <p:cNvPr id="349" name="Google Shape;349;p10"/>
          <p:cNvSpPr/>
          <p:nvPr/>
        </p:nvSpPr>
        <p:spPr>
          <a:xfrm>
            <a:off x="0" y="1287547"/>
            <a:ext cx="6481483" cy="5570453"/>
          </a:xfrm>
          <a:prstGeom prst="rect">
            <a:avLst/>
          </a:prstGeom>
          <a:solidFill>
            <a:srgbClr val="D8E2F3"/>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mbria"/>
              <a:buNone/>
            </a:pPr>
            <a:r>
              <a:t/>
            </a:r>
            <a:endParaRPr b="0" i="0" sz="1800" u="none" cap="none" strike="noStrike">
              <a:solidFill>
                <a:srgbClr val="FFFFFF"/>
              </a:solidFill>
              <a:latin typeface="Cambria"/>
              <a:ea typeface="Cambria"/>
              <a:cs typeface="Cambria"/>
              <a:sym typeface="Cambria"/>
            </a:endParaRPr>
          </a:p>
        </p:txBody>
      </p:sp>
      <p:sp>
        <p:nvSpPr>
          <p:cNvPr id="350" name="Google Shape;350;p10"/>
          <p:cNvSpPr txBox="1"/>
          <p:nvPr/>
        </p:nvSpPr>
        <p:spPr>
          <a:xfrm>
            <a:off x="232490" y="1437291"/>
            <a:ext cx="6096000" cy="1330301"/>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1" lang="en-US" sz="2400">
                <a:solidFill>
                  <a:srgbClr val="000000"/>
                </a:solidFill>
                <a:latin typeface="Cambria"/>
                <a:ea typeface="Cambria"/>
                <a:cs typeface="Cambria"/>
                <a:sym typeface="Cambria"/>
              </a:rPr>
              <a:t>Câu 1: </a:t>
            </a:r>
            <a:r>
              <a:rPr lang="en-US" sz="2400">
                <a:solidFill>
                  <a:srgbClr val="000000"/>
                </a:solidFill>
                <a:latin typeface="Cambria"/>
                <a:ea typeface="Cambria"/>
                <a:cs typeface="Cambria"/>
                <a:sym typeface="Cambria"/>
              </a:rPr>
              <a:t>Viết các phương trình hoá học của chuỗi phản ứng tạo ra acid từ nitrogen trong không khí: N</a:t>
            </a:r>
            <a:r>
              <a:rPr baseline="-25000" lang="en-US" sz="2400">
                <a:solidFill>
                  <a:srgbClr val="000000"/>
                </a:solidFill>
                <a:latin typeface="Cambria"/>
                <a:ea typeface="Cambria"/>
                <a:cs typeface="Cambria"/>
                <a:sym typeface="Cambria"/>
              </a:rPr>
              <a:t>2</a:t>
            </a:r>
            <a:r>
              <a:rPr lang="en-US" sz="2400">
                <a:solidFill>
                  <a:srgbClr val="000000"/>
                </a:solidFill>
                <a:latin typeface="Cambria"/>
                <a:ea typeface="Cambria"/>
                <a:cs typeface="Cambria"/>
                <a:sym typeface="Cambria"/>
              </a:rPr>
              <a:t> →NO → </a:t>
            </a:r>
            <a:r>
              <a:rPr lang="en-US" sz="2400">
                <a:solidFill>
                  <a:schemeClr val="dk1"/>
                </a:solidFill>
                <a:latin typeface="Cambria"/>
                <a:ea typeface="Cambria"/>
                <a:cs typeface="Cambria"/>
                <a:sym typeface="Cambria"/>
              </a:rPr>
              <a:t>NO</a:t>
            </a:r>
            <a:r>
              <a:rPr baseline="-25000" lang="en-US" sz="2400">
                <a:solidFill>
                  <a:schemeClr val="dk1"/>
                </a:solidFill>
                <a:latin typeface="Cambria"/>
                <a:ea typeface="Cambria"/>
                <a:cs typeface="Cambria"/>
                <a:sym typeface="Cambria"/>
              </a:rPr>
              <a:t>2</a:t>
            </a:r>
            <a:r>
              <a:rPr lang="en-US" sz="2400">
                <a:solidFill>
                  <a:schemeClr val="dk1"/>
                </a:solidFill>
                <a:latin typeface="Cambria"/>
                <a:ea typeface="Cambria"/>
                <a:cs typeface="Cambria"/>
                <a:sym typeface="Cambria"/>
              </a:rPr>
              <a:t> → HNO</a:t>
            </a:r>
            <a:r>
              <a:rPr baseline="-25000" lang="en-US" sz="2400">
                <a:solidFill>
                  <a:schemeClr val="dk1"/>
                </a:solidFill>
                <a:latin typeface="Cambria"/>
                <a:ea typeface="Cambria"/>
                <a:cs typeface="Cambria"/>
                <a:sym typeface="Cambria"/>
              </a:rPr>
              <a:t>3</a:t>
            </a:r>
            <a:endParaRPr sz="2000">
              <a:solidFill>
                <a:schemeClr val="dk1"/>
              </a:solidFill>
              <a:latin typeface="Cambria"/>
              <a:ea typeface="Cambria"/>
              <a:cs typeface="Cambria"/>
              <a:sym typeface="Cambria"/>
            </a:endParaRPr>
          </a:p>
        </p:txBody>
      </p:sp>
      <p:pic>
        <p:nvPicPr>
          <p:cNvPr id="351" name="Google Shape;351;p10"/>
          <p:cNvPicPr preferRelativeResize="0"/>
          <p:nvPr/>
        </p:nvPicPr>
        <p:blipFill rotWithShape="1">
          <a:blip r:embed="rId9">
            <a:alphaModFix/>
          </a:blip>
          <a:srcRect b="0" l="0" r="0" t="0"/>
          <a:stretch/>
        </p:blipFill>
        <p:spPr>
          <a:xfrm>
            <a:off x="875663" y="3170949"/>
            <a:ext cx="3651727" cy="658816"/>
          </a:xfrm>
          <a:prstGeom prst="rect">
            <a:avLst/>
          </a:prstGeom>
          <a:noFill/>
          <a:ln>
            <a:noFill/>
          </a:ln>
        </p:spPr>
      </p:pic>
      <p:sp>
        <p:nvSpPr>
          <p:cNvPr id="352" name="Google Shape;352;p10"/>
          <p:cNvSpPr txBox="1"/>
          <p:nvPr/>
        </p:nvSpPr>
        <p:spPr>
          <a:xfrm>
            <a:off x="875663" y="3851220"/>
            <a:ext cx="6096000" cy="1035989"/>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None/>
            </a:pPr>
            <a:r>
              <a:rPr lang="en-US" sz="2400">
                <a:solidFill>
                  <a:srgbClr val="000000"/>
                </a:solidFill>
                <a:latin typeface="Times New Roman"/>
                <a:ea typeface="Times New Roman"/>
                <a:cs typeface="Times New Roman"/>
                <a:sym typeface="Times New Roman"/>
              </a:rPr>
              <a:t>(2) 2NO + O</a:t>
            </a:r>
            <a:r>
              <a:rPr baseline="-25000" lang="en-US" sz="2400">
                <a:solidFill>
                  <a:srgbClr val="000000"/>
                </a:solidFill>
                <a:latin typeface="Times New Roman"/>
                <a:ea typeface="Times New Roman"/>
                <a:cs typeface="Times New Roman"/>
                <a:sym typeface="Times New Roman"/>
              </a:rPr>
              <a:t>2 </a:t>
            </a:r>
            <a:r>
              <a:rPr lang="en-US" sz="2400">
                <a:solidFill>
                  <a:srgbClr val="000000"/>
                </a:solidFill>
                <a:latin typeface="Times New Roman"/>
                <a:ea typeface="Times New Roman"/>
                <a:cs typeface="Times New Roman"/>
                <a:sym typeface="Times New Roman"/>
              </a:rPr>
              <a:t>→ 2NO</a:t>
            </a:r>
            <a:r>
              <a:rPr baseline="-25000" lang="en-US" sz="2400">
                <a:solidFill>
                  <a:srgbClr val="000000"/>
                </a:solidFill>
                <a:latin typeface="Times New Roman"/>
                <a:ea typeface="Times New Roman"/>
                <a:cs typeface="Times New Roman"/>
                <a:sym typeface="Times New Roman"/>
              </a:rPr>
              <a:t>2</a:t>
            </a:r>
            <a:endParaRPr sz="2400">
              <a:solidFill>
                <a:schemeClr val="dk1"/>
              </a:solidFill>
              <a:latin typeface="Calibri"/>
              <a:ea typeface="Calibri"/>
              <a:cs typeface="Calibri"/>
              <a:sym typeface="Calibri"/>
            </a:endParaRPr>
          </a:p>
          <a:p>
            <a:pPr indent="0" lvl="0" marL="0" marR="0" rtl="0" algn="just">
              <a:lnSpc>
                <a:spcPct val="115000"/>
              </a:lnSpc>
              <a:spcBef>
                <a:spcPts val="1000"/>
              </a:spcBef>
              <a:spcAft>
                <a:spcPts val="0"/>
              </a:spcAft>
              <a:buNone/>
            </a:pPr>
            <a:r>
              <a:rPr lang="en-US" sz="2400">
                <a:solidFill>
                  <a:srgbClr val="000000"/>
                </a:solidFill>
                <a:latin typeface="Times New Roman"/>
                <a:ea typeface="Times New Roman"/>
                <a:cs typeface="Times New Roman"/>
                <a:sym typeface="Times New Roman"/>
              </a:rPr>
              <a:t>(3) 4NO</a:t>
            </a:r>
            <a:r>
              <a:rPr baseline="-25000" lang="en-US" sz="2400">
                <a:solidFill>
                  <a:srgbClr val="000000"/>
                </a:solidFill>
                <a:latin typeface="Times New Roman"/>
                <a:ea typeface="Times New Roman"/>
                <a:cs typeface="Times New Roman"/>
                <a:sym typeface="Times New Roman"/>
              </a:rPr>
              <a:t>2</a:t>
            </a:r>
            <a:r>
              <a:rPr lang="en-US" sz="2400">
                <a:solidFill>
                  <a:srgbClr val="000000"/>
                </a:solidFill>
                <a:latin typeface="Times New Roman"/>
                <a:ea typeface="Times New Roman"/>
                <a:cs typeface="Times New Roman"/>
                <a:sym typeface="Times New Roman"/>
              </a:rPr>
              <a:t> + O</a:t>
            </a:r>
            <a:r>
              <a:rPr baseline="-25000" lang="en-US" sz="2400">
                <a:solidFill>
                  <a:srgbClr val="000000"/>
                </a:solidFill>
                <a:latin typeface="Times New Roman"/>
                <a:ea typeface="Times New Roman"/>
                <a:cs typeface="Times New Roman"/>
                <a:sym typeface="Times New Roman"/>
              </a:rPr>
              <a:t>2</a:t>
            </a:r>
            <a:r>
              <a:rPr lang="en-US" sz="2400">
                <a:solidFill>
                  <a:srgbClr val="000000"/>
                </a:solidFill>
                <a:latin typeface="Times New Roman"/>
                <a:ea typeface="Times New Roman"/>
                <a:cs typeface="Times New Roman"/>
                <a:sym typeface="Times New Roman"/>
              </a:rPr>
              <a:t> + 2H</a:t>
            </a:r>
            <a:r>
              <a:rPr baseline="-25000" lang="en-US" sz="2400">
                <a:solidFill>
                  <a:srgbClr val="000000"/>
                </a:solidFill>
                <a:latin typeface="Times New Roman"/>
                <a:ea typeface="Times New Roman"/>
                <a:cs typeface="Times New Roman"/>
                <a:sym typeface="Times New Roman"/>
              </a:rPr>
              <a:t>2</a:t>
            </a:r>
            <a:r>
              <a:rPr lang="en-US" sz="2400">
                <a:solidFill>
                  <a:srgbClr val="000000"/>
                </a:solidFill>
                <a:latin typeface="Times New Roman"/>
                <a:ea typeface="Times New Roman"/>
                <a:cs typeface="Times New Roman"/>
                <a:sym typeface="Times New Roman"/>
              </a:rPr>
              <a:t>O → 4HNO</a:t>
            </a:r>
            <a:r>
              <a:rPr baseline="-25000" lang="en-US" sz="2400">
                <a:solidFill>
                  <a:srgbClr val="000000"/>
                </a:solidFill>
                <a:latin typeface="Times New Roman"/>
                <a:ea typeface="Times New Roman"/>
                <a:cs typeface="Times New Roman"/>
                <a:sym typeface="Times New Roman"/>
              </a:rPr>
              <a:t>3</a:t>
            </a:r>
            <a:endParaRPr baseline="-25000" sz="2400">
              <a:solidFill>
                <a:schemeClr val="dk1"/>
              </a:solidFill>
              <a:latin typeface="Calibri"/>
              <a:ea typeface="Calibri"/>
              <a:cs typeface="Calibri"/>
              <a:sym typeface="Calibri"/>
            </a:endParaRPr>
          </a:p>
        </p:txBody>
      </p:sp>
      <p:sp>
        <p:nvSpPr>
          <p:cNvPr id="353" name="Google Shape;353;p10"/>
          <p:cNvSpPr/>
          <p:nvPr/>
        </p:nvSpPr>
        <p:spPr>
          <a:xfrm>
            <a:off x="6818670" y="1415224"/>
            <a:ext cx="5140840" cy="830997"/>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400"/>
              <a:buFont typeface="Cambria"/>
              <a:buNone/>
            </a:pPr>
            <a:r>
              <a:rPr b="1" i="0" lang="en-US" sz="2400" u="none" cap="none" strike="noStrike">
                <a:solidFill>
                  <a:schemeClr val="dk1"/>
                </a:solidFill>
                <a:latin typeface="Cambria"/>
                <a:ea typeface="Cambria"/>
                <a:cs typeface="Cambria"/>
                <a:sym typeface="Cambria"/>
              </a:rPr>
              <a:t>Câu 2</a:t>
            </a:r>
            <a:r>
              <a:rPr b="1" lang="en-US" sz="2400">
                <a:solidFill>
                  <a:schemeClr val="dk1"/>
                </a:solidFill>
                <a:latin typeface="Cambria"/>
                <a:ea typeface="Cambria"/>
                <a:cs typeface="Cambria"/>
                <a:sym typeface="Cambria"/>
              </a:rPr>
              <a:t>: </a:t>
            </a:r>
            <a:r>
              <a:rPr b="0" i="0" lang="en-US" sz="2400" u="none" cap="none" strike="noStrike">
                <a:solidFill>
                  <a:schemeClr val="dk1"/>
                </a:solidFill>
                <a:latin typeface="Cambria"/>
                <a:ea typeface="Cambria"/>
                <a:cs typeface="Cambria"/>
                <a:sym typeface="Cambria"/>
              </a:rPr>
              <a:t>Quan sát </a:t>
            </a:r>
            <a:r>
              <a:rPr b="0" i="0" lang="en-US" sz="2400" u="none" cap="none" strike="noStrike">
                <a:solidFill>
                  <a:srgbClr val="000000"/>
                </a:solidFill>
                <a:latin typeface="Cambria"/>
                <a:ea typeface="Cambria"/>
                <a:cs typeface="Cambria"/>
                <a:sym typeface="Cambria"/>
              </a:rPr>
              <a:t>Hình 5.3, hãy nêu một số tác hại của mưa acid.</a:t>
            </a:r>
            <a:endParaRPr b="0" i="0" sz="1200" u="none" cap="none" strike="noStrike">
              <a:solidFill>
                <a:schemeClr val="dk1"/>
              </a:solidFill>
              <a:latin typeface="Cambria"/>
              <a:ea typeface="Cambria"/>
              <a:cs typeface="Cambria"/>
              <a:sym typeface="Cambria"/>
            </a:endParaRPr>
          </a:p>
        </p:txBody>
      </p:sp>
      <p:pic>
        <p:nvPicPr>
          <p:cNvPr descr="Quan sát hình 5.3, hãy nêu một số tác hại của mưa acid" id="354" name="Google Shape;354;p10"/>
          <p:cNvPicPr preferRelativeResize="0"/>
          <p:nvPr/>
        </p:nvPicPr>
        <p:blipFill rotWithShape="1">
          <a:blip r:embed="rId10">
            <a:alphaModFix/>
          </a:blip>
          <a:srcRect b="0" l="0" r="0" t="0"/>
          <a:stretch/>
        </p:blipFill>
        <p:spPr>
          <a:xfrm>
            <a:off x="6818670" y="2415091"/>
            <a:ext cx="5042563" cy="1986168"/>
          </a:xfrm>
          <a:prstGeom prst="rect">
            <a:avLst/>
          </a:prstGeom>
          <a:noFill/>
          <a:ln>
            <a:noFill/>
          </a:ln>
        </p:spPr>
      </p:pic>
      <p:sp>
        <p:nvSpPr>
          <p:cNvPr id="355" name="Google Shape;355;p10"/>
          <p:cNvSpPr/>
          <p:nvPr/>
        </p:nvSpPr>
        <p:spPr>
          <a:xfrm>
            <a:off x="6971663" y="3396492"/>
            <a:ext cx="12192000" cy="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sp>
        <p:nvSpPr>
          <p:cNvPr id="356" name="Google Shape;356;p10"/>
          <p:cNvSpPr txBox="1"/>
          <p:nvPr/>
        </p:nvSpPr>
        <p:spPr>
          <a:xfrm>
            <a:off x="6921203" y="4717560"/>
            <a:ext cx="6096000" cy="1731051"/>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1" lang="en-US" sz="1800">
                <a:solidFill>
                  <a:srgbClr val="000000"/>
                </a:solidFill>
                <a:latin typeface="Cambria"/>
                <a:ea typeface="Cambria"/>
                <a:cs typeface="Cambria"/>
                <a:sym typeface="Cambria"/>
              </a:rPr>
              <a:t>Một số tác hại của mưa acid là</a:t>
            </a:r>
            <a:endParaRPr b="1" sz="1600">
              <a:solidFill>
                <a:schemeClr val="dk1"/>
              </a:solidFill>
              <a:latin typeface="Cambria"/>
              <a:ea typeface="Cambria"/>
              <a:cs typeface="Cambria"/>
              <a:sym typeface="Cambria"/>
            </a:endParaRPr>
          </a:p>
          <a:p>
            <a:pPr indent="0" lvl="0" marL="0" marR="0" rtl="0" algn="l">
              <a:lnSpc>
                <a:spcPct val="115000"/>
              </a:lnSpc>
              <a:spcBef>
                <a:spcPts val="1000"/>
              </a:spcBef>
              <a:spcAft>
                <a:spcPts val="0"/>
              </a:spcAft>
              <a:buNone/>
            </a:pPr>
            <a:r>
              <a:rPr lang="en-US" sz="1800">
                <a:solidFill>
                  <a:srgbClr val="000000"/>
                </a:solidFill>
                <a:latin typeface="Cambria"/>
                <a:ea typeface="Cambria"/>
                <a:cs typeface="Cambria"/>
                <a:sym typeface="Cambria"/>
              </a:rPr>
              <a:t>•	Làm xói mòn bề mặt các công trình kiến trúc.</a:t>
            </a:r>
            <a:endParaRPr sz="1600">
              <a:solidFill>
                <a:schemeClr val="dk1"/>
              </a:solidFill>
              <a:latin typeface="Cambria"/>
              <a:ea typeface="Cambria"/>
              <a:cs typeface="Cambria"/>
              <a:sym typeface="Cambria"/>
            </a:endParaRPr>
          </a:p>
          <a:p>
            <a:pPr indent="0" lvl="0" marL="0" marR="0" rtl="0" algn="l">
              <a:lnSpc>
                <a:spcPct val="115000"/>
              </a:lnSpc>
              <a:spcBef>
                <a:spcPts val="1000"/>
              </a:spcBef>
              <a:spcAft>
                <a:spcPts val="0"/>
              </a:spcAft>
              <a:buNone/>
            </a:pPr>
            <a:r>
              <a:rPr lang="en-US" sz="1800">
                <a:solidFill>
                  <a:srgbClr val="000000"/>
                </a:solidFill>
                <a:latin typeface="Cambria"/>
                <a:ea typeface="Cambria"/>
                <a:cs typeface="Cambria"/>
                <a:sym typeface="Cambria"/>
              </a:rPr>
              <a:t>•	Ảnh hưởng lớn đến cây trồng.</a:t>
            </a:r>
            <a:endParaRPr sz="1600">
              <a:solidFill>
                <a:schemeClr val="dk1"/>
              </a:solidFill>
              <a:latin typeface="Cambria"/>
              <a:ea typeface="Cambria"/>
              <a:cs typeface="Cambria"/>
              <a:sym typeface="Cambria"/>
            </a:endParaRPr>
          </a:p>
          <a:p>
            <a:pPr indent="0" lvl="0" marL="0" marR="0" rtl="0" algn="l">
              <a:lnSpc>
                <a:spcPct val="115000"/>
              </a:lnSpc>
              <a:spcBef>
                <a:spcPts val="1000"/>
              </a:spcBef>
              <a:spcAft>
                <a:spcPts val="0"/>
              </a:spcAft>
              <a:buNone/>
            </a:pPr>
            <a:r>
              <a:rPr lang="en-US" sz="1800">
                <a:solidFill>
                  <a:srgbClr val="000000"/>
                </a:solidFill>
                <a:latin typeface="Cambria"/>
                <a:ea typeface="Cambria"/>
                <a:cs typeface="Cambria"/>
                <a:sym typeface="Cambria"/>
              </a:rPr>
              <a:t>•	Ảnh hưởng xấu đến các loài sinh vật,...</a:t>
            </a:r>
            <a:endParaRPr sz="1600">
              <a:solidFill>
                <a:schemeClr val="dk1"/>
              </a:solidFill>
              <a:latin typeface="Cambria"/>
              <a:ea typeface="Cambria"/>
              <a:cs typeface="Cambria"/>
              <a:sym typeface="Cambria"/>
            </a:endParaRPr>
          </a:p>
        </p:txBody>
      </p:sp>
      <p:pic>
        <p:nvPicPr>
          <p:cNvPr descr="F:\5351cc8d2b5ee.png" id="357" name="Google Shape;357;p10"/>
          <p:cNvPicPr preferRelativeResize="0"/>
          <p:nvPr/>
        </p:nvPicPr>
        <p:blipFill rotWithShape="1">
          <a:blip r:embed="rId11">
            <a:alphaModFix/>
          </a:blip>
          <a:srcRect b="0" l="0" r="0" t="0"/>
          <a:stretch/>
        </p:blipFill>
        <p:spPr>
          <a:xfrm>
            <a:off x="1976921" y="5649398"/>
            <a:ext cx="1869020" cy="116694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0"/>
                                        </p:tgtEl>
                                        <p:attrNameLst>
                                          <p:attrName>style.visibility</p:attrName>
                                        </p:attrNameLst>
                                      </p:cBhvr>
                                      <p:to>
                                        <p:strVal val="visible"/>
                                      </p:to>
                                    </p:set>
                                    <p:animEffect filter="fade" transition="in">
                                      <p:cBhvr>
                                        <p:cTn dur="500"/>
                                        <p:tgtEl>
                                          <p:spTgt spid="350"/>
                                        </p:tgtEl>
                                      </p:cBhvr>
                                    </p:animEffect>
                                  </p:childTnLst>
                                </p:cTn>
                              </p:par>
                              <p:par>
                                <p:cTn fill="hold" nodeType="withEffect" presetClass="entr" presetID="10" presetSubtype="0">
                                  <p:stCondLst>
                                    <p:cond delay="0"/>
                                  </p:stCondLst>
                                  <p:childTnLst>
                                    <p:set>
                                      <p:cBhvr>
                                        <p:cTn dur="1" fill="hold">
                                          <p:stCondLst>
                                            <p:cond delay="0"/>
                                          </p:stCondLst>
                                        </p:cTn>
                                        <p:tgtEl>
                                          <p:spTgt spid="349"/>
                                        </p:tgtEl>
                                        <p:attrNameLst>
                                          <p:attrName>style.visibility</p:attrName>
                                        </p:attrNameLst>
                                      </p:cBhvr>
                                      <p:to>
                                        <p:strVal val="visible"/>
                                      </p:to>
                                    </p:set>
                                    <p:animEffect filter="fade" transition="in">
                                      <p:cBhvr>
                                        <p:cTn dur="500"/>
                                        <p:tgtEl>
                                          <p:spTgt spid="3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1"/>
                                        </p:tgtEl>
                                        <p:attrNameLst>
                                          <p:attrName>style.visibility</p:attrName>
                                        </p:attrNameLst>
                                      </p:cBhvr>
                                      <p:to>
                                        <p:strVal val="visible"/>
                                      </p:to>
                                    </p:set>
                                    <p:animEffect filter="fade" transition="in">
                                      <p:cBhvr>
                                        <p:cTn dur="500"/>
                                        <p:tgtEl>
                                          <p:spTgt spid="351"/>
                                        </p:tgtEl>
                                      </p:cBhvr>
                                    </p:animEffect>
                                  </p:childTnLst>
                                </p:cTn>
                              </p:par>
                              <p:par>
                                <p:cTn fill="hold" nodeType="withEffect" presetClass="entr" presetID="10" presetSubtype="0">
                                  <p:stCondLst>
                                    <p:cond delay="0"/>
                                  </p:stCondLst>
                                  <p:childTnLst>
                                    <p:set>
                                      <p:cBhvr>
                                        <p:cTn dur="1" fill="hold">
                                          <p:stCondLst>
                                            <p:cond delay="0"/>
                                          </p:stCondLst>
                                        </p:cTn>
                                        <p:tgtEl>
                                          <p:spTgt spid="352"/>
                                        </p:tgtEl>
                                        <p:attrNameLst>
                                          <p:attrName>style.visibility</p:attrName>
                                        </p:attrNameLst>
                                      </p:cBhvr>
                                      <p:to>
                                        <p:strVal val="visible"/>
                                      </p:to>
                                    </p:set>
                                    <p:animEffect filter="fade" transition="in">
                                      <p:cBhvr>
                                        <p:cTn dur="500"/>
                                        <p:tgtEl>
                                          <p:spTgt spid="3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53"/>
                                        </p:tgtEl>
                                        <p:attrNameLst>
                                          <p:attrName>style.visibility</p:attrName>
                                        </p:attrNameLst>
                                      </p:cBhvr>
                                      <p:to>
                                        <p:strVal val="visible"/>
                                      </p:to>
                                    </p:set>
                                    <p:anim calcmode="lin" valueType="num">
                                      <p:cBhvr additive="base">
                                        <p:cTn dur="500"/>
                                        <p:tgtEl>
                                          <p:spTgt spid="35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54"/>
                                        </p:tgtEl>
                                        <p:attrNameLst>
                                          <p:attrName>style.visibility</p:attrName>
                                        </p:attrNameLst>
                                      </p:cBhvr>
                                      <p:to>
                                        <p:strVal val="visible"/>
                                      </p:to>
                                    </p:set>
                                    <p:anim calcmode="lin" valueType="num">
                                      <p:cBhvr additive="base">
                                        <p:cTn dur="500"/>
                                        <p:tgtEl>
                                          <p:spTgt spid="35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56"/>
                                        </p:tgtEl>
                                        <p:attrNameLst>
                                          <p:attrName>style.visibility</p:attrName>
                                        </p:attrNameLst>
                                      </p:cBhvr>
                                      <p:to>
                                        <p:strVal val="visible"/>
                                      </p:to>
                                    </p:set>
                                    <p:anim calcmode="lin" valueType="num">
                                      <p:cBhvr additive="base">
                                        <p:cTn dur="500"/>
                                        <p:tgtEl>
                                          <p:spTgt spid="356"/>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11"/>
          <p:cNvSpPr/>
          <p:nvPr/>
        </p:nvSpPr>
        <p:spPr>
          <a:xfrm>
            <a:off x="0" y="0"/>
            <a:ext cx="12192000" cy="1266092"/>
          </a:xfrm>
          <a:prstGeom prst="rect">
            <a:avLst/>
          </a:prstGeom>
          <a:blipFill rotWithShape="1">
            <a:blip r:embed="rId3">
              <a:alphaModFix/>
            </a:blip>
            <a:stretch>
              <a:fillRect b="-441653"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mbria"/>
              <a:buNone/>
            </a:pPr>
            <a:r>
              <a:t/>
            </a:r>
            <a:endParaRPr b="0" i="0" sz="1800" u="none" cap="none" strike="noStrike">
              <a:solidFill>
                <a:srgbClr val="FFFFFF"/>
              </a:solidFill>
              <a:latin typeface="Cambria"/>
              <a:ea typeface="Cambria"/>
              <a:cs typeface="Cambria"/>
              <a:sym typeface="Cambria"/>
            </a:endParaRPr>
          </a:p>
        </p:txBody>
      </p:sp>
      <p:pic>
        <p:nvPicPr>
          <p:cNvPr id="364" name="Google Shape;364;p11"/>
          <p:cNvPicPr preferRelativeResize="0"/>
          <p:nvPr/>
        </p:nvPicPr>
        <p:blipFill rotWithShape="1">
          <a:blip r:embed="rId4">
            <a:alphaModFix/>
          </a:blip>
          <a:srcRect b="0" l="0" r="0" t="0"/>
          <a:stretch/>
        </p:blipFill>
        <p:spPr>
          <a:xfrm>
            <a:off x="1268708" y="755927"/>
            <a:ext cx="1180308" cy="440025"/>
          </a:xfrm>
          <a:prstGeom prst="rect">
            <a:avLst/>
          </a:prstGeom>
          <a:noFill/>
          <a:ln>
            <a:noFill/>
          </a:ln>
        </p:spPr>
      </p:pic>
      <p:pic>
        <p:nvPicPr>
          <p:cNvPr id="365" name="Google Shape;365;p11"/>
          <p:cNvPicPr preferRelativeResize="0"/>
          <p:nvPr/>
        </p:nvPicPr>
        <p:blipFill rotWithShape="1">
          <a:blip r:embed="rId5">
            <a:alphaModFix/>
          </a:blip>
          <a:srcRect b="0" l="0" r="0" t="0"/>
          <a:stretch/>
        </p:blipFill>
        <p:spPr>
          <a:xfrm>
            <a:off x="1255274" y="171199"/>
            <a:ext cx="721647" cy="637312"/>
          </a:xfrm>
          <a:prstGeom prst="rect">
            <a:avLst/>
          </a:prstGeom>
          <a:noFill/>
          <a:ln>
            <a:noFill/>
          </a:ln>
        </p:spPr>
      </p:pic>
      <p:pic>
        <p:nvPicPr>
          <p:cNvPr id="366" name="Google Shape;366;p11"/>
          <p:cNvPicPr preferRelativeResize="0"/>
          <p:nvPr/>
        </p:nvPicPr>
        <p:blipFill rotWithShape="1">
          <a:blip r:embed="rId6">
            <a:alphaModFix/>
          </a:blip>
          <a:srcRect b="0" l="0" r="0" t="0"/>
          <a:stretch/>
        </p:blipFill>
        <p:spPr>
          <a:xfrm>
            <a:off x="0" y="70140"/>
            <a:ext cx="1133571" cy="982326"/>
          </a:xfrm>
          <a:prstGeom prst="rect">
            <a:avLst/>
          </a:prstGeom>
          <a:noFill/>
          <a:ln>
            <a:noFill/>
          </a:ln>
        </p:spPr>
      </p:pic>
      <p:pic>
        <p:nvPicPr>
          <p:cNvPr id="367" name="Google Shape;367;p11"/>
          <p:cNvPicPr preferRelativeResize="0"/>
          <p:nvPr/>
        </p:nvPicPr>
        <p:blipFill rotWithShape="1">
          <a:blip r:embed="rId7">
            <a:alphaModFix/>
          </a:blip>
          <a:srcRect b="0" l="0" r="0" t="0"/>
          <a:stretch/>
        </p:blipFill>
        <p:spPr>
          <a:xfrm>
            <a:off x="10317917" y="70140"/>
            <a:ext cx="702097" cy="1105620"/>
          </a:xfrm>
          <a:prstGeom prst="rect">
            <a:avLst/>
          </a:prstGeom>
          <a:noFill/>
          <a:ln>
            <a:noFill/>
          </a:ln>
        </p:spPr>
      </p:pic>
      <p:pic>
        <p:nvPicPr>
          <p:cNvPr id="368" name="Google Shape;368;p11"/>
          <p:cNvPicPr preferRelativeResize="0"/>
          <p:nvPr/>
        </p:nvPicPr>
        <p:blipFill rotWithShape="1">
          <a:blip r:embed="rId8">
            <a:alphaModFix/>
          </a:blip>
          <a:srcRect b="0" l="0" r="0" t="0"/>
          <a:stretch/>
        </p:blipFill>
        <p:spPr>
          <a:xfrm>
            <a:off x="11141061" y="224306"/>
            <a:ext cx="675801" cy="1063241"/>
          </a:xfrm>
          <a:prstGeom prst="rect">
            <a:avLst/>
          </a:prstGeom>
          <a:noFill/>
          <a:ln>
            <a:noFill/>
          </a:ln>
        </p:spPr>
      </p:pic>
      <p:sp>
        <p:nvSpPr>
          <p:cNvPr id="369" name="Google Shape;369;p11"/>
          <p:cNvSpPr txBox="1"/>
          <p:nvPr/>
        </p:nvSpPr>
        <p:spPr>
          <a:xfrm>
            <a:off x="2429435" y="3244334"/>
            <a:ext cx="6508376"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Cambria"/>
              <a:buNone/>
            </a:pPr>
            <a:r>
              <a:t/>
            </a:r>
            <a:endParaRPr b="0" i="0" sz="1800" u="none" cap="none" strike="noStrike">
              <a:solidFill>
                <a:srgbClr val="000000"/>
              </a:solidFill>
              <a:latin typeface="Cambria"/>
              <a:ea typeface="Cambria"/>
              <a:cs typeface="Cambria"/>
              <a:sym typeface="Cambria"/>
            </a:endParaRPr>
          </a:p>
        </p:txBody>
      </p:sp>
      <p:sp>
        <p:nvSpPr>
          <p:cNvPr id="370" name="Google Shape;370;p11"/>
          <p:cNvSpPr txBox="1"/>
          <p:nvPr/>
        </p:nvSpPr>
        <p:spPr>
          <a:xfrm>
            <a:off x="1059844" y="1521911"/>
            <a:ext cx="11132156" cy="530594"/>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b="1" lang="en-US" sz="2800">
                <a:solidFill>
                  <a:schemeClr val="dk1"/>
                </a:solidFill>
                <a:latin typeface="Times New Roman"/>
                <a:ea typeface="Times New Roman"/>
                <a:cs typeface="Times New Roman"/>
                <a:sym typeface="Times New Roman"/>
              </a:rPr>
              <a:t>Câu 3: </a:t>
            </a:r>
            <a:r>
              <a:rPr lang="en-US" sz="2800">
                <a:solidFill>
                  <a:schemeClr val="dk1"/>
                </a:solidFill>
                <a:latin typeface="Times New Roman"/>
                <a:ea typeface="Times New Roman"/>
                <a:cs typeface="Times New Roman"/>
                <a:sym typeface="Times New Roman"/>
              </a:rPr>
              <a:t>Hình ảnh về ảnh hưởng của mưa acid đối với môi trường. </a:t>
            </a:r>
            <a:endParaRPr sz="2400">
              <a:solidFill>
                <a:schemeClr val="dk1"/>
              </a:solidFill>
              <a:latin typeface="Calibri"/>
              <a:ea typeface="Calibri"/>
              <a:cs typeface="Calibri"/>
              <a:sym typeface="Calibri"/>
            </a:endParaRPr>
          </a:p>
        </p:txBody>
      </p:sp>
      <p:pic>
        <p:nvPicPr>
          <p:cNvPr id="371" name="Google Shape;371;p11"/>
          <p:cNvPicPr preferRelativeResize="0"/>
          <p:nvPr/>
        </p:nvPicPr>
        <p:blipFill rotWithShape="1">
          <a:blip r:embed="rId9">
            <a:alphaModFix/>
          </a:blip>
          <a:srcRect b="0" l="0" r="0" t="0"/>
          <a:stretch/>
        </p:blipFill>
        <p:spPr>
          <a:xfrm>
            <a:off x="422387" y="2361089"/>
            <a:ext cx="2649735" cy="1766490"/>
          </a:xfrm>
          <a:prstGeom prst="rect">
            <a:avLst/>
          </a:prstGeom>
          <a:noFill/>
          <a:ln>
            <a:noFill/>
          </a:ln>
        </p:spPr>
      </p:pic>
      <p:pic>
        <p:nvPicPr>
          <p:cNvPr id="372" name="Google Shape;372;p11"/>
          <p:cNvPicPr preferRelativeResize="0"/>
          <p:nvPr/>
        </p:nvPicPr>
        <p:blipFill rotWithShape="1">
          <a:blip r:embed="rId10">
            <a:alphaModFix/>
          </a:blip>
          <a:srcRect b="0" l="0" r="0" t="0"/>
          <a:stretch/>
        </p:blipFill>
        <p:spPr>
          <a:xfrm>
            <a:off x="3300892" y="3297050"/>
            <a:ext cx="2834881" cy="1776363"/>
          </a:xfrm>
          <a:prstGeom prst="rect">
            <a:avLst/>
          </a:prstGeom>
          <a:noFill/>
          <a:ln>
            <a:noFill/>
          </a:ln>
        </p:spPr>
      </p:pic>
      <p:pic>
        <p:nvPicPr>
          <p:cNvPr id="373" name="Google Shape;373;p11"/>
          <p:cNvPicPr preferRelativeResize="0"/>
          <p:nvPr/>
        </p:nvPicPr>
        <p:blipFill rotWithShape="1">
          <a:blip r:embed="rId11">
            <a:alphaModFix/>
          </a:blip>
          <a:srcRect b="0" l="0" r="0" t="0"/>
          <a:stretch/>
        </p:blipFill>
        <p:spPr>
          <a:xfrm>
            <a:off x="6364543" y="2461586"/>
            <a:ext cx="2643730" cy="1670929"/>
          </a:xfrm>
          <a:prstGeom prst="rect">
            <a:avLst/>
          </a:prstGeom>
          <a:noFill/>
          <a:ln>
            <a:noFill/>
          </a:ln>
        </p:spPr>
      </p:pic>
      <p:pic>
        <p:nvPicPr>
          <p:cNvPr id="374" name="Google Shape;374;p11"/>
          <p:cNvPicPr preferRelativeResize="0"/>
          <p:nvPr/>
        </p:nvPicPr>
        <p:blipFill rotWithShape="1">
          <a:blip r:embed="rId12">
            <a:alphaModFix/>
          </a:blip>
          <a:srcRect b="0" l="0" r="0" t="0"/>
          <a:stretch/>
        </p:blipFill>
        <p:spPr>
          <a:xfrm>
            <a:off x="9184220" y="3697471"/>
            <a:ext cx="2653526" cy="1766490"/>
          </a:xfrm>
          <a:prstGeom prst="rect">
            <a:avLst/>
          </a:prstGeom>
          <a:noFill/>
          <a:ln>
            <a:noFill/>
          </a:ln>
        </p:spPr>
      </p:pic>
      <p:sp>
        <p:nvSpPr>
          <p:cNvPr id="375" name="Google Shape;375;p11"/>
          <p:cNvSpPr txBox="1"/>
          <p:nvPr/>
        </p:nvSpPr>
        <p:spPr>
          <a:xfrm>
            <a:off x="3280490" y="339511"/>
            <a:ext cx="5780309"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2A3D52"/>
              </a:buClr>
              <a:buSzPts val="3600"/>
              <a:buFont typeface="Cambria"/>
              <a:buNone/>
            </a:pPr>
            <a:r>
              <a:rPr b="1" i="0" lang="en-US" sz="3600" u="none" cap="none" strike="noStrike">
                <a:solidFill>
                  <a:srgbClr val="2A3D52"/>
                </a:solidFill>
                <a:latin typeface="Cambria"/>
                <a:ea typeface="Cambria"/>
                <a:cs typeface="Cambria"/>
                <a:sym typeface="Cambria"/>
              </a:rPr>
              <a:t>CÁC OXIDE CỦA NITROGEN</a:t>
            </a:r>
            <a:endParaRPr b="1" i="0" sz="3600" u="none" cap="none" strike="noStrike">
              <a:solidFill>
                <a:srgbClr val="2A3D52"/>
              </a:solidFill>
              <a:latin typeface="Cambria"/>
              <a:ea typeface="Cambria"/>
              <a:cs typeface="Cambria"/>
              <a:sym typeface="Cambria"/>
            </a:endParaRPr>
          </a:p>
        </p:txBody>
      </p:sp>
      <p:pic>
        <p:nvPicPr>
          <p:cNvPr descr="F:\5351cc8d2b5ee.png" id="376" name="Google Shape;376;p11"/>
          <p:cNvPicPr preferRelativeResize="0"/>
          <p:nvPr/>
        </p:nvPicPr>
        <p:blipFill rotWithShape="1">
          <a:blip r:embed="rId13">
            <a:alphaModFix/>
          </a:blip>
          <a:srcRect b="0" l="0" r="0" t="0"/>
          <a:stretch/>
        </p:blipFill>
        <p:spPr>
          <a:xfrm>
            <a:off x="199061" y="5620916"/>
            <a:ext cx="1869020" cy="116694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75"/>
                                        </p:tgtEl>
                                        <p:attrNameLst>
                                          <p:attrName>style.visibility</p:attrName>
                                        </p:attrNameLst>
                                      </p:cBhvr>
                                      <p:to>
                                        <p:strVal val="visible"/>
                                      </p:to>
                                    </p:set>
                                    <p:animEffect filter="fade" transition="in">
                                      <p:cBhvr>
                                        <p:cTn dur="1000"/>
                                        <p:tgtEl>
                                          <p:spTgt spid="3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0"/>
                                        </p:tgtEl>
                                        <p:attrNameLst>
                                          <p:attrName>style.visibility</p:attrName>
                                        </p:attrNameLst>
                                      </p:cBhvr>
                                      <p:to>
                                        <p:strVal val="visible"/>
                                      </p:to>
                                    </p:set>
                                    <p:animEffect filter="fade" transition="in">
                                      <p:cBhvr>
                                        <p:cTn dur="500"/>
                                        <p:tgtEl>
                                          <p:spTgt spid="3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1"/>
                                        </p:tgtEl>
                                        <p:attrNameLst>
                                          <p:attrName>style.visibility</p:attrName>
                                        </p:attrNameLst>
                                      </p:cBhvr>
                                      <p:to>
                                        <p:strVal val="visible"/>
                                      </p:to>
                                    </p:set>
                                    <p:animEffect filter="fade" transition="in">
                                      <p:cBhvr>
                                        <p:cTn dur="500"/>
                                        <p:tgtEl>
                                          <p:spTgt spid="371"/>
                                        </p:tgtEl>
                                      </p:cBhvr>
                                    </p:animEffect>
                                  </p:childTnLst>
                                </p:cTn>
                              </p:par>
                              <p:par>
                                <p:cTn fill="hold" nodeType="withEffect" presetClass="entr" presetID="10" presetSubtype="0">
                                  <p:stCondLst>
                                    <p:cond delay="0"/>
                                  </p:stCondLst>
                                  <p:childTnLst>
                                    <p:set>
                                      <p:cBhvr>
                                        <p:cTn dur="1" fill="hold">
                                          <p:stCondLst>
                                            <p:cond delay="0"/>
                                          </p:stCondLst>
                                        </p:cTn>
                                        <p:tgtEl>
                                          <p:spTgt spid="372"/>
                                        </p:tgtEl>
                                        <p:attrNameLst>
                                          <p:attrName>style.visibility</p:attrName>
                                        </p:attrNameLst>
                                      </p:cBhvr>
                                      <p:to>
                                        <p:strVal val="visible"/>
                                      </p:to>
                                    </p:set>
                                    <p:animEffect filter="fade" transition="in">
                                      <p:cBhvr>
                                        <p:cTn dur="500"/>
                                        <p:tgtEl>
                                          <p:spTgt spid="372"/>
                                        </p:tgtEl>
                                      </p:cBhvr>
                                    </p:animEffect>
                                  </p:childTnLst>
                                </p:cTn>
                              </p:par>
                              <p:par>
                                <p:cTn fill="hold" nodeType="withEffect" presetClass="entr" presetID="10" presetSubtype="0">
                                  <p:stCondLst>
                                    <p:cond delay="0"/>
                                  </p:stCondLst>
                                  <p:childTnLst>
                                    <p:set>
                                      <p:cBhvr>
                                        <p:cTn dur="1" fill="hold">
                                          <p:stCondLst>
                                            <p:cond delay="0"/>
                                          </p:stCondLst>
                                        </p:cTn>
                                        <p:tgtEl>
                                          <p:spTgt spid="373"/>
                                        </p:tgtEl>
                                        <p:attrNameLst>
                                          <p:attrName>style.visibility</p:attrName>
                                        </p:attrNameLst>
                                      </p:cBhvr>
                                      <p:to>
                                        <p:strVal val="visible"/>
                                      </p:to>
                                    </p:set>
                                    <p:animEffect filter="fade" transition="in">
                                      <p:cBhvr>
                                        <p:cTn dur="500"/>
                                        <p:tgtEl>
                                          <p:spTgt spid="373"/>
                                        </p:tgtEl>
                                      </p:cBhvr>
                                    </p:animEffect>
                                  </p:childTnLst>
                                </p:cTn>
                              </p:par>
                              <p:par>
                                <p:cTn fill="hold" nodeType="withEffect" presetClass="entr" presetID="10" presetSubtype="0">
                                  <p:stCondLst>
                                    <p:cond delay="0"/>
                                  </p:stCondLst>
                                  <p:childTnLst>
                                    <p:set>
                                      <p:cBhvr>
                                        <p:cTn dur="1" fill="hold">
                                          <p:stCondLst>
                                            <p:cond delay="0"/>
                                          </p:stCondLst>
                                        </p:cTn>
                                        <p:tgtEl>
                                          <p:spTgt spid="374"/>
                                        </p:tgtEl>
                                        <p:attrNameLst>
                                          <p:attrName>style.visibility</p:attrName>
                                        </p:attrNameLst>
                                      </p:cBhvr>
                                      <p:to>
                                        <p:strVal val="visible"/>
                                      </p:to>
                                    </p:set>
                                    <p:animEffect filter="fade" transition="in">
                                      <p:cBhvr>
                                        <p:cTn dur="500"/>
                                        <p:tgtEl>
                                          <p:spTgt spid="3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13"/>
          <p:cNvSpPr/>
          <p:nvPr/>
        </p:nvSpPr>
        <p:spPr>
          <a:xfrm>
            <a:off x="-820271" y="2248711"/>
            <a:ext cx="658906" cy="1032371"/>
          </a:xfrm>
          <a:prstGeom prst="rect">
            <a:avLst/>
          </a:prstGeom>
          <a:solidFill>
            <a:srgbClr val="2A3D5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mbria"/>
              <a:buNone/>
            </a:pPr>
            <a:r>
              <a:t/>
            </a:r>
            <a:endParaRPr b="0" i="0" sz="1800" u="none" cap="none" strike="noStrike">
              <a:solidFill>
                <a:srgbClr val="FFFFFF"/>
              </a:solidFill>
              <a:latin typeface="Cambria"/>
              <a:ea typeface="Cambria"/>
              <a:cs typeface="Cambria"/>
              <a:sym typeface="Cambria"/>
            </a:endParaRPr>
          </a:p>
        </p:txBody>
      </p:sp>
      <p:pic>
        <p:nvPicPr>
          <p:cNvPr id="383" name="Google Shape;383;p13"/>
          <p:cNvPicPr preferRelativeResize="0"/>
          <p:nvPr/>
        </p:nvPicPr>
        <p:blipFill rotWithShape="1">
          <a:blip r:embed="rId3">
            <a:alphaModFix/>
          </a:blip>
          <a:srcRect b="0" l="0" r="0" t="0"/>
          <a:stretch/>
        </p:blipFill>
        <p:spPr>
          <a:xfrm>
            <a:off x="213901" y="3698502"/>
            <a:ext cx="4601523" cy="1715470"/>
          </a:xfrm>
          <a:prstGeom prst="rect">
            <a:avLst/>
          </a:prstGeom>
          <a:noFill/>
          <a:ln>
            <a:noFill/>
          </a:ln>
        </p:spPr>
      </p:pic>
      <p:pic>
        <p:nvPicPr>
          <p:cNvPr id="384" name="Google Shape;384;p13"/>
          <p:cNvPicPr preferRelativeResize="0"/>
          <p:nvPr/>
        </p:nvPicPr>
        <p:blipFill rotWithShape="1">
          <a:blip r:embed="rId4">
            <a:alphaModFix/>
          </a:blip>
          <a:srcRect b="0" l="0" r="0" t="0"/>
          <a:stretch/>
        </p:blipFill>
        <p:spPr>
          <a:xfrm>
            <a:off x="4815424" y="2327657"/>
            <a:ext cx="7001310" cy="2942880"/>
          </a:xfrm>
          <a:prstGeom prst="rect">
            <a:avLst/>
          </a:prstGeom>
          <a:noFill/>
          <a:ln>
            <a:noFill/>
          </a:ln>
        </p:spPr>
      </p:pic>
      <p:sp>
        <p:nvSpPr>
          <p:cNvPr id="385" name="Google Shape;385;p13"/>
          <p:cNvSpPr txBox="1"/>
          <p:nvPr/>
        </p:nvSpPr>
        <p:spPr>
          <a:xfrm>
            <a:off x="1905360" y="2019198"/>
            <a:ext cx="1931939" cy="186204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2A3D52"/>
              </a:buClr>
              <a:buSzPts val="11500"/>
              <a:buFont typeface="Cambria"/>
              <a:buNone/>
            </a:pPr>
            <a:r>
              <a:rPr b="1" i="0" lang="en-US" sz="11500" u="none" cap="none" strike="noStrike">
                <a:solidFill>
                  <a:srgbClr val="2A3D52"/>
                </a:solidFill>
                <a:latin typeface="Cambria"/>
                <a:ea typeface="Cambria"/>
                <a:cs typeface="Cambria"/>
                <a:sym typeface="Cambria"/>
              </a:rPr>
              <a:t>02</a:t>
            </a:r>
            <a:endParaRPr b="1" i="0" sz="11500" u="none" cap="none" strike="noStrike">
              <a:solidFill>
                <a:srgbClr val="2A3D52"/>
              </a:solidFill>
              <a:latin typeface="Cambria"/>
              <a:ea typeface="Cambria"/>
              <a:cs typeface="Cambria"/>
              <a:sym typeface="Cambria"/>
            </a:endParaRPr>
          </a:p>
        </p:txBody>
      </p:sp>
      <p:sp>
        <p:nvSpPr>
          <p:cNvPr id="386" name="Google Shape;386;p13"/>
          <p:cNvSpPr txBox="1"/>
          <p:nvPr/>
        </p:nvSpPr>
        <p:spPr>
          <a:xfrm>
            <a:off x="4963417" y="3234646"/>
            <a:ext cx="6853317" cy="83099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00"/>
              </a:buClr>
              <a:buSzPts val="4800"/>
              <a:buFont typeface="Cambria"/>
              <a:buNone/>
            </a:pPr>
            <a:r>
              <a:rPr b="1" i="0" lang="en-US" sz="4800" u="none" cap="none" strike="noStrike">
                <a:solidFill>
                  <a:srgbClr val="FFFF00"/>
                </a:solidFill>
                <a:latin typeface="Cambria"/>
                <a:ea typeface="Cambria"/>
                <a:cs typeface="Cambria"/>
                <a:sym typeface="Cambria"/>
              </a:rPr>
              <a:t>NITRIC</a:t>
            </a:r>
            <a:r>
              <a:rPr b="1" i="0" lang="en-US" sz="4800" u="none" cap="none" strike="noStrike">
                <a:solidFill>
                  <a:srgbClr val="FFFF00"/>
                </a:solidFill>
                <a:latin typeface="Cambria"/>
                <a:ea typeface="Cambria"/>
                <a:cs typeface="Cambria"/>
                <a:sym typeface="Cambria"/>
              </a:rPr>
              <a:t> ACID</a:t>
            </a:r>
            <a:endParaRPr b="1" i="0" sz="4800" u="none" cap="none" strike="noStrike">
              <a:solidFill>
                <a:srgbClr val="FFFF00"/>
              </a:solidFill>
              <a:latin typeface="Cambria"/>
              <a:ea typeface="Cambria"/>
              <a:cs typeface="Cambria"/>
              <a:sym typeface="Cambri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83"/>
                                        </p:tgtEl>
                                        <p:attrNameLst>
                                          <p:attrName>style.visibility</p:attrName>
                                        </p:attrNameLst>
                                      </p:cBhvr>
                                      <p:to>
                                        <p:strVal val="visible"/>
                                      </p:to>
                                    </p:set>
                                    <p:animEffect filter="fade" transition="in">
                                      <p:cBhvr>
                                        <p:cTn dur="1000"/>
                                        <p:tgtEl>
                                          <p:spTgt spid="383"/>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85"/>
                                        </p:tgtEl>
                                        <p:attrNameLst>
                                          <p:attrName>style.visibility</p:attrName>
                                        </p:attrNameLst>
                                      </p:cBhvr>
                                      <p:to>
                                        <p:strVal val="visible"/>
                                      </p:to>
                                    </p:set>
                                    <p:animEffect filter="fade" transition="in">
                                      <p:cBhvr>
                                        <p:cTn dur="1000"/>
                                        <p:tgtEl>
                                          <p:spTgt spid="385"/>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384"/>
                                        </p:tgtEl>
                                        <p:attrNameLst>
                                          <p:attrName>style.visibility</p:attrName>
                                        </p:attrNameLst>
                                      </p:cBhvr>
                                      <p:to>
                                        <p:strVal val="visible"/>
                                      </p:to>
                                    </p:set>
                                    <p:animEffect filter="fade" transition="in">
                                      <p:cBhvr>
                                        <p:cTn dur="500"/>
                                        <p:tgtEl>
                                          <p:spTgt spid="384"/>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386"/>
                                        </p:tgtEl>
                                        <p:attrNameLst>
                                          <p:attrName>style.visibility</p:attrName>
                                        </p:attrNameLst>
                                      </p:cBhvr>
                                      <p:to>
                                        <p:strVal val="visible"/>
                                      </p:to>
                                    </p:set>
                                    <p:animEffect filter="fade" transition="in">
                                      <p:cBhvr>
                                        <p:cTn dur="500"/>
                                        <p:tgtEl>
                                          <p:spTgt spid="3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14"/>
          <p:cNvSpPr/>
          <p:nvPr/>
        </p:nvSpPr>
        <p:spPr>
          <a:xfrm>
            <a:off x="0" y="-70140"/>
            <a:ext cx="12192000" cy="1266092"/>
          </a:xfrm>
          <a:prstGeom prst="rect">
            <a:avLst/>
          </a:prstGeom>
          <a:blipFill rotWithShape="1">
            <a:blip r:embed="rId3">
              <a:alphaModFix/>
            </a:blip>
            <a:stretch>
              <a:fillRect b="-441653"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mbria"/>
              <a:buNone/>
            </a:pPr>
            <a:r>
              <a:rPr b="0" i="0" lang="en-US" sz="1800" u="none" cap="none" strike="noStrike">
                <a:solidFill>
                  <a:srgbClr val="FFFFFF"/>
                </a:solidFill>
                <a:latin typeface="Cambria"/>
                <a:ea typeface="Cambria"/>
                <a:cs typeface="Cambria"/>
                <a:sym typeface="Cambria"/>
              </a:rPr>
              <a:t>V</a:t>
            </a:r>
            <a:endParaRPr b="0" i="0" sz="1800" u="none" cap="none" strike="noStrike">
              <a:solidFill>
                <a:srgbClr val="FFFFFF"/>
              </a:solidFill>
              <a:latin typeface="Cambria"/>
              <a:ea typeface="Cambria"/>
              <a:cs typeface="Cambria"/>
              <a:sym typeface="Cambria"/>
            </a:endParaRPr>
          </a:p>
        </p:txBody>
      </p:sp>
      <p:pic>
        <p:nvPicPr>
          <p:cNvPr id="393" name="Google Shape;393;p14"/>
          <p:cNvPicPr preferRelativeResize="0"/>
          <p:nvPr/>
        </p:nvPicPr>
        <p:blipFill rotWithShape="1">
          <a:blip r:embed="rId4">
            <a:alphaModFix/>
          </a:blip>
          <a:srcRect b="0" l="0" r="0" t="0"/>
          <a:stretch/>
        </p:blipFill>
        <p:spPr>
          <a:xfrm>
            <a:off x="1268708" y="755927"/>
            <a:ext cx="1180308" cy="440025"/>
          </a:xfrm>
          <a:prstGeom prst="rect">
            <a:avLst/>
          </a:prstGeom>
          <a:noFill/>
          <a:ln>
            <a:noFill/>
          </a:ln>
        </p:spPr>
      </p:pic>
      <p:pic>
        <p:nvPicPr>
          <p:cNvPr id="394" name="Google Shape;394;p14"/>
          <p:cNvPicPr preferRelativeResize="0"/>
          <p:nvPr/>
        </p:nvPicPr>
        <p:blipFill rotWithShape="1">
          <a:blip r:embed="rId5">
            <a:alphaModFix/>
          </a:blip>
          <a:srcRect b="0" l="0" r="0" t="0"/>
          <a:stretch/>
        </p:blipFill>
        <p:spPr>
          <a:xfrm>
            <a:off x="1255274" y="171199"/>
            <a:ext cx="721647" cy="637312"/>
          </a:xfrm>
          <a:prstGeom prst="rect">
            <a:avLst/>
          </a:prstGeom>
          <a:noFill/>
          <a:ln>
            <a:noFill/>
          </a:ln>
        </p:spPr>
      </p:pic>
      <p:pic>
        <p:nvPicPr>
          <p:cNvPr id="395" name="Google Shape;395;p14"/>
          <p:cNvPicPr preferRelativeResize="0"/>
          <p:nvPr/>
        </p:nvPicPr>
        <p:blipFill rotWithShape="1">
          <a:blip r:embed="rId6">
            <a:alphaModFix/>
          </a:blip>
          <a:srcRect b="0" l="0" r="0" t="0"/>
          <a:stretch/>
        </p:blipFill>
        <p:spPr>
          <a:xfrm>
            <a:off x="0" y="70140"/>
            <a:ext cx="1133571" cy="982326"/>
          </a:xfrm>
          <a:prstGeom prst="rect">
            <a:avLst/>
          </a:prstGeom>
          <a:noFill/>
          <a:ln>
            <a:noFill/>
          </a:ln>
        </p:spPr>
      </p:pic>
      <p:pic>
        <p:nvPicPr>
          <p:cNvPr id="396" name="Google Shape;396;p14"/>
          <p:cNvPicPr preferRelativeResize="0"/>
          <p:nvPr/>
        </p:nvPicPr>
        <p:blipFill rotWithShape="1">
          <a:blip r:embed="rId7">
            <a:alphaModFix/>
          </a:blip>
          <a:srcRect b="0" l="0" r="0" t="0"/>
          <a:stretch/>
        </p:blipFill>
        <p:spPr>
          <a:xfrm>
            <a:off x="10317917" y="70140"/>
            <a:ext cx="702097" cy="1105620"/>
          </a:xfrm>
          <a:prstGeom prst="rect">
            <a:avLst/>
          </a:prstGeom>
          <a:noFill/>
          <a:ln>
            <a:noFill/>
          </a:ln>
        </p:spPr>
      </p:pic>
      <p:pic>
        <p:nvPicPr>
          <p:cNvPr id="397" name="Google Shape;397;p14"/>
          <p:cNvPicPr preferRelativeResize="0"/>
          <p:nvPr/>
        </p:nvPicPr>
        <p:blipFill rotWithShape="1">
          <a:blip r:embed="rId8">
            <a:alphaModFix/>
          </a:blip>
          <a:srcRect b="0" l="0" r="0" t="0"/>
          <a:stretch/>
        </p:blipFill>
        <p:spPr>
          <a:xfrm>
            <a:off x="11141061" y="224306"/>
            <a:ext cx="675801" cy="1063241"/>
          </a:xfrm>
          <a:prstGeom prst="rect">
            <a:avLst/>
          </a:prstGeom>
          <a:noFill/>
          <a:ln>
            <a:noFill/>
          </a:ln>
        </p:spPr>
      </p:pic>
      <p:sp>
        <p:nvSpPr>
          <p:cNvPr id="398" name="Google Shape;398;p14"/>
          <p:cNvSpPr/>
          <p:nvPr/>
        </p:nvSpPr>
        <p:spPr>
          <a:xfrm>
            <a:off x="345237" y="2142835"/>
            <a:ext cx="5422483" cy="4375653"/>
          </a:xfrm>
          <a:prstGeom prst="rect">
            <a:avLst/>
          </a:prstGeom>
          <a:solidFill>
            <a:schemeClr val="lt1"/>
          </a:solidFill>
          <a:ln cap="flat" cmpd="sng" w="19050">
            <a:solidFill>
              <a:schemeClr val="dk1"/>
            </a:solidFill>
            <a:prstDash val="dashDot"/>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mbria"/>
              <a:buNone/>
            </a:pPr>
            <a:r>
              <a:t/>
            </a:r>
            <a:endParaRPr b="0" i="0" sz="1800" u="none" cap="none" strike="noStrike">
              <a:solidFill>
                <a:srgbClr val="FFFFFF"/>
              </a:solidFill>
              <a:latin typeface="Cambria"/>
              <a:ea typeface="Cambria"/>
              <a:cs typeface="Cambria"/>
              <a:sym typeface="Cambria"/>
            </a:endParaRPr>
          </a:p>
        </p:txBody>
      </p:sp>
      <p:sp>
        <p:nvSpPr>
          <p:cNvPr id="399" name="Google Shape;399;p14"/>
          <p:cNvSpPr txBox="1"/>
          <p:nvPr/>
        </p:nvSpPr>
        <p:spPr>
          <a:xfrm>
            <a:off x="392608" y="2265155"/>
            <a:ext cx="5162200" cy="2407903"/>
          </a:xfrm>
          <a:prstGeom prst="rect">
            <a:avLst/>
          </a:prstGeom>
          <a:noFill/>
          <a:ln>
            <a:noFill/>
          </a:ln>
        </p:spPr>
        <p:txBody>
          <a:bodyPr anchorCtr="0" anchor="t" bIns="45700" lIns="91425" spcFirstLastPara="1" rIns="91425" wrap="square" tIns="45700">
            <a:spAutoFit/>
          </a:bodyPr>
          <a:lstStyle/>
          <a:p>
            <a:pPr indent="0" lvl="0" marL="0" marR="0" rtl="0" algn="just">
              <a:lnSpc>
                <a:spcPct val="140000"/>
              </a:lnSpc>
              <a:spcBef>
                <a:spcPts val="0"/>
              </a:spcBef>
              <a:spcAft>
                <a:spcPts val="0"/>
              </a:spcAft>
              <a:buNone/>
            </a:pPr>
            <a:r>
              <a:rPr b="1" lang="en-US" sz="2200">
                <a:solidFill>
                  <a:srgbClr val="000000"/>
                </a:solidFill>
                <a:latin typeface="Cambria"/>
                <a:ea typeface="Cambria"/>
                <a:cs typeface="Cambria"/>
                <a:sym typeface="Cambria"/>
              </a:rPr>
              <a:t>Làm việc theo bàn, quan sát hình 5.4  nêu:</a:t>
            </a:r>
            <a:endParaRPr/>
          </a:p>
          <a:p>
            <a:pPr indent="0" lvl="0" marL="0" marR="0" rtl="0" algn="just">
              <a:lnSpc>
                <a:spcPct val="140000"/>
              </a:lnSpc>
              <a:spcBef>
                <a:spcPts val="0"/>
              </a:spcBef>
              <a:spcAft>
                <a:spcPts val="0"/>
              </a:spcAft>
              <a:buNone/>
            </a:pPr>
            <a:r>
              <a:rPr b="1" lang="en-US" sz="2200">
                <a:solidFill>
                  <a:srgbClr val="000000"/>
                </a:solidFill>
                <a:latin typeface="Cambria"/>
                <a:ea typeface="Cambria"/>
                <a:cs typeface="Cambria"/>
                <a:sym typeface="Cambria"/>
              </a:rPr>
              <a:t>1. Đặc điểm cấu tạo của nitric acid.</a:t>
            </a:r>
            <a:endParaRPr/>
          </a:p>
          <a:p>
            <a:pPr indent="0" lvl="0" marL="0" marR="0" rtl="0" algn="just">
              <a:lnSpc>
                <a:spcPct val="140000"/>
              </a:lnSpc>
              <a:spcBef>
                <a:spcPts val="0"/>
              </a:spcBef>
              <a:spcAft>
                <a:spcPts val="0"/>
              </a:spcAft>
              <a:buNone/>
            </a:pPr>
            <a:r>
              <a:rPr b="1" lang="en-US" sz="2200">
                <a:solidFill>
                  <a:srgbClr val="000000"/>
                </a:solidFill>
                <a:latin typeface="Cambria"/>
                <a:ea typeface="Cambria"/>
                <a:cs typeface="Cambria"/>
                <a:sym typeface="Cambria"/>
              </a:rPr>
              <a:t>2. Từ đặc điểm cấu tạo, dự đoán tính tan và tính chất hóa học của nitric acid.</a:t>
            </a:r>
            <a:endParaRPr b="1" sz="2200">
              <a:solidFill>
                <a:srgbClr val="000000"/>
              </a:solidFill>
              <a:latin typeface="Cambria"/>
              <a:ea typeface="Cambria"/>
              <a:cs typeface="Cambria"/>
              <a:sym typeface="Cambria"/>
            </a:endParaRPr>
          </a:p>
        </p:txBody>
      </p:sp>
      <p:sp>
        <p:nvSpPr>
          <p:cNvPr id="400" name="Google Shape;400;p14"/>
          <p:cNvSpPr txBox="1"/>
          <p:nvPr/>
        </p:nvSpPr>
        <p:spPr>
          <a:xfrm>
            <a:off x="835708" y="1339737"/>
            <a:ext cx="7651799" cy="461665"/>
          </a:xfrm>
          <a:prstGeom prst="rect">
            <a:avLst/>
          </a:prstGeom>
          <a:solidFill>
            <a:srgbClr val="BBD6EE"/>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Cambria"/>
              <a:buNone/>
            </a:pPr>
            <a:r>
              <a:rPr b="1" i="0" lang="en-US" sz="2400" u="none" cap="none" strike="noStrike">
                <a:solidFill>
                  <a:srgbClr val="000000"/>
                </a:solidFill>
                <a:latin typeface="Cambria"/>
                <a:ea typeface="Cambria"/>
                <a:cs typeface="Cambria"/>
                <a:sym typeface="Cambria"/>
              </a:rPr>
              <a:t>Cấu tạo phân tử - tính chất vật lí của nitric acid</a:t>
            </a:r>
            <a:endParaRPr b="0" i="0" sz="2400" u="none" cap="none" strike="noStrike">
              <a:solidFill>
                <a:srgbClr val="000000"/>
              </a:solidFill>
              <a:latin typeface="Cambria"/>
              <a:ea typeface="Cambria"/>
              <a:cs typeface="Cambria"/>
              <a:sym typeface="Cambria"/>
            </a:endParaRPr>
          </a:p>
        </p:txBody>
      </p:sp>
      <p:pic>
        <p:nvPicPr>
          <p:cNvPr descr="F:\5351cc8d2b5ee.png" id="401" name="Google Shape;401;p14"/>
          <p:cNvPicPr preferRelativeResize="0"/>
          <p:nvPr/>
        </p:nvPicPr>
        <p:blipFill rotWithShape="1">
          <a:blip r:embed="rId9">
            <a:alphaModFix/>
          </a:blip>
          <a:srcRect b="0" l="0" r="0" t="0"/>
          <a:stretch/>
        </p:blipFill>
        <p:spPr>
          <a:xfrm>
            <a:off x="10199077" y="5620916"/>
            <a:ext cx="1869020" cy="1166944"/>
          </a:xfrm>
          <a:prstGeom prst="rect">
            <a:avLst/>
          </a:prstGeom>
          <a:noFill/>
          <a:ln>
            <a:noFill/>
          </a:ln>
        </p:spPr>
      </p:pic>
      <p:sp>
        <p:nvSpPr>
          <p:cNvPr id="402" name="Google Shape;402;p14"/>
          <p:cNvSpPr txBox="1"/>
          <p:nvPr/>
        </p:nvSpPr>
        <p:spPr>
          <a:xfrm>
            <a:off x="3280490" y="339511"/>
            <a:ext cx="5780309"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2A3D52"/>
              </a:buClr>
              <a:buSzPts val="3600"/>
              <a:buFont typeface="Cambria"/>
              <a:buNone/>
            </a:pPr>
            <a:r>
              <a:rPr b="1" i="0" lang="en-US" sz="3600" u="none" cap="none" strike="noStrike">
                <a:solidFill>
                  <a:srgbClr val="2A3D52"/>
                </a:solidFill>
                <a:latin typeface="Cambria"/>
                <a:ea typeface="Cambria"/>
                <a:cs typeface="Cambria"/>
                <a:sym typeface="Cambria"/>
              </a:rPr>
              <a:t>NITRIC ACID</a:t>
            </a:r>
            <a:endParaRPr b="1" i="0" sz="3600" u="none" cap="none" strike="noStrike">
              <a:solidFill>
                <a:srgbClr val="2A3D52"/>
              </a:solidFill>
              <a:latin typeface="Cambria"/>
              <a:ea typeface="Cambria"/>
              <a:cs typeface="Cambria"/>
              <a:sym typeface="Cambria"/>
            </a:endParaRPr>
          </a:p>
        </p:txBody>
      </p:sp>
      <p:pic>
        <p:nvPicPr>
          <p:cNvPr id="403" name="Google Shape;403;p14"/>
          <p:cNvPicPr preferRelativeResize="0"/>
          <p:nvPr/>
        </p:nvPicPr>
        <p:blipFill rotWithShape="1">
          <a:blip r:embed="rId10">
            <a:alphaModFix/>
          </a:blip>
          <a:srcRect b="0" l="0" r="0" t="20249"/>
          <a:stretch/>
        </p:blipFill>
        <p:spPr>
          <a:xfrm>
            <a:off x="835708" y="4673058"/>
            <a:ext cx="4192784" cy="1774649"/>
          </a:xfrm>
          <a:prstGeom prst="rect">
            <a:avLst/>
          </a:prstGeom>
          <a:noFill/>
          <a:ln>
            <a:noFill/>
          </a:ln>
        </p:spPr>
      </p:pic>
      <p:pic>
        <p:nvPicPr>
          <p:cNvPr id="404" name="Google Shape;404;p14"/>
          <p:cNvPicPr preferRelativeResize="0"/>
          <p:nvPr/>
        </p:nvPicPr>
        <p:blipFill rotWithShape="1">
          <a:blip r:embed="rId11">
            <a:alphaModFix/>
          </a:blip>
          <a:srcRect b="0" l="0" r="0" t="0"/>
          <a:stretch/>
        </p:blipFill>
        <p:spPr>
          <a:xfrm>
            <a:off x="8622644" y="914435"/>
            <a:ext cx="2452232" cy="1403846"/>
          </a:xfrm>
          <a:prstGeom prst="rect">
            <a:avLst/>
          </a:prstGeom>
          <a:noFill/>
          <a:ln>
            <a:noFill/>
          </a:ln>
        </p:spPr>
      </p:pic>
      <p:sp>
        <p:nvSpPr>
          <p:cNvPr id="405" name="Google Shape;405;p14"/>
          <p:cNvSpPr txBox="1"/>
          <p:nvPr/>
        </p:nvSpPr>
        <p:spPr>
          <a:xfrm>
            <a:off x="5873214" y="2700128"/>
            <a:ext cx="5973549" cy="2710678"/>
          </a:xfrm>
          <a:prstGeom prst="rect">
            <a:avLst/>
          </a:prstGeom>
          <a:noFill/>
          <a:ln>
            <a:noFill/>
          </a:ln>
        </p:spPr>
        <p:txBody>
          <a:bodyPr anchorCtr="0" anchor="t" bIns="45700" lIns="91425" spcFirstLastPara="1" rIns="91425" wrap="square" tIns="45700">
            <a:spAutoFit/>
          </a:bodyPr>
          <a:lstStyle/>
          <a:p>
            <a:pPr indent="-342900" lvl="0" marL="342900" marR="0" rtl="0" algn="just">
              <a:lnSpc>
                <a:spcPct val="120000"/>
              </a:lnSpc>
              <a:spcBef>
                <a:spcPts val="0"/>
              </a:spcBef>
              <a:spcAft>
                <a:spcPts val="0"/>
              </a:spcAft>
              <a:buClr>
                <a:schemeClr val="dk1"/>
              </a:buClr>
              <a:buSzPts val="2400"/>
              <a:buFont typeface="Noto Sans Symbols"/>
              <a:buChar char="⮚"/>
            </a:pPr>
            <a:r>
              <a:rPr b="0" i="0" lang="en-US" sz="2400">
                <a:solidFill>
                  <a:schemeClr val="dk1"/>
                </a:solidFill>
                <a:latin typeface="Cambria"/>
                <a:ea typeface="Cambria"/>
                <a:cs typeface="Cambria"/>
                <a:sym typeface="Cambria"/>
              </a:rPr>
              <a:t>Nitric acid tinh khiết là </a:t>
            </a:r>
            <a:r>
              <a:rPr b="0" i="0" lang="en-US" sz="2400">
                <a:solidFill>
                  <a:srgbClr val="FF0000"/>
                </a:solidFill>
                <a:latin typeface="Cambria"/>
                <a:ea typeface="Cambria"/>
                <a:cs typeface="Cambria"/>
                <a:sym typeface="Cambria"/>
              </a:rPr>
              <a:t>chất lỏng không màu, bốc khói mạnh </a:t>
            </a:r>
            <a:r>
              <a:rPr b="0" i="0" lang="en-US" sz="2400">
                <a:solidFill>
                  <a:schemeClr val="dk1"/>
                </a:solidFill>
                <a:latin typeface="Cambria"/>
                <a:ea typeface="Cambria"/>
                <a:cs typeface="Cambria"/>
                <a:sym typeface="Cambria"/>
              </a:rPr>
              <a:t>trong không khí ẩm. </a:t>
            </a:r>
            <a:endParaRPr b="0" i="0" sz="2400">
              <a:solidFill>
                <a:schemeClr val="dk1"/>
              </a:solidFill>
              <a:latin typeface="Cambria"/>
              <a:ea typeface="Cambria"/>
              <a:cs typeface="Cambria"/>
              <a:sym typeface="Cambria"/>
            </a:endParaRPr>
          </a:p>
          <a:p>
            <a:pPr indent="-342900" lvl="0" marL="342900" marR="0" rtl="0" algn="just">
              <a:lnSpc>
                <a:spcPct val="120000"/>
              </a:lnSpc>
              <a:spcBef>
                <a:spcPts val="0"/>
              </a:spcBef>
              <a:spcAft>
                <a:spcPts val="0"/>
              </a:spcAft>
              <a:buClr>
                <a:schemeClr val="dk1"/>
              </a:buClr>
              <a:buSzPts val="2400"/>
              <a:buFont typeface="Noto Sans Symbols"/>
              <a:buChar char="⮚"/>
            </a:pPr>
            <a:r>
              <a:rPr b="0" i="0" lang="en-US" sz="2400">
                <a:solidFill>
                  <a:schemeClr val="dk1"/>
                </a:solidFill>
                <a:latin typeface="Cambria"/>
                <a:ea typeface="Cambria"/>
                <a:cs typeface="Cambria"/>
                <a:sym typeface="Cambria"/>
              </a:rPr>
              <a:t>Nitric acid </a:t>
            </a:r>
            <a:r>
              <a:rPr b="0" i="0" lang="en-US" sz="2400">
                <a:solidFill>
                  <a:srgbClr val="FF0000"/>
                </a:solidFill>
                <a:latin typeface="Cambria"/>
                <a:ea typeface="Cambria"/>
                <a:cs typeface="Cambria"/>
                <a:sym typeface="Cambria"/>
              </a:rPr>
              <a:t>tan trong nước theo bất kì tỉ lệ nào. </a:t>
            </a:r>
            <a:endParaRPr b="0" i="0" sz="2400">
              <a:solidFill>
                <a:srgbClr val="FF0000"/>
              </a:solidFill>
              <a:latin typeface="Cambria"/>
              <a:ea typeface="Cambria"/>
              <a:cs typeface="Cambria"/>
              <a:sym typeface="Cambria"/>
            </a:endParaRPr>
          </a:p>
          <a:p>
            <a:pPr indent="-342900" lvl="0" marL="342900" marR="0" rtl="0" algn="just">
              <a:lnSpc>
                <a:spcPct val="120000"/>
              </a:lnSpc>
              <a:spcBef>
                <a:spcPts val="0"/>
              </a:spcBef>
              <a:spcAft>
                <a:spcPts val="0"/>
              </a:spcAft>
              <a:buClr>
                <a:schemeClr val="dk1"/>
              </a:buClr>
              <a:buSzPts val="2400"/>
              <a:buFont typeface="Noto Sans Symbols"/>
              <a:buChar char="⮚"/>
            </a:pPr>
            <a:r>
              <a:rPr b="0" i="0" lang="en-US" sz="2400">
                <a:solidFill>
                  <a:schemeClr val="dk1"/>
                </a:solidFill>
                <a:latin typeface="Cambria"/>
                <a:ea typeface="Cambria"/>
                <a:cs typeface="Cambria"/>
                <a:sym typeface="Cambria"/>
              </a:rPr>
              <a:t>Nitric acid thương mại thường có nồng độ 68%, khối lượng riêng là 1,40 g/cm.</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99"/>
                                        </p:tgtEl>
                                        <p:attrNameLst>
                                          <p:attrName>style.visibility</p:attrName>
                                        </p:attrNameLst>
                                      </p:cBhvr>
                                      <p:to>
                                        <p:strVal val="visible"/>
                                      </p:to>
                                    </p:set>
                                    <p:anim calcmode="lin" valueType="num">
                                      <p:cBhvr additive="base">
                                        <p:cTn dur="500"/>
                                        <p:tgtEl>
                                          <p:spTgt spid="39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98"/>
                                        </p:tgtEl>
                                        <p:attrNameLst>
                                          <p:attrName>style.visibility</p:attrName>
                                        </p:attrNameLst>
                                      </p:cBhvr>
                                      <p:to>
                                        <p:strVal val="visible"/>
                                      </p:to>
                                    </p:set>
                                    <p:anim calcmode="lin" valueType="num">
                                      <p:cBhvr additive="base">
                                        <p:cTn dur="500"/>
                                        <p:tgtEl>
                                          <p:spTgt spid="39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03"/>
                                        </p:tgtEl>
                                        <p:attrNameLst>
                                          <p:attrName>style.visibility</p:attrName>
                                        </p:attrNameLst>
                                      </p:cBhvr>
                                      <p:to>
                                        <p:strVal val="visible"/>
                                      </p:to>
                                    </p:set>
                                    <p:anim calcmode="lin" valueType="num">
                                      <p:cBhvr additive="base">
                                        <p:cTn dur="500"/>
                                        <p:tgtEl>
                                          <p:spTgt spid="40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04"/>
                                        </p:tgtEl>
                                        <p:attrNameLst>
                                          <p:attrName>style.visibility</p:attrName>
                                        </p:attrNameLst>
                                      </p:cBhvr>
                                      <p:to>
                                        <p:strVal val="visible"/>
                                      </p:to>
                                    </p:set>
                                    <p:anim calcmode="lin" valueType="num">
                                      <p:cBhvr additive="base">
                                        <p:cTn dur="500"/>
                                        <p:tgtEl>
                                          <p:spTgt spid="40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05"/>
                                        </p:tgtEl>
                                        <p:attrNameLst>
                                          <p:attrName>style.visibility</p:attrName>
                                        </p:attrNameLst>
                                      </p:cBhvr>
                                      <p:to>
                                        <p:strVal val="visible"/>
                                      </p:to>
                                    </p:set>
                                    <p:anim calcmode="lin" valueType="num">
                                      <p:cBhvr additive="base">
                                        <p:cTn dur="500"/>
                                        <p:tgtEl>
                                          <p:spTgt spid="405"/>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15"/>
          <p:cNvSpPr/>
          <p:nvPr/>
        </p:nvSpPr>
        <p:spPr>
          <a:xfrm>
            <a:off x="0" y="-70140"/>
            <a:ext cx="12192000" cy="1266092"/>
          </a:xfrm>
          <a:prstGeom prst="rect">
            <a:avLst/>
          </a:prstGeom>
          <a:blipFill rotWithShape="1">
            <a:blip r:embed="rId3">
              <a:alphaModFix/>
            </a:blip>
            <a:stretch>
              <a:fillRect b="-441653"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mbria"/>
              <a:buNone/>
            </a:pPr>
            <a:r>
              <a:rPr b="0" i="0" lang="en-US" sz="1800" u="none" cap="none" strike="noStrike">
                <a:solidFill>
                  <a:srgbClr val="FFFFFF"/>
                </a:solidFill>
                <a:latin typeface="Cambria"/>
                <a:ea typeface="Cambria"/>
                <a:cs typeface="Cambria"/>
                <a:sym typeface="Cambria"/>
              </a:rPr>
              <a:t>V</a:t>
            </a:r>
            <a:endParaRPr b="0" i="0" sz="1800" u="none" cap="none" strike="noStrike">
              <a:solidFill>
                <a:srgbClr val="FFFFFF"/>
              </a:solidFill>
              <a:latin typeface="Cambria"/>
              <a:ea typeface="Cambria"/>
              <a:cs typeface="Cambria"/>
              <a:sym typeface="Cambria"/>
            </a:endParaRPr>
          </a:p>
        </p:txBody>
      </p:sp>
      <p:pic>
        <p:nvPicPr>
          <p:cNvPr id="412" name="Google Shape;412;p15"/>
          <p:cNvPicPr preferRelativeResize="0"/>
          <p:nvPr/>
        </p:nvPicPr>
        <p:blipFill rotWithShape="1">
          <a:blip r:embed="rId4">
            <a:alphaModFix/>
          </a:blip>
          <a:srcRect b="0" l="0" r="0" t="0"/>
          <a:stretch/>
        </p:blipFill>
        <p:spPr>
          <a:xfrm>
            <a:off x="1268708" y="755927"/>
            <a:ext cx="1180308" cy="440025"/>
          </a:xfrm>
          <a:prstGeom prst="rect">
            <a:avLst/>
          </a:prstGeom>
          <a:noFill/>
          <a:ln>
            <a:noFill/>
          </a:ln>
        </p:spPr>
      </p:pic>
      <p:pic>
        <p:nvPicPr>
          <p:cNvPr id="413" name="Google Shape;413;p15"/>
          <p:cNvPicPr preferRelativeResize="0"/>
          <p:nvPr/>
        </p:nvPicPr>
        <p:blipFill rotWithShape="1">
          <a:blip r:embed="rId5">
            <a:alphaModFix/>
          </a:blip>
          <a:srcRect b="0" l="0" r="0" t="0"/>
          <a:stretch/>
        </p:blipFill>
        <p:spPr>
          <a:xfrm>
            <a:off x="1255274" y="171199"/>
            <a:ext cx="721647" cy="637312"/>
          </a:xfrm>
          <a:prstGeom prst="rect">
            <a:avLst/>
          </a:prstGeom>
          <a:noFill/>
          <a:ln>
            <a:noFill/>
          </a:ln>
        </p:spPr>
      </p:pic>
      <p:pic>
        <p:nvPicPr>
          <p:cNvPr id="414" name="Google Shape;414;p15"/>
          <p:cNvPicPr preferRelativeResize="0"/>
          <p:nvPr/>
        </p:nvPicPr>
        <p:blipFill rotWithShape="1">
          <a:blip r:embed="rId6">
            <a:alphaModFix/>
          </a:blip>
          <a:srcRect b="0" l="0" r="0" t="0"/>
          <a:stretch/>
        </p:blipFill>
        <p:spPr>
          <a:xfrm>
            <a:off x="0" y="70140"/>
            <a:ext cx="1133571" cy="982326"/>
          </a:xfrm>
          <a:prstGeom prst="rect">
            <a:avLst/>
          </a:prstGeom>
          <a:noFill/>
          <a:ln>
            <a:noFill/>
          </a:ln>
        </p:spPr>
      </p:pic>
      <p:pic>
        <p:nvPicPr>
          <p:cNvPr id="415" name="Google Shape;415;p15"/>
          <p:cNvPicPr preferRelativeResize="0"/>
          <p:nvPr/>
        </p:nvPicPr>
        <p:blipFill rotWithShape="1">
          <a:blip r:embed="rId7">
            <a:alphaModFix/>
          </a:blip>
          <a:srcRect b="0" l="0" r="0" t="0"/>
          <a:stretch/>
        </p:blipFill>
        <p:spPr>
          <a:xfrm>
            <a:off x="10317917" y="70140"/>
            <a:ext cx="702097" cy="1105620"/>
          </a:xfrm>
          <a:prstGeom prst="rect">
            <a:avLst/>
          </a:prstGeom>
          <a:noFill/>
          <a:ln>
            <a:noFill/>
          </a:ln>
        </p:spPr>
      </p:pic>
      <p:pic>
        <p:nvPicPr>
          <p:cNvPr id="416" name="Google Shape;416;p15"/>
          <p:cNvPicPr preferRelativeResize="0"/>
          <p:nvPr/>
        </p:nvPicPr>
        <p:blipFill rotWithShape="1">
          <a:blip r:embed="rId8">
            <a:alphaModFix/>
          </a:blip>
          <a:srcRect b="0" l="0" r="0" t="0"/>
          <a:stretch/>
        </p:blipFill>
        <p:spPr>
          <a:xfrm>
            <a:off x="11141061" y="224306"/>
            <a:ext cx="675801" cy="1063241"/>
          </a:xfrm>
          <a:prstGeom prst="rect">
            <a:avLst/>
          </a:prstGeom>
          <a:noFill/>
          <a:ln>
            <a:noFill/>
          </a:ln>
        </p:spPr>
      </p:pic>
      <p:sp>
        <p:nvSpPr>
          <p:cNvPr id="417" name="Google Shape;417;p15"/>
          <p:cNvSpPr/>
          <p:nvPr/>
        </p:nvSpPr>
        <p:spPr>
          <a:xfrm>
            <a:off x="345237" y="2142835"/>
            <a:ext cx="5422483" cy="4375653"/>
          </a:xfrm>
          <a:prstGeom prst="rect">
            <a:avLst/>
          </a:prstGeom>
          <a:solidFill>
            <a:schemeClr val="lt1"/>
          </a:solidFill>
          <a:ln cap="flat" cmpd="sng" w="19050">
            <a:solidFill>
              <a:schemeClr val="dk1"/>
            </a:solidFill>
            <a:prstDash val="dashDot"/>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mbria"/>
              <a:buNone/>
            </a:pPr>
            <a:r>
              <a:t/>
            </a:r>
            <a:endParaRPr b="0" i="0" sz="1800" u="none" cap="none" strike="noStrike">
              <a:solidFill>
                <a:srgbClr val="FFFFFF"/>
              </a:solidFill>
              <a:latin typeface="Cambria"/>
              <a:ea typeface="Cambria"/>
              <a:cs typeface="Cambria"/>
              <a:sym typeface="Cambria"/>
            </a:endParaRPr>
          </a:p>
        </p:txBody>
      </p:sp>
      <p:sp>
        <p:nvSpPr>
          <p:cNvPr id="418" name="Google Shape;418;p15"/>
          <p:cNvSpPr txBox="1"/>
          <p:nvPr/>
        </p:nvSpPr>
        <p:spPr>
          <a:xfrm>
            <a:off x="392608" y="2265155"/>
            <a:ext cx="5162200" cy="3490058"/>
          </a:xfrm>
          <a:prstGeom prst="rect">
            <a:avLst/>
          </a:prstGeom>
          <a:noFill/>
          <a:ln>
            <a:noFill/>
          </a:ln>
        </p:spPr>
        <p:txBody>
          <a:bodyPr anchorCtr="0" anchor="t" bIns="45700" lIns="91425" spcFirstLastPara="1" rIns="91425" wrap="square" tIns="45700">
            <a:spAutoFit/>
          </a:bodyPr>
          <a:lstStyle/>
          <a:p>
            <a:pPr indent="0" lvl="0" marL="0" marR="0" rtl="0" algn="just">
              <a:lnSpc>
                <a:spcPct val="140000"/>
              </a:lnSpc>
              <a:spcBef>
                <a:spcPts val="0"/>
              </a:spcBef>
              <a:spcAft>
                <a:spcPts val="0"/>
              </a:spcAft>
              <a:buClr>
                <a:srgbClr val="000000"/>
              </a:buClr>
              <a:buSzPts val="2000"/>
              <a:buFont typeface="Cambria"/>
              <a:buNone/>
            </a:pPr>
            <a:r>
              <a:rPr b="1" i="0" lang="en-US" sz="2000" u="none" cap="none" strike="noStrike">
                <a:solidFill>
                  <a:srgbClr val="000000"/>
                </a:solidFill>
                <a:latin typeface="Cambria"/>
                <a:ea typeface="Cambria"/>
                <a:cs typeface="Cambria"/>
                <a:sym typeface="Cambria"/>
              </a:rPr>
              <a:t>Làm việc theo bàn, quan sát hình 5.4  cho</a:t>
            </a:r>
            <a:r>
              <a:rPr b="1" i="0" lang="en-US" sz="2000" u="none" cap="none" strike="noStrike">
                <a:solidFill>
                  <a:srgbClr val="000000"/>
                </a:solidFill>
                <a:latin typeface="Cambria"/>
                <a:ea typeface="Cambria"/>
                <a:cs typeface="Cambria"/>
                <a:sym typeface="Cambria"/>
              </a:rPr>
              <a:t> biết:</a:t>
            </a:r>
            <a:endParaRPr/>
          </a:p>
          <a:p>
            <a:pPr indent="0" lvl="0" marL="0" marR="0" rtl="0" algn="just">
              <a:lnSpc>
                <a:spcPct val="140000"/>
              </a:lnSpc>
              <a:spcBef>
                <a:spcPts val="0"/>
              </a:spcBef>
              <a:spcAft>
                <a:spcPts val="0"/>
              </a:spcAft>
              <a:buClr>
                <a:schemeClr val="dk1"/>
              </a:buClr>
              <a:buSzPts val="2000"/>
              <a:buFont typeface="Cambria"/>
              <a:buNone/>
            </a:pPr>
            <a:r>
              <a:rPr lang="en-US" sz="2000">
                <a:solidFill>
                  <a:schemeClr val="dk1"/>
                </a:solidFill>
                <a:latin typeface="Cambria"/>
                <a:ea typeface="Cambria"/>
                <a:cs typeface="Cambria"/>
                <a:sym typeface="Cambria"/>
              </a:rPr>
              <a:t>Các liên kết hoá học giữa các nguyên tử trong phân tử HNO</a:t>
            </a:r>
            <a:r>
              <a:rPr baseline="-25000" lang="en-US" sz="2000">
                <a:solidFill>
                  <a:schemeClr val="dk1"/>
                </a:solidFill>
                <a:latin typeface="Cambria"/>
                <a:ea typeface="Cambria"/>
                <a:cs typeface="Cambria"/>
                <a:sym typeface="Cambria"/>
              </a:rPr>
              <a:t>3</a:t>
            </a:r>
            <a:r>
              <a:rPr lang="en-US" sz="2000">
                <a:solidFill>
                  <a:schemeClr val="dk1"/>
                </a:solidFill>
                <a:latin typeface="Cambria"/>
                <a:ea typeface="Cambria"/>
                <a:cs typeface="Cambria"/>
                <a:sym typeface="Cambria"/>
              </a:rPr>
              <a:t> thuộc loại liên kết gì. Xác định số oxi hoá của nitrogen trong HNO</a:t>
            </a:r>
            <a:r>
              <a:rPr baseline="-25000" lang="en-US" sz="2000">
                <a:solidFill>
                  <a:schemeClr val="dk1"/>
                </a:solidFill>
                <a:latin typeface="Cambria"/>
                <a:ea typeface="Cambria"/>
                <a:cs typeface="Cambria"/>
                <a:sym typeface="Cambria"/>
              </a:rPr>
              <a:t>3</a:t>
            </a:r>
            <a:r>
              <a:rPr lang="en-US" sz="2000">
                <a:solidFill>
                  <a:schemeClr val="dk1"/>
                </a:solidFill>
                <a:latin typeface="Cambria"/>
                <a:ea typeface="Cambria"/>
                <a:cs typeface="Cambria"/>
                <a:sym typeface="Cambria"/>
              </a:rPr>
              <a:t> . Dự đoán vai trò của HNO</a:t>
            </a:r>
            <a:r>
              <a:rPr baseline="-25000" lang="en-US" sz="2000">
                <a:solidFill>
                  <a:schemeClr val="dk1"/>
                </a:solidFill>
                <a:latin typeface="Cambria"/>
                <a:ea typeface="Cambria"/>
                <a:cs typeface="Cambria"/>
                <a:sym typeface="Cambria"/>
              </a:rPr>
              <a:t>3</a:t>
            </a:r>
            <a:r>
              <a:rPr lang="en-US" sz="2000">
                <a:solidFill>
                  <a:schemeClr val="dk1"/>
                </a:solidFill>
                <a:latin typeface="Cambria"/>
                <a:ea typeface="Cambria"/>
                <a:cs typeface="Cambria"/>
                <a:sym typeface="Cambria"/>
              </a:rPr>
              <a:t> trong các phản ứng oxi hoá – khử</a:t>
            </a:r>
            <a:endParaRPr sz="2000">
              <a:solidFill>
                <a:schemeClr val="dk1"/>
              </a:solidFill>
              <a:latin typeface="Cambria"/>
              <a:ea typeface="Cambria"/>
              <a:cs typeface="Cambria"/>
              <a:sym typeface="Cambria"/>
            </a:endParaRPr>
          </a:p>
          <a:p>
            <a:pPr indent="0" lvl="0" marL="0" marR="0" rtl="0" algn="just">
              <a:lnSpc>
                <a:spcPct val="140000"/>
              </a:lnSpc>
              <a:spcBef>
                <a:spcPts val="0"/>
              </a:spcBef>
              <a:spcAft>
                <a:spcPts val="0"/>
              </a:spcAft>
              <a:buClr>
                <a:schemeClr val="dk1"/>
              </a:buClr>
              <a:buSzPts val="2000"/>
              <a:buFont typeface="Cambria"/>
              <a:buNone/>
            </a:pPr>
            <a:r>
              <a:t/>
            </a:r>
            <a:endParaRPr b="1" i="0" sz="2000" u="none" cap="none" strike="noStrike">
              <a:solidFill>
                <a:srgbClr val="000000"/>
              </a:solidFill>
              <a:latin typeface="Cambria"/>
              <a:ea typeface="Cambria"/>
              <a:cs typeface="Cambria"/>
              <a:sym typeface="Cambria"/>
            </a:endParaRPr>
          </a:p>
        </p:txBody>
      </p:sp>
      <p:sp>
        <p:nvSpPr>
          <p:cNvPr id="419" name="Google Shape;419;p15"/>
          <p:cNvSpPr txBox="1"/>
          <p:nvPr/>
        </p:nvSpPr>
        <p:spPr>
          <a:xfrm>
            <a:off x="835708" y="1339737"/>
            <a:ext cx="7651799" cy="461665"/>
          </a:xfrm>
          <a:prstGeom prst="rect">
            <a:avLst/>
          </a:prstGeom>
          <a:solidFill>
            <a:srgbClr val="BBD6EE"/>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Cambria"/>
              <a:buNone/>
            </a:pPr>
            <a:r>
              <a:rPr b="1" i="0" lang="en-US" sz="2400" u="none" cap="none" strike="noStrike">
                <a:solidFill>
                  <a:srgbClr val="000000"/>
                </a:solidFill>
                <a:latin typeface="Cambria"/>
                <a:ea typeface="Cambria"/>
                <a:cs typeface="Cambria"/>
                <a:sym typeface="Cambria"/>
              </a:rPr>
              <a:t>Cấu tạo phân tử - tính chất vật lí của nitric acid</a:t>
            </a:r>
            <a:endParaRPr b="0" i="0" sz="2400" u="none" cap="none" strike="noStrike">
              <a:solidFill>
                <a:srgbClr val="000000"/>
              </a:solidFill>
              <a:latin typeface="Cambria"/>
              <a:ea typeface="Cambria"/>
              <a:cs typeface="Cambria"/>
              <a:sym typeface="Cambria"/>
            </a:endParaRPr>
          </a:p>
        </p:txBody>
      </p:sp>
      <p:pic>
        <p:nvPicPr>
          <p:cNvPr descr="F:\5351cc8d2b5ee.png" id="420" name="Google Shape;420;p15"/>
          <p:cNvPicPr preferRelativeResize="0"/>
          <p:nvPr/>
        </p:nvPicPr>
        <p:blipFill rotWithShape="1">
          <a:blip r:embed="rId9">
            <a:alphaModFix/>
          </a:blip>
          <a:srcRect b="0" l="0" r="0" t="0"/>
          <a:stretch/>
        </p:blipFill>
        <p:spPr>
          <a:xfrm>
            <a:off x="10206551" y="5755213"/>
            <a:ext cx="1869020" cy="1166944"/>
          </a:xfrm>
          <a:prstGeom prst="rect">
            <a:avLst/>
          </a:prstGeom>
          <a:noFill/>
          <a:ln>
            <a:noFill/>
          </a:ln>
        </p:spPr>
      </p:pic>
      <p:sp>
        <p:nvSpPr>
          <p:cNvPr id="421" name="Google Shape;421;p15"/>
          <p:cNvSpPr txBox="1"/>
          <p:nvPr/>
        </p:nvSpPr>
        <p:spPr>
          <a:xfrm>
            <a:off x="3280490" y="339511"/>
            <a:ext cx="5780309"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2A3D52"/>
              </a:buClr>
              <a:buSzPts val="3600"/>
              <a:buFont typeface="Cambria"/>
              <a:buNone/>
            </a:pPr>
            <a:r>
              <a:rPr b="1" i="0" lang="en-US" sz="3600" u="none" cap="none" strike="noStrike">
                <a:solidFill>
                  <a:srgbClr val="2A3D52"/>
                </a:solidFill>
                <a:latin typeface="Cambria"/>
                <a:ea typeface="Cambria"/>
                <a:cs typeface="Cambria"/>
                <a:sym typeface="Cambria"/>
              </a:rPr>
              <a:t>NITRIC ACID</a:t>
            </a:r>
            <a:endParaRPr b="1" i="0" sz="3600" u="none" cap="none" strike="noStrike">
              <a:solidFill>
                <a:srgbClr val="2A3D52"/>
              </a:solidFill>
              <a:latin typeface="Cambria"/>
              <a:ea typeface="Cambria"/>
              <a:cs typeface="Cambria"/>
              <a:sym typeface="Cambria"/>
            </a:endParaRPr>
          </a:p>
        </p:txBody>
      </p:sp>
      <p:pic>
        <p:nvPicPr>
          <p:cNvPr id="422" name="Google Shape;422;p15"/>
          <p:cNvPicPr preferRelativeResize="0"/>
          <p:nvPr/>
        </p:nvPicPr>
        <p:blipFill rotWithShape="1">
          <a:blip r:embed="rId10">
            <a:alphaModFix/>
          </a:blip>
          <a:srcRect b="0" l="0" r="0" t="20249"/>
          <a:stretch/>
        </p:blipFill>
        <p:spPr>
          <a:xfrm>
            <a:off x="1993300" y="5050804"/>
            <a:ext cx="3328472" cy="1408818"/>
          </a:xfrm>
          <a:prstGeom prst="rect">
            <a:avLst/>
          </a:prstGeom>
          <a:noFill/>
          <a:ln>
            <a:noFill/>
          </a:ln>
        </p:spPr>
      </p:pic>
      <p:pic>
        <p:nvPicPr>
          <p:cNvPr id="423" name="Google Shape;423;p15"/>
          <p:cNvPicPr preferRelativeResize="0"/>
          <p:nvPr/>
        </p:nvPicPr>
        <p:blipFill rotWithShape="1">
          <a:blip r:embed="rId11">
            <a:alphaModFix/>
          </a:blip>
          <a:srcRect b="0" l="0" r="0" t="0"/>
          <a:stretch/>
        </p:blipFill>
        <p:spPr>
          <a:xfrm>
            <a:off x="8622644" y="914435"/>
            <a:ext cx="2452232" cy="1403846"/>
          </a:xfrm>
          <a:prstGeom prst="rect">
            <a:avLst/>
          </a:prstGeom>
          <a:noFill/>
          <a:ln>
            <a:noFill/>
          </a:ln>
        </p:spPr>
      </p:pic>
      <p:sp>
        <p:nvSpPr>
          <p:cNvPr id="424" name="Google Shape;424;p15"/>
          <p:cNvSpPr txBox="1"/>
          <p:nvPr/>
        </p:nvSpPr>
        <p:spPr>
          <a:xfrm>
            <a:off x="6074024" y="2529617"/>
            <a:ext cx="5772739" cy="3413948"/>
          </a:xfrm>
          <a:prstGeom prst="rect">
            <a:avLst/>
          </a:prstGeom>
          <a:solidFill>
            <a:srgbClr val="D8E2F3"/>
          </a:solid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None/>
            </a:pPr>
            <a:r>
              <a:rPr lang="en-US" sz="2400">
                <a:solidFill>
                  <a:srgbClr val="000000"/>
                </a:solidFill>
                <a:latin typeface="Cambria"/>
                <a:ea typeface="Cambria"/>
                <a:cs typeface="Cambria"/>
                <a:sym typeface="Cambria"/>
              </a:rPr>
              <a:t>Liên kết hóa học giữa các nguyên tử trong phân tử HNO</a:t>
            </a:r>
            <a:r>
              <a:rPr baseline="-25000" lang="en-US" sz="2400">
                <a:solidFill>
                  <a:srgbClr val="000000"/>
                </a:solidFill>
                <a:latin typeface="Cambria"/>
                <a:ea typeface="Cambria"/>
                <a:cs typeface="Cambria"/>
                <a:sym typeface="Cambria"/>
              </a:rPr>
              <a:t>3</a:t>
            </a:r>
            <a:endParaRPr baseline="-25000" sz="2400">
              <a:solidFill>
                <a:schemeClr val="dk1"/>
              </a:solidFill>
              <a:latin typeface="Cambria"/>
              <a:ea typeface="Cambria"/>
              <a:cs typeface="Cambria"/>
              <a:sym typeface="Cambria"/>
            </a:endParaRPr>
          </a:p>
          <a:p>
            <a:pPr indent="0" lvl="0" marL="0" marR="0" rtl="0" algn="just">
              <a:lnSpc>
                <a:spcPct val="115000"/>
              </a:lnSpc>
              <a:spcBef>
                <a:spcPts val="1000"/>
              </a:spcBef>
              <a:spcAft>
                <a:spcPts val="0"/>
              </a:spcAft>
              <a:buNone/>
            </a:pPr>
            <a:r>
              <a:rPr lang="en-US" sz="2400">
                <a:solidFill>
                  <a:srgbClr val="000000"/>
                </a:solidFill>
                <a:latin typeface="Cambria"/>
                <a:ea typeface="Cambria"/>
                <a:cs typeface="Cambria"/>
                <a:sym typeface="Cambria"/>
              </a:rPr>
              <a:t>•	liên kết cộng hoá trị</a:t>
            </a:r>
            <a:endParaRPr sz="2400">
              <a:solidFill>
                <a:schemeClr val="dk1"/>
              </a:solidFill>
              <a:latin typeface="Cambria"/>
              <a:ea typeface="Cambria"/>
              <a:cs typeface="Cambria"/>
              <a:sym typeface="Cambria"/>
            </a:endParaRPr>
          </a:p>
          <a:p>
            <a:pPr indent="0" lvl="0" marL="0" marR="0" rtl="0" algn="just">
              <a:lnSpc>
                <a:spcPct val="115000"/>
              </a:lnSpc>
              <a:spcBef>
                <a:spcPts val="1000"/>
              </a:spcBef>
              <a:spcAft>
                <a:spcPts val="0"/>
              </a:spcAft>
              <a:buNone/>
            </a:pPr>
            <a:r>
              <a:rPr lang="en-US" sz="2400">
                <a:solidFill>
                  <a:srgbClr val="000000"/>
                </a:solidFill>
                <a:latin typeface="Cambria"/>
                <a:ea typeface="Cambria"/>
                <a:cs typeface="Cambria"/>
                <a:sym typeface="Cambria"/>
              </a:rPr>
              <a:t>•	liên kết cho - nhận</a:t>
            </a:r>
            <a:endParaRPr sz="2400">
              <a:solidFill>
                <a:schemeClr val="dk1"/>
              </a:solidFill>
              <a:latin typeface="Cambria"/>
              <a:ea typeface="Cambria"/>
              <a:cs typeface="Cambria"/>
              <a:sym typeface="Cambria"/>
            </a:endParaRPr>
          </a:p>
          <a:p>
            <a:pPr indent="0" lvl="0" marL="0" marR="0" rtl="0" algn="just">
              <a:lnSpc>
                <a:spcPct val="115000"/>
              </a:lnSpc>
              <a:spcBef>
                <a:spcPts val="1000"/>
              </a:spcBef>
              <a:spcAft>
                <a:spcPts val="0"/>
              </a:spcAft>
              <a:buNone/>
            </a:pPr>
            <a:r>
              <a:rPr lang="en-US" sz="2400">
                <a:solidFill>
                  <a:srgbClr val="000000"/>
                </a:solidFill>
                <a:latin typeface="Cambria"/>
                <a:ea typeface="Cambria"/>
                <a:cs typeface="Cambria"/>
                <a:sym typeface="Cambria"/>
              </a:rPr>
              <a:t>Trong hợp chất HNO</a:t>
            </a:r>
            <a:r>
              <a:rPr baseline="-25000" lang="en-US" sz="2400">
                <a:solidFill>
                  <a:srgbClr val="000000"/>
                </a:solidFill>
                <a:latin typeface="Cambria"/>
                <a:ea typeface="Cambria"/>
                <a:cs typeface="Cambria"/>
                <a:sym typeface="Cambria"/>
              </a:rPr>
              <a:t>3</a:t>
            </a:r>
            <a:r>
              <a:rPr lang="en-US" sz="2400">
                <a:solidFill>
                  <a:srgbClr val="000000"/>
                </a:solidFill>
                <a:latin typeface="Cambria"/>
                <a:ea typeface="Cambria"/>
                <a:cs typeface="Cambria"/>
                <a:sym typeface="Cambria"/>
              </a:rPr>
              <a:t>, N có số oxi hóa cao nhất là +5 =&gt; trong các phản ứng oxi hóa khử thể hiện tính oxi hóa. </a:t>
            </a:r>
            <a:endParaRPr sz="2400">
              <a:solidFill>
                <a:schemeClr val="dk1"/>
              </a:solidFill>
              <a:latin typeface="Cambria"/>
              <a:ea typeface="Cambria"/>
              <a:cs typeface="Cambria"/>
              <a:sym typeface="Cambri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18"/>
                                        </p:tgtEl>
                                        <p:attrNameLst>
                                          <p:attrName>style.visibility</p:attrName>
                                        </p:attrNameLst>
                                      </p:cBhvr>
                                      <p:to>
                                        <p:strVal val="visible"/>
                                      </p:to>
                                    </p:set>
                                    <p:anim calcmode="lin" valueType="num">
                                      <p:cBhvr additive="base">
                                        <p:cTn dur="500"/>
                                        <p:tgtEl>
                                          <p:spTgt spid="418"/>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417"/>
                                        </p:tgtEl>
                                        <p:attrNameLst>
                                          <p:attrName>style.visibility</p:attrName>
                                        </p:attrNameLst>
                                      </p:cBhvr>
                                      <p:to>
                                        <p:strVal val="visible"/>
                                      </p:to>
                                    </p:set>
                                    <p:anim calcmode="lin" valueType="num">
                                      <p:cBhvr additive="base">
                                        <p:cTn dur="500"/>
                                        <p:tgtEl>
                                          <p:spTgt spid="41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23"/>
                                        </p:tgtEl>
                                        <p:attrNameLst>
                                          <p:attrName>style.visibility</p:attrName>
                                        </p:attrNameLst>
                                      </p:cBhvr>
                                      <p:to>
                                        <p:strVal val="visible"/>
                                      </p:to>
                                    </p:set>
                                    <p:anim calcmode="lin" valueType="num">
                                      <p:cBhvr additive="base">
                                        <p:cTn dur="500"/>
                                        <p:tgtEl>
                                          <p:spTgt spid="42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2"/>
                                        </p:tgtEl>
                                        <p:attrNameLst>
                                          <p:attrName>style.visibility</p:attrName>
                                        </p:attrNameLst>
                                      </p:cBhvr>
                                      <p:to>
                                        <p:strVal val="visible"/>
                                      </p:to>
                                    </p:set>
                                    <p:animEffect filter="fade" transition="in">
                                      <p:cBhvr>
                                        <p:cTn dur="500"/>
                                        <p:tgtEl>
                                          <p:spTgt spid="4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4"/>
                                        </p:tgtEl>
                                        <p:attrNameLst>
                                          <p:attrName>style.visibility</p:attrName>
                                        </p:attrNameLst>
                                      </p:cBhvr>
                                      <p:to>
                                        <p:strVal val="visible"/>
                                      </p:to>
                                    </p:set>
                                    <p:animEffect filter="fade" transition="in">
                                      <p:cBhvr>
                                        <p:cTn dur="500"/>
                                        <p:tgtEl>
                                          <p:spTgt spid="4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16"/>
          <p:cNvSpPr/>
          <p:nvPr/>
        </p:nvSpPr>
        <p:spPr>
          <a:xfrm>
            <a:off x="0" y="0"/>
            <a:ext cx="12192000" cy="1266092"/>
          </a:xfrm>
          <a:prstGeom prst="rect">
            <a:avLst/>
          </a:prstGeom>
          <a:blipFill rotWithShape="1">
            <a:blip r:embed="rId3">
              <a:alphaModFix/>
            </a:blip>
            <a:stretch>
              <a:fillRect b="-441653" l="0" r="0" t="0"/>
            </a:stretch>
          </a:blipFill>
          <a:ln>
            <a:noFill/>
          </a:ln>
        </p:spPr>
        <p:txBody>
          <a:bodyPr anchorCtr="0" anchor="ctr" bIns="45700" lIns="91425" spcFirstLastPara="1" rIns="91425" wrap="square" tIns="45700">
            <a:noAutofit/>
          </a:bodyPr>
          <a:lstStyle/>
          <a:p>
            <a:pPr indent="0" lvl="0" marL="0" marR="0" rtl="0" algn="ctr">
              <a:lnSpc>
                <a:spcPct val="120000"/>
              </a:lnSpc>
              <a:spcBef>
                <a:spcPts val="0"/>
              </a:spcBef>
              <a:spcAft>
                <a:spcPts val="0"/>
              </a:spcAft>
              <a:buClr>
                <a:schemeClr val="lt1"/>
              </a:buClr>
              <a:buSzPts val="1800"/>
              <a:buFont typeface="Cambria"/>
              <a:buNone/>
            </a:pPr>
            <a:r>
              <a:t/>
            </a:r>
            <a:endParaRPr b="0" i="0" sz="1800" u="none" cap="none" strike="noStrike">
              <a:solidFill>
                <a:srgbClr val="FFFFFF"/>
              </a:solidFill>
              <a:latin typeface="Cambria"/>
              <a:ea typeface="Cambria"/>
              <a:cs typeface="Cambria"/>
              <a:sym typeface="Cambria"/>
            </a:endParaRPr>
          </a:p>
        </p:txBody>
      </p:sp>
      <p:pic>
        <p:nvPicPr>
          <p:cNvPr id="431" name="Google Shape;431;p16"/>
          <p:cNvPicPr preferRelativeResize="0"/>
          <p:nvPr/>
        </p:nvPicPr>
        <p:blipFill rotWithShape="1">
          <a:blip r:embed="rId4">
            <a:alphaModFix/>
          </a:blip>
          <a:srcRect b="0" l="0" r="0" t="0"/>
          <a:stretch/>
        </p:blipFill>
        <p:spPr>
          <a:xfrm>
            <a:off x="1268708" y="755927"/>
            <a:ext cx="1180308" cy="440025"/>
          </a:xfrm>
          <a:prstGeom prst="rect">
            <a:avLst/>
          </a:prstGeom>
          <a:noFill/>
          <a:ln>
            <a:noFill/>
          </a:ln>
        </p:spPr>
      </p:pic>
      <p:pic>
        <p:nvPicPr>
          <p:cNvPr id="432" name="Google Shape;432;p16"/>
          <p:cNvPicPr preferRelativeResize="0"/>
          <p:nvPr/>
        </p:nvPicPr>
        <p:blipFill rotWithShape="1">
          <a:blip r:embed="rId5">
            <a:alphaModFix/>
          </a:blip>
          <a:srcRect b="0" l="0" r="0" t="0"/>
          <a:stretch/>
        </p:blipFill>
        <p:spPr>
          <a:xfrm>
            <a:off x="1255274" y="171199"/>
            <a:ext cx="721647" cy="637312"/>
          </a:xfrm>
          <a:prstGeom prst="rect">
            <a:avLst/>
          </a:prstGeom>
          <a:noFill/>
          <a:ln>
            <a:noFill/>
          </a:ln>
        </p:spPr>
      </p:pic>
      <p:pic>
        <p:nvPicPr>
          <p:cNvPr id="433" name="Google Shape;433;p16"/>
          <p:cNvPicPr preferRelativeResize="0"/>
          <p:nvPr/>
        </p:nvPicPr>
        <p:blipFill rotWithShape="1">
          <a:blip r:embed="rId6">
            <a:alphaModFix/>
          </a:blip>
          <a:srcRect b="0" l="0" r="0" t="0"/>
          <a:stretch/>
        </p:blipFill>
        <p:spPr>
          <a:xfrm>
            <a:off x="0" y="70140"/>
            <a:ext cx="1133571" cy="982326"/>
          </a:xfrm>
          <a:prstGeom prst="rect">
            <a:avLst/>
          </a:prstGeom>
          <a:noFill/>
          <a:ln>
            <a:noFill/>
          </a:ln>
        </p:spPr>
      </p:pic>
      <p:pic>
        <p:nvPicPr>
          <p:cNvPr id="434" name="Google Shape;434;p16"/>
          <p:cNvPicPr preferRelativeResize="0"/>
          <p:nvPr/>
        </p:nvPicPr>
        <p:blipFill rotWithShape="1">
          <a:blip r:embed="rId7">
            <a:alphaModFix/>
          </a:blip>
          <a:srcRect b="0" l="0" r="0" t="0"/>
          <a:stretch/>
        </p:blipFill>
        <p:spPr>
          <a:xfrm>
            <a:off x="10317917" y="70140"/>
            <a:ext cx="702097" cy="1105620"/>
          </a:xfrm>
          <a:prstGeom prst="rect">
            <a:avLst/>
          </a:prstGeom>
          <a:noFill/>
          <a:ln>
            <a:noFill/>
          </a:ln>
        </p:spPr>
      </p:pic>
      <p:pic>
        <p:nvPicPr>
          <p:cNvPr id="435" name="Google Shape;435;p16"/>
          <p:cNvPicPr preferRelativeResize="0"/>
          <p:nvPr/>
        </p:nvPicPr>
        <p:blipFill rotWithShape="1">
          <a:blip r:embed="rId8">
            <a:alphaModFix/>
          </a:blip>
          <a:srcRect b="0" l="0" r="0" t="0"/>
          <a:stretch/>
        </p:blipFill>
        <p:spPr>
          <a:xfrm>
            <a:off x="11141061" y="224306"/>
            <a:ext cx="675801" cy="1063241"/>
          </a:xfrm>
          <a:prstGeom prst="rect">
            <a:avLst/>
          </a:prstGeom>
          <a:noFill/>
          <a:ln>
            <a:noFill/>
          </a:ln>
        </p:spPr>
      </p:pic>
      <p:pic>
        <p:nvPicPr>
          <p:cNvPr id="436" name="Google Shape;436;p16"/>
          <p:cNvPicPr preferRelativeResize="0"/>
          <p:nvPr/>
        </p:nvPicPr>
        <p:blipFill rotWithShape="1">
          <a:blip r:embed="rId9">
            <a:alphaModFix/>
          </a:blip>
          <a:srcRect b="0" l="0" r="0" t="0"/>
          <a:stretch/>
        </p:blipFill>
        <p:spPr>
          <a:xfrm>
            <a:off x="622005" y="3657431"/>
            <a:ext cx="2126098" cy="2444642"/>
          </a:xfrm>
          <a:prstGeom prst="rect">
            <a:avLst/>
          </a:prstGeom>
          <a:noFill/>
          <a:ln>
            <a:noFill/>
          </a:ln>
        </p:spPr>
      </p:pic>
      <p:sp>
        <p:nvSpPr>
          <p:cNvPr id="437" name="Google Shape;437;p16"/>
          <p:cNvSpPr/>
          <p:nvPr/>
        </p:nvSpPr>
        <p:spPr>
          <a:xfrm>
            <a:off x="2582341" y="1940881"/>
            <a:ext cx="4209921" cy="2976238"/>
          </a:xfrm>
          <a:prstGeom prst="cloudCallout">
            <a:avLst>
              <a:gd fmla="val -59040" name="adj1"/>
              <a:gd fmla="val 50652" name="adj2"/>
            </a:avLst>
          </a:prstGeom>
          <a:solidFill>
            <a:srgbClr val="FFF2CC"/>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mbria"/>
              <a:buNone/>
            </a:pPr>
            <a:r>
              <a:t/>
            </a:r>
            <a:endParaRPr b="0" i="0" sz="1800" u="none" cap="none" strike="noStrike">
              <a:solidFill>
                <a:srgbClr val="000000"/>
              </a:solidFill>
              <a:latin typeface="Cambria"/>
              <a:ea typeface="Cambria"/>
              <a:cs typeface="Cambria"/>
              <a:sym typeface="Cambria"/>
            </a:endParaRPr>
          </a:p>
        </p:txBody>
      </p:sp>
      <p:sp>
        <p:nvSpPr>
          <p:cNvPr id="438" name="Google Shape;438;p16"/>
          <p:cNvSpPr txBox="1"/>
          <p:nvPr/>
        </p:nvSpPr>
        <p:spPr>
          <a:xfrm>
            <a:off x="2892916" y="2571810"/>
            <a:ext cx="3588770" cy="1714380"/>
          </a:xfrm>
          <a:prstGeom prst="rect">
            <a:avLst/>
          </a:prstGeom>
          <a:noFill/>
          <a:ln>
            <a:noFill/>
          </a:ln>
        </p:spPr>
        <p:txBody>
          <a:bodyPr anchorCtr="0" anchor="t" bIns="45700" lIns="91425" spcFirstLastPara="1" rIns="91425" wrap="square" tIns="45700">
            <a:spAutoFit/>
          </a:bodyPr>
          <a:lstStyle/>
          <a:p>
            <a:pPr indent="0" lvl="0" marL="0" marR="0" rtl="0" algn="ctr">
              <a:lnSpc>
                <a:spcPct val="130000"/>
              </a:lnSpc>
              <a:spcBef>
                <a:spcPts val="0"/>
              </a:spcBef>
              <a:spcAft>
                <a:spcPts val="0"/>
              </a:spcAft>
              <a:buNone/>
            </a:pPr>
            <a:r>
              <a:rPr b="1" lang="en-US" sz="2800">
                <a:solidFill>
                  <a:schemeClr val="dk1"/>
                </a:solidFill>
                <a:latin typeface="Cambria"/>
                <a:ea typeface="Cambria"/>
                <a:cs typeface="Cambria"/>
                <a:sym typeface="Cambria"/>
              </a:rPr>
              <a:t>Câu 5: </a:t>
            </a:r>
            <a:r>
              <a:rPr lang="en-US" sz="2800">
                <a:solidFill>
                  <a:schemeClr val="dk1"/>
                </a:solidFill>
                <a:latin typeface="Cambria"/>
                <a:ea typeface="Cambria"/>
                <a:cs typeface="Cambria"/>
                <a:sym typeface="Cambria"/>
              </a:rPr>
              <a:t>Tại sao</a:t>
            </a:r>
            <a:r>
              <a:rPr b="1" lang="en-US" sz="2800">
                <a:solidFill>
                  <a:schemeClr val="dk1"/>
                </a:solidFill>
                <a:latin typeface="Cambria"/>
                <a:ea typeface="Cambria"/>
                <a:cs typeface="Cambria"/>
                <a:sym typeface="Cambria"/>
              </a:rPr>
              <a:t> </a:t>
            </a:r>
            <a:r>
              <a:rPr lang="en-US" sz="2800">
                <a:solidFill>
                  <a:schemeClr val="dk1"/>
                </a:solidFill>
                <a:latin typeface="Cambria"/>
                <a:ea typeface="Cambria"/>
                <a:cs typeface="Cambria"/>
                <a:sym typeface="Cambria"/>
              </a:rPr>
              <a:t>phải bảo quản nitric acid trong lọ tối màu?</a:t>
            </a:r>
            <a:endParaRPr/>
          </a:p>
        </p:txBody>
      </p:sp>
      <p:sp>
        <p:nvSpPr>
          <p:cNvPr id="439" name="Google Shape;439;p16"/>
          <p:cNvSpPr txBox="1"/>
          <p:nvPr/>
        </p:nvSpPr>
        <p:spPr>
          <a:xfrm>
            <a:off x="3280490" y="339511"/>
            <a:ext cx="5780309"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2A3D52"/>
              </a:buClr>
              <a:buSzPts val="3600"/>
              <a:buFont typeface="Cambria"/>
              <a:buNone/>
            </a:pPr>
            <a:r>
              <a:rPr b="1" i="0" lang="en-US" sz="3600" u="none" cap="none" strike="noStrike">
                <a:solidFill>
                  <a:srgbClr val="2A3D52"/>
                </a:solidFill>
                <a:latin typeface="Cambria"/>
                <a:ea typeface="Cambria"/>
                <a:cs typeface="Cambria"/>
                <a:sym typeface="Cambria"/>
              </a:rPr>
              <a:t>NITRIC ACID</a:t>
            </a:r>
            <a:endParaRPr b="1" i="0" sz="3600" u="none" cap="none" strike="noStrike">
              <a:solidFill>
                <a:srgbClr val="2A3D52"/>
              </a:solidFill>
              <a:latin typeface="Cambria"/>
              <a:ea typeface="Cambria"/>
              <a:cs typeface="Cambria"/>
              <a:sym typeface="Cambria"/>
            </a:endParaRPr>
          </a:p>
        </p:txBody>
      </p:sp>
      <p:sp>
        <p:nvSpPr>
          <p:cNvPr id="440" name="Google Shape;440;p16"/>
          <p:cNvSpPr txBox="1"/>
          <p:nvPr/>
        </p:nvSpPr>
        <p:spPr>
          <a:xfrm>
            <a:off x="835709" y="1339737"/>
            <a:ext cx="6702230" cy="461665"/>
          </a:xfrm>
          <a:prstGeom prst="rect">
            <a:avLst/>
          </a:prstGeom>
          <a:solidFill>
            <a:srgbClr val="BBD6EE"/>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Cambria"/>
              <a:buNone/>
            </a:pPr>
            <a:r>
              <a:rPr b="1" i="0" lang="en-US" sz="2400" u="none" cap="none" strike="noStrike">
                <a:solidFill>
                  <a:srgbClr val="000000"/>
                </a:solidFill>
                <a:latin typeface="Cambria"/>
                <a:ea typeface="Cambria"/>
                <a:cs typeface="Cambria"/>
                <a:sym typeface="Cambria"/>
              </a:rPr>
              <a:t>Cấu tạo phân tử - tính chất vật lí của nitric acid</a:t>
            </a:r>
            <a:endParaRPr b="0" i="0" sz="2400" u="none" cap="none" strike="noStrike">
              <a:solidFill>
                <a:srgbClr val="000000"/>
              </a:solidFill>
              <a:latin typeface="Cambria"/>
              <a:ea typeface="Cambria"/>
              <a:cs typeface="Cambria"/>
              <a:sym typeface="Cambria"/>
            </a:endParaRPr>
          </a:p>
        </p:txBody>
      </p:sp>
      <p:sp>
        <p:nvSpPr>
          <p:cNvPr id="441" name="Google Shape;441;p16"/>
          <p:cNvSpPr txBox="1"/>
          <p:nvPr/>
        </p:nvSpPr>
        <p:spPr>
          <a:xfrm>
            <a:off x="7170665" y="2092155"/>
            <a:ext cx="4535495" cy="4135171"/>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None/>
            </a:pPr>
            <a:r>
              <a:rPr lang="en-US" sz="2400">
                <a:solidFill>
                  <a:srgbClr val="000000"/>
                </a:solidFill>
                <a:latin typeface="Cambria"/>
                <a:ea typeface="Cambria"/>
                <a:cs typeface="Cambria"/>
                <a:sym typeface="Cambria"/>
              </a:rPr>
              <a:t>Do HNO</a:t>
            </a:r>
            <a:r>
              <a:rPr baseline="-25000" lang="en-US" sz="2400">
                <a:solidFill>
                  <a:srgbClr val="000000"/>
                </a:solidFill>
                <a:latin typeface="Cambria"/>
                <a:ea typeface="Cambria"/>
                <a:cs typeface="Cambria"/>
                <a:sym typeface="Cambria"/>
              </a:rPr>
              <a:t>3</a:t>
            </a:r>
            <a:r>
              <a:rPr lang="en-US" sz="2400">
                <a:solidFill>
                  <a:srgbClr val="000000"/>
                </a:solidFill>
                <a:latin typeface="Cambria"/>
                <a:ea typeface="Cambria"/>
                <a:cs typeface="Cambria"/>
                <a:sym typeface="Cambria"/>
              </a:rPr>
              <a:t> là một </a:t>
            </a:r>
            <a:r>
              <a:rPr b="1" lang="en-US" sz="2400">
                <a:solidFill>
                  <a:srgbClr val="FF0000"/>
                </a:solidFill>
                <a:latin typeface="Cambria"/>
                <a:ea typeface="Cambria"/>
                <a:cs typeface="Cambria"/>
                <a:sym typeface="Cambria"/>
              </a:rPr>
              <a:t>acid kém bền.</a:t>
            </a:r>
            <a:endParaRPr b="1" sz="2000">
              <a:solidFill>
                <a:srgbClr val="FF0000"/>
              </a:solidFill>
              <a:latin typeface="Cambria"/>
              <a:ea typeface="Cambria"/>
              <a:cs typeface="Cambria"/>
              <a:sym typeface="Cambria"/>
            </a:endParaRPr>
          </a:p>
          <a:p>
            <a:pPr indent="0" lvl="0" marL="0" marR="0" rtl="0" algn="just">
              <a:lnSpc>
                <a:spcPct val="115000"/>
              </a:lnSpc>
              <a:spcBef>
                <a:spcPts val="1000"/>
              </a:spcBef>
              <a:spcAft>
                <a:spcPts val="0"/>
              </a:spcAft>
              <a:buNone/>
            </a:pPr>
            <a:r>
              <a:rPr lang="en-US" sz="2400">
                <a:solidFill>
                  <a:srgbClr val="000000"/>
                </a:solidFill>
                <a:latin typeface="Cambria"/>
                <a:ea typeface="Cambria"/>
                <a:cs typeface="Cambria"/>
                <a:sym typeface="Cambria"/>
              </a:rPr>
              <a:t>+) Trong điều kiện thường, có ánh sáng dung dịch acid đặc bị phân hủy một phần giải phóng khí NO</a:t>
            </a:r>
            <a:r>
              <a:rPr baseline="-25000" lang="en-US" sz="2400">
                <a:solidFill>
                  <a:srgbClr val="000000"/>
                </a:solidFill>
                <a:latin typeface="Cambria"/>
                <a:ea typeface="Cambria"/>
                <a:cs typeface="Cambria"/>
                <a:sym typeface="Cambria"/>
              </a:rPr>
              <a:t>2</a:t>
            </a:r>
            <a:r>
              <a:rPr lang="en-US" sz="2400">
                <a:solidFill>
                  <a:srgbClr val="000000"/>
                </a:solidFill>
                <a:latin typeface="Cambria"/>
                <a:ea typeface="Cambria"/>
                <a:cs typeface="Cambria"/>
                <a:sym typeface="Cambria"/>
              </a:rPr>
              <a:t> khí này tan trong trong dung dịch acid làm cho dung dịch có màu vàng.</a:t>
            </a:r>
            <a:endParaRPr sz="2000">
              <a:solidFill>
                <a:schemeClr val="dk1"/>
              </a:solidFill>
              <a:latin typeface="Cambria"/>
              <a:ea typeface="Cambria"/>
              <a:cs typeface="Cambria"/>
              <a:sym typeface="Cambria"/>
            </a:endParaRPr>
          </a:p>
          <a:p>
            <a:pPr indent="0" lvl="0" marL="0" marR="0" rtl="0" algn="just">
              <a:lnSpc>
                <a:spcPct val="115000"/>
              </a:lnSpc>
              <a:spcBef>
                <a:spcPts val="1000"/>
              </a:spcBef>
              <a:spcAft>
                <a:spcPts val="0"/>
              </a:spcAft>
              <a:buNone/>
            </a:pPr>
            <a:r>
              <a:rPr lang="en-US" sz="2400">
                <a:solidFill>
                  <a:srgbClr val="000000"/>
                </a:solidFill>
                <a:latin typeface="Cambria"/>
                <a:ea typeface="Cambria"/>
                <a:cs typeface="Cambria"/>
                <a:sym typeface="Cambria"/>
              </a:rPr>
              <a:t>⇒ Phải bảo quản HNO</a:t>
            </a:r>
            <a:r>
              <a:rPr baseline="-25000" lang="en-US" sz="2400">
                <a:solidFill>
                  <a:srgbClr val="000000"/>
                </a:solidFill>
                <a:latin typeface="Cambria"/>
                <a:ea typeface="Cambria"/>
                <a:cs typeface="Cambria"/>
                <a:sym typeface="Cambria"/>
              </a:rPr>
              <a:t>3</a:t>
            </a:r>
            <a:r>
              <a:rPr lang="en-US" sz="2400">
                <a:solidFill>
                  <a:srgbClr val="000000"/>
                </a:solidFill>
                <a:latin typeface="Cambria"/>
                <a:ea typeface="Cambria"/>
                <a:cs typeface="Cambria"/>
                <a:sym typeface="Cambria"/>
              </a:rPr>
              <a:t> trong bình tối màu.</a:t>
            </a:r>
            <a:endParaRPr sz="2000">
              <a:solidFill>
                <a:schemeClr val="dk1"/>
              </a:solidFill>
              <a:latin typeface="Cambria"/>
              <a:ea typeface="Cambria"/>
              <a:cs typeface="Cambria"/>
              <a:sym typeface="Cambria"/>
            </a:endParaRPr>
          </a:p>
        </p:txBody>
      </p:sp>
      <p:pic>
        <p:nvPicPr>
          <p:cNvPr id="442" name="Google Shape;442;p16"/>
          <p:cNvPicPr preferRelativeResize="0"/>
          <p:nvPr/>
        </p:nvPicPr>
        <p:blipFill rotWithShape="1">
          <a:blip r:embed="rId10">
            <a:alphaModFix/>
          </a:blip>
          <a:srcRect b="17093" l="0" r="0" t="0"/>
          <a:stretch/>
        </p:blipFill>
        <p:spPr>
          <a:xfrm>
            <a:off x="2788751" y="4917119"/>
            <a:ext cx="1583159" cy="152104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6"/>
                                        </p:tgtEl>
                                        <p:attrNameLst>
                                          <p:attrName>style.visibility</p:attrName>
                                        </p:attrNameLst>
                                      </p:cBhvr>
                                      <p:to>
                                        <p:strVal val="visible"/>
                                      </p:to>
                                    </p:set>
                                    <p:animEffect filter="fade" transition="in">
                                      <p:cBhvr>
                                        <p:cTn dur="500"/>
                                        <p:tgtEl>
                                          <p:spTgt spid="436"/>
                                        </p:tgtEl>
                                      </p:cBhvr>
                                    </p:animEffect>
                                  </p:childTnLst>
                                </p:cTn>
                              </p:par>
                              <p:par>
                                <p:cTn fill="hold" nodeType="withEffect" presetClass="entr" presetID="10" presetSubtype="0">
                                  <p:stCondLst>
                                    <p:cond delay="0"/>
                                  </p:stCondLst>
                                  <p:childTnLst>
                                    <p:set>
                                      <p:cBhvr>
                                        <p:cTn dur="1" fill="hold">
                                          <p:stCondLst>
                                            <p:cond delay="0"/>
                                          </p:stCondLst>
                                        </p:cTn>
                                        <p:tgtEl>
                                          <p:spTgt spid="438"/>
                                        </p:tgtEl>
                                        <p:attrNameLst>
                                          <p:attrName>style.visibility</p:attrName>
                                        </p:attrNameLst>
                                      </p:cBhvr>
                                      <p:to>
                                        <p:strVal val="visible"/>
                                      </p:to>
                                    </p:set>
                                    <p:animEffect filter="fade" transition="in">
                                      <p:cBhvr>
                                        <p:cTn dur="500"/>
                                        <p:tgtEl>
                                          <p:spTgt spid="438"/>
                                        </p:tgtEl>
                                      </p:cBhvr>
                                    </p:animEffect>
                                  </p:childTnLst>
                                </p:cTn>
                              </p:par>
                              <p:par>
                                <p:cTn fill="hold" nodeType="withEffect" presetClass="entr" presetID="10" presetSubtype="0">
                                  <p:stCondLst>
                                    <p:cond delay="0"/>
                                  </p:stCondLst>
                                  <p:childTnLst>
                                    <p:set>
                                      <p:cBhvr>
                                        <p:cTn dur="1" fill="hold">
                                          <p:stCondLst>
                                            <p:cond delay="0"/>
                                          </p:stCondLst>
                                        </p:cTn>
                                        <p:tgtEl>
                                          <p:spTgt spid="437"/>
                                        </p:tgtEl>
                                        <p:attrNameLst>
                                          <p:attrName>style.visibility</p:attrName>
                                        </p:attrNameLst>
                                      </p:cBhvr>
                                      <p:to>
                                        <p:strVal val="visible"/>
                                      </p:to>
                                    </p:set>
                                    <p:animEffect filter="fade" transition="in">
                                      <p:cBhvr>
                                        <p:cTn dur="500"/>
                                        <p:tgtEl>
                                          <p:spTgt spid="4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1"/>
                                        </p:tgtEl>
                                        <p:attrNameLst>
                                          <p:attrName>style.visibility</p:attrName>
                                        </p:attrNameLst>
                                      </p:cBhvr>
                                      <p:to>
                                        <p:strVal val="visible"/>
                                      </p:to>
                                    </p:set>
                                    <p:animEffect filter="fade" transition="in">
                                      <p:cBhvr>
                                        <p:cTn dur="500"/>
                                        <p:tgtEl>
                                          <p:spTgt spid="4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pic>
        <p:nvPicPr>
          <p:cNvPr id="448" name="Google Shape;448;p17"/>
          <p:cNvPicPr preferRelativeResize="0"/>
          <p:nvPr/>
        </p:nvPicPr>
        <p:blipFill rotWithShape="1">
          <a:blip r:embed="rId3">
            <a:alphaModFix/>
          </a:blip>
          <a:srcRect b="0" l="0" r="0" t="0"/>
          <a:stretch/>
        </p:blipFill>
        <p:spPr>
          <a:xfrm flipH="1" rot="9856637">
            <a:off x="3449234" y="4240543"/>
            <a:ext cx="3068642" cy="2175946"/>
          </a:xfrm>
          <a:prstGeom prst="rect">
            <a:avLst/>
          </a:prstGeom>
          <a:noFill/>
          <a:ln>
            <a:noFill/>
          </a:ln>
        </p:spPr>
      </p:pic>
      <p:pic>
        <p:nvPicPr>
          <p:cNvPr id="449" name="Google Shape;449;p17"/>
          <p:cNvPicPr preferRelativeResize="0"/>
          <p:nvPr/>
        </p:nvPicPr>
        <p:blipFill rotWithShape="1">
          <a:blip r:embed="rId3">
            <a:alphaModFix/>
          </a:blip>
          <a:srcRect b="0" l="0" r="0" t="0"/>
          <a:stretch/>
        </p:blipFill>
        <p:spPr>
          <a:xfrm rot="-510872">
            <a:off x="3461192" y="2174971"/>
            <a:ext cx="3068642" cy="2175946"/>
          </a:xfrm>
          <a:prstGeom prst="rect">
            <a:avLst/>
          </a:prstGeom>
          <a:noFill/>
          <a:ln>
            <a:noFill/>
          </a:ln>
        </p:spPr>
      </p:pic>
      <p:sp>
        <p:nvSpPr>
          <p:cNvPr id="450" name="Google Shape;450;p17"/>
          <p:cNvSpPr/>
          <p:nvPr/>
        </p:nvSpPr>
        <p:spPr>
          <a:xfrm>
            <a:off x="276446" y="1959790"/>
            <a:ext cx="4887932" cy="4483540"/>
          </a:xfrm>
          <a:prstGeom prst="roundRect">
            <a:avLst>
              <a:gd fmla="val 16667" name="adj"/>
            </a:avLst>
          </a:prstGeom>
          <a:solidFill>
            <a:schemeClr val="lt1"/>
          </a:solidFill>
          <a:ln cap="flat" cmpd="sng" w="19050">
            <a:solidFill>
              <a:srgbClr val="0070C0"/>
            </a:solidFill>
            <a:prstDash val="dashDot"/>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mbria"/>
              <a:ea typeface="Cambria"/>
              <a:cs typeface="Cambria"/>
              <a:sym typeface="Cambria"/>
            </a:endParaRPr>
          </a:p>
        </p:txBody>
      </p:sp>
      <p:sp>
        <p:nvSpPr>
          <p:cNvPr id="451" name="Google Shape;451;p17"/>
          <p:cNvSpPr/>
          <p:nvPr/>
        </p:nvSpPr>
        <p:spPr>
          <a:xfrm>
            <a:off x="0" y="0"/>
            <a:ext cx="12192000" cy="1266092"/>
          </a:xfrm>
          <a:prstGeom prst="rect">
            <a:avLst/>
          </a:prstGeom>
          <a:blipFill rotWithShape="1">
            <a:blip r:embed="rId4">
              <a:alphaModFix/>
            </a:blip>
            <a:stretch>
              <a:fillRect b="-441653" l="0" r="0" t="0"/>
            </a:stretch>
          </a:blipFill>
          <a:ln>
            <a:noFill/>
          </a:ln>
        </p:spPr>
        <p:txBody>
          <a:bodyPr anchorCtr="0" anchor="ctr" bIns="45700" lIns="91425" spcFirstLastPara="1" rIns="91425" wrap="square" tIns="45700">
            <a:noAutofit/>
          </a:bodyPr>
          <a:lstStyle/>
          <a:p>
            <a:pPr indent="0" lvl="0" marL="0" marR="0" rtl="0" algn="ctr">
              <a:lnSpc>
                <a:spcPct val="120000"/>
              </a:lnSpc>
              <a:spcBef>
                <a:spcPts val="0"/>
              </a:spcBef>
              <a:spcAft>
                <a:spcPts val="0"/>
              </a:spcAft>
              <a:buNone/>
            </a:pPr>
            <a:r>
              <a:t/>
            </a:r>
            <a:endParaRPr sz="1800">
              <a:solidFill>
                <a:schemeClr val="lt1"/>
              </a:solidFill>
              <a:latin typeface="Cambria"/>
              <a:ea typeface="Cambria"/>
              <a:cs typeface="Cambria"/>
              <a:sym typeface="Cambria"/>
            </a:endParaRPr>
          </a:p>
        </p:txBody>
      </p:sp>
      <p:pic>
        <p:nvPicPr>
          <p:cNvPr id="452" name="Google Shape;452;p17"/>
          <p:cNvPicPr preferRelativeResize="0"/>
          <p:nvPr/>
        </p:nvPicPr>
        <p:blipFill rotWithShape="1">
          <a:blip r:embed="rId5">
            <a:alphaModFix/>
          </a:blip>
          <a:srcRect b="0" l="0" r="0" t="0"/>
          <a:stretch/>
        </p:blipFill>
        <p:spPr>
          <a:xfrm>
            <a:off x="1268708" y="755927"/>
            <a:ext cx="1180308" cy="440025"/>
          </a:xfrm>
          <a:prstGeom prst="rect">
            <a:avLst/>
          </a:prstGeom>
          <a:noFill/>
          <a:ln>
            <a:noFill/>
          </a:ln>
        </p:spPr>
      </p:pic>
      <p:pic>
        <p:nvPicPr>
          <p:cNvPr id="453" name="Google Shape;453;p17"/>
          <p:cNvPicPr preferRelativeResize="0"/>
          <p:nvPr/>
        </p:nvPicPr>
        <p:blipFill rotWithShape="1">
          <a:blip r:embed="rId6">
            <a:alphaModFix/>
          </a:blip>
          <a:srcRect b="0" l="0" r="0" t="0"/>
          <a:stretch/>
        </p:blipFill>
        <p:spPr>
          <a:xfrm>
            <a:off x="1255274" y="171199"/>
            <a:ext cx="721647" cy="637312"/>
          </a:xfrm>
          <a:prstGeom prst="rect">
            <a:avLst/>
          </a:prstGeom>
          <a:noFill/>
          <a:ln>
            <a:noFill/>
          </a:ln>
        </p:spPr>
      </p:pic>
      <p:pic>
        <p:nvPicPr>
          <p:cNvPr id="454" name="Google Shape;454;p17"/>
          <p:cNvPicPr preferRelativeResize="0"/>
          <p:nvPr/>
        </p:nvPicPr>
        <p:blipFill rotWithShape="1">
          <a:blip r:embed="rId7">
            <a:alphaModFix/>
          </a:blip>
          <a:srcRect b="0" l="0" r="0" t="0"/>
          <a:stretch/>
        </p:blipFill>
        <p:spPr>
          <a:xfrm>
            <a:off x="0" y="70140"/>
            <a:ext cx="1133571" cy="982326"/>
          </a:xfrm>
          <a:prstGeom prst="rect">
            <a:avLst/>
          </a:prstGeom>
          <a:noFill/>
          <a:ln>
            <a:noFill/>
          </a:ln>
        </p:spPr>
      </p:pic>
      <p:pic>
        <p:nvPicPr>
          <p:cNvPr id="455" name="Google Shape;455;p17"/>
          <p:cNvPicPr preferRelativeResize="0"/>
          <p:nvPr/>
        </p:nvPicPr>
        <p:blipFill rotWithShape="1">
          <a:blip r:embed="rId8">
            <a:alphaModFix/>
          </a:blip>
          <a:srcRect b="0" l="0" r="0" t="0"/>
          <a:stretch/>
        </p:blipFill>
        <p:spPr>
          <a:xfrm>
            <a:off x="10317917" y="70140"/>
            <a:ext cx="702097" cy="1105620"/>
          </a:xfrm>
          <a:prstGeom prst="rect">
            <a:avLst/>
          </a:prstGeom>
          <a:noFill/>
          <a:ln>
            <a:noFill/>
          </a:ln>
        </p:spPr>
      </p:pic>
      <p:pic>
        <p:nvPicPr>
          <p:cNvPr id="456" name="Google Shape;456;p17"/>
          <p:cNvPicPr preferRelativeResize="0"/>
          <p:nvPr/>
        </p:nvPicPr>
        <p:blipFill rotWithShape="1">
          <a:blip r:embed="rId9">
            <a:alphaModFix/>
          </a:blip>
          <a:srcRect b="0" l="0" r="0" t="0"/>
          <a:stretch/>
        </p:blipFill>
        <p:spPr>
          <a:xfrm>
            <a:off x="11141061" y="224306"/>
            <a:ext cx="675801" cy="1063241"/>
          </a:xfrm>
          <a:prstGeom prst="rect">
            <a:avLst/>
          </a:prstGeom>
          <a:noFill/>
          <a:ln>
            <a:noFill/>
          </a:ln>
        </p:spPr>
      </p:pic>
      <p:sp>
        <p:nvSpPr>
          <p:cNvPr id="457" name="Google Shape;457;p17"/>
          <p:cNvSpPr txBox="1"/>
          <p:nvPr/>
        </p:nvSpPr>
        <p:spPr>
          <a:xfrm>
            <a:off x="3280490" y="339511"/>
            <a:ext cx="5780309" cy="695960"/>
          </a:xfrm>
          <a:prstGeom prst="rect">
            <a:avLst/>
          </a:prstGeom>
          <a:noFill/>
          <a:ln>
            <a:noFill/>
          </a:ln>
        </p:spPr>
        <p:txBody>
          <a:bodyPr anchorCtr="0" anchor="t" bIns="45700" lIns="91425" spcFirstLastPara="1" rIns="91425" wrap="square" tIns="45700">
            <a:spAutoFit/>
          </a:bodyPr>
          <a:lstStyle/>
          <a:p>
            <a:pPr indent="0" lvl="0" marL="0" marR="0" rtl="0" algn="ctr">
              <a:lnSpc>
                <a:spcPct val="120000"/>
              </a:lnSpc>
              <a:spcBef>
                <a:spcPts val="0"/>
              </a:spcBef>
              <a:spcAft>
                <a:spcPts val="0"/>
              </a:spcAft>
              <a:buClr>
                <a:srgbClr val="2A3D52"/>
              </a:buClr>
              <a:buSzPts val="3600"/>
              <a:buFont typeface="Cambria"/>
              <a:buNone/>
            </a:pPr>
            <a:r>
              <a:rPr b="1" i="0" lang="en-US" sz="3600" u="none" cap="none" strike="noStrike">
                <a:solidFill>
                  <a:srgbClr val="2A3D52"/>
                </a:solidFill>
                <a:latin typeface="Cambria"/>
                <a:ea typeface="Cambria"/>
                <a:cs typeface="Cambria"/>
                <a:sym typeface="Cambria"/>
              </a:rPr>
              <a:t>NITRIC ACID</a:t>
            </a:r>
            <a:endParaRPr b="1" i="0" sz="3600" u="none" cap="none" strike="noStrike">
              <a:solidFill>
                <a:srgbClr val="2A3D52"/>
              </a:solidFill>
              <a:latin typeface="Cambria"/>
              <a:ea typeface="Cambria"/>
              <a:cs typeface="Cambria"/>
              <a:sym typeface="Cambria"/>
            </a:endParaRPr>
          </a:p>
        </p:txBody>
      </p:sp>
      <p:sp>
        <p:nvSpPr>
          <p:cNvPr id="458" name="Google Shape;458;p17"/>
          <p:cNvSpPr txBox="1"/>
          <p:nvPr/>
        </p:nvSpPr>
        <p:spPr>
          <a:xfrm>
            <a:off x="476222" y="1366684"/>
            <a:ext cx="3145519" cy="494687"/>
          </a:xfrm>
          <a:prstGeom prst="rect">
            <a:avLst/>
          </a:prstGeom>
          <a:solidFill>
            <a:srgbClr val="BBD6EE"/>
          </a:solidFill>
          <a:ln>
            <a:noFill/>
          </a:ln>
        </p:spPr>
        <p:txBody>
          <a:bodyPr anchorCtr="0" anchor="t" bIns="45700" lIns="91425" spcFirstLastPara="1" rIns="91425" wrap="square" tIns="45700">
            <a:spAutoFit/>
          </a:bodyPr>
          <a:lstStyle/>
          <a:p>
            <a:pPr indent="0" lvl="0" marL="0" marR="0" rtl="0" algn="ctr">
              <a:lnSpc>
                <a:spcPct val="120000"/>
              </a:lnSpc>
              <a:spcBef>
                <a:spcPts val="0"/>
              </a:spcBef>
              <a:spcAft>
                <a:spcPts val="0"/>
              </a:spcAft>
              <a:buClr>
                <a:srgbClr val="000000"/>
              </a:buClr>
              <a:buSzPts val="2400"/>
              <a:buFont typeface="Cambria"/>
              <a:buNone/>
            </a:pPr>
            <a:r>
              <a:rPr b="1" i="0" lang="en-US" sz="2400" u="none" cap="none" strike="noStrike">
                <a:solidFill>
                  <a:srgbClr val="000000"/>
                </a:solidFill>
                <a:latin typeface="Cambria"/>
                <a:ea typeface="Cambria"/>
                <a:cs typeface="Cambria"/>
                <a:sym typeface="Cambria"/>
              </a:rPr>
              <a:t>2. Tính chất hóa học</a:t>
            </a:r>
            <a:endParaRPr b="0" i="0" sz="2400" u="none" cap="none" strike="noStrike">
              <a:solidFill>
                <a:srgbClr val="000000"/>
              </a:solidFill>
              <a:latin typeface="Cambria"/>
              <a:ea typeface="Cambria"/>
              <a:cs typeface="Cambria"/>
              <a:sym typeface="Cambria"/>
            </a:endParaRPr>
          </a:p>
        </p:txBody>
      </p:sp>
      <p:grpSp>
        <p:nvGrpSpPr>
          <p:cNvPr id="459" name="Google Shape;459;p17"/>
          <p:cNvGrpSpPr/>
          <p:nvPr/>
        </p:nvGrpSpPr>
        <p:grpSpPr>
          <a:xfrm>
            <a:off x="6804041" y="1705598"/>
            <a:ext cx="5164673" cy="1926491"/>
            <a:chOff x="0" y="0"/>
            <a:chExt cx="1906646" cy="2347133"/>
          </a:xfrm>
        </p:grpSpPr>
        <p:sp>
          <p:nvSpPr>
            <p:cNvPr id="460" name="Google Shape;460;p17"/>
            <p:cNvSpPr/>
            <p:nvPr/>
          </p:nvSpPr>
          <p:spPr>
            <a:xfrm>
              <a:off x="31750" y="31750"/>
              <a:ext cx="1843146" cy="2283633"/>
            </a:xfrm>
            <a:custGeom>
              <a:rect b="b" l="l" r="r" t="t"/>
              <a:pathLst>
                <a:path extrusionOk="0" h="2283633" w="1843146">
                  <a:moveTo>
                    <a:pt x="1750436" y="2283633"/>
                  </a:moveTo>
                  <a:lnTo>
                    <a:pt x="92710" y="2283633"/>
                  </a:lnTo>
                  <a:cubicBezTo>
                    <a:pt x="41910" y="2283633"/>
                    <a:pt x="0" y="2241723"/>
                    <a:pt x="0" y="2190923"/>
                  </a:cubicBezTo>
                  <a:lnTo>
                    <a:pt x="0" y="92710"/>
                  </a:lnTo>
                  <a:cubicBezTo>
                    <a:pt x="0" y="41910"/>
                    <a:pt x="41910" y="0"/>
                    <a:pt x="92710" y="0"/>
                  </a:cubicBezTo>
                  <a:lnTo>
                    <a:pt x="1749166" y="0"/>
                  </a:lnTo>
                  <a:cubicBezTo>
                    <a:pt x="1799966" y="0"/>
                    <a:pt x="1841876" y="41910"/>
                    <a:pt x="1841876" y="92710"/>
                  </a:cubicBezTo>
                  <a:lnTo>
                    <a:pt x="1841876" y="2189653"/>
                  </a:lnTo>
                  <a:cubicBezTo>
                    <a:pt x="1843146" y="2241723"/>
                    <a:pt x="1801236" y="2283633"/>
                    <a:pt x="1750436" y="2283633"/>
                  </a:cubicBezTo>
                  <a:close/>
                </a:path>
              </a:pathLst>
            </a:custGeom>
            <a:solidFill>
              <a:srgbClr val="F5F2DF"/>
            </a:solid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t/>
              </a:r>
              <a:endParaRPr sz="1800">
                <a:solidFill>
                  <a:schemeClr val="dk1"/>
                </a:solidFill>
                <a:latin typeface="Cambria"/>
                <a:ea typeface="Cambria"/>
                <a:cs typeface="Cambria"/>
                <a:sym typeface="Cambria"/>
              </a:endParaRPr>
            </a:p>
          </p:txBody>
        </p:sp>
        <p:sp>
          <p:nvSpPr>
            <p:cNvPr id="461" name="Google Shape;461;p17"/>
            <p:cNvSpPr/>
            <p:nvPr/>
          </p:nvSpPr>
          <p:spPr>
            <a:xfrm>
              <a:off x="0" y="0"/>
              <a:ext cx="1906646" cy="2347133"/>
            </a:xfrm>
            <a:custGeom>
              <a:rect b="b" l="l" r="r" t="t"/>
              <a:pathLst>
                <a:path extrusionOk="0" h="2347133" w="1906646">
                  <a:moveTo>
                    <a:pt x="1782186" y="59690"/>
                  </a:moveTo>
                  <a:cubicBezTo>
                    <a:pt x="1817746" y="59690"/>
                    <a:pt x="1846956" y="88900"/>
                    <a:pt x="1846956" y="124460"/>
                  </a:cubicBezTo>
                  <a:lnTo>
                    <a:pt x="1846956" y="2222673"/>
                  </a:lnTo>
                  <a:cubicBezTo>
                    <a:pt x="1846956" y="2258233"/>
                    <a:pt x="1817746" y="2287443"/>
                    <a:pt x="1782186" y="2287443"/>
                  </a:cubicBezTo>
                  <a:lnTo>
                    <a:pt x="124460" y="2287443"/>
                  </a:lnTo>
                  <a:cubicBezTo>
                    <a:pt x="88900" y="2287443"/>
                    <a:pt x="59690" y="2258233"/>
                    <a:pt x="59690" y="2222673"/>
                  </a:cubicBezTo>
                  <a:lnTo>
                    <a:pt x="59690" y="124460"/>
                  </a:lnTo>
                  <a:cubicBezTo>
                    <a:pt x="59690" y="88900"/>
                    <a:pt x="88900" y="59690"/>
                    <a:pt x="124460" y="59690"/>
                  </a:cubicBezTo>
                  <a:lnTo>
                    <a:pt x="1782186" y="59690"/>
                  </a:lnTo>
                  <a:moveTo>
                    <a:pt x="1782186" y="0"/>
                  </a:moveTo>
                  <a:lnTo>
                    <a:pt x="124460" y="0"/>
                  </a:lnTo>
                  <a:cubicBezTo>
                    <a:pt x="55880" y="0"/>
                    <a:pt x="0" y="55880"/>
                    <a:pt x="0" y="124460"/>
                  </a:cubicBezTo>
                  <a:lnTo>
                    <a:pt x="0" y="2222673"/>
                  </a:lnTo>
                  <a:cubicBezTo>
                    <a:pt x="0" y="2291253"/>
                    <a:pt x="55880" y="2347133"/>
                    <a:pt x="124460" y="2347133"/>
                  </a:cubicBezTo>
                  <a:lnTo>
                    <a:pt x="1782186" y="2347133"/>
                  </a:lnTo>
                  <a:cubicBezTo>
                    <a:pt x="1850766" y="2347133"/>
                    <a:pt x="1906646" y="2291253"/>
                    <a:pt x="1906646" y="2222673"/>
                  </a:cubicBezTo>
                  <a:lnTo>
                    <a:pt x="1906646" y="124460"/>
                  </a:lnTo>
                  <a:cubicBezTo>
                    <a:pt x="1906646" y="55880"/>
                    <a:pt x="1850766" y="0"/>
                    <a:pt x="1782186" y="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t/>
              </a:r>
              <a:endParaRPr sz="1800">
                <a:solidFill>
                  <a:schemeClr val="dk1"/>
                </a:solidFill>
                <a:latin typeface="Cambria"/>
                <a:ea typeface="Cambria"/>
                <a:cs typeface="Cambria"/>
                <a:sym typeface="Cambria"/>
              </a:endParaRPr>
            </a:p>
          </p:txBody>
        </p:sp>
      </p:grpSp>
      <p:sp>
        <p:nvSpPr>
          <p:cNvPr id="462" name="Google Shape;462;p17"/>
          <p:cNvSpPr txBox="1"/>
          <p:nvPr/>
        </p:nvSpPr>
        <p:spPr>
          <a:xfrm>
            <a:off x="379241" y="2905796"/>
            <a:ext cx="4509335" cy="2060885"/>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lang="en-US" sz="2200">
                <a:solidFill>
                  <a:srgbClr val="0070C0"/>
                </a:solidFill>
                <a:latin typeface="Cambria"/>
                <a:ea typeface="Cambria"/>
                <a:cs typeface="Cambria"/>
                <a:sym typeface="Cambria"/>
              </a:rPr>
              <a:t>1. Nêu tính chất hóa học của acid?</a:t>
            </a:r>
            <a:endParaRPr/>
          </a:p>
          <a:p>
            <a:pPr indent="0" lvl="0" marL="0" marR="0" rtl="0" algn="just">
              <a:lnSpc>
                <a:spcPct val="150000"/>
              </a:lnSpc>
              <a:spcBef>
                <a:spcPts val="0"/>
              </a:spcBef>
              <a:spcAft>
                <a:spcPts val="0"/>
              </a:spcAft>
              <a:buNone/>
            </a:pPr>
            <a:r>
              <a:rPr b="1" lang="en-US" sz="2200">
                <a:solidFill>
                  <a:srgbClr val="0070C0"/>
                </a:solidFill>
                <a:latin typeface="Cambria"/>
                <a:ea typeface="Cambria"/>
                <a:cs typeface="Cambria"/>
                <a:sym typeface="Cambria"/>
              </a:rPr>
              <a:t>2. Nitric thể hiện tính acid, viết PTHH của nitric acid với CuO, Ca(OH)</a:t>
            </a:r>
            <a:r>
              <a:rPr b="1" baseline="-25000" lang="en-US" sz="2200">
                <a:solidFill>
                  <a:srgbClr val="0070C0"/>
                </a:solidFill>
                <a:latin typeface="Cambria"/>
                <a:ea typeface="Cambria"/>
                <a:cs typeface="Cambria"/>
                <a:sym typeface="Cambria"/>
              </a:rPr>
              <a:t>2</a:t>
            </a:r>
            <a:r>
              <a:rPr b="1" lang="en-US" sz="2200">
                <a:solidFill>
                  <a:srgbClr val="0070C0"/>
                </a:solidFill>
                <a:latin typeface="Cambria"/>
                <a:ea typeface="Cambria"/>
                <a:cs typeface="Cambria"/>
                <a:sym typeface="Cambria"/>
              </a:rPr>
              <a:t>, CaCO</a:t>
            </a:r>
            <a:r>
              <a:rPr b="1" baseline="-25000" lang="en-US" sz="2200">
                <a:solidFill>
                  <a:srgbClr val="0070C0"/>
                </a:solidFill>
                <a:latin typeface="Cambria"/>
                <a:ea typeface="Cambria"/>
                <a:cs typeface="Cambria"/>
                <a:sym typeface="Cambria"/>
              </a:rPr>
              <a:t>3</a:t>
            </a:r>
            <a:r>
              <a:rPr b="1" lang="en-US" sz="2200">
                <a:solidFill>
                  <a:srgbClr val="0070C0"/>
                </a:solidFill>
                <a:latin typeface="Cambria"/>
                <a:ea typeface="Cambria"/>
                <a:cs typeface="Cambria"/>
                <a:sym typeface="Cambria"/>
              </a:rPr>
              <a:t>. </a:t>
            </a:r>
            <a:endParaRPr sz="2200">
              <a:solidFill>
                <a:srgbClr val="0070C0"/>
              </a:solidFill>
              <a:latin typeface="Cambria"/>
              <a:ea typeface="Cambria"/>
              <a:cs typeface="Cambria"/>
              <a:sym typeface="Cambria"/>
            </a:endParaRPr>
          </a:p>
        </p:txBody>
      </p:sp>
      <p:sp>
        <p:nvSpPr>
          <p:cNvPr id="463" name="Google Shape;463;p17"/>
          <p:cNvSpPr txBox="1"/>
          <p:nvPr/>
        </p:nvSpPr>
        <p:spPr>
          <a:xfrm>
            <a:off x="413067" y="2156400"/>
            <a:ext cx="4236657" cy="797013"/>
          </a:xfrm>
          <a:prstGeom prst="rect">
            <a:avLst/>
          </a:prstGeom>
          <a:noFill/>
          <a:ln>
            <a:noFill/>
          </a:ln>
        </p:spPr>
        <p:txBody>
          <a:bodyPr anchorCtr="0" anchor="t" bIns="45700" lIns="91425" spcFirstLastPara="1" rIns="91425" wrap="square" tIns="45700">
            <a:spAutoFit/>
          </a:bodyPr>
          <a:lstStyle/>
          <a:p>
            <a:pPr indent="0" lvl="0" marL="0" marR="0" rtl="0" algn="ctr">
              <a:lnSpc>
                <a:spcPct val="120000"/>
              </a:lnSpc>
              <a:spcBef>
                <a:spcPts val="0"/>
              </a:spcBef>
              <a:spcAft>
                <a:spcPts val="0"/>
              </a:spcAft>
              <a:buNone/>
            </a:pPr>
            <a:r>
              <a:rPr b="1" lang="en-US" sz="2000">
                <a:solidFill>
                  <a:srgbClr val="000000"/>
                </a:solidFill>
                <a:latin typeface="Cambria"/>
                <a:ea typeface="Cambria"/>
                <a:cs typeface="Cambria"/>
                <a:sym typeface="Cambria"/>
              </a:rPr>
              <a:t>Làm việc theo nhóm, hoàn thành phiếu học tập sau trong 2 phút</a:t>
            </a:r>
            <a:endParaRPr sz="2000">
              <a:solidFill>
                <a:schemeClr val="dk1"/>
              </a:solidFill>
              <a:latin typeface="Cambria"/>
              <a:ea typeface="Cambria"/>
              <a:cs typeface="Cambria"/>
              <a:sym typeface="Cambria"/>
            </a:endParaRPr>
          </a:p>
        </p:txBody>
      </p:sp>
      <p:sp>
        <p:nvSpPr>
          <p:cNvPr id="464" name="Google Shape;464;p17"/>
          <p:cNvSpPr txBox="1"/>
          <p:nvPr/>
        </p:nvSpPr>
        <p:spPr>
          <a:xfrm>
            <a:off x="7512377" y="1727053"/>
            <a:ext cx="6096000" cy="494687"/>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b="1" lang="en-US" sz="2400">
                <a:solidFill>
                  <a:srgbClr val="0070C0"/>
                </a:solidFill>
                <a:latin typeface="Cambria"/>
                <a:ea typeface="Cambria"/>
                <a:cs typeface="Cambria"/>
                <a:sym typeface="Cambria"/>
              </a:rPr>
              <a:t>Tính chất hóa học của acid?</a:t>
            </a:r>
            <a:endParaRPr/>
          </a:p>
        </p:txBody>
      </p:sp>
      <p:sp>
        <p:nvSpPr>
          <p:cNvPr id="465" name="Google Shape;465;p17"/>
          <p:cNvSpPr txBox="1"/>
          <p:nvPr/>
        </p:nvSpPr>
        <p:spPr>
          <a:xfrm>
            <a:off x="7108768" y="2262655"/>
            <a:ext cx="4670165" cy="1166345"/>
          </a:xfrm>
          <a:prstGeom prst="rect">
            <a:avLst/>
          </a:prstGeom>
          <a:noFill/>
          <a:ln>
            <a:noFill/>
          </a:ln>
        </p:spPr>
        <p:txBody>
          <a:bodyPr anchorCtr="0" anchor="t" bIns="45700" lIns="91425" spcFirstLastPara="1" rIns="91425" wrap="square" tIns="45700">
            <a:spAutoFit/>
          </a:bodyPr>
          <a:lstStyle/>
          <a:p>
            <a:pPr indent="-457200" lvl="0" marL="457200" marR="0" rtl="0" algn="just">
              <a:lnSpc>
                <a:spcPct val="120000"/>
              </a:lnSpc>
              <a:spcBef>
                <a:spcPts val="0"/>
              </a:spcBef>
              <a:spcAft>
                <a:spcPts val="0"/>
              </a:spcAft>
              <a:buClr>
                <a:schemeClr val="dk1"/>
              </a:buClr>
              <a:buSzPts val="2000"/>
              <a:buFont typeface="Cambria"/>
              <a:buAutoNum type="arabicPeriod"/>
            </a:pPr>
            <a:r>
              <a:rPr lang="en-US" sz="2000">
                <a:solidFill>
                  <a:schemeClr val="dk1"/>
                </a:solidFill>
                <a:latin typeface="Cambria"/>
                <a:ea typeface="Cambria"/>
                <a:cs typeface="Cambria"/>
                <a:sym typeface="Cambria"/>
              </a:rPr>
              <a:t>Làm quỳ tím chuyển sang màu đỏ</a:t>
            </a:r>
            <a:endParaRPr sz="2000">
              <a:solidFill>
                <a:schemeClr val="dk1"/>
              </a:solidFill>
              <a:latin typeface="Cambria"/>
              <a:ea typeface="Cambria"/>
              <a:cs typeface="Cambria"/>
              <a:sym typeface="Cambria"/>
            </a:endParaRPr>
          </a:p>
          <a:p>
            <a:pPr indent="-457200" lvl="0" marL="457200" marR="0" rtl="0" algn="just">
              <a:lnSpc>
                <a:spcPct val="120000"/>
              </a:lnSpc>
              <a:spcBef>
                <a:spcPts val="0"/>
              </a:spcBef>
              <a:spcAft>
                <a:spcPts val="0"/>
              </a:spcAft>
              <a:buClr>
                <a:schemeClr val="dk1"/>
              </a:buClr>
              <a:buSzPts val="2000"/>
              <a:buFont typeface="Cambria"/>
              <a:buAutoNum type="arabicPeriod"/>
            </a:pPr>
            <a:r>
              <a:rPr lang="en-US" sz="2000">
                <a:solidFill>
                  <a:schemeClr val="dk1"/>
                </a:solidFill>
                <a:latin typeface="Cambria"/>
                <a:ea typeface="Cambria"/>
                <a:cs typeface="Cambria"/>
                <a:sym typeface="Cambria"/>
              </a:rPr>
              <a:t>Tác dụng với kim loại, base oxide, hydroxide, muối. </a:t>
            </a:r>
            <a:endParaRPr/>
          </a:p>
        </p:txBody>
      </p:sp>
      <p:grpSp>
        <p:nvGrpSpPr>
          <p:cNvPr id="466" name="Google Shape;466;p17"/>
          <p:cNvGrpSpPr/>
          <p:nvPr/>
        </p:nvGrpSpPr>
        <p:grpSpPr>
          <a:xfrm>
            <a:off x="6850102" y="3936239"/>
            <a:ext cx="5341898" cy="2697455"/>
            <a:chOff x="0" y="0"/>
            <a:chExt cx="1906646" cy="2347133"/>
          </a:xfrm>
        </p:grpSpPr>
        <p:sp>
          <p:nvSpPr>
            <p:cNvPr id="467" name="Google Shape;467;p17"/>
            <p:cNvSpPr/>
            <p:nvPr/>
          </p:nvSpPr>
          <p:spPr>
            <a:xfrm>
              <a:off x="31750" y="31750"/>
              <a:ext cx="1843146" cy="2283633"/>
            </a:xfrm>
            <a:custGeom>
              <a:rect b="b" l="l" r="r" t="t"/>
              <a:pathLst>
                <a:path extrusionOk="0" h="2283633" w="1843146">
                  <a:moveTo>
                    <a:pt x="1750436" y="2283633"/>
                  </a:moveTo>
                  <a:lnTo>
                    <a:pt x="92710" y="2283633"/>
                  </a:lnTo>
                  <a:cubicBezTo>
                    <a:pt x="41910" y="2283633"/>
                    <a:pt x="0" y="2241723"/>
                    <a:pt x="0" y="2190923"/>
                  </a:cubicBezTo>
                  <a:lnTo>
                    <a:pt x="0" y="92710"/>
                  </a:lnTo>
                  <a:cubicBezTo>
                    <a:pt x="0" y="41910"/>
                    <a:pt x="41910" y="0"/>
                    <a:pt x="92710" y="0"/>
                  </a:cubicBezTo>
                  <a:lnTo>
                    <a:pt x="1749166" y="0"/>
                  </a:lnTo>
                  <a:cubicBezTo>
                    <a:pt x="1799966" y="0"/>
                    <a:pt x="1841876" y="41910"/>
                    <a:pt x="1841876" y="92710"/>
                  </a:cubicBezTo>
                  <a:lnTo>
                    <a:pt x="1841876" y="2189653"/>
                  </a:lnTo>
                  <a:cubicBezTo>
                    <a:pt x="1843146" y="2241723"/>
                    <a:pt x="1801236" y="2283633"/>
                    <a:pt x="1750436" y="2283633"/>
                  </a:cubicBezTo>
                  <a:close/>
                </a:path>
              </a:pathLst>
            </a:custGeom>
            <a:solidFill>
              <a:srgbClr val="F5F2DF"/>
            </a:solid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t/>
              </a:r>
              <a:endParaRPr sz="1800">
                <a:solidFill>
                  <a:schemeClr val="dk1"/>
                </a:solidFill>
                <a:latin typeface="Cambria"/>
                <a:ea typeface="Cambria"/>
                <a:cs typeface="Cambria"/>
                <a:sym typeface="Cambria"/>
              </a:endParaRPr>
            </a:p>
          </p:txBody>
        </p:sp>
        <p:sp>
          <p:nvSpPr>
            <p:cNvPr id="468" name="Google Shape;468;p17"/>
            <p:cNvSpPr/>
            <p:nvPr/>
          </p:nvSpPr>
          <p:spPr>
            <a:xfrm>
              <a:off x="0" y="0"/>
              <a:ext cx="1906646" cy="2347133"/>
            </a:xfrm>
            <a:custGeom>
              <a:rect b="b" l="l" r="r" t="t"/>
              <a:pathLst>
                <a:path extrusionOk="0" h="2347133" w="1906646">
                  <a:moveTo>
                    <a:pt x="1782186" y="59690"/>
                  </a:moveTo>
                  <a:cubicBezTo>
                    <a:pt x="1817746" y="59690"/>
                    <a:pt x="1846956" y="88900"/>
                    <a:pt x="1846956" y="124460"/>
                  </a:cubicBezTo>
                  <a:lnTo>
                    <a:pt x="1846956" y="2222673"/>
                  </a:lnTo>
                  <a:cubicBezTo>
                    <a:pt x="1846956" y="2258233"/>
                    <a:pt x="1817746" y="2287443"/>
                    <a:pt x="1782186" y="2287443"/>
                  </a:cubicBezTo>
                  <a:lnTo>
                    <a:pt x="124460" y="2287443"/>
                  </a:lnTo>
                  <a:cubicBezTo>
                    <a:pt x="88900" y="2287443"/>
                    <a:pt x="59690" y="2258233"/>
                    <a:pt x="59690" y="2222673"/>
                  </a:cubicBezTo>
                  <a:lnTo>
                    <a:pt x="59690" y="124460"/>
                  </a:lnTo>
                  <a:cubicBezTo>
                    <a:pt x="59690" y="88900"/>
                    <a:pt x="88900" y="59690"/>
                    <a:pt x="124460" y="59690"/>
                  </a:cubicBezTo>
                  <a:lnTo>
                    <a:pt x="1782186" y="59690"/>
                  </a:lnTo>
                  <a:moveTo>
                    <a:pt x="1782186" y="0"/>
                  </a:moveTo>
                  <a:lnTo>
                    <a:pt x="124460" y="0"/>
                  </a:lnTo>
                  <a:cubicBezTo>
                    <a:pt x="55880" y="0"/>
                    <a:pt x="0" y="55880"/>
                    <a:pt x="0" y="124460"/>
                  </a:cubicBezTo>
                  <a:lnTo>
                    <a:pt x="0" y="2222673"/>
                  </a:lnTo>
                  <a:cubicBezTo>
                    <a:pt x="0" y="2291253"/>
                    <a:pt x="55880" y="2347133"/>
                    <a:pt x="124460" y="2347133"/>
                  </a:cubicBezTo>
                  <a:lnTo>
                    <a:pt x="1782186" y="2347133"/>
                  </a:lnTo>
                  <a:cubicBezTo>
                    <a:pt x="1850766" y="2347133"/>
                    <a:pt x="1906646" y="2291253"/>
                    <a:pt x="1906646" y="2222673"/>
                  </a:cubicBezTo>
                  <a:lnTo>
                    <a:pt x="1906646" y="124460"/>
                  </a:lnTo>
                  <a:cubicBezTo>
                    <a:pt x="1906646" y="55880"/>
                    <a:pt x="1850766" y="0"/>
                    <a:pt x="1782186" y="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t/>
              </a:r>
              <a:endParaRPr sz="1800">
                <a:solidFill>
                  <a:schemeClr val="dk1"/>
                </a:solidFill>
                <a:latin typeface="Cambria"/>
                <a:ea typeface="Cambria"/>
                <a:cs typeface="Cambria"/>
                <a:sym typeface="Cambria"/>
              </a:endParaRPr>
            </a:p>
          </p:txBody>
        </p:sp>
      </p:grpSp>
      <p:sp>
        <p:nvSpPr>
          <p:cNvPr id="469" name="Google Shape;469;p17"/>
          <p:cNvSpPr txBox="1"/>
          <p:nvPr/>
        </p:nvSpPr>
        <p:spPr>
          <a:xfrm>
            <a:off x="6971841" y="4295530"/>
            <a:ext cx="6692152" cy="1553054"/>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2200">
                <a:solidFill>
                  <a:schemeClr val="dk1"/>
                </a:solidFill>
                <a:latin typeface="Cambria"/>
                <a:ea typeface="Cambria"/>
                <a:cs typeface="Cambria"/>
                <a:sym typeface="Cambria"/>
              </a:rPr>
              <a:t>CuO + 2HNO</a:t>
            </a:r>
            <a:r>
              <a:rPr baseline="-25000" lang="en-US" sz="2200">
                <a:solidFill>
                  <a:schemeClr val="dk1"/>
                </a:solidFill>
                <a:latin typeface="Cambria"/>
                <a:ea typeface="Cambria"/>
                <a:cs typeface="Cambria"/>
                <a:sym typeface="Cambria"/>
              </a:rPr>
              <a:t>3</a:t>
            </a:r>
            <a:r>
              <a:rPr lang="en-US" sz="2200">
                <a:solidFill>
                  <a:schemeClr val="dk1"/>
                </a:solidFill>
                <a:latin typeface="Cambria"/>
                <a:ea typeface="Cambria"/>
                <a:cs typeface="Cambria"/>
                <a:sym typeface="Cambria"/>
              </a:rPr>
              <a:t> → Ca(NO</a:t>
            </a:r>
            <a:r>
              <a:rPr baseline="-25000" lang="en-US" sz="2200">
                <a:solidFill>
                  <a:schemeClr val="dk1"/>
                </a:solidFill>
                <a:latin typeface="Cambria"/>
                <a:ea typeface="Cambria"/>
                <a:cs typeface="Cambria"/>
                <a:sym typeface="Cambria"/>
              </a:rPr>
              <a:t>3</a:t>
            </a:r>
            <a:r>
              <a:rPr lang="en-US" sz="2200">
                <a:solidFill>
                  <a:schemeClr val="dk1"/>
                </a:solidFill>
                <a:latin typeface="Cambria"/>
                <a:ea typeface="Cambria"/>
                <a:cs typeface="Cambria"/>
                <a:sym typeface="Cambria"/>
              </a:rPr>
              <a:t>)</a:t>
            </a:r>
            <a:r>
              <a:rPr baseline="-25000" lang="en-US" sz="2200">
                <a:solidFill>
                  <a:schemeClr val="dk1"/>
                </a:solidFill>
                <a:latin typeface="Cambria"/>
                <a:ea typeface="Cambria"/>
                <a:cs typeface="Cambria"/>
                <a:sym typeface="Cambria"/>
              </a:rPr>
              <a:t>2 </a:t>
            </a:r>
            <a:r>
              <a:rPr lang="en-US" sz="2200">
                <a:solidFill>
                  <a:schemeClr val="dk1"/>
                </a:solidFill>
                <a:latin typeface="Cambria"/>
                <a:ea typeface="Cambria"/>
                <a:cs typeface="Cambria"/>
                <a:sym typeface="Cambria"/>
              </a:rPr>
              <a:t>+ H</a:t>
            </a:r>
            <a:r>
              <a:rPr baseline="-25000" lang="en-US" sz="2200">
                <a:solidFill>
                  <a:schemeClr val="dk1"/>
                </a:solidFill>
                <a:latin typeface="Cambria"/>
                <a:ea typeface="Cambria"/>
                <a:cs typeface="Cambria"/>
                <a:sym typeface="Cambria"/>
              </a:rPr>
              <a:t>2</a:t>
            </a:r>
            <a:r>
              <a:rPr lang="en-US" sz="2200">
                <a:solidFill>
                  <a:schemeClr val="dk1"/>
                </a:solidFill>
                <a:latin typeface="Cambria"/>
                <a:ea typeface="Cambria"/>
                <a:cs typeface="Cambria"/>
                <a:sym typeface="Cambria"/>
              </a:rPr>
              <a:t>O</a:t>
            </a:r>
            <a:endParaRPr/>
          </a:p>
          <a:p>
            <a:pPr indent="0" lvl="0" marL="0" marR="0" rtl="0" algn="l">
              <a:lnSpc>
                <a:spcPct val="150000"/>
              </a:lnSpc>
              <a:spcBef>
                <a:spcPts val="0"/>
              </a:spcBef>
              <a:spcAft>
                <a:spcPts val="0"/>
              </a:spcAft>
              <a:buNone/>
            </a:pPr>
            <a:r>
              <a:rPr lang="en-US" sz="2200">
                <a:solidFill>
                  <a:schemeClr val="dk1"/>
                </a:solidFill>
                <a:latin typeface="Cambria"/>
                <a:ea typeface="Cambria"/>
                <a:cs typeface="Cambria"/>
                <a:sym typeface="Cambria"/>
              </a:rPr>
              <a:t>Ca(OH)</a:t>
            </a:r>
            <a:r>
              <a:rPr baseline="-25000" lang="en-US" sz="2200">
                <a:solidFill>
                  <a:schemeClr val="dk1"/>
                </a:solidFill>
                <a:latin typeface="Cambria"/>
                <a:ea typeface="Cambria"/>
                <a:cs typeface="Cambria"/>
                <a:sym typeface="Cambria"/>
              </a:rPr>
              <a:t>2</a:t>
            </a:r>
            <a:r>
              <a:rPr lang="en-US" sz="2200">
                <a:solidFill>
                  <a:schemeClr val="dk1"/>
                </a:solidFill>
                <a:latin typeface="Cambria"/>
                <a:ea typeface="Cambria"/>
                <a:cs typeface="Cambria"/>
                <a:sym typeface="Cambria"/>
              </a:rPr>
              <a:t> + 2HNO</a:t>
            </a:r>
            <a:r>
              <a:rPr baseline="-25000" lang="en-US" sz="2200">
                <a:solidFill>
                  <a:schemeClr val="dk1"/>
                </a:solidFill>
                <a:latin typeface="Cambria"/>
                <a:ea typeface="Cambria"/>
                <a:cs typeface="Cambria"/>
                <a:sym typeface="Cambria"/>
              </a:rPr>
              <a:t>3</a:t>
            </a:r>
            <a:r>
              <a:rPr lang="en-US" sz="2200">
                <a:solidFill>
                  <a:schemeClr val="dk1"/>
                </a:solidFill>
                <a:latin typeface="Cambria"/>
                <a:ea typeface="Cambria"/>
                <a:cs typeface="Cambria"/>
                <a:sym typeface="Cambria"/>
              </a:rPr>
              <a:t> → Ca(NO</a:t>
            </a:r>
            <a:r>
              <a:rPr baseline="-25000" lang="en-US" sz="2200">
                <a:solidFill>
                  <a:schemeClr val="dk1"/>
                </a:solidFill>
                <a:latin typeface="Cambria"/>
                <a:ea typeface="Cambria"/>
                <a:cs typeface="Cambria"/>
                <a:sym typeface="Cambria"/>
              </a:rPr>
              <a:t>3</a:t>
            </a:r>
            <a:r>
              <a:rPr lang="en-US" sz="2200">
                <a:solidFill>
                  <a:schemeClr val="dk1"/>
                </a:solidFill>
                <a:latin typeface="Cambria"/>
                <a:ea typeface="Cambria"/>
                <a:cs typeface="Cambria"/>
                <a:sym typeface="Cambria"/>
              </a:rPr>
              <a:t>)</a:t>
            </a:r>
            <a:r>
              <a:rPr baseline="-25000" lang="en-US" sz="2200">
                <a:solidFill>
                  <a:schemeClr val="dk1"/>
                </a:solidFill>
                <a:latin typeface="Cambria"/>
                <a:ea typeface="Cambria"/>
                <a:cs typeface="Cambria"/>
                <a:sym typeface="Cambria"/>
              </a:rPr>
              <a:t>2</a:t>
            </a:r>
            <a:r>
              <a:rPr lang="en-US" sz="2200">
                <a:solidFill>
                  <a:schemeClr val="dk1"/>
                </a:solidFill>
                <a:latin typeface="Cambria"/>
                <a:ea typeface="Cambria"/>
                <a:cs typeface="Cambria"/>
                <a:sym typeface="Cambria"/>
              </a:rPr>
              <a:t> + 2H</a:t>
            </a:r>
            <a:r>
              <a:rPr baseline="-25000" lang="en-US" sz="2200">
                <a:solidFill>
                  <a:schemeClr val="dk1"/>
                </a:solidFill>
                <a:latin typeface="Cambria"/>
                <a:ea typeface="Cambria"/>
                <a:cs typeface="Cambria"/>
                <a:sym typeface="Cambria"/>
              </a:rPr>
              <a:t>2</a:t>
            </a:r>
            <a:r>
              <a:rPr lang="en-US" sz="2200">
                <a:solidFill>
                  <a:schemeClr val="dk1"/>
                </a:solidFill>
                <a:latin typeface="Cambria"/>
                <a:ea typeface="Cambria"/>
                <a:cs typeface="Cambria"/>
                <a:sym typeface="Cambria"/>
              </a:rPr>
              <a:t>O</a:t>
            </a:r>
            <a:endParaRPr/>
          </a:p>
          <a:p>
            <a:pPr indent="0" lvl="0" marL="0" marR="0" rtl="0" algn="l">
              <a:lnSpc>
                <a:spcPct val="150000"/>
              </a:lnSpc>
              <a:spcBef>
                <a:spcPts val="0"/>
              </a:spcBef>
              <a:spcAft>
                <a:spcPts val="0"/>
              </a:spcAft>
              <a:buNone/>
            </a:pPr>
            <a:r>
              <a:rPr lang="en-US" sz="2200">
                <a:solidFill>
                  <a:schemeClr val="dk1"/>
                </a:solidFill>
                <a:latin typeface="Cambria"/>
                <a:ea typeface="Cambria"/>
                <a:cs typeface="Cambria"/>
                <a:sym typeface="Cambria"/>
              </a:rPr>
              <a:t>CaCO</a:t>
            </a:r>
            <a:r>
              <a:rPr baseline="-25000" lang="en-US" sz="2200">
                <a:solidFill>
                  <a:schemeClr val="dk1"/>
                </a:solidFill>
                <a:latin typeface="Cambria"/>
                <a:ea typeface="Cambria"/>
                <a:cs typeface="Cambria"/>
                <a:sym typeface="Cambria"/>
              </a:rPr>
              <a:t>3</a:t>
            </a:r>
            <a:r>
              <a:rPr lang="en-US" sz="2200">
                <a:solidFill>
                  <a:schemeClr val="dk1"/>
                </a:solidFill>
                <a:latin typeface="Cambria"/>
                <a:ea typeface="Cambria"/>
                <a:cs typeface="Cambria"/>
                <a:sym typeface="Cambria"/>
              </a:rPr>
              <a:t> + 2HNO</a:t>
            </a:r>
            <a:r>
              <a:rPr baseline="-25000" lang="en-US" sz="2200">
                <a:solidFill>
                  <a:schemeClr val="dk1"/>
                </a:solidFill>
                <a:latin typeface="Cambria"/>
                <a:ea typeface="Cambria"/>
                <a:cs typeface="Cambria"/>
                <a:sym typeface="Cambria"/>
              </a:rPr>
              <a:t>3</a:t>
            </a:r>
            <a:r>
              <a:rPr lang="en-US" sz="2200">
                <a:solidFill>
                  <a:schemeClr val="dk1"/>
                </a:solidFill>
                <a:latin typeface="Cambria"/>
                <a:ea typeface="Cambria"/>
                <a:cs typeface="Cambria"/>
                <a:sym typeface="Cambria"/>
              </a:rPr>
              <a:t> → Ca(NO</a:t>
            </a:r>
            <a:r>
              <a:rPr baseline="-25000" lang="en-US" sz="2200">
                <a:solidFill>
                  <a:schemeClr val="dk1"/>
                </a:solidFill>
                <a:latin typeface="Cambria"/>
                <a:ea typeface="Cambria"/>
                <a:cs typeface="Cambria"/>
                <a:sym typeface="Cambria"/>
              </a:rPr>
              <a:t>3</a:t>
            </a:r>
            <a:r>
              <a:rPr lang="en-US" sz="2200">
                <a:solidFill>
                  <a:schemeClr val="dk1"/>
                </a:solidFill>
                <a:latin typeface="Cambria"/>
                <a:ea typeface="Cambria"/>
                <a:cs typeface="Cambria"/>
                <a:sym typeface="Cambria"/>
              </a:rPr>
              <a:t>)</a:t>
            </a:r>
            <a:r>
              <a:rPr baseline="-25000" lang="en-US" sz="2200">
                <a:solidFill>
                  <a:schemeClr val="dk1"/>
                </a:solidFill>
                <a:latin typeface="Cambria"/>
                <a:ea typeface="Cambria"/>
                <a:cs typeface="Cambria"/>
                <a:sym typeface="Cambria"/>
              </a:rPr>
              <a:t>2</a:t>
            </a:r>
            <a:r>
              <a:rPr lang="en-US" sz="2200">
                <a:solidFill>
                  <a:schemeClr val="dk1"/>
                </a:solidFill>
                <a:latin typeface="Cambria"/>
                <a:ea typeface="Cambria"/>
                <a:cs typeface="Cambria"/>
                <a:sym typeface="Cambria"/>
              </a:rPr>
              <a:t> + H</a:t>
            </a:r>
            <a:r>
              <a:rPr baseline="-25000" lang="en-US" sz="2200">
                <a:solidFill>
                  <a:schemeClr val="dk1"/>
                </a:solidFill>
                <a:latin typeface="Cambria"/>
                <a:ea typeface="Cambria"/>
                <a:cs typeface="Cambria"/>
                <a:sym typeface="Cambria"/>
              </a:rPr>
              <a:t>2</a:t>
            </a:r>
            <a:r>
              <a:rPr lang="en-US" sz="2200">
                <a:solidFill>
                  <a:schemeClr val="dk1"/>
                </a:solidFill>
                <a:latin typeface="Cambria"/>
                <a:ea typeface="Cambria"/>
                <a:cs typeface="Cambria"/>
                <a:sym typeface="Cambria"/>
              </a:rPr>
              <a:t>O + CO</a:t>
            </a:r>
            <a:r>
              <a:rPr baseline="-25000" lang="en-US" sz="2200">
                <a:solidFill>
                  <a:schemeClr val="dk1"/>
                </a:solidFill>
                <a:latin typeface="Cambria"/>
                <a:ea typeface="Cambria"/>
                <a:cs typeface="Cambria"/>
                <a:sym typeface="Cambria"/>
              </a:rPr>
              <a:t>2</a:t>
            </a:r>
            <a:endParaRPr baseline="-25000" sz="2200">
              <a:solidFill>
                <a:schemeClr val="dk1"/>
              </a:solidFill>
              <a:latin typeface="Cambria"/>
              <a:ea typeface="Cambria"/>
              <a:cs typeface="Cambria"/>
              <a:sym typeface="Cambria"/>
            </a:endParaRPr>
          </a:p>
        </p:txBody>
      </p:sp>
      <p:pic>
        <p:nvPicPr>
          <p:cNvPr id="470" name="Google Shape;470;p17"/>
          <p:cNvPicPr preferRelativeResize="0"/>
          <p:nvPr/>
        </p:nvPicPr>
        <p:blipFill rotWithShape="1">
          <a:blip r:embed="rId10">
            <a:alphaModFix/>
          </a:blip>
          <a:srcRect b="0" l="0" r="0" t="0"/>
          <a:stretch/>
        </p:blipFill>
        <p:spPr>
          <a:xfrm>
            <a:off x="1525203" y="5072057"/>
            <a:ext cx="2040871" cy="1147990"/>
          </a:xfrm>
          <a:prstGeom prst="rect">
            <a:avLst/>
          </a:prstGeom>
          <a:noFill/>
          <a:ln>
            <a:noFill/>
          </a:ln>
        </p:spPr>
      </p:pic>
      <p:pic>
        <p:nvPicPr>
          <p:cNvPr id="471" name="Google Shape;471;p17"/>
          <p:cNvPicPr preferRelativeResize="0"/>
          <p:nvPr/>
        </p:nvPicPr>
        <p:blipFill rotWithShape="1">
          <a:blip r:embed="rId11">
            <a:alphaModFix/>
          </a:blip>
          <a:srcRect b="0" l="0" r="0" t="0"/>
          <a:stretch/>
        </p:blipFill>
        <p:spPr>
          <a:xfrm>
            <a:off x="5018608" y="3007202"/>
            <a:ext cx="1749704" cy="201185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57"/>
                                        </p:tgtEl>
                                        <p:attrNameLst>
                                          <p:attrName>style.visibility</p:attrName>
                                        </p:attrNameLst>
                                      </p:cBhvr>
                                      <p:to>
                                        <p:strVal val="visible"/>
                                      </p:to>
                                    </p:set>
                                    <p:animEffect filter="fade" transition="in">
                                      <p:cBhvr>
                                        <p:cTn dur="1000"/>
                                        <p:tgtEl>
                                          <p:spTgt spid="4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8"/>
                                        </p:tgtEl>
                                        <p:attrNameLst>
                                          <p:attrName>style.visibility</p:attrName>
                                        </p:attrNameLst>
                                      </p:cBhvr>
                                      <p:to>
                                        <p:strVal val="visible"/>
                                      </p:to>
                                    </p:set>
                                    <p:animEffect filter="fade" transition="in">
                                      <p:cBhvr>
                                        <p:cTn dur="500"/>
                                        <p:tgtEl>
                                          <p:spTgt spid="458"/>
                                        </p:tgtEl>
                                      </p:cBhvr>
                                    </p:animEffect>
                                  </p:childTnLst>
                                </p:cTn>
                              </p:par>
                              <p:par>
                                <p:cTn fill="hold" nodeType="withEffect" presetClass="entr" presetID="10" presetSubtype="0">
                                  <p:stCondLst>
                                    <p:cond delay="0"/>
                                  </p:stCondLst>
                                  <p:childTnLst>
                                    <p:set>
                                      <p:cBhvr>
                                        <p:cTn dur="1" fill="hold">
                                          <p:stCondLst>
                                            <p:cond delay="0"/>
                                          </p:stCondLst>
                                        </p:cTn>
                                        <p:tgtEl>
                                          <p:spTgt spid="450"/>
                                        </p:tgtEl>
                                        <p:attrNameLst>
                                          <p:attrName>style.visibility</p:attrName>
                                        </p:attrNameLst>
                                      </p:cBhvr>
                                      <p:to>
                                        <p:strVal val="visible"/>
                                      </p:to>
                                    </p:set>
                                    <p:animEffect filter="fade" transition="in">
                                      <p:cBhvr>
                                        <p:cTn dur="500"/>
                                        <p:tgtEl>
                                          <p:spTgt spid="450"/>
                                        </p:tgtEl>
                                      </p:cBhvr>
                                    </p:animEffect>
                                  </p:childTnLst>
                                </p:cTn>
                              </p:par>
                              <p:par>
                                <p:cTn fill="hold" nodeType="withEffect" presetClass="entr" presetID="10" presetSubtype="0">
                                  <p:stCondLst>
                                    <p:cond delay="0"/>
                                  </p:stCondLst>
                                  <p:childTnLst>
                                    <p:set>
                                      <p:cBhvr>
                                        <p:cTn dur="1" fill="hold">
                                          <p:stCondLst>
                                            <p:cond delay="0"/>
                                          </p:stCondLst>
                                        </p:cTn>
                                        <p:tgtEl>
                                          <p:spTgt spid="463"/>
                                        </p:tgtEl>
                                        <p:attrNameLst>
                                          <p:attrName>style.visibility</p:attrName>
                                        </p:attrNameLst>
                                      </p:cBhvr>
                                      <p:to>
                                        <p:strVal val="visible"/>
                                      </p:to>
                                    </p:set>
                                    <p:animEffect filter="fade" transition="in">
                                      <p:cBhvr>
                                        <p:cTn dur="500"/>
                                        <p:tgtEl>
                                          <p:spTgt spid="463"/>
                                        </p:tgtEl>
                                      </p:cBhvr>
                                    </p:animEffect>
                                  </p:childTnLst>
                                </p:cTn>
                              </p:par>
                              <p:par>
                                <p:cTn fill="hold" nodeType="withEffect" presetClass="entr" presetID="10" presetSubtype="0">
                                  <p:stCondLst>
                                    <p:cond delay="0"/>
                                  </p:stCondLst>
                                  <p:childTnLst>
                                    <p:set>
                                      <p:cBhvr>
                                        <p:cTn dur="1" fill="hold">
                                          <p:stCondLst>
                                            <p:cond delay="0"/>
                                          </p:stCondLst>
                                        </p:cTn>
                                        <p:tgtEl>
                                          <p:spTgt spid="462"/>
                                        </p:tgtEl>
                                        <p:attrNameLst>
                                          <p:attrName>style.visibility</p:attrName>
                                        </p:attrNameLst>
                                      </p:cBhvr>
                                      <p:to>
                                        <p:strVal val="visible"/>
                                      </p:to>
                                    </p:set>
                                    <p:animEffect filter="fade" transition="in">
                                      <p:cBhvr>
                                        <p:cTn dur="500"/>
                                        <p:tgtEl>
                                          <p:spTgt spid="462"/>
                                        </p:tgtEl>
                                      </p:cBhvr>
                                    </p:animEffect>
                                  </p:childTnLst>
                                </p:cTn>
                              </p:par>
                              <p:par>
                                <p:cTn fill="hold" nodeType="withEffect" presetClass="entr" presetID="10" presetSubtype="0">
                                  <p:stCondLst>
                                    <p:cond delay="0"/>
                                  </p:stCondLst>
                                  <p:childTnLst>
                                    <p:set>
                                      <p:cBhvr>
                                        <p:cTn dur="1" fill="hold">
                                          <p:stCondLst>
                                            <p:cond delay="0"/>
                                          </p:stCondLst>
                                        </p:cTn>
                                        <p:tgtEl>
                                          <p:spTgt spid="471"/>
                                        </p:tgtEl>
                                        <p:attrNameLst>
                                          <p:attrName>style.visibility</p:attrName>
                                        </p:attrNameLst>
                                      </p:cBhvr>
                                      <p:to>
                                        <p:strVal val="visible"/>
                                      </p:to>
                                    </p:set>
                                    <p:animEffect filter="fade" transition="in">
                                      <p:cBhvr>
                                        <p:cTn dur="500"/>
                                        <p:tgtEl>
                                          <p:spTgt spid="4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70"/>
                                        </p:tgtEl>
                                        <p:attrNameLst>
                                          <p:attrName>style.visibility</p:attrName>
                                        </p:attrNameLst>
                                      </p:cBhvr>
                                      <p:to>
                                        <p:strVal val="visible"/>
                                      </p:to>
                                    </p:set>
                                    <p:anim calcmode="lin" valueType="num">
                                      <p:cBhvr additive="base">
                                        <p:cTn dur="500"/>
                                        <p:tgtEl>
                                          <p:spTgt spid="47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49"/>
                                        </p:tgtEl>
                                        <p:attrNameLst>
                                          <p:attrName>style.visibility</p:attrName>
                                        </p:attrNameLst>
                                      </p:cBhvr>
                                      <p:to>
                                        <p:strVal val="visible"/>
                                      </p:to>
                                    </p:set>
                                    <p:anim calcmode="lin" valueType="num">
                                      <p:cBhvr additive="base">
                                        <p:cTn dur="500"/>
                                        <p:tgtEl>
                                          <p:spTgt spid="44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4"/>
                                        </p:tgtEl>
                                        <p:attrNameLst>
                                          <p:attrName>style.visibility</p:attrName>
                                        </p:attrNameLst>
                                      </p:cBhvr>
                                      <p:to>
                                        <p:strVal val="visible"/>
                                      </p:to>
                                    </p:set>
                                    <p:animEffect filter="fade" transition="in">
                                      <p:cBhvr>
                                        <p:cTn dur="500"/>
                                        <p:tgtEl>
                                          <p:spTgt spid="464"/>
                                        </p:tgtEl>
                                      </p:cBhvr>
                                    </p:animEffect>
                                  </p:childTnLst>
                                </p:cTn>
                              </p:par>
                              <p:par>
                                <p:cTn fill="hold" nodeType="withEffect" presetClass="entr" presetID="10" presetSubtype="0">
                                  <p:stCondLst>
                                    <p:cond delay="0"/>
                                  </p:stCondLst>
                                  <p:childTnLst>
                                    <p:set>
                                      <p:cBhvr>
                                        <p:cTn dur="1" fill="hold">
                                          <p:stCondLst>
                                            <p:cond delay="0"/>
                                          </p:stCondLst>
                                        </p:cTn>
                                        <p:tgtEl>
                                          <p:spTgt spid="459"/>
                                        </p:tgtEl>
                                        <p:attrNameLst>
                                          <p:attrName>style.visibility</p:attrName>
                                        </p:attrNameLst>
                                      </p:cBhvr>
                                      <p:to>
                                        <p:strVal val="visible"/>
                                      </p:to>
                                    </p:set>
                                    <p:animEffect filter="fade" transition="in">
                                      <p:cBhvr>
                                        <p:cTn dur="500"/>
                                        <p:tgtEl>
                                          <p:spTgt spid="4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5"/>
                                        </p:tgtEl>
                                        <p:attrNameLst>
                                          <p:attrName>style.visibility</p:attrName>
                                        </p:attrNameLst>
                                      </p:cBhvr>
                                      <p:to>
                                        <p:strVal val="visible"/>
                                      </p:to>
                                    </p:set>
                                    <p:animEffect filter="fade" transition="in">
                                      <p:cBhvr>
                                        <p:cTn dur="500"/>
                                        <p:tgtEl>
                                          <p:spTgt spid="4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8"/>
                                        </p:tgtEl>
                                        <p:attrNameLst>
                                          <p:attrName>style.visibility</p:attrName>
                                        </p:attrNameLst>
                                      </p:cBhvr>
                                      <p:to>
                                        <p:strVal val="visible"/>
                                      </p:to>
                                    </p:set>
                                    <p:animEffect filter="fade" transition="in">
                                      <p:cBhvr>
                                        <p:cTn dur="500"/>
                                        <p:tgtEl>
                                          <p:spTgt spid="4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6"/>
                                        </p:tgtEl>
                                        <p:attrNameLst>
                                          <p:attrName>style.visibility</p:attrName>
                                        </p:attrNameLst>
                                      </p:cBhvr>
                                      <p:to>
                                        <p:strVal val="visible"/>
                                      </p:to>
                                    </p:set>
                                    <p:animEffect filter="fade" transition="in">
                                      <p:cBhvr>
                                        <p:cTn dur="500"/>
                                        <p:tgtEl>
                                          <p:spTgt spid="4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9"/>
                                        </p:tgtEl>
                                        <p:attrNameLst>
                                          <p:attrName>style.visibility</p:attrName>
                                        </p:attrNameLst>
                                      </p:cBhvr>
                                      <p:to>
                                        <p:strVal val="visible"/>
                                      </p:to>
                                    </p:set>
                                    <p:animEffect filter="fade" transition="in">
                                      <p:cBhvr>
                                        <p:cTn dur="500"/>
                                        <p:tgtEl>
                                          <p:spTgt spid="4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p18"/>
          <p:cNvSpPr/>
          <p:nvPr/>
        </p:nvSpPr>
        <p:spPr>
          <a:xfrm>
            <a:off x="0" y="0"/>
            <a:ext cx="12192000" cy="1266092"/>
          </a:xfrm>
          <a:prstGeom prst="rect">
            <a:avLst/>
          </a:prstGeom>
          <a:blipFill rotWithShape="1">
            <a:blip r:embed="rId3">
              <a:alphaModFix/>
            </a:blip>
            <a:stretch>
              <a:fillRect b="-441653" l="0" r="0" t="0"/>
            </a:stretch>
          </a:blipFill>
          <a:ln>
            <a:noFill/>
          </a:ln>
        </p:spPr>
        <p:txBody>
          <a:bodyPr anchorCtr="0" anchor="ctr" bIns="45700" lIns="91425" spcFirstLastPara="1" rIns="91425" wrap="square" tIns="45700">
            <a:noAutofit/>
          </a:bodyPr>
          <a:lstStyle/>
          <a:p>
            <a:pPr indent="0" lvl="0" marL="0" marR="0" rtl="0" algn="ctr">
              <a:lnSpc>
                <a:spcPct val="120000"/>
              </a:lnSpc>
              <a:spcBef>
                <a:spcPts val="0"/>
              </a:spcBef>
              <a:spcAft>
                <a:spcPts val="0"/>
              </a:spcAft>
              <a:buClr>
                <a:schemeClr val="lt1"/>
              </a:buClr>
              <a:buSzPts val="1800"/>
              <a:buFont typeface="Cambria"/>
              <a:buNone/>
            </a:pPr>
            <a:r>
              <a:t/>
            </a:r>
            <a:endParaRPr b="0" i="0" sz="1800" u="none" cap="none" strike="noStrike">
              <a:solidFill>
                <a:srgbClr val="FFFFFF"/>
              </a:solidFill>
              <a:latin typeface="Cambria"/>
              <a:ea typeface="Cambria"/>
              <a:cs typeface="Cambria"/>
              <a:sym typeface="Cambria"/>
            </a:endParaRPr>
          </a:p>
        </p:txBody>
      </p:sp>
      <p:pic>
        <p:nvPicPr>
          <p:cNvPr id="478" name="Google Shape;478;p18"/>
          <p:cNvPicPr preferRelativeResize="0"/>
          <p:nvPr/>
        </p:nvPicPr>
        <p:blipFill rotWithShape="1">
          <a:blip r:embed="rId4">
            <a:alphaModFix/>
          </a:blip>
          <a:srcRect b="0" l="0" r="0" t="0"/>
          <a:stretch/>
        </p:blipFill>
        <p:spPr>
          <a:xfrm>
            <a:off x="1268708" y="755927"/>
            <a:ext cx="1180308" cy="440025"/>
          </a:xfrm>
          <a:prstGeom prst="rect">
            <a:avLst/>
          </a:prstGeom>
          <a:noFill/>
          <a:ln>
            <a:noFill/>
          </a:ln>
        </p:spPr>
      </p:pic>
      <p:pic>
        <p:nvPicPr>
          <p:cNvPr id="479" name="Google Shape;479;p18"/>
          <p:cNvPicPr preferRelativeResize="0"/>
          <p:nvPr/>
        </p:nvPicPr>
        <p:blipFill rotWithShape="1">
          <a:blip r:embed="rId5">
            <a:alphaModFix/>
          </a:blip>
          <a:srcRect b="0" l="0" r="0" t="0"/>
          <a:stretch/>
        </p:blipFill>
        <p:spPr>
          <a:xfrm>
            <a:off x="1255274" y="171199"/>
            <a:ext cx="721647" cy="637312"/>
          </a:xfrm>
          <a:prstGeom prst="rect">
            <a:avLst/>
          </a:prstGeom>
          <a:noFill/>
          <a:ln>
            <a:noFill/>
          </a:ln>
        </p:spPr>
      </p:pic>
      <p:pic>
        <p:nvPicPr>
          <p:cNvPr id="480" name="Google Shape;480;p18"/>
          <p:cNvPicPr preferRelativeResize="0"/>
          <p:nvPr/>
        </p:nvPicPr>
        <p:blipFill rotWithShape="1">
          <a:blip r:embed="rId6">
            <a:alphaModFix/>
          </a:blip>
          <a:srcRect b="0" l="0" r="0" t="0"/>
          <a:stretch/>
        </p:blipFill>
        <p:spPr>
          <a:xfrm>
            <a:off x="0" y="70140"/>
            <a:ext cx="1133571" cy="982326"/>
          </a:xfrm>
          <a:prstGeom prst="rect">
            <a:avLst/>
          </a:prstGeom>
          <a:noFill/>
          <a:ln>
            <a:noFill/>
          </a:ln>
        </p:spPr>
      </p:pic>
      <p:pic>
        <p:nvPicPr>
          <p:cNvPr id="481" name="Google Shape;481;p18"/>
          <p:cNvPicPr preferRelativeResize="0"/>
          <p:nvPr/>
        </p:nvPicPr>
        <p:blipFill rotWithShape="1">
          <a:blip r:embed="rId7">
            <a:alphaModFix/>
          </a:blip>
          <a:srcRect b="0" l="0" r="0" t="0"/>
          <a:stretch/>
        </p:blipFill>
        <p:spPr>
          <a:xfrm>
            <a:off x="10317917" y="70140"/>
            <a:ext cx="702097" cy="1105620"/>
          </a:xfrm>
          <a:prstGeom prst="rect">
            <a:avLst/>
          </a:prstGeom>
          <a:noFill/>
          <a:ln>
            <a:noFill/>
          </a:ln>
        </p:spPr>
      </p:pic>
      <p:pic>
        <p:nvPicPr>
          <p:cNvPr id="482" name="Google Shape;482;p18"/>
          <p:cNvPicPr preferRelativeResize="0"/>
          <p:nvPr/>
        </p:nvPicPr>
        <p:blipFill rotWithShape="1">
          <a:blip r:embed="rId8">
            <a:alphaModFix/>
          </a:blip>
          <a:srcRect b="0" l="0" r="0" t="0"/>
          <a:stretch/>
        </p:blipFill>
        <p:spPr>
          <a:xfrm>
            <a:off x="11141061" y="224306"/>
            <a:ext cx="675801" cy="1063241"/>
          </a:xfrm>
          <a:prstGeom prst="rect">
            <a:avLst/>
          </a:prstGeom>
          <a:noFill/>
          <a:ln>
            <a:noFill/>
          </a:ln>
        </p:spPr>
      </p:pic>
      <p:sp>
        <p:nvSpPr>
          <p:cNvPr id="483" name="Google Shape;483;p18"/>
          <p:cNvSpPr txBox="1"/>
          <p:nvPr/>
        </p:nvSpPr>
        <p:spPr>
          <a:xfrm>
            <a:off x="3245629" y="340907"/>
            <a:ext cx="5780309" cy="695960"/>
          </a:xfrm>
          <a:prstGeom prst="rect">
            <a:avLst/>
          </a:prstGeom>
          <a:noFill/>
          <a:ln>
            <a:noFill/>
          </a:ln>
        </p:spPr>
        <p:txBody>
          <a:bodyPr anchorCtr="0" anchor="t" bIns="45700" lIns="91425" spcFirstLastPara="1" rIns="91425" wrap="square" tIns="45700">
            <a:spAutoFit/>
          </a:bodyPr>
          <a:lstStyle/>
          <a:p>
            <a:pPr indent="0" lvl="0" marL="0" marR="0" rtl="0" algn="ctr">
              <a:lnSpc>
                <a:spcPct val="120000"/>
              </a:lnSpc>
              <a:spcBef>
                <a:spcPts val="0"/>
              </a:spcBef>
              <a:spcAft>
                <a:spcPts val="0"/>
              </a:spcAft>
              <a:buClr>
                <a:srgbClr val="2A3D52"/>
              </a:buClr>
              <a:buSzPts val="3600"/>
              <a:buFont typeface="Cambria"/>
              <a:buNone/>
            </a:pPr>
            <a:r>
              <a:rPr b="1" i="0" lang="en-US" sz="3600" u="none" cap="none" strike="noStrike">
                <a:solidFill>
                  <a:srgbClr val="2A3D52"/>
                </a:solidFill>
                <a:latin typeface="Cambria"/>
                <a:ea typeface="Cambria"/>
                <a:cs typeface="Cambria"/>
                <a:sym typeface="Cambria"/>
              </a:rPr>
              <a:t>NITRIC ACID</a:t>
            </a:r>
            <a:endParaRPr b="1" i="0" sz="3600" u="none" cap="none" strike="noStrike">
              <a:solidFill>
                <a:srgbClr val="2A3D52"/>
              </a:solidFill>
              <a:latin typeface="Cambria"/>
              <a:ea typeface="Cambria"/>
              <a:cs typeface="Cambria"/>
              <a:sym typeface="Cambria"/>
            </a:endParaRPr>
          </a:p>
        </p:txBody>
      </p:sp>
      <p:sp>
        <p:nvSpPr>
          <p:cNvPr id="484" name="Google Shape;484;p18"/>
          <p:cNvSpPr txBox="1"/>
          <p:nvPr/>
        </p:nvSpPr>
        <p:spPr>
          <a:xfrm>
            <a:off x="420555" y="1271510"/>
            <a:ext cx="4761045" cy="494687"/>
          </a:xfrm>
          <a:prstGeom prst="rect">
            <a:avLst/>
          </a:prstGeom>
          <a:solidFill>
            <a:srgbClr val="BBD6EE"/>
          </a:solidFill>
          <a:ln>
            <a:noFill/>
          </a:ln>
        </p:spPr>
        <p:txBody>
          <a:bodyPr anchorCtr="0" anchor="t" bIns="45700" lIns="91425" spcFirstLastPara="1" rIns="91425" wrap="square" tIns="45700">
            <a:spAutoFit/>
          </a:bodyPr>
          <a:lstStyle/>
          <a:p>
            <a:pPr indent="0" lvl="0" marL="0" marR="0" rtl="0" algn="ctr">
              <a:lnSpc>
                <a:spcPct val="120000"/>
              </a:lnSpc>
              <a:spcBef>
                <a:spcPts val="0"/>
              </a:spcBef>
              <a:spcAft>
                <a:spcPts val="0"/>
              </a:spcAft>
              <a:buClr>
                <a:srgbClr val="000000"/>
              </a:buClr>
              <a:buSzPts val="2400"/>
              <a:buFont typeface="Cambria"/>
              <a:buNone/>
            </a:pPr>
            <a:r>
              <a:rPr b="1" i="0" lang="en-US" sz="2400" u="none" cap="none" strike="noStrike">
                <a:solidFill>
                  <a:srgbClr val="000000"/>
                </a:solidFill>
                <a:latin typeface="Cambria"/>
                <a:ea typeface="Cambria"/>
                <a:cs typeface="Cambria"/>
                <a:sym typeface="Cambria"/>
              </a:rPr>
              <a:t>Tính chất hóa học và ứng dụng</a:t>
            </a:r>
            <a:endParaRPr b="0" i="0" sz="2400" u="none" cap="none" strike="noStrike">
              <a:solidFill>
                <a:srgbClr val="000000"/>
              </a:solidFill>
              <a:latin typeface="Cambria"/>
              <a:ea typeface="Cambria"/>
              <a:cs typeface="Cambria"/>
              <a:sym typeface="Cambria"/>
            </a:endParaRPr>
          </a:p>
        </p:txBody>
      </p:sp>
      <p:pic>
        <p:nvPicPr>
          <p:cNvPr id="485" name="Google Shape;485;p18"/>
          <p:cNvPicPr preferRelativeResize="0"/>
          <p:nvPr/>
        </p:nvPicPr>
        <p:blipFill rotWithShape="1">
          <a:blip r:embed="rId9">
            <a:alphaModFix/>
          </a:blip>
          <a:srcRect b="0" l="0" r="0" t="0"/>
          <a:stretch/>
        </p:blipFill>
        <p:spPr>
          <a:xfrm>
            <a:off x="109158" y="2576919"/>
            <a:ext cx="1749704" cy="2011854"/>
          </a:xfrm>
          <a:prstGeom prst="rect">
            <a:avLst/>
          </a:prstGeom>
          <a:noFill/>
          <a:ln>
            <a:noFill/>
          </a:ln>
        </p:spPr>
      </p:pic>
      <p:pic>
        <p:nvPicPr>
          <p:cNvPr id="486" name="Google Shape;486;p18"/>
          <p:cNvPicPr preferRelativeResize="0"/>
          <p:nvPr/>
        </p:nvPicPr>
        <p:blipFill rotWithShape="1">
          <a:blip r:embed="rId10">
            <a:alphaModFix/>
          </a:blip>
          <a:srcRect b="0" l="0" r="0" t="0"/>
          <a:stretch/>
        </p:blipFill>
        <p:spPr>
          <a:xfrm>
            <a:off x="1858862" y="1845148"/>
            <a:ext cx="9578793" cy="3088540"/>
          </a:xfrm>
          <a:prstGeom prst="rect">
            <a:avLst/>
          </a:prstGeom>
          <a:noFill/>
          <a:ln>
            <a:noFill/>
          </a:ln>
        </p:spPr>
      </p:pic>
      <p:sp>
        <p:nvSpPr>
          <p:cNvPr id="487" name="Google Shape;487;p18"/>
          <p:cNvSpPr/>
          <p:nvPr/>
        </p:nvSpPr>
        <p:spPr>
          <a:xfrm>
            <a:off x="1383323" y="4933688"/>
            <a:ext cx="10234246" cy="1854172"/>
          </a:xfrm>
          <a:prstGeom prst="horizontalScroll">
            <a:avLst>
              <a:gd fmla="val 12500" name="adj"/>
            </a:avLst>
          </a:prstGeom>
          <a:solidFill>
            <a:srgbClr val="FEE599"/>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342900" lvl="0" marL="342900" marR="0" rtl="0" algn="l">
              <a:lnSpc>
                <a:spcPct val="120000"/>
              </a:lnSpc>
              <a:spcBef>
                <a:spcPts val="0"/>
              </a:spcBef>
              <a:spcAft>
                <a:spcPts val="0"/>
              </a:spcAft>
              <a:buClr>
                <a:srgbClr val="002060"/>
              </a:buClr>
              <a:buSzPts val="2400"/>
              <a:buFont typeface="Arial"/>
              <a:buChar char="•"/>
            </a:pPr>
            <a:r>
              <a:rPr b="0" i="0" lang="en-US" sz="2400">
                <a:solidFill>
                  <a:srgbClr val="002060"/>
                </a:solidFill>
                <a:latin typeface="Cambria"/>
                <a:ea typeface="Cambria"/>
                <a:cs typeface="Cambria"/>
                <a:sym typeface="Cambria"/>
              </a:rPr>
              <a:t>Hỗn hợp HNO</a:t>
            </a:r>
            <a:r>
              <a:rPr b="0" baseline="-25000" i="0" lang="en-US" sz="2400">
                <a:solidFill>
                  <a:srgbClr val="002060"/>
                </a:solidFill>
                <a:latin typeface="Cambria"/>
                <a:ea typeface="Cambria"/>
                <a:cs typeface="Cambria"/>
                <a:sym typeface="Cambria"/>
              </a:rPr>
              <a:t>3</a:t>
            </a:r>
            <a:r>
              <a:rPr b="0" i="0" lang="en-US" sz="2400">
                <a:solidFill>
                  <a:srgbClr val="002060"/>
                </a:solidFill>
                <a:latin typeface="Cambria"/>
                <a:ea typeface="Cambria"/>
                <a:cs typeface="Cambria"/>
                <a:sym typeface="Cambria"/>
              </a:rPr>
              <a:t> đặc : HCl đặc c có tỉ lệ thể tích 1 : 3 =&gt; </a:t>
            </a:r>
            <a:r>
              <a:rPr b="0" i="0" lang="en-US" sz="2400">
                <a:solidFill>
                  <a:srgbClr val="FF0000"/>
                </a:solidFill>
                <a:latin typeface="Cambria"/>
                <a:ea typeface="Cambria"/>
                <a:cs typeface="Cambria"/>
                <a:sym typeface="Cambria"/>
              </a:rPr>
              <a:t>dung dịch nước cường toan. </a:t>
            </a:r>
            <a:r>
              <a:rPr b="0" i="0" lang="en-US" sz="2400">
                <a:solidFill>
                  <a:srgbClr val="002060"/>
                </a:solidFill>
                <a:latin typeface="Cambria"/>
                <a:ea typeface="Cambria"/>
                <a:cs typeface="Cambria"/>
                <a:sym typeface="Cambria"/>
              </a:rPr>
              <a:t>Dung dịch này có khả năng hoà tan platinum và vàng.</a:t>
            </a:r>
            <a:endParaRPr b="0" i="0" sz="2400">
              <a:solidFill>
                <a:srgbClr val="002060"/>
              </a:solidFill>
              <a:latin typeface="Cambria"/>
              <a:ea typeface="Cambria"/>
              <a:cs typeface="Cambria"/>
              <a:sym typeface="Cambria"/>
            </a:endParaRPr>
          </a:p>
          <a:p>
            <a:pPr indent="-342900" lvl="0" marL="342900" marR="0" rtl="0" algn="l">
              <a:lnSpc>
                <a:spcPct val="120000"/>
              </a:lnSpc>
              <a:spcBef>
                <a:spcPts val="0"/>
              </a:spcBef>
              <a:spcAft>
                <a:spcPts val="0"/>
              </a:spcAft>
              <a:buClr>
                <a:srgbClr val="002060"/>
              </a:buClr>
              <a:buSzPts val="2400"/>
              <a:buFont typeface="Arial"/>
              <a:buChar char="•"/>
            </a:pPr>
            <a:r>
              <a:rPr lang="en-US" sz="2400">
                <a:solidFill>
                  <a:srgbClr val="002060"/>
                </a:solidFill>
                <a:latin typeface="Cambria"/>
                <a:ea typeface="Cambria"/>
                <a:cs typeface="Cambria"/>
                <a:sym typeface="Cambria"/>
              </a:rPr>
              <a:t>Fe, Al, Cr </a:t>
            </a:r>
            <a:r>
              <a:rPr lang="en-US" sz="2400">
                <a:solidFill>
                  <a:srgbClr val="FF0000"/>
                </a:solidFill>
                <a:latin typeface="Cambria"/>
                <a:ea typeface="Cambria"/>
                <a:cs typeface="Cambria"/>
                <a:sym typeface="Cambria"/>
              </a:rPr>
              <a:t>thụ động hóa </a:t>
            </a:r>
            <a:r>
              <a:rPr lang="en-US" sz="2400">
                <a:solidFill>
                  <a:srgbClr val="002060"/>
                </a:solidFill>
                <a:latin typeface="Cambria"/>
                <a:ea typeface="Cambria"/>
                <a:cs typeface="Cambria"/>
                <a:sym typeface="Cambria"/>
              </a:rPr>
              <a:t>trong HNO</a:t>
            </a:r>
            <a:r>
              <a:rPr baseline="-25000" lang="en-US" sz="2400">
                <a:solidFill>
                  <a:srgbClr val="002060"/>
                </a:solidFill>
                <a:latin typeface="Cambria"/>
                <a:ea typeface="Cambria"/>
                <a:cs typeface="Cambria"/>
                <a:sym typeface="Cambria"/>
              </a:rPr>
              <a:t>3</a:t>
            </a:r>
            <a:r>
              <a:rPr lang="en-US" sz="2400">
                <a:solidFill>
                  <a:srgbClr val="002060"/>
                </a:solidFill>
                <a:latin typeface="Cambria"/>
                <a:ea typeface="Cambria"/>
                <a:cs typeface="Cambria"/>
                <a:sym typeface="Cambria"/>
              </a:rPr>
              <a:t> đặc, nguội. </a:t>
            </a:r>
            <a:endParaRPr b="0" i="0" sz="2400">
              <a:solidFill>
                <a:srgbClr val="002060"/>
              </a:solidFill>
              <a:latin typeface="Cambria"/>
              <a:ea typeface="Cambria"/>
              <a:cs typeface="Cambria"/>
              <a:sym typeface="Cambri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83"/>
                                        </p:tgtEl>
                                        <p:attrNameLst>
                                          <p:attrName>style.visibility</p:attrName>
                                        </p:attrNameLst>
                                      </p:cBhvr>
                                      <p:to>
                                        <p:strVal val="visible"/>
                                      </p:to>
                                    </p:set>
                                    <p:animEffect filter="fade" transition="in">
                                      <p:cBhvr>
                                        <p:cTn dur="1000"/>
                                        <p:tgtEl>
                                          <p:spTgt spid="4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6"/>
                                        </p:tgtEl>
                                        <p:attrNameLst>
                                          <p:attrName>style.visibility</p:attrName>
                                        </p:attrNameLst>
                                      </p:cBhvr>
                                      <p:to>
                                        <p:strVal val="visible"/>
                                      </p:to>
                                    </p:set>
                                    <p:animEffect filter="fade" transition="in">
                                      <p:cBhvr>
                                        <p:cTn dur="500"/>
                                        <p:tgtEl>
                                          <p:spTgt spid="486"/>
                                        </p:tgtEl>
                                      </p:cBhvr>
                                    </p:animEffect>
                                  </p:childTnLst>
                                </p:cTn>
                              </p:par>
                              <p:par>
                                <p:cTn fill="hold" nodeType="withEffect" presetClass="entr" presetID="10" presetSubtype="0">
                                  <p:stCondLst>
                                    <p:cond delay="0"/>
                                  </p:stCondLst>
                                  <p:childTnLst>
                                    <p:set>
                                      <p:cBhvr>
                                        <p:cTn dur="1" fill="hold">
                                          <p:stCondLst>
                                            <p:cond delay="0"/>
                                          </p:stCondLst>
                                        </p:cTn>
                                        <p:tgtEl>
                                          <p:spTgt spid="485"/>
                                        </p:tgtEl>
                                        <p:attrNameLst>
                                          <p:attrName>style.visibility</p:attrName>
                                        </p:attrNameLst>
                                      </p:cBhvr>
                                      <p:to>
                                        <p:strVal val="visible"/>
                                      </p:to>
                                    </p:set>
                                    <p:animEffect filter="fade" transition="in">
                                      <p:cBhvr>
                                        <p:cTn dur="500"/>
                                        <p:tgtEl>
                                          <p:spTgt spid="4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7"/>
                                        </p:tgtEl>
                                        <p:attrNameLst>
                                          <p:attrName>style.visibility</p:attrName>
                                        </p:attrNameLst>
                                      </p:cBhvr>
                                      <p:to>
                                        <p:strVal val="visible"/>
                                      </p:to>
                                    </p:set>
                                    <p:animEffect filter="fade" transition="in">
                                      <p:cBhvr>
                                        <p:cTn dur="500"/>
                                        <p:tgtEl>
                                          <p:spTgt spid="4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p:cNvGrpSpPr/>
        <p:nvPr/>
      </p:nvGrpSpPr>
      <p:grpSpPr>
        <a:xfrm>
          <a:off x="0" y="0"/>
          <a:ext cx="0" cy="0"/>
          <a:chOff x="0" y="0"/>
          <a:chExt cx="0" cy="0"/>
        </a:xfrm>
      </p:grpSpPr>
      <p:sp>
        <p:nvSpPr>
          <p:cNvPr id="493" name="Google Shape;493;p19"/>
          <p:cNvSpPr/>
          <p:nvPr/>
        </p:nvSpPr>
        <p:spPr>
          <a:xfrm>
            <a:off x="-820271" y="2248711"/>
            <a:ext cx="658906" cy="1032371"/>
          </a:xfrm>
          <a:prstGeom prst="rect">
            <a:avLst/>
          </a:prstGeom>
          <a:solidFill>
            <a:srgbClr val="2A3D5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mbria"/>
              <a:buNone/>
            </a:pPr>
            <a:r>
              <a:t/>
            </a:r>
            <a:endParaRPr b="0" i="0" sz="1800" u="none" cap="none" strike="noStrike">
              <a:solidFill>
                <a:srgbClr val="FFFFFF"/>
              </a:solidFill>
              <a:latin typeface="Cambria"/>
              <a:ea typeface="Cambria"/>
              <a:cs typeface="Cambria"/>
              <a:sym typeface="Cambria"/>
            </a:endParaRPr>
          </a:p>
        </p:txBody>
      </p:sp>
      <p:pic>
        <p:nvPicPr>
          <p:cNvPr id="494" name="Google Shape;494;p19"/>
          <p:cNvPicPr preferRelativeResize="0"/>
          <p:nvPr/>
        </p:nvPicPr>
        <p:blipFill rotWithShape="1">
          <a:blip r:embed="rId3">
            <a:alphaModFix/>
          </a:blip>
          <a:srcRect b="0" l="0" r="0" t="0"/>
          <a:stretch/>
        </p:blipFill>
        <p:spPr>
          <a:xfrm>
            <a:off x="213901" y="3698502"/>
            <a:ext cx="4601523" cy="1715470"/>
          </a:xfrm>
          <a:prstGeom prst="rect">
            <a:avLst/>
          </a:prstGeom>
          <a:noFill/>
          <a:ln>
            <a:noFill/>
          </a:ln>
        </p:spPr>
      </p:pic>
      <p:pic>
        <p:nvPicPr>
          <p:cNvPr id="495" name="Google Shape;495;p19"/>
          <p:cNvPicPr preferRelativeResize="0"/>
          <p:nvPr/>
        </p:nvPicPr>
        <p:blipFill rotWithShape="1">
          <a:blip r:embed="rId4">
            <a:alphaModFix/>
          </a:blip>
          <a:srcRect b="0" l="0" r="0" t="0"/>
          <a:stretch/>
        </p:blipFill>
        <p:spPr>
          <a:xfrm>
            <a:off x="4815424" y="2327657"/>
            <a:ext cx="7001310" cy="2942880"/>
          </a:xfrm>
          <a:prstGeom prst="rect">
            <a:avLst/>
          </a:prstGeom>
          <a:noFill/>
          <a:ln>
            <a:noFill/>
          </a:ln>
        </p:spPr>
      </p:pic>
      <p:sp>
        <p:nvSpPr>
          <p:cNvPr id="496" name="Google Shape;496;p19"/>
          <p:cNvSpPr txBox="1"/>
          <p:nvPr/>
        </p:nvSpPr>
        <p:spPr>
          <a:xfrm>
            <a:off x="1905360" y="2019198"/>
            <a:ext cx="1931939" cy="186204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2A3D52"/>
              </a:buClr>
              <a:buSzPts val="11500"/>
              <a:buFont typeface="Cambria"/>
              <a:buNone/>
            </a:pPr>
            <a:r>
              <a:rPr b="1" i="0" lang="en-US" sz="11500" u="none" cap="none" strike="noStrike">
                <a:solidFill>
                  <a:srgbClr val="2A3D52"/>
                </a:solidFill>
                <a:latin typeface="Cambria"/>
                <a:ea typeface="Cambria"/>
                <a:cs typeface="Cambria"/>
                <a:sym typeface="Cambria"/>
              </a:rPr>
              <a:t>03</a:t>
            </a:r>
            <a:endParaRPr b="1" i="0" sz="11500" u="none" cap="none" strike="noStrike">
              <a:solidFill>
                <a:srgbClr val="2A3D52"/>
              </a:solidFill>
              <a:latin typeface="Cambria"/>
              <a:ea typeface="Cambria"/>
              <a:cs typeface="Cambria"/>
              <a:sym typeface="Cambria"/>
            </a:endParaRPr>
          </a:p>
        </p:txBody>
      </p:sp>
      <p:sp>
        <p:nvSpPr>
          <p:cNvPr id="497" name="Google Shape;497;p19"/>
          <p:cNvSpPr txBox="1"/>
          <p:nvPr/>
        </p:nvSpPr>
        <p:spPr>
          <a:xfrm>
            <a:off x="6081938" y="2986577"/>
            <a:ext cx="4701578" cy="156966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00"/>
              </a:buClr>
              <a:buSzPts val="4800"/>
              <a:buFont typeface="Cambria"/>
              <a:buNone/>
            </a:pPr>
            <a:r>
              <a:rPr b="1" i="0" lang="en-US" sz="4800" u="none" cap="none" strike="noStrike">
                <a:solidFill>
                  <a:srgbClr val="FFFF00"/>
                </a:solidFill>
                <a:latin typeface="Cambria"/>
                <a:ea typeface="Cambria"/>
                <a:cs typeface="Cambria"/>
                <a:sym typeface="Cambria"/>
              </a:rPr>
              <a:t>HIỆN</a:t>
            </a:r>
            <a:r>
              <a:rPr b="1" i="0" lang="en-US" sz="4800" u="none" cap="none" strike="noStrike">
                <a:solidFill>
                  <a:srgbClr val="FFFF00"/>
                </a:solidFill>
                <a:latin typeface="Cambria"/>
                <a:ea typeface="Cambria"/>
                <a:cs typeface="Cambria"/>
                <a:sym typeface="Cambria"/>
              </a:rPr>
              <a:t> TƯỢNG PHÚ DƯỠNG</a:t>
            </a:r>
            <a:endParaRPr b="1" i="0" sz="4800" u="none" cap="none" strike="noStrike">
              <a:solidFill>
                <a:srgbClr val="FFFF00"/>
              </a:solidFill>
              <a:latin typeface="Cambria"/>
              <a:ea typeface="Cambria"/>
              <a:cs typeface="Cambria"/>
              <a:sym typeface="Cambri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94"/>
                                        </p:tgtEl>
                                        <p:attrNameLst>
                                          <p:attrName>style.visibility</p:attrName>
                                        </p:attrNameLst>
                                      </p:cBhvr>
                                      <p:to>
                                        <p:strVal val="visible"/>
                                      </p:to>
                                    </p:set>
                                    <p:animEffect filter="fade" transition="in">
                                      <p:cBhvr>
                                        <p:cTn dur="1000"/>
                                        <p:tgtEl>
                                          <p:spTgt spid="494"/>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496"/>
                                        </p:tgtEl>
                                        <p:attrNameLst>
                                          <p:attrName>style.visibility</p:attrName>
                                        </p:attrNameLst>
                                      </p:cBhvr>
                                      <p:to>
                                        <p:strVal val="visible"/>
                                      </p:to>
                                    </p:set>
                                    <p:animEffect filter="fade" transition="in">
                                      <p:cBhvr>
                                        <p:cTn dur="1000"/>
                                        <p:tgtEl>
                                          <p:spTgt spid="496"/>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495"/>
                                        </p:tgtEl>
                                        <p:attrNameLst>
                                          <p:attrName>style.visibility</p:attrName>
                                        </p:attrNameLst>
                                      </p:cBhvr>
                                      <p:to>
                                        <p:strVal val="visible"/>
                                      </p:to>
                                    </p:set>
                                    <p:animEffect filter="fade" transition="in">
                                      <p:cBhvr>
                                        <p:cTn dur="500"/>
                                        <p:tgtEl>
                                          <p:spTgt spid="495"/>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497"/>
                                        </p:tgtEl>
                                        <p:attrNameLst>
                                          <p:attrName>style.visibility</p:attrName>
                                        </p:attrNameLst>
                                      </p:cBhvr>
                                      <p:to>
                                        <p:strVal val="visible"/>
                                      </p:to>
                                    </p:set>
                                    <p:animEffect filter="fade" transition="in">
                                      <p:cBhvr>
                                        <p:cTn dur="500"/>
                                        <p:tgtEl>
                                          <p:spTgt spid="4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sp>
        <p:nvSpPr>
          <p:cNvPr id="503" name="Google Shape;503;p20"/>
          <p:cNvSpPr/>
          <p:nvPr/>
        </p:nvSpPr>
        <p:spPr>
          <a:xfrm>
            <a:off x="0" y="0"/>
            <a:ext cx="12192000" cy="1266092"/>
          </a:xfrm>
          <a:prstGeom prst="rect">
            <a:avLst/>
          </a:prstGeom>
          <a:blipFill rotWithShape="1">
            <a:blip r:embed="rId3">
              <a:alphaModFix/>
            </a:blip>
            <a:stretch>
              <a:fillRect b="-441653" l="0" r="0" t="0"/>
            </a:stretch>
          </a:blipFill>
          <a:ln>
            <a:noFill/>
          </a:ln>
        </p:spPr>
        <p:txBody>
          <a:bodyPr anchorCtr="0" anchor="ctr" bIns="45700" lIns="91425" spcFirstLastPara="1" rIns="91425" wrap="square" tIns="45700">
            <a:noAutofit/>
          </a:bodyPr>
          <a:lstStyle/>
          <a:p>
            <a:pPr indent="0" lvl="0" marL="0" marR="0" rtl="0" algn="ctr">
              <a:lnSpc>
                <a:spcPct val="120000"/>
              </a:lnSpc>
              <a:spcBef>
                <a:spcPts val="0"/>
              </a:spcBef>
              <a:spcAft>
                <a:spcPts val="0"/>
              </a:spcAft>
              <a:buClr>
                <a:schemeClr val="lt1"/>
              </a:buClr>
              <a:buSzPts val="1800"/>
              <a:buFont typeface="Cambria"/>
              <a:buNone/>
            </a:pPr>
            <a:r>
              <a:t/>
            </a:r>
            <a:endParaRPr b="0" i="0" sz="1800" u="none" cap="none" strike="noStrike">
              <a:solidFill>
                <a:srgbClr val="FFFFFF"/>
              </a:solidFill>
              <a:latin typeface="Cambria"/>
              <a:ea typeface="Cambria"/>
              <a:cs typeface="Cambria"/>
              <a:sym typeface="Cambria"/>
            </a:endParaRPr>
          </a:p>
        </p:txBody>
      </p:sp>
      <p:pic>
        <p:nvPicPr>
          <p:cNvPr id="504" name="Google Shape;504;p20"/>
          <p:cNvPicPr preferRelativeResize="0"/>
          <p:nvPr/>
        </p:nvPicPr>
        <p:blipFill rotWithShape="1">
          <a:blip r:embed="rId4">
            <a:alphaModFix/>
          </a:blip>
          <a:srcRect b="0" l="0" r="0" t="0"/>
          <a:stretch/>
        </p:blipFill>
        <p:spPr>
          <a:xfrm>
            <a:off x="1268708" y="755927"/>
            <a:ext cx="1180308" cy="440025"/>
          </a:xfrm>
          <a:prstGeom prst="rect">
            <a:avLst/>
          </a:prstGeom>
          <a:noFill/>
          <a:ln>
            <a:noFill/>
          </a:ln>
        </p:spPr>
      </p:pic>
      <p:pic>
        <p:nvPicPr>
          <p:cNvPr id="505" name="Google Shape;505;p20"/>
          <p:cNvPicPr preferRelativeResize="0"/>
          <p:nvPr/>
        </p:nvPicPr>
        <p:blipFill rotWithShape="1">
          <a:blip r:embed="rId5">
            <a:alphaModFix/>
          </a:blip>
          <a:srcRect b="0" l="0" r="0" t="0"/>
          <a:stretch/>
        </p:blipFill>
        <p:spPr>
          <a:xfrm>
            <a:off x="1255274" y="171199"/>
            <a:ext cx="721647" cy="637312"/>
          </a:xfrm>
          <a:prstGeom prst="rect">
            <a:avLst/>
          </a:prstGeom>
          <a:noFill/>
          <a:ln>
            <a:noFill/>
          </a:ln>
        </p:spPr>
      </p:pic>
      <p:pic>
        <p:nvPicPr>
          <p:cNvPr id="506" name="Google Shape;506;p20"/>
          <p:cNvPicPr preferRelativeResize="0"/>
          <p:nvPr/>
        </p:nvPicPr>
        <p:blipFill rotWithShape="1">
          <a:blip r:embed="rId6">
            <a:alphaModFix/>
          </a:blip>
          <a:srcRect b="0" l="0" r="0" t="0"/>
          <a:stretch/>
        </p:blipFill>
        <p:spPr>
          <a:xfrm>
            <a:off x="0" y="70140"/>
            <a:ext cx="1133571" cy="982326"/>
          </a:xfrm>
          <a:prstGeom prst="rect">
            <a:avLst/>
          </a:prstGeom>
          <a:noFill/>
          <a:ln>
            <a:noFill/>
          </a:ln>
        </p:spPr>
      </p:pic>
      <p:pic>
        <p:nvPicPr>
          <p:cNvPr id="507" name="Google Shape;507;p20"/>
          <p:cNvPicPr preferRelativeResize="0"/>
          <p:nvPr/>
        </p:nvPicPr>
        <p:blipFill rotWithShape="1">
          <a:blip r:embed="rId7">
            <a:alphaModFix/>
          </a:blip>
          <a:srcRect b="0" l="0" r="0" t="0"/>
          <a:stretch/>
        </p:blipFill>
        <p:spPr>
          <a:xfrm>
            <a:off x="10317917" y="70140"/>
            <a:ext cx="702097" cy="1105620"/>
          </a:xfrm>
          <a:prstGeom prst="rect">
            <a:avLst/>
          </a:prstGeom>
          <a:noFill/>
          <a:ln>
            <a:noFill/>
          </a:ln>
        </p:spPr>
      </p:pic>
      <p:pic>
        <p:nvPicPr>
          <p:cNvPr id="508" name="Google Shape;508;p20"/>
          <p:cNvPicPr preferRelativeResize="0"/>
          <p:nvPr/>
        </p:nvPicPr>
        <p:blipFill rotWithShape="1">
          <a:blip r:embed="rId8">
            <a:alphaModFix/>
          </a:blip>
          <a:srcRect b="0" l="0" r="0" t="0"/>
          <a:stretch/>
        </p:blipFill>
        <p:spPr>
          <a:xfrm>
            <a:off x="11141061" y="224306"/>
            <a:ext cx="675801" cy="1063241"/>
          </a:xfrm>
          <a:prstGeom prst="rect">
            <a:avLst/>
          </a:prstGeom>
          <a:noFill/>
          <a:ln>
            <a:noFill/>
          </a:ln>
        </p:spPr>
      </p:pic>
      <p:sp>
        <p:nvSpPr>
          <p:cNvPr id="509" name="Google Shape;509;p20"/>
          <p:cNvSpPr txBox="1"/>
          <p:nvPr/>
        </p:nvSpPr>
        <p:spPr>
          <a:xfrm>
            <a:off x="3280490" y="339511"/>
            <a:ext cx="5780309" cy="695960"/>
          </a:xfrm>
          <a:prstGeom prst="rect">
            <a:avLst/>
          </a:prstGeom>
          <a:noFill/>
          <a:ln>
            <a:noFill/>
          </a:ln>
        </p:spPr>
        <p:txBody>
          <a:bodyPr anchorCtr="0" anchor="t" bIns="45700" lIns="91425" spcFirstLastPara="1" rIns="91425" wrap="square" tIns="45700">
            <a:spAutoFit/>
          </a:bodyPr>
          <a:lstStyle/>
          <a:p>
            <a:pPr indent="0" lvl="0" marL="0" marR="0" rtl="0" algn="ctr">
              <a:lnSpc>
                <a:spcPct val="120000"/>
              </a:lnSpc>
              <a:spcBef>
                <a:spcPts val="0"/>
              </a:spcBef>
              <a:spcAft>
                <a:spcPts val="0"/>
              </a:spcAft>
              <a:buClr>
                <a:srgbClr val="2A3D52"/>
              </a:buClr>
              <a:buSzPts val="3600"/>
              <a:buFont typeface="Cambria"/>
              <a:buNone/>
            </a:pPr>
            <a:r>
              <a:rPr b="1" i="0" lang="en-US" sz="3600" u="none" cap="none" strike="noStrike">
                <a:solidFill>
                  <a:srgbClr val="2A3D52"/>
                </a:solidFill>
                <a:latin typeface="Cambria"/>
                <a:ea typeface="Cambria"/>
                <a:cs typeface="Cambria"/>
                <a:sym typeface="Cambria"/>
              </a:rPr>
              <a:t>HIỆN TƯỢNG PHÚ DƯỠNG</a:t>
            </a:r>
            <a:endParaRPr b="1" i="0" sz="3600" u="none" cap="none" strike="noStrike">
              <a:solidFill>
                <a:srgbClr val="2A3D52"/>
              </a:solidFill>
              <a:latin typeface="Cambria"/>
              <a:ea typeface="Cambria"/>
              <a:cs typeface="Cambria"/>
              <a:sym typeface="Cambria"/>
            </a:endParaRPr>
          </a:p>
        </p:txBody>
      </p:sp>
      <p:pic>
        <p:nvPicPr>
          <p:cNvPr id="510" name="Google Shape;510;p20"/>
          <p:cNvPicPr preferRelativeResize="0"/>
          <p:nvPr/>
        </p:nvPicPr>
        <p:blipFill rotWithShape="1">
          <a:blip r:embed="rId9">
            <a:alphaModFix/>
          </a:blip>
          <a:srcRect b="0" l="0" r="0" t="0"/>
          <a:stretch/>
        </p:blipFill>
        <p:spPr>
          <a:xfrm>
            <a:off x="460161" y="4934441"/>
            <a:ext cx="2797401" cy="1573538"/>
          </a:xfrm>
          <a:prstGeom prst="rect">
            <a:avLst/>
          </a:prstGeom>
          <a:noFill/>
          <a:ln>
            <a:noFill/>
          </a:ln>
        </p:spPr>
      </p:pic>
      <p:pic>
        <p:nvPicPr>
          <p:cNvPr id="511" name="Google Shape;511;p20"/>
          <p:cNvPicPr preferRelativeResize="0"/>
          <p:nvPr/>
        </p:nvPicPr>
        <p:blipFill rotWithShape="1">
          <a:blip r:embed="rId10">
            <a:alphaModFix/>
          </a:blip>
          <a:srcRect b="0" l="0" r="0" t="0"/>
          <a:stretch/>
        </p:blipFill>
        <p:spPr>
          <a:xfrm>
            <a:off x="315330" y="3146683"/>
            <a:ext cx="1480227" cy="1702003"/>
          </a:xfrm>
          <a:prstGeom prst="rect">
            <a:avLst/>
          </a:prstGeom>
          <a:noFill/>
          <a:ln>
            <a:noFill/>
          </a:ln>
        </p:spPr>
      </p:pic>
      <p:sp>
        <p:nvSpPr>
          <p:cNvPr id="512" name="Google Shape;512;p20"/>
          <p:cNvSpPr/>
          <p:nvPr/>
        </p:nvSpPr>
        <p:spPr>
          <a:xfrm>
            <a:off x="6592186" y="1789443"/>
            <a:ext cx="5123592" cy="1639557"/>
          </a:xfrm>
          <a:prstGeom prst="roundRect">
            <a:avLst>
              <a:gd fmla="val 3888" name="adj"/>
            </a:avLst>
          </a:prstGeom>
          <a:noFill/>
          <a:ln cap="flat" cmpd="sng" w="12700">
            <a:solidFill>
              <a:srgbClr val="2A3D52"/>
            </a:solidFill>
            <a:prstDash val="solid"/>
            <a:miter lim="800000"/>
            <a:headEnd len="sm" w="sm" type="none"/>
            <a:tailEnd len="sm" w="sm" type="none"/>
          </a:ln>
          <a:effectLst>
            <a:outerShdw blurRad="25400" rotWithShape="0" algn="tr" dir="8100000" dist="25400">
              <a:schemeClr val="lt1">
                <a:alpha val="60000"/>
              </a:scheme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Cambria"/>
              <a:buNone/>
            </a:pPr>
            <a:r>
              <a:t/>
            </a:r>
            <a:endParaRPr b="0" i="0" sz="2400" u="none" cap="none" strike="noStrike">
              <a:solidFill>
                <a:srgbClr val="FFFFFF"/>
              </a:solidFill>
              <a:latin typeface="Cambria"/>
              <a:ea typeface="Cambria"/>
              <a:cs typeface="Cambria"/>
              <a:sym typeface="Cambria"/>
            </a:endParaRPr>
          </a:p>
        </p:txBody>
      </p:sp>
      <p:sp>
        <p:nvSpPr>
          <p:cNvPr id="513" name="Google Shape;513;p20"/>
          <p:cNvSpPr/>
          <p:nvPr/>
        </p:nvSpPr>
        <p:spPr>
          <a:xfrm>
            <a:off x="7779341" y="1549415"/>
            <a:ext cx="3264363" cy="480053"/>
          </a:xfrm>
          <a:prstGeom prst="roundRect">
            <a:avLst>
              <a:gd fmla="val 16667" name="adj"/>
            </a:avLst>
          </a:prstGeom>
          <a:solidFill>
            <a:srgbClr val="2A3D5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800"/>
              <a:buFont typeface="Cambria"/>
              <a:buNone/>
            </a:pPr>
            <a:r>
              <a:rPr b="1" i="0" lang="en-US" sz="2800" u="none" cap="none" strike="noStrike">
                <a:solidFill>
                  <a:srgbClr val="FFFFFF"/>
                </a:solidFill>
                <a:latin typeface="Cambria"/>
                <a:ea typeface="Cambria"/>
                <a:cs typeface="Cambria"/>
                <a:sym typeface="Cambria"/>
              </a:rPr>
              <a:t>Nguyên nhân</a:t>
            </a:r>
            <a:endParaRPr b="1" i="0" sz="2800" u="none" cap="none" strike="noStrike">
              <a:solidFill>
                <a:srgbClr val="FFFFFF"/>
              </a:solidFill>
              <a:latin typeface="Cambria"/>
              <a:ea typeface="Cambria"/>
              <a:cs typeface="Cambria"/>
              <a:sym typeface="Cambria"/>
            </a:endParaRPr>
          </a:p>
        </p:txBody>
      </p:sp>
      <p:sp>
        <p:nvSpPr>
          <p:cNvPr id="514" name="Google Shape;514;p20"/>
          <p:cNvSpPr/>
          <p:nvPr/>
        </p:nvSpPr>
        <p:spPr>
          <a:xfrm>
            <a:off x="5340341" y="4000483"/>
            <a:ext cx="6375437" cy="2633211"/>
          </a:xfrm>
          <a:prstGeom prst="roundRect">
            <a:avLst>
              <a:gd fmla="val 6016" name="adj"/>
            </a:avLst>
          </a:prstGeom>
          <a:noFill/>
          <a:ln cap="flat" cmpd="sng" w="12700">
            <a:solidFill>
              <a:srgbClr val="2A3D52"/>
            </a:solidFill>
            <a:prstDash val="solid"/>
            <a:miter lim="800000"/>
            <a:headEnd len="sm" w="sm" type="none"/>
            <a:tailEnd len="sm" w="sm" type="none"/>
          </a:ln>
          <a:effectLst>
            <a:outerShdw blurRad="25400" rotWithShape="0" algn="tr" dir="8100000" dist="25400">
              <a:schemeClr val="lt1">
                <a:alpha val="60000"/>
              </a:scheme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Cambria"/>
              <a:buNone/>
            </a:pPr>
            <a:r>
              <a:t/>
            </a:r>
            <a:endParaRPr b="0" i="0" sz="2400" u="none" cap="none" strike="noStrike">
              <a:solidFill>
                <a:srgbClr val="FFFFFF"/>
              </a:solidFill>
              <a:latin typeface="Cambria"/>
              <a:ea typeface="Cambria"/>
              <a:cs typeface="Cambria"/>
              <a:sym typeface="Cambria"/>
            </a:endParaRPr>
          </a:p>
        </p:txBody>
      </p:sp>
      <p:sp>
        <p:nvSpPr>
          <p:cNvPr id="515" name="Google Shape;515;p20"/>
          <p:cNvSpPr/>
          <p:nvPr/>
        </p:nvSpPr>
        <p:spPr>
          <a:xfrm>
            <a:off x="6950716" y="3831775"/>
            <a:ext cx="3264363" cy="480053"/>
          </a:xfrm>
          <a:prstGeom prst="roundRect">
            <a:avLst>
              <a:gd fmla="val 16667" name="adj"/>
            </a:avLst>
          </a:prstGeom>
          <a:solidFill>
            <a:srgbClr val="2A3D5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800"/>
              <a:buFont typeface="Cambria"/>
              <a:buNone/>
            </a:pPr>
            <a:r>
              <a:rPr b="1" i="0" lang="en-US" sz="2800" u="none" cap="none" strike="noStrike">
                <a:solidFill>
                  <a:srgbClr val="FFFFFF"/>
                </a:solidFill>
                <a:latin typeface="Cambria"/>
                <a:ea typeface="Cambria"/>
                <a:cs typeface="Cambria"/>
                <a:sym typeface="Cambria"/>
              </a:rPr>
              <a:t>Tác hại</a:t>
            </a:r>
            <a:endParaRPr b="1" i="0" sz="2800" u="none" cap="none" strike="noStrike">
              <a:solidFill>
                <a:srgbClr val="FFFFFF"/>
              </a:solidFill>
              <a:latin typeface="Cambria"/>
              <a:ea typeface="Cambria"/>
              <a:cs typeface="Cambria"/>
              <a:sym typeface="Cambria"/>
            </a:endParaRPr>
          </a:p>
        </p:txBody>
      </p:sp>
      <p:sp>
        <p:nvSpPr>
          <p:cNvPr id="516" name="Google Shape;516;p20"/>
          <p:cNvSpPr/>
          <p:nvPr/>
        </p:nvSpPr>
        <p:spPr>
          <a:xfrm>
            <a:off x="1976921" y="1803130"/>
            <a:ext cx="3951659" cy="2533388"/>
          </a:xfrm>
          <a:prstGeom prst="cloudCallout">
            <a:avLst>
              <a:gd fmla="val -59040" name="adj1"/>
              <a:gd fmla="val 50652" name="adj2"/>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mbria"/>
              <a:buNone/>
            </a:pPr>
            <a:r>
              <a:t/>
            </a:r>
            <a:endParaRPr b="0" i="0" sz="1800" u="none" cap="none" strike="noStrike">
              <a:solidFill>
                <a:srgbClr val="000000"/>
              </a:solidFill>
              <a:latin typeface="Cambria"/>
              <a:ea typeface="Cambria"/>
              <a:cs typeface="Cambria"/>
              <a:sym typeface="Cambria"/>
            </a:endParaRPr>
          </a:p>
        </p:txBody>
      </p:sp>
      <p:sp>
        <p:nvSpPr>
          <p:cNvPr id="517" name="Google Shape;517;p20"/>
          <p:cNvSpPr txBox="1"/>
          <p:nvPr/>
        </p:nvSpPr>
        <p:spPr>
          <a:xfrm>
            <a:off x="2379991" y="2297817"/>
            <a:ext cx="3021350" cy="1463478"/>
          </a:xfrm>
          <a:prstGeom prst="rect">
            <a:avLst/>
          </a:prstGeom>
          <a:noFill/>
          <a:ln>
            <a:noFill/>
          </a:ln>
        </p:spPr>
        <p:txBody>
          <a:bodyPr anchorCtr="0" anchor="t" bIns="45700" lIns="91425" spcFirstLastPara="1" rIns="91425" wrap="square" tIns="45700">
            <a:spAutoFit/>
          </a:bodyPr>
          <a:lstStyle/>
          <a:p>
            <a:pPr indent="0" lvl="0" marL="0" marR="0" rtl="0" algn="ctr">
              <a:lnSpc>
                <a:spcPct val="120000"/>
              </a:lnSpc>
              <a:spcBef>
                <a:spcPts val="0"/>
              </a:spcBef>
              <a:spcAft>
                <a:spcPts val="0"/>
              </a:spcAft>
              <a:buClr>
                <a:srgbClr val="000000"/>
              </a:buClr>
              <a:buSzPts val="1900"/>
              <a:buFont typeface="Cambria"/>
              <a:buNone/>
            </a:pPr>
            <a:r>
              <a:rPr b="1" i="0" lang="en-US" sz="1900" u="none" cap="none" strike="noStrike">
                <a:solidFill>
                  <a:srgbClr val="000000"/>
                </a:solidFill>
                <a:latin typeface="Cambria"/>
                <a:ea typeface="Cambria"/>
                <a:cs typeface="Cambria"/>
                <a:sym typeface="Cambria"/>
              </a:rPr>
              <a:t>Làm việc theo nhóm, trong 2 phút, nêu: Nguyên nhân, tác hại của hiện tượng phú dưỡng.</a:t>
            </a:r>
            <a:endParaRPr/>
          </a:p>
        </p:txBody>
      </p:sp>
      <p:pic>
        <p:nvPicPr>
          <p:cNvPr id="518" name="Google Shape;518;p20"/>
          <p:cNvPicPr preferRelativeResize="0"/>
          <p:nvPr/>
        </p:nvPicPr>
        <p:blipFill rotWithShape="1">
          <a:blip r:embed="rId11">
            <a:alphaModFix/>
          </a:blip>
          <a:srcRect b="0" l="0" r="0" t="0"/>
          <a:stretch/>
        </p:blipFill>
        <p:spPr>
          <a:xfrm>
            <a:off x="1255274" y="4831205"/>
            <a:ext cx="2584368" cy="1716460"/>
          </a:xfrm>
          <a:prstGeom prst="rect">
            <a:avLst/>
          </a:prstGeom>
          <a:solidFill>
            <a:srgbClr val="ECECEC"/>
          </a:solidFill>
          <a:ln cap="sq" cmpd="sng" w="190500">
            <a:solidFill>
              <a:srgbClr val="FFFFFF"/>
            </a:solidFill>
            <a:prstDash val="solid"/>
            <a:miter lim="800000"/>
            <a:headEnd len="sm" w="sm" type="none"/>
            <a:tailEnd len="sm" w="sm" type="none"/>
          </a:ln>
          <a:effectLst>
            <a:outerShdw blurRad="65000" kx="195000" rotWithShape="0" algn="tl" dir="12900000" dist="50800" ky="145000">
              <a:srgbClr val="000000">
                <a:alpha val="29803"/>
              </a:srgbClr>
            </a:outerShdw>
          </a:effectLst>
        </p:spPr>
      </p:pic>
      <p:sp>
        <p:nvSpPr>
          <p:cNvPr id="519" name="Google Shape;519;p20"/>
          <p:cNvSpPr txBox="1"/>
          <p:nvPr/>
        </p:nvSpPr>
        <p:spPr>
          <a:xfrm>
            <a:off x="6724680" y="2053844"/>
            <a:ext cx="4858603" cy="1323439"/>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000"/>
              <a:buFont typeface="Cambria"/>
              <a:buNone/>
            </a:pPr>
            <a:r>
              <a:rPr b="0" i="0" lang="en-US" sz="2000" u="none" cap="none" strike="noStrike">
                <a:solidFill>
                  <a:srgbClr val="000000"/>
                </a:solidFill>
                <a:latin typeface="Cambria"/>
                <a:ea typeface="Cambria"/>
                <a:cs typeface="Cambria"/>
                <a:sym typeface="Cambria"/>
              </a:rPr>
              <a:t>Nguyên nhân của hiện tượng phú dưỡng là do sự dư thừa dinh dưỡng đã cung cấp nguồn thức ăn dồi dào cho sinh vật phù du phát triển rất mạnh.</a:t>
            </a:r>
            <a:endParaRPr b="0" i="0" sz="2000" u="none" cap="none" strike="noStrike">
              <a:solidFill>
                <a:srgbClr val="000000"/>
              </a:solidFill>
              <a:latin typeface="Cambria"/>
              <a:ea typeface="Cambria"/>
              <a:cs typeface="Cambria"/>
              <a:sym typeface="Cambria"/>
            </a:endParaRPr>
          </a:p>
        </p:txBody>
      </p:sp>
      <p:sp>
        <p:nvSpPr>
          <p:cNvPr id="520" name="Google Shape;520;p20"/>
          <p:cNvSpPr txBox="1"/>
          <p:nvPr/>
        </p:nvSpPr>
        <p:spPr>
          <a:xfrm>
            <a:off x="5428431" y="4431422"/>
            <a:ext cx="6199256" cy="2165208"/>
          </a:xfrm>
          <a:prstGeom prst="rect">
            <a:avLst/>
          </a:prstGeom>
          <a:noFill/>
          <a:ln>
            <a:noFill/>
          </a:ln>
        </p:spPr>
        <p:txBody>
          <a:bodyPr anchorCtr="0" anchor="t" bIns="45700" lIns="91425" spcFirstLastPara="1" rIns="91425" wrap="square" tIns="45700">
            <a:spAutoFit/>
          </a:bodyPr>
          <a:lstStyle/>
          <a:p>
            <a:pPr indent="-342900" lvl="0" marL="342900" marR="0" rtl="0" algn="just">
              <a:lnSpc>
                <a:spcPct val="120000"/>
              </a:lnSpc>
              <a:spcBef>
                <a:spcPts val="0"/>
              </a:spcBef>
              <a:spcAft>
                <a:spcPts val="0"/>
              </a:spcAft>
              <a:buClr>
                <a:srgbClr val="000000"/>
              </a:buClr>
              <a:buSzPts val="1900"/>
              <a:buFont typeface="Noto Sans Symbols"/>
              <a:buChar char="▪"/>
            </a:pPr>
            <a:r>
              <a:rPr b="0" i="0" lang="en-US" sz="1900" u="none" cap="none" strike="noStrike">
                <a:solidFill>
                  <a:srgbClr val="000000"/>
                </a:solidFill>
                <a:latin typeface="Cambria"/>
                <a:ea typeface="Cambria"/>
                <a:cs typeface="Cambria"/>
                <a:sym typeface="Cambria"/>
              </a:rPr>
              <a:t>Cản trở sự hấp thụ ánh sáng mặt trời vào nước, làm giảm sự quang hợp của thực vật thuỷ sinh. </a:t>
            </a:r>
            <a:endParaRPr b="0" i="0" sz="1900" u="none" cap="none" strike="noStrike">
              <a:solidFill>
                <a:srgbClr val="000000"/>
              </a:solidFill>
              <a:latin typeface="Cambria"/>
              <a:ea typeface="Cambria"/>
              <a:cs typeface="Cambria"/>
              <a:sym typeface="Cambria"/>
            </a:endParaRPr>
          </a:p>
          <a:p>
            <a:pPr indent="-342900" lvl="0" marL="342900" marR="0" rtl="0" algn="just">
              <a:lnSpc>
                <a:spcPct val="120000"/>
              </a:lnSpc>
              <a:spcBef>
                <a:spcPts val="0"/>
              </a:spcBef>
              <a:spcAft>
                <a:spcPts val="0"/>
              </a:spcAft>
              <a:buClr>
                <a:srgbClr val="000000"/>
              </a:buClr>
              <a:buSzPts val="1900"/>
              <a:buFont typeface="Noto Sans Symbols"/>
              <a:buChar char="▪"/>
            </a:pPr>
            <a:r>
              <a:rPr b="0" i="0" lang="en-US" sz="1900" u="none" cap="none" strike="noStrike">
                <a:solidFill>
                  <a:srgbClr val="000000"/>
                </a:solidFill>
                <a:latin typeface="Cambria"/>
                <a:ea typeface="Cambria"/>
                <a:cs typeface="Cambria"/>
                <a:sym typeface="Cambria"/>
              </a:rPr>
              <a:t>Rong, tảo phát triển mạnh gây thiếu nguồn oxygen trầm trọng cho các loài khác =&gt; mất cân bằng sinh thái.</a:t>
            </a:r>
            <a:endParaRPr/>
          </a:p>
          <a:p>
            <a:pPr indent="-342900" lvl="0" marL="342900" marR="0" rtl="0" algn="just">
              <a:lnSpc>
                <a:spcPct val="120000"/>
              </a:lnSpc>
              <a:spcBef>
                <a:spcPts val="0"/>
              </a:spcBef>
              <a:spcAft>
                <a:spcPts val="0"/>
              </a:spcAft>
              <a:buClr>
                <a:srgbClr val="000000"/>
              </a:buClr>
              <a:buSzPts val="1900"/>
              <a:buFont typeface="Noto Sans Symbols"/>
              <a:buChar char="▪"/>
            </a:pPr>
            <a:r>
              <a:rPr b="0" i="0" lang="en-US" sz="1900" u="none" cap="none" strike="noStrike">
                <a:solidFill>
                  <a:srgbClr val="000000"/>
                </a:solidFill>
                <a:latin typeface="Cambria"/>
                <a:ea typeface="Cambria"/>
                <a:cs typeface="Cambria"/>
                <a:sym typeface="Cambria"/>
              </a:rPr>
              <a:t>Xác rong, tảo phân huỷ gây ô nhiễm môi trường nước, không khí và tạo chất bùn lắng xuống lòng ao, hồ.</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11"/>
                                        </p:tgtEl>
                                        <p:attrNameLst>
                                          <p:attrName>style.visibility</p:attrName>
                                        </p:attrNameLst>
                                      </p:cBhvr>
                                      <p:to>
                                        <p:strVal val="visible"/>
                                      </p:to>
                                    </p:set>
                                    <p:anim calcmode="lin" valueType="num">
                                      <p:cBhvr additive="base">
                                        <p:cTn dur="500"/>
                                        <p:tgtEl>
                                          <p:spTgt spid="511"/>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517"/>
                                        </p:tgtEl>
                                        <p:attrNameLst>
                                          <p:attrName>style.visibility</p:attrName>
                                        </p:attrNameLst>
                                      </p:cBhvr>
                                      <p:to>
                                        <p:strVal val="visible"/>
                                      </p:to>
                                    </p:set>
                                    <p:anim calcmode="lin" valueType="num">
                                      <p:cBhvr additive="base">
                                        <p:cTn dur="500"/>
                                        <p:tgtEl>
                                          <p:spTgt spid="517"/>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516"/>
                                        </p:tgtEl>
                                        <p:attrNameLst>
                                          <p:attrName>style.visibility</p:attrName>
                                        </p:attrNameLst>
                                      </p:cBhvr>
                                      <p:to>
                                        <p:strVal val="visible"/>
                                      </p:to>
                                    </p:set>
                                    <p:anim calcmode="lin" valueType="num">
                                      <p:cBhvr additive="base">
                                        <p:cTn dur="500"/>
                                        <p:tgtEl>
                                          <p:spTgt spid="51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10"/>
                                        </p:tgtEl>
                                        <p:attrNameLst>
                                          <p:attrName>style.visibility</p:attrName>
                                        </p:attrNameLst>
                                      </p:cBhvr>
                                      <p:to>
                                        <p:strVal val="visible"/>
                                      </p:to>
                                    </p:set>
                                    <p:anim calcmode="lin" valueType="num">
                                      <p:cBhvr additive="base">
                                        <p:cTn dur="500"/>
                                        <p:tgtEl>
                                          <p:spTgt spid="51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822"/>
                                        <p:tgtEl>
                                          <p:spTgt spid="510"/>
                                        </p:tgtEl>
                                      </p:cBhvr>
                                    </p:animEffect>
                                    <p:set>
                                      <p:cBhvr>
                                        <p:cTn dur="1" fill="hold">
                                          <p:stCondLst>
                                            <p:cond delay="1822"/>
                                          </p:stCondLst>
                                        </p:cTn>
                                        <p:tgtEl>
                                          <p:spTgt spid="51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8"/>
                                        </p:tgtEl>
                                        <p:attrNameLst>
                                          <p:attrName>style.visibility</p:attrName>
                                        </p:attrNameLst>
                                      </p:cBhvr>
                                      <p:to>
                                        <p:strVal val="visible"/>
                                      </p:to>
                                    </p:set>
                                    <p:animEffect filter="fade" transition="in">
                                      <p:cBhvr>
                                        <p:cTn dur="500"/>
                                        <p:tgtEl>
                                          <p:spTgt spid="5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3"/>
                                        </p:tgtEl>
                                        <p:attrNameLst>
                                          <p:attrName>style.visibility</p:attrName>
                                        </p:attrNameLst>
                                      </p:cBhvr>
                                      <p:to>
                                        <p:strVal val="visible"/>
                                      </p:to>
                                    </p:set>
                                    <p:animEffect filter="fade" transition="in">
                                      <p:cBhvr>
                                        <p:cTn dur="500"/>
                                        <p:tgtEl>
                                          <p:spTgt spid="513"/>
                                        </p:tgtEl>
                                      </p:cBhvr>
                                    </p:animEffect>
                                  </p:childTnLst>
                                </p:cTn>
                              </p:par>
                              <p:par>
                                <p:cTn fill="hold" nodeType="withEffect" presetClass="entr" presetID="10" presetSubtype="0">
                                  <p:stCondLst>
                                    <p:cond delay="0"/>
                                  </p:stCondLst>
                                  <p:childTnLst>
                                    <p:set>
                                      <p:cBhvr>
                                        <p:cTn dur="1" fill="hold">
                                          <p:stCondLst>
                                            <p:cond delay="0"/>
                                          </p:stCondLst>
                                        </p:cTn>
                                        <p:tgtEl>
                                          <p:spTgt spid="519"/>
                                        </p:tgtEl>
                                        <p:attrNameLst>
                                          <p:attrName>style.visibility</p:attrName>
                                        </p:attrNameLst>
                                      </p:cBhvr>
                                      <p:to>
                                        <p:strVal val="visible"/>
                                      </p:to>
                                    </p:set>
                                    <p:animEffect filter="fade" transition="in">
                                      <p:cBhvr>
                                        <p:cTn dur="500"/>
                                        <p:tgtEl>
                                          <p:spTgt spid="519"/>
                                        </p:tgtEl>
                                      </p:cBhvr>
                                    </p:animEffect>
                                  </p:childTnLst>
                                </p:cTn>
                              </p:par>
                              <p:par>
                                <p:cTn fill="hold" nodeType="withEffect" presetClass="entr" presetID="10" presetSubtype="0">
                                  <p:stCondLst>
                                    <p:cond delay="0"/>
                                  </p:stCondLst>
                                  <p:childTnLst>
                                    <p:set>
                                      <p:cBhvr>
                                        <p:cTn dur="1" fill="hold">
                                          <p:stCondLst>
                                            <p:cond delay="0"/>
                                          </p:stCondLst>
                                        </p:cTn>
                                        <p:tgtEl>
                                          <p:spTgt spid="512"/>
                                        </p:tgtEl>
                                        <p:attrNameLst>
                                          <p:attrName>style.visibility</p:attrName>
                                        </p:attrNameLst>
                                      </p:cBhvr>
                                      <p:to>
                                        <p:strVal val="visible"/>
                                      </p:to>
                                    </p:set>
                                    <p:animEffect filter="fade" transition="in">
                                      <p:cBhvr>
                                        <p:cTn dur="500"/>
                                        <p:tgtEl>
                                          <p:spTgt spid="5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5"/>
                                        </p:tgtEl>
                                        <p:attrNameLst>
                                          <p:attrName>style.visibility</p:attrName>
                                        </p:attrNameLst>
                                      </p:cBhvr>
                                      <p:to>
                                        <p:strVal val="visible"/>
                                      </p:to>
                                    </p:set>
                                    <p:animEffect filter="fade" transition="in">
                                      <p:cBhvr>
                                        <p:cTn dur="500"/>
                                        <p:tgtEl>
                                          <p:spTgt spid="515"/>
                                        </p:tgtEl>
                                      </p:cBhvr>
                                    </p:animEffect>
                                  </p:childTnLst>
                                </p:cTn>
                              </p:par>
                              <p:par>
                                <p:cTn fill="hold" nodeType="withEffect" presetClass="entr" presetID="10" presetSubtype="0">
                                  <p:stCondLst>
                                    <p:cond delay="0"/>
                                  </p:stCondLst>
                                  <p:childTnLst>
                                    <p:set>
                                      <p:cBhvr>
                                        <p:cTn dur="1" fill="hold">
                                          <p:stCondLst>
                                            <p:cond delay="0"/>
                                          </p:stCondLst>
                                        </p:cTn>
                                        <p:tgtEl>
                                          <p:spTgt spid="514"/>
                                        </p:tgtEl>
                                        <p:attrNameLst>
                                          <p:attrName>style.visibility</p:attrName>
                                        </p:attrNameLst>
                                      </p:cBhvr>
                                      <p:to>
                                        <p:strVal val="visible"/>
                                      </p:to>
                                    </p:set>
                                    <p:animEffect filter="fade" transition="in">
                                      <p:cBhvr>
                                        <p:cTn dur="500"/>
                                        <p:tgtEl>
                                          <p:spTgt spid="514"/>
                                        </p:tgtEl>
                                      </p:cBhvr>
                                    </p:animEffect>
                                  </p:childTnLst>
                                </p:cTn>
                              </p:par>
                              <p:par>
                                <p:cTn fill="hold" nodeType="withEffect" presetClass="entr" presetID="10" presetSubtype="0">
                                  <p:stCondLst>
                                    <p:cond delay="0"/>
                                  </p:stCondLst>
                                  <p:childTnLst>
                                    <p:set>
                                      <p:cBhvr>
                                        <p:cTn dur="1" fill="hold">
                                          <p:stCondLst>
                                            <p:cond delay="0"/>
                                          </p:stCondLst>
                                        </p:cTn>
                                        <p:tgtEl>
                                          <p:spTgt spid="520"/>
                                        </p:tgtEl>
                                        <p:attrNameLst>
                                          <p:attrName>style.visibility</p:attrName>
                                        </p:attrNameLst>
                                      </p:cBhvr>
                                      <p:to>
                                        <p:strVal val="visible"/>
                                      </p:to>
                                    </p:set>
                                    <p:animEffect filter="fade" transition="in">
                                      <p:cBhvr>
                                        <p:cTn dur="500"/>
                                        <p:tgtEl>
                                          <p:spTgt spid="5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pic>
        <p:nvPicPr>
          <p:cNvPr id="184" name="Google Shape;184;p2"/>
          <p:cNvPicPr preferRelativeResize="0"/>
          <p:nvPr/>
        </p:nvPicPr>
        <p:blipFill rotWithShape="1">
          <a:blip r:embed="rId3">
            <a:alphaModFix/>
          </a:blip>
          <a:srcRect b="0" l="0" r="0" t="0"/>
          <a:stretch/>
        </p:blipFill>
        <p:spPr>
          <a:xfrm>
            <a:off x="1297907" y="525410"/>
            <a:ext cx="9670311" cy="4113049"/>
          </a:xfrm>
          <a:prstGeom prst="rect">
            <a:avLst/>
          </a:prstGeom>
          <a:noFill/>
          <a:ln>
            <a:noFill/>
          </a:ln>
        </p:spPr>
      </p:pic>
      <p:pic>
        <p:nvPicPr>
          <p:cNvPr id="185" name="Google Shape;185;p2"/>
          <p:cNvPicPr preferRelativeResize="0"/>
          <p:nvPr/>
        </p:nvPicPr>
        <p:blipFill rotWithShape="1">
          <a:blip r:embed="rId4">
            <a:alphaModFix/>
          </a:blip>
          <a:srcRect b="0" l="0" r="0" t="0"/>
          <a:stretch/>
        </p:blipFill>
        <p:spPr>
          <a:xfrm>
            <a:off x="9386916" y="5152065"/>
            <a:ext cx="886349" cy="1394497"/>
          </a:xfrm>
          <a:prstGeom prst="rect">
            <a:avLst/>
          </a:prstGeom>
          <a:noFill/>
          <a:ln>
            <a:noFill/>
          </a:ln>
        </p:spPr>
      </p:pic>
      <p:pic>
        <p:nvPicPr>
          <p:cNvPr id="186" name="Google Shape;186;p2"/>
          <p:cNvPicPr preferRelativeResize="0"/>
          <p:nvPr/>
        </p:nvPicPr>
        <p:blipFill rotWithShape="1">
          <a:blip r:embed="rId5">
            <a:alphaModFix/>
          </a:blip>
          <a:srcRect b="0" l="0" r="0" t="0"/>
          <a:stretch/>
        </p:blipFill>
        <p:spPr>
          <a:xfrm>
            <a:off x="4919120" y="3091719"/>
            <a:ext cx="7253776" cy="3642847"/>
          </a:xfrm>
          <a:prstGeom prst="rect">
            <a:avLst/>
          </a:prstGeom>
          <a:noFill/>
          <a:ln>
            <a:noFill/>
          </a:ln>
        </p:spPr>
      </p:pic>
      <p:pic>
        <p:nvPicPr>
          <p:cNvPr id="187" name="Google Shape;187;p2"/>
          <p:cNvPicPr preferRelativeResize="0"/>
          <p:nvPr/>
        </p:nvPicPr>
        <p:blipFill rotWithShape="1">
          <a:blip r:embed="rId6">
            <a:alphaModFix/>
          </a:blip>
          <a:srcRect b="0" l="0" r="0" t="0"/>
          <a:stretch/>
        </p:blipFill>
        <p:spPr>
          <a:xfrm>
            <a:off x="4647627" y="5093225"/>
            <a:ext cx="3898381" cy="1453336"/>
          </a:xfrm>
          <a:prstGeom prst="rect">
            <a:avLst/>
          </a:prstGeom>
          <a:noFill/>
          <a:ln>
            <a:noFill/>
          </a:ln>
        </p:spPr>
      </p:pic>
      <p:pic>
        <p:nvPicPr>
          <p:cNvPr id="188" name="Google Shape;188;p2"/>
          <p:cNvPicPr preferRelativeResize="0"/>
          <p:nvPr/>
        </p:nvPicPr>
        <p:blipFill rotWithShape="1">
          <a:blip r:embed="rId7">
            <a:alphaModFix/>
          </a:blip>
          <a:srcRect b="0" l="0" r="0" t="0"/>
          <a:stretch/>
        </p:blipFill>
        <p:spPr>
          <a:xfrm>
            <a:off x="3155955" y="4609424"/>
            <a:ext cx="1491672" cy="1317349"/>
          </a:xfrm>
          <a:prstGeom prst="rect">
            <a:avLst/>
          </a:prstGeom>
          <a:noFill/>
          <a:ln>
            <a:noFill/>
          </a:ln>
        </p:spPr>
      </p:pic>
      <p:pic>
        <p:nvPicPr>
          <p:cNvPr id="189" name="Google Shape;189;p2"/>
          <p:cNvPicPr preferRelativeResize="0"/>
          <p:nvPr/>
        </p:nvPicPr>
        <p:blipFill rotWithShape="1">
          <a:blip r:embed="rId8">
            <a:alphaModFix/>
          </a:blip>
          <a:srcRect b="0" l="0" r="0" t="0"/>
          <a:stretch/>
        </p:blipFill>
        <p:spPr>
          <a:xfrm>
            <a:off x="8233943" y="4457343"/>
            <a:ext cx="1048141" cy="1650548"/>
          </a:xfrm>
          <a:prstGeom prst="rect">
            <a:avLst/>
          </a:prstGeom>
          <a:noFill/>
          <a:ln>
            <a:noFill/>
          </a:ln>
        </p:spPr>
      </p:pic>
      <p:pic>
        <p:nvPicPr>
          <p:cNvPr id="190" name="Google Shape;190;p2"/>
          <p:cNvPicPr preferRelativeResize="0"/>
          <p:nvPr/>
        </p:nvPicPr>
        <p:blipFill rotWithShape="1">
          <a:blip r:embed="rId9">
            <a:alphaModFix/>
          </a:blip>
          <a:srcRect b="0" l="0" r="0" t="0"/>
          <a:stretch/>
        </p:blipFill>
        <p:spPr>
          <a:xfrm>
            <a:off x="733989" y="4185117"/>
            <a:ext cx="2901048" cy="2513979"/>
          </a:xfrm>
          <a:prstGeom prst="rect">
            <a:avLst/>
          </a:prstGeom>
          <a:noFill/>
          <a:ln>
            <a:noFill/>
          </a:ln>
        </p:spPr>
      </p:pic>
      <p:sp>
        <p:nvSpPr>
          <p:cNvPr id="191" name="Google Shape;191;p2"/>
          <p:cNvSpPr txBox="1"/>
          <p:nvPr/>
        </p:nvSpPr>
        <p:spPr>
          <a:xfrm>
            <a:off x="1488520" y="1438251"/>
            <a:ext cx="9000300" cy="2247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4400" u="none" cap="none" strike="noStrike">
                <a:solidFill>
                  <a:schemeClr val="lt1"/>
                </a:solidFill>
                <a:latin typeface="Cambria"/>
                <a:ea typeface="Cambria"/>
                <a:cs typeface="Cambria"/>
                <a:sym typeface="Cambria"/>
              </a:rPr>
              <a:t>Bài </a:t>
            </a:r>
            <a:r>
              <a:rPr lang="en-US" sz="4400">
                <a:solidFill>
                  <a:schemeClr val="lt1"/>
                </a:solidFill>
                <a:latin typeface="Cambria"/>
                <a:ea typeface="Cambria"/>
                <a:cs typeface="Cambria"/>
                <a:sym typeface="Cambria"/>
              </a:rPr>
              <a:t>5</a:t>
            </a:r>
            <a:endParaRPr/>
          </a:p>
          <a:p>
            <a:pPr indent="0" lvl="0" marL="0" marR="0" rtl="0" algn="ctr">
              <a:spcBef>
                <a:spcPts val="0"/>
              </a:spcBef>
              <a:spcAft>
                <a:spcPts val="0"/>
              </a:spcAft>
              <a:buNone/>
            </a:pPr>
            <a:r>
              <a:rPr b="0" i="0" lang="en-US" sz="4800" u="none" cap="none" strike="noStrike">
                <a:solidFill>
                  <a:srgbClr val="FFFF00"/>
                </a:solidFill>
                <a:latin typeface="Cambria"/>
                <a:ea typeface="Cambria"/>
                <a:cs typeface="Cambria"/>
                <a:sym typeface="Cambria"/>
              </a:rPr>
              <a:t>MỘT SỐ HỢP CHẤT CỦA NITROGEN VỚI OXYGEN</a:t>
            </a:r>
            <a:endParaRPr b="0" i="0" sz="4800" u="none" cap="none" strike="noStrike">
              <a:solidFill>
                <a:srgbClr val="FFFF00"/>
              </a:solidFill>
              <a:latin typeface="Cambria"/>
              <a:ea typeface="Cambria"/>
              <a:cs typeface="Cambria"/>
              <a:sym typeface="Cambri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84"/>
                                        </p:tgtEl>
                                        <p:attrNameLst>
                                          <p:attrName>style.visibility</p:attrName>
                                        </p:attrNameLst>
                                      </p:cBhvr>
                                      <p:to>
                                        <p:strVal val="visible"/>
                                      </p:to>
                                    </p:set>
                                    <p:animEffect filter="fade" transition="in">
                                      <p:cBhvr>
                                        <p:cTn dur="500"/>
                                        <p:tgtEl>
                                          <p:spTgt spid="184"/>
                                        </p:tgtEl>
                                      </p:cBhvr>
                                    </p:animEffect>
                                  </p:childTnLst>
                                </p:cTn>
                              </p:par>
                            </p:childTnLst>
                          </p:cTn>
                        </p:par>
                        <p:par>
                          <p:cTn fill="hold">
                            <p:stCondLst>
                              <p:cond delay="500"/>
                            </p:stCondLst>
                            <p:childTnLst>
                              <p:par>
                                <p:cTn fill="hold" nodeType="afterEffect" presetClass="entr" presetID="23" presetSubtype="16">
                                  <p:stCondLst>
                                    <p:cond delay="0"/>
                                  </p:stCondLst>
                                  <p:childTnLst>
                                    <p:set>
                                      <p:cBhvr>
                                        <p:cTn dur="1" fill="hold">
                                          <p:stCondLst>
                                            <p:cond delay="0"/>
                                          </p:stCondLst>
                                        </p:cTn>
                                        <p:tgtEl>
                                          <p:spTgt spid="191"/>
                                        </p:tgtEl>
                                        <p:attrNameLst>
                                          <p:attrName>style.visibility</p:attrName>
                                        </p:attrNameLst>
                                      </p:cBhvr>
                                      <p:to>
                                        <p:strVal val="visible"/>
                                      </p:to>
                                    </p:set>
                                    <p:anim calcmode="lin" valueType="num">
                                      <p:cBhvr additive="base">
                                        <p:cTn dur="1000"/>
                                        <p:tgtEl>
                                          <p:spTgt spid="191"/>
                                        </p:tgtEl>
                                        <p:attrNameLst>
                                          <p:attrName>ppt_w</p:attrName>
                                        </p:attrNameLst>
                                      </p:cBhvr>
                                      <p:tavLst>
                                        <p:tav fmla="" tm="0">
                                          <p:val>
                                            <p:strVal val="0"/>
                                          </p:val>
                                        </p:tav>
                                        <p:tav fmla="" tm="100000">
                                          <p:val>
                                            <p:strVal val="#ppt_w"/>
                                          </p:val>
                                        </p:tav>
                                      </p:tavLst>
                                    </p:anim>
                                    <p:anim calcmode="lin" valueType="num">
                                      <p:cBhvr additive="base">
                                        <p:cTn dur="1000"/>
                                        <p:tgtEl>
                                          <p:spTgt spid="191"/>
                                        </p:tgtEl>
                                        <p:attrNameLst>
                                          <p:attrName>ppt_h</p:attrName>
                                        </p:attrNameLst>
                                      </p:cBhvr>
                                      <p:tavLst>
                                        <p:tav fmla="" tm="0">
                                          <p:val>
                                            <p:strVal val="0"/>
                                          </p:val>
                                        </p:tav>
                                        <p:tav fmla="" tm="100000">
                                          <p:val>
                                            <p:strVal val="#ppt_h"/>
                                          </p:val>
                                        </p:tav>
                                      </p:tavLst>
                                    </p:anim>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90"/>
                                        </p:tgtEl>
                                        <p:attrNameLst>
                                          <p:attrName>style.visibility</p:attrName>
                                        </p:attrNameLst>
                                      </p:cBhvr>
                                      <p:to>
                                        <p:strVal val="visible"/>
                                      </p:to>
                                    </p:set>
                                    <p:animEffect filter="fade" transition="in">
                                      <p:cBhvr>
                                        <p:cTn dur="750"/>
                                        <p:tgtEl>
                                          <p:spTgt spid="190"/>
                                        </p:tgtEl>
                                      </p:cBhvr>
                                    </p:animEffect>
                                  </p:childTnLst>
                                </p:cTn>
                              </p:par>
                              <p:par>
                                <p:cTn fill="hold" nodeType="withEffect" presetClass="entr" presetID="10" presetSubtype="0">
                                  <p:stCondLst>
                                    <p:cond delay="250"/>
                                  </p:stCondLst>
                                  <p:childTnLst>
                                    <p:set>
                                      <p:cBhvr>
                                        <p:cTn dur="1" fill="hold">
                                          <p:stCondLst>
                                            <p:cond delay="0"/>
                                          </p:stCondLst>
                                        </p:cTn>
                                        <p:tgtEl>
                                          <p:spTgt spid="188"/>
                                        </p:tgtEl>
                                        <p:attrNameLst>
                                          <p:attrName>style.visibility</p:attrName>
                                        </p:attrNameLst>
                                      </p:cBhvr>
                                      <p:to>
                                        <p:strVal val="visible"/>
                                      </p:to>
                                    </p:set>
                                    <p:animEffect filter="fade" transition="in">
                                      <p:cBhvr>
                                        <p:cTn dur="750"/>
                                        <p:tgtEl>
                                          <p:spTgt spid="188"/>
                                        </p:tgtEl>
                                      </p:cBhvr>
                                    </p:animEffect>
                                  </p:childTnLst>
                                </p:cTn>
                              </p:par>
                            </p:childTnLst>
                          </p:cTn>
                        </p:par>
                        <p:par>
                          <p:cTn fill="hold">
                            <p:stCondLst>
                              <p:cond delay="2250"/>
                            </p:stCondLst>
                            <p:childTnLst>
                              <p:par>
                                <p:cTn fill="hold" nodeType="after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1000"/>
                                        <p:tgtEl>
                                          <p:spTgt spid="187"/>
                                        </p:tgtEl>
                                      </p:cBhvr>
                                    </p:animEffect>
                                  </p:childTnLst>
                                </p:cTn>
                              </p:par>
                              <p:par>
                                <p:cTn fill="hold" nodeType="withEffect" presetClass="entr" presetID="10" presetSubtype="0">
                                  <p:stCondLst>
                                    <p:cond delay="250"/>
                                  </p:stCondLst>
                                  <p:childTnLst>
                                    <p:set>
                                      <p:cBhvr>
                                        <p:cTn dur="1" fill="hold">
                                          <p:stCondLst>
                                            <p:cond delay="0"/>
                                          </p:stCondLst>
                                        </p:cTn>
                                        <p:tgtEl>
                                          <p:spTgt spid="189"/>
                                        </p:tgtEl>
                                        <p:attrNameLst>
                                          <p:attrName>style.visibility</p:attrName>
                                        </p:attrNameLst>
                                      </p:cBhvr>
                                      <p:to>
                                        <p:strVal val="visible"/>
                                      </p:to>
                                    </p:set>
                                    <p:animEffect filter="fade" transition="in">
                                      <p:cBhvr>
                                        <p:cTn dur="750"/>
                                        <p:tgtEl>
                                          <p:spTgt spid="189"/>
                                        </p:tgtEl>
                                      </p:cBhvr>
                                    </p:animEffect>
                                  </p:childTnLst>
                                </p:cTn>
                              </p:par>
                              <p:par>
                                <p:cTn fill="hold" nodeType="withEffect" presetClass="entr" presetID="10" presetSubtype="0">
                                  <p:stCondLst>
                                    <p:cond delay="500"/>
                                  </p:stCondLst>
                                  <p:childTnLst>
                                    <p:set>
                                      <p:cBhvr>
                                        <p:cTn dur="1" fill="hold">
                                          <p:stCondLst>
                                            <p:cond delay="0"/>
                                          </p:stCondLst>
                                        </p:cTn>
                                        <p:tgtEl>
                                          <p:spTgt spid="185"/>
                                        </p:tgtEl>
                                        <p:attrNameLst>
                                          <p:attrName>style.visibility</p:attrName>
                                        </p:attrNameLst>
                                      </p:cBhvr>
                                      <p:to>
                                        <p:strVal val="visible"/>
                                      </p:to>
                                    </p:set>
                                    <p:animEffect filter="fade" transition="in">
                                      <p:cBhvr>
                                        <p:cTn dur="750"/>
                                        <p:tgtEl>
                                          <p:spTgt spid="185"/>
                                        </p:tgtEl>
                                      </p:cBhvr>
                                    </p:animEffect>
                                  </p:childTnLst>
                                </p:cTn>
                              </p:par>
                            </p:childTnLst>
                          </p:cTn>
                        </p:par>
                        <p:par>
                          <p:cTn fill="hold">
                            <p:stCondLst>
                              <p:cond delay="3250"/>
                            </p:stCondLst>
                            <p:childTnLst>
                              <p:par>
                                <p:cTn fill="hold" nodeType="afterEffect" presetClass="entr" presetID="2" presetSubtype="2">
                                  <p:stCondLst>
                                    <p:cond delay="0"/>
                                  </p:stCondLst>
                                  <p:childTnLst>
                                    <p:set>
                                      <p:cBhvr>
                                        <p:cTn dur="1" fill="hold">
                                          <p:stCondLst>
                                            <p:cond delay="0"/>
                                          </p:stCondLst>
                                        </p:cTn>
                                        <p:tgtEl>
                                          <p:spTgt spid="186"/>
                                        </p:tgtEl>
                                        <p:attrNameLst>
                                          <p:attrName>style.visibility</p:attrName>
                                        </p:attrNameLst>
                                      </p:cBhvr>
                                      <p:to>
                                        <p:strVal val="visible"/>
                                      </p:to>
                                    </p:set>
                                    <p:anim calcmode="lin" valueType="num">
                                      <p:cBhvr additive="base">
                                        <p:cTn dur="1000"/>
                                        <p:tgtEl>
                                          <p:spTgt spid="186"/>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sp>
        <p:nvSpPr>
          <p:cNvPr id="526" name="Google Shape;526;p21"/>
          <p:cNvSpPr/>
          <p:nvPr/>
        </p:nvSpPr>
        <p:spPr>
          <a:xfrm>
            <a:off x="0" y="0"/>
            <a:ext cx="12192000" cy="1266092"/>
          </a:xfrm>
          <a:prstGeom prst="rect">
            <a:avLst/>
          </a:prstGeom>
          <a:blipFill rotWithShape="1">
            <a:blip r:embed="rId3">
              <a:alphaModFix/>
            </a:blip>
            <a:stretch>
              <a:fillRect b="-441653" l="0" r="0" t="0"/>
            </a:stretch>
          </a:blipFill>
          <a:ln>
            <a:noFill/>
          </a:ln>
        </p:spPr>
        <p:txBody>
          <a:bodyPr anchorCtr="0" anchor="ctr" bIns="45700" lIns="91425" spcFirstLastPara="1" rIns="91425" wrap="square" tIns="45700">
            <a:noAutofit/>
          </a:bodyPr>
          <a:lstStyle/>
          <a:p>
            <a:pPr indent="0" lvl="0" marL="0" marR="0" rtl="0" algn="ctr">
              <a:lnSpc>
                <a:spcPct val="120000"/>
              </a:lnSpc>
              <a:spcBef>
                <a:spcPts val="0"/>
              </a:spcBef>
              <a:spcAft>
                <a:spcPts val="0"/>
              </a:spcAft>
              <a:buClr>
                <a:schemeClr val="lt1"/>
              </a:buClr>
              <a:buSzPts val="1800"/>
              <a:buFont typeface="Cambria"/>
              <a:buNone/>
            </a:pPr>
            <a:r>
              <a:t/>
            </a:r>
            <a:endParaRPr b="0" i="0" sz="1800" u="none" cap="none" strike="noStrike">
              <a:solidFill>
                <a:srgbClr val="FFFFFF"/>
              </a:solidFill>
              <a:latin typeface="Cambria"/>
              <a:ea typeface="Cambria"/>
              <a:cs typeface="Cambria"/>
              <a:sym typeface="Cambria"/>
            </a:endParaRPr>
          </a:p>
        </p:txBody>
      </p:sp>
      <p:pic>
        <p:nvPicPr>
          <p:cNvPr id="527" name="Google Shape;527;p21"/>
          <p:cNvPicPr preferRelativeResize="0"/>
          <p:nvPr/>
        </p:nvPicPr>
        <p:blipFill rotWithShape="1">
          <a:blip r:embed="rId4">
            <a:alphaModFix/>
          </a:blip>
          <a:srcRect b="0" l="0" r="0" t="0"/>
          <a:stretch/>
        </p:blipFill>
        <p:spPr>
          <a:xfrm>
            <a:off x="1268708" y="755927"/>
            <a:ext cx="1180308" cy="440025"/>
          </a:xfrm>
          <a:prstGeom prst="rect">
            <a:avLst/>
          </a:prstGeom>
          <a:noFill/>
          <a:ln>
            <a:noFill/>
          </a:ln>
        </p:spPr>
      </p:pic>
      <p:pic>
        <p:nvPicPr>
          <p:cNvPr id="528" name="Google Shape;528;p21"/>
          <p:cNvPicPr preferRelativeResize="0"/>
          <p:nvPr/>
        </p:nvPicPr>
        <p:blipFill rotWithShape="1">
          <a:blip r:embed="rId5">
            <a:alphaModFix/>
          </a:blip>
          <a:srcRect b="0" l="0" r="0" t="0"/>
          <a:stretch/>
        </p:blipFill>
        <p:spPr>
          <a:xfrm>
            <a:off x="1255274" y="171199"/>
            <a:ext cx="721647" cy="637312"/>
          </a:xfrm>
          <a:prstGeom prst="rect">
            <a:avLst/>
          </a:prstGeom>
          <a:noFill/>
          <a:ln>
            <a:noFill/>
          </a:ln>
        </p:spPr>
      </p:pic>
      <p:pic>
        <p:nvPicPr>
          <p:cNvPr id="529" name="Google Shape;529;p21"/>
          <p:cNvPicPr preferRelativeResize="0"/>
          <p:nvPr/>
        </p:nvPicPr>
        <p:blipFill rotWithShape="1">
          <a:blip r:embed="rId6">
            <a:alphaModFix/>
          </a:blip>
          <a:srcRect b="0" l="0" r="0" t="0"/>
          <a:stretch/>
        </p:blipFill>
        <p:spPr>
          <a:xfrm>
            <a:off x="0" y="70140"/>
            <a:ext cx="1133571" cy="982326"/>
          </a:xfrm>
          <a:prstGeom prst="rect">
            <a:avLst/>
          </a:prstGeom>
          <a:noFill/>
          <a:ln>
            <a:noFill/>
          </a:ln>
        </p:spPr>
      </p:pic>
      <p:pic>
        <p:nvPicPr>
          <p:cNvPr id="530" name="Google Shape;530;p21"/>
          <p:cNvPicPr preferRelativeResize="0"/>
          <p:nvPr/>
        </p:nvPicPr>
        <p:blipFill rotWithShape="1">
          <a:blip r:embed="rId7">
            <a:alphaModFix/>
          </a:blip>
          <a:srcRect b="0" l="0" r="0" t="0"/>
          <a:stretch/>
        </p:blipFill>
        <p:spPr>
          <a:xfrm>
            <a:off x="10317917" y="70140"/>
            <a:ext cx="702097" cy="1105620"/>
          </a:xfrm>
          <a:prstGeom prst="rect">
            <a:avLst/>
          </a:prstGeom>
          <a:noFill/>
          <a:ln>
            <a:noFill/>
          </a:ln>
        </p:spPr>
      </p:pic>
      <p:pic>
        <p:nvPicPr>
          <p:cNvPr id="531" name="Google Shape;531;p21"/>
          <p:cNvPicPr preferRelativeResize="0"/>
          <p:nvPr/>
        </p:nvPicPr>
        <p:blipFill rotWithShape="1">
          <a:blip r:embed="rId8">
            <a:alphaModFix/>
          </a:blip>
          <a:srcRect b="0" l="0" r="0" t="0"/>
          <a:stretch/>
        </p:blipFill>
        <p:spPr>
          <a:xfrm>
            <a:off x="11141061" y="224306"/>
            <a:ext cx="675801" cy="1063241"/>
          </a:xfrm>
          <a:prstGeom prst="rect">
            <a:avLst/>
          </a:prstGeom>
          <a:noFill/>
          <a:ln>
            <a:noFill/>
          </a:ln>
        </p:spPr>
      </p:pic>
      <p:sp>
        <p:nvSpPr>
          <p:cNvPr id="532" name="Google Shape;532;p21"/>
          <p:cNvSpPr txBox="1"/>
          <p:nvPr/>
        </p:nvSpPr>
        <p:spPr>
          <a:xfrm>
            <a:off x="3280490" y="339511"/>
            <a:ext cx="6375574" cy="695960"/>
          </a:xfrm>
          <a:prstGeom prst="rect">
            <a:avLst/>
          </a:prstGeom>
          <a:noFill/>
          <a:ln>
            <a:noFill/>
          </a:ln>
        </p:spPr>
        <p:txBody>
          <a:bodyPr anchorCtr="0" anchor="t" bIns="45700" lIns="91425" spcFirstLastPara="1" rIns="91425" wrap="square" tIns="45700">
            <a:spAutoFit/>
          </a:bodyPr>
          <a:lstStyle/>
          <a:p>
            <a:pPr indent="0" lvl="0" marL="0" marR="0" rtl="0" algn="ctr">
              <a:lnSpc>
                <a:spcPct val="120000"/>
              </a:lnSpc>
              <a:spcBef>
                <a:spcPts val="0"/>
              </a:spcBef>
              <a:spcAft>
                <a:spcPts val="0"/>
              </a:spcAft>
              <a:buClr>
                <a:srgbClr val="2A3D52"/>
              </a:buClr>
              <a:buSzPts val="3600"/>
              <a:buFont typeface="Cambria"/>
              <a:buNone/>
            </a:pPr>
            <a:r>
              <a:rPr b="1" i="0" lang="en-US" sz="3600" u="none" cap="none" strike="noStrike">
                <a:solidFill>
                  <a:srgbClr val="2A3D52"/>
                </a:solidFill>
                <a:latin typeface="Cambria"/>
                <a:ea typeface="Cambria"/>
                <a:cs typeface="Cambria"/>
                <a:sym typeface="Cambria"/>
              </a:rPr>
              <a:t>HIỆN TƯỢNG PHÚ DƯỠNG</a:t>
            </a:r>
            <a:endParaRPr b="1" i="0" sz="3600" u="none" cap="none" strike="noStrike">
              <a:solidFill>
                <a:srgbClr val="2A3D52"/>
              </a:solidFill>
              <a:latin typeface="Cambria"/>
              <a:ea typeface="Cambria"/>
              <a:cs typeface="Cambria"/>
              <a:sym typeface="Cambria"/>
            </a:endParaRPr>
          </a:p>
        </p:txBody>
      </p:sp>
      <p:pic>
        <p:nvPicPr>
          <p:cNvPr id="533" name="Google Shape;533;p21"/>
          <p:cNvPicPr preferRelativeResize="0"/>
          <p:nvPr/>
        </p:nvPicPr>
        <p:blipFill rotWithShape="1">
          <a:blip r:embed="rId9">
            <a:alphaModFix/>
          </a:blip>
          <a:srcRect b="0" l="0" r="0" t="0"/>
          <a:stretch/>
        </p:blipFill>
        <p:spPr>
          <a:xfrm>
            <a:off x="10078012" y="4343218"/>
            <a:ext cx="2126098" cy="2444642"/>
          </a:xfrm>
          <a:prstGeom prst="rect">
            <a:avLst/>
          </a:prstGeom>
          <a:noFill/>
          <a:ln>
            <a:noFill/>
          </a:ln>
        </p:spPr>
      </p:pic>
      <p:sp>
        <p:nvSpPr>
          <p:cNvPr id="534" name="Google Shape;534;p21"/>
          <p:cNvSpPr/>
          <p:nvPr/>
        </p:nvSpPr>
        <p:spPr>
          <a:xfrm>
            <a:off x="6883251" y="1636608"/>
            <a:ext cx="5126220" cy="2738093"/>
          </a:xfrm>
          <a:prstGeom prst="cloudCallout">
            <a:avLst>
              <a:gd fmla="val 21628" name="adj1"/>
              <a:gd fmla="val 67093" name="adj2"/>
            </a:avLst>
          </a:prstGeom>
          <a:solidFill>
            <a:srgbClr val="FFF2CC"/>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mbria"/>
              <a:buNone/>
            </a:pPr>
            <a:r>
              <a:t/>
            </a:r>
            <a:endParaRPr b="0" i="0" sz="1800" u="none" cap="none" strike="noStrike">
              <a:solidFill>
                <a:srgbClr val="000000"/>
              </a:solidFill>
              <a:latin typeface="Cambria"/>
              <a:ea typeface="Cambria"/>
              <a:cs typeface="Cambria"/>
              <a:sym typeface="Cambria"/>
            </a:endParaRPr>
          </a:p>
        </p:txBody>
      </p:sp>
      <p:sp>
        <p:nvSpPr>
          <p:cNvPr id="535" name="Google Shape;535;p21"/>
          <p:cNvSpPr txBox="1"/>
          <p:nvPr/>
        </p:nvSpPr>
        <p:spPr>
          <a:xfrm>
            <a:off x="7792069" y="2186290"/>
            <a:ext cx="3727990" cy="2112951"/>
          </a:xfrm>
          <a:prstGeom prst="rect">
            <a:avLst/>
          </a:prstGeom>
          <a:noFill/>
          <a:ln>
            <a:noFill/>
          </a:ln>
        </p:spPr>
        <p:txBody>
          <a:bodyPr anchorCtr="0" anchor="t" bIns="45700" lIns="91425" spcFirstLastPara="1" rIns="91425" wrap="square" tIns="45700">
            <a:spAutoFit/>
          </a:bodyPr>
          <a:lstStyle/>
          <a:p>
            <a:pPr indent="0" lvl="0" marL="0" marR="0" rtl="0" algn="just">
              <a:lnSpc>
                <a:spcPct val="120000"/>
              </a:lnSpc>
              <a:spcBef>
                <a:spcPts val="0"/>
              </a:spcBef>
              <a:spcAft>
                <a:spcPts val="0"/>
              </a:spcAft>
              <a:buNone/>
            </a:pPr>
            <a:r>
              <a:rPr b="1" lang="en-US" sz="2800">
                <a:solidFill>
                  <a:schemeClr val="dk1"/>
                </a:solidFill>
                <a:latin typeface="Cambria"/>
                <a:ea typeface="Cambria"/>
                <a:cs typeface="Cambria"/>
                <a:sym typeface="Cambria"/>
              </a:rPr>
              <a:t>Câu 6: </a:t>
            </a:r>
            <a:r>
              <a:rPr lang="en-US" sz="2800">
                <a:solidFill>
                  <a:schemeClr val="dk1"/>
                </a:solidFill>
                <a:latin typeface="Cambria"/>
                <a:ea typeface="Cambria"/>
                <a:cs typeface="Cambria"/>
                <a:sym typeface="Cambria"/>
              </a:rPr>
              <a:t>Hãy cho biết dấu hiệu nhận biết hiện tượng phú dưỡng .</a:t>
            </a:r>
            <a:endParaRPr/>
          </a:p>
        </p:txBody>
      </p:sp>
      <p:pic>
        <p:nvPicPr>
          <p:cNvPr id="536" name="Google Shape;536;p21"/>
          <p:cNvPicPr preferRelativeResize="0"/>
          <p:nvPr/>
        </p:nvPicPr>
        <p:blipFill rotWithShape="1">
          <a:blip r:embed="rId10">
            <a:alphaModFix/>
          </a:blip>
          <a:srcRect b="0" l="0" r="0" t="0"/>
          <a:stretch/>
        </p:blipFill>
        <p:spPr>
          <a:xfrm>
            <a:off x="363908" y="2064504"/>
            <a:ext cx="6515665" cy="1882303"/>
          </a:xfrm>
          <a:prstGeom prst="rect">
            <a:avLst/>
          </a:prstGeom>
          <a:noFill/>
          <a:ln>
            <a:noFill/>
          </a:ln>
        </p:spPr>
      </p:pic>
      <p:sp>
        <p:nvSpPr>
          <p:cNvPr id="537" name="Google Shape;537;p21"/>
          <p:cNvSpPr txBox="1"/>
          <p:nvPr/>
        </p:nvSpPr>
        <p:spPr>
          <a:xfrm>
            <a:off x="566785" y="4343218"/>
            <a:ext cx="6998351" cy="1825243"/>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None/>
            </a:pPr>
            <a:r>
              <a:rPr lang="en-US" sz="2000">
                <a:solidFill>
                  <a:srgbClr val="002060"/>
                </a:solidFill>
                <a:latin typeface="Times New Roman"/>
                <a:ea typeface="Times New Roman"/>
                <a:cs typeface="Times New Roman"/>
                <a:sym typeface="Times New Roman"/>
              </a:rPr>
              <a:t>- Màu nước đục: Nước trong hồ, ao có màu xanh đen do lượng chất hữu cơ và chất dinh dưỡng có mặt trong nước.</a:t>
            </a:r>
            <a:endParaRPr sz="1800">
              <a:solidFill>
                <a:srgbClr val="002060"/>
              </a:solidFill>
              <a:latin typeface="Calibri"/>
              <a:ea typeface="Calibri"/>
              <a:cs typeface="Calibri"/>
              <a:sym typeface="Calibri"/>
            </a:endParaRPr>
          </a:p>
          <a:p>
            <a:pPr indent="0" lvl="0" marL="0" marR="0" rtl="0" algn="just">
              <a:lnSpc>
                <a:spcPct val="107000"/>
              </a:lnSpc>
              <a:spcBef>
                <a:spcPts val="800"/>
              </a:spcBef>
              <a:spcAft>
                <a:spcPts val="0"/>
              </a:spcAft>
              <a:buNone/>
            </a:pPr>
            <a:r>
              <a:rPr lang="en-US" sz="2000">
                <a:solidFill>
                  <a:srgbClr val="002060"/>
                </a:solidFill>
                <a:latin typeface="Times New Roman"/>
                <a:ea typeface="Times New Roman"/>
                <a:cs typeface="Times New Roman"/>
                <a:sym typeface="Times New Roman"/>
              </a:rPr>
              <a:t>- Tầng nước ở độ sâu thấp có mùi hôi: Lượng chất hữu cơ nhiều có thể gây ra tình trạng phân hủy và sản sinh khí độc, gây mùi hôi trong tầng nước ở độ sâu thấp.</a:t>
            </a:r>
            <a:endParaRPr sz="1800">
              <a:solidFill>
                <a:srgbClr val="00206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3"/>
                                        </p:tgtEl>
                                        <p:attrNameLst>
                                          <p:attrName>style.visibility</p:attrName>
                                        </p:attrNameLst>
                                      </p:cBhvr>
                                      <p:to>
                                        <p:strVal val="visible"/>
                                      </p:to>
                                    </p:set>
                                    <p:animEffect filter="fade" transition="in">
                                      <p:cBhvr>
                                        <p:cTn dur="500"/>
                                        <p:tgtEl>
                                          <p:spTgt spid="533"/>
                                        </p:tgtEl>
                                      </p:cBhvr>
                                    </p:animEffect>
                                  </p:childTnLst>
                                </p:cTn>
                              </p:par>
                              <p:par>
                                <p:cTn fill="hold" nodeType="withEffect" presetClass="entr" presetID="10" presetSubtype="0">
                                  <p:stCondLst>
                                    <p:cond delay="0"/>
                                  </p:stCondLst>
                                  <p:childTnLst>
                                    <p:set>
                                      <p:cBhvr>
                                        <p:cTn dur="1" fill="hold">
                                          <p:stCondLst>
                                            <p:cond delay="0"/>
                                          </p:stCondLst>
                                        </p:cTn>
                                        <p:tgtEl>
                                          <p:spTgt spid="535"/>
                                        </p:tgtEl>
                                        <p:attrNameLst>
                                          <p:attrName>style.visibility</p:attrName>
                                        </p:attrNameLst>
                                      </p:cBhvr>
                                      <p:to>
                                        <p:strVal val="visible"/>
                                      </p:to>
                                    </p:set>
                                    <p:animEffect filter="fade" transition="in">
                                      <p:cBhvr>
                                        <p:cTn dur="500"/>
                                        <p:tgtEl>
                                          <p:spTgt spid="535"/>
                                        </p:tgtEl>
                                      </p:cBhvr>
                                    </p:animEffect>
                                  </p:childTnLst>
                                </p:cTn>
                              </p:par>
                              <p:par>
                                <p:cTn fill="hold" nodeType="withEffect" presetClass="entr" presetID="10" presetSubtype="0">
                                  <p:stCondLst>
                                    <p:cond delay="0"/>
                                  </p:stCondLst>
                                  <p:childTnLst>
                                    <p:set>
                                      <p:cBhvr>
                                        <p:cTn dur="1" fill="hold">
                                          <p:stCondLst>
                                            <p:cond delay="0"/>
                                          </p:stCondLst>
                                        </p:cTn>
                                        <p:tgtEl>
                                          <p:spTgt spid="534"/>
                                        </p:tgtEl>
                                        <p:attrNameLst>
                                          <p:attrName>style.visibility</p:attrName>
                                        </p:attrNameLst>
                                      </p:cBhvr>
                                      <p:to>
                                        <p:strVal val="visible"/>
                                      </p:to>
                                    </p:set>
                                    <p:animEffect filter="fade" transition="in">
                                      <p:cBhvr>
                                        <p:cTn dur="500"/>
                                        <p:tgtEl>
                                          <p:spTgt spid="5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6"/>
                                        </p:tgtEl>
                                        <p:attrNameLst>
                                          <p:attrName>style.visibility</p:attrName>
                                        </p:attrNameLst>
                                      </p:cBhvr>
                                      <p:to>
                                        <p:strVal val="visible"/>
                                      </p:to>
                                    </p:set>
                                    <p:animEffect filter="fade" transition="in">
                                      <p:cBhvr>
                                        <p:cTn dur="500"/>
                                        <p:tgtEl>
                                          <p:spTgt spid="5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7"/>
                                        </p:tgtEl>
                                        <p:attrNameLst>
                                          <p:attrName>style.visibility</p:attrName>
                                        </p:attrNameLst>
                                      </p:cBhvr>
                                      <p:to>
                                        <p:strVal val="visible"/>
                                      </p:to>
                                    </p:set>
                                    <p:animEffect filter="fade" transition="in">
                                      <p:cBhvr>
                                        <p:cTn dur="500"/>
                                        <p:tgtEl>
                                          <p:spTgt spid="5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 name="Shape 542"/>
        <p:cNvGrpSpPr/>
        <p:nvPr/>
      </p:nvGrpSpPr>
      <p:grpSpPr>
        <a:xfrm>
          <a:off x="0" y="0"/>
          <a:ext cx="0" cy="0"/>
          <a:chOff x="0" y="0"/>
          <a:chExt cx="0" cy="0"/>
        </a:xfrm>
      </p:grpSpPr>
      <p:sp>
        <p:nvSpPr>
          <p:cNvPr id="543" name="Google Shape;543;p22"/>
          <p:cNvSpPr/>
          <p:nvPr/>
        </p:nvSpPr>
        <p:spPr>
          <a:xfrm>
            <a:off x="0" y="0"/>
            <a:ext cx="12192000" cy="1266092"/>
          </a:xfrm>
          <a:prstGeom prst="rect">
            <a:avLst/>
          </a:prstGeom>
          <a:blipFill rotWithShape="1">
            <a:blip r:embed="rId3">
              <a:alphaModFix/>
            </a:blip>
            <a:stretch>
              <a:fillRect b="-441653" l="0" r="0" t="0"/>
            </a:stretch>
          </a:blipFill>
          <a:ln>
            <a:noFill/>
          </a:ln>
        </p:spPr>
        <p:txBody>
          <a:bodyPr anchorCtr="0" anchor="ctr" bIns="45700" lIns="91425" spcFirstLastPara="1" rIns="91425" wrap="square" tIns="45700">
            <a:noAutofit/>
          </a:bodyPr>
          <a:lstStyle/>
          <a:p>
            <a:pPr indent="0" lvl="0" marL="0" marR="0" rtl="0" algn="ctr">
              <a:lnSpc>
                <a:spcPct val="120000"/>
              </a:lnSpc>
              <a:spcBef>
                <a:spcPts val="0"/>
              </a:spcBef>
              <a:spcAft>
                <a:spcPts val="0"/>
              </a:spcAft>
              <a:buClr>
                <a:schemeClr val="lt1"/>
              </a:buClr>
              <a:buSzPts val="1800"/>
              <a:buFont typeface="Cambria"/>
              <a:buNone/>
            </a:pPr>
            <a:r>
              <a:t/>
            </a:r>
            <a:endParaRPr b="0" i="0" sz="1800" u="none" cap="none" strike="noStrike">
              <a:solidFill>
                <a:srgbClr val="FFFFFF"/>
              </a:solidFill>
              <a:latin typeface="Cambria"/>
              <a:ea typeface="Cambria"/>
              <a:cs typeface="Cambria"/>
              <a:sym typeface="Cambria"/>
            </a:endParaRPr>
          </a:p>
        </p:txBody>
      </p:sp>
      <p:pic>
        <p:nvPicPr>
          <p:cNvPr id="544" name="Google Shape;544;p22"/>
          <p:cNvPicPr preferRelativeResize="0"/>
          <p:nvPr/>
        </p:nvPicPr>
        <p:blipFill rotWithShape="1">
          <a:blip r:embed="rId4">
            <a:alphaModFix/>
          </a:blip>
          <a:srcRect b="0" l="0" r="0" t="0"/>
          <a:stretch/>
        </p:blipFill>
        <p:spPr>
          <a:xfrm>
            <a:off x="1268708" y="755927"/>
            <a:ext cx="1180308" cy="440025"/>
          </a:xfrm>
          <a:prstGeom prst="rect">
            <a:avLst/>
          </a:prstGeom>
          <a:noFill/>
          <a:ln>
            <a:noFill/>
          </a:ln>
        </p:spPr>
      </p:pic>
      <p:pic>
        <p:nvPicPr>
          <p:cNvPr id="545" name="Google Shape;545;p22"/>
          <p:cNvPicPr preferRelativeResize="0"/>
          <p:nvPr/>
        </p:nvPicPr>
        <p:blipFill rotWithShape="1">
          <a:blip r:embed="rId5">
            <a:alphaModFix/>
          </a:blip>
          <a:srcRect b="0" l="0" r="0" t="0"/>
          <a:stretch/>
        </p:blipFill>
        <p:spPr>
          <a:xfrm>
            <a:off x="1255274" y="171199"/>
            <a:ext cx="721647" cy="637312"/>
          </a:xfrm>
          <a:prstGeom prst="rect">
            <a:avLst/>
          </a:prstGeom>
          <a:noFill/>
          <a:ln>
            <a:noFill/>
          </a:ln>
        </p:spPr>
      </p:pic>
      <p:pic>
        <p:nvPicPr>
          <p:cNvPr id="546" name="Google Shape;546;p22"/>
          <p:cNvPicPr preferRelativeResize="0"/>
          <p:nvPr/>
        </p:nvPicPr>
        <p:blipFill rotWithShape="1">
          <a:blip r:embed="rId6">
            <a:alphaModFix/>
          </a:blip>
          <a:srcRect b="0" l="0" r="0" t="0"/>
          <a:stretch/>
        </p:blipFill>
        <p:spPr>
          <a:xfrm>
            <a:off x="0" y="70140"/>
            <a:ext cx="1133571" cy="982326"/>
          </a:xfrm>
          <a:prstGeom prst="rect">
            <a:avLst/>
          </a:prstGeom>
          <a:noFill/>
          <a:ln>
            <a:noFill/>
          </a:ln>
        </p:spPr>
      </p:pic>
      <p:pic>
        <p:nvPicPr>
          <p:cNvPr id="547" name="Google Shape;547;p22"/>
          <p:cNvPicPr preferRelativeResize="0"/>
          <p:nvPr/>
        </p:nvPicPr>
        <p:blipFill rotWithShape="1">
          <a:blip r:embed="rId7">
            <a:alphaModFix/>
          </a:blip>
          <a:srcRect b="0" l="0" r="0" t="0"/>
          <a:stretch/>
        </p:blipFill>
        <p:spPr>
          <a:xfrm>
            <a:off x="10317917" y="70140"/>
            <a:ext cx="702097" cy="1105620"/>
          </a:xfrm>
          <a:prstGeom prst="rect">
            <a:avLst/>
          </a:prstGeom>
          <a:noFill/>
          <a:ln>
            <a:noFill/>
          </a:ln>
        </p:spPr>
      </p:pic>
      <p:pic>
        <p:nvPicPr>
          <p:cNvPr id="548" name="Google Shape;548;p22"/>
          <p:cNvPicPr preferRelativeResize="0"/>
          <p:nvPr/>
        </p:nvPicPr>
        <p:blipFill rotWithShape="1">
          <a:blip r:embed="rId8">
            <a:alphaModFix/>
          </a:blip>
          <a:srcRect b="0" l="0" r="0" t="0"/>
          <a:stretch/>
        </p:blipFill>
        <p:spPr>
          <a:xfrm>
            <a:off x="11141061" y="224306"/>
            <a:ext cx="675801" cy="1063241"/>
          </a:xfrm>
          <a:prstGeom prst="rect">
            <a:avLst/>
          </a:prstGeom>
          <a:noFill/>
          <a:ln>
            <a:noFill/>
          </a:ln>
        </p:spPr>
      </p:pic>
      <p:sp>
        <p:nvSpPr>
          <p:cNvPr id="549" name="Google Shape;549;p22"/>
          <p:cNvSpPr txBox="1"/>
          <p:nvPr/>
        </p:nvSpPr>
        <p:spPr>
          <a:xfrm>
            <a:off x="3280490" y="339511"/>
            <a:ext cx="6375574" cy="695960"/>
          </a:xfrm>
          <a:prstGeom prst="rect">
            <a:avLst/>
          </a:prstGeom>
          <a:noFill/>
          <a:ln>
            <a:noFill/>
          </a:ln>
        </p:spPr>
        <p:txBody>
          <a:bodyPr anchorCtr="0" anchor="t" bIns="45700" lIns="91425" spcFirstLastPara="1" rIns="91425" wrap="square" tIns="45700">
            <a:spAutoFit/>
          </a:bodyPr>
          <a:lstStyle/>
          <a:p>
            <a:pPr indent="0" lvl="0" marL="0" marR="0" rtl="0" algn="ctr">
              <a:lnSpc>
                <a:spcPct val="120000"/>
              </a:lnSpc>
              <a:spcBef>
                <a:spcPts val="0"/>
              </a:spcBef>
              <a:spcAft>
                <a:spcPts val="0"/>
              </a:spcAft>
              <a:buClr>
                <a:srgbClr val="2A3D52"/>
              </a:buClr>
              <a:buSzPts val="3600"/>
              <a:buFont typeface="Cambria"/>
              <a:buNone/>
            </a:pPr>
            <a:r>
              <a:rPr b="1" i="0" lang="en-US" sz="3600" u="none" cap="none" strike="noStrike">
                <a:solidFill>
                  <a:srgbClr val="2A3D52"/>
                </a:solidFill>
                <a:latin typeface="Cambria"/>
                <a:ea typeface="Cambria"/>
                <a:cs typeface="Cambria"/>
                <a:sym typeface="Cambria"/>
              </a:rPr>
              <a:t>HIỆN</a:t>
            </a:r>
            <a:r>
              <a:rPr b="1" i="0" lang="en-US" sz="3600" u="none" cap="none" strike="noStrike">
                <a:solidFill>
                  <a:srgbClr val="2A3D52"/>
                </a:solidFill>
                <a:latin typeface="Cambria"/>
                <a:ea typeface="Cambria"/>
                <a:cs typeface="Cambria"/>
                <a:sym typeface="Cambria"/>
              </a:rPr>
              <a:t> TƯỢNG PHÚ DƯỠNG</a:t>
            </a:r>
            <a:endParaRPr b="1" i="0" sz="3600" u="none" cap="none" strike="noStrike">
              <a:solidFill>
                <a:srgbClr val="2A3D52"/>
              </a:solidFill>
              <a:latin typeface="Cambria"/>
              <a:ea typeface="Cambria"/>
              <a:cs typeface="Cambria"/>
              <a:sym typeface="Cambria"/>
            </a:endParaRPr>
          </a:p>
        </p:txBody>
      </p:sp>
      <p:pic>
        <p:nvPicPr>
          <p:cNvPr id="550" name="Google Shape;550;p22"/>
          <p:cNvPicPr preferRelativeResize="0"/>
          <p:nvPr/>
        </p:nvPicPr>
        <p:blipFill rotWithShape="1">
          <a:blip r:embed="rId9">
            <a:alphaModFix/>
          </a:blip>
          <a:srcRect b="0" l="0" r="0" t="0"/>
          <a:stretch/>
        </p:blipFill>
        <p:spPr>
          <a:xfrm>
            <a:off x="3739568" y="3875790"/>
            <a:ext cx="2126098" cy="2444642"/>
          </a:xfrm>
          <a:prstGeom prst="rect">
            <a:avLst/>
          </a:prstGeom>
          <a:noFill/>
          <a:ln>
            <a:noFill/>
          </a:ln>
        </p:spPr>
      </p:pic>
      <p:sp>
        <p:nvSpPr>
          <p:cNvPr id="551" name="Google Shape;551;p22"/>
          <p:cNvSpPr/>
          <p:nvPr/>
        </p:nvSpPr>
        <p:spPr>
          <a:xfrm>
            <a:off x="5983493" y="1605603"/>
            <a:ext cx="5318916" cy="3279953"/>
          </a:xfrm>
          <a:prstGeom prst="cloudCallout">
            <a:avLst>
              <a:gd fmla="val -59040" name="adj1"/>
              <a:gd fmla="val 50652" name="adj2"/>
            </a:avLst>
          </a:prstGeom>
          <a:solidFill>
            <a:srgbClr val="FFF2CC"/>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mbria"/>
              <a:ea typeface="Cambria"/>
              <a:cs typeface="Cambria"/>
              <a:sym typeface="Cambria"/>
            </a:endParaRPr>
          </a:p>
        </p:txBody>
      </p:sp>
      <p:sp>
        <p:nvSpPr>
          <p:cNvPr id="552" name="Google Shape;552;p22"/>
          <p:cNvSpPr txBox="1"/>
          <p:nvPr/>
        </p:nvSpPr>
        <p:spPr>
          <a:xfrm>
            <a:off x="6778956" y="2288746"/>
            <a:ext cx="3727990" cy="1913665"/>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b="1" lang="en-US" sz="2800">
                <a:solidFill>
                  <a:schemeClr val="dk1"/>
                </a:solidFill>
                <a:latin typeface="Times New Roman"/>
                <a:ea typeface="Times New Roman"/>
                <a:cs typeface="Times New Roman"/>
                <a:sym typeface="Times New Roman"/>
              </a:rPr>
              <a:t>Câu 7.</a:t>
            </a:r>
            <a:r>
              <a:rPr lang="en-US" sz="2800">
                <a:solidFill>
                  <a:schemeClr val="dk1"/>
                </a:solidFill>
                <a:latin typeface="Times New Roman"/>
                <a:ea typeface="Times New Roman"/>
                <a:cs typeface="Times New Roman"/>
                <a:sym typeface="Times New Roman"/>
              </a:rPr>
              <a:t> Nêu các biện pháp nhằm hạn chế hiện tượng phú dưỡng xảy ra ở các ao, hồ.</a:t>
            </a:r>
            <a:endParaRPr sz="2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0"/>
                                        </p:tgtEl>
                                        <p:attrNameLst>
                                          <p:attrName>style.visibility</p:attrName>
                                        </p:attrNameLst>
                                      </p:cBhvr>
                                      <p:to>
                                        <p:strVal val="visible"/>
                                      </p:to>
                                    </p:set>
                                    <p:animEffect filter="fade" transition="in">
                                      <p:cBhvr>
                                        <p:cTn dur="500"/>
                                        <p:tgtEl>
                                          <p:spTgt spid="550"/>
                                        </p:tgtEl>
                                      </p:cBhvr>
                                    </p:animEffect>
                                  </p:childTnLst>
                                </p:cTn>
                              </p:par>
                              <p:par>
                                <p:cTn fill="hold" nodeType="withEffect" presetClass="entr" presetID="10" presetSubtype="0">
                                  <p:stCondLst>
                                    <p:cond delay="0"/>
                                  </p:stCondLst>
                                  <p:childTnLst>
                                    <p:set>
                                      <p:cBhvr>
                                        <p:cTn dur="1" fill="hold">
                                          <p:stCondLst>
                                            <p:cond delay="0"/>
                                          </p:stCondLst>
                                        </p:cTn>
                                        <p:tgtEl>
                                          <p:spTgt spid="552"/>
                                        </p:tgtEl>
                                        <p:attrNameLst>
                                          <p:attrName>style.visibility</p:attrName>
                                        </p:attrNameLst>
                                      </p:cBhvr>
                                      <p:to>
                                        <p:strVal val="visible"/>
                                      </p:to>
                                    </p:set>
                                    <p:animEffect filter="fade" transition="in">
                                      <p:cBhvr>
                                        <p:cTn dur="500"/>
                                        <p:tgtEl>
                                          <p:spTgt spid="552"/>
                                        </p:tgtEl>
                                      </p:cBhvr>
                                    </p:animEffect>
                                  </p:childTnLst>
                                </p:cTn>
                              </p:par>
                              <p:par>
                                <p:cTn fill="hold" nodeType="withEffect" presetClass="entr" presetID="10" presetSubtype="0">
                                  <p:stCondLst>
                                    <p:cond delay="0"/>
                                  </p:stCondLst>
                                  <p:childTnLst>
                                    <p:set>
                                      <p:cBhvr>
                                        <p:cTn dur="1" fill="hold">
                                          <p:stCondLst>
                                            <p:cond delay="0"/>
                                          </p:stCondLst>
                                        </p:cTn>
                                        <p:tgtEl>
                                          <p:spTgt spid="551"/>
                                        </p:tgtEl>
                                        <p:attrNameLst>
                                          <p:attrName>style.visibility</p:attrName>
                                        </p:attrNameLst>
                                      </p:cBhvr>
                                      <p:to>
                                        <p:strVal val="visible"/>
                                      </p:to>
                                    </p:set>
                                    <p:animEffect filter="fade" transition="in">
                                      <p:cBhvr>
                                        <p:cTn dur="500"/>
                                        <p:tgtEl>
                                          <p:spTgt spid="5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7" name="Shape 557"/>
        <p:cNvGrpSpPr/>
        <p:nvPr/>
      </p:nvGrpSpPr>
      <p:grpSpPr>
        <a:xfrm>
          <a:off x="0" y="0"/>
          <a:ext cx="0" cy="0"/>
          <a:chOff x="0" y="0"/>
          <a:chExt cx="0" cy="0"/>
        </a:xfrm>
      </p:grpSpPr>
      <p:sp>
        <p:nvSpPr>
          <p:cNvPr id="558" name="Google Shape;558;p23"/>
          <p:cNvSpPr/>
          <p:nvPr/>
        </p:nvSpPr>
        <p:spPr>
          <a:xfrm>
            <a:off x="0" y="0"/>
            <a:ext cx="12192000" cy="1266092"/>
          </a:xfrm>
          <a:prstGeom prst="rect">
            <a:avLst/>
          </a:prstGeom>
          <a:blipFill rotWithShape="1">
            <a:blip r:embed="rId3">
              <a:alphaModFix/>
            </a:blip>
            <a:stretch>
              <a:fillRect b="-441653"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sp>
        <p:nvSpPr>
          <p:cNvPr id="559" name="Google Shape;559;p23"/>
          <p:cNvSpPr/>
          <p:nvPr/>
        </p:nvSpPr>
        <p:spPr>
          <a:xfrm>
            <a:off x="-820271" y="2248711"/>
            <a:ext cx="658906" cy="1032371"/>
          </a:xfrm>
          <a:prstGeom prst="rect">
            <a:avLst/>
          </a:prstGeom>
          <a:solidFill>
            <a:srgbClr val="2A3D5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pic>
        <p:nvPicPr>
          <p:cNvPr id="560" name="Google Shape;560;p23"/>
          <p:cNvPicPr preferRelativeResize="0"/>
          <p:nvPr/>
        </p:nvPicPr>
        <p:blipFill rotWithShape="1">
          <a:blip r:embed="rId4">
            <a:alphaModFix/>
          </a:blip>
          <a:srcRect b="0" l="0" r="0" t="0"/>
          <a:stretch/>
        </p:blipFill>
        <p:spPr>
          <a:xfrm>
            <a:off x="1268708" y="755927"/>
            <a:ext cx="1180308" cy="440025"/>
          </a:xfrm>
          <a:prstGeom prst="rect">
            <a:avLst/>
          </a:prstGeom>
          <a:noFill/>
          <a:ln>
            <a:noFill/>
          </a:ln>
        </p:spPr>
      </p:pic>
      <p:pic>
        <p:nvPicPr>
          <p:cNvPr id="561" name="Google Shape;561;p23"/>
          <p:cNvPicPr preferRelativeResize="0"/>
          <p:nvPr/>
        </p:nvPicPr>
        <p:blipFill rotWithShape="1">
          <a:blip r:embed="rId5">
            <a:alphaModFix/>
          </a:blip>
          <a:srcRect b="0" l="0" r="0" t="0"/>
          <a:stretch/>
        </p:blipFill>
        <p:spPr>
          <a:xfrm>
            <a:off x="1255274" y="171199"/>
            <a:ext cx="721647" cy="637312"/>
          </a:xfrm>
          <a:prstGeom prst="rect">
            <a:avLst/>
          </a:prstGeom>
          <a:noFill/>
          <a:ln>
            <a:noFill/>
          </a:ln>
        </p:spPr>
      </p:pic>
      <p:pic>
        <p:nvPicPr>
          <p:cNvPr id="562" name="Google Shape;562;p23"/>
          <p:cNvPicPr preferRelativeResize="0"/>
          <p:nvPr/>
        </p:nvPicPr>
        <p:blipFill rotWithShape="1">
          <a:blip r:embed="rId6">
            <a:alphaModFix/>
          </a:blip>
          <a:srcRect b="0" l="0" r="0" t="0"/>
          <a:stretch/>
        </p:blipFill>
        <p:spPr>
          <a:xfrm>
            <a:off x="0" y="70140"/>
            <a:ext cx="1133571" cy="982326"/>
          </a:xfrm>
          <a:prstGeom prst="rect">
            <a:avLst/>
          </a:prstGeom>
          <a:noFill/>
          <a:ln>
            <a:noFill/>
          </a:ln>
        </p:spPr>
      </p:pic>
      <p:pic>
        <p:nvPicPr>
          <p:cNvPr id="563" name="Google Shape;563;p23"/>
          <p:cNvPicPr preferRelativeResize="0"/>
          <p:nvPr/>
        </p:nvPicPr>
        <p:blipFill rotWithShape="1">
          <a:blip r:embed="rId7">
            <a:alphaModFix/>
          </a:blip>
          <a:srcRect b="0" l="0" r="0" t="0"/>
          <a:stretch/>
        </p:blipFill>
        <p:spPr>
          <a:xfrm>
            <a:off x="10317917" y="70140"/>
            <a:ext cx="702097" cy="1105620"/>
          </a:xfrm>
          <a:prstGeom prst="rect">
            <a:avLst/>
          </a:prstGeom>
          <a:noFill/>
          <a:ln>
            <a:noFill/>
          </a:ln>
        </p:spPr>
      </p:pic>
      <p:pic>
        <p:nvPicPr>
          <p:cNvPr id="564" name="Google Shape;564;p23"/>
          <p:cNvPicPr preferRelativeResize="0"/>
          <p:nvPr/>
        </p:nvPicPr>
        <p:blipFill rotWithShape="1">
          <a:blip r:embed="rId8">
            <a:alphaModFix/>
          </a:blip>
          <a:srcRect b="0" l="0" r="0" t="0"/>
          <a:stretch/>
        </p:blipFill>
        <p:spPr>
          <a:xfrm>
            <a:off x="11141061" y="224306"/>
            <a:ext cx="675801" cy="1063241"/>
          </a:xfrm>
          <a:prstGeom prst="rect">
            <a:avLst/>
          </a:prstGeom>
          <a:noFill/>
          <a:ln>
            <a:noFill/>
          </a:ln>
        </p:spPr>
      </p:pic>
      <p:sp>
        <p:nvSpPr>
          <p:cNvPr id="565" name="Google Shape;565;p23"/>
          <p:cNvSpPr/>
          <p:nvPr/>
        </p:nvSpPr>
        <p:spPr>
          <a:xfrm flipH="1">
            <a:off x="1595779" y="2041690"/>
            <a:ext cx="4256012" cy="4254425"/>
          </a:xfrm>
          <a:prstGeom prst="ellipse">
            <a:avLst/>
          </a:prstGeom>
          <a:noFill/>
          <a:ln cap="flat" cmpd="sng" w="9525">
            <a:solidFill>
              <a:schemeClr val="accent3"/>
            </a:solidFill>
            <a:prstDash val="dash"/>
            <a:miter lim="800000"/>
            <a:headEnd len="sm" w="sm" type="none"/>
            <a:tailEnd len="sm" w="sm" type="none"/>
          </a:ln>
        </p:spPr>
        <p:txBody>
          <a:bodyPr anchorCtr="0" anchor="t" bIns="45700" lIns="91400" spcFirstLastPara="1" rIns="91400" wrap="square" tIns="45700">
            <a:noAutofit/>
          </a:bodyPr>
          <a:lstStyle/>
          <a:p>
            <a:pPr indent="0" lvl="0" marL="0" marR="0" rtl="0" algn="l">
              <a:spcBef>
                <a:spcPts val="0"/>
              </a:spcBef>
              <a:spcAft>
                <a:spcPts val="0"/>
              </a:spcAft>
              <a:buNone/>
            </a:pPr>
            <a:r>
              <a:t/>
            </a:r>
            <a:endParaRPr sz="1799">
              <a:solidFill>
                <a:schemeClr val="dk1"/>
              </a:solidFill>
              <a:latin typeface="Cambria"/>
              <a:ea typeface="Cambria"/>
              <a:cs typeface="Cambria"/>
              <a:sym typeface="Cambria"/>
            </a:endParaRPr>
          </a:p>
        </p:txBody>
      </p:sp>
      <p:cxnSp>
        <p:nvCxnSpPr>
          <p:cNvPr id="566" name="Google Shape;566;p23"/>
          <p:cNvCxnSpPr/>
          <p:nvPr/>
        </p:nvCxnSpPr>
        <p:spPr>
          <a:xfrm flipH="1">
            <a:off x="3254329" y="2655764"/>
            <a:ext cx="791260" cy="804904"/>
          </a:xfrm>
          <a:prstGeom prst="straightConnector1">
            <a:avLst/>
          </a:prstGeom>
          <a:noFill/>
          <a:ln cap="flat" cmpd="sng" w="19050">
            <a:solidFill>
              <a:srgbClr val="4F4D63"/>
            </a:solidFill>
            <a:prstDash val="solid"/>
            <a:miter lim="800000"/>
            <a:headEnd len="med" w="med" type="triangle"/>
            <a:tailEnd len="sm" w="sm" type="none"/>
          </a:ln>
        </p:spPr>
      </p:cxnSp>
      <p:cxnSp>
        <p:nvCxnSpPr>
          <p:cNvPr id="567" name="Google Shape;567;p23"/>
          <p:cNvCxnSpPr/>
          <p:nvPr/>
        </p:nvCxnSpPr>
        <p:spPr>
          <a:xfrm rot="10800000">
            <a:off x="3363468" y="4374711"/>
            <a:ext cx="1709708" cy="404204"/>
          </a:xfrm>
          <a:prstGeom prst="straightConnector1">
            <a:avLst/>
          </a:prstGeom>
          <a:noFill/>
          <a:ln cap="flat" cmpd="sng" w="19050">
            <a:solidFill>
              <a:srgbClr val="4F4D63"/>
            </a:solidFill>
            <a:prstDash val="solid"/>
            <a:miter lim="800000"/>
            <a:headEnd len="med" w="med" type="triangle"/>
            <a:tailEnd len="sm" w="sm" type="none"/>
          </a:ln>
        </p:spPr>
      </p:cxnSp>
      <p:cxnSp>
        <p:nvCxnSpPr>
          <p:cNvPr id="568" name="Google Shape;568;p23"/>
          <p:cNvCxnSpPr/>
          <p:nvPr/>
        </p:nvCxnSpPr>
        <p:spPr>
          <a:xfrm flipH="1">
            <a:off x="3404396" y="3487953"/>
            <a:ext cx="1664376" cy="409273"/>
          </a:xfrm>
          <a:prstGeom prst="straightConnector1">
            <a:avLst/>
          </a:prstGeom>
          <a:noFill/>
          <a:ln cap="flat" cmpd="sng" w="19050">
            <a:solidFill>
              <a:srgbClr val="4F4D63"/>
            </a:solidFill>
            <a:prstDash val="solid"/>
            <a:miter lim="800000"/>
            <a:headEnd len="med" w="med" type="triangle"/>
            <a:tailEnd len="sm" w="sm" type="none"/>
          </a:ln>
        </p:spPr>
      </p:cxnSp>
      <p:sp>
        <p:nvSpPr>
          <p:cNvPr id="569" name="Google Shape;569;p23"/>
          <p:cNvSpPr/>
          <p:nvPr/>
        </p:nvSpPr>
        <p:spPr>
          <a:xfrm flipH="1">
            <a:off x="3881218" y="1716378"/>
            <a:ext cx="1037820" cy="1037820"/>
          </a:xfrm>
          <a:prstGeom prst="ellipse">
            <a:avLst/>
          </a:prstGeom>
          <a:solidFill>
            <a:srgbClr val="2A3D52"/>
          </a:solidFill>
          <a:ln>
            <a:noFill/>
          </a:ln>
        </p:spPr>
        <p:txBody>
          <a:bodyPr anchorCtr="0" anchor="t" bIns="45700" lIns="91400" spcFirstLastPara="1" rIns="91400" wrap="square" tIns="45700">
            <a:noAutofit/>
          </a:bodyPr>
          <a:lstStyle/>
          <a:p>
            <a:pPr indent="0" lvl="0" marL="0" marR="0" rtl="0" algn="l">
              <a:spcBef>
                <a:spcPts val="0"/>
              </a:spcBef>
              <a:spcAft>
                <a:spcPts val="0"/>
              </a:spcAft>
              <a:buNone/>
            </a:pPr>
            <a:r>
              <a:t/>
            </a:r>
            <a:endParaRPr sz="1799">
              <a:solidFill>
                <a:srgbClr val="F8F8F8"/>
              </a:solidFill>
              <a:latin typeface="Cambria"/>
              <a:ea typeface="Cambria"/>
              <a:cs typeface="Cambria"/>
              <a:sym typeface="Cambria"/>
            </a:endParaRPr>
          </a:p>
        </p:txBody>
      </p:sp>
      <p:sp>
        <p:nvSpPr>
          <p:cNvPr id="570" name="Google Shape;570;p23"/>
          <p:cNvSpPr/>
          <p:nvPr/>
        </p:nvSpPr>
        <p:spPr>
          <a:xfrm flipH="1">
            <a:off x="5141965" y="2815963"/>
            <a:ext cx="1037820" cy="1037820"/>
          </a:xfrm>
          <a:prstGeom prst="ellipse">
            <a:avLst/>
          </a:prstGeom>
          <a:solidFill>
            <a:srgbClr val="2A3D52"/>
          </a:solidFill>
          <a:ln>
            <a:noFill/>
          </a:ln>
        </p:spPr>
        <p:txBody>
          <a:bodyPr anchorCtr="0" anchor="t" bIns="45700" lIns="91400" spcFirstLastPara="1" rIns="91400" wrap="square" tIns="45700">
            <a:noAutofit/>
          </a:bodyPr>
          <a:lstStyle/>
          <a:p>
            <a:pPr indent="0" lvl="0" marL="0" marR="0" rtl="0" algn="l">
              <a:spcBef>
                <a:spcPts val="0"/>
              </a:spcBef>
              <a:spcAft>
                <a:spcPts val="0"/>
              </a:spcAft>
              <a:buNone/>
            </a:pPr>
            <a:r>
              <a:t/>
            </a:r>
            <a:endParaRPr sz="1799">
              <a:solidFill>
                <a:srgbClr val="F8F8F8"/>
              </a:solidFill>
              <a:latin typeface="Cambria"/>
              <a:ea typeface="Cambria"/>
              <a:cs typeface="Cambria"/>
              <a:sym typeface="Cambria"/>
            </a:endParaRPr>
          </a:p>
        </p:txBody>
      </p:sp>
      <p:sp>
        <p:nvSpPr>
          <p:cNvPr id="571" name="Google Shape;571;p23"/>
          <p:cNvSpPr/>
          <p:nvPr/>
        </p:nvSpPr>
        <p:spPr>
          <a:xfrm flipH="1">
            <a:off x="5098886" y="4264869"/>
            <a:ext cx="1037820" cy="1039406"/>
          </a:xfrm>
          <a:prstGeom prst="ellipse">
            <a:avLst/>
          </a:prstGeom>
          <a:solidFill>
            <a:srgbClr val="2A3D52"/>
          </a:solidFill>
          <a:ln>
            <a:noFill/>
          </a:ln>
        </p:spPr>
        <p:txBody>
          <a:bodyPr anchorCtr="0" anchor="t" bIns="45700" lIns="91400" spcFirstLastPara="1" rIns="91400" wrap="square" tIns="45700">
            <a:noAutofit/>
          </a:bodyPr>
          <a:lstStyle/>
          <a:p>
            <a:pPr indent="0" lvl="0" marL="0" marR="0" rtl="0" algn="l">
              <a:spcBef>
                <a:spcPts val="0"/>
              </a:spcBef>
              <a:spcAft>
                <a:spcPts val="0"/>
              </a:spcAft>
              <a:buNone/>
            </a:pPr>
            <a:r>
              <a:t/>
            </a:r>
            <a:endParaRPr sz="1799">
              <a:solidFill>
                <a:srgbClr val="F8F8F8"/>
              </a:solidFill>
              <a:latin typeface="Cambria"/>
              <a:ea typeface="Cambria"/>
              <a:cs typeface="Cambria"/>
              <a:sym typeface="Cambria"/>
            </a:endParaRPr>
          </a:p>
        </p:txBody>
      </p:sp>
      <p:sp>
        <p:nvSpPr>
          <p:cNvPr id="572" name="Google Shape;572;p23"/>
          <p:cNvSpPr/>
          <p:nvPr/>
        </p:nvSpPr>
        <p:spPr>
          <a:xfrm flipH="1">
            <a:off x="834860" y="2887685"/>
            <a:ext cx="2410093" cy="2410091"/>
          </a:xfrm>
          <a:prstGeom prst="ellipse">
            <a:avLst/>
          </a:prstGeom>
          <a:solidFill>
            <a:srgbClr val="2A3D52">
              <a:alpha val="29803"/>
            </a:srgbClr>
          </a:solidFill>
          <a:ln>
            <a:noFill/>
          </a:ln>
        </p:spPr>
        <p:txBody>
          <a:bodyPr anchorCtr="0" anchor="t" bIns="45700" lIns="91400" spcFirstLastPara="1" rIns="91400" wrap="square" tIns="45700">
            <a:noAutofit/>
          </a:bodyPr>
          <a:lstStyle/>
          <a:p>
            <a:pPr indent="0" lvl="0" marL="0" marR="0" rtl="0" algn="l">
              <a:spcBef>
                <a:spcPts val="0"/>
              </a:spcBef>
              <a:spcAft>
                <a:spcPts val="0"/>
              </a:spcAft>
              <a:buNone/>
            </a:pPr>
            <a:r>
              <a:t/>
            </a:r>
            <a:endParaRPr sz="1799">
              <a:solidFill>
                <a:schemeClr val="dk1"/>
              </a:solidFill>
              <a:latin typeface="Cambria"/>
              <a:ea typeface="Cambria"/>
              <a:cs typeface="Cambria"/>
              <a:sym typeface="Cambria"/>
            </a:endParaRPr>
          </a:p>
        </p:txBody>
      </p:sp>
      <p:sp>
        <p:nvSpPr>
          <p:cNvPr id="573" name="Google Shape;573;p23"/>
          <p:cNvSpPr/>
          <p:nvPr/>
        </p:nvSpPr>
        <p:spPr>
          <a:xfrm flipH="1">
            <a:off x="1025097" y="3077921"/>
            <a:ext cx="2029620" cy="2031207"/>
          </a:xfrm>
          <a:prstGeom prst="ellipse">
            <a:avLst/>
          </a:prstGeom>
          <a:solidFill>
            <a:srgbClr val="2A3D52"/>
          </a:solidFill>
          <a:ln>
            <a:noFill/>
          </a:ln>
        </p:spPr>
        <p:txBody>
          <a:bodyPr anchorCtr="0" anchor="t" bIns="45700" lIns="91400" spcFirstLastPara="1" rIns="91400" wrap="square" tIns="45700">
            <a:noAutofit/>
          </a:bodyPr>
          <a:lstStyle/>
          <a:p>
            <a:pPr indent="0" lvl="0" marL="0" marR="0" rtl="0" algn="l">
              <a:spcBef>
                <a:spcPts val="0"/>
              </a:spcBef>
              <a:spcAft>
                <a:spcPts val="0"/>
              </a:spcAft>
              <a:buNone/>
            </a:pPr>
            <a:r>
              <a:t/>
            </a:r>
            <a:endParaRPr sz="1799">
              <a:solidFill>
                <a:schemeClr val="dk1"/>
              </a:solidFill>
              <a:latin typeface="Cambria"/>
              <a:ea typeface="Cambria"/>
              <a:cs typeface="Cambria"/>
              <a:sym typeface="Cambria"/>
            </a:endParaRPr>
          </a:p>
        </p:txBody>
      </p:sp>
      <p:sp>
        <p:nvSpPr>
          <p:cNvPr id="574" name="Google Shape;574;p23"/>
          <p:cNvSpPr/>
          <p:nvPr/>
        </p:nvSpPr>
        <p:spPr>
          <a:xfrm flipH="1">
            <a:off x="3957929" y="5495606"/>
            <a:ext cx="1037820" cy="1039406"/>
          </a:xfrm>
          <a:prstGeom prst="ellipse">
            <a:avLst/>
          </a:prstGeom>
          <a:solidFill>
            <a:srgbClr val="2A3D52"/>
          </a:solidFill>
          <a:ln>
            <a:noFill/>
          </a:ln>
        </p:spPr>
        <p:txBody>
          <a:bodyPr anchorCtr="0" anchor="t" bIns="45700" lIns="91400" spcFirstLastPara="1" rIns="91400" wrap="square" tIns="45700">
            <a:noAutofit/>
          </a:bodyPr>
          <a:lstStyle/>
          <a:p>
            <a:pPr indent="0" lvl="0" marL="0" marR="0" rtl="0" algn="l">
              <a:spcBef>
                <a:spcPts val="0"/>
              </a:spcBef>
              <a:spcAft>
                <a:spcPts val="0"/>
              </a:spcAft>
              <a:buNone/>
            </a:pPr>
            <a:r>
              <a:t/>
            </a:r>
            <a:endParaRPr sz="1799">
              <a:solidFill>
                <a:srgbClr val="F8F8F8"/>
              </a:solidFill>
              <a:latin typeface="Cambria"/>
              <a:ea typeface="Cambria"/>
              <a:cs typeface="Cambria"/>
              <a:sym typeface="Cambria"/>
            </a:endParaRPr>
          </a:p>
        </p:txBody>
      </p:sp>
      <p:cxnSp>
        <p:nvCxnSpPr>
          <p:cNvPr id="575" name="Google Shape;575;p23"/>
          <p:cNvCxnSpPr/>
          <p:nvPr/>
        </p:nvCxnSpPr>
        <p:spPr>
          <a:xfrm rot="10800000">
            <a:off x="3240687" y="4920408"/>
            <a:ext cx="791260" cy="804904"/>
          </a:xfrm>
          <a:prstGeom prst="straightConnector1">
            <a:avLst/>
          </a:prstGeom>
          <a:noFill/>
          <a:ln cap="flat" cmpd="sng" w="19050">
            <a:solidFill>
              <a:srgbClr val="4F4D63"/>
            </a:solidFill>
            <a:prstDash val="solid"/>
            <a:miter lim="800000"/>
            <a:headEnd len="med" w="med" type="triangle"/>
            <a:tailEnd len="sm" w="sm" type="none"/>
          </a:ln>
        </p:spPr>
      </p:cxnSp>
      <p:sp>
        <p:nvSpPr>
          <p:cNvPr id="576" name="Google Shape;576;p23"/>
          <p:cNvSpPr txBox="1"/>
          <p:nvPr/>
        </p:nvSpPr>
        <p:spPr>
          <a:xfrm>
            <a:off x="5161843" y="1743879"/>
            <a:ext cx="5549435"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262626"/>
              </a:buClr>
              <a:buSzPts val="2800"/>
              <a:buFont typeface="Cambria"/>
              <a:buNone/>
            </a:pPr>
            <a:r>
              <a:rPr lang="en-US" sz="2800">
                <a:solidFill>
                  <a:srgbClr val="262626"/>
                </a:solidFill>
                <a:latin typeface="Cambria"/>
                <a:ea typeface="Cambria"/>
                <a:cs typeface="Cambria"/>
                <a:sym typeface="Cambria"/>
              </a:rPr>
              <a:t>Điều tiết lượng nước</a:t>
            </a:r>
            <a:endParaRPr sz="2800">
              <a:solidFill>
                <a:srgbClr val="262626"/>
              </a:solidFill>
              <a:latin typeface="Cambria"/>
              <a:ea typeface="Cambria"/>
              <a:cs typeface="Cambria"/>
              <a:sym typeface="Cambria"/>
            </a:endParaRPr>
          </a:p>
        </p:txBody>
      </p:sp>
      <p:sp>
        <p:nvSpPr>
          <p:cNvPr id="577" name="Google Shape;577;p23"/>
          <p:cNvSpPr txBox="1"/>
          <p:nvPr/>
        </p:nvSpPr>
        <p:spPr>
          <a:xfrm>
            <a:off x="6334360" y="2770692"/>
            <a:ext cx="504504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262626"/>
              </a:buClr>
              <a:buSzPts val="2800"/>
              <a:buFont typeface="Cambria"/>
              <a:buNone/>
            </a:pPr>
            <a:r>
              <a:rPr lang="en-US" sz="2800">
                <a:solidFill>
                  <a:srgbClr val="262626"/>
                </a:solidFill>
                <a:latin typeface="Cambria"/>
                <a:ea typeface="Cambria"/>
                <a:cs typeface="Cambria"/>
                <a:sym typeface="Cambria"/>
              </a:rPr>
              <a:t>Tăng lưu lượng nước</a:t>
            </a:r>
            <a:endParaRPr sz="2800">
              <a:solidFill>
                <a:srgbClr val="262626"/>
              </a:solidFill>
              <a:latin typeface="Cambria"/>
              <a:ea typeface="Cambria"/>
              <a:cs typeface="Cambria"/>
              <a:sym typeface="Cambria"/>
            </a:endParaRPr>
          </a:p>
        </p:txBody>
      </p:sp>
      <p:sp>
        <p:nvSpPr>
          <p:cNvPr id="578" name="Google Shape;578;p23"/>
          <p:cNvSpPr txBox="1"/>
          <p:nvPr/>
        </p:nvSpPr>
        <p:spPr>
          <a:xfrm>
            <a:off x="6179785" y="4274315"/>
            <a:ext cx="5877536" cy="83099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400">
                <a:solidFill>
                  <a:schemeClr val="dk1"/>
                </a:solidFill>
                <a:latin typeface="Cambria"/>
                <a:ea typeface="Cambria"/>
                <a:cs typeface="Cambria"/>
                <a:sym typeface="Cambria"/>
              </a:rPr>
              <a:t>Kiểm soát lượng nước thải được xả ra từ hệ thống thoát nước, xử lý nước thải.</a:t>
            </a:r>
            <a:endParaRPr/>
          </a:p>
        </p:txBody>
      </p:sp>
      <p:sp>
        <p:nvSpPr>
          <p:cNvPr id="579" name="Google Shape;579;p23"/>
          <p:cNvSpPr txBox="1"/>
          <p:nvPr/>
        </p:nvSpPr>
        <p:spPr>
          <a:xfrm>
            <a:off x="5280958" y="5654781"/>
            <a:ext cx="7021793"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ambria"/>
                <a:ea typeface="Cambria"/>
                <a:cs typeface="Cambria"/>
                <a:sym typeface="Cambria"/>
              </a:rPr>
              <a:t>Thực hiện vệ sinh định kỳ: Tối thiểu hóa sự tích tụ chất thải bằng cách định kỳ thực hiện vệ sinh hồ, ao.</a:t>
            </a:r>
            <a:endParaRPr/>
          </a:p>
        </p:txBody>
      </p:sp>
      <p:sp>
        <p:nvSpPr>
          <p:cNvPr id="580" name="Google Shape;580;p23"/>
          <p:cNvSpPr txBox="1"/>
          <p:nvPr/>
        </p:nvSpPr>
        <p:spPr>
          <a:xfrm>
            <a:off x="1113210" y="3831120"/>
            <a:ext cx="185339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lt1"/>
                </a:solidFill>
                <a:latin typeface="Cambria"/>
                <a:ea typeface="Cambria"/>
                <a:cs typeface="Cambria"/>
                <a:sym typeface="Cambria"/>
              </a:rPr>
              <a:t>Biện pháp</a:t>
            </a:r>
            <a:endParaRPr b="1" sz="2800">
              <a:solidFill>
                <a:schemeClr val="lt1"/>
              </a:solidFill>
              <a:latin typeface="Cambria"/>
              <a:ea typeface="Cambria"/>
              <a:cs typeface="Cambria"/>
              <a:sym typeface="Cambria"/>
            </a:endParaRPr>
          </a:p>
        </p:txBody>
      </p:sp>
      <p:pic>
        <p:nvPicPr>
          <p:cNvPr id="581" name="Google Shape;581;p23"/>
          <p:cNvPicPr preferRelativeResize="0"/>
          <p:nvPr/>
        </p:nvPicPr>
        <p:blipFill rotWithShape="1">
          <a:blip r:embed="rId7">
            <a:alphaModFix/>
          </a:blip>
          <a:srcRect b="0" l="0" r="0" t="0"/>
          <a:stretch/>
        </p:blipFill>
        <p:spPr>
          <a:xfrm>
            <a:off x="4126161" y="1767786"/>
            <a:ext cx="702097" cy="1105620"/>
          </a:xfrm>
          <a:prstGeom prst="rect">
            <a:avLst/>
          </a:prstGeom>
          <a:noFill/>
          <a:ln>
            <a:noFill/>
          </a:ln>
        </p:spPr>
      </p:pic>
      <p:pic>
        <p:nvPicPr>
          <p:cNvPr id="582" name="Google Shape;582;p23"/>
          <p:cNvPicPr preferRelativeResize="0"/>
          <p:nvPr/>
        </p:nvPicPr>
        <p:blipFill rotWithShape="1">
          <a:blip r:embed="rId9">
            <a:alphaModFix/>
          </a:blip>
          <a:srcRect b="0" l="0" r="0" t="0"/>
          <a:stretch/>
        </p:blipFill>
        <p:spPr>
          <a:xfrm>
            <a:off x="5280958" y="3173703"/>
            <a:ext cx="815042" cy="303852"/>
          </a:xfrm>
          <a:prstGeom prst="rect">
            <a:avLst/>
          </a:prstGeom>
          <a:noFill/>
          <a:ln>
            <a:noFill/>
          </a:ln>
        </p:spPr>
      </p:pic>
      <p:sp>
        <p:nvSpPr>
          <p:cNvPr id="583" name="Google Shape;583;p23"/>
          <p:cNvSpPr txBox="1"/>
          <p:nvPr/>
        </p:nvSpPr>
        <p:spPr>
          <a:xfrm>
            <a:off x="3254329" y="220897"/>
            <a:ext cx="6375574" cy="695960"/>
          </a:xfrm>
          <a:prstGeom prst="rect">
            <a:avLst/>
          </a:prstGeom>
          <a:noFill/>
          <a:ln>
            <a:noFill/>
          </a:ln>
        </p:spPr>
        <p:txBody>
          <a:bodyPr anchorCtr="0" anchor="t" bIns="45700" lIns="91425" spcFirstLastPara="1" rIns="91425" wrap="square" tIns="45700">
            <a:spAutoFit/>
          </a:bodyPr>
          <a:lstStyle/>
          <a:p>
            <a:pPr indent="0" lvl="0" marL="0" marR="0" rtl="0" algn="ctr">
              <a:lnSpc>
                <a:spcPct val="120000"/>
              </a:lnSpc>
              <a:spcBef>
                <a:spcPts val="0"/>
              </a:spcBef>
              <a:spcAft>
                <a:spcPts val="0"/>
              </a:spcAft>
              <a:buClr>
                <a:srgbClr val="2A3D52"/>
              </a:buClr>
              <a:buSzPts val="3600"/>
              <a:buFont typeface="Cambria"/>
              <a:buNone/>
            </a:pPr>
            <a:r>
              <a:rPr b="1" i="0" lang="en-US" sz="3600" u="none" cap="none" strike="noStrike">
                <a:solidFill>
                  <a:srgbClr val="2A3D52"/>
                </a:solidFill>
                <a:latin typeface="Cambria"/>
                <a:ea typeface="Cambria"/>
                <a:cs typeface="Cambria"/>
                <a:sym typeface="Cambria"/>
              </a:rPr>
              <a:t>HIỆN</a:t>
            </a:r>
            <a:r>
              <a:rPr b="1" i="0" lang="en-US" sz="3600" u="none" cap="none" strike="noStrike">
                <a:solidFill>
                  <a:srgbClr val="2A3D52"/>
                </a:solidFill>
                <a:latin typeface="Cambria"/>
                <a:ea typeface="Cambria"/>
                <a:cs typeface="Cambria"/>
                <a:sym typeface="Cambria"/>
              </a:rPr>
              <a:t> TƯỢNG PHÚ DƯỠNG</a:t>
            </a:r>
            <a:endParaRPr b="1" i="0" sz="3600" u="none" cap="none" strike="noStrike">
              <a:solidFill>
                <a:srgbClr val="2A3D52"/>
              </a:solidFill>
              <a:latin typeface="Cambria"/>
              <a:ea typeface="Cambria"/>
              <a:cs typeface="Cambria"/>
              <a:sym typeface="Cambria"/>
            </a:endParaRPr>
          </a:p>
        </p:txBody>
      </p:sp>
      <p:pic>
        <p:nvPicPr>
          <p:cNvPr id="584" name="Google Shape;584;p23"/>
          <p:cNvPicPr preferRelativeResize="0"/>
          <p:nvPr/>
        </p:nvPicPr>
        <p:blipFill rotWithShape="1">
          <a:blip r:embed="rId7">
            <a:alphaModFix/>
          </a:blip>
          <a:srcRect b="0" l="0" r="0" t="0"/>
          <a:stretch/>
        </p:blipFill>
        <p:spPr>
          <a:xfrm>
            <a:off x="5292281" y="4211523"/>
            <a:ext cx="702097" cy="1105620"/>
          </a:xfrm>
          <a:prstGeom prst="rect">
            <a:avLst/>
          </a:prstGeom>
          <a:noFill/>
          <a:ln>
            <a:noFill/>
          </a:ln>
        </p:spPr>
      </p:pic>
      <p:pic>
        <p:nvPicPr>
          <p:cNvPr id="585" name="Google Shape;585;p23"/>
          <p:cNvPicPr preferRelativeResize="0"/>
          <p:nvPr/>
        </p:nvPicPr>
        <p:blipFill rotWithShape="1">
          <a:blip r:embed="rId9">
            <a:alphaModFix/>
          </a:blip>
          <a:srcRect b="0" l="0" r="0" t="0"/>
          <a:stretch/>
        </p:blipFill>
        <p:spPr>
          <a:xfrm>
            <a:off x="4069318" y="5795955"/>
            <a:ext cx="815042" cy="30385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3"/>
                                        </p:tgtEl>
                                        <p:attrNameLst>
                                          <p:attrName>style.visibility</p:attrName>
                                        </p:attrNameLst>
                                      </p:cBhvr>
                                      <p:to>
                                        <p:strVal val="visible"/>
                                      </p:to>
                                    </p:set>
                                    <p:animEffect filter="fade" transition="in">
                                      <p:cBhvr>
                                        <p:cTn dur="500"/>
                                        <p:tgtEl>
                                          <p:spTgt spid="573"/>
                                        </p:tgtEl>
                                      </p:cBhvr>
                                    </p:animEffect>
                                  </p:childTnLst>
                                </p:cTn>
                              </p:par>
                              <p:par>
                                <p:cTn fill="hold" nodeType="withEffect" presetClass="entr" presetID="10" presetSubtype="0">
                                  <p:stCondLst>
                                    <p:cond delay="0"/>
                                  </p:stCondLst>
                                  <p:childTnLst>
                                    <p:set>
                                      <p:cBhvr>
                                        <p:cTn dur="1" fill="hold">
                                          <p:stCondLst>
                                            <p:cond delay="0"/>
                                          </p:stCondLst>
                                        </p:cTn>
                                        <p:tgtEl>
                                          <p:spTgt spid="572"/>
                                        </p:tgtEl>
                                        <p:attrNameLst>
                                          <p:attrName>style.visibility</p:attrName>
                                        </p:attrNameLst>
                                      </p:cBhvr>
                                      <p:to>
                                        <p:strVal val="visible"/>
                                      </p:to>
                                    </p:set>
                                    <p:animEffect filter="fade" transition="in">
                                      <p:cBhvr>
                                        <p:cTn dur="500"/>
                                        <p:tgtEl>
                                          <p:spTgt spid="572"/>
                                        </p:tgtEl>
                                      </p:cBhvr>
                                    </p:animEffect>
                                  </p:childTnLst>
                                </p:cTn>
                              </p:par>
                              <p:par>
                                <p:cTn fill="hold" nodeType="withEffect" presetClass="entr" presetID="10" presetSubtype="0">
                                  <p:stCondLst>
                                    <p:cond delay="0"/>
                                  </p:stCondLst>
                                  <p:childTnLst>
                                    <p:set>
                                      <p:cBhvr>
                                        <p:cTn dur="1" fill="hold">
                                          <p:stCondLst>
                                            <p:cond delay="0"/>
                                          </p:stCondLst>
                                        </p:cTn>
                                        <p:tgtEl>
                                          <p:spTgt spid="565"/>
                                        </p:tgtEl>
                                        <p:attrNameLst>
                                          <p:attrName>style.visibility</p:attrName>
                                        </p:attrNameLst>
                                      </p:cBhvr>
                                      <p:to>
                                        <p:strVal val="visible"/>
                                      </p:to>
                                    </p:set>
                                    <p:animEffect filter="fade" transition="in">
                                      <p:cBhvr>
                                        <p:cTn dur="500"/>
                                        <p:tgtEl>
                                          <p:spTgt spid="5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6"/>
                                        </p:tgtEl>
                                        <p:attrNameLst>
                                          <p:attrName>style.visibility</p:attrName>
                                        </p:attrNameLst>
                                      </p:cBhvr>
                                      <p:to>
                                        <p:strVal val="visible"/>
                                      </p:to>
                                    </p:set>
                                    <p:animEffect filter="fade" transition="in">
                                      <p:cBhvr>
                                        <p:cTn dur="500"/>
                                        <p:tgtEl>
                                          <p:spTgt spid="566"/>
                                        </p:tgtEl>
                                      </p:cBhvr>
                                    </p:animEffect>
                                  </p:childTnLst>
                                </p:cTn>
                              </p:par>
                              <p:par>
                                <p:cTn fill="hold" nodeType="withEffect" presetClass="entr" presetID="10" presetSubtype="0">
                                  <p:stCondLst>
                                    <p:cond delay="0"/>
                                  </p:stCondLst>
                                  <p:childTnLst>
                                    <p:set>
                                      <p:cBhvr>
                                        <p:cTn dur="1" fill="hold">
                                          <p:stCondLst>
                                            <p:cond delay="0"/>
                                          </p:stCondLst>
                                        </p:cTn>
                                        <p:tgtEl>
                                          <p:spTgt spid="581"/>
                                        </p:tgtEl>
                                        <p:attrNameLst>
                                          <p:attrName>style.visibility</p:attrName>
                                        </p:attrNameLst>
                                      </p:cBhvr>
                                      <p:to>
                                        <p:strVal val="visible"/>
                                      </p:to>
                                    </p:set>
                                    <p:animEffect filter="fade" transition="in">
                                      <p:cBhvr>
                                        <p:cTn dur="500"/>
                                        <p:tgtEl>
                                          <p:spTgt spid="581"/>
                                        </p:tgtEl>
                                      </p:cBhvr>
                                    </p:animEffect>
                                  </p:childTnLst>
                                </p:cTn>
                              </p:par>
                              <p:par>
                                <p:cTn fill="hold" nodeType="withEffect" presetClass="entr" presetID="10" presetSubtype="0">
                                  <p:stCondLst>
                                    <p:cond delay="0"/>
                                  </p:stCondLst>
                                  <p:childTnLst>
                                    <p:set>
                                      <p:cBhvr>
                                        <p:cTn dur="1" fill="hold">
                                          <p:stCondLst>
                                            <p:cond delay="0"/>
                                          </p:stCondLst>
                                        </p:cTn>
                                        <p:tgtEl>
                                          <p:spTgt spid="569"/>
                                        </p:tgtEl>
                                        <p:attrNameLst>
                                          <p:attrName>style.visibility</p:attrName>
                                        </p:attrNameLst>
                                      </p:cBhvr>
                                      <p:to>
                                        <p:strVal val="visible"/>
                                      </p:to>
                                    </p:set>
                                    <p:animEffect filter="fade" transition="in">
                                      <p:cBhvr>
                                        <p:cTn dur="500"/>
                                        <p:tgtEl>
                                          <p:spTgt spid="569"/>
                                        </p:tgtEl>
                                      </p:cBhvr>
                                    </p:animEffect>
                                  </p:childTnLst>
                                </p:cTn>
                              </p:par>
                              <p:par>
                                <p:cTn fill="hold" nodeType="withEffect" presetClass="entr" presetID="10" presetSubtype="0">
                                  <p:stCondLst>
                                    <p:cond delay="0"/>
                                  </p:stCondLst>
                                  <p:childTnLst>
                                    <p:set>
                                      <p:cBhvr>
                                        <p:cTn dur="1" fill="hold">
                                          <p:stCondLst>
                                            <p:cond delay="0"/>
                                          </p:stCondLst>
                                        </p:cTn>
                                        <p:tgtEl>
                                          <p:spTgt spid="576"/>
                                        </p:tgtEl>
                                        <p:attrNameLst>
                                          <p:attrName>style.visibility</p:attrName>
                                        </p:attrNameLst>
                                      </p:cBhvr>
                                      <p:to>
                                        <p:strVal val="visible"/>
                                      </p:to>
                                    </p:set>
                                    <p:animEffect filter="fade" transition="in">
                                      <p:cBhvr>
                                        <p:cTn dur="500"/>
                                        <p:tgtEl>
                                          <p:spTgt spid="5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8"/>
                                        </p:tgtEl>
                                        <p:attrNameLst>
                                          <p:attrName>style.visibility</p:attrName>
                                        </p:attrNameLst>
                                      </p:cBhvr>
                                      <p:to>
                                        <p:strVal val="visible"/>
                                      </p:to>
                                    </p:set>
                                    <p:animEffect filter="fade" transition="in">
                                      <p:cBhvr>
                                        <p:cTn dur="1000"/>
                                        <p:tgtEl>
                                          <p:spTgt spid="568"/>
                                        </p:tgtEl>
                                      </p:cBhvr>
                                    </p:animEffect>
                                  </p:childTnLst>
                                </p:cTn>
                              </p:par>
                              <p:par>
                                <p:cTn fill="hold" nodeType="withEffect" presetClass="entr" presetID="10" presetSubtype="0">
                                  <p:stCondLst>
                                    <p:cond delay="0"/>
                                  </p:stCondLst>
                                  <p:childTnLst>
                                    <p:set>
                                      <p:cBhvr>
                                        <p:cTn dur="1" fill="hold">
                                          <p:stCondLst>
                                            <p:cond delay="0"/>
                                          </p:stCondLst>
                                        </p:cTn>
                                        <p:tgtEl>
                                          <p:spTgt spid="582"/>
                                        </p:tgtEl>
                                        <p:attrNameLst>
                                          <p:attrName>style.visibility</p:attrName>
                                        </p:attrNameLst>
                                      </p:cBhvr>
                                      <p:to>
                                        <p:strVal val="visible"/>
                                      </p:to>
                                    </p:set>
                                    <p:animEffect filter="fade" transition="in">
                                      <p:cBhvr>
                                        <p:cTn dur="1000"/>
                                        <p:tgtEl>
                                          <p:spTgt spid="582"/>
                                        </p:tgtEl>
                                      </p:cBhvr>
                                    </p:animEffect>
                                  </p:childTnLst>
                                </p:cTn>
                              </p:par>
                              <p:par>
                                <p:cTn fill="hold" nodeType="withEffect" presetClass="entr" presetID="10" presetSubtype="0">
                                  <p:stCondLst>
                                    <p:cond delay="0"/>
                                  </p:stCondLst>
                                  <p:childTnLst>
                                    <p:set>
                                      <p:cBhvr>
                                        <p:cTn dur="1" fill="hold">
                                          <p:stCondLst>
                                            <p:cond delay="0"/>
                                          </p:stCondLst>
                                        </p:cTn>
                                        <p:tgtEl>
                                          <p:spTgt spid="570"/>
                                        </p:tgtEl>
                                        <p:attrNameLst>
                                          <p:attrName>style.visibility</p:attrName>
                                        </p:attrNameLst>
                                      </p:cBhvr>
                                      <p:to>
                                        <p:strVal val="visible"/>
                                      </p:to>
                                    </p:set>
                                    <p:animEffect filter="fade" transition="in">
                                      <p:cBhvr>
                                        <p:cTn dur="1000"/>
                                        <p:tgtEl>
                                          <p:spTgt spid="570"/>
                                        </p:tgtEl>
                                      </p:cBhvr>
                                    </p:animEffect>
                                  </p:childTnLst>
                                </p:cTn>
                              </p:par>
                              <p:par>
                                <p:cTn fill="hold" nodeType="withEffect" presetClass="entr" presetID="10" presetSubtype="0">
                                  <p:stCondLst>
                                    <p:cond delay="0"/>
                                  </p:stCondLst>
                                  <p:childTnLst>
                                    <p:set>
                                      <p:cBhvr>
                                        <p:cTn dur="1" fill="hold">
                                          <p:stCondLst>
                                            <p:cond delay="0"/>
                                          </p:stCondLst>
                                        </p:cTn>
                                        <p:tgtEl>
                                          <p:spTgt spid="577"/>
                                        </p:tgtEl>
                                        <p:attrNameLst>
                                          <p:attrName>style.visibility</p:attrName>
                                        </p:attrNameLst>
                                      </p:cBhvr>
                                      <p:to>
                                        <p:strVal val="visible"/>
                                      </p:to>
                                    </p:set>
                                    <p:animEffect filter="fade" transition="in">
                                      <p:cBhvr>
                                        <p:cTn dur="1000"/>
                                        <p:tgtEl>
                                          <p:spTgt spid="5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7"/>
                                        </p:tgtEl>
                                        <p:attrNameLst>
                                          <p:attrName>style.visibility</p:attrName>
                                        </p:attrNameLst>
                                      </p:cBhvr>
                                      <p:to>
                                        <p:strVal val="visible"/>
                                      </p:to>
                                    </p:set>
                                    <p:animEffect filter="fade" transition="in">
                                      <p:cBhvr>
                                        <p:cTn dur="500"/>
                                        <p:tgtEl>
                                          <p:spTgt spid="567"/>
                                        </p:tgtEl>
                                      </p:cBhvr>
                                    </p:animEffect>
                                  </p:childTnLst>
                                </p:cTn>
                              </p:par>
                              <p:par>
                                <p:cTn fill="hold" nodeType="withEffect" presetClass="entr" presetID="10" presetSubtype="0">
                                  <p:stCondLst>
                                    <p:cond delay="0"/>
                                  </p:stCondLst>
                                  <p:childTnLst>
                                    <p:set>
                                      <p:cBhvr>
                                        <p:cTn dur="1" fill="hold">
                                          <p:stCondLst>
                                            <p:cond delay="0"/>
                                          </p:stCondLst>
                                        </p:cTn>
                                        <p:tgtEl>
                                          <p:spTgt spid="584"/>
                                        </p:tgtEl>
                                        <p:attrNameLst>
                                          <p:attrName>style.visibility</p:attrName>
                                        </p:attrNameLst>
                                      </p:cBhvr>
                                      <p:to>
                                        <p:strVal val="visible"/>
                                      </p:to>
                                    </p:set>
                                    <p:animEffect filter="fade" transition="in">
                                      <p:cBhvr>
                                        <p:cTn dur="500"/>
                                        <p:tgtEl>
                                          <p:spTgt spid="584"/>
                                        </p:tgtEl>
                                      </p:cBhvr>
                                    </p:animEffect>
                                  </p:childTnLst>
                                </p:cTn>
                              </p:par>
                              <p:par>
                                <p:cTn fill="hold" nodeType="withEffect" presetClass="entr" presetID="10" presetSubtype="0">
                                  <p:stCondLst>
                                    <p:cond delay="0"/>
                                  </p:stCondLst>
                                  <p:childTnLst>
                                    <p:set>
                                      <p:cBhvr>
                                        <p:cTn dur="1" fill="hold">
                                          <p:stCondLst>
                                            <p:cond delay="0"/>
                                          </p:stCondLst>
                                        </p:cTn>
                                        <p:tgtEl>
                                          <p:spTgt spid="571"/>
                                        </p:tgtEl>
                                        <p:attrNameLst>
                                          <p:attrName>style.visibility</p:attrName>
                                        </p:attrNameLst>
                                      </p:cBhvr>
                                      <p:to>
                                        <p:strVal val="visible"/>
                                      </p:to>
                                    </p:set>
                                    <p:animEffect filter="fade" transition="in">
                                      <p:cBhvr>
                                        <p:cTn dur="500"/>
                                        <p:tgtEl>
                                          <p:spTgt spid="571"/>
                                        </p:tgtEl>
                                      </p:cBhvr>
                                    </p:animEffect>
                                  </p:childTnLst>
                                </p:cTn>
                              </p:par>
                              <p:par>
                                <p:cTn fill="hold" nodeType="withEffect" presetClass="entr" presetID="10" presetSubtype="0">
                                  <p:stCondLst>
                                    <p:cond delay="0"/>
                                  </p:stCondLst>
                                  <p:childTnLst>
                                    <p:set>
                                      <p:cBhvr>
                                        <p:cTn dur="1" fill="hold">
                                          <p:stCondLst>
                                            <p:cond delay="0"/>
                                          </p:stCondLst>
                                        </p:cTn>
                                        <p:tgtEl>
                                          <p:spTgt spid="578"/>
                                        </p:tgtEl>
                                        <p:attrNameLst>
                                          <p:attrName>style.visibility</p:attrName>
                                        </p:attrNameLst>
                                      </p:cBhvr>
                                      <p:to>
                                        <p:strVal val="visible"/>
                                      </p:to>
                                    </p:set>
                                    <p:animEffect filter="fade" transition="in">
                                      <p:cBhvr>
                                        <p:cTn dur="500"/>
                                        <p:tgtEl>
                                          <p:spTgt spid="5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5"/>
                                        </p:tgtEl>
                                        <p:attrNameLst>
                                          <p:attrName>style.visibility</p:attrName>
                                        </p:attrNameLst>
                                      </p:cBhvr>
                                      <p:to>
                                        <p:strVal val="visible"/>
                                      </p:to>
                                    </p:set>
                                    <p:animEffect filter="fade" transition="in">
                                      <p:cBhvr>
                                        <p:cTn dur="500"/>
                                        <p:tgtEl>
                                          <p:spTgt spid="585"/>
                                        </p:tgtEl>
                                      </p:cBhvr>
                                    </p:animEffect>
                                  </p:childTnLst>
                                </p:cTn>
                              </p:par>
                              <p:par>
                                <p:cTn fill="hold" nodeType="withEffect" presetClass="entr" presetID="10" presetSubtype="0">
                                  <p:stCondLst>
                                    <p:cond delay="0"/>
                                  </p:stCondLst>
                                  <p:childTnLst>
                                    <p:set>
                                      <p:cBhvr>
                                        <p:cTn dur="1" fill="hold">
                                          <p:stCondLst>
                                            <p:cond delay="0"/>
                                          </p:stCondLst>
                                        </p:cTn>
                                        <p:tgtEl>
                                          <p:spTgt spid="575"/>
                                        </p:tgtEl>
                                        <p:attrNameLst>
                                          <p:attrName>style.visibility</p:attrName>
                                        </p:attrNameLst>
                                      </p:cBhvr>
                                      <p:to>
                                        <p:strVal val="visible"/>
                                      </p:to>
                                    </p:set>
                                    <p:animEffect filter="fade" transition="in">
                                      <p:cBhvr>
                                        <p:cTn dur="500"/>
                                        <p:tgtEl>
                                          <p:spTgt spid="575"/>
                                        </p:tgtEl>
                                      </p:cBhvr>
                                    </p:animEffect>
                                  </p:childTnLst>
                                </p:cTn>
                              </p:par>
                              <p:par>
                                <p:cTn fill="hold" nodeType="withEffect" presetClass="entr" presetID="10" presetSubtype="0">
                                  <p:stCondLst>
                                    <p:cond delay="0"/>
                                  </p:stCondLst>
                                  <p:childTnLst>
                                    <p:set>
                                      <p:cBhvr>
                                        <p:cTn dur="1" fill="hold">
                                          <p:stCondLst>
                                            <p:cond delay="0"/>
                                          </p:stCondLst>
                                        </p:cTn>
                                        <p:tgtEl>
                                          <p:spTgt spid="574"/>
                                        </p:tgtEl>
                                        <p:attrNameLst>
                                          <p:attrName>style.visibility</p:attrName>
                                        </p:attrNameLst>
                                      </p:cBhvr>
                                      <p:to>
                                        <p:strVal val="visible"/>
                                      </p:to>
                                    </p:set>
                                    <p:animEffect filter="fade" transition="in">
                                      <p:cBhvr>
                                        <p:cTn dur="500"/>
                                        <p:tgtEl>
                                          <p:spTgt spid="574"/>
                                        </p:tgtEl>
                                      </p:cBhvr>
                                    </p:animEffect>
                                  </p:childTnLst>
                                </p:cTn>
                              </p:par>
                              <p:par>
                                <p:cTn fill="hold" nodeType="withEffect" presetClass="entr" presetID="10" presetSubtype="0">
                                  <p:stCondLst>
                                    <p:cond delay="0"/>
                                  </p:stCondLst>
                                  <p:childTnLst>
                                    <p:set>
                                      <p:cBhvr>
                                        <p:cTn dur="1" fill="hold">
                                          <p:stCondLst>
                                            <p:cond delay="0"/>
                                          </p:stCondLst>
                                        </p:cTn>
                                        <p:tgtEl>
                                          <p:spTgt spid="579"/>
                                        </p:tgtEl>
                                        <p:attrNameLst>
                                          <p:attrName>style.visibility</p:attrName>
                                        </p:attrNameLst>
                                      </p:cBhvr>
                                      <p:to>
                                        <p:strVal val="visible"/>
                                      </p:to>
                                    </p:set>
                                    <p:animEffect filter="fade" transition="in">
                                      <p:cBhvr>
                                        <p:cTn dur="500"/>
                                        <p:tgtEl>
                                          <p:spTgt spid="5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0" name="Shape 590"/>
        <p:cNvGrpSpPr/>
        <p:nvPr/>
      </p:nvGrpSpPr>
      <p:grpSpPr>
        <a:xfrm>
          <a:off x="0" y="0"/>
          <a:ext cx="0" cy="0"/>
          <a:chOff x="0" y="0"/>
          <a:chExt cx="0" cy="0"/>
        </a:xfrm>
      </p:grpSpPr>
      <p:sp>
        <p:nvSpPr>
          <p:cNvPr id="591" name="Google Shape;591;p24"/>
          <p:cNvSpPr/>
          <p:nvPr/>
        </p:nvSpPr>
        <p:spPr>
          <a:xfrm>
            <a:off x="0" y="0"/>
            <a:ext cx="12192000" cy="1266092"/>
          </a:xfrm>
          <a:prstGeom prst="rect">
            <a:avLst/>
          </a:prstGeom>
          <a:blipFill rotWithShape="1">
            <a:blip r:embed="rId3">
              <a:alphaModFix/>
            </a:blip>
            <a:stretch>
              <a:fillRect b="-441653" l="0" r="0" t="0"/>
            </a:stretch>
          </a:blipFill>
          <a:ln>
            <a:noFill/>
          </a:ln>
        </p:spPr>
        <p:txBody>
          <a:bodyPr anchorCtr="0" anchor="ctr" bIns="45700" lIns="91425" spcFirstLastPara="1" rIns="91425" wrap="square" tIns="45700">
            <a:noAutofit/>
          </a:bodyPr>
          <a:lstStyle/>
          <a:p>
            <a:pPr indent="0" lvl="0" marL="0" marR="0" rtl="0" algn="ctr">
              <a:lnSpc>
                <a:spcPct val="120000"/>
              </a:lnSpc>
              <a:spcBef>
                <a:spcPts val="0"/>
              </a:spcBef>
              <a:spcAft>
                <a:spcPts val="0"/>
              </a:spcAft>
              <a:buClr>
                <a:schemeClr val="lt1"/>
              </a:buClr>
              <a:buSzPts val="1800"/>
              <a:buFont typeface="Cambria"/>
              <a:buNone/>
            </a:pPr>
            <a:r>
              <a:t/>
            </a:r>
            <a:endParaRPr b="0" i="0" sz="1800" u="none" cap="none" strike="noStrike">
              <a:solidFill>
                <a:srgbClr val="FFFFFF"/>
              </a:solidFill>
              <a:latin typeface="Cambria"/>
              <a:ea typeface="Cambria"/>
              <a:cs typeface="Cambria"/>
              <a:sym typeface="Cambria"/>
            </a:endParaRPr>
          </a:p>
        </p:txBody>
      </p:sp>
      <p:pic>
        <p:nvPicPr>
          <p:cNvPr id="592" name="Google Shape;592;p24"/>
          <p:cNvPicPr preferRelativeResize="0"/>
          <p:nvPr/>
        </p:nvPicPr>
        <p:blipFill rotWithShape="1">
          <a:blip r:embed="rId4">
            <a:alphaModFix/>
          </a:blip>
          <a:srcRect b="0" l="0" r="0" t="0"/>
          <a:stretch/>
        </p:blipFill>
        <p:spPr>
          <a:xfrm>
            <a:off x="1268708" y="755927"/>
            <a:ext cx="1180308" cy="440025"/>
          </a:xfrm>
          <a:prstGeom prst="rect">
            <a:avLst/>
          </a:prstGeom>
          <a:noFill/>
          <a:ln>
            <a:noFill/>
          </a:ln>
        </p:spPr>
      </p:pic>
      <p:pic>
        <p:nvPicPr>
          <p:cNvPr id="593" name="Google Shape;593;p24"/>
          <p:cNvPicPr preferRelativeResize="0"/>
          <p:nvPr/>
        </p:nvPicPr>
        <p:blipFill rotWithShape="1">
          <a:blip r:embed="rId5">
            <a:alphaModFix/>
          </a:blip>
          <a:srcRect b="0" l="0" r="0" t="0"/>
          <a:stretch/>
        </p:blipFill>
        <p:spPr>
          <a:xfrm>
            <a:off x="1255274" y="171199"/>
            <a:ext cx="721647" cy="637312"/>
          </a:xfrm>
          <a:prstGeom prst="rect">
            <a:avLst/>
          </a:prstGeom>
          <a:noFill/>
          <a:ln>
            <a:noFill/>
          </a:ln>
        </p:spPr>
      </p:pic>
      <p:pic>
        <p:nvPicPr>
          <p:cNvPr id="594" name="Google Shape;594;p24"/>
          <p:cNvPicPr preferRelativeResize="0"/>
          <p:nvPr/>
        </p:nvPicPr>
        <p:blipFill rotWithShape="1">
          <a:blip r:embed="rId6">
            <a:alphaModFix/>
          </a:blip>
          <a:srcRect b="0" l="0" r="0" t="0"/>
          <a:stretch/>
        </p:blipFill>
        <p:spPr>
          <a:xfrm>
            <a:off x="0" y="70140"/>
            <a:ext cx="1133571" cy="982326"/>
          </a:xfrm>
          <a:prstGeom prst="rect">
            <a:avLst/>
          </a:prstGeom>
          <a:noFill/>
          <a:ln>
            <a:noFill/>
          </a:ln>
        </p:spPr>
      </p:pic>
      <p:pic>
        <p:nvPicPr>
          <p:cNvPr id="595" name="Google Shape;595;p24"/>
          <p:cNvPicPr preferRelativeResize="0"/>
          <p:nvPr/>
        </p:nvPicPr>
        <p:blipFill rotWithShape="1">
          <a:blip r:embed="rId7">
            <a:alphaModFix/>
          </a:blip>
          <a:srcRect b="0" l="0" r="0" t="0"/>
          <a:stretch/>
        </p:blipFill>
        <p:spPr>
          <a:xfrm>
            <a:off x="10317917" y="70140"/>
            <a:ext cx="702097" cy="1105620"/>
          </a:xfrm>
          <a:prstGeom prst="rect">
            <a:avLst/>
          </a:prstGeom>
          <a:noFill/>
          <a:ln>
            <a:noFill/>
          </a:ln>
        </p:spPr>
      </p:pic>
      <p:pic>
        <p:nvPicPr>
          <p:cNvPr id="596" name="Google Shape;596;p24"/>
          <p:cNvPicPr preferRelativeResize="0"/>
          <p:nvPr/>
        </p:nvPicPr>
        <p:blipFill rotWithShape="1">
          <a:blip r:embed="rId8">
            <a:alphaModFix/>
          </a:blip>
          <a:srcRect b="0" l="0" r="0" t="0"/>
          <a:stretch/>
        </p:blipFill>
        <p:spPr>
          <a:xfrm>
            <a:off x="11141061" y="224306"/>
            <a:ext cx="675801" cy="1063241"/>
          </a:xfrm>
          <a:prstGeom prst="rect">
            <a:avLst/>
          </a:prstGeom>
          <a:noFill/>
          <a:ln>
            <a:noFill/>
          </a:ln>
        </p:spPr>
      </p:pic>
      <p:sp>
        <p:nvSpPr>
          <p:cNvPr id="597" name="Google Shape;597;p24"/>
          <p:cNvSpPr txBox="1"/>
          <p:nvPr/>
        </p:nvSpPr>
        <p:spPr>
          <a:xfrm>
            <a:off x="3280490" y="339511"/>
            <a:ext cx="5780309" cy="695960"/>
          </a:xfrm>
          <a:prstGeom prst="rect">
            <a:avLst/>
          </a:prstGeom>
          <a:noFill/>
          <a:ln>
            <a:noFill/>
          </a:ln>
        </p:spPr>
        <p:txBody>
          <a:bodyPr anchorCtr="0" anchor="t" bIns="45700" lIns="91425" spcFirstLastPara="1" rIns="91425" wrap="square" tIns="45700">
            <a:spAutoFit/>
          </a:bodyPr>
          <a:lstStyle/>
          <a:p>
            <a:pPr indent="0" lvl="0" marL="0" marR="0" rtl="0" algn="ctr">
              <a:lnSpc>
                <a:spcPct val="120000"/>
              </a:lnSpc>
              <a:spcBef>
                <a:spcPts val="0"/>
              </a:spcBef>
              <a:spcAft>
                <a:spcPts val="0"/>
              </a:spcAft>
              <a:buClr>
                <a:srgbClr val="2A3D52"/>
              </a:buClr>
              <a:buSzPts val="3600"/>
              <a:buFont typeface="Cambria"/>
              <a:buNone/>
            </a:pPr>
            <a:r>
              <a:rPr b="1" i="0" lang="en-US" sz="3600" u="none" cap="none" strike="noStrike">
                <a:solidFill>
                  <a:srgbClr val="2A3D52"/>
                </a:solidFill>
                <a:latin typeface="Cambria"/>
                <a:ea typeface="Cambria"/>
                <a:cs typeface="Cambria"/>
                <a:sym typeface="Cambria"/>
              </a:rPr>
              <a:t>HIỆN TƯỢNG PHÚ DƯỠNG</a:t>
            </a:r>
            <a:endParaRPr b="1" i="0" sz="3600" u="none" cap="none" strike="noStrike">
              <a:solidFill>
                <a:srgbClr val="2A3D52"/>
              </a:solidFill>
              <a:latin typeface="Cambria"/>
              <a:ea typeface="Cambria"/>
              <a:cs typeface="Cambria"/>
              <a:sym typeface="Cambria"/>
            </a:endParaRPr>
          </a:p>
        </p:txBody>
      </p:sp>
      <p:pic>
        <p:nvPicPr>
          <p:cNvPr id="598" name="Google Shape;598;p24"/>
          <p:cNvPicPr preferRelativeResize="0"/>
          <p:nvPr/>
        </p:nvPicPr>
        <p:blipFill rotWithShape="1">
          <a:blip r:embed="rId9">
            <a:alphaModFix/>
          </a:blip>
          <a:srcRect b="0" l="0" r="0" t="0"/>
          <a:stretch/>
        </p:blipFill>
        <p:spPr>
          <a:xfrm>
            <a:off x="476222" y="2307981"/>
            <a:ext cx="2126098" cy="2444642"/>
          </a:xfrm>
          <a:prstGeom prst="rect">
            <a:avLst/>
          </a:prstGeom>
          <a:noFill/>
          <a:ln>
            <a:noFill/>
          </a:ln>
        </p:spPr>
      </p:pic>
      <p:sp>
        <p:nvSpPr>
          <p:cNvPr id="599" name="Google Shape;599;p24"/>
          <p:cNvSpPr/>
          <p:nvPr/>
        </p:nvSpPr>
        <p:spPr>
          <a:xfrm>
            <a:off x="2772459" y="1605603"/>
            <a:ext cx="4812372" cy="2979153"/>
          </a:xfrm>
          <a:prstGeom prst="cloudCallout">
            <a:avLst>
              <a:gd fmla="val -70617" name="adj1"/>
              <a:gd fmla="val 15983" name="adj2"/>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mbria"/>
              <a:buNone/>
            </a:pPr>
            <a:r>
              <a:t/>
            </a:r>
            <a:endParaRPr b="0" i="0" sz="1800" u="none" cap="none" strike="noStrike">
              <a:solidFill>
                <a:srgbClr val="000000"/>
              </a:solidFill>
              <a:latin typeface="Cambria"/>
              <a:ea typeface="Cambria"/>
              <a:cs typeface="Cambria"/>
              <a:sym typeface="Cambria"/>
            </a:endParaRPr>
          </a:p>
        </p:txBody>
      </p:sp>
      <p:sp>
        <p:nvSpPr>
          <p:cNvPr id="600" name="Google Shape;600;p24"/>
          <p:cNvSpPr txBox="1"/>
          <p:nvPr/>
        </p:nvSpPr>
        <p:spPr>
          <a:xfrm>
            <a:off x="3280490" y="2100290"/>
            <a:ext cx="3879748" cy="1680012"/>
          </a:xfrm>
          <a:prstGeom prst="rect">
            <a:avLst/>
          </a:prstGeom>
          <a:noFill/>
          <a:ln>
            <a:noFill/>
          </a:ln>
        </p:spPr>
        <p:txBody>
          <a:bodyPr anchorCtr="0" anchor="t" bIns="45700" lIns="91425" spcFirstLastPara="1" rIns="91425" wrap="square" tIns="45700">
            <a:spAutoFit/>
          </a:bodyPr>
          <a:lstStyle/>
          <a:p>
            <a:pPr indent="0" lvl="0" marL="0" marR="0" rtl="0" algn="ctr">
              <a:lnSpc>
                <a:spcPct val="120000"/>
              </a:lnSpc>
              <a:spcBef>
                <a:spcPts val="0"/>
              </a:spcBef>
              <a:spcAft>
                <a:spcPts val="0"/>
              </a:spcAft>
              <a:buNone/>
            </a:pPr>
            <a:r>
              <a:rPr b="1" lang="en-US" sz="2200">
                <a:solidFill>
                  <a:schemeClr val="dk1"/>
                </a:solidFill>
                <a:latin typeface="Cambria"/>
                <a:ea typeface="Cambria"/>
                <a:cs typeface="Cambria"/>
                <a:sym typeface="Cambria"/>
              </a:rPr>
              <a:t>Câu 8: </a:t>
            </a:r>
            <a:r>
              <a:rPr lang="en-US" sz="2200">
                <a:solidFill>
                  <a:schemeClr val="dk1"/>
                </a:solidFill>
                <a:latin typeface="Cambria"/>
                <a:ea typeface="Cambria"/>
                <a:cs typeface="Cambria"/>
                <a:sym typeface="Cambria"/>
              </a:rPr>
              <a:t>Nước thải chăn nuôi là một trong những yếu tố gây nên hiện tượng phú dưỡng cho ao, hồ. Hãy giải thích điều này.</a:t>
            </a:r>
            <a:endParaRPr/>
          </a:p>
        </p:txBody>
      </p:sp>
      <p:pic>
        <p:nvPicPr>
          <p:cNvPr id="601" name="Google Shape;601;p24"/>
          <p:cNvPicPr preferRelativeResize="0"/>
          <p:nvPr/>
        </p:nvPicPr>
        <p:blipFill rotWithShape="1">
          <a:blip r:embed="rId10">
            <a:alphaModFix/>
          </a:blip>
          <a:srcRect b="0" l="0" r="0" t="0"/>
          <a:stretch/>
        </p:blipFill>
        <p:spPr>
          <a:xfrm>
            <a:off x="7464604" y="1511853"/>
            <a:ext cx="4014357" cy="3072904"/>
          </a:xfrm>
          <a:prstGeom prst="rect">
            <a:avLst/>
          </a:prstGeom>
          <a:noFill/>
          <a:ln>
            <a:noFill/>
          </a:ln>
        </p:spPr>
      </p:pic>
      <p:sp>
        <p:nvSpPr>
          <p:cNvPr id="602" name="Google Shape;602;p24"/>
          <p:cNvSpPr/>
          <p:nvPr/>
        </p:nvSpPr>
        <p:spPr>
          <a:xfrm>
            <a:off x="1133571" y="4495993"/>
            <a:ext cx="10234246" cy="2204698"/>
          </a:xfrm>
          <a:prstGeom prst="horizontalScroll">
            <a:avLst>
              <a:gd fmla="val 12500" name="adj"/>
            </a:avLst>
          </a:prstGeom>
          <a:solidFill>
            <a:srgbClr val="FEE599"/>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spcBef>
                <a:spcPts val="0"/>
              </a:spcBef>
              <a:spcAft>
                <a:spcPts val="0"/>
              </a:spcAft>
              <a:buNone/>
            </a:pPr>
            <a:r>
              <a:rPr lang="en-US" sz="2400">
                <a:solidFill>
                  <a:srgbClr val="002060"/>
                </a:solidFill>
                <a:latin typeface="Cambria"/>
                <a:ea typeface="Cambria"/>
                <a:cs typeface="Cambria"/>
                <a:sym typeface="Cambria"/>
              </a:rPr>
              <a:t>Nước thải chăn nuôi là nguồn thải giàu chất hữu cơ nhất, thường đến từ các cơ sở chăn nuôi gia đình. Phân hữu cơ chứa lượng lớn nitrogen và phosphorus thúc đẩy quá trình phú dưỡng diễn ra theo tiến trình nhanh nhất.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8"/>
                                        </p:tgtEl>
                                        <p:attrNameLst>
                                          <p:attrName>style.visibility</p:attrName>
                                        </p:attrNameLst>
                                      </p:cBhvr>
                                      <p:to>
                                        <p:strVal val="visible"/>
                                      </p:to>
                                    </p:set>
                                    <p:animEffect filter="fade" transition="in">
                                      <p:cBhvr>
                                        <p:cTn dur="500"/>
                                        <p:tgtEl>
                                          <p:spTgt spid="598"/>
                                        </p:tgtEl>
                                      </p:cBhvr>
                                    </p:animEffect>
                                  </p:childTnLst>
                                </p:cTn>
                              </p:par>
                              <p:par>
                                <p:cTn fill="hold" nodeType="withEffect" presetClass="entr" presetID="10" presetSubtype="0">
                                  <p:stCondLst>
                                    <p:cond delay="0"/>
                                  </p:stCondLst>
                                  <p:childTnLst>
                                    <p:set>
                                      <p:cBhvr>
                                        <p:cTn dur="1" fill="hold">
                                          <p:stCondLst>
                                            <p:cond delay="0"/>
                                          </p:stCondLst>
                                        </p:cTn>
                                        <p:tgtEl>
                                          <p:spTgt spid="599"/>
                                        </p:tgtEl>
                                        <p:attrNameLst>
                                          <p:attrName>style.visibility</p:attrName>
                                        </p:attrNameLst>
                                      </p:cBhvr>
                                      <p:to>
                                        <p:strVal val="visible"/>
                                      </p:to>
                                    </p:set>
                                    <p:animEffect filter="fade" transition="in">
                                      <p:cBhvr>
                                        <p:cTn dur="500"/>
                                        <p:tgtEl>
                                          <p:spTgt spid="599"/>
                                        </p:tgtEl>
                                      </p:cBhvr>
                                    </p:animEffect>
                                  </p:childTnLst>
                                </p:cTn>
                              </p:par>
                              <p:par>
                                <p:cTn fill="hold" nodeType="withEffect" presetClass="entr" presetID="10" presetSubtype="0">
                                  <p:stCondLst>
                                    <p:cond delay="0"/>
                                  </p:stCondLst>
                                  <p:childTnLst>
                                    <p:set>
                                      <p:cBhvr>
                                        <p:cTn dur="1" fill="hold">
                                          <p:stCondLst>
                                            <p:cond delay="0"/>
                                          </p:stCondLst>
                                        </p:cTn>
                                        <p:tgtEl>
                                          <p:spTgt spid="600"/>
                                        </p:tgtEl>
                                        <p:attrNameLst>
                                          <p:attrName>style.visibility</p:attrName>
                                        </p:attrNameLst>
                                      </p:cBhvr>
                                      <p:to>
                                        <p:strVal val="visible"/>
                                      </p:to>
                                    </p:set>
                                    <p:animEffect filter="fade" transition="in">
                                      <p:cBhvr>
                                        <p:cTn dur="500"/>
                                        <p:tgtEl>
                                          <p:spTgt spid="6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01"/>
                                        </p:tgtEl>
                                        <p:attrNameLst>
                                          <p:attrName>style.visibility</p:attrName>
                                        </p:attrNameLst>
                                      </p:cBhvr>
                                      <p:to>
                                        <p:strVal val="visible"/>
                                      </p:to>
                                    </p:set>
                                    <p:anim calcmode="lin" valueType="num">
                                      <p:cBhvr additive="base">
                                        <p:cTn dur="500"/>
                                        <p:tgtEl>
                                          <p:spTgt spid="60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02"/>
                                        </p:tgtEl>
                                        <p:attrNameLst>
                                          <p:attrName>style.visibility</p:attrName>
                                        </p:attrNameLst>
                                      </p:cBhvr>
                                      <p:to>
                                        <p:strVal val="visible"/>
                                      </p:to>
                                    </p:set>
                                    <p:anim calcmode="lin" valueType="num">
                                      <p:cBhvr additive="base">
                                        <p:cTn dur="500"/>
                                        <p:tgtEl>
                                          <p:spTgt spid="602"/>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6" name="Shape 606"/>
        <p:cNvGrpSpPr/>
        <p:nvPr/>
      </p:nvGrpSpPr>
      <p:grpSpPr>
        <a:xfrm>
          <a:off x="0" y="0"/>
          <a:ext cx="0" cy="0"/>
          <a:chOff x="0" y="0"/>
          <a:chExt cx="0" cy="0"/>
        </a:xfrm>
      </p:grpSpPr>
      <p:sp>
        <p:nvSpPr>
          <p:cNvPr id="607" name="Google Shape;607;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mbria"/>
              <a:buNone/>
            </a:pPr>
            <a:r>
              <a:t/>
            </a:r>
            <a:endParaRPr/>
          </a:p>
        </p:txBody>
      </p:sp>
      <p:sp>
        <p:nvSpPr>
          <p:cNvPr id="608" name="Google Shape;608;p2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pic>
        <p:nvPicPr>
          <p:cNvPr id="609" name="Google Shape;609;p25"/>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13" name="Shape 613"/>
        <p:cNvGrpSpPr/>
        <p:nvPr/>
      </p:nvGrpSpPr>
      <p:grpSpPr>
        <a:xfrm>
          <a:off x="0" y="0"/>
          <a:ext cx="0" cy="0"/>
          <a:chOff x="0" y="0"/>
          <a:chExt cx="0" cy="0"/>
        </a:xfrm>
      </p:grpSpPr>
      <p:pic>
        <p:nvPicPr>
          <p:cNvPr id="614" name="Google Shape;614;p26"/>
          <p:cNvPicPr preferRelativeResize="0"/>
          <p:nvPr/>
        </p:nvPicPr>
        <p:blipFill rotWithShape="1">
          <a:blip r:embed="rId4">
            <a:alphaModFix/>
          </a:blip>
          <a:srcRect b="0" l="0" r="0" t="0"/>
          <a:stretch/>
        </p:blipFill>
        <p:spPr>
          <a:xfrm>
            <a:off x="9142729" y="883919"/>
            <a:ext cx="2857500" cy="2857500"/>
          </a:xfrm>
          <a:prstGeom prst="rect">
            <a:avLst/>
          </a:prstGeom>
          <a:noFill/>
          <a:ln>
            <a:noFill/>
          </a:ln>
        </p:spPr>
      </p:pic>
      <p:sp>
        <p:nvSpPr>
          <p:cNvPr id="615" name="Google Shape;615;p26"/>
          <p:cNvSpPr/>
          <p:nvPr/>
        </p:nvSpPr>
        <p:spPr>
          <a:xfrm>
            <a:off x="315850" y="1379218"/>
            <a:ext cx="2740154" cy="2362201"/>
          </a:xfrm>
          <a:prstGeom prst="hexagon">
            <a:avLst>
              <a:gd fmla="val 25000" name="adj"/>
              <a:gd fmla="val 115470" name="vf"/>
            </a:avLst>
          </a:prstGeom>
          <a:gradFill>
            <a:gsLst>
              <a:gs pos="0">
                <a:srgbClr val="9E7400"/>
              </a:gs>
              <a:gs pos="50000">
                <a:srgbClr val="E4A800"/>
              </a:gs>
              <a:gs pos="100000">
                <a:srgbClr val="FFC900"/>
              </a:gs>
            </a:gsLst>
            <a:lin ang="2700000" scaled="0"/>
          </a:gradFill>
          <a:ln cap="flat" cmpd="sng" w="381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6600"/>
              <a:buFont typeface="Calibri"/>
              <a:buNone/>
            </a:pPr>
            <a:r>
              <a:rPr b="1" i="0" lang="en-US" sz="6600" u="none" cap="none" strike="noStrike">
                <a:solidFill>
                  <a:srgbClr val="FFFFFF"/>
                </a:solidFill>
                <a:latin typeface="Calibri"/>
                <a:ea typeface="Calibri"/>
                <a:cs typeface="Calibri"/>
                <a:sym typeface="Calibri"/>
              </a:rPr>
              <a:t>Ong</a:t>
            </a:r>
            <a:endParaRPr b="0" i="0" sz="6600" u="none" cap="none" strike="noStrike">
              <a:solidFill>
                <a:srgbClr val="FFFFFF"/>
              </a:solidFill>
              <a:latin typeface="Calibri"/>
              <a:ea typeface="Calibri"/>
              <a:cs typeface="Calibri"/>
              <a:sym typeface="Calibri"/>
            </a:endParaRPr>
          </a:p>
        </p:txBody>
      </p:sp>
      <p:sp>
        <p:nvSpPr>
          <p:cNvPr id="616" name="Google Shape;616;p26"/>
          <p:cNvSpPr/>
          <p:nvPr/>
        </p:nvSpPr>
        <p:spPr>
          <a:xfrm>
            <a:off x="2471927" y="198118"/>
            <a:ext cx="2740154" cy="2362201"/>
          </a:xfrm>
          <a:prstGeom prst="hexagon">
            <a:avLst>
              <a:gd fmla="val 25000" name="adj"/>
              <a:gd fmla="val 115470" name="vf"/>
            </a:avLst>
          </a:prstGeom>
          <a:gradFill>
            <a:gsLst>
              <a:gs pos="0">
                <a:srgbClr val="9E7400"/>
              </a:gs>
              <a:gs pos="50000">
                <a:srgbClr val="E4A800"/>
              </a:gs>
              <a:gs pos="100000">
                <a:srgbClr val="FFC900"/>
              </a:gs>
            </a:gsLst>
            <a:lin ang="2700000" scaled="0"/>
          </a:gradFill>
          <a:ln cap="flat" cmpd="sng" w="381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6600"/>
              <a:buFont typeface="Calibri"/>
              <a:buNone/>
            </a:pPr>
            <a:r>
              <a:rPr b="1" i="0" lang="en-US" sz="6600" u="none" cap="none" strike="noStrike">
                <a:solidFill>
                  <a:srgbClr val="FFFFFF"/>
                </a:solidFill>
                <a:latin typeface="Calibri"/>
                <a:ea typeface="Calibri"/>
                <a:cs typeface="Calibri"/>
                <a:sym typeface="Calibri"/>
              </a:rPr>
              <a:t>non</a:t>
            </a:r>
            <a:endParaRPr b="0" i="0" sz="6600" u="none" cap="none" strike="noStrike">
              <a:solidFill>
                <a:srgbClr val="FFFFFF"/>
              </a:solidFill>
              <a:latin typeface="Calibri"/>
              <a:ea typeface="Calibri"/>
              <a:cs typeface="Calibri"/>
              <a:sym typeface="Calibri"/>
            </a:endParaRPr>
          </a:p>
        </p:txBody>
      </p:sp>
      <p:sp>
        <p:nvSpPr>
          <p:cNvPr id="617" name="Google Shape;617;p26"/>
          <p:cNvSpPr/>
          <p:nvPr/>
        </p:nvSpPr>
        <p:spPr>
          <a:xfrm>
            <a:off x="6784081" y="2560318"/>
            <a:ext cx="2740154" cy="2362201"/>
          </a:xfrm>
          <a:prstGeom prst="hexagon">
            <a:avLst>
              <a:gd fmla="val 25000" name="adj"/>
              <a:gd fmla="val 115470" name="vf"/>
            </a:avLst>
          </a:prstGeom>
          <a:gradFill>
            <a:gsLst>
              <a:gs pos="0">
                <a:srgbClr val="9E7400"/>
              </a:gs>
              <a:gs pos="50000">
                <a:srgbClr val="E4A800"/>
              </a:gs>
              <a:gs pos="100000">
                <a:srgbClr val="FFC900"/>
              </a:gs>
            </a:gsLst>
            <a:lin ang="2700000" scaled="0"/>
          </a:gradFill>
          <a:ln cap="flat" cmpd="sng" w="381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6600"/>
              <a:buFont typeface="Calibri"/>
              <a:buNone/>
            </a:pPr>
            <a:r>
              <a:rPr b="1" i="0" lang="en-US" sz="6600" u="none" cap="none" strike="noStrike">
                <a:solidFill>
                  <a:srgbClr val="FFFFFF"/>
                </a:solidFill>
                <a:latin typeface="Calibri"/>
                <a:ea typeface="Calibri"/>
                <a:cs typeface="Calibri"/>
                <a:sym typeface="Calibri"/>
              </a:rPr>
              <a:t>việc</a:t>
            </a:r>
            <a:endParaRPr/>
          </a:p>
        </p:txBody>
      </p:sp>
      <p:sp>
        <p:nvSpPr>
          <p:cNvPr id="618" name="Google Shape;618;p26"/>
          <p:cNvSpPr/>
          <p:nvPr/>
        </p:nvSpPr>
        <p:spPr>
          <a:xfrm>
            <a:off x="4628004" y="1379218"/>
            <a:ext cx="2740154" cy="2362201"/>
          </a:xfrm>
          <a:prstGeom prst="hexagon">
            <a:avLst>
              <a:gd fmla="val 25000" name="adj"/>
              <a:gd fmla="val 115470" name="vf"/>
            </a:avLst>
          </a:prstGeom>
          <a:gradFill>
            <a:gsLst>
              <a:gs pos="0">
                <a:srgbClr val="9E7400"/>
              </a:gs>
              <a:gs pos="50000">
                <a:srgbClr val="E4A800"/>
              </a:gs>
              <a:gs pos="100000">
                <a:srgbClr val="FFC900"/>
              </a:gs>
            </a:gsLst>
            <a:lin ang="2700000" scaled="0"/>
          </a:gradFill>
          <a:ln cap="flat" cmpd="sng" w="381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6600"/>
              <a:buFont typeface="Calibri"/>
              <a:buNone/>
            </a:pPr>
            <a:r>
              <a:rPr b="1" i="0" lang="en-US" sz="6600" u="none" cap="none" strike="noStrike">
                <a:solidFill>
                  <a:srgbClr val="FFFFFF"/>
                </a:solidFill>
                <a:latin typeface="Calibri"/>
                <a:ea typeface="Calibri"/>
                <a:cs typeface="Calibri"/>
                <a:sym typeface="Calibri"/>
              </a:rPr>
              <a:t>học</a:t>
            </a:r>
            <a:endParaRPr b="0" i="0" sz="6600" u="none" cap="none" strike="noStrike">
              <a:solidFill>
                <a:srgbClr val="FFFFFF"/>
              </a:solidFill>
              <a:latin typeface="Calibri"/>
              <a:ea typeface="Calibri"/>
              <a:cs typeface="Calibri"/>
              <a:sym typeface="Calibri"/>
            </a:endParaRPr>
          </a:p>
        </p:txBody>
      </p:sp>
      <p:pic>
        <p:nvPicPr>
          <p:cNvPr id="619" name="Google Shape;619;p26"/>
          <p:cNvPicPr preferRelativeResize="0"/>
          <p:nvPr/>
        </p:nvPicPr>
        <p:blipFill rotWithShape="1">
          <a:blip r:embed="rId5">
            <a:alphaModFix/>
          </a:blip>
          <a:srcRect b="0" l="0" r="0" t="0"/>
          <a:stretch/>
        </p:blipFill>
        <p:spPr>
          <a:xfrm>
            <a:off x="2435952" y="3436622"/>
            <a:ext cx="2650039" cy="266181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1">
                                  <p:stCondLst>
                                    <p:cond delay="0"/>
                                  </p:stCondLst>
                                  <p:childTnLst>
                                    <p:set>
                                      <p:cBhvr>
                                        <p:cTn dur="1" fill="hold">
                                          <p:stCondLst>
                                            <p:cond delay="0"/>
                                          </p:stCondLst>
                                        </p:cTn>
                                        <p:tgtEl>
                                          <p:spTgt spid="615"/>
                                        </p:tgtEl>
                                        <p:attrNameLst>
                                          <p:attrName>style.visibility</p:attrName>
                                        </p:attrNameLst>
                                      </p:cBhvr>
                                      <p:to>
                                        <p:strVal val="visible"/>
                                      </p:to>
                                    </p:set>
                                    <p:anim calcmode="lin" valueType="num">
                                      <p:cBhvr additive="base">
                                        <p:cTn dur="500"/>
                                        <p:tgtEl>
                                          <p:spTgt spid="615"/>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2" presetSubtype="1">
                                  <p:stCondLst>
                                    <p:cond delay="0"/>
                                  </p:stCondLst>
                                  <p:childTnLst>
                                    <p:set>
                                      <p:cBhvr>
                                        <p:cTn dur="1" fill="hold">
                                          <p:stCondLst>
                                            <p:cond delay="0"/>
                                          </p:stCondLst>
                                        </p:cTn>
                                        <p:tgtEl>
                                          <p:spTgt spid="616"/>
                                        </p:tgtEl>
                                        <p:attrNameLst>
                                          <p:attrName>style.visibility</p:attrName>
                                        </p:attrNameLst>
                                      </p:cBhvr>
                                      <p:to>
                                        <p:strVal val="visible"/>
                                      </p:to>
                                    </p:set>
                                    <p:anim calcmode="lin" valueType="num">
                                      <p:cBhvr additive="base">
                                        <p:cTn dur="500"/>
                                        <p:tgtEl>
                                          <p:spTgt spid="616"/>
                                        </p:tgtEl>
                                        <p:attrNameLst>
                                          <p:attrName>ppt_y</p:attrName>
                                        </p:attrNameLst>
                                      </p:cBhvr>
                                      <p:tavLst>
                                        <p:tav fmla="" tm="0">
                                          <p:val>
                                            <p:strVal val="#ppt_y-1"/>
                                          </p:val>
                                        </p:tav>
                                        <p:tav fmla="" tm="100000">
                                          <p:val>
                                            <p:strVal val="#ppt_y"/>
                                          </p:val>
                                        </p:tav>
                                      </p:tavLst>
                                    </p:anim>
                                  </p:childTnLst>
                                </p:cTn>
                              </p:par>
                            </p:childTnLst>
                          </p:cTn>
                        </p:par>
                        <p:par>
                          <p:cTn fill="hold">
                            <p:stCondLst>
                              <p:cond delay="1000"/>
                            </p:stCondLst>
                            <p:childTnLst>
                              <p:par>
                                <p:cTn fill="hold" nodeType="afterEffect" presetClass="entr" presetID="2" presetSubtype="4">
                                  <p:stCondLst>
                                    <p:cond delay="0"/>
                                  </p:stCondLst>
                                  <p:childTnLst>
                                    <p:set>
                                      <p:cBhvr>
                                        <p:cTn dur="1" fill="hold">
                                          <p:stCondLst>
                                            <p:cond delay="0"/>
                                          </p:stCondLst>
                                        </p:cTn>
                                        <p:tgtEl>
                                          <p:spTgt spid="618"/>
                                        </p:tgtEl>
                                        <p:attrNameLst>
                                          <p:attrName>style.visibility</p:attrName>
                                        </p:attrNameLst>
                                      </p:cBhvr>
                                      <p:to>
                                        <p:strVal val="visible"/>
                                      </p:to>
                                    </p:set>
                                    <p:anim calcmode="lin" valueType="num">
                                      <p:cBhvr additive="base">
                                        <p:cTn dur="500"/>
                                        <p:tgtEl>
                                          <p:spTgt spid="618"/>
                                        </p:tgtEl>
                                        <p:attrNameLst>
                                          <p:attrName>ppt_y</p:attrName>
                                        </p:attrNameLst>
                                      </p:cBhvr>
                                      <p:tavLst>
                                        <p:tav fmla="" tm="0">
                                          <p:val>
                                            <p:strVal val="#ppt_y+1"/>
                                          </p:val>
                                        </p:tav>
                                        <p:tav fmla="" tm="100000">
                                          <p:val>
                                            <p:strVal val="#ppt_y"/>
                                          </p:val>
                                        </p:tav>
                                      </p:tavLst>
                                    </p:anim>
                                  </p:childTnLst>
                                </p:cTn>
                              </p:par>
                            </p:childTnLst>
                          </p:cTn>
                        </p:par>
                        <p:par>
                          <p:cTn fill="hold">
                            <p:stCondLst>
                              <p:cond delay="1500"/>
                            </p:stCondLst>
                            <p:childTnLst>
                              <p:par>
                                <p:cTn fill="hold" nodeType="afterEffect" presetClass="entr" presetID="2" presetSubtype="4">
                                  <p:stCondLst>
                                    <p:cond delay="0"/>
                                  </p:stCondLst>
                                  <p:childTnLst>
                                    <p:set>
                                      <p:cBhvr>
                                        <p:cTn dur="1" fill="hold">
                                          <p:stCondLst>
                                            <p:cond delay="0"/>
                                          </p:stCondLst>
                                        </p:cTn>
                                        <p:tgtEl>
                                          <p:spTgt spid="617"/>
                                        </p:tgtEl>
                                        <p:attrNameLst>
                                          <p:attrName>style.visibility</p:attrName>
                                        </p:attrNameLst>
                                      </p:cBhvr>
                                      <p:to>
                                        <p:strVal val="visible"/>
                                      </p:to>
                                    </p:set>
                                    <p:anim calcmode="lin" valueType="num">
                                      <p:cBhvr additive="base">
                                        <p:cTn dur="500"/>
                                        <p:tgtEl>
                                          <p:spTgt spid="617"/>
                                        </p:tgtEl>
                                        <p:attrNameLst>
                                          <p:attrName>ppt_y</p:attrName>
                                        </p:attrNameLst>
                                      </p:cBhvr>
                                      <p:tavLst>
                                        <p:tav fmla="" tm="0">
                                          <p:val>
                                            <p:strVal val="#ppt_y+1"/>
                                          </p:val>
                                        </p:tav>
                                        <p:tav fmla="" tm="100000">
                                          <p:val>
                                            <p:strVal val="#ppt_y"/>
                                          </p:val>
                                        </p:tav>
                                      </p:tavLst>
                                    </p:anim>
                                  </p:childTnLst>
                                </p:cTn>
                              </p:par>
                            </p:childTnLst>
                          </p:cTn>
                        </p:par>
                        <p:par>
                          <p:cTn fill="hold">
                            <p:stCondLst>
                              <p:cond delay="2000"/>
                            </p:stCondLst>
                            <p:childTnLst>
                              <p:par>
                                <p:cTn fill="hold" nodeType="afterEffect" presetClass="entr" presetID="2" presetSubtype="8">
                                  <p:stCondLst>
                                    <p:cond delay="0"/>
                                  </p:stCondLst>
                                  <p:childTnLst>
                                    <p:set>
                                      <p:cBhvr>
                                        <p:cTn dur="1" fill="hold">
                                          <p:stCondLst>
                                            <p:cond delay="0"/>
                                          </p:stCondLst>
                                        </p:cTn>
                                        <p:tgtEl>
                                          <p:spTgt spid="619"/>
                                        </p:tgtEl>
                                        <p:attrNameLst>
                                          <p:attrName>style.visibility</p:attrName>
                                        </p:attrNameLst>
                                      </p:cBhvr>
                                      <p:to>
                                        <p:strVal val="visible"/>
                                      </p:to>
                                    </p:set>
                                    <p:anim calcmode="lin" valueType="num">
                                      <p:cBhvr additive="base">
                                        <p:cTn dur="1000"/>
                                        <p:tgtEl>
                                          <p:spTgt spid="619"/>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23" name="Shape 623"/>
        <p:cNvGrpSpPr/>
        <p:nvPr/>
      </p:nvGrpSpPr>
      <p:grpSpPr>
        <a:xfrm>
          <a:off x="0" y="0"/>
          <a:ext cx="0" cy="0"/>
          <a:chOff x="0" y="0"/>
          <a:chExt cx="0" cy="0"/>
        </a:xfrm>
      </p:grpSpPr>
      <p:pic>
        <p:nvPicPr>
          <p:cNvPr id="624" name="Google Shape;624;p27"/>
          <p:cNvPicPr preferRelativeResize="0"/>
          <p:nvPr/>
        </p:nvPicPr>
        <p:blipFill rotWithShape="1">
          <a:blip r:embed="rId4">
            <a:alphaModFix/>
          </a:blip>
          <a:srcRect b="0" l="0" r="0" t="0"/>
          <a:stretch/>
        </p:blipFill>
        <p:spPr>
          <a:xfrm>
            <a:off x="314870" y="2812731"/>
            <a:ext cx="2934336" cy="2934336"/>
          </a:xfrm>
          <a:prstGeom prst="rect">
            <a:avLst/>
          </a:prstGeom>
          <a:noFill/>
          <a:ln>
            <a:noFill/>
          </a:ln>
        </p:spPr>
      </p:pic>
      <p:pic>
        <p:nvPicPr>
          <p:cNvPr id="625" name="Google Shape;625;p27"/>
          <p:cNvPicPr preferRelativeResize="0"/>
          <p:nvPr/>
        </p:nvPicPr>
        <p:blipFill rotWithShape="1">
          <a:blip r:embed="rId5">
            <a:alphaModFix/>
          </a:blip>
          <a:srcRect b="0" l="0" r="0" t="0"/>
          <a:stretch/>
        </p:blipFill>
        <p:spPr>
          <a:xfrm>
            <a:off x="9447529" y="0"/>
            <a:ext cx="2857500" cy="2857500"/>
          </a:xfrm>
          <a:prstGeom prst="rect">
            <a:avLst/>
          </a:prstGeom>
          <a:noFill/>
          <a:ln>
            <a:noFill/>
          </a:ln>
        </p:spPr>
      </p:pic>
      <p:sp>
        <p:nvSpPr>
          <p:cNvPr id="626" name="Google Shape;626;p27"/>
          <p:cNvSpPr/>
          <p:nvPr/>
        </p:nvSpPr>
        <p:spPr>
          <a:xfrm>
            <a:off x="1494155" y="484145"/>
            <a:ext cx="7840345" cy="1607820"/>
          </a:xfrm>
          <a:prstGeom prst="wedgeRoundRectCallout">
            <a:avLst>
              <a:gd fmla="val 62786" name="adj1"/>
              <a:gd fmla="val 8254" name="adj2"/>
              <a:gd fmla="val 16667" name="adj3"/>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3200"/>
              <a:buFont typeface="Cambria"/>
              <a:buNone/>
            </a:pPr>
            <a:r>
              <a:rPr b="1" i="0" lang="en-US" sz="3200" u="none" cap="none" strike="noStrike">
                <a:solidFill>
                  <a:srgbClr val="FFFFFF"/>
                </a:solidFill>
                <a:latin typeface="Cambria"/>
                <a:ea typeface="Cambria"/>
                <a:cs typeface="Cambria"/>
                <a:sym typeface="Cambria"/>
              </a:rPr>
              <a:t>Trong phân tử HNO</a:t>
            </a:r>
            <a:r>
              <a:rPr b="1" baseline="-25000" i="0" lang="en-US" sz="3200" u="none" cap="none" strike="noStrike">
                <a:solidFill>
                  <a:srgbClr val="FFFFFF"/>
                </a:solidFill>
                <a:latin typeface="Cambria"/>
                <a:ea typeface="Cambria"/>
                <a:cs typeface="Cambria"/>
                <a:sym typeface="Cambria"/>
              </a:rPr>
              <a:t>3</a:t>
            </a:r>
            <a:r>
              <a:rPr b="1" i="0" lang="en-US" sz="3200" u="none" cap="none" strike="noStrike">
                <a:solidFill>
                  <a:srgbClr val="FFFFFF"/>
                </a:solidFill>
                <a:latin typeface="Cambria"/>
                <a:ea typeface="Cambria"/>
                <a:cs typeface="Cambria"/>
                <a:sym typeface="Cambria"/>
              </a:rPr>
              <a:t>,</a:t>
            </a:r>
            <a:r>
              <a:rPr b="1" baseline="-25000" i="0" lang="en-US" sz="3200" u="none" cap="none" strike="noStrike">
                <a:solidFill>
                  <a:srgbClr val="FFFFFF"/>
                </a:solidFill>
                <a:latin typeface="Cambria"/>
                <a:ea typeface="Cambria"/>
                <a:cs typeface="Cambria"/>
                <a:sym typeface="Cambria"/>
              </a:rPr>
              <a:t> </a:t>
            </a:r>
            <a:r>
              <a:rPr b="1" i="0" lang="en-US" sz="3200" u="none" cap="none" strike="noStrike">
                <a:solidFill>
                  <a:srgbClr val="FFFFFF"/>
                </a:solidFill>
                <a:latin typeface="Cambria"/>
                <a:ea typeface="Cambria"/>
                <a:cs typeface="Cambria"/>
                <a:sym typeface="Cambria"/>
              </a:rPr>
              <a:t>nguyên tử N có </a:t>
            </a:r>
            <a:endParaRPr b="1" i="0" sz="4800" u="none" cap="none" strike="noStrike">
              <a:solidFill>
                <a:srgbClr val="FFFFFF"/>
              </a:solidFill>
              <a:latin typeface="Cambria"/>
              <a:ea typeface="Cambria"/>
              <a:cs typeface="Cambria"/>
              <a:sym typeface="Cambria"/>
            </a:endParaRPr>
          </a:p>
        </p:txBody>
      </p:sp>
      <p:pic>
        <p:nvPicPr>
          <p:cNvPr id="627" name="Google Shape;627;p27"/>
          <p:cNvPicPr preferRelativeResize="0"/>
          <p:nvPr/>
        </p:nvPicPr>
        <p:blipFill rotWithShape="1">
          <a:blip r:embed="rId6">
            <a:alphaModFix/>
          </a:blip>
          <a:srcRect b="0" l="0" r="0" t="0"/>
          <a:stretch/>
        </p:blipFill>
        <p:spPr>
          <a:xfrm>
            <a:off x="31297" y="1603081"/>
            <a:ext cx="1600706" cy="1607820"/>
          </a:xfrm>
          <a:prstGeom prst="rect">
            <a:avLst/>
          </a:prstGeom>
          <a:noFill/>
          <a:ln>
            <a:noFill/>
          </a:ln>
        </p:spPr>
      </p:pic>
      <p:sp>
        <p:nvSpPr>
          <p:cNvPr id="628" name="Google Shape;628;p27"/>
          <p:cNvSpPr/>
          <p:nvPr/>
        </p:nvSpPr>
        <p:spPr>
          <a:xfrm>
            <a:off x="394948" y="5724063"/>
            <a:ext cx="2774179" cy="841829"/>
          </a:xfrm>
          <a:prstGeom prst="roundRect">
            <a:avLst>
              <a:gd fmla="val 16667" name="adj"/>
            </a:avLst>
          </a:prstGeom>
          <a:solidFill>
            <a:srgbClr val="DEEBF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2060"/>
              </a:buClr>
              <a:buSzPts val="2800"/>
              <a:buFont typeface="Times New Roman"/>
              <a:buNone/>
            </a:pPr>
            <a:r>
              <a:rPr b="0" i="0" lang="en-US" sz="2800" u="none" cap="none" strike="noStrike">
                <a:solidFill>
                  <a:srgbClr val="002060"/>
                </a:solidFill>
                <a:latin typeface="Times New Roman"/>
                <a:ea typeface="Times New Roman"/>
                <a:cs typeface="Times New Roman"/>
                <a:sym typeface="Times New Roman"/>
              </a:rPr>
              <a:t>A. số oxi hoá +5.</a:t>
            </a:r>
            <a:endParaRPr/>
          </a:p>
        </p:txBody>
      </p:sp>
      <p:pic>
        <p:nvPicPr>
          <p:cNvPr id="629" name="Google Shape;629;p27"/>
          <p:cNvPicPr preferRelativeResize="0"/>
          <p:nvPr/>
        </p:nvPicPr>
        <p:blipFill rotWithShape="1">
          <a:blip r:embed="rId4">
            <a:alphaModFix/>
          </a:blip>
          <a:srcRect b="0" l="0" r="0" t="0"/>
          <a:stretch/>
        </p:blipFill>
        <p:spPr>
          <a:xfrm>
            <a:off x="3147165" y="2812731"/>
            <a:ext cx="2934336" cy="2934336"/>
          </a:xfrm>
          <a:prstGeom prst="rect">
            <a:avLst/>
          </a:prstGeom>
          <a:noFill/>
          <a:ln>
            <a:noFill/>
          </a:ln>
        </p:spPr>
      </p:pic>
      <p:sp>
        <p:nvSpPr>
          <p:cNvPr id="630" name="Google Shape;630;p27"/>
          <p:cNvSpPr/>
          <p:nvPr/>
        </p:nvSpPr>
        <p:spPr>
          <a:xfrm>
            <a:off x="3227243" y="5724063"/>
            <a:ext cx="2774179" cy="841829"/>
          </a:xfrm>
          <a:prstGeom prst="roundRect">
            <a:avLst>
              <a:gd fmla="val 16667" name="adj"/>
            </a:avLst>
          </a:prstGeom>
          <a:solidFill>
            <a:srgbClr val="DEEBF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2060"/>
              </a:buClr>
              <a:buSzPts val="2800"/>
              <a:buFont typeface="Times New Roman"/>
              <a:buNone/>
            </a:pPr>
            <a:r>
              <a:rPr b="0" i="0" lang="en-US" sz="2800" u="none" cap="none" strike="noStrike">
                <a:solidFill>
                  <a:srgbClr val="002060"/>
                </a:solidFill>
                <a:latin typeface="Times New Roman"/>
                <a:ea typeface="Times New Roman"/>
                <a:cs typeface="Times New Roman"/>
                <a:sym typeface="Times New Roman"/>
              </a:rPr>
              <a:t>B. số oxi hoá +2</a:t>
            </a:r>
            <a:endParaRPr/>
          </a:p>
        </p:txBody>
      </p:sp>
      <p:pic>
        <p:nvPicPr>
          <p:cNvPr id="631" name="Google Shape;631;p27"/>
          <p:cNvPicPr preferRelativeResize="0"/>
          <p:nvPr/>
        </p:nvPicPr>
        <p:blipFill rotWithShape="1">
          <a:blip r:embed="rId4">
            <a:alphaModFix/>
          </a:blip>
          <a:srcRect b="0" l="0" r="0" t="0"/>
          <a:stretch/>
        </p:blipFill>
        <p:spPr>
          <a:xfrm>
            <a:off x="5979460" y="2812731"/>
            <a:ext cx="2934336" cy="2934336"/>
          </a:xfrm>
          <a:prstGeom prst="rect">
            <a:avLst/>
          </a:prstGeom>
          <a:noFill/>
          <a:ln>
            <a:noFill/>
          </a:ln>
        </p:spPr>
      </p:pic>
      <p:sp>
        <p:nvSpPr>
          <p:cNvPr id="632" name="Google Shape;632;p27"/>
          <p:cNvSpPr/>
          <p:nvPr/>
        </p:nvSpPr>
        <p:spPr>
          <a:xfrm>
            <a:off x="6059538" y="5724063"/>
            <a:ext cx="2774179" cy="841829"/>
          </a:xfrm>
          <a:prstGeom prst="roundRect">
            <a:avLst>
              <a:gd fmla="val 16667" name="adj"/>
            </a:avLst>
          </a:prstGeom>
          <a:solidFill>
            <a:srgbClr val="DEEBF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2060"/>
              </a:buClr>
              <a:buSzPts val="2800"/>
              <a:buFont typeface="Times New Roman"/>
              <a:buNone/>
            </a:pPr>
            <a:r>
              <a:rPr b="0" i="0" lang="en-US" sz="2800" u="none" cap="none" strike="noStrike">
                <a:solidFill>
                  <a:srgbClr val="002060"/>
                </a:solidFill>
                <a:latin typeface="Times New Roman"/>
                <a:ea typeface="Times New Roman"/>
                <a:cs typeface="Times New Roman"/>
                <a:sym typeface="Times New Roman"/>
              </a:rPr>
              <a:t>C. số oxi hoá +4.</a:t>
            </a:r>
            <a:endParaRPr/>
          </a:p>
        </p:txBody>
      </p:sp>
      <p:pic>
        <p:nvPicPr>
          <p:cNvPr id="633" name="Google Shape;633;p27"/>
          <p:cNvPicPr preferRelativeResize="0"/>
          <p:nvPr/>
        </p:nvPicPr>
        <p:blipFill rotWithShape="1">
          <a:blip r:embed="rId4">
            <a:alphaModFix/>
          </a:blip>
          <a:srcRect b="0" l="0" r="0" t="0"/>
          <a:stretch/>
        </p:blipFill>
        <p:spPr>
          <a:xfrm>
            <a:off x="8811755" y="2812731"/>
            <a:ext cx="2934336" cy="2934336"/>
          </a:xfrm>
          <a:prstGeom prst="rect">
            <a:avLst/>
          </a:prstGeom>
          <a:noFill/>
          <a:ln>
            <a:noFill/>
          </a:ln>
        </p:spPr>
      </p:pic>
      <p:sp>
        <p:nvSpPr>
          <p:cNvPr id="634" name="Google Shape;634;p27"/>
          <p:cNvSpPr/>
          <p:nvPr/>
        </p:nvSpPr>
        <p:spPr>
          <a:xfrm>
            <a:off x="8891833" y="5724063"/>
            <a:ext cx="2774179" cy="841829"/>
          </a:xfrm>
          <a:prstGeom prst="roundRect">
            <a:avLst>
              <a:gd fmla="val 16667" name="adj"/>
            </a:avLst>
          </a:prstGeom>
          <a:solidFill>
            <a:srgbClr val="DEEBF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2060"/>
              </a:buClr>
              <a:buSzPts val="2800"/>
              <a:buFont typeface="Times New Roman"/>
              <a:buNone/>
            </a:pPr>
            <a:r>
              <a:rPr b="0" i="0" lang="en-US" sz="2800" u="none" cap="none" strike="noStrike">
                <a:solidFill>
                  <a:srgbClr val="002060"/>
                </a:solidFill>
                <a:latin typeface="Times New Roman"/>
                <a:ea typeface="Times New Roman"/>
                <a:cs typeface="Times New Roman"/>
                <a:sym typeface="Times New Roman"/>
              </a:rPr>
              <a:t>D. số oxi hoá +3</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627"/>
                                        </p:tgtEl>
                                        <p:attrNameLst>
                                          <p:attrName>style.visibility</p:attrName>
                                        </p:attrNameLst>
                                      </p:cBhvr>
                                      <p:to>
                                        <p:strVal val="visible"/>
                                      </p:to>
                                    </p:set>
                                    <p:anim calcmode="lin" valueType="num">
                                      <p:cBhvr additive="base">
                                        <p:cTn dur="1000"/>
                                        <p:tgtEl>
                                          <p:spTgt spid="627"/>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626"/>
                                        </p:tgtEl>
                                        <p:attrNameLst>
                                          <p:attrName>style.visibility</p:attrName>
                                        </p:attrNameLst>
                                      </p:cBhvr>
                                      <p:to>
                                        <p:strVal val="visible"/>
                                      </p:to>
                                    </p:set>
                                    <p:animEffect filter="fade" transition="in">
                                      <p:cBhvr>
                                        <p:cTn dur="500"/>
                                        <p:tgtEl>
                                          <p:spTgt spid="626"/>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628"/>
                                        </p:tgtEl>
                                        <p:attrNameLst>
                                          <p:attrName>style.visibility</p:attrName>
                                        </p:attrNameLst>
                                      </p:cBhvr>
                                      <p:to>
                                        <p:strVal val="visible"/>
                                      </p:to>
                                    </p:set>
                                    <p:animEffect filter="fade" transition="in">
                                      <p:cBhvr>
                                        <p:cTn dur="500"/>
                                        <p:tgtEl>
                                          <p:spTgt spid="628"/>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630"/>
                                        </p:tgtEl>
                                        <p:attrNameLst>
                                          <p:attrName>style.visibility</p:attrName>
                                        </p:attrNameLst>
                                      </p:cBhvr>
                                      <p:to>
                                        <p:strVal val="visible"/>
                                      </p:to>
                                    </p:set>
                                    <p:animEffect filter="fade" transition="in">
                                      <p:cBhvr>
                                        <p:cTn dur="500"/>
                                        <p:tgtEl>
                                          <p:spTgt spid="630"/>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632"/>
                                        </p:tgtEl>
                                        <p:attrNameLst>
                                          <p:attrName>style.visibility</p:attrName>
                                        </p:attrNameLst>
                                      </p:cBhvr>
                                      <p:to>
                                        <p:strVal val="visible"/>
                                      </p:to>
                                    </p:set>
                                    <p:animEffect filter="fade" transition="in">
                                      <p:cBhvr>
                                        <p:cTn dur="500"/>
                                        <p:tgtEl>
                                          <p:spTgt spid="632"/>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634"/>
                                        </p:tgtEl>
                                        <p:attrNameLst>
                                          <p:attrName>style.visibility</p:attrName>
                                        </p:attrNameLst>
                                      </p:cBhvr>
                                      <p:to>
                                        <p:strVal val="visible"/>
                                      </p:to>
                                    </p:set>
                                    <p:animEffect filter="fade" transition="in">
                                      <p:cBhvr>
                                        <p:cTn dur="500"/>
                                        <p:tgtEl>
                                          <p:spTgt spid="6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38" name="Shape 638"/>
        <p:cNvGrpSpPr/>
        <p:nvPr/>
      </p:nvGrpSpPr>
      <p:grpSpPr>
        <a:xfrm>
          <a:off x="0" y="0"/>
          <a:ext cx="0" cy="0"/>
          <a:chOff x="0" y="0"/>
          <a:chExt cx="0" cy="0"/>
        </a:xfrm>
      </p:grpSpPr>
      <p:pic>
        <p:nvPicPr>
          <p:cNvPr id="639" name="Google Shape;639;p28"/>
          <p:cNvPicPr preferRelativeResize="0"/>
          <p:nvPr/>
        </p:nvPicPr>
        <p:blipFill rotWithShape="1">
          <a:blip r:embed="rId4">
            <a:alphaModFix/>
          </a:blip>
          <a:srcRect b="0" l="0" r="0" t="0"/>
          <a:stretch/>
        </p:blipFill>
        <p:spPr>
          <a:xfrm>
            <a:off x="314870" y="2812731"/>
            <a:ext cx="2934336" cy="2934336"/>
          </a:xfrm>
          <a:prstGeom prst="rect">
            <a:avLst/>
          </a:prstGeom>
          <a:noFill/>
          <a:ln>
            <a:noFill/>
          </a:ln>
        </p:spPr>
      </p:pic>
      <p:pic>
        <p:nvPicPr>
          <p:cNvPr id="640" name="Google Shape;640;p28"/>
          <p:cNvPicPr preferRelativeResize="0"/>
          <p:nvPr/>
        </p:nvPicPr>
        <p:blipFill rotWithShape="1">
          <a:blip r:embed="rId5">
            <a:alphaModFix/>
          </a:blip>
          <a:srcRect b="0" l="0" r="0" t="0"/>
          <a:stretch/>
        </p:blipFill>
        <p:spPr>
          <a:xfrm>
            <a:off x="9447529" y="0"/>
            <a:ext cx="2857500" cy="2857500"/>
          </a:xfrm>
          <a:prstGeom prst="rect">
            <a:avLst/>
          </a:prstGeom>
          <a:noFill/>
          <a:ln>
            <a:noFill/>
          </a:ln>
        </p:spPr>
      </p:pic>
      <p:sp>
        <p:nvSpPr>
          <p:cNvPr id="641" name="Google Shape;641;p28"/>
          <p:cNvSpPr/>
          <p:nvPr/>
        </p:nvSpPr>
        <p:spPr>
          <a:xfrm>
            <a:off x="1494155" y="484145"/>
            <a:ext cx="7840345" cy="1607820"/>
          </a:xfrm>
          <a:prstGeom prst="wedgeRoundRectCallout">
            <a:avLst>
              <a:gd fmla="val 62786" name="adj1"/>
              <a:gd fmla="val 8254" name="adj2"/>
              <a:gd fmla="val 16667" name="adj3"/>
            </a:avLst>
          </a:prstGeom>
          <a:solidFill>
            <a:srgbClr val="00B0F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3200"/>
              <a:buFont typeface="Cambria"/>
              <a:buNone/>
            </a:pPr>
            <a:r>
              <a:rPr b="1" i="0" lang="en-US" sz="3200" u="none" cap="none" strike="noStrike">
                <a:solidFill>
                  <a:srgbClr val="FFFFFF"/>
                </a:solidFill>
                <a:latin typeface="Cambria"/>
                <a:ea typeface="Cambria"/>
                <a:cs typeface="Cambria"/>
                <a:sym typeface="Cambria"/>
              </a:rPr>
              <a:t>Cho sơ đồ: (X) + HNO</a:t>
            </a:r>
            <a:r>
              <a:rPr b="1" baseline="-25000" i="0" lang="en-US" sz="3200" u="none" cap="none" strike="noStrike">
                <a:solidFill>
                  <a:srgbClr val="FFFFFF"/>
                </a:solidFill>
                <a:latin typeface="Cambria"/>
                <a:ea typeface="Cambria"/>
                <a:cs typeface="Cambria"/>
                <a:sym typeface="Cambria"/>
              </a:rPr>
              <a:t>3</a:t>
            </a:r>
            <a:r>
              <a:rPr b="1" i="0" lang="en-US" sz="3200" u="none" cap="none" strike="noStrike">
                <a:solidFill>
                  <a:srgbClr val="FFFFFF"/>
                </a:solidFill>
                <a:latin typeface="Cambria"/>
                <a:ea typeface="Cambria"/>
                <a:cs typeface="Cambria"/>
                <a:sym typeface="Cambria"/>
              </a:rPr>
              <a:t> → Fe(NO</a:t>
            </a:r>
            <a:r>
              <a:rPr b="1" baseline="-25000" i="0" lang="en-US" sz="3200" u="none" cap="none" strike="noStrike">
                <a:solidFill>
                  <a:srgbClr val="FFFFFF"/>
                </a:solidFill>
                <a:latin typeface="Cambria"/>
                <a:ea typeface="Cambria"/>
                <a:cs typeface="Cambria"/>
                <a:sym typeface="Cambria"/>
              </a:rPr>
              <a:t>3</a:t>
            </a:r>
            <a:r>
              <a:rPr b="1" i="0" lang="en-US" sz="3200" u="none" cap="none" strike="noStrike">
                <a:solidFill>
                  <a:srgbClr val="FFFFFF"/>
                </a:solidFill>
                <a:latin typeface="Cambria"/>
                <a:ea typeface="Cambria"/>
                <a:cs typeface="Cambria"/>
                <a:sym typeface="Cambria"/>
              </a:rPr>
              <a:t>)</a:t>
            </a:r>
            <a:r>
              <a:rPr b="1" baseline="-25000" i="0" lang="en-US" sz="3200" u="none" cap="none" strike="noStrike">
                <a:solidFill>
                  <a:srgbClr val="FFFFFF"/>
                </a:solidFill>
                <a:latin typeface="Cambria"/>
                <a:ea typeface="Cambria"/>
                <a:cs typeface="Cambria"/>
                <a:sym typeface="Cambria"/>
              </a:rPr>
              <a:t>3</a:t>
            </a:r>
            <a:r>
              <a:rPr b="1" i="0" lang="en-US" sz="3200" u="none" cap="none" strike="noStrike">
                <a:solidFill>
                  <a:srgbClr val="FFFFFF"/>
                </a:solidFill>
                <a:latin typeface="Cambria"/>
                <a:ea typeface="Cambria"/>
                <a:cs typeface="Cambria"/>
                <a:sym typeface="Cambria"/>
              </a:rPr>
              <a:t> + H</a:t>
            </a:r>
            <a:r>
              <a:rPr b="1" baseline="-25000" i="0" lang="en-US" sz="3200" u="none" cap="none" strike="noStrike">
                <a:solidFill>
                  <a:srgbClr val="FFFFFF"/>
                </a:solidFill>
                <a:latin typeface="Cambria"/>
                <a:ea typeface="Cambria"/>
                <a:cs typeface="Cambria"/>
                <a:sym typeface="Cambria"/>
              </a:rPr>
              <a:t>2</a:t>
            </a:r>
            <a:r>
              <a:rPr b="1" i="0" lang="en-US" sz="3200" u="none" cap="none" strike="noStrike">
                <a:solidFill>
                  <a:srgbClr val="FFFFFF"/>
                </a:solidFill>
                <a:latin typeface="Cambria"/>
                <a:ea typeface="Cambria"/>
                <a:cs typeface="Cambria"/>
                <a:sym typeface="Cambria"/>
              </a:rPr>
              <a:t>O</a:t>
            </a:r>
            <a:endParaRPr b="1" i="0" sz="4800" u="none" cap="none" strike="noStrike">
              <a:solidFill>
                <a:srgbClr val="FFFFFF"/>
              </a:solidFill>
              <a:latin typeface="Cambria"/>
              <a:ea typeface="Cambria"/>
              <a:cs typeface="Cambria"/>
              <a:sym typeface="Cambria"/>
            </a:endParaRPr>
          </a:p>
        </p:txBody>
      </p:sp>
      <p:pic>
        <p:nvPicPr>
          <p:cNvPr id="642" name="Google Shape;642;p28"/>
          <p:cNvPicPr preferRelativeResize="0"/>
          <p:nvPr/>
        </p:nvPicPr>
        <p:blipFill rotWithShape="1">
          <a:blip r:embed="rId6">
            <a:alphaModFix/>
          </a:blip>
          <a:srcRect b="0" l="0" r="0" t="0"/>
          <a:stretch/>
        </p:blipFill>
        <p:spPr>
          <a:xfrm>
            <a:off x="31297" y="1603081"/>
            <a:ext cx="1600706" cy="1607820"/>
          </a:xfrm>
          <a:prstGeom prst="rect">
            <a:avLst/>
          </a:prstGeom>
          <a:noFill/>
          <a:ln>
            <a:noFill/>
          </a:ln>
        </p:spPr>
      </p:pic>
      <p:sp>
        <p:nvSpPr>
          <p:cNvPr id="643" name="Google Shape;643;p28"/>
          <p:cNvSpPr/>
          <p:nvPr/>
        </p:nvSpPr>
        <p:spPr>
          <a:xfrm>
            <a:off x="394948" y="5724063"/>
            <a:ext cx="2774179" cy="841829"/>
          </a:xfrm>
          <a:prstGeom prst="roundRect">
            <a:avLst>
              <a:gd fmla="val 16667" name="adj"/>
            </a:avLst>
          </a:prstGeom>
          <a:solidFill>
            <a:srgbClr val="DEEBF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2060"/>
              </a:buClr>
              <a:buSzPts val="2800"/>
              <a:buFont typeface="Times New Roman"/>
              <a:buNone/>
            </a:pPr>
            <a:r>
              <a:rPr b="0" i="0" lang="en-US" sz="2800" u="none" cap="none" strike="noStrike">
                <a:solidFill>
                  <a:srgbClr val="002060"/>
                </a:solidFill>
                <a:latin typeface="Times New Roman"/>
                <a:ea typeface="Times New Roman"/>
                <a:cs typeface="Times New Roman"/>
                <a:sym typeface="Times New Roman"/>
              </a:rPr>
              <a:t>A. Fe(OH)</a:t>
            </a:r>
            <a:r>
              <a:rPr b="0" baseline="-25000" i="0" lang="en-US" sz="2800" u="none" cap="none" strike="noStrike">
                <a:solidFill>
                  <a:srgbClr val="002060"/>
                </a:solidFill>
                <a:latin typeface="Times New Roman"/>
                <a:ea typeface="Times New Roman"/>
                <a:cs typeface="Times New Roman"/>
                <a:sym typeface="Times New Roman"/>
              </a:rPr>
              <a:t>3</a:t>
            </a:r>
            <a:endParaRPr/>
          </a:p>
        </p:txBody>
      </p:sp>
      <p:pic>
        <p:nvPicPr>
          <p:cNvPr id="644" name="Google Shape;644;p28"/>
          <p:cNvPicPr preferRelativeResize="0"/>
          <p:nvPr/>
        </p:nvPicPr>
        <p:blipFill rotWithShape="1">
          <a:blip r:embed="rId4">
            <a:alphaModFix/>
          </a:blip>
          <a:srcRect b="0" l="0" r="0" t="0"/>
          <a:stretch/>
        </p:blipFill>
        <p:spPr>
          <a:xfrm>
            <a:off x="3147165" y="2812731"/>
            <a:ext cx="2934336" cy="2934336"/>
          </a:xfrm>
          <a:prstGeom prst="rect">
            <a:avLst/>
          </a:prstGeom>
          <a:noFill/>
          <a:ln>
            <a:noFill/>
          </a:ln>
        </p:spPr>
      </p:pic>
      <p:sp>
        <p:nvSpPr>
          <p:cNvPr id="645" name="Google Shape;645;p28"/>
          <p:cNvSpPr/>
          <p:nvPr/>
        </p:nvSpPr>
        <p:spPr>
          <a:xfrm>
            <a:off x="3227243" y="5724063"/>
            <a:ext cx="2774179" cy="841829"/>
          </a:xfrm>
          <a:prstGeom prst="roundRect">
            <a:avLst>
              <a:gd fmla="val 16667" name="adj"/>
            </a:avLst>
          </a:prstGeom>
          <a:solidFill>
            <a:srgbClr val="DEEBF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2060"/>
              </a:buClr>
              <a:buSzPts val="2800"/>
              <a:buFont typeface="Times New Roman"/>
              <a:buNone/>
            </a:pPr>
            <a:r>
              <a:rPr b="0" i="0" lang="en-US" sz="2800" u="none" cap="none" strike="noStrike">
                <a:solidFill>
                  <a:srgbClr val="002060"/>
                </a:solidFill>
                <a:latin typeface="Times New Roman"/>
                <a:ea typeface="Times New Roman"/>
                <a:cs typeface="Times New Roman"/>
                <a:sym typeface="Times New Roman"/>
              </a:rPr>
              <a:t>B. Fe</a:t>
            </a:r>
            <a:endParaRPr b="0" baseline="-25000" i="0" sz="2800" u="none" cap="none" strike="noStrike">
              <a:solidFill>
                <a:srgbClr val="002060"/>
              </a:solidFill>
              <a:latin typeface="Times New Roman"/>
              <a:ea typeface="Times New Roman"/>
              <a:cs typeface="Times New Roman"/>
              <a:sym typeface="Times New Roman"/>
            </a:endParaRPr>
          </a:p>
        </p:txBody>
      </p:sp>
      <p:pic>
        <p:nvPicPr>
          <p:cNvPr id="646" name="Google Shape;646;p28"/>
          <p:cNvPicPr preferRelativeResize="0"/>
          <p:nvPr/>
        </p:nvPicPr>
        <p:blipFill rotWithShape="1">
          <a:blip r:embed="rId4">
            <a:alphaModFix/>
          </a:blip>
          <a:srcRect b="0" l="0" r="0" t="0"/>
          <a:stretch/>
        </p:blipFill>
        <p:spPr>
          <a:xfrm>
            <a:off x="5979460" y="2812731"/>
            <a:ext cx="2934336" cy="2934336"/>
          </a:xfrm>
          <a:prstGeom prst="rect">
            <a:avLst/>
          </a:prstGeom>
          <a:noFill/>
          <a:ln>
            <a:noFill/>
          </a:ln>
        </p:spPr>
      </p:pic>
      <p:sp>
        <p:nvSpPr>
          <p:cNvPr id="647" name="Google Shape;647;p28"/>
          <p:cNvSpPr/>
          <p:nvPr/>
        </p:nvSpPr>
        <p:spPr>
          <a:xfrm>
            <a:off x="6059538" y="5724063"/>
            <a:ext cx="2774179" cy="841829"/>
          </a:xfrm>
          <a:prstGeom prst="roundRect">
            <a:avLst>
              <a:gd fmla="val 16667" name="adj"/>
            </a:avLst>
          </a:prstGeom>
          <a:solidFill>
            <a:srgbClr val="DEEBF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2060"/>
              </a:buClr>
              <a:buSzPts val="2800"/>
              <a:buFont typeface="Times New Roman"/>
              <a:buNone/>
            </a:pPr>
            <a:r>
              <a:rPr b="0" i="0" lang="en-US" sz="2800" u="none" cap="none" strike="noStrike">
                <a:solidFill>
                  <a:srgbClr val="002060"/>
                </a:solidFill>
                <a:latin typeface="Times New Roman"/>
                <a:ea typeface="Times New Roman"/>
                <a:cs typeface="Times New Roman"/>
                <a:sym typeface="Times New Roman"/>
              </a:rPr>
              <a:t>C. Fe(OH)</a:t>
            </a:r>
            <a:r>
              <a:rPr b="0" baseline="-25000" i="0" lang="en-US" sz="2800" u="none" cap="none" strike="noStrike">
                <a:solidFill>
                  <a:srgbClr val="002060"/>
                </a:solidFill>
                <a:latin typeface="Times New Roman"/>
                <a:ea typeface="Times New Roman"/>
                <a:cs typeface="Times New Roman"/>
                <a:sym typeface="Times New Roman"/>
              </a:rPr>
              <a:t>2</a:t>
            </a:r>
            <a:endParaRPr/>
          </a:p>
        </p:txBody>
      </p:sp>
      <p:pic>
        <p:nvPicPr>
          <p:cNvPr id="648" name="Google Shape;648;p28"/>
          <p:cNvPicPr preferRelativeResize="0"/>
          <p:nvPr/>
        </p:nvPicPr>
        <p:blipFill rotWithShape="1">
          <a:blip r:embed="rId4">
            <a:alphaModFix/>
          </a:blip>
          <a:srcRect b="0" l="0" r="0" t="0"/>
          <a:stretch/>
        </p:blipFill>
        <p:spPr>
          <a:xfrm>
            <a:off x="8811755" y="2812731"/>
            <a:ext cx="2934336" cy="2934336"/>
          </a:xfrm>
          <a:prstGeom prst="rect">
            <a:avLst/>
          </a:prstGeom>
          <a:noFill/>
          <a:ln>
            <a:noFill/>
          </a:ln>
        </p:spPr>
      </p:pic>
      <p:sp>
        <p:nvSpPr>
          <p:cNvPr id="649" name="Google Shape;649;p28"/>
          <p:cNvSpPr/>
          <p:nvPr/>
        </p:nvSpPr>
        <p:spPr>
          <a:xfrm>
            <a:off x="8891833" y="5724063"/>
            <a:ext cx="2774179" cy="841829"/>
          </a:xfrm>
          <a:prstGeom prst="roundRect">
            <a:avLst>
              <a:gd fmla="val 16667" name="adj"/>
            </a:avLst>
          </a:prstGeom>
          <a:solidFill>
            <a:srgbClr val="DEEBF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2060"/>
              </a:buClr>
              <a:buSzPts val="2800"/>
              <a:buFont typeface="Times New Roman"/>
              <a:buNone/>
            </a:pPr>
            <a:r>
              <a:rPr b="0" i="0" lang="en-US" sz="2800" u="none" cap="none" strike="noStrike">
                <a:solidFill>
                  <a:srgbClr val="002060"/>
                </a:solidFill>
                <a:latin typeface="Times New Roman"/>
                <a:ea typeface="Times New Roman"/>
                <a:cs typeface="Times New Roman"/>
                <a:sym typeface="Times New Roman"/>
              </a:rPr>
              <a:t>D. FeO</a:t>
            </a:r>
            <a:endParaRPr b="0" i="0" sz="2800" u="none" cap="none" strike="noStrike">
              <a:solidFill>
                <a:srgbClr val="002060"/>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642"/>
                                        </p:tgtEl>
                                        <p:attrNameLst>
                                          <p:attrName>style.visibility</p:attrName>
                                        </p:attrNameLst>
                                      </p:cBhvr>
                                      <p:to>
                                        <p:strVal val="visible"/>
                                      </p:to>
                                    </p:set>
                                    <p:anim calcmode="lin" valueType="num">
                                      <p:cBhvr additive="base">
                                        <p:cTn dur="1000"/>
                                        <p:tgtEl>
                                          <p:spTgt spid="642"/>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641"/>
                                        </p:tgtEl>
                                        <p:attrNameLst>
                                          <p:attrName>style.visibility</p:attrName>
                                        </p:attrNameLst>
                                      </p:cBhvr>
                                      <p:to>
                                        <p:strVal val="visible"/>
                                      </p:to>
                                    </p:set>
                                    <p:animEffect filter="fade" transition="in">
                                      <p:cBhvr>
                                        <p:cTn dur="500"/>
                                        <p:tgtEl>
                                          <p:spTgt spid="641"/>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643"/>
                                        </p:tgtEl>
                                        <p:attrNameLst>
                                          <p:attrName>style.visibility</p:attrName>
                                        </p:attrNameLst>
                                      </p:cBhvr>
                                      <p:to>
                                        <p:strVal val="visible"/>
                                      </p:to>
                                    </p:set>
                                    <p:animEffect filter="fade" transition="in">
                                      <p:cBhvr>
                                        <p:cTn dur="500"/>
                                        <p:tgtEl>
                                          <p:spTgt spid="643"/>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645"/>
                                        </p:tgtEl>
                                        <p:attrNameLst>
                                          <p:attrName>style.visibility</p:attrName>
                                        </p:attrNameLst>
                                      </p:cBhvr>
                                      <p:to>
                                        <p:strVal val="visible"/>
                                      </p:to>
                                    </p:set>
                                    <p:animEffect filter="fade" transition="in">
                                      <p:cBhvr>
                                        <p:cTn dur="500"/>
                                        <p:tgtEl>
                                          <p:spTgt spid="645"/>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647"/>
                                        </p:tgtEl>
                                        <p:attrNameLst>
                                          <p:attrName>style.visibility</p:attrName>
                                        </p:attrNameLst>
                                      </p:cBhvr>
                                      <p:to>
                                        <p:strVal val="visible"/>
                                      </p:to>
                                    </p:set>
                                    <p:animEffect filter="fade" transition="in">
                                      <p:cBhvr>
                                        <p:cTn dur="500"/>
                                        <p:tgtEl>
                                          <p:spTgt spid="647"/>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649"/>
                                        </p:tgtEl>
                                        <p:attrNameLst>
                                          <p:attrName>style.visibility</p:attrName>
                                        </p:attrNameLst>
                                      </p:cBhvr>
                                      <p:to>
                                        <p:strVal val="visible"/>
                                      </p:to>
                                    </p:set>
                                    <p:animEffect filter="fade" transition="in">
                                      <p:cBhvr>
                                        <p:cTn dur="500"/>
                                        <p:tgtEl>
                                          <p:spTgt spid="6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53" name="Shape 653"/>
        <p:cNvGrpSpPr/>
        <p:nvPr/>
      </p:nvGrpSpPr>
      <p:grpSpPr>
        <a:xfrm>
          <a:off x="0" y="0"/>
          <a:ext cx="0" cy="0"/>
          <a:chOff x="0" y="0"/>
          <a:chExt cx="0" cy="0"/>
        </a:xfrm>
      </p:grpSpPr>
      <p:pic>
        <p:nvPicPr>
          <p:cNvPr id="654" name="Google Shape;654;p29"/>
          <p:cNvPicPr preferRelativeResize="0"/>
          <p:nvPr/>
        </p:nvPicPr>
        <p:blipFill rotWithShape="1">
          <a:blip r:embed="rId4">
            <a:alphaModFix/>
          </a:blip>
          <a:srcRect b="0" l="0" r="0" t="0"/>
          <a:stretch/>
        </p:blipFill>
        <p:spPr>
          <a:xfrm>
            <a:off x="-266031" y="3787751"/>
            <a:ext cx="2934336" cy="2934336"/>
          </a:xfrm>
          <a:prstGeom prst="rect">
            <a:avLst/>
          </a:prstGeom>
          <a:noFill/>
          <a:ln>
            <a:noFill/>
          </a:ln>
        </p:spPr>
      </p:pic>
      <p:pic>
        <p:nvPicPr>
          <p:cNvPr id="655" name="Google Shape;655;p29"/>
          <p:cNvPicPr preferRelativeResize="0"/>
          <p:nvPr/>
        </p:nvPicPr>
        <p:blipFill rotWithShape="1">
          <a:blip r:embed="rId5">
            <a:alphaModFix/>
          </a:blip>
          <a:srcRect b="0" l="0" r="0" t="0"/>
          <a:stretch/>
        </p:blipFill>
        <p:spPr>
          <a:xfrm>
            <a:off x="9447529" y="0"/>
            <a:ext cx="2857500" cy="2857500"/>
          </a:xfrm>
          <a:prstGeom prst="rect">
            <a:avLst/>
          </a:prstGeom>
          <a:noFill/>
          <a:ln>
            <a:noFill/>
          </a:ln>
        </p:spPr>
      </p:pic>
      <p:sp>
        <p:nvSpPr>
          <p:cNvPr id="656" name="Google Shape;656;p29"/>
          <p:cNvSpPr/>
          <p:nvPr/>
        </p:nvSpPr>
        <p:spPr>
          <a:xfrm>
            <a:off x="1417319" y="484145"/>
            <a:ext cx="7840345" cy="1607820"/>
          </a:xfrm>
          <a:prstGeom prst="wedgeRoundRectCallout">
            <a:avLst>
              <a:gd fmla="val 62786" name="adj1"/>
              <a:gd fmla="val 8254" name="adj2"/>
              <a:gd fmla="val 16667" name="adj3"/>
            </a:avLst>
          </a:prstGeom>
          <a:solidFill>
            <a:srgbClr val="00B0F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3200"/>
              <a:buFont typeface="Times New Roman"/>
              <a:buNone/>
            </a:pPr>
            <a:r>
              <a:rPr b="1" i="0" lang="en-US" sz="3200" u="none" cap="none" strike="noStrike">
                <a:solidFill>
                  <a:srgbClr val="FFFFFF"/>
                </a:solidFill>
                <a:latin typeface="Times New Roman"/>
                <a:ea typeface="Times New Roman"/>
                <a:cs typeface="Times New Roman"/>
                <a:sym typeface="Times New Roman"/>
              </a:rPr>
              <a:t>Phát biểu nào dưới đây </a:t>
            </a:r>
            <a:r>
              <a:rPr b="1" i="0" lang="en-US" sz="3200" u="sng" cap="none" strike="noStrike">
                <a:solidFill>
                  <a:srgbClr val="FFFFFF"/>
                </a:solidFill>
                <a:latin typeface="Times New Roman"/>
                <a:ea typeface="Times New Roman"/>
                <a:cs typeface="Times New Roman"/>
                <a:sym typeface="Times New Roman"/>
              </a:rPr>
              <a:t>không</a:t>
            </a:r>
            <a:r>
              <a:rPr b="1" i="0" lang="en-US" sz="3200" u="none" cap="none" strike="noStrike">
                <a:solidFill>
                  <a:srgbClr val="FFFFFF"/>
                </a:solidFill>
                <a:latin typeface="Times New Roman"/>
                <a:ea typeface="Times New Roman"/>
                <a:cs typeface="Times New Roman"/>
                <a:sym typeface="Times New Roman"/>
              </a:rPr>
              <a:t> đúng?</a:t>
            </a:r>
            <a:endParaRPr/>
          </a:p>
        </p:txBody>
      </p:sp>
      <p:pic>
        <p:nvPicPr>
          <p:cNvPr id="657" name="Google Shape;657;p29"/>
          <p:cNvPicPr preferRelativeResize="0"/>
          <p:nvPr/>
        </p:nvPicPr>
        <p:blipFill rotWithShape="1">
          <a:blip r:embed="rId6">
            <a:alphaModFix/>
          </a:blip>
          <a:srcRect b="0" l="0" r="0" t="0"/>
          <a:stretch/>
        </p:blipFill>
        <p:spPr>
          <a:xfrm>
            <a:off x="31297" y="1603081"/>
            <a:ext cx="1600706" cy="1607820"/>
          </a:xfrm>
          <a:prstGeom prst="rect">
            <a:avLst/>
          </a:prstGeom>
          <a:noFill/>
          <a:ln>
            <a:noFill/>
          </a:ln>
        </p:spPr>
      </p:pic>
      <p:sp>
        <p:nvSpPr>
          <p:cNvPr id="658" name="Google Shape;658;p29"/>
          <p:cNvSpPr/>
          <p:nvPr/>
        </p:nvSpPr>
        <p:spPr>
          <a:xfrm>
            <a:off x="1678894" y="2792475"/>
            <a:ext cx="4710870" cy="949634"/>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002060"/>
              </a:buClr>
              <a:buSzPts val="2800"/>
              <a:buFont typeface="Times New Roman"/>
              <a:buNone/>
            </a:pPr>
            <a:r>
              <a:rPr b="0" i="0" lang="en-US" sz="2800" u="none" cap="none" strike="noStrike">
                <a:solidFill>
                  <a:srgbClr val="002060"/>
                </a:solidFill>
                <a:latin typeface="Times New Roman"/>
                <a:ea typeface="Times New Roman"/>
                <a:cs typeface="Times New Roman"/>
                <a:sym typeface="Times New Roman"/>
              </a:rPr>
              <a:t>A. Màu nước đục, nước ao có màu xanh đen.</a:t>
            </a:r>
            <a:endParaRPr b="0" i="0" sz="2800" u="none" cap="none" strike="noStrike">
              <a:solidFill>
                <a:srgbClr val="002060"/>
              </a:solidFill>
              <a:latin typeface="Times New Roman"/>
              <a:ea typeface="Times New Roman"/>
              <a:cs typeface="Times New Roman"/>
              <a:sym typeface="Times New Roman"/>
            </a:endParaRPr>
          </a:p>
        </p:txBody>
      </p:sp>
      <p:sp>
        <p:nvSpPr>
          <p:cNvPr id="659" name="Google Shape;659;p29"/>
          <p:cNvSpPr/>
          <p:nvPr/>
        </p:nvSpPr>
        <p:spPr>
          <a:xfrm>
            <a:off x="1787214" y="4123491"/>
            <a:ext cx="4494229" cy="1029272"/>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002060"/>
              </a:buClr>
              <a:buSzPts val="2800"/>
              <a:buFont typeface="Times New Roman"/>
              <a:buNone/>
            </a:pPr>
            <a:r>
              <a:rPr b="0" i="0" lang="en-US" sz="2800" u="none" cap="none" strike="noStrike">
                <a:solidFill>
                  <a:srgbClr val="002060"/>
                </a:solidFill>
                <a:latin typeface="Times New Roman"/>
                <a:ea typeface="Times New Roman"/>
                <a:cs typeface="Times New Roman"/>
                <a:sym typeface="Times New Roman"/>
              </a:rPr>
              <a:t>B. Rong, tảo trong ao, hồ phát triển mạnh.</a:t>
            </a:r>
            <a:endParaRPr/>
          </a:p>
        </p:txBody>
      </p:sp>
      <p:sp>
        <p:nvSpPr>
          <p:cNvPr id="660" name="Google Shape;660;p29"/>
          <p:cNvSpPr/>
          <p:nvPr/>
        </p:nvSpPr>
        <p:spPr>
          <a:xfrm>
            <a:off x="6997162" y="2792475"/>
            <a:ext cx="4710870" cy="1000197"/>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002060"/>
              </a:buClr>
              <a:buSzPts val="2800"/>
              <a:buFont typeface="Times New Roman"/>
              <a:buNone/>
            </a:pPr>
            <a:r>
              <a:rPr b="0" i="0" lang="en-US" sz="2800" u="none" cap="none" strike="noStrike">
                <a:solidFill>
                  <a:srgbClr val="002060"/>
                </a:solidFill>
                <a:latin typeface="Times New Roman"/>
                <a:ea typeface="Times New Roman"/>
                <a:cs typeface="Times New Roman"/>
                <a:sym typeface="Times New Roman"/>
              </a:rPr>
              <a:t>C. Nước ao, hồ trong, các loại tảo phát triển chậm. </a:t>
            </a:r>
            <a:endParaRPr b="0" i="0" sz="2800" u="none" cap="none" strike="noStrike">
              <a:solidFill>
                <a:srgbClr val="002060"/>
              </a:solidFill>
              <a:latin typeface="Times New Roman"/>
              <a:ea typeface="Times New Roman"/>
              <a:cs typeface="Times New Roman"/>
              <a:sym typeface="Times New Roman"/>
            </a:endParaRPr>
          </a:p>
        </p:txBody>
      </p:sp>
      <p:pic>
        <p:nvPicPr>
          <p:cNvPr id="661" name="Google Shape;661;p29"/>
          <p:cNvPicPr preferRelativeResize="0"/>
          <p:nvPr/>
        </p:nvPicPr>
        <p:blipFill rotWithShape="1">
          <a:blip r:embed="rId4">
            <a:alphaModFix/>
          </a:blip>
          <a:srcRect b="0" l="0" r="0" t="0"/>
          <a:stretch/>
        </p:blipFill>
        <p:spPr>
          <a:xfrm>
            <a:off x="9257664" y="3900477"/>
            <a:ext cx="2934336" cy="2934336"/>
          </a:xfrm>
          <a:prstGeom prst="rect">
            <a:avLst/>
          </a:prstGeom>
          <a:noFill/>
          <a:ln>
            <a:noFill/>
          </a:ln>
        </p:spPr>
      </p:pic>
      <p:sp>
        <p:nvSpPr>
          <p:cNvPr id="662" name="Google Shape;662;p29"/>
          <p:cNvSpPr/>
          <p:nvPr/>
        </p:nvSpPr>
        <p:spPr>
          <a:xfrm>
            <a:off x="6846372" y="4317311"/>
            <a:ext cx="4665642" cy="935550"/>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002060"/>
              </a:buClr>
              <a:buSzPts val="2800"/>
              <a:buFont typeface="Times New Roman"/>
              <a:buNone/>
            </a:pPr>
            <a:r>
              <a:rPr b="0" i="0" lang="en-US" sz="2800" u="none" cap="none" strike="noStrike">
                <a:solidFill>
                  <a:srgbClr val="002060"/>
                </a:solidFill>
                <a:latin typeface="Times New Roman"/>
                <a:ea typeface="Times New Roman"/>
                <a:cs typeface="Times New Roman"/>
                <a:sym typeface="Times New Roman"/>
              </a:rPr>
              <a:t>D. Tảo xanh phát triển dày đặc trong nước.</a:t>
            </a:r>
            <a:endParaRPr b="0" i="0" sz="2800" u="none" cap="none" strike="noStrike">
              <a:solidFill>
                <a:srgbClr val="002060"/>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657"/>
                                        </p:tgtEl>
                                        <p:attrNameLst>
                                          <p:attrName>style.visibility</p:attrName>
                                        </p:attrNameLst>
                                      </p:cBhvr>
                                      <p:to>
                                        <p:strVal val="visible"/>
                                      </p:to>
                                    </p:set>
                                    <p:anim calcmode="lin" valueType="num">
                                      <p:cBhvr additive="base">
                                        <p:cTn dur="500"/>
                                        <p:tgtEl>
                                          <p:spTgt spid="657"/>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656"/>
                                        </p:tgtEl>
                                        <p:attrNameLst>
                                          <p:attrName>style.visibility</p:attrName>
                                        </p:attrNameLst>
                                      </p:cBhvr>
                                      <p:to>
                                        <p:strVal val="visible"/>
                                      </p:to>
                                    </p:set>
                                    <p:animEffect filter="fade" transition="in">
                                      <p:cBhvr>
                                        <p:cTn dur="500"/>
                                        <p:tgtEl>
                                          <p:spTgt spid="6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8"/>
                                        </p:tgtEl>
                                        <p:attrNameLst>
                                          <p:attrName>style.visibility</p:attrName>
                                        </p:attrNameLst>
                                      </p:cBhvr>
                                      <p:to>
                                        <p:strVal val="visible"/>
                                      </p:to>
                                    </p:set>
                                    <p:animEffect filter="fade" transition="in">
                                      <p:cBhvr>
                                        <p:cTn dur="500"/>
                                        <p:tgtEl>
                                          <p:spTgt spid="658"/>
                                        </p:tgtEl>
                                      </p:cBhvr>
                                    </p:animEffect>
                                  </p:childTnLst>
                                </p:cTn>
                              </p:par>
                              <p:par>
                                <p:cTn fill="hold" nodeType="withEffect" presetClass="entr" presetID="10" presetSubtype="0">
                                  <p:stCondLst>
                                    <p:cond delay="0"/>
                                  </p:stCondLst>
                                  <p:childTnLst>
                                    <p:set>
                                      <p:cBhvr>
                                        <p:cTn dur="1" fill="hold">
                                          <p:stCondLst>
                                            <p:cond delay="0"/>
                                          </p:stCondLst>
                                        </p:cTn>
                                        <p:tgtEl>
                                          <p:spTgt spid="659"/>
                                        </p:tgtEl>
                                        <p:attrNameLst>
                                          <p:attrName>style.visibility</p:attrName>
                                        </p:attrNameLst>
                                      </p:cBhvr>
                                      <p:to>
                                        <p:strVal val="visible"/>
                                      </p:to>
                                    </p:set>
                                    <p:animEffect filter="fade" transition="in">
                                      <p:cBhvr>
                                        <p:cTn dur="500"/>
                                        <p:tgtEl>
                                          <p:spTgt spid="659"/>
                                        </p:tgtEl>
                                      </p:cBhvr>
                                    </p:animEffect>
                                  </p:childTnLst>
                                </p:cTn>
                              </p:par>
                              <p:par>
                                <p:cTn fill="hold" nodeType="withEffect" presetClass="entr" presetID="10" presetSubtype="0">
                                  <p:stCondLst>
                                    <p:cond delay="0"/>
                                  </p:stCondLst>
                                  <p:childTnLst>
                                    <p:set>
                                      <p:cBhvr>
                                        <p:cTn dur="1" fill="hold">
                                          <p:stCondLst>
                                            <p:cond delay="0"/>
                                          </p:stCondLst>
                                        </p:cTn>
                                        <p:tgtEl>
                                          <p:spTgt spid="662"/>
                                        </p:tgtEl>
                                        <p:attrNameLst>
                                          <p:attrName>style.visibility</p:attrName>
                                        </p:attrNameLst>
                                      </p:cBhvr>
                                      <p:to>
                                        <p:strVal val="visible"/>
                                      </p:to>
                                    </p:set>
                                    <p:animEffect filter="fade" transition="in">
                                      <p:cBhvr>
                                        <p:cTn dur="500"/>
                                        <p:tgtEl>
                                          <p:spTgt spid="662"/>
                                        </p:tgtEl>
                                      </p:cBhvr>
                                    </p:animEffect>
                                  </p:childTnLst>
                                </p:cTn>
                              </p:par>
                              <p:par>
                                <p:cTn fill="hold" nodeType="withEffect" presetClass="entr" presetID="10" presetSubtype="0">
                                  <p:stCondLst>
                                    <p:cond delay="0"/>
                                  </p:stCondLst>
                                  <p:childTnLst>
                                    <p:set>
                                      <p:cBhvr>
                                        <p:cTn dur="1" fill="hold">
                                          <p:stCondLst>
                                            <p:cond delay="0"/>
                                          </p:stCondLst>
                                        </p:cTn>
                                        <p:tgtEl>
                                          <p:spTgt spid="660"/>
                                        </p:tgtEl>
                                        <p:attrNameLst>
                                          <p:attrName>style.visibility</p:attrName>
                                        </p:attrNameLst>
                                      </p:cBhvr>
                                      <p:to>
                                        <p:strVal val="visible"/>
                                      </p:to>
                                    </p:set>
                                    <p:animEffect filter="fade" transition="in">
                                      <p:cBhvr>
                                        <p:cTn dur="500"/>
                                        <p:tgtEl>
                                          <p:spTgt spid="6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66" name="Shape 666"/>
        <p:cNvGrpSpPr/>
        <p:nvPr/>
      </p:nvGrpSpPr>
      <p:grpSpPr>
        <a:xfrm>
          <a:off x="0" y="0"/>
          <a:ext cx="0" cy="0"/>
          <a:chOff x="0" y="0"/>
          <a:chExt cx="0" cy="0"/>
        </a:xfrm>
      </p:grpSpPr>
      <p:pic>
        <p:nvPicPr>
          <p:cNvPr id="667" name="Google Shape;667;p30"/>
          <p:cNvPicPr preferRelativeResize="0"/>
          <p:nvPr/>
        </p:nvPicPr>
        <p:blipFill rotWithShape="1">
          <a:blip r:embed="rId4">
            <a:alphaModFix/>
          </a:blip>
          <a:srcRect b="0" l="0" r="0" t="0"/>
          <a:stretch/>
        </p:blipFill>
        <p:spPr>
          <a:xfrm>
            <a:off x="9447529" y="0"/>
            <a:ext cx="2857500" cy="2857500"/>
          </a:xfrm>
          <a:prstGeom prst="rect">
            <a:avLst/>
          </a:prstGeom>
          <a:noFill/>
          <a:ln>
            <a:noFill/>
          </a:ln>
        </p:spPr>
      </p:pic>
      <p:sp>
        <p:nvSpPr>
          <p:cNvPr id="668" name="Google Shape;668;p30"/>
          <p:cNvSpPr/>
          <p:nvPr/>
        </p:nvSpPr>
        <p:spPr>
          <a:xfrm>
            <a:off x="1494155" y="484145"/>
            <a:ext cx="7840345" cy="1607820"/>
          </a:xfrm>
          <a:prstGeom prst="wedgeRoundRectCallout">
            <a:avLst>
              <a:gd fmla="val 62786" name="adj1"/>
              <a:gd fmla="val 8254" name="adj2"/>
              <a:gd fmla="val 16667" name="adj3"/>
            </a:avLst>
          </a:prstGeom>
          <a:solidFill>
            <a:srgbClr val="00B0F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3200"/>
              <a:buFont typeface="Cambria"/>
              <a:buNone/>
            </a:pPr>
            <a:r>
              <a:rPr b="1" i="0" lang="en-US" sz="3200" u="none" cap="none" strike="noStrike">
                <a:solidFill>
                  <a:srgbClr val="FFFFFF"/>
                </a:solidFill>
                <a:latin typeface="Cambria"/>
                <a:ea typeface="Cambria"/>
                <a:cs typeface="Cambria"/>
                <a:sym typeface="Cambria"/>
              </a:rPr>
              <a:t>Phát biểu nào dưới đây </a:t>
            </a:r>
            <a:r>
              <a:rPr b="1" i="0" lang="en-US" sz="3200" u="sng" cap="none" strike="noStrike">
                <a:solidFill>
                  <a:srgbClr val="FFFFFF"/>
                </a:solidFill>
                <a:latin typeface="Cambria"/>
                <a:ea typeface="Cambria"/>
                <a:cs typeface="Cambria"/>
                <a:sym typeface="Cambria"/>
              </a:rPr>
              <a:t>không</a:t>
            </a:r>
            <a:r>
              <a:rPr b="1" i="0" lang="en-US" sz="3200" u="none" cap="none" strike="noStrike">
                <a:solidFill>
                  <a:srgbClr val="FFFFFF"/>
                </a:solidFill>
                <a:latin typeface="Cambria"/>
                <a:ea typeface="Cambria"/>
                <a:cs typeface="Cambria"/>
                <a:sym typeface="Cambria"/>
              </a:rPr>
              <a:t> đúng?</a:t>
            </a:r>
            <a:endParaRPr b="1" i="0" sz="3200" u="none" cap="none" strike="noStrike">
              <a:solidFill>
                <a:srgbClr val="FFFFFF"/>
              </a:solidFill>
              <a:latin typeface="Cambria"/>
              <a:ea typeface="Cambria"/>
              <a:cs typeface="Cambria"/>
              <a:sym typeface="Cambria"/>
            </a:endParaRPr>
          </a:p>
        </p:txBody>
      </p:sp>
      <p:pic>
        <p:nvPicPr>
          <p:cNvPr id="669" name="Google Shape;669;p30"/>
          <p:cNvPicPr preferRelativeResize="0"/>
          <p:nvPr/>
        </p:nvPicPr>
        <p:blipFill rotWithShape="1">
          <a:blip r:embed="rId5">
            <a:alphaModFix/>
          </a:blip>
          <a:srcRect b="0" l="0" r="0" t="0"/>
          <a:stretch/>
        </p:blipFill>
        <p:spPr>
          <a:xfrm>
            <a:off x="31297" y="1603081"/>
            <a:ext cx="1600706" cy="1607820"/>
          </a:xfrm>
          <a:prstGeom prst="rect">
            <a:avLst/>
          </a:prstGeom>
          <a:noFill/>
          <a:ln>
            <a:noFill/>
          </a:ln>
        </p:spPr>
      </p:pic>
      <p:sp>
        <p:nvSpPr>
          <p:cNvPr id="670" name="Google Shape;670;p30"/>
          <p:cNvSpPr/>
          <p:nvPr/>
        </p:nvSpPr>
        <p:spPr>
          <a:xfrm>
            <a:off x="1840154" y="2311313"/>
            <a:ext cx="9626632" cy="841829"/>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002060"/>
              </a:buClr>
              <a:buSzPts val="2400"/>
              <a:buFont typeface="Cambria"/>
              <a:buNone/>
            </a:pPr>
            <a:r>
              <a:rPr b="0" i="0" lang="en-US" sz="2400" u="none" cap="none" strike="noStrike">
                <a:solidFill>
                  <a:srgbClr val="002060"/>
                </a:solidFill>
                <a:latin typeface="Cambria"/>
                <a:ea typeface="Cambria"/>
                <a:cs typeface="Cambria"/>
                <a:sym typeface="Cambria"/>
              </a:rPr>
              <a:t>A. Hiện tượng phú dưỡng là sự tích tụ lượng lớn chất dinh dưỡng (hợp chất nitrogen và hợp chất phosphorus) trong nguồn nước.</a:t>
            </a:r>
            <a:endParaRPr b="0" i="0" sz="2400" u="none" cap="none" strike="noStrike">
              <a:solidFill>
                <a:srgbClr val="002060"/>
              </a:solidFill>
              <a:latin typeface="Cambria"/>
              <a:ea typeface="Cambria"/>
              <a:cs typeface="Cambria"/>
              <a:sym typeface="Cambria"/>
            </a:endParaRPr>
          </a:p>
        </p:txBody>
      </p:sp>
      <p:sp>
        <p:nvSpPr>
          <p:cNvPr id="671" name="Google Shape;671;p30"/>
          <p:cNvSpPr/>
          <p:nvPr/>
        </p:nvSpPr>
        <p:spPr>
          <a:xfrm>
            <a:off x="1840152" y="3435354"/>
            <a:ext cx="9626632" cy="841829"/>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002060"/>
              </a:buClr>
              <a:buSzPts val="2400"/>
              <a:buFont typeface="Cambria"/>
              <a:buNone/>
            </a:pPr>
            <a:r>
              <a:rPr b="0" i="0" lang="en-US" sz="2400" u="none" cap="none" strike="noStrike">
                <a:solidFill>
                  <a:srgbClr val="002060"/>
                </a:solidFill>
                <a:latin typeface="Cambria"/>
                <a:ea typeface="Cambria"/>
                <a:cs typeface="Cambria"/>
                <a:sym typeface="Cambria"/>
              </a:rPr>
              <a:t>B. Hiện tượng phú dưỡng làm giảm hàm lượng oxygen trong nước, gây ảnh hưởng xấu cho </a:t>
            </a:r>
            <a:r>
              <a:rPr b="0" i="0" lang="en-US" sz="2000" u="none" cap="none" strike="noStrike">
                <a:solidFill>
                  <a:srgbClr val="002060"/>
                </a:solidFill>
                <a:latin typeface="Cambria"/>
                <a:ea typeface="Cambria"/>
                <a:cs typeface="Cambria"/>
                <a:sym typeface="Cambria"/>
              </a:rPr>
              <a:t>các</a:t>
            </a:r>
            <a:r>
              <a:rPr b="0" i="0" lang="en-US" sz="2400" u="none" cap="none" strike="noStrike">
                <a:solidFill>
                  <a:srgbClr val="002060"/>
                </a:solidFill>
                <a:latin typeface="Cambria"/>
                <a:ea typeface="Cambria"/>
                <a:cs typeface="Cambria"/>
                <a:sym typeface="Cambria"/>
              </a:rPr>
              <a:t> loài sinh vật khác trong ao, hồ. </a:t>
            </a:r>
            <a:endParaRPr b="0" i="0" sz="2400" u="none" cap="none" strike="noStrike">
              <a:solidFill>
                <a:srgbClr val="002060"/>
              </a:solidFill>
              <a:latin typeface="Cambria"/>
              <a:ea typeface="Cambria"/>
              <a:cs typeface="Cambria"/>
              <a:sym typeface="Cambria"/>
            </a:endParaRPr>
          </a:p>
        </p:txBody>
      </p:sp>
      <p:sp>
        <p:nvSpPr>
          <p:cNvPr id="672" name="Google Shape;672;p30"/>
          <p:cNvSpPr/>
          <p:nvPr/>
        </p:nvSpPr>
        <p:spPr>
          <a:xfrm>
            <a:off x="1840152" y="4559395"/>
            <a:ext cx="9626632" cy="841829"/>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002060"/>
              </a:buClr>
              <a:buSzPts val="2400"/>
              <a:buFont typeface="Cambria"/>
              <a:buNone/>
            </a:pPr>
            <a:r>
              <a:rPr b="0" i="0" lang="en-US" sz="2400" u="none" cap="none" strike="noStrike">
                <a:solidFill>
                  <a:srgbClr val="002060"/>
                </a:solidFill>
                <a:latin typeface="Cambria"/>
                <a:ea typeface="Cambria"/>
                <a:cs typeface="Cambria"/>
                <a:sym typeface="Cambria"/>
              </a:rPr>
              <a:t>C. Hiện tượng phú dưỡng gây ra nhiều tác động xấu tới hệ sinh thái, môi trường của ao, hồ.</a:t>
            </a:r>
            <a:endParaRPr b="0" i="0" sz="2400" u="none" cap="none" strike="noStrike">
              <a:solidFill>
                <a:srgbClr val="002060"/>
              </a:solidFill>
              <a:latin typeface="Cambria"/>
              <a:ea typeface="Cambria"/>
              <a:cs typeface="Cambria"/>
              <a:sym typeface="Cambria"/>
            </a:endParaRPr>
          </a:p>
        </p:txBody>
      </p:sp>
      <p:sp>
        <p:nvSpPr>
          <p:cNvPr id="673" name="Google Shape;673;p30"/>
          <p:cNvSpPr/>
          <p:nvPr/>
        </p:nvSpPr>
        <p:spPr>
          <a:xfrm>
            <a:off x="1840153" y="5532026"/>
            <a:ext cx="9626631" cy="841829"/>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002060"/>
              </a:buClr>
              <a:buSzPts val="2400"/>
              <a:buFont typeface="Cambria"/>
              <a:buNone/>
            </a:pPr>
            <a:r>
              <a:rPr b="0" i="0" lang="en-US" sz="2400" u="none" cap="none" strike="noStrike">
                <a:solidFill>
                  <a:srgbClr val="002060"/>
                </a:solidFill>
                <a:latin typeface="Cambria"/>
                <a:ea typeface="Cambria"/>
                <a:cs typeface="Cambria"/>
                <a:sym typeface="Cambria"/>
              </a:rPr>
              <a:t>D. Hiện tượng phú dưỡng làm thực vật như rong, rêu, tảo sinh sôi, tạo ra nhiều oxygen cho cá, sinh vật trong ao, hồ phát triển. </a:t>
            </a:r>
            <a:endParaRPr b="0" i="0" sz="2400" u="none" cap="none" strike="noStrike">
              <a:solidFill>
                <a:srgbClr val="002060"/>
              </a:solidFill>
              <a:latin typeface="Cambria"/>
              <a:ea typeface="Cambria"/>
              <a:cs typeface="Cambria"/>
              <a:sym typeface="Cambri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8"/>
                                        </p:tgtEl>
                                        <p:attrNameLst>
                                          <p:attrName>style.visibility</p:attrName>
                                        </p:attrNameLst>
                                      </p:cBhvr>
                                      <p:to>
                                        <p:strVal val="visible"/>
                                      </p:to>
                                    </p:set>
                                    <p:animEffect filter="fade" transition="in">
                                      <p:cBhvr>
                                        <p:cTn dur="1000"/>
                                        <p:tgtEl>
                                          <p:spTgt spid="668"/>
                                        </p:tgtEl>
                                      </p:cBhvr>
                                    </p:animEffect>
                                  </p:childTnLst>
                                </p:cTn>
                              </p:par>
                              <p:par>
                                <p:cTn fill="hold" nodeType="withEffect" presetClass="entr" presetID="10" presetSubtype="0">
                                  <p:stCondLst>
                                    <p:cond delay="0"/>
                                  </p:stCondLst>
                                  <p:childTnLst>
                                    <p:set>
                                      <p:cBhvr>
                                        <p:cTn dur="1" fill="hold">
                                          <p:stCondLst>
                                            <p:cond delay="0"/>
                                          </p:stCondLst>
                                        </p:cTn>
                                        <p:tgtEl>
                                          <p:spTgt spid="670"/>
                                        </p:tgtEl>
                                        <p:attrNameLst>
                                          <p:attrName>style.visibility</p:attrName>
                                        </p:attrNameLst>
                                      </p:cBhvr>
                                      <p:to>
                                        <p:strVal val="visible"/>
                                      </p:to>
                                    </p:set>
                                    <p:animEffect filter="fade" transition="in">
                                      <p:cBhvr>
                                        <p:cTn dur="1000"/>
                                        <p:tgtEl>
                                          <p:spTgt spid="670"/>
                                        </p:tgtEl>
                                      </p:cBhvr>
                                    </p:animEffect>
                                  </p:childTnLst>
                                </p:cTn>
                              </p:par>
                              <p:par>
                                <p:cTn fill="hold" nodeType="withEffect" presetClass="entr" presetID="10" presetSubtype="0">
                                  <p:stCondLst>
                                    <p:cond delay="0"/>
                                  </p:stCondLst>
                                  <p:childTnLst>
                                    <p:set>
                                      <p:cBhvr>
                                        <p:cTn dur="1" fill="hold">
                                          <p:stCondLst>
                                            <p:cond delay="0"/>
                                          </p:stCondLst>
                                        </p:cTn>
                                        <p:tgtEl>
                                          <p:spTgt spid="671"/>
                                        </p:tgtEl>
                                        <p:attrNameLst>
                                          <p:attrName>style.visibility</p:attrName>
                                        </p:attrNameLst>
                                      </p:cBhvr>
                                      <p:to>
                                        <p:strVal val="visible"/>
                                      </p:to>
                                    </p:set>
                                    <p:animEffect filter="fade" transition="in">
                                      <p:cBhvr>
                                        <p:cTn dur="1000"/>
                                        <p:tgtEl>
                                          <p:spTgt spid="671"/>
                                        </p:tgtEl>
                                      </p:cBhvr>
                                    </p:animEffect>
                                  </p:childTnLst>
                                </p:cTn>
                              </p:par>
                              <p:par>
                                <p:cTn fill="hold" nodeType="withEffect" presetClass="entr" presetID="10" presetSubtype="0">
                                  <p:stCondLst>
                                    <p:cond delay="0"/>
                                  </p:stCondLst>
                                  <p:childTnLst>
                                    <p:set>
                                      <p:cBhvr>
                                        <p:cTn dur="1" fill="hold">
                                          <p:stCondLst>
                                            <p:cond delay="0"/>
                                          </p:stCondLst>
                                        </p:cTn>
                                        <p:tgtEl>
                                          <p:spTgt spid="672"/>
                                        </p:tgtEl>
                                        <p:attrNameLst>
                                          <p:attrName>style.visibility</p:attrName>
                                        </p:attrNameLst>
                                      </p:cBhvr>
                                      <p:to>
                                        <p:strVal val="visible"/>
                                      </p:to>
                                    </p:set>
                                    <p:animEffect filter="fade" transition="in">
                                      <p:cBhvr>
                                        <p:cTn dur="1000"/>
                                        <p:tgtEl>
                                          <p:spTgt spid="672"/>
                                        </p:tgtEl>
                                      </p:cBhvr>
                                    </p:animEffect>
                                  </p:childTnLst>
                                </p:cTn>
                              </p:par>
                              <p:par>
                                <p:cTn fill="hold" nodeType="withEffect" presetClass="entr" presetID="10" presetSubtype="0">
                                  <p:stCondLst>
                                    <p:cond delay="0"/>
                                  </p:stCondLst>
                                  <p:childTnLst>
                                    <p:set>
                                      <p:cBhvr>
                                        <p:cTn dur="1" fill="hold">
                                          <p:stCondLst>
                                            <p:cond delay="0"/>
                                          </p:stCondLst>
                                        </p:cTn>
                                        <p:tgtEl>
                                          <p:spTgt spid="673"/>
                                        </p:tgtEl>
                                        <p:attrNameLst>
                                          <p:attrName>style.visibility</p:attrName>
                                        </p:attrNameLst>
                                      </p:cBhvr>
                                      <p:to>
                                        <p:strVal val="visible"/>
                                      </p:to>
                                    </p:set>
                                    <p:animEffect filter="fade" transition="in">
                                      <p:cBhvr>
                                        <p:cTn dur="1000"/>
                                        <p:tgtEl>
                                          <p:spTgt spid="6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3"/>
          <p:cNvSpPr/>
          <p:nvPr/>
        </p:nvSpPr>
        <p:spPr>
          <a:xfrm>
            <a:off x="0" y="0"/>
            <a:ext cx="12192000" cy="68580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mbria"/>
              <a:ea typeface="Cambria"/>
              <a:cs typeface="Cambria"/>
              <a:sym typeface="Cambria"/>
            </a:endParaRPr>
          </a:p>
        </p:txBody>
      </p:sp>
      <p:pic>
        <p:nvPicPr>
          <p:cNvPr id="198" name="Google Shape;198;p3"/>
          <p:cNvPicPr preferRelativeResize="0"/>
          <p:nvPr/>
        </p:nvPicPr>
        <p:blipFill rotWithShape="1">
          <a:blip r:embed="rId4">
            <a:alphaModFix/>
          </a:blip>
          <a:srcRect b="0" l="0" r="0" t="0"/>
          <a:stretch/>
        </p:blipFill>
        <p:spPr>
          <a:xfrm>
            <a:off x="894496" y="1116106"/>
            <a:ext cx="4578457" cy="4666130"/>
          </a:xfrm>
          <a:prstGeom prst="rect">
            <a:avLst/>
          </a:prstGeom>
          <a:noFill/>
          <a:ln>
            <a:noFill/>
          </a:ln>
        </p:spPr>
      </p:pic>
      <p:pic>
        <p:nvPicPr>
          <p:cNvPr id="199" name="Google Shape;199;p3"/>
          <p:cNvPicPr preferRelativeResize="0"/>
          <p:nvPr/>
        </p:nvPicPr>
        <p:blipFill rotWithShape="1">
          <a:blip r:embed="rId5">
            <a:alphaModFix/>
          </a:blip>
          <a:srcRect b="0" l="0" r="0" t="0"/>
          <a:stretch/>
        </p:blipFill>
        <p:spPr>
          <a:xfrm>
            <a:off x="3183724" y="5818079"/>
            <a:ext cx="2439742" cy="909548"/>
          </a:xfrm>
          <a:prstGeom prst="rect">
            <a:avLst/>
          </a:prstGeom>
          <a:noFill/>
          <a:ln>
            <a:noFill/>
          </a:ln>
        </p:spPr>
      </p:pic>
      <p:pic>
        <p:nvPicPr>
          <p:cNvPr id="200" name="Google Shape;200;p3"/>
          <p:cNvPicPr preferRelativeResize="0"/>
          <p:nvPr/>
        </p:nvPicPr>
        <p:blipFill rotWithShape="1">
          <a:blip r:embed="rId6">
            <a:alphaModFix/>
          </a:blip>
          <a:srcRect b="0" l="0" r="0" t="0"/>
          <a:stretch/>
        </p:blipFill>
        <p:spPr>
          <a:xfrm>
            <a:off x="3155955" y="4609424"/>
            <a:ext cx="1491672" cy="1317349"/>
          </a:xfrm>
          <a:prstGeom prst="rect">
            <a:avLst/>
          </a:prstGeom>
          <a:noFill/>
          <a:ln>
            <a:noFill/>
          </a:ln>
        </p:spPr>
      </p:pic>
      <p:pic>
        <p:nvPicPr>
          <p:cNvPr id="201" name="Google Shape;201;p3"/>
          <p:cNvPicPr preferRelativeResize="0"/>
          <p:nvPr/>
        </p:nvPicPr>
        <p:blipFill rotWithShape="1">
          <a:blip r:embed="rId7">
            <a:alphaModFix/>
          </a:blip>
          <a:srcRect b="0" l="0" r="0" t="0"/>
          <a:stretch/>
        </p:blipFill>
        <p:spPr>
          <a:xfrm>
            <a:off x="561255" y="4400531"/>
            <a:ext cx="2343136" cy="2030506"/>
          </a:xfrm>
          <a:prstGeom prst="rect">
            <a:avLst/>
          </a:prstGeom>
          <a:noFill/>
          <a:ln>
            <a:noFill/>
          </a:ln>
        </p:spPr>
      </p:pic>
      <p:pic>
        <p:nvPicPr>
          <p:cNvPr id="202" name="Google Shape;202;p3"/>
          <p:cNvPicPr preferRelativeResize="0"/>
          <p:nvPr/>
        </p:nvPicPr>
        <p:blipFill rotWithShape="1">
          <a:blip r:embed="rId8">
            <a:alphaModFix/>
          </a:blip>
          <a:srcRect b="0" l="0" r="0" t="0"/>
          <a:stretch/>
        </p:blipFill>
        <p:spPr>
          <a:xfrm>
            <a:off x="4837475" y="4456089"/>
            <a:ext cx="1048141" cy="1650548"/>
          </a:xfrm>
          <a:prstGeom prst="rect">
            <a:avLst/>
          </a:prstGeom>
          <a:noFill/>
          <a:ln>
            <a:noFill/>
          </a:ln>
        </p:spPr>
      </p:pic>
      <p:grpSp>
        <p:nvGrpSpPr>
          <p:cNvPr id="203" name="Google Shape;203;p3"/>
          <p:cNvGrpSpPr/>
          <p:nvPr/>
        </p:nvGrpSpPr>
        <p:grpSpPr>
          <a:xfrm>
            <a:off x="6071903" y="1324600"/>
            <a:ext cx="800472" cy="748148"/>
            <a:chOff x="7531331" y="1259522"/>
            <a:chExt cx="800472" cy="748148"/>
          </a:xfrm>
        </p:grpSpPr>
        <p:sp>
          <p:nvSpPr>
            <p:cNvPr id="204" name="Google Shape;204;p3"/>
            <p:cNvSpPr/>
            <p:nvPr/>
          </p:nvSpPr>
          <p:spPr>
            <a:xfrm>
              <a:off x="7531331" y="1259522"/>
              <a:ext cx="748147" cy="748148"/>
            </a:xfrm>
            <a:custGeom>
              <a:rect b="b" l="l" r="r" t="t"/>
              <a:pathLst>
                <a:path extrusionOk="0" h="56" w="56">
                  <a:moveTo>
                    <a:pt x="56" y="42"/>
                  </a:moveTo>
                  <a:cubicBezTo>
                    <a:pt x="56" y="50"/>
                    <a:pt x="50" y="56"/>
                    <a:pt x="42" y="56"/>
                  </a:cubicBezTo>
                  <a:cubicBezTo>
                    <a:pt x="14" y="56"/>
                    <a:pt x="14" y="56"/>
                    <a:pt x="14" y="56"/>
                  </a:cubicBezTo>
                  <a:cubicBezTo>
                    <a:pt x="7" y="56"/>
                    <a:pt x="0" y="50"/>
                    <a:pt x="0" y="42"/>
                  </a:cubicBezTo>
                  <a:cubicBezTo>
                    <a:pt x="0" y="14"/>
                    <a:pt x="0" y="14"/>
                    <a:pt x="0" y="14"/>
                  </a:cubicBezTo>
                  <a:cubicBezTo>
                    <a:pt x="0" y="6"/>
                    <a:pt x="7" y="0"/>
                    <a:pt x="14" y="0"/>
                  </a:cubicBezTo>
                  <a:cubicBezTo>
                    <a:pt x="42" y="0"/>
                    <a:pt x="42" y="0"/>
                    <a:pt x="42" y="0"/>
                  </a:cubicBezTo>
                  <a:cubicBezTo>
                    <a:pt x="50" y="0"/>
                    <a:pt x="56" y="6"/>
                    <a:pt x="56" y="14"/>
                  </a:cubicBezTo>
                  <a:lnTo>
                    <a:pt x="56" y="42"/>
                  </a:lnTo>
                  <a:close/>
                </a:path>
              </a:pathLst>
            </a:custGeom>
            <a:solidFill>
              <a:srgbClr val="2A3D5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sp>
          <p:nvSpPr>
            <p:cNvPr id="205" name="Google Shape;205;p3"/>
            <p:cNvSpPr txBox="1"/>
            <p:nvPr/>
          </p:nvSpPr>
          <p:spPr>
            <a:xfrm>
              <a:off x="7537996" y="1268104"/>
              <a:ext cx="793807"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F0F0F0"/>
                  </a:solidFill>
                  <a:latin typeface="Cambria"/>
                  <a:ea typeface="Cambria"/>
                  <a:cs typeface="Cambria"/>
                  <a:sym typeface="Cambria"/>
                </a:rPr>
                <a:t>01</a:t>
              </a:r>
              <a:endParaRPr b="1" sz="4000">
                <a:solidFill>
                  <a:srgbClr val="F0F0F0"/>
                </a:solidFill>
                <a:latin typeface="Cambria"/>
                <a:ea typeface="Cambria"/>
                <a:cs typeface="Cambria"/>
                <a:sym typeface="Cambria"/>
              </a:endParaRPr>
            </a:p>
          </p:txBody>
        </p:sp>
      </p:grpSp>
      <p:grpSp>
        <p:nvGrpSpPr>
          <p:cNvPr id="206" name="Google Shape;206;p3"/>
          <p:cNvGrpSpPr/>
          <p:nvPr/>
        </p:nvGrpSpPr>
        <p:grpSpPr>
          <a:xfrm>
            <a:off x="6049070" y="2517510"/>
            <a:ext cx="793807" cy="748148"/>
            <a:chOff x="7508498" y="2452432"/>
            <a:chExt cx="793807" cy="748148"/>
          </a:xfrm>
        </p:grpSpPr>
        <p:sp>
          <p:nvSpPr>
            <p:cNvPr id="207" name="Google Shape;207;p3"/>
            <p:cNvSpPr/>
            <p:nvPr/>
          </p:nvSpPr>
          <p:spPr>
            <a:xfrm>
              <a:off x="7531329" y="2452432"/>
              <a:ext cx="748147" cy="748148"/>
            </a:xfrm>
            <a:custGeom>
              <a:rect b="b" l="l" r="r" t="t"/>
              <a:pathLst>
                <a:path extrusionOk="0" h="56" w="56">
                  <a:moveTo>
                    <a:pt x="56" y="42"/>
                  </a:moveTo>
                  <a:cubicBezTo>
                    <a:pt x="56" y="50"/>
                    <a:pt x="50" y="56"/>
                    <a:pt x="42" y="56"/>
                  </a:cubicBezTo>
                  <a:cubicBezTo>
                    <a:pt x="14" y="56"/>
                    <a:pt x="14" y="56"/>
                    <a:pt x="14" y="56"/>
                  </a:cubicBezTo>
                  <a:cubicBezTo>
                    <a:pt x="7" y="56"/>
                    <a:pt x="0" y="50"/>
                    <a:pt x="0" y="42"/>
                  </a:cubicBezTo>
                  <a:cubicBezTo>
                    <a:pt x="0" y="14"/>
                    <a:pt x="0" y="14"/>
                    <a:pt x="0" y="14"/>
                  </a:cubicBezTo>
                  <a:cubicBezTo>
                    <a:pt x="0" y="6"/>
                    <a:pt x="7" y="0"/>
                    <a:pt x="14" y="0"/>
                  </a:cubicBezTo>
                  <a:cubicBezTo>
                    <a:pt x="42" y="0"/>
                    <a:pt x="42" y="0"/>
                    <a:pt x="42" y="0"/>
                  </a:cubicBezTo>
                  <a:cubicBezTo>
                    <a:pt x="50" y="0"/>
                    <a:pt x="56" y="6"/>
                    <a:pt x="56" y="14"/>
                  </a:cubicBezTo>
                  <a:lnTo>
                    <a:pt x="56" y="42"/>
                  </a:lnTo>
                  <a:close/>
                </a:path>
              </a:pathLst>
            </a:custGeom>
            <a:solidFill>
              <a:srgbClr val="2A3D5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sp>
          <p:nvSpPr>
            <p:cNvPr id="208" name="Google Shape;208;p3"/>
            <p:cNvSpPr txBox="1"/>
            <p:nvPr/>
          </p:nvSpPr>
          <p:spPr>
            <a:xfrm>
              <a:off x="7508498" y="2472563"/>
              <a:ext cx="793807"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F0F0F0"/>
                  </a:solidFill>
                  <a:latin typeface="Cambria"/>
                  <a:ea typeface="Cambria"/>
                  <a:cs typeface="Cambria"/>
                  <a:sym typeface="Cambria"/>
                </a:rPr>
                <a:t>02</a:t>
              </a:r>
              <a:endParaRPr b="1" sz="4000">
                <a:solidFill>
                  <a:srgbClr val="F0F0F0"/>
                </a:solidFill>
                <a:latin typeface="Cambria"/>
                <a:ea typeface="Cambria"/>
                <a:cs typeface="Cambria"/>
                <a:sym typeface="Cambria"/>
              </a:endParaRPr>
            </a:p>
          </p:txBody>
        </p:sp>
      </p:grpSp>
      <p:grpSp>
        <p:nvGrpSpPr>
          <p:cNvPr id="209" name="Google Shape;209;p3"/>
          <p:cNvGrpSpPr/>
          <p:nvPr/>
        </p:nvGrpSpPr>
        <p:grpSpPr>
          <a:xfrm>
            <a:off x="6071901" y="3710420"/>
            <a:ext cx="793807" cy="756020"/>
            <a:chOff x="7531329" y="3645342"/>
            <a:chExt cx="793807" cy="756020"/>
          </a:xfrm>
        </p:grpSpPr>
        <p:sp>
          <p:nvSpPr>
            <p:cNvPr id="210" name="Google Shape;210;p3"/>
            <p:cNvSpPr/>
            <p:nvPr/>
          </p:nvSpPr>
          <p:spPr>
            <a:xfrm>
              <a:off x="7531329" y="3645342"/>
              <a:ext cx="748147" cy="748148"/>
            </a:xfrm>
            <a:custGeom>
              <a:rect b="b" l="l" r="r" t="t"/>
              <a:pathLst>
                <a:path extrusionOk="0" h="56" w="56">
                  <a:moveTo>
                    <a:pt x="56" y="42"/>
                  </a:moveTo>
                  <a:cubicBezTo>
                    <a:pt x="56" y="50"/>
                    <a:pt x="50" y="56"/>
                    <a:pt x="42" y="56"/>
                  </a:cubicBezTo>
                  <a:cubicBezTo>
                    <a:pt x="14" y="56"/>
                    <a:pt x="14" y="56"/>
                    <a:pt x="14" y="56"/>
                  </a:cubicBezTo>
                  <a:cubicBezTo>
                    <a:pt x="7" y="56"/>
                    <a:pt x="0" y="50"/>
                    <a:pt x="0" y="42"/>
                  </a:cubicBezTo>
                  <a:cubicBezTo>
                    <a:pt x="0" y="14"/>
                    <a:pt x="0" y="14"/>
                    <a:pt x="0" y="14"/>
                  </a:cubicBezTo>
                  <a:cubicBezTo>
                    <a:pt x="0" y="6"/>
                    <a:pt x="7" y="0"/>
                    <a:pt x="14" y="0"/>
                  </a:cubicBezTo>
                  <a:cubicBezTo>
                    <a:pt x="42" y="0"/>
                    <a:pt x="42" y="0"/>
                    <a:pt x="42" y="0"/>
                  </a:cubicBezTo>
                  <a:cubicBezTo>
                    <a:pt x="50" y="0"/>
                    <a:pt x="56" y="6"/>
                    <a:pt x="56" y="14"/>
                  </a:cubicBezTo>
                  <a:lnTo>
                    <a:pt x="56" y="42"/>
                  </a:lnTo>
                  <a:close/>
                </a:path>
              </a:pathLst>
            </a:custGeom>
            <a:solidFill>
              <a:srgbClr val="2A3D5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sp>
          <p:nvSpPr>
            <p:cNvPr id="211" name="Google Shape;211;p3"/>
            <p:cNvSpPr txBox="1"/>
            <p:nvPr/>
          </p:nvSpPr>
          <p:spPr>
            <a:xfrm>
              <a:off x="7531329" y="3693476"/>
              <a:ext cx="793807"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F0F0F0"/>
                  </a:solidFill>
                  <a:latin typeface="Cambria"/>
                  <a:ea typeface="Cambria"/>
                  <a:cs typeface="Cambria"/>
                  <a:sym typeface="Cambria"/>
                </a:rPr>
                <a:t>03</a:t>
              </a:r>
              <a:endParaRPr b="1" sz="4000">
                <a:solidFill>
                  <a:srgbClr val="F0F0F0"/>
                </a:solidFill>
                <a:latin typeface="Cambria"/>
                <a:ea typeface="Cambria"/>
                <a:cs typeface="Cambria"/>
                <a:sym typeface="Cambria"/>
              </a:endParaRPr>
            </a:p>
          </p:txBody>
        </p:sp>
      </p:grpSp>
      <p:sp>
        <p:nvSpPr>
          <p:cNvPr id="212" name="Google Shape;212;p3"/>
          <p:cNvSpPr txBox="1"/>
          <p:nvPr/>
        </p:nvSpPr>
        <p:spPr>
          <a:xfrm>
            <a:off x="7039400" y="1081429"/>
            <a:ext cx="4658773"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2A3D52"/>
                </a:solidFill>
                <a:latin typeface="Cambria"/>
                <a:ea typeface="Cambria"/>
                <a:cs typeface="Cambria"/>
                <a:sym typeface="Cambria"/>
              </a:rPr>
              <a:t>Các oxide của nitrogen. Hiện tượng mưa acid.</a:t>
            </a:r>
            <a:endParaRPr b="1" sz="3200">
              <a:solidFill>
                <a:srgbClr val="2A3D52"/>
              </a:solidFill>
              <a:latin typeface="Cambria"/>
              <a:ea typeface="Cambria"/>
              <a:cs typeface="Cambria"/>
              <a:sym typeface="Cambria"/>
            </a:endParaRPr>
          </a:p>
        </p:txBody>
      </p:sp>
      <p:sp>
        <p:nvSpPr>
          <p:cNvPr id="213" name="Google Shape;213;p3"/>
          <p:cNvSpPr txBox="1"/>
          <p:nvPr/>
        </p:nvSpPr>
        <p:spPr>
          <a:xfrm>
            <a:off x="7283728" y="2569350"/>
            <a:ext cx="2132315"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2A3D52"/>
                </a:solidFill>
                <a:latin typeface="Cambria"/>
                <a:ea typeface="Cambria"/>
                <a:cs typeface="Cambria"/>
                <a:sym typeface="Cambria"/>
              </a:rPr>
              <a:t>Nitric acid</a:t>
            </a:r>
            <a:endParaRPr b="1" sz="3200">
              <a:solidFill>
                <a:srgbClr val="2A3D52"/>
              </a:solidFill>
              <a:latin typeface="Cambria"/>
              <a:ea typeface="Cambria"/>
              <a:cs typeface="Cambria"/>
              <a:sym typeface="Cambria"/>
            </a:endParaRPr>
          </a:p>
        </p:txBody>
      </p:sp>
      <p:sp>
        <p:nvSpPr>
          <p:cNvPr id="214" name="Google Shape;214;p3"/>
          <p:cNvSpPr txBox="1"/>
          <p:nvPr/>
        </p:nvSpPr>
        <p:spPr>
          <a:xfrm>
            <a:off x="7104417" y="3760896"/>
            <a:ext cx="452874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2A3D52"/>
                </a:solidFill>
                <a:latin typeface="Cambria"/>
                <a:ea typeface="Cambria"/>
                <a:cs typeface="Cambria"/>
                <a:sym typeface="Cambria"/>
              </a:rPr>
              <a:t>Hiện tượng phú dưỡng</a:t>
            </a:r>
            <a:endParaRPr b="1" sz="3200">
              <a:solidFill>
                <a:srgbClr val="2A3D52"/>
              </a:solidFill>
              <a:latin typeface="Cambria"/>
              <a:ea typeface="Cambria"/>
              <a:cs typeface="Cambria"/>
              <a:sym typeface="Cambria"/>
            </a:endParaRPr>
          </a:p>
        </p:txBody>
      </p:sp>
      <p:sp>
        <p:nvSpPr>
          <p:cNvPr id="215" name="Google Shape;215;p3"/>
          <p:cNvSpPr/>
          <p:nvPr/>
        </p:nvSpPr>
        <p:spPr>
          <a:xfrm>
            <a:off x="-820271" y="2248711"/>
            <a:ext cx="658906" cy="1032371"/>
          </a:xfrm>
          <a:prstGeom prst="rect">
            <a:avLst/>
          </a:prstGeom>
          <a:solidFill>
            <a:srgbClr val="2A3D5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sp>
        <p:nvSpPr>
          <p:cNvPr id="216" name="Google Shape;216;p3"/>
          <p:cNvSpPr txBox="1"/>
          <p:nvPr/>
        </p:nvSpPr>
        <p:spPr>
          <a:xfrm>
            <a:off x="1560764" y="2072748"/>
            <a:ext cx="3245919"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400">
                <a:solidFill>
                  <a:srgbClr val="FFFF00"/>
                </a:solidFill>
                <a:latin typeface="Cambria"/>
                <a:ea typeface="Cambria"/>
                <a:cs typeface="Cambria"/>
                <a:sym typeface="Cambria"/>
              </a:rPr>
              <a:t>NỘI DUNG</a:t>
            </a:r>
            <a:endParaRPr b="1" sz="4400">
              <a:solidFill>
                <a:srgbClr val="FFFF00"/>
              </a:solidFill>
              <a:latin typeface="Cambria"/>
              <a:ea typeface="Cambria"/>
              <a:cs typeface="Cambria"/>
              <a:sym typeface="Cambri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3"/>
                                        </p:tgtEl>
                                        <p:attrNameLst>
                                          <p:attrName>style.visibility</p:attrName>
                                        </p:attrNameLst>
                                      </p:cBhvr>
                                      <p:to>
                                        <p:strVal val="visible"/>
                                      </p:to>
                                    </p:set>
                                    <p:animEffect filter="fade" transition="in">
                                      <p:cBhvr>
                                        <p:cTn dur="500"/>
                                        <p:tgtEl>
                                          <p:spTgt spid="203"/>
                                        </p:tgtEl>
                                      </p:cBhvr>
                                    </p:animEffect>
                                  </p:childTnLst>
                                </p:cTn>
                              </p:par>
                              <p:par>
                                <p:cTn fill="hold" nodeType="with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500"/>
                                        <p:tgtEl>
                                          <p:spTgt spid="2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6"/>
                                        </p:tgtEl>
                                        <p:attrNameLst>
                                          <p:attrName>style.visibility</p:attrName>
                                        </p:attrNameLst>
                                      </p:cBhvr>
                                      <p:to>
                                        <p:strVal val="visible"/>
                                      </p:to>
                                    </p:set>
                                    <p:animEffect filter="fade" transition="in">
                                      <p:cBhvr>
                                        <p:cTn dur="500"/>
                                        <p:tgtEl>
                                          <p:spTgt spid="206"/>
                                        </p:tgtEl>
                                      </p:cBhvr>
                                    </p:animEffect>
                                  </p:childTnLst>
                                </p:cTn>
                              </p:par>
                              <p:par>
                                <p:cTn fill="hold" nodeType="withEffect" presetClass="entr" presetID="10" presetSubtype="0">
                                  <p:stCondLst>
                                    <p:cond delay="0"/>
                                  </p:stCondLst>
                                  <p:childTnLst>
                                    <p:set>
                                      <p:cBhvr>
                                        <p:cTn dur="1" fill="hold">
                                          <p:stCondLst>
                                            <p:cond delay="0"/>
                                          </p:stCondLst>
                                        </p:cTn>
                                        <p:tgtEl>
                                          <p:spTgt spid="213"/>
                                        </p:tgtEl>
                                        <p:attrNameLst>
                                          <p:attrName>style.visibility</p:attrName>
                                        </p:attrNameLst>
                                      </p:cBhvr>
                                      <p:to>
                                        <p:strVal val="visible"/>
                                      </p:to>
                                    </p:set>
                                    <p:animEffect filter="fade" transition="in">
                                      <p:cBhvr>
                                        <p:cTn dur="500"/>
                                        <p:tgtEl>
                                          <p:spTgt spid="2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9"/>
                                        </p:tgtEl>
                                        <p:attrNameLst>
                                          <p:attrName>style.visibility</p:attrName>
                                        </p:attrNameLst>
                                      </p:cBhvr>
                                      <p:to>
                                        <p:strVal val="visible"/>
                                      </p:to>
                                    </p:set>
                                    <p:animEffect filter="fade" transition="in">
                                      <p:cBhvr>
                                        <p:cTn dur="500"/>
                                        <p:tgtEl>
                                          <p:spTgt spid="209"/>
                                        </p:tgtEl>
                                      </p:cBhvr>
                                    </p:animEffect>
                                  </p:childTnLst>
                                </p:cTn>
                              </p:par>
                              <p:par>
                                <p:cTn fill="hold" nodeType="withEffect" presetClass="entr" presetID="10" presetSubtype="0">
                                  <p:stCondLst>
                                    <p:cond delay="0"/>
                                  </p:stCondLst>
                                  <p:childTnLst>
                                    <p:set>
                                      <p:cBhvr>
                                        <p:cTn dur="1" fill="hold">
                                          <p:stCondLst>
                                            <p:cond delay="0"/>
                                          </p:stCondLst>
                                        </p:cTn>
                                        <p:tgtEl>
                                          <p:spTgt spid="214"/>
                                        </p:tgtEl>
                                        <p:attrNameLst>
                                          <p:attrName>style.visibility</p:attrName>
                                        </p:attrNameLst>
                                      </p:cBhvr>
                                      <p:to>
                                        <p:strVal val="visible"/>
                                      </p:to>
                                    </p:set>
                                    <p:animEffect filter="fade" transition="in">
                                      <p:cBhvr>
                                        <p:cTn dur="500"/>
                                        <p:tgtEl>
                                          <p:spTgt spid="2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77" name="Shape 677"/>
        <p:cNvGrpSpPr/>
        <p:nvPr/>
      </p:nvGrpSpPr>
      <p:grpSpPr>
        <a:xfrm>
          <a:off x="0" y="0"/>
          <a:ext cx="0" cy="0"/>
          <a:chOff x="0" y="0"/>
          <a:chExt cx="0" cy="0"/>
        </a:xfrm>
      </p:grpSpPr>
      <p:pic>
        <p:nvPicPr>
          <p:cNvPr id="678" name="Google Shape;678;p31"/>
          <p:cNvPicPr preferRelativeResize="0"/>
          <p:nvPr/>
        </p:nvPicPr>
        <p:blipFill rotWithShape="1">
          <a:blip r:embed="rId4">
            <a:alphaModFix/>
          </a:blip>
          <a:srcRect b="0" l="0" r="0" t="0"/>
          <a:stretch/>
        </p:blipFill>
        <p:spPr>
          <a:xfrm>
            <a:off x="9142729" y="883919"/>
            <a:ext cx="2857500" cy="2857500"/>
          </a:xfrm>
          <a:prstGeom prst="rect">
            <a:avLst/>
          </a:prstGeom>
          <a:noFill/>
          <a:ln>
            <a:noFill/>
          </a:ln>
        </p:spPr>
      </p:pic>
      <p:sp>
        <p:nvSpPr>
          <p:cNvPr id="679" name="Google Shape;679;p31"/>
          <p:cNvSpPr/>
          <p:nvPr/>
        </p:nvSpPr>
        <p:spPr>
          <a:xfrm>
            <a:off x="315850" y="1379218"/>
            <a:ext cx="2740154" cy="2362201"/>
          </a:xfrm>
          <a:prstGeom prst="hexagon">
            <a:avLst>
              <a:gd fmla="val 25000" name="adj"/>
              <a:gd fmla="val 115470" name="vf"/>
            </a:avLst>
          </a:prstGeom>
          <a:gradFill>
            <a:gsLst>
              <a:gs pos="0">
                <a:srgbClr val="9E7400"/>
              </a:gs>
              <a:gs pos="50000">
                <a:srgbClr val="E4A800"/>
              </a:gs>
              <a:gs pos="100000">
                <a:srgbClr val="FFC900"/>
              </a:gs>
            </a:gsLst>
            <a:lin ang="2700000" scaled="0"/>
          </a:gradFill>
          <a:ln cap="flat" cmpd="sng" w="381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6600"/>
              <a:buFont typeface="Calibri"/>
              <a:buNone/>
            </a:pPr>
            <a:r>
              <a:rPr b="1" i="0" lang="en-US" sz="6600" u="none" cap="none" strike="noStrike">
                <a:solidFill>
                  <a:srgbClr val="FFFFFF"/>
                </a:solidFill>
                <a:latin typeface="Calibri"/>
                <a:ea typeface="Calibri"/>
                <a:cs typeface="Calibri"/>
                <a:sym typeface="Calibri"/>
              </a:rPr>
              <a:t>Hẹn</a:t>
            </a:r>
            <a:endParaRPr b="0" i="0" sz="6600" u="none" cap="none" strike="noStrike">
              <a:solidFill>
                <a:srgbClr val="FFFFFF"/>
              </a:solidFill>
              <a:latin typeface="Calibri"/>
              <a:ea typeface="Calibri"/>
              <a:cs typeface="Calibri"/>
              <a:sym typeface="Calibri"/>
            </a:endParaRPr>
          </a:p>
        </p:txBody>
      </p:sp>
      <p:sp>
        <p:nvSpPr>
          <p:cNvPr id="680" name="Google Shape;680;p31"/>
          <p:cNvSpPr/>
          <p:nvPr/>
        </p:nvSpPr>
        <p:spPr>
          <a:xfrm>
            <a:off x="2471927" y="198118"/>
            <a:ext cx="2740154" cy="2362201"/>
          </a:xfrm>
          <a:prstGeom prst="hexagon">
            <a:avLst>
              <a:gd fmla="val 25000" name="adj"/>
              <a:gd fmla="val 115470" name="vf"/>
            </a:avLst>
          </a:prstGeom>
          <a:gradFill>
            <a:gsLst>
              <a:gs pos="0">
                <a:srgbClr val="9E7400"/>
              </a:gs>
              <a:gs pos="50000">
                <a:srgbClr val="E4A800"/>
              </a:gs>
              <a:gs pos="100000">
                <a:srgbClr val="FFC900"/>
              </a:gs>
            </a:gsLst>
            <a:lin ang="2700000" scaled="0"/>
          </a:gradFill>
          <a:ln cap="flat" cmpd="sng" w="381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6600"/>
              <a:buFont typeface="Calibri"/>
              <a:buNone/>
            </a:pPr>
            <a:r>
              <a:rPr b="1" i="0" lang="en-US" sz="6600" u="none" cap="none" strike="noStrike">
                <a:solidFill>
                  <a:srgbClr val="FFFFFF"/>
                </a:solidFill>
                <a:latin typeface="Calibri"/>
                <a:ea typeface="Calibri"/>
                <a:cs typeface="Calibri"/>
                <a:sym typeface="Calibri"/>
              </a:rPr>
              <a:t>gặp</a:t>
            </a:r>
            <a:endParaRPr b="0" i="0" sz="6600" u="none" cap="none" strike="noStrike">
              <a:solidFill>
                <a:srgbClr val="FFFFFF"/>
              </a:solidFill>
              <a:latin typeface="Calibri"/>
              <a:ea typeface="Calibri"/>
              <a:cs typeface="Calibri"/>
              <a:sym typeface="Calibri"/>
            </a:endParaRPr>
          </a:p>
        </p:txBody>
      </p:sp>
      <p:sp>
        <p:nvSpPr>
          <p:cNvPr id="681" name="Google Shape;681;p31"/>
          <p:cNvSpPr/>
          <p:nvPr/>
        </p:nvSpPr>
        <p:spPr>
          <a:xfrm>
            <a:off x="6784081" y="2560318"/>
            <a:ext cx="2740154" cy="2362201"/>
          </a:xfrm>
          <a:prstGeom prst="hexagon">
            <a:avLst>
              <a:gd fmla="val 25000" name="adj"/>
              <a:gd fmla="val 115470" name="vf"/>
            </a:avLst>
          </a:prstGeom>
          <a:gradFill>
            <a:gsLst>
              <a:gs pos="0">
                <a:srgbClr val="9E7400"/>
              </a:gs>
              <a:gs pos="50000">
                <a:srgbClr val="E4A800"/>
              </a:gs>
              <a:gs pos="100000">
                <a:srgbClr val="FFC900"/>
              </a:gs>
            </a:gsLst>
            <a:lin ang="2700000" scaled="0"/>
          </a:gradFill>
          <a:ln cap="flat" cmpd="sng" w="381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4400"/>
              <a:buFont typeface="Calibri"/>
              <a:buNone/>
            </a:pPr>
            <a:r>
              <a:rPr b="1" i="0" lang="en-US" sz="4400" u="none" cap="none" strike="noStrike">
                <a:solidFill>
                  <a:srgbClr val="FFFFFF"/>
                </a:solidFill>
                <a:latin typeface="Calibri"/>
                <a:ea typeface="Calibri"/>
                <a:cs typeface="Calibri"/>
                <a:sym typeface="Calibri"/>
              </a:rPr>
              <a:t>……</a:t>
            </a:r>
            <a:endParaRPr/>
          </a:p>
        </p:txBody>
      </p:sp>
      <p:sp>
        <p:nvSpPr>
          <p:cNvPr id="682" name="Google Shape;682;p31"/>
          <p:cNvSpPr/>
          <p:nvPr/>
        </p:nvSpPr>
        <p:spPr>
          <a:xfrm>
            <a:off x="4628004" y="1379218"/>
            <a:ext cx="2740154" cy="2362201"/>
          </a:xfrm>
          <a:prstGeom prst="hexagon">
            <a:avLst>
              <a:gd fmla="val 25000" name="adj"/>
              <a:gd fmla="val 115470" name="vf"/>
            </a:avLst>
          </a:prstGeom>
          <a:gradFill>
            <a:gsLst>
              <a:gs pos="0">
                <a:srgbClr val="9E7400"/>
              </a:gs>
              <a:gs pos="50000">
                <a:srgbClr val="E4A800"/>
              </a:gs>
              <a:gs pos="100000">
                <a:srgbClr val="FFC900"/>
              </a:gs>
            </a:gsLst>
            <a:lin ang="2700000" scaled="0"/>
          </a:gradFill>
          <a:ln cap="flat" cmpd="sng" w="381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7200"/>
              <a:buFont typeface="Calibri"/>
              <a:buNone/>
            </a:pPr>
            <a:r>
              <a:rPr b="1" i="0" lang="en-US" sz="7200" u="none" cap="none" strike="noStrike">
                <a:solidFill>
                  <a:srgbClr val="FFFFFF"/>
                </a:solidFill>
                <a:latin typeface="Calibri"/>
                <a:ea typeface="Calibri"/>
                <a:cs typeface="Calibri"/>
                <a:sym typeface="Calibri"/>
              </a:rPr>
              <a:t>Lại</a:t>
            </a:r>
            <a:endParaRPr b="0" i="0" sz="7200" u="none" cap="none" strike="noStrike">
              <a:solidFill>
                <a:srgbClr val="FFFFFF"/>
              </a:solidFill>
              <a:latin typeface="Calibri"/>
              <a:ea typeface="Calibri"/>
              <a:cs typeface="Calibri"/>
              <a:sym typeface="Calibri"/>
            </a:endParaRPr>
          </a:p>
        </p:txBody>
      </p:sp>
      <p:pic>
        <p:nvPicPr>
          <p:cNvPr id="683" name="Google Shape;683;p31"/>
          <p:cNvPicPr preferRelativeResize="0"/>
          <p:nvPr/>
        </p:nvPicPr>
        <p:blipFill rotWithShape="1">
          <a:blip r:embed="rId5">
            <a:alphaModFix/>
          </a:blip>
          <a:srcRect b="0" l="0" r="0" t="0"/>
          <a:stretch/>
        </p:blipFill>
        <p:spPr>
          <a:xfrm>
            <a:off x="2435952" y="3436622"/>
            <a:ext cx="2650039" cy="266181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1">
                                  <p:stCondLst>
                                    <p:cond delay="0"/>
                                  </p:stCondLst>
                                  <p:childTnLst>
                                    <p:set>
                                      <p:cBhvr>
                                        <p:cTn dur="1" fill="hold">
                                          <p:stCondLst>
                                            <p:cond delay="0"/>
                                          </p:stCondLst>
                                        </p:cTn>
                                        <p:tgtEl>
                                          <p:spTgt spid="679"/>
                                        </p:tgtEl>
                                        <p:attrNameLst>
                                          <p:attrName>style.visibility</p:attrName>
                                        </p:attrNameLst>
                                      </p:cBhvr>
                                      <p:to>
                                        <p:strVal val="visible"/>
                                      </p:to>
                                    </p:set>
                                    <p:anim calcmode="lin" valueType="num">
                                      <p:cBhvr additive="base">
                                        <p:cTn dur="500"/>
                                        <p:tgtEl>
                                          <p:spTgt spid="679"/>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2" presetSubtype="1">
                                  <p:stCondLst>
                                    <p:cond delay="0"/>
                                  </p:stCondLst>
                                  <p:childTnLst>
                                    <p:set>
                                      <p:cBhvr>
                                        <p:cTn dur="1" fill="hold">
                                          <p:stCondLst>
                                            <p:cond delay="0"/>
                                          </p:stCondLst>
                                        </p:cTn>
                                        <p:tgtEl>
                                          <p:spTgt spid="680"/>
                                        </p:tgtEl>
                                        <p:attrNameLst>
                                          <p:attrName>style.visibility</p:attrName>
                                        </p:attrNameLst>
                                      </p:cBhvr>
                                      <p:to>
                                        <p:strVal val="visible"/>
                                      </p:to>
                                    </p:set>
                                    <p:anim calcmode="lin" valueType="num">
                                      <p:cBhvr additive="base">
                                        <p:cTn dur="500"/>
                                        <p:tgtEl>
                                          <p:spTgt spid="680"/>
                                        </p:tgtEl>
                                        <p:attrNameLst>
                                          <p:attrName>ppt_y</p:attrName>
                                        </p:attrNameLst>
                                      </p:cBhvr>
                                      <p:tavLst>
                                        <p:tav fmla="" tm="0">
                                          <p:val>
                                            <p:strVal val="#ppt_y-1"/>
                                          </p:val>
                                        </p:tav>
                                        <p:tav fmla="" tm="100000">
                                          <p:val>
                                            <p:strVal val="#ppt_y"/>
                                          </p:val>
                                        </p:tav>
                                      </p:tavLst>
                                    </p:anim>
                                  </p:childTnLst>
                                </p:cTn>
                              </p:par>
                            </p:childTnLst>
                          </p:cTn>
                        </p:par>
                        <p:par>
                          <p:cTn fill="hold">
                            <p:stCondLst>
                              <p:cond delay="1000"/>
                            </p:stCondLst>
                            <p:childTnLst>
                              <p:par>
                                <p:cTn fill="hold" nodeType="afterEffect" presetClass="entr" presetID="2" presetSubtype="4">
                                  <p:stCondLst>
                                    <p:cond delay="0"/>
                                  </p:stCondLst>
                                  <p:childTnLst>
                                    <p:set>
                                      <p:cBhvr>
                                        <p:cTn dur="1" fill="hold">
                                          <p:stCondLst>
                                            <p:cond delay="0"/>
                                          </p:stCondLst>
                                        </p:cTn>
                                        <p:tgtEl>
                                          <p:spTgt spid="682"/>
                                        </p:tgtEl>
                                        <p:attrNameLst>
                                          <p:attrName>style.visibility</p:attrName>
                                        </p:attrNameLst>
                                      </p:cBhvr>
                                      <p:to>
                                        <p:strVal val="visible"/>
                                      </p:to>
                                    </p:set>
                                    <p:anim calcmode="lin" valueType="num">
                                      <p:cBhvr additive="base">
                                        <p:cTn dur="500"/>
                                        <p:tgtEl>
                                          <p:spTgt spid="682"/>
                                        </p:tgtEl>
                                        <p:attrNameLst>
                                          <p:attrName>ppt_y</p:attrName>
                                        </p:attrNameLst>
                                      </p:cBhvr>
                                      <p:tavLst>
                                        <p:tav fmla="" tm="0">
                                          <p:val>
                                            <p:strVal val="#ppt_y+1"/>
                                          </p:val>
                                        </p:tav>
                                        <p:tav fmla="" tm="100000">
                                          <p:val>
                                            <p:strVal val="#ppt_y"/>
                                          </p:val>
                                        </p:tav>
                                      </p:tavLst>
                                    </p:anim>
                                  </p:childTnLst>
                                </p:cTn>
                              </p:par>
                            </p:childTnLst>
                          </p:cTn>
                        </p:par>
                        <p:par>
                          <p:cTn fill="hold">
                            <p:stCondLst>
                              <p:cond delay="1500"/>
                            </p:stCondLst>
                            <p:childTnLst>
                              <p:par>
                                <p:cTn fill="hold" nodeType="afterEffect" presetClass="entr" presetID="2" presetSubtype="4">
                                  <p:stCondLst>
                                    <p:cond delay="0"/>
                                  </p:stCondLst>
                                  <p:childTnLst>
                                    <p:set>
                                      <p:cBhvr>
                                        <p:cTn dur="1" fill="hold">
                                          <p:stCondLst>
                                            <p:cond delay="0"/>
                                          </p:stCondLst>
                                        </p:cTn>
                                        <p:tgtEl>
                                          <p:spTgt spid="681"/>
                                        </p:tgtEl>
                                        <p:attrNameLst>
                                          <p:attrName>style.visibility</p:attrName>
                                        </p:attrNameLst>
                                      </p:cBhvr>
                                      <p:to>
                                        <p:strVal val="visible"/>
                                      </p:to>
                                    </p:set>
                                    <p:anim calcmode="lin" valueType="num">
                                      <p:cBhvr additive="base">
                                        <p:cTn dur="500"/>
                                        <p:tgtEl>
                                          <p:spTgt spid="681"/>
                                        </p:tgtEl>
                                        <p:attrNameLst>
                                          <p:attrName>ppt_y</p:attrName>
                                        </p:attrNameLst>
                                      </p:cBhvr>
                                      <p:tavLst>
                                        <p:tav fmla="" tm="0">
                                          <p:val>
                                            <p:strVal val="#ppt_y+1"/>
                                          </p:val>
                                        </p:tav>
                                        <p:tav fmla="" tm="100000">
                                          <p:val>
                                            <p:strVal val="#ppt_y"/>
                                          </p:val>
                                        </p:tav>
                                      </p:tavLst>
                                    </p:anim>
                                  </p:childTnLst>
                                </p:cTn>
                              </p:par>
                            </p:childTnLst>
                          </p:cTn>
                        </p:par>
                        <p:par>
                          <p:cTn fill="hold">
                            <p:stCondLst>
                              <p:cond delay="2000"/>
                            </p:stCondLst>
                            <p:childTnLst>
                              <p:par>
                                <p:cTn fill="hold" nodeType="afterEffect" presetClass="entr" presetID="2" presetSubtype="8">
                                  <p:stCondLst>
                                    <p:cond delay="0"/>
                                  </p:stCondLst>
                                  <p:childTnLst>
                                    <p:set>
                                      <p:cBhvr>
                                        <p:cTn dur="1" fill="hold">
                                          <p:stCondLst>
                                            <p:cond delay="0"/>
                                          </p:stCondLst>
                                        </p:cTn>
                                        <p:tgtEl>
                                          <p:spTgt spid="683"/>
                                        </p:tgtEl>
                                        <p:attrNameLst>
                                          <p:attrName>style.visibility</p:attrName>
                                        </p:attrNameLst>
                                      </p:cBhvr>
                                      <p:to>
                                        <p:strVal val="visible"/>
                                      </p:to>
                                    </p:set>
                                    <p:anim calcmode="lin" valueType="num">
                                      <p:cBhvr additive="base">
                                        <p:cTn dur="1000"/>
                                        <p:tgtEl>
                                          <p:spTgt spid="683"/>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4"/>
          <p:cNvSpPr/>
          <p:nvPr/>
        </p:nvSpPr>
        <p:spPr>
          <a:xfrm>
            <a:off x="-820271" y="2248711"/>
            <a:ext cx="658906" cy="1032371"/>
          </a:xfrm>
          <a:prstGeom prst="rect">
            <a:avLst/>
          </a:prstGeom>
          <a:solidFill>
            <a:srgbClr val="2A3D5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pic>
        <p:nvPicPr>
          <p:cNvPr id="223" name="Google Shape;223;p4"/>
          <p:cNvPicPr preferRelativeResize="0"/>
          <p:nvPr/>
        </p:nvPicPr>
        <p:blipFill rotWithShape="1">
          <a:blip r:embed="rId3">
            <a:alphaModFix/>
          </a:blip>
          <a:srcRect b="0" l="0" r="0" t="0"/>
          <a:stretch/>
        </p:blipFill>
        <p:spPr>
          <a:xfrm>
            <a:off x="213901" y="3698502"/>
            <a:ext cx="4601523" cy="1715470"/>
          </a:xfrm>
          <a:prstGeom prst="rect">
            <a:avLst/>
          </a:prstGeom>
          <a:noFill/>
          <a:ln>
            <a:noFill/>
          </a:ln>
        </p:spPr>
      </p:pic>
      <p:pic>
        <p:nvPicPr>
          <p:cNvPr id="224" name="Google Shape;224;p4"/>
          <p:cNvPicPr preferRelativeResize="0"/>
          <p:nvPr/>
        </p:nvPicPr>
        <p:blipFill rotWithShape="1">
          <a:blip r:embed="rId4">
            <a:alphaModFix/>
          </a:blip>
          <a:srcRect b="0" l="0" r="0" t="0"/>
          <a:stretch/>
        </p:blipFill>
        <p:spPr>
          <a:xfrm>
            <a:off x="4815424" y="2327657"/>
            <a:ext cx="7001310" cy="2942880"/>
          </a:xfrm>
          <a:prstGeom prst="rect">
            <a:avLst/>
          </a:prstGeom>
          <a:noFill/>
          <a:ln>
            <a:noFill/>
          </a:ln>
        </p:spPr>
      </p:pic>
      <p:sp>
        <p:nvSpPr>
          <p:cNvPr id="225" name="Google Shape;225;p4"/>
          <p:cNvSpPr txBox="1"/>
          <p:nvPr/>
        </p:nvSpPr>
        <p:spPr>
          <a:xfrm>
            <a:off x="1905360" y="2019198"/>
            <a:ext cx="1931939" cy="186204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1500">
                <a:solidFill>
                  <a:srgbClr val="2A3D52"/>
                </a:solidFill>
                <a:latin typeface="Cambria"/>
                <a:ea typeface="Cambria"/>
                <a:cs typeface="Cambria"/>
                <a:sym typeface="Cambria"/>
              </a:rPr>
              <a:t>01</a:t>
            </a:r>
            <a:endParaRPr b="1" sz="11500">
              <a:solidFill>
                <a:srgbClr val="2A3D52"/>
              </a:solidFill>
              <a:latin typeface="Cambria"/>
              <a:ea typeface="Cambria"/>
              <a:cs typeface="Cambria"/>
              <a:sym typeface="Cambria"/>
            </a:endParaRPr>
          </a:p>
        </p:txBody>
      </p:sp>
      <p:sp>
        <p:nvSpPr>
          <p:cNvPr id="226" name="Google Shape;226;p4"/>
          <p:cNvSpPr txBox="1"/>
          <p:nvPr/>
        </p:nvSpPr>
        <p:spPr>
          <a:xfrm>
            <a:off x="4963417" y="3234646"/>
            <a:ext cx="6853317" cy="126188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800">
                <a:solidFill>
                  <a:srgbClr val="FFFF00"/>
                </a:solidFill>
                <a:latin typeface="Cambria"/>
                <a:ea typeface="Cambria"/>
                <a:cs typeface="Cambria"/>
                <a:sym typeface="Cambria"/>
              </a:rPr>
              <a:t>CÁC OXIDE CỦA NITROGEN</a:t>
            </a:r>
            <a:endParaRPr/>
          </a:p>
          <a:p>
            <a:pPr indent="0" lvl="0" marL="0" marR="0" rtl="0" algn="ctr">
              <a:spcBef>
                <a:spcPts val="0"/>
              </a:spcBef>
              <a:spcAft>
                <a:spcPts val="0"/>
              </a:spcAft>
              <a:buNone/>
            </a:pPr>
            <a:r>
              <a:rPr b="1" lang="en-US" sz="3800">
                <a:solidFill>
                  <a:srgbClr val="FFFF00"/>
                </a:solidFill>
                <a:latin typeface="Cambria"/>
                <a:ea typeface="Cambria"/>
                <a:cs typeface="Cambria"/>
                <a:sym typeface="Cambria"/>
              </a:rPr>
              <a:t>HIỆN TƯỢNG MƯA ACID</a:t>
            </a:r>
            <a:endParaRPr b="1" sz="3800">
              <a:solidFill>
                <a:srgbClr val="FFFF00"/>
              </a:solidFill>
              <a:latin typeface="Cambria"/>
              <a:ea typeface="Cambria"/>
              <a:cs typeface="Cambria"/>
              <a:sym typeface="Cambri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1000"/>
                                        <p:tgtEl>
                                          <p:spTgt spid="223"/>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1000"/>
                                        <p:tgtEl>
                                          <p:spTgt spid="225"/>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24"/>
                                        </p:tgtEl>
                                        <p:attrNameLst>
                                          <p:attrName>style.visibility</p:attrName>
                                        </p:attrNameLst>
                                      </p:cBhvr>
                                      <p:to>
                                        <p:strVal val="visible"/>
                                      </p:to>
                                    </p:set>
                                    <p:animEffect filter="fade" transition="in">
                                      <p:cBhvr>
                                        <p:cTn dur="500"/>
                                        <p:tgtEl>
                                          <p:spTgt spid="224"/>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226"/>
                                        </p:tgtEl>
                                        <p:attrNameLst>
                                          <p:attrName>style.visibility</p:attrName>
                                        </p:attrNameLst>
                                      </p:cBhvr>
                                      <p:to>
                                        <p:strVal val="visible"/>
                                      </p:to>
                                    </p:set>
                                    <p:animEffect filter="fade" transition="in">
                                      <p:cBhvr>
                                        <p:cTn dur="500"/>
                                        <p:tgtEl>
                                          <p:spTgt spid="2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g289e649067f_2_1"/>
          <p:cNvSpPr/>
          <p:nvPr/>
        </p:nvSpPr>
        <p:spPr>
          <a:xfrm>
            <a:off x="0" y="-92338"/>
            <a:ext cx="12192000" cy="1266000"/>
          </a:xfrm>
          <a:prstGeom prst="rect">
            <a:avLst/>
          </a:prstGeom>
          <a:blipFill rotWithShape="1">
            <a:blip r:embed="rId3">
              <a:alphaModFix/>
            </a:blip>
            <a:stretch>
              <a:fillRect b="-441623"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mbria"/>
              <a:buNone/>
            </a:pPr>
            <a:r>
              <a:rPr b="0" i="0" lang="en-US" sz="1800" u="none" cap="none" strike="noStrike">
                <a:solidFill>
                  <a:srgbClr val="FFFFFF"/>
                </a:solidFill>
                <a:latin typeface="Cambria"/>
                <a:ea typeface="Cambria"/>
                <a:cs typeface="Cambria"/>
                <a:sym typeface="Cambria"/>
              </a:rPr>
              <a:t>V</a:t>
            </a:r>
            <a:endParaRPr b="0" i="0" sz="1800" u="none" cap="none" strike="noStrike">
              <a:solidFill>
                <a:srgbClr val="FFFFFF"/>
              </a:solidFill>
              <a:latin typeface="Cambria"/>
              <a:ea typeface="Cambria"/>
              <a:cs typeface="Cambria"/>
              <a:sym typeface="Cambria"/>
            </a:endParaRPr>
          </a:p>
        </p:txBody>
      </p:sp>
      <p:pic>
        <p:nvPicPr>
          <p:cNvPr id="233" name="Google Shape;233;g289e649067f_2_1"/>
          <p:cNvPicPr preferRelativeResize="0"/>
          <p:nvPr/>
        </p:nvPicPr>
        <p:blipFill rotWithShape="1">
          <a:blip r:embed="rId4">
            <a:alphaModFix/>
          </a:blip>
          <a:srcRect b="0" l="0" r="0" t="0"/>
          <a:stretch/>
        </p:blipFill>
        <p:spPr>
          <a:xfrm>
            <a:off x="1268708" y="755927"/>
            <a:ext cx="1180308" cy="440025"/>
          </a:xfrm>
          <a:prstGeom prst="rect">
            <a:avLst/>
          </a:prstGeom>
          <a:noFill/>
          <a:ln>
            <a:noFill/>
          </a:ln>
        </p:spPr>
      </p:pic>
      <p:pic>
        <p:nvPicPr>
          <p:cNvPr id="234" name="Google Shape;234;g289e649067f_2_1"/>
          <p:cNvPicPr preferRelativeResize="0"/>
          <p:nvPr/>
        </p:nvPicPr>
        <p:blipFill rotWithShape="1">
          <a:blip r:embed="rId5">
            <a:alphaModFix/>
          </a:blip>
          <a:srcRect b="0" l="0" r="0" t="0"/>
          <a:stretch/>
        </p:blipFill>
        <p:spPr>
          <a:xfrm>
            <a:off x="1255274" y="171199"/>
            <a:ext cx="721647" cy="637312"/>
          </a:xfrm>
          <a:prstGeom prst="rect">
            <a:avLst/>
          </a:prstGeom>
          <a:noFill/>
          <a:ln>
            <a:noFill/>
          </a:ln>
        </p:spPr>
      </p:pic>
      <p:pic>
        <p:nvPicPr>
          <p:cNvPr id="235" name="Google Shape;235;g289e649067f_2_1"/>
          <p:cNvPicPr preferRelativeResize="0"/>
          <p:nvPr/>
        </p:nvPicPr>
        <p:blipFill rotWithShape="1">
          <a:blip r:embed="rId6">
            <a:alphaModFix/>
          </a:blip>
          <a:srcRect b="0" l="0" r="0" t="0"/>
          <a:stretch/>
        </p:blipFill>
        <p:spPr>
          <a:xfrm>
            <a:off x="0" y="70140"/>
            <a:ext cx="1133571" cy="982326"/>
          </a:xfrm>
          <a:prstGeom prst="rect">
            <a:avLst/>
          </a:prstGeom>
          <a:noFill/>
          <a:ln>
            <a:noFill/>
          </a:ln>
        </p:spPr>
      </p:pic>
      <p:pic>
        <p:nvPicPr>
          <p:cNvPr id="236" name="Google Shape;236;g289e649067f_2_1"/>
          <p:cNvPicPr preferRelativeResize="0"/>
          <p:nvPr/>
        </p:nvPicPr>
        <p:blipFill rotWithShape="1">
          <a:blip r:embed="rId7">
            <a:alphaModFix/>
          </a:blip>
          <a:srcRect b="0" l="0" r="0" t="0"/>
          <a:stretch/>
        </p:blipFill>
        <p:spPr>
          <a:xfrm>
            <a:off x="11582598" y="-22780"/>
            <a:ext cx="702097" cy="1105620"/>
          </a:xfrm>
          <a:prstGeom prst="rect">
            <a:avLst/>
          </a:prstGeom>
          <a:noFill/>
          <a:ln>
            <a:noFill/>
          </a:ln>
        </p:spPr>
      </p:pic>
      <p:pic>
        <p:nvPicPr>
          <p:cNvPr id="237" name="Google Shape;237;g289e649067f_2_1"/>
          <p:cNvPicPr preferRelativeResize="0"/>
          <p:nvPr/>
        </p:nvPicPr>
        <p:blipFill rotWithShape="1">
          <a:blip r:embed="rId8">
            <a:alphaModFix/>
          </a:blip>
          <a:srcRect b="0" l="0" r="0" t="0"/>
          <a:stretch/>
        </p:blipFill>
        <p:spPr>
          <a:xfrm>
            <a:off x="11141061" y="224306"/>
            <a:ext cx="675801" cy="1063241"/>
          </a:xfrm>
          <a:prstGeom prst="rect">
            <a:avLst/>
          </a:prstGeom>
          <a:noFill/>
          <a:ln>
            <a:noFill/>
          </a:ln>
        </p:spPr>
      </p:pic>
      <p:sp>
        <p:nvSpPr>
          <p:cNvPr id="238" name="Google Shape;238;g289e649067f_2_1"/>
          <p:cNvSpPr txBox="1"/>
          <p:nvPr/>
        </p:nvSpPr>
        <p:spPr>
          <a:xfrm>
            <a:off x="2136994" y="268420"/>
            <a:ext cx="90705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2A3D52"/>
              </a:buClr>
              <a:buSzPts val="2800"/>
              <a:buFont typeface="Cambria"/>
              <a:buNone/>
            </a:pPr>
            <a:r>
              <a:rPr b="1" i="0" lang="en-US" sz="2800" u="none" cap="none" strike="noStrike">
                <a:solidFill>
                  <a:srgbClr val="2A3D52"/>
                </a:solidFill>
                <a:latin typeface="Cambria"/>
                <a:ea typeface="Cambria"/>
                <a:cs typeface="Cambria"/>
                <a:sym typeface="Cambria"/>
              </a:rPr>
              <a:t>CÁC OXIDE CỦA NITROGEN – HIỆN TƯỢNG MƯA ACID</a:t>
            </a:r>
            <a:endParaRPr b="1" i="0" sz="2800" u="none" cap="none" strike="noStrike">
              <a:solidFill>
                <a:srgbClr val="2A3D52"/>
              </a:solidFill>
              <a:latin typeface="Cambria"/>
              <a:ea typeface="Cambria"/>
              <a:cs typeface="Cambria"/>
              <a:sym typeface="Cambria"/>
            </a:endParaRPr>
          </a:p>
        </p:txBody>
      </p:sp>
      <p:sp>
        <p:nvSpPr>
          <p:cNvPr id="239" name="Google Shape;239;g289e649067f_2_1"/>
          <p:cNvSpPr/>
          <p:nvPr/>
        </p:nvSpPr>
        <p:spPr>
          <a:xfrm>
            <a:off x="383975" y="1432402"/>
            <a:ext cx="5422500" cy="4349700"/>
          </a:xfrm>
          <a:prstGeom prst="rect">
            <a:avLst/>
          </a:prstGeom>
          <a:solidFill>
            <a:schemeClr val="lt1"/>
          </a:solidFill>
          <a:ln cap="flat" cmpd="sng" w="19050">
            <a:solidFill>
              <a:schemeClr val="dk1"/>
            </a:solidFill>
            <a:prstDash val="dashDot"/>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mbria"/>
              <a:buNone/>
            </a:pPr>
            <a:r>
              <a:t/>
            </a:r>
            <a:endParaRPr b="0" i="0" sz="1800" u="none" cap="none" strike="noStrike">
              <a:solidFill>
                <a:srgbClr val="FFFFFF"/>
              </a:solidFill>
              <a:latin typeface="Cambria"/>
              <a:ea typeface="Cambria"/>
              <a:cs typeface="Cambria"/>
              <a:sym typeface="Cambria"/>
            </a:endParaRPr>
          </a:p>
        </p:txBody>
      </p:sp>
      <p:sp>
        <p:nvSpPr>
          <p:cNvPr id="240" name="Google Shape;240;g289e649067f_2_1"/>
          <p:cNvSpPr txBox="1"/>
          <p:nvPr/>
        </p:nvSpPr>
        <p:spPr>
          <a:xfrm>
            <a:off x="383970" y="3054966"/>
            <a:ext cx="5345100" cy="1200600"/>
          </a:xfrm>
          <a:prstGeom prst="rect">
            <a:avLst/>
          </a:prstGeom>
          <a:noFill/>
          <a:ln>
            <a:noFill/>
          </a:ln>
        </p:spPr>
        <p:txBody>
          <a:bodyPr anchorCtr="0" anchor="t" bIns="45700" lIns="91425" spcFirstLastPara="1" rIns="91425" wrap="square" tIns="45700">
            <a:spAutoFit/>
          </a:bodyPr>
          <a:lstStyle/>
          <a:p>
            <a:pPr indent="-457200" lvl="0" marL="457200" marR="0" rtl="0" algn="just">
              <a:lnSpc>
                <a:spcPct val="130000"/>
              </a:lnSpc>
              <a:spcBef>
                <a:spcPts val="0"/>
              </a:spcBef>
              <a:spcAft>
                <a:spcPts val="0"/>
              </a:spcAft>
              <a:buClr>
                <a:srgbClr val="000000"/>
              </a:buClr>
              <a:buSzPts val="2000"/>
              <a:buFont typeface="Cambria"/>
              <a:buAutoNum type="arabicPeriod"/>
            </a:pPr>
            <a:r>
              <a:rPr b="1" i="0" lang="en-US" sz="2000" u="none" cap="none" strike="noStrike">
                <a:solidFill>
                  <a:srgbClr val="000000"/>
                </a:solidFill>
                <a:latin typeface="Cambria"/>
                <a:ea typeface="Cambria"/>
                <a:cs typeface="Cambria"/>
                <a:sym typeface="Cambria"/>
              </a:rPr>
              <a:t>Quan sát SGK, cho biết </a:t>
            </a:r>
            <a:r>
              <a:rPr b="1" lang="en-US" sz="2000">
                <a:solidFill>
                  <a:srgbClr val="000000"/>
                </a:solidFill>
                <a:latin typeface="Cambria"/>
                <a:ea typeface="Cambria"/>
                <a:cs typeface="Cambria"/>
                <a:sym typeface="Cambria"/>
              </a:rPr>
              <a:t>nguồn gốc các oxide của nitrogen trong không khí. </a:t>
            </a:r>
            <a:endParaRPr b="1" i="0" sz="2000" u="none" cap="none" strike="noStrike">
              <a:solidFill>
                <a:srgbClr val="000000"/>
              </a:solidFill>
              <a:latin typeface="Cambria"/>
              <a:ea typeface="Cambria"/>
              <a:cs typeface="Cambria"/>
              <a:sym typeface="Cambria"/>
            </a:endParaRPr>
          </a:p>
          <a:p>
            <a:pPr indent="-457200" lvl="0" marL="457200" marR="0" rtl="0" algn="just">
              <a:lnSpc>
                <a:spcPct val="130000"/>
              </a:lnSpc>
              <a:spcBef>
                <a:spcPts val="0"/>
              </a:spcBef>
              <a:spcAft>
                <a:spcPts val="0"/>
              </a:spcAft>
              <a:buClr>
                <a:srgbClr val="000000"/>
              </a:buClr>
              <a:buSzPts val="2000"/>
              <a:buFont typeface="Cambria"/>
              <a:buAutoNum type="arabicPeriod"/>
            </a:pPr>
            <a:r>
              <a:rPr b="1" i="0" lang="en-US" sz="2000" u="none" cap="none" strike="noStrike">
                <a:solidFill>
                  <a:srgbClr val="000000"/>
                </a:solidFill>
                <a:latin typeface="Cambria"/>
                <a:ea typeface="Cambria"/>
                <a:cs typeface="Cambria"/>
                <a:sym typeface="Cambria"/>
              </a:rPr>
              <a:t>Tác hại của các oxide này.</a:t>
            </a:r>
            <a:endParaRPr b="1" i="0" sz="3200" u="none" cap="none" strike="noStrike">
              <a:solidFill>
                <a:srgbClr val="000000"/>
              </a:solidFill>
              <a:latin typeface="Cambria"/>
              <a:ea typeface="Cambria"/>
              <a:cs typeface="Cambria"/>
              <a:sym typeface="Cambria"/>
            </a:endParaRPr>
          </a:p>
        </p:txBody>
      </p:sp>
      <p:sp>
        <p:nvSpPr>
          <p:cNvPr id="241" name="Google Shape;241;g289e649067f_2_1"/>
          <p:cNvSpPr/>
          <p:nvPr/>
        </p:nvSpPr>
        <p:spPr>
          <a:xfrm>
            <a:off x="6294409" y="1721892"/>
            <a:ext cx="5422500" cy="4060200"/>
          </a:xfrm>
          <a:prstGeom prst="rect">
            <a:avLst/>
          </a:prstGeom>
          <a:solidFill>
            <a:schemeClr val="lt1"/>
          </a:solidFill>
          <a:ln cap="flat" cmpd="sng" w="19050">
            <a:solidFill>
              <a:schemeClr val="dk1"/>
            </a:solidFill>
            <a:prstDash val="dashDot"/>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mbria"/>
              <a:buNone/>
            </a:pPr>
            <a:r>
              <a:t/>
            </a:r>
            <a:endParaRPr b="0" i="0" sz="1800" u="none" cap="none" strike="noStrike">
              <a:solidFill>
                <a:srgbClr val="FFFFFF"/>
              </a:solidFill>
              <a:latin typeface="Cambria"/>
              <a:ea typeface="Cambria"/>
              <a:cs typeface="Cambria"/>
              <a:sym typeface="Cambria"/>
            </a:endParaRPr>
          </a:p>
        </p:txBody>
      </p:sp>
      <p:sp>
        <p:nvSpPr>
          <p:cNvPr id="242" name="Google Shape;242;g289e649067f_2_1"/>
          <p:cNvSpPr txBox="1"/>
          <p:nvPr/>
        </p:nvSpPr>
        <p:spPr>
          <a:xfrm>
            <a:off x="1764584" y="2479424"/>
            <a:ext cx="26817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C00000"/>
                </a:solidFill>
                <a:latin typeface="Cambria"/>
                <a:ea typeface="Cambria"/>
                <a:cs typeface="Cambria"/>
                <a:sym typeface="Cambria"/>
              </a:rPr>
              <a:t>NHÓM 1, 3</a:t>
            </a:r>
            <a:endParaRPr sz="2800">
              <a:solidFill>
                <a:srgbClr val="C00000"/>
              </a:solidFill>
              <a:latin typeface="Cambria"/>
              <a:ea typeface="Cambria"/>
              <a:cs typeface="Cambria"/>
              <a:sym typeface="Cambria"/>
            </a:endParaRPr>
          </a:p>
        </p:txBody>
      </p:sp>
      <p:sp>
        <p:nvSpPr>
          <p:cNvPr id="243" name="Google Shape;243;g289e649067f_2_1"/>
          <p:cNvSpPr txBox="1"/>
          <p:nvPr/>
        </p:nvSpPr>
        <p:spPr>
          <a:xfrm>
            <a:off x="8198250" y="2595587"/>
            <a:ext cx="2681700" cy="523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C00000"/>
                </a:solidFill>
                <a:latin typeface="Cambria"/>
                <a:ea typeface="Cambria"/>
                <a:cs typeface="Cambria"/>
                <a:sym typeface="Cambria"/>
              </a:rPr>
              <a:t>NHÓM 2, 4</a:t>
            </a:r>
            <a:endParaRPr sz="2800">
              <a:solidFill>
                <a:srgbClr val="C00000"/>
              </a:solidFill>
              <a:latin typeface="Cambria"/>
              <a:ea typeface="Cambria"/>
              <a:cs typeface="Cambria"/>
              <a:sym typeface="Cambria"/>
            </a:endParaRPr>
          </a:p>
        </p:txBody>
      </p:sp>
      <p:sp>
        <p:nvSpPr>
          <p:cNvPr id="244" name="Google Shape;244;g289e649067f_2_1"/>
          <p:cNvSpPr txBox="1"/>
          <p:nvPr/>
        </p:nvSpPr>
        <p:spPr>
          <a:xfrm>
            <a:off x="6622027" y="3002644"/>
            <a:ext cx="5345100" cy="1200600"/>
          </a:xfrm>
          <a:prstGeom prst="rect">
            <a:avLst/>
          </a:prstGeom>
          <a:noFill/>
          <a:ln>
            <a:noFill/>
          </a:ln>
        </p:spPr>
        <p:txBody>
          <a:bodyPr anchorCtr="0" anchor="t" bIns="45700" lIns="91425" spcFirstLastPara="1" rIns="91425" wrap="square" tIns="45700">
            <a:spAutoFit/>
          </a:bodyPr>
          <a:lstStyle/>
          <a:p>
            <a:pPr indent="-457200" lvl="0" marL="457200" marR="0" rtl="0" algn="just">
              <a:lnSpc>
                <a:spcPct val="130000"/>
              </a:lnSpc>
              <a:spcBef>
                <a:spcPts val="0"/>
              </a:spcBef>
              <a:spcAft>
                <a:spcPts val="0"/>
              </a:spcAft>
              <a:buClr>
                <a:srgbClr val="000000"/>
              </a:buClr>
              <a:buSzPts val="2000"/>
              <a:buFont typeface="Cambria"/>
              <a:buAutoNum type="arabicPeriod"/>
            </a:pPr>
            <a:r>
              <a:rPr b="1" i="0" lang="en-US" sz="2000" u="none" cap="none" strike="noStrike">
                <a:solidFill>
                  <a:srgbClr val="000000"/>
                </a:solidFill>
                <a:latin typeface="Cambria"/>
                <a:ea typeface="Cambria"/>
                <a:cs typeface="Cambria"/>
                <a:sym typeface="Cambria"/>
              </a:rPr>
              <a:t>Nêu</a:t>
            </a:r>
            <a:r>
              <a:rPr b="1" i="0" lang="en-US" sz="2000" u="none" cap="none" strike="noStrike">
                <a:solidFill>
                  <a:srgbClr val="000000"/>
                </a:solidFill>
                <a:latin typeface="Cambria"/>
                <a:ea typeface="Cambria"/>
                <a:cs typeface="Cambria"/>
                <a:sym typeface="Cambria"/>
              </a:rPr>
              <a:t> hiện tượng mưa acid.</a:t>
            </a:r>
            <a:endParaRPr b="1" sz="2000">
              <a:solidFill>
                <a:srgbClr val="000000"/>
              </a:solidFill>
              <a:latin typeface="Cambria"/>
              <a:ea typeface="Cambria"/>
              <a:cs typeface="Cambria"/>
              <a:sym typeface="Cambria"/>
            </a:endParaRPr>
          </a:p>
          <a:p>
            <a:pPr indent="-457200" lvl="0" marL="457200" marR="0" rtl="0" algn="just">
              <a:lnSpc>
                <a:spcPct val="130000"/>
              </a:lnSpc>
              <a:spcBef>
                <a:spcPts val="0"/>
              </a:spcBef>
              <a:spcAft>
                <a:spcPts val="0"/>
              </a:spcAft>
              <a:buClr>
                <a:srgbClr val="000000"/>
              </a:buClr>
              <a:buSzPts val="2000"/>
              <a:buFont typeface="Cambria"/>
              <a:buAutoNum type="arabicPeriod"/>
            </a:pPr>
            <a:r>
              <a:rPr b="1" lang="en-US" sz="2000">
                <a:solidFill>
                  <a:srgbClr val="000000"/>
                </a:solidFill>
                <a:latin typeface="Cambria"/>
                <a:ea typeface="Cambria"/>
                <a:cs typeface="Cambria"/>
                <a:sym typeface="Cambria"/>
              </a:rPr>
              <a:t>Tác hại của mưa acid đối với môi trường, sức khỏe con người. </a:t>
            </a:r>
            <a:endParaRPr b="1" i="0" sz="2000" u="none" cap="none" strike="noStrike">
              <a:solidFill>
                <a:srgbClr val="000000"/>
              </a:solidFill>
              <a:latin typeface="Cambria"/>
              <a:ea typeface="Cambria"/>
              <a:cs typeface="Cambria"/>
              <a:sym typeface="Cambria"/>
            </a:endParaRPr>
          </a:p>
        </p:txBody>
      </p:sp>
      <p:pic>
        <p:nvPicPr>
          <p:cNvPr id="245" name="Google Shape;245;g289e649067f_2_1"/>
          <p:cNvPicPr preferRelativeResize="0"/>
          <p:nvPr/>
        </p:nvPicPr>
        <p:blipFill rotWithShape="1">
          <a:blip r:embed="rId9">
            <a:alphaModFix/>
          </a:blip>
          <a:srcRect b="0" l="0" r="0" t="0"/>
          <a:stretch/>
        </p:blipFill>
        <p:spPr>
          <a:xfrm>
            <a:off x="9183309" y="5782101"/>
            <a:ext cx="1265590" cy="7119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39"/>
                                        </p:tgtEl>
                                        <p:attrNameLst>
                                          <p:attrName>style.visibility</p:attrName>
                                        </p:attrNameLst>
                                      </p:cBhvr>
                                      <p:to>
                                        <p:strVal val="visible"/>
                                      </p:to>
                                    </p:set>
                                    <p:animEffect filter="fade" transition="in">
                                      <p:cBhvr>
                                        <p:cTn dur="500"/>
                                        <p:tgtEl>
                                          <p:spTgt spid="239"/>
                                        </p:tgtEl>
                                      </p:cBhvr>
                                    </p:animEffect>
                                  </p:childTnLst>
                                </p:cTn>
                              </p:par>
                              <p:par>
                                <p:cTn fill="hold" nodeType="withEffect" presetClass="entr" presetID="10" presetSubtype="0">
                                  <p:stCondLst>
                                    <p:cond delay="0"/>
                                  </p:stCondLst>
                                  <p:childTnLst>
                                    <p:set>
                                      <p:cBhvr>
                                        <p:cTn dur="1" fill="hold">
                                          <p:stCondLst>
                                            <p:cond delay="0"/>
                                          </p:stCondLst>
                                        </p:cTn>
                                        <p:tgtEl>
                                          <p:spTgt spid="242"/>
                                        </p:tgtEl>
                                        <p:attrNameLst>
                                          <p:attrName>style.visibility</p:attrName>
                                        </p:attrNameLst>
                                      </p:cBhvr>
                                      <p:to>
                                        <p:strVal val="visible"/>
                                      </p:to>
                                    </p:set>
                                    <p:animEffect filter="fade" transition="in">
                                      <p:cBhvr>
                                        <p:cTn dur="500"/>
                                        <p:tgtEl>
                                          <p:spTgt spid="242"/>
                                        </p:tgtEl>
                                      </p:cBhvr>
                                    </p:animEffect>
                                  </p:childTnLst>
                                </p:cTn>
                              </p:par>
                              <p:par>
                                <p:cTn fill="hold" nodeType="withEffect" presetClass="entr" presetID="10" presetSubtype="0">
                                  <p:stCondLst>
                                    <p:cond delay="0"/>
                                  </p:stCondLst>
                                  <p:childTnLst>
                                    <p:set>
                                      <p:cBhvr>
                                        <p:cTn dur="1" fill="hold">
                                          <p:stCondLst>
                                            <p:cond delay="0"/>
                                          </p:stCondLst>
                                        </p:cTn>
                                        <p:tgtEl>
                                          <p:spTgt spid="243"/>
                                        </p:tgtEl>
                                        <p:attrNameLst>
                                          <p:attrName>style.visibility</p:attrName>
                                        </p:attrNameLst>
                                      </p:cBhvr>
                                      <p:to>
                                        <p:strVal val="visible"/>
                                      </p:to>
                                    </p:set>
                                    <p:animEffect filter="fade" transition="in">
                                      <p:cBhvr>
                                        <p:cTn dur="500"/>
                                        <p:tgtEl>
                                          <p:spTgt spid="243"/>
                                        </p:tgtEl>
                                      </p:cBhvr>
                                    </p:animEffect>
                                  </p:childTnLst>
                                </p:cTn>
                              </p:par>
                              <p:par>
                                <p:cTn fill="hold" nodeType="withEffect" presetClass="entr" presetID="10" presetSubtype="0">
                                  <p:stCondLst>
                                    <p:cond delay="0"/>
                                  </p:stCondLst>
                                  <p:childTnLst>
                                    <p:set>
                                      <p:cBhvr>
                                        <p:cTn dur="1" fill="hold">
                                          <p:stCondLst>
                                            <p:cond delay="0"/>
                                          </p:stCondLst>
                                        </p:cTn>
                                        <p:tgtEl>
                                          <p:spTgt spid="241"/>
                                        </p:tgtEl>
                                        <p:attrNameLst>
                                          <p:attrName>style.visibility</p:attrName>
                                        </p:attrNameLst>
                                      </p:cBhvr>
                                      <p:to>
                                        <p:strVal val="visible"/>
                                      </p:to>
                                    </p:set>
                                    <p:animEffect filter="fade" transition="in">
                                      <p:cBhvr>
                                        <p:cTn dur="500"/>
                                        <p:tgtEl>
                                          <p:spTgt spid="2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0"/>
                                        </p:tgtEl>
                                        <p:attrNameLst>
                                          <p:attrName>style.visibility</p:attrName>
                                        </p:attrNameLst>
                                      </p:cBhvr>
                                      <p:to>
                                        <p:strVal val="visible"/>
                                      </p:to>
                                    </p:set>
                                    <p:animEffect filter="fade" transition="in">
                                      <p:cBhvr>
                                        <p:cTn dur="500"/>
                                        <p:tgtEl>
                                          <p:spTgt spid="240"/>
                                        </p:tgtEl>
                                      </p:cBhvr>
                                    </p:animEffect>
                                  </p:childTnLst>
                                </p:cTn>
                              </p:par>
                              <p:par>
                                <p:cTn fill="hold" nodeType="withEffect" presetClass="entr" presetID="10" presetSubtype="0">
                                  <p:stCondLst>
                                    <p:cond delay="0"/>
                                  </p:stCondLst>
                                  <p:childTnLst>
                                    <p:set>
                                      <p:cBhvr>
                                        <p:cTn dur="1" fill="hold">
                                          <p:stCondLst>
                                            <p:cond delay="0"/>
                                          </p:stCondLst>
                                        </p:cTn>
                                        <p:tgtEl>
                                          <p:spTgt spid="244"/>
                                        </p:tgtEl>
                                        <p:attrNameLst>
                                          <p:attrName>style.visibility</p:attrName>
                                        </p:attrNameLst>
                                      </p:cBhvr>
                                      <p:to>
                                        <p:strVal val="visible"/>
                                      </p:to>
                                    </p:set>
                                    <p:animEffect filter="fade" transition="in">
                                      <p:cBhvr>
                                        <p:cTn dur="500"/>
                                        <p:tgtEl>
                                          <p:spTgt spid="2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5"/>
                                        </p:tgtEl>
                                        <p:attrNameLst>
                                          <p:attrName>style.visibility</p:attrName>
                                        </p:attrNameLst>
                                      </p:cBhvr>
                                      <p:to>
                                        <p:strVal val="visible"/>
                                      </p:to>
                                    </p:set>
                                    <p:anim calcmode="lin" valueType="num">
                                      <p:cBhvr additive="base">
                                        <p:cTn dur="500"/>
                                        <p:tgtEl>
                                          <p:spTgt spid="245"/>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6"/>
          <p:cNvSpPr/>
          <p:nvPr/>
        </p:nvSpPr>
        <p:spPr>
          <a:xfrm>
            <a:off x="0" y="0"/>
            <a:ext cx="12192000" cy="1266092"/>
          </a:xfrm>
          <a:prstGeom prst="rect">
            <a:avLst/>
          </a:prstGeom>
          <a:blipFill rotWithShape="1">
            <a:blip r:embed="rId3">
              <a:alphaModFix/>
            </a:blip>
            <a:stretch>
              <a:fillRect b="-441653"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mbria"/>
              <a:buNone/>
            </a:pPr>
            <a:r>
              <a:rPr b="0" i="0" lang="en-US" sz="1800" u="none" cap="none" strike="noStrike">
                <a:solidFill>
                  <a:srgbClr val="FFFFFF"/>
                </a:solidFill>
                <a:latin typeface="Cambria"/>
                <a:ea typeface="Cambria"/>
                <a:cs typeface="Cambria"/>
                <a:sym typeface="Cambria"/>
              </a:rPr>
              <a:t>V</a:t>
            </a:r>
            <a:endParaRPr b="0" i="0" sz="1800" u="none" cap="none" strike="noStrike">
              <a:solidFill>
                <a:srgbClr val="FFFFFF"/>
              </a:solidFill>
              <a:latin typeface="Cambria"/>
              <a:ea typeface="Cambria"/>
              <a:cs typeface="Cambria"/>
              <a:sym typeface="Cambria"/>
            </a:endParaRPr>
          </a:p>
        </p:txBody>
      </p:sp>
      <p:pic>
        <p:nvPicPr>
          <p:cNvPr id="252" name="Google Shape;252;p6"/>
          <p:cNvPicPr preferRelativeResize="0"/>
          <p:nvPr/>
        </p:nvPicPr>
        <p:blipFill rotWithShape="1">
          <a:blip r:embed="rId4">
            <a:alphaModFix/>
          </a:blip>
          <a:srcRect b="0" l="0" r="0" t="0"/>
          <a:stretch/>
        </p:blipFill>
        <p:spPr>
          <a:xfrm>
            <a:off x="1268708" y="755927"/>
            <a:ext cx="1180308" cy="440025"/>
          </a:xfrm>
          <a:prstGeom prst="rect">
            <a:avLst/>
          </a:prstGeom>
          <a:noFill/>
          <a:ln>
            <a:noFill/>
          </a:ln>
        </p:spPr>
      </p:pic>
      <p:pic>
        <p:nvPicPr>
          <p:cNvPr id="253" name="Google Shape;253;p6"/>
          <p:cNvPicPr preferRelativeResize="0"/>
          <p:nvPr/>
        </p:nvPicPr>
        <p:blipFill rotWithShape="1">
          <a:blip r:embed="rId5">
            <a:alphaModFix/>
          </a:blip>
          <a:srcRect b="0" l="0" r="0" t="0"/>
          <a:stretch/>
        </p:blipFill>
        <p:spPr>
          <a:xfrm>
            <a:off x="1255274" y="171199"/>
            <a:ext cx="721647" cy="637312"/>
          </a:xfrm>
          <a:prstGeom prst="rect">
            <a:avLst/>
          </a:prstGeom>
          <a:noFill/>
          <a:ln>
            <a:noFill/>
          </a:ln>
        </p:spPr>
      </p:pic>
      <p:pic>
        <p:nvPicPr>
          <p:cNvPr id="254" name="Google Shape;254;p6"/>
          <p:cNvPicPr preferRelativeResize="0"/>
          <p:nvPr/>
        </p:nvPicPr>
        <p:blipFill rotWithShape="1">
          <a:blip r:embed="rId6">
            <a:alphaModFix/>
          </a:blip>
          <a:srcRect b="0" l="0" r="0" t="0"/>
          <a:stretch/>
        </p:blipFill>
        <p:spPr>
          <a:xfrm>
            <a:off x="0" y="70140"/>
            <a:ext cx="1133571" cy="982326"/>
          </a:xfrm>
          <a:prstGeom prst="rect">
            <a:avLst/>
          </a:prstGeom>
          <a:noFill/>
          <a:ln>
            <a:noFill/>
          </a:ln>
        </p:spPr>
      </p:pic>
      <p:pic>
        <p:nvPicPr>
          <p:cNvPr id="255" name="Google Shape;255;p6"/>
          <p:cNvPicPr preferRelativeResize="0"/>
          <p:nvPr/>
        </p:nvPicPr>
        <p:blipFill rotWithShape="1">
          <a:blip r:embed="rId7">
            <a:alphaModFix/>
          </a:blip>
          <a:srcRect b="0" l="0" r="0" t="0"/>
          <a:stretch/>
        </p:blipFill>
        <p:spPr>
          <a:xfrm>
            <a:off x="10317917" y="70140"/>
            <a:ext cx="702097" cy="1105620"/>
          </a:xfrm>
          <a:prstGeom prst="rect">
            <a:avLst/>
          </a:prstGeom>
          <a:noFill/>
          <a:ln>
            <a:noFill/>
          </a:ln>
        </p:spPr>
      </p:pic>
      <p:pic>
        <p:nvPicPr>
          <p:cNvPr id="256" name="Google Shape;256;p6"/>
          <p:cNvPicPr preferRelativeResize="0"/>
          <p:nvPr/>
        </p:nvPicPr>
        <p:blipFill rotWithShape="1">
          <a:blip r:embed="rId8">
            <a:alphaModFix/>
          </a:blip>
          <a:srcRect b="0" l="0" r="0" t="0"/>
          <a:stretch/>
        </p:blipFill>
        <p:spPr>
          <a:xfrm>
            <a:off x="11141061" y="224306"/>
            <a:ext cx="675801" cy="1063241"/>
          </a:xfrm>
          <a:prstGeom prst="rect">
            <a:avLst/>
          </a:prstGeom>
          <a:noFill/>
          <a:ln>
            <a:noFill/>
          </a:ln>
        </p:spPr>
      </p:pic>
      <p:sp>
        <p:nvSpPr>
          <p:cNvPr id="257" name="Google Shape;257;p6"/>
          <p:cNvSpPr txBox="1"/>
          <p:nvPr/>
        </p:nvSpPr>
        <p:spPr>
          <a:xfrm>
            <a:off x="3280490" y="339511"/>
            <a:ext cx="5780309"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2A3D52"/>
              </a:buClr>
              <a:buSzPts val="3600"/>
              <a:buFont typeface="Cambria"/>
              <a:buNone/>
            </a:pPr>
            <a:r>
              <a:rPr b="1" i="0" lang="en-US" sz="3600" u="none" cap="none" strike="noStrike">
                <a:solidFill>
                  <a:srgbClr val="2A3D52"/>
                </a:solidFill>
                <a:latin typeface="Cambria"/>
                <a:ea typeface="Cambria"/>
                <a:cs typeface="Cambria"/>
                <a:sym typeface="Cambria"/>
              </a:rPr>
              <a:t>CÁC OXIDE CỦA NITROGEN</a:t>
            </a:r>
            <a:endParaRPr b="1" i="0" sz="3600" u="none" cap="none" strike="noStrike">
              <a:solidFill>
                <a:srgbClr val="2A3D52"/>
              </a:solidFill>
              <a:latin typeface="Cambria"/>
              <a:ea typeface="Cambria"/>
              <a:cs typeface="Cambria"/>
              <a:sym typeface="Cambria"/>
            </a:endParaRPr>
          </a:p>
        </p:txBody>
      </p:sp>
      <p:sp>
        <p:nvSpPr>
          <p:cNvPr id="258" name="Google Shape;258;p6"/>
          <p:cNvSpPr/>
          <p:nvPr/>
        </p:nvSpPr>
        <p:spPr>
          <a:xfrm>
            <a:off x="345237" y="2142836"/>
            <a:ext cx="5422483" cy="2856010"/>
          </a:xfrm>
          <a:prstGeom prst="rect">
            <a:avLst/>
          </a:prstGeom>
          <a:solidFill>
            <a:schemeClr val="lt1"/>
          </a:solidFill>
          <a:ln cap="flat" cmpd="sng" w="19050">
            <a:solidFill>
              <a:schemeClr val="dk1"/>
            </a:solidFill>
            <a:prstDash val="dashDot"/>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mbria"/>
              <a:buNone/>
            </a:pPr>
            <a:r>
              <a:t/>
            </a:r>
            <a:endParaRPr b="0" i="0" sz="1800" u="none" cap="none" strike="noStrike">
              <a:solidFill>
                <a:srgbClr val="FFFFFF"/>
              </a:solidFill>
              <a:latin typeface="Cambria"/>
              <a:ea typeface="Cambria"/>
              <a:cs typeface="Cambria"/>
              <a:sym typeface="Cambria"/>
            </a:endParaRPr>
          </a:p>
        </p:txBody>
      </p:sp>
      <p:sp>
        <p:nvSpPr>
          <p:cNvPr id="259" name="Google Shape;259;p6"/>
          <p:cNvSpPr txBox="1"/>
          <p:nvPr/>
        </p:nvSpPr>
        <p:spPr>
          <a:xfrm>
            <a:off x="6055967" y="1936661"/>
            <a:ext cx="5920879" cy="4060535"/>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lang="en-US" sz="2500">
                <a:solidFill>
                  <a:srgbClr val="000000"/>
                </a:solidFill>
                <a:latin typeface="Cambria"/>
                <a:ea typeface="Cambria"/>
                <a:cs typeface="Cambria"/>
                <a:sym typeface="Cambria"/>
              </a:rPr>
              <a:t>1. Nguồn gốc:</a:t>
            </a:r>
            <a:endParaRPr/>
          </a:p>
          <a:p>
            <a:pPr indent="-457200" lvl="0" marL="457200" marR="0" rtl="0" algn="just">
              <a:lnSpc>
                <a:spcPct val="150000"/>
              </a:lnSpc>
              <a:spcBef>
                <a:spcPts val="0"/>
              </a:spcBef>
              <a:spcAft>
                <a:spcPts val="0"/>
              </a:spcAft>
              <a:buClr>
                <a:schemeClr val="dk1"/>
              </a:buClr>
              <a:buSzPts val="2500"/>
              <a:buFont typeface="Arial"/>
              <a:buChar char="•"/>
            </a:pPr>
            <a:r>
              <a:rPr lang="en-US" sz="2500">
                <a:solidFill>
                  <a:schemeClr val="dk1"/>
                </a:solidFill>
                <a:latin typeface="Cambria"/>
                <a:ea typeface="Cambria"/>
                <a:cs typeface="Cambria"/>
                <a:sym typeface="Cambria"/>
              </a:rPr>
              <a:t>Hiện tượng trong tự nhiên : Sấm sét, núi lửa hoạt động, cháy rừng…</a:t>
            </a:r>
            <a:endParaRPr/>
          </a:p>
          <a:p>
            <a:pPr indent="-457200" lvl="0" marL="457200" marR="0" rtl="0" algn="just">
              <a:lnSpc>
                <a:spcPct val="150000"/>
              </a:lnSpc>
              <a:spcBef>
                <a:spcPts val="0"/>
              </a:spcBef>
              <a:spcAft>
                <a:spcPts val="0"/>
              </a:spcAft>
              <a:buClr>
                <a:schemeClr val="dk1"/>
              </a:buClr>
              <a:buSzPts val="2500"/>
              <a:buFont typeface="Arial"/>
              <a:buChar char="•"/>
            </a:pPr>
            <a:r>
              <a:rPr lang="en-US" sz="2500">
                <a:solidFill>
                  <a:schemeClr val="dk1"/>
                </a:solidFill>
                <a:latin typeface="Cambria"/>
                <a:ea typeface="Cambria"/>
                <a:cs typeface="Cambria"/>
                <a:sym typeface="Cambria"/>
              </a:rPr>
              <a:t>Trong đời sống, do con người tiêu thụ nhiều nguyên liệu : than đá, dầu mỏ.</a:t>
            </a:r>
            <a:endParaRPr b="0" i="0" sz="2500" u="none" cap="none" strike="noStrike">
              <a:solidFill>
                <a:srgbClr val="000000"/>
              </a:solidFill>
              <a:latin typeface="Cambria"/>
              <a:ea typeface="Cambria"/>
              <a:cs typeface="Cambria"/>
              <a:sym typeface="Cambria"/>
            </a:endParaRPr>
          </a:p>
          <a:p>
            <a:pPr indent="0" lvl="0" marL="0" marR="0" rtl="0" algn="just">
              <a:lnSpc>
                <a:spcPct val="150000"/>
              </a:lnSpc>
              <a:spcBef>
                <a:spcPts val="0"/>
              </a:spcBef>
              <a:spcAft>
                <a:spcPts val="0"/>
              </a:spcAft>
              <a:buClr>
                <a:srgbClr val="000000"/>
              </a:buClr>
              <a:buSzPts val="2500"/>
              <a:buFont typeface="Cambria"/>
              <a:buNone/>
            </a:pPr>
            <a:r>
              <a:rPr lang="en-US" sz="2500">
                <a:solidFill>
                  <a:srgbClr val="000000"/>
                </a:solidFill>
                <a:latin typeface="Cambria"/>
                <a:ea typeface="Cambria"/>
                <a:cs typeface="Cambria"/>
                <a:sym typeface="Cambria"/>
              </a:rPr>
              <a:t>2</a:t>
            </a:r>
            <a:r>
              <a:rPr b="0" i="0" lang="en-US" sz="2500" u="none" cap="none" strike="noStrike">
                <a:solidFill>
                  <a:srgbClr val="000000"/>
                </a:solidFill>
                <a:latin typeface="Cambria"/>
                <a:ea typeface="Cambria"/>
                <a:cs typeface="Cambria"/>
                <a:sym typeface="Cambria"/>
              </a:rPr>
              <a:t>. Các oxide của nitrogen là loại hợp chất </a:t>
            </a:r>
            <a:r>
              <a:rPr b="1" i="0" lang="en-US" sz="2500" u="none" cap="none" strike="noStrike">
                <a:solidFill>
                  <a:srgbClr val="000000"/>
                </a:solidFill>
                <a:latin typeface="Cambria"/>
                <a:ea typeface="Cambria"/>
                <a:cs typeface="Cambria"/>
                <a:sym typeface="Cambria"/>
              </a:rPr>
              <a:t>gây ô nhiễm không khí. </a:t>
            </a:r>
            <a:endParaRPr/>
          </a:p>
        </p:txBody>
      </p:sp>
      <p:grpSp>
        <p:nvGrpSpPr>
          <p:cNvPr id="260" name="Google Shape;260;p6"/>
          <p:cNvGrpSpPr/>
          <p:nvPr/>
        </p:nvGrpSpPr>
        <p:grpSpPr>
          <a:xfrm>
            <a:off x="4714102" y="3660167"/>
            <a:ext cx="802476" cy="1223644"/>
            <a:chOff x="385735" y="1798675"/>
            <a:chExt cx="5443212" cy="5690986"/>
          </a:xfrm>
        </p:grpSpPr>
        <p:grpSp>
          <p:nvGrpSpPr>
            <p:cNvPr id="261" name="Google Shape;261;p6"/>
            <p:cNvGrpSpPr/>
            <p:nvPr/>
          </p:nvGrpSpPr>
          <p:grpSpPr>
            <a:xfrm rot="-695643">
              <a:off x="829100" y="2206816"/>
              <a:ext cx="4556482" cy="4874704"/>
              <a:chOff x="88900" y="0"/>
              <a:chExt cx="2639505" cy="2823847"/>
            </a:xfrm>
          </p:grpSpPr>
          <p:sp>
            <p:nvSpPr>
              <p:cNvPr id="262" name="Google Shape;262;p6"/>
              <p:cNvSpPr/>
              <p:nvPr/>
            </p:nvSpPr>
            <p:spPr>
              <a:xfrm>
                <a:off x="355600" y="0"/>
                <a:ext cx="2372805" cy="2607215"/>
              </a:xfrm>
              <a:custGeom>
                <a:rect b="b" l="l" r="r" t="t"/>
                <a:pathLst>
                  <a:path extrusionOk="0" h="21600" w="21600">
                    <a:moveTo>
                      <a:pt x="15178" y="0"/>
                    </a:moveTo>
                    <a:cubicBezTo>
                      <a:pt x="15283" y="360"/>
                      <a:pt x="1413" y="2588"/>
                      <a:pt x="0" y="2538"/>
                    </a:cubicBezTo>
                    <a:cubicBezTo>
                      <a:pt x="1189" y="8871"/>
                      <a:pt x="2988" y="15292"/>
                      <a:pt x="4463" y="21600"/>
                    </a:cubicBezTo>
                    <a:cubicBezTo>
                      <a:pt x="10160" y="21478"/>
                      <a:pt x="15941" y="19429"/>
                      <a:pt x="21600" y="18751"/>
                    </a:cubicBezTo>
                    <a:cubicBezTo>
                      <a:pt x="21453" y="15310"/>
                      <a:pt x="18621" y="11919"/>
                      <a:pt x="17450" y="8748"/>
                    </a:cubicBezTo>
                    <a:cubicBezTo>
                      <a:pt x="16397" y="5895"/>
                      <a:pt x="16019" y="2887"/>
                      <a:pt x="15178" y="0"/>
                    </a:cubicBezTo>
                    <a:close/>
                  </a:path>
                </a:pathLst>
              </a:custGeom>
              <a:noFill/>
              <a:ln cap="flat" cmpd="sng" w="38100">
                <a:solidFill>
                  <a:srgbClr val="E88087"/>
                </a:solidFill>
                <a:prstDash val="solid"/>
                <a:miter lim="400000"/>
                <a:headEnd len="sm" w="sm" type="none"/>
                <a:tailEnd len="sm" w="sm" type="none"/>
              </a:ln>
            </p:spPr>
            <p:txBody>
              <a:bodyPr anchorCtr="0" anchor="ctr" bIns="50775" lIns="50775" spcFirstLastPara="1" rIns="50775" wrap="square" tIns="50775">
                <a:noAutofit/>
              </a:bodyPr>
              <a:lstStyle/>
              <a:p>
                <a:pPr indent="0" lvl="0" marL="0" marR="0" rtl="0" algn="l">
                  <a:lnSpc>
                    <a:spcPct val="100000"/>
                  </a:lnSpc>
                  <a:spcBef>
                    <a:spcPts val="0"/>
                  </a:spcBef>
                  <a:spcAft>
                    <a:spcPts val="0"/>
                  </a:spcAft>
                  <a:buClr>
                    <a:srgbClr val="FFFFFF"/>
                  </a:buClr>
                  <a:buSzPts val="3999"/>
                  <a:buFont typeface="Cambria"/>
                  <a:buNone/>
                </a:pPr>
                <a:r>
                  <a:t/>
                </a:r>
                <a:endParaRPr b="0" i="0" sz="3999" u="none" cap="none" strike="noStrike">
                  <a:solidFill>
                    <a:srgbClr val="FFFFFF"/>
                  </a:solidFill>
                  <a:latin typeface="Microsoft Yahei"/>
                  <a:ea typeface="Microsoft Yahei"/>
                  <a:cs typeface="Microsoft Yahei"/>
                  <a:sym typeface="Microsoft Yahei"/>
                </a:endParaRPr>
              </a:p>
            </p:txBody>
          </p:sp>
          <p:sp>
            <p:nvSpPr>
              <p:cNvPr id="263" name="Google Shape;263;p6"/>
              <p:cNvSpPr/>
              <p:nvPr/>
            </p:nvSpPr>
            <p:spPr>
              <a:xfrm>
                <a:off x="88900" y="508000"/>
                <a:ext cx="2533719" cy="2315847"/>
              </a:xfrm>
              <a:custGeom>
                <a:rect b="b" l="l" r="r" t="t"/>
                <a:pathLst>
                  <a:path extrusionOk="0" h="21600" w="21600">
                    <a:moveTo>
                      <a:pt x="2405" y="0"/>
                    </a:moveTo>
                    <a:lnTo>
                      <a:pt x="0" y="702"/>
                    </a:lnTo>
                    <a:cubicBezTo>
                      <a:pt x="1804" y="5235"/>
                      <a:pt x="3615" y="14498"/>
                      <a:pt x="4997" y="21600"/>
                    </a:cubicBezTo>
                    <a:cubicBezTo>
                      <a:pt x="10332" y="21463"/>
                      <a:pt x="16300" y="19156"/>
                      <a:pt x="21600" y="18393"/>
                    </a:cubicBezTo>
                    <a:lnTo>
                      <a:pt x="20804" y="16702"/>
                    </a:lnTo>
                  </a:path>
                </a:pathLst>
              </a:custGeom>
              <a:noFill/>
              <a:ln cap="flat" cmpd="sng" w="38100">
                <a:solidFill>
                  <a:srgbClr val="E88087"/>
                </a:solidFill>
                <a:prstDash val="solid"/>
                <a:miter lim="400000"/>
                <a:headEnd len="sm" w="sm" type="none"/>
                <a:tailEnd len="sm" w="sm" type="none"/>
              </a:ln>
            </p:spPr>
            <p:txBody>
              <a:bodyPr anchorCtr="0" anchor="ctr" bIns="50775" lIns="50775" spcFirstLastPara="1" rIns="50775" wrap="square" tIns="50775">
                <a:noAutofit/>
              </a:bodyPr>
              <a:lstStyle/>
              <a:p>
                <a:pPr indent="0" lvl="0" marL="0" marR="0" rtl="0" algn="l">
                  <a:lnSpc>
                    <a:spcPct val="100000"/>
                  </a:lnSpc>
                  <a:spcBef>
                    <a:spcPts val="0"/>
                  </a:spcBef>
                  <a:spcAft>
                    <a:spcPts val="0"/>
                  </a:spcAft>
                  <a:buClr>
                    <a:srgbClr val="FFFFFF"/>
                  </a:buClr>
                  <a:buSzPts val="3999"/>
                  <a:buFont typeface="Cambria"/>
                  <a:buNone/>
                </a:pPr>
                <a:r>
                  <a:t/>
                </a:r>
                <a:endParaRPr b="0" i="0" sz="3999" u="none" cap="none" strike="noStrike">
                  <a:solidFill>
                    <a:srgbClr val="FFFFFF"/>
                  </a:solidFill>
                  <a:latin typeface="Microsoft Yahei"/>
                  <a:ea typeface="Microsoft Yahei"/>
                  <a:cs typeface="Microsoft Yahei"/>
                  <a:sym typeface="Microsoft Yahei"/>
                </a:endParaRPr>
              </a:p>
            </p:txBody>
          </p:sp>
        </p:grpSp>
        <p:sp>
          <p:nvSpPr>
            <p:cNvPr id="264" name="Google Shape;264;p6"/>
            <p:cNvSpPr/>
            <p:nvPr/>
          </p:nvSpPr>
          <p:spPr>
            <a:xfrm>
              <a:off x="1723292" y="3446585"/>
              <a:ext cx="949570" cy="299210"/>
            </a:xfrm>
            <a:custGeom>
              <a:rect b="b" l="l" r="r" t="t"/>
              <a:pathLst>
                <a:path extrusionOk="0" h="299210" w="949570">
                  <a:moveTo>
                    <a:pt x="0" y="281353"/>
                  </a:moveTo>
                  <a:cubicBezTo>
                    <a:pt x="23446" y="287215"/>
                    <a:pt x="46291" y="301343"/>
                    <a:pt x="70339" y="298938"/>
                  </a:cubicBezTo>
                  <a:cubicBezTo>
                    <a:pt x="202234" y="285749"/>
                    <a:pt x="136276" y="261571"/>
                    <a:pt x="228600" y="246184"/>
                  </a:cubicBezTo>
                  <a:cubicBezTo>
                    <a:pt x="309104" y="232767"/>
                    <a:pt x="422748" y="219592"/>
                    <a:pt x="509954" y="193430"/>
                  </a:cubicBezTo>
                  <a:cubicBezTo>
                    <a:pt x="569940" y="175434"/>
                    <a:pt x="645300" y="148908"/>
                    <a:pt x="703385" y="123092"/>
                  </a:cubicBezTo>
                  <a:cubicBezTo>
                    <a:pt x="727339" y="112446"/>
                    <a:pt x="749384" y="97658"/>
                    <a:pt x="773723" y="87923"/>
                  </a:cubicBezTo>
                  <a:cubicBezTo>
                    <a:pt x="808143" y="74155"/>
                    <a:pt x="844062" y="64476"/>
                    <a:pt x="879231" y="52753"/>
                  </a:cubicBezTo>
                  <a:cubicBezTo>
                    <a:pt x="896816" y="46891"/>
                    <a:pt x="923695" y="51748"/>
                    <a:pt x="931985" y="35169"/>
                  </a:cubicBezTo>
                  <a:lnTo>
                    <a:pt x="949570" y="0"/>
                  </a:lnTo>
                </a:path>
              </a:pathLst>
            </a:custGeom>
            <a:noFill/>
            <a:ln cap="flat" cmpd="sng" w="38100">
              <a:solidFill>
                <a:srgbClr val="E88087"/>
              </a:solidFill>
              <a:prstDash val="solid"/>
              <a:miter lim="400000"/>
              <a:headEnd len="sm" w="sm" type="none"/>
              <a:tailEnd len="sm" w="sm" type="none"/>
            </a:ln>
          </p:spPr>
          <p:txBody>
            <a:bodyPr anchorCtr="0" anchor="ctr" bIns="50775" lIns="50775" spcFirstLastPara="1" rIns="50775" wrap="square" tIns="50775">
              <a:noAutofit/>
            </a:bodyPr>
            <a:lstStyle/>
            <a:p>
              <a:pPr indent="0" lvl="0" marL="0" marR="0" rtl="0" algn="l">
                <a:lnSpc>
                  <a:spcPct val="100000"/>
                </a:lnSpc>
                <a:spcBef>
                  <a:spcPts val="0"/>
                </a:spcBef>
                <a:spcAft>
                  <a:spcPts val="0"/>
                </a:spcAft>
                <a:buClr>
                  <a:schemeClr val="dk1"/>
                </a:buClr>
                <a:buSzPts val="3066"/>
                <a:buFont typeface="Cambria"/>
                <a:buNone/>
              </a:pPr>
              <a:r>
                <a:t/>
              </a:r>
              <a:endParaRPr b="0" i="0" sz="3066" u="none" cap="none" strike="noStrike">
                <a:solidFill>
                  <a:srgbClr val="FFFFFF"/>
                </a:solidFill>
                <a:latin typeface="Microsoft Yahei"/>
                <a:ea typeface="Microsoft Yahei"/>
                <a:cs typeface="Microsoft Yahei"/>
                <a:sym typeface="Microsoft Yahei"/>
              </a:endParaRPr>
            </a:p>
          </p:txBody>
        </p:sp>
        <p:sp>
          <p:nvSpPr>
            <p:cNvPr id="265" name="Google Shape;265;p6"/>
            <p:cNvSpPr/>
            <p:nvPr/>
          </p:nvSpPr>
          <p:spPr>
            <a:xfrm>
              <a:off x="1969477" y="4149969"/>
              <a:ext cx="351692" cy="123093"/>
            </a:xfrm>
            <a:custGeom>
              <a:rect b="b" l="l" r="r" t="t"/>
              <a:pathLst>
                <a:path extrusionOk="0" h="123093" w="351692">
                  <a:moveTo>
                    <a:pt x="0" y="123093"/>
                  </a:moveTo>
                  <a:cubicBezTo>
                    <a:pt x="46892" y="111370"/>
                    <a:pt x="94822" y="103208"/>
                    <a:pt x="140677" y="87923"/>
                  </a:cubicBezTo>
                  <a:cubicBezTo>
                    <a:pt x="158262" y="82062"/>
                    <a:pt x="175449" y="74835"/>
                    <a:pt x="193431" y="70339"/>
                  </a:cubicBezTo>
                  <a:cubicBezTo>
                    <a:pt x="222427" y="63090"/>
                    <a:pt x="252046" y="58616"/>
                    <a:pt x="281354" y="52754"/>
                  </a:cubicBezTo>
                  <a:cubicBezTo>
                    <a:pt x="341005" y="12987"/>
                    <a:pt x="319164" y="32529"/>
                    <a:pt x="351692" y="0"/>
                  </a:cubicBezTo>
                </a:path>
              </a:pathLst>
            </a:custGeom>
            <a:noFill/>
            <a:ln cap="flat" cmpd="sng" w="38100">
              <a:solidFill>
                <a:srgbClr val="E88087"/>
              </a:solidFill>
              <a:prstDash val="solid"/>
              <a:miter lim="400000"/>
              <a:headEnd len="sm" w="sm" type="none"/>
              <a:tailEnd len="sm" w="sm" type="none"/>
            </a:ln>
          </p:spPr>
          <p:txBody>
            <a:bodyPr anchorCtr="0" anchor="ctr" bIns="50775" lIns="50775" spcFirstLastPara="1" rIns="50775" wrap="square" tIns="50775">
              <a:noAutofit/>
            </a:bodyPr>
            <a:lstStyle/>
            <a:p>
              <a:pPr indent="0" lvl="0" marL="0" marR="0" rtl="0" algn="l">
                <a:lnSpc>
                  <a:spcPct val="100000"/>
                </a:lnSpc>
                <a:spcBef>
                  <a:spcPts val="0"/>
                </a:spcBef>
                <a:spcAft>
                  <a:spcPts val="0"/>
                </a:spcAft>
                <a:buClr>
                  <a:schemeClr val="dk1"/>
                </a:buClr>
                <a:buSzPts val="3066"/>
                <a:buFont typeface="Cambria"/>
                <a:buNone/>
              </a:pPr>
              <a:r>
                <a:t/>
              </a:r>
              <a:endParaRPr b="0" i="0" sz="3066" u="none" cap="none" strike="noStrike">
                <a:solidFill>
                  <a:srgbClr val="FFFFFF"/>
                </a:solidFill>
                <a:latin typeface="Microsoft Yahei"/>
                <a:ea typeface="Microsoft Yahei"/>
                <a:cs typeface="Microsoft Yahei"/>
                <a:sym typeface="Microsoft Yahei"/>
              </a:endParaRPr>
            </a:p>
          </p:txBody>
        </p:sp>
        <p:sp>
          <p:nvSpPr>
            <p:cNvPr id="266" name="Google Shape;266;p6"/>
            <p:cNvSpPr/>
            <p:nvPr/>
          </p:nvSpPr>
          <p:spPr>
            <a:xfrm>
              <a:off x="2514600" y="4026314"/>
              <a:ext cx="404446" cy="141240"/>
            </a:xfrm>
            <a:custGeom>
              <a:rect b="b" l="l" r="r" t="t"/>
              <a:pathLst>
                <a:path extrusionOk="0" h="141240" w="404446">
                  <a:moveTo>
                    <a:pt x="0" y="141240"/>
                  </a:moveTo>
                  <a:cubicBezTo>
                    <a:pt x="29308" y="123655"/>
                    <a:pt x="56690" y="102367"/>
                    <a:pt x="87923" y="88486"/>
                  </a:cubicBezTo>
                  <a:cubicBezTo>
                    <a:pt x="110008" y="78670"/>
                    <a:pt x="135024" y="77540"/>
                    <a:pt x="158262" y="70901"/>
                  </a:cubicBezTo>
                  <a:cubicBezTo>
                    <a:pt x="176084" y="65809"/>
                    <a:pt x="193193" y="58409"/>
                    <a:pt x="211015" y="53317"/>
                  </a:cubicBezTo>
                  <a:cubicBezTo>
                    <a:pt x="234253" y="46678"/>
                    <a:pt x="258725" y="44218"/>
                    <a:pt x="281354" y="35732"/>
                  </a:cubicBezTo>
                  <a:cubicBezTo>
                    <a:pt x="396109" y="-7301"/>
                    <a:pt x="306234" y="563"/>
                    <a:pt x="404446" y="563"/>
                  </a:cubicBezTo>
                </a:path>
              </a:pathLst>
            </a:custGeom>
            <a:noFill/>
            <a:ln cap="flat" cmpd="sng" w="38100">
              <a:solidFill>
                <a:srgbClr val="E88087"/>
              </a:solidFill>
              <a:prstDash val="solid"/>
              <a:miter lim="400000"/>
              <a:headEnd len="sm" w="sm" type="none"/>
              <a:tailEnd len="sm" w="sm" type="none"/>
            </a:ln>
          </p:spPr>
          <p:txBody>
            <a:bodyPr anchorCtr="0" anchor="ctr" bIns="50775" lIns="50775" spcFirstLastPara="1" rIns="50775" wrap="square" tIns="50775">
              <a:noAutofit/>
            </a:bodyPr>
            <a:lstStyle/>
            <a:p>
              <a:pPr indent="0" lvl="0" marL="0" marR="0" rtl="0" algn="l">
                <a:lnSpc>
                  <a:spcPct val="100000"/>
                </a:lnSpc>
                <a:spcBef>
                  <a:spcPts val="0"/>
                </a:spcBef>
                <a:spcAft>
                  <a:spcPts val="0"/>
                </a:spcAft>
                <a:buClr>
                  <a:schemeClr val="dk1"/>
                </a:buClr>
                <a:buSzPts val="3066"/>
                <a:buFont typeface="Cambria"/>
                <a:buNone/>
              </a:pPr>
              <a:r>
                <a:t/>
              </a:r>
              <a:endParaRPr b="0" i="0" sz="3066" u="none" cap="none" strike="noStrike">
                <a:solidFill>
                  <a:srgbClr val="FFFFFF"/>
                </a:solidFill>
                <a:latin typeface="Microsoft Yahei"/>
                <a:ea typeface="Microsoft Yahei"/>
                <a:cs typeface="Microsoft Yahei"/>
                <a:sym typeface="Microsoft Yahei"/>
              </a:endParaRPr>
            </a:p>
          </p:txBody>
        </p:sp>
        <p:sp>
          <p:nvSpPr>
            <p:cNvPr id="267" name="Google Shape;267;p6"/>
            <p:cNvSpPr/>
            <p:nvPr/>
          </p:nvSpPr>
          <p:spPr>
            <a:xfrm>
              <a:off x="3112477" y="3621846"/>
              <a:ext cx="844061" cy="369862"/>
            </a:xfrm>
            <a:custGeom>
              <a:rect b="b" l="l" r="r" t="t"/>
              <a:pathLst>
                <a:path extrusionOk="0" h="369862" w="844061">
                  <a:moveTo>
                    <a:pt x="0" y="369862"/>
                  </a:moveTo>
                  <a:cubicBezTo>
                    <a:pt x="148214" y="340219"/>
                    <a:pt x="30856" y="371710"/>
                    <a:pt x="158261" y="317108"/>
                  </a:cubicBezTo>
                  <a:cubicBezTo>
                    <a:pt x="227354" y="287496"/>
                    <a:pt x="216975" y="309889"/>
                    <a:pt x="298938" y="264354"/>
                  </a:cubicBezTo>
                  <a:cubicBezTo>
                    <a:pt x="324558" y="250121"/>
                    <a:pt x="343063" y="224707"/>
                    <a:pt x="369277" y="211600"/>
                  </a:cubicBezTo>
                  <a:cubicBezTo>
                    <a:pt x="402435" y="195021"/>
                    <a:pt x="474785" y="176431"/>
                    <a:pt x="474785" y="176431"/>
                  </a:cubicBezTo>
                  <a:cubicBezTo>
                    <a:pt x="644861" y="48873"/>
                    <a:pt x="463618" y="173222"/>
                    <a:pt x="597877" y="106092"/>
                  </a:cubicBezTo>
                  <a:cubicBezTo>
                    <a:pt x="734223" y="37919"/>
                    <a:pt x="570793" y="97535"/>
                    <a:pt x="703385" y="53339"/>
                  </a:cubicBezTo>
                  <a:cubicBezTo>
                    <a:pt x="715108" y="41616"/>
                    <a:pt x="724338" y="26699"/>
                    <a:pt x="738554" y="18169"/>
                  </a:cubicBezTo>
                  <a:cubicBezTo>
                    <a:pt x="777128" y="-4975"/>
                    <a:pt x="802050" y="585"/>
                    <a:pt x="844061" y="585"/>
                  </a:cubicBezTo>
                </a:path>
              </a:pathLst>
            </a:custGeom>
            <a:noFill/>
            <a:ln cap="flat" cmpd="sng" w="38100">
              <a:solidFill>
                <a:srgbClr val="E88087"/>
              </a:solidFill>
              <a:prstDash val="solid"/>
              <a:miter lim="400000"/>
              <a:headEnd len="sm" w="sm" type="none"/>
              <a:tailEnd len="sm" w="sm" type="none"/>
            </a:ln>
          </p:spPr>
          <p:txBody>
            <a:bodyPr anchorCtr="0" anchor="ctr" bIns="50775" lIns="50775" spcFirstLastPara="1" rIns="50775" wrap="square" tIns="50775">
              <a:noAutofit/>
            </a:bodyPr>
            <a:lstStyle/>
            <a:p>
              <a:pPr indent="0" lvl="0" marL="0" marR="0" rtl="0" algn="l">
                <a:lnSpc>
                  <a:spcPct val="100000"/>
                </a:lnSpc>
                <a:spcBef>
                  <a:spcPts val="0"/>
                </a:spcBef>
                <a:spcAft>
                  <a:spcPts val="0"/>
                </a:spcAft>
                <a:buClr>
                  <a:schemeClr val="dk1"/>
                </a:buClr>
                <a:buSzPts val="3066"/>
                <a:buFont typeface="Cambria"/>
                <a:buNone/>
              </a:pPr>
              <a:r>
                <a:t/>
              </a:r>
              <a:endParaRPr b="0" i="0" sz="3066" u="none" cap="none" strike="noStrike">
                <a:solidFill>
                  <a:srgbClr val="FFFFFF"/>
                </a:solidFill>
                <a:latin typeface="Microsoft Yahei"/>
                <a:ea typeface="Microsoft Yahei"/>
                <a:cs typeface="Microsoft Yahei"/>
                <a:sym typeface="Microsoft Yahei"/>
              </a:endParaRPr>
            </a:p>
          </p:txBody>
        </p:sp>
        <p:sp>
          <p:nvSpPr>
            <p:cNvPr id="268" name="Google Shape;268;p6"/>
            <p:cNvSpPr/>
            <p:nvPr/>
          </p:nvSpPr>
          <p:spPr>
            <a:xfrm>
              <a:off x="2233246" y="4149969"/>
              <a:ext cx="2039816" cy="756139"/>
            </a:xfrm>
            <a:custGeom>
              <a:rect b="b" l="l" r="r" t="t"/>
              <a:pathLst>
                <a:path extrusionOk="0" h="756139" w="2039816">
                  <a:moveTo>
                    <a:pt x="0" y="756139"/>
                  </a:moveTo>
                  <a:cubicBezTo>
                    <a:pt x="35169" y="750277"/>
                    <a:pt x="71683" y="749829"/>
                    <a:pt x="105508" y="738554"/>
                  </a:cubicBezTo>
                  <a:cubicBezTo>
                    <a:pt x="125558" y="731871"/>
                    <a:pt x="139359" y="712836"/>
                    <a:pt x="158262" y="703385"/>
                  </a:cubicBezTo>
                  <a:cubicBezTo>
                    <a:pt x="198189" y="683421"/>
                    <a:pt x="239689" y="666656"/>
                    <a:pt x="281354" y="650631"/>
                  </a:cubicBezTo>
                  <a:cubicBezTo>
                    <a:pt x="315955" y="637323"/>
                    <a:pt x="351950" y="627931"/>
                    <a:pt x="386862" y="615462"/>
                  </a:cubicBezTo>
                  <a:cubicBezTo>
                    <a:pt x="434025" y="598618"/>
                    <a:pt x="480028" y="578545"/>
                    <a:pt x="527539" y="562708"/>
                  </a:cubicBezTo>
                  <a:cubicBezTo>
                    <a:pt x="568022" y="549214"/>
                    <a:pt x="610528" y="542122"/>
                    <a:pt x="650631" y="527539"/>
                  </a:cubicBezTo>
                  <a:cubicBezTo>
                    <a:pt x="675266" y="518581"/>
                    <a:pt x="696875" y="502695"/>
                    <a:pt x="720969" y="492369"/>
                  </a:cubicBezTo>
                  <a:cubicBezTo>
                    <a:pt x="738006" y="485067"/>
                    <a:pt x="756367" y="481293"/>
                    <a:pt x="773723" y="474785"/>
                  </a:cubicBezTo>
                  <a:cubicBezTo>
                    <a:pt x="803279" y="463702"/>
                    <a:pt x="832801" y="452436"/>
                    <a:pt x="861646" y="439616"/>
                  </a:cubicBezTo>
                  <a:cubicBezTo>
                    <a:pt x="937337" y="405975"/>
                    <a:pt x="935198" y="395342"/>
                    <a:pt x="1019908" y="369277"/>
                  </a:cubicBezTo>
                  <a:cubicBezTo>
                    <a:pt x="1066106" y="355062"/>
                    <a:pt x="1114387" y="348323"/>
                    <a:pt x="1160585" y="334108"/>
                  </a:cubicBezTo>
                  <a:cubicBezTo>
                    <a:pt x="1190754" y="324825"/>
                    <a:pt x="1218952" y="310022"/>
                    <a:pt x="1248508" y="298939"/>
                  </a:cubicBezTo>
                  <a:cubicBezTo>
                    <a:pt x="1265864" y="292431"/>
                    <a:pt x="1283677" y="287216"/>
                    <a:pt x="1301262" y="281354"/>
                  </a:cubicBezTo>
                  <a:cubicBezTo>
                    <a:pt x="1324708" y="263769"/>
                    <a:pt x="1345386" y="241707"/>
                    <a:pt x="1371600" y="228600"/>
                  </a:cubicBezTo>
                  <a:cubicBezTo>
                    <a:pt x="1393216" y="217792"/>
                    <a:pt x="1419011" y="218659"/>
                    <a:pt x="1441939" y="211016"/>
                  </a:cubicBezTo>
                  <a:cubicBezTo>
                    <a:pt x="1471885" y="201034"/>
                    <a:pt x="1501629" y="189963"/>
                    <a:pt x="1529862" y="175846"/>
                  </a:cubicBezTo>
                  <a:cubicBezTo>
                    <a:pt x="1650604" y="115475"/>
                    <a:pt x="1500912" y="157017"/>
                    <a:pt x="1670539" y="123093"/>
                  </a:cubicBezTo>
                  <a:cubicBezTo>
                    <a:pt x="1688123" y="111370"/>
                    <a:pt x="1704389" y="97374"/>
                    <a:pt x="1723292" y="87923"/>
                  </a:cubicBezTo>
                  <a:cubicBezTo>
                    <a:pt x="1739871" y="79633"/>
                    <a:pt x="1758223" y="75431"/>
                    <a:pt x="1776046" y="70339"/>
                  </a:cubicBezTo>
                  <a:cubicBezTo>
                    <a:pt x="1898674" y="35303"/>
                    <a:pt x="1796434" y="69715"/>
                    <a:pt x="1951892" y="35169"/>
                  </a:cubicBezTo>
                  <a:cubicBezTo>
                    <a:pt x="1991008" y="26477"/>
                    <a:pt x="2006504" y="16656"/>
                    <a:pt x="2039816" y="0"/>
                  </a:cubicBezTo>
                </a:path>
              </a:pathLst>
            </a:custGeom>
            <a:noFill/>
            <a:ln cap="flat" cmpd="sng" w="38100">
              <a:solidFill>
                <a:srgbClr val="E88087"/>
              </a:solidFill>
              <a:prstDash val="solid"/>
              <a:miter lim="400000"/>
              <a:headEnd len="sm" w="sm" type="none"/>
              <a:tailEnd len="sm" w="sm" type="none"/>
            </a:ln>
          </p:spPr>
          <p:txBody>
            <a:bodyPr anchorCtr="0" anchor="ctr" bIns="50775" lIns="50775" spcFirstLastPara="1" rIns="50775" wrap="square" tIns="50775">
              <a:noAutofit/>
            </a:bodyPr>
            <a:lstStyle/>
            <a:p>
              <a:pPr indent="0" lvl="0" marL="0" marR="0" rtl="0" algn="l">
                <a:lnSpc>
                  <a:spcPct val="100000"/>
                </a:lnSpc>
                <a:spcBef>
                  <a:spcPts val="0"/>
                </a:spcBef>
                <a:spcAft>
                  <a:spcPts val="0"/>
                </a:spcAft>
                <a:buClr>
                  <a:schemeClr val="dk1"/>
                </a:buClr>
                <a:buSzPts val="3066"/>
                <a:buFont typeface="Cambria"/>
                <a:buNone/>
              </a:pPr>
              <a:r>
                <a:t/>
              </a:r>
              <a:endParaRPr b="0" i="0" sz="3066" u="none" cap="none" strike="noStrike">
                <a:solidFill>
                  <a:srgbClr val="FFFFFF"/>
                </a:solidFill>
                <a:latin typeface="Microsoft Yahei"/>
                <a:ea typeface="Microsoft Yahei"/>
                <a:cs typeface="Microsoft Yahei"/>
                <a:sym typeface="Microsoft Yahei"/>
              </a:endParaRPr>
            </a:p>
          </p:txBody>
        </p:sp>
        <p:sp>
          <p:nvSpPr>
            <p:cNvPr id="269" name="Google Shape;269;p6"/>
            <p:cNvSpPr/>
            <p:nvPr/>
          </p:nvSpPr>
          <p:spPr>
            <a:xfrm>
              <a:off x="2567354" y="4730194"/>
              <a:ext cx="1881554" cy="650698"/>
            </a:xfrm>
            <a:custGeom>
              <a:rect b="b" l="l" r="r" t="t"/>
              <a:pathLst>
                <a:path extrusionOk="0" h="650698" w="1881554">
                  <a:moveTo>
                    <a:pt x="0" y="650698"/>
                  </a:moveTo>
                  <a:cubicBezTo>
                    <a:pt x="35169" y="638975"/>
                    <a:pt x="70000" y="626181"/>
                    <a:pt x="105508" y="615529"/>
                  </a:cubicBezTo>
                  <a:cubicBezTo>
                    <a:pt x="187254" y="591005"/>
                    <a:pt x="271781" y="575158"/>
                    <a:pt x="351692" y="545191"/>
                  </a:cubicBezTo>
                  <a:cubicBezTo>
                    <a:pt x="428741" y="516298"/>
                    <a:pt x="641835" y="434408"/>
                    <a:pt x="703384" y="422098"/>
                  </a:cubicBezTo>
                  <a:cubicBezTo>
                    <a:pt x="762000" y="410375"/>
                    <a:pt x="820268" y="396756"/>
                    <a:pt x="879231" y="386929"/>
                  </a:cubicBezTo>
                  <a:cubicBezTo>
                    <a:pt x="914400" y="381067"/>
                    <a:pt x="950148" y="377991"/>
                    <a:pt x="984738" y="369344"/>
                  </a:cubicBezTo>
                  <a:cubicBezTo>
                    <a:pt x="1242199" y="304979"/>
                    <a:pt x="927621" y="357406"/>
                    <a:pt x="1213338" y="316591"/>
                  </a:cubicBezTo>
                  <a:cubicBezTo>
                    <a:pt x="1230923" y="299006"/>
                    <a:pt x="1244500" y="276175"/>
                    <a:pt x="1266092" y="263837"/>
                  </a:cubicBezTo>
                  <a:cubicBezTo>
                    <a:pt x="1287076" y="251846"/>
                    <a:pt x="1313193" y="252891"/>
                    <a:pt x="1336431" y="246252"/>
                  </a:cubicBezTo>
                  <a:cubicBezTo>
                    <a:pt x="1354253" y="241160"/>
                    <a:pt x="1371600" y="234529"/>
                    <a:pt x="1389184" y="228668"/>
                  </a:cubicBezTo>
                  <a:cubicBezTo>
                    <a:pt x="1406769" y="211083"/>
                    <a:pt x="1421246" y="189709"/>
                    <a:pt x="1441938" y="175914"/>
                  </a:cubicBezTo>
                  <a:cubicBezTo>
                    <a:pt x="1465112" y="160464"/>
                    <a:pt x="1569932" y="143281"/>
                    <a:pt x="1582615" y="140744"/>
                  </a:cubicBezTo>
                  <a:cubicBezTo>
                    <a:pt x="1600200" y="123160"/>
                    <a:pt x="1614281" y="101171"/>
                    <a:pt x="1635369" y="87991"/>
                  </a:cubicBezTo>
                  <a:cubicBezTo>
                    <a:pt x="1689807" y="53967"/>
                    <a:pt x="1750321" y="47415"/>
                    <a:pt x="1811215" y="35237"/>
                  </a:cubicBezTo>
                  <a:cubicBezTo>
                    <a:pt x="1868846" y="-3183"/>
                    <a:pt x="1842835" y="68"/>
                    <a:pt x="1881554" y="68"/>
                  </a:cubicBezTo>
                </a:path>
              </a:pathLst>
            </a:custGeom>
            <a:noFill/>
            <a:ln cap="flat" cmpd="sng" w="38100">
              <a:solidFill>
                <a:srgbClr val="E88087"/>
              </a:solidFill>
              <a:prstDash val="solid"/>
              <a:miter lim="400000"/>
              <a:headEnd len="sm" w="sm" type="none"/>
              <a:tailEnd len="sm" w="sm" type="none"/>
            </a:ln>
          </p:spPr>
          <p:txBody>
            <a:bodyPr anchorCtr="0" anchor="ctr" bIns="50775" lIns="50775" spcFirstLastPara="1" rIns="50775" wrap="square" tIns="50775">
              <a:noAutofit/>
            </a:bodyPr>
            <a:lstStyle/>
            <a:p>
              <a:pPr indent="0" lvl="0" marL="0" marR="0" rtl="0" algn="l">
                <a:lnSpc>
                  <a:spcPct val="100000"/>
                </a:lnSpc>
                <a:spcBef>
                  <a:spcPts val="0"/>
                </a:spcBef>
                <a:spcAft>
                  <a:spcPts val="0"/>
                </a:spcAft>
                <a:buClr>
                  <a:schemeClr val="dk1"/>
                </a:buClr>
                <a:buSzPts val="3066"/>
                <a:buFont typeface="Cambria"/>
                <a:buNone/>
              </a:pPr>
              <a:r>
                <a:t/>
              </a:r>
              <a:endParaRPr b="0" i="0" sz="3066" u="none" cap="none" strike="noStrike">
                <a:solidFill>
                  <a:srgbClr val="FFFFFF"/>
                </a:solidFill>
                <a:latin typeface="Microsoft Yahei"/>
                <a:ea typeface="Microsoft Yahei"/>
                <a:cs typeface="Microsoft Yahei"/>
                <a:sym typeface="Microsoft Yahei"/>
              </a:endParaRPr>
            </a:p>
          </p:txBody>
        </p:sp>
      </p:grpSp>
      <p:sp>
        <p:nvSpPr>
          <p:cNvPr id="270" name="Google Shape;270;p6"/>
          <p:cNvSpPr txBox="1"/>
          <p:nvPr/>
        </p:nvSpPr>
        <p:spPr>
          <a:xfrm>
            <a:off x="383970" y="2501294"/>
            <a:ext cx="5345015" cy="1250983"/>
          </a:xfrm>
          <a:prstGeom prst="rect">
            <a:avLst/>
          </a:prstGeom>
          <a:noFill/>
          <a:ln>
            <a:noFill/>
          </a:ln>
        </p:spPr>
        <p:txBody>
          <a:bodyPr anchorCtr="0" anchor="t" bIns="45700" lIns="91425" spcFirstLastPara="1" rIns="91425" wrap="square" tIns="45700">
            <a:spAutoFit/>
          </a:bodyPr>
          <a:lstStyle/>
          <a:p>
            <a:pPr indent="-457200" lvl="0" marL="457200" marR="0" rtl="0" algn="just">
              <a:lnSpc>
                <a:spcPct val="130000"/>
              </a:lnSpc>
              <a:spcBef>
                <a:spcPts val="0"/>
              </a:spcBef>
              <a:spcAft>
                <a:spcPts val="0"/>
              </a:spcAft>
              <a:buClr>
                <a:srgbClr val="000000"/>
              </a:buClr>
              <a:buSzPts val="2000"/>
              <a:buFont typeface="Cambria"/>
              <a:buAutoNum type="arabicPeriod"/>
            </a:pPr>
            <a:r>
              <a:rPr b="1" i="0" lang="en-US" sz="2000" u="none" cap="none" strike="noStrike">
                <a:solidFill>
                  <a:srgbClr val="000000"/>
                </a:solidFill>
                <a:latin typeface="Cambria"/>
                <a:ea typeface="Cambria"/>
                <a:cs typeface="Cambria"/>
                <a:sym typeface="Cambria"/>
              </a:rPr>
              <a:t>Quan sát SGK, cho biết </a:t>
            </a:r>
            <a:r>
              <a:rPr b="1" lang="en-US" sz="2000">
                <a:solidFill>
                  <a:srgbClr val="000000"/>
                </a:solidFill>
                <a:latin typeface="Cambria"/>
                <a:ea typeface="Cambria"/>
                <a:cs typeface="Cambria"/>
                <a:sym typeface="Cambria"/>
              </a:rPr>
              <a:t>nguồn gốc các oxide của nitrogen trong không khí. </a:t>
            </a:r>
            <a:endParaRPr b="1" i="0" sz="2000" u="none" cap="none" strike="noStrike">
              <a:solidFill>
                <a:srgbClr val="000000"/>
              </a:solidFill>
              <a:latin typeface="Cambria"/>
              <a:ea typeface="Cambria"/>
              <a:cs typeface="Cambria"/>
              <a:sym typeface="Cambria"/>
            </a:endParaRPr>
          </a:p>
          <a:p>
            <a:pPr indent="-457200" lvl="0" marL="457200" marR="0" rtl="0" algn="just">
              <a:lnSpc>
                <a:spcPct val="130000"/>
              </a:lnSpc>
              <a:spcBef>
                <a:spcPts val="0"/>
              </a:spcBef>
              <a:spcAft>
                <a:spcPts val="0"/>
              </a:spcAft>
              <a:buClr>
                <a:srgbClr val="000000"/>
              </a:buClr>
              <a:buSzPts val="2000"/>
              <a:buFont typeface="Cambria"/>
              <a:buAutoNum type="arabicPeriod"/>
            </a:pPr>
            <a:r>
              <a:rPr b="1" i="0" lang="en-US" sz="2000" u="none" cap="none" strike="noStrike">
                <a:solidFill>
                  <a:srgbClr val="000000"/>
                </a:solidFill>
                <a:latin typeface="Cambria"/>
                <a:ea typeface="Cambria"/>
                <a:cs typeface="Cambria"/>
                <a:sym typeface="Cambria"/>
              </a:rPr>
              <a:t>Tác hại của các oxide này.</a:t>
            </a:r>
            <a:endParaRPr b="1" i="0" sz="3200" u="none" cap="none" strike="noStrike">
              <a:solidFill>
                <a:srgbClr val="000000"/>
              </a:solidFill>
              <a:latin typeface="Cambria"/>
              <a:ea typeface="Cambria"/>
              <a:cs typeface="Cambria"/>
              <a:sym typeface="Cambria"/>
            </a:endParaRPr>
          </a:p>
        </p:txBody>
      </p:sp>
      <p:pic>
        <p:nvPicPr>
          <p:cNvPr id="271" name="Google Shape;271;p6"/>
          <p:cNvPicPr preferRelativeResize="0"/>
          <p:nvPr/>
        </p:nvPicPr>
        <p:blipFill rotWithShape="1">
          <a:blip r:embed="rId9">
            <a:alphaModFix/>
          </a:blip>
          <a:srcRect b="0" l="0" r="0" t="0"/>
          <a:stretch/>
        </p:blipFill>
        <p:spPr>
          <a:xfrm>
            <a:off x="345954" y="4054057"/>
            <a:ext cx="1655565" cy="2589086"/>
          </a:xfrm>
          <a:prstGeom prst="rect">
            <a:avLst/>
          </a:prstGeom>
          <a:noFill/>
          <a:ln>
            <a:noFill/>
          </a:ln>
        </p:spPr>
      </p:pic>
      <p:sp>
        <p:nvSpPr>
          <p:cNvPr id="272" name="Google Shape;272;p6"/>
          <p:cNvSpPr/>
          <p:nvPr/>
        </p:nvSpPr>
        <p:spPr>
          <a:xfrm>
            <a:off x="9129999" y="1399443"/>
            <a:ext cx="793394" cy="459363"/>
          </a:xfrm>
          <a:custGeom>
            <a:rect b="b" l="l" r="r" t="t"/>
            <a:pathLst>
              <a:path extrusionOk="0" h="63" w="97">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Microsoft Yahei"/>
              <a:ea typeface="Microsoft Yahei"/>
              <a:cs typeface="Microsoft Yahei"/>
              <a:sym typeface="Microsoft Yahei"/>
            </a:endParaRPr>
          </a:p>
        </p:txBody>
      </p:sp>
      <p:sp>
        <p:nvSpPr>
          <p:cNvPr id="273" name="Google Shape;273;p6"/>
          <p:cNvSpPr/>
          <p:nvPr/>
        </p:nvSpPr>
        <p:spPr>
          <a:xfrm>
            <a:off x="4666486" y="1497049"/>
            <a:ext cx="4394313" cy="401946"/>
          </a:xfrm>
          <a:custGeom>
            <a:rect b="b" l="l" r="r" t="t"/>
            <a:pathLst>
              <a:path extrusionOk="0" h="401116" w="4904398">
                <a:moveTo>
                  <a:pt x="391353" y="0"/>
                </a:moveTo>
                <a:cubicBezTo>
                  <a:pt x="-226127" y="38897"/>
                  <a:pt x="-86259" y="411428"/>
                  <a:pt x="623492" y="400898"/>
                </a:cubicBezTo>
                <a:lnTo>
                  <a:pt x="4904398" y="322224"/>
                </a:lnTo>
              </a:path>
            </a:pathLst>
          </a:custGeom>
          <a:noFill/>
          <a:ln cap="rnd" cmpd="sng" w="25400">
            <a:solidFill>
              <a:schemeClr val="accent1"/>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icrosoft Yahei"/>
              <a:ea typeface="Microsoft Yahei"/>
              <a:cs typeface="Microsoft Yahei"/>
              <a:sym typeface="Microsoft Yahe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60"/>
                                        </p:tgtEl>
                                        <p:attrNameLst>
                                          <p:attrName>style.visibility</p:attrName>
                                        </p:attrNameLst>
                                      </p:cBhvr>
                                      <p:to>
                                        <p:strVal val="visible"/>
                                      </p:to>
                                    </p:set>
                                    <p:animEffect filter="fade" transition="in">
                                      <p:cBhvr>
                                        <p:cTn dur="500"/>
                                        <p:tgtEl>
                                          <p:spTgt spid="260"/>
                                        </p:tgtEl>
                                      </p:cBhvr>
                                    </p:animEffect>
                                  </p:childTnLst>
                                </p:cTn>
                              </p:par>
                              <p:par>
                                <p:cTn fill="hold" nodeType="withEffect" presetClass="entr" presetID="10" presetSubtype="0">
                                  <p:stCondLst>
                                    <p:cond delay="0"/>
                                  </p:stCondLst>
                                  <p:childTnLst>
                                    <p:set>
                                      <p:cBhvr>
                                        <p:cTn dur="1" fill="hold">
                                          <p:stCondLst>
                                            <p:cond delay="0"/>
                                          </p:stCondLst>
                                        </p:cTn>
                                        <p:tgtEl>
                                          <p:spTgt spid="258"/>
                                        </p:tgtEl>
                                        <p:attrNameLst>
                                          <p:attrName>style.visibility</p:attrName>
                                        </p:attrNameLst>
                                      </p:cBhvr>
                                      <p:to>
                                        <p:strVal val="visible"/>
                                      </p:to>
                                    </p:set>
                                    <p:animEffect filter="fade" transition="in">
                                      <p:cBhvr>
                                        <p:cTn dur="500"/>
                                        <p:tgtEl>
                                          <p:spTgt spid="2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0"/>
                                        </p:tgtEl>
                                        <p:attrNameLst>
                                          <p:attrName>style.visibility</p:attrName>
                                        </p:attrNameLst>
                                      </p:cBhvr>
                                      <p:to>
                                        <p:strVal val="visible"/>
                                      </p:to>
                                    </p:set>
                                    <p:animEffect filter="fade" transition="in">
                                      <p:cBhvr>
                                        <p:cTn dur="500"/>
                                        <p:tgtEl>
                                          <p:spTgt spid="27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71"/>
                                        </p:tgtEl>
                                        <p:attrNameLst>
                                          <p:attrName>style.visibility</p:attrName>
                                        </p:attrNameLst>
                                      </p:cBhvr>
                                      <p:to>
                                        <p:strVal val="visible"/>
                                      </p:to>
                                    </p:set>
                                    <p:animEffect filter="fade" transition="in">
                                      <p:cBhvr>
                                        <p:cTn dur="500"/>
                                        <p:tgtEl>
                                          <p:spTgt spid="2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9"/>
                                        </p:tgtEl>
                                        <p:attrNameLst>
                                          <p:attrName>style.visibility</p:attrName>
                                        </p:attrNameLst>
                                      </p:cBhvr>
                                      <p:to>
                                        <p:strVal val="visible"/>
                                      </p:to>
                                    </p:set>
                                    <p:animEffect filter="fade" transition="in">
                                      <p:cBhvr>
                                        <p:cTn dur="500"/>
                                        <p:tgtEl>
                                          <p:spTgt spid="2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7"/>
          <p:cNvSpPr/>
          <p:nvPr/>
        </p:nvSpPr>
        <p:spPr>
          <a:xfrm>
            <a:off x="0" y="0"/>
            <a:ext cx="12192000" cy="1266092"/>
          </a:xfrm>
          <a:prstGeom prst="rect">
            <a:avLst/>
          </a:prstGeom>
          <a:blipFill rotWithShape="1">
            <a:blip r:embed="rId3">
              <a:alphaModFix/>
            </a:blip>
            <a:stretch>
              <a:fillRect b="-441653"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mbria"/>
              <a:buNone/>
            </a:pPr>
            <a:r>
              <a:rPr b="0" i="0" lang="en-US" sz="1800" u="none" cap="none" strike="noStrike">
                <a:solidFill>
                  <a:srgbClr val="FFFFFF"/>
                </a:solidFill>
                <a:latin typeface="Cambria"/>
                <a:ea typeface="Cambria"/>
                <a:cs typeface="Cambria"/>
                <a:sym typeface="Cambria"/>
              </a:rPr>
              <a:t>V</a:t>
            </a:r>
            <a:endParaRPr b="0" i="0" sz="1800" u="none" cap="none" strike="noStrike">
              <a:solidFill>
                <a:srgbClr val="FFFFFF"/>
              </a:solidFill>
              <a:latin typeface="Cambria"/>
              <a:ea typeface="Cambria"/>
              <a:cs typeface="Cambria"/>
              <a:sym typeface="Cambria"/>
            </a:endParaRPr>
          </a:p>
        </p:txBody>
      </p:sp>
      <p:pic>
        <p:nvPicPr>
          <p:cNvPr id="280" name="Google Shape;280;p7"/>
          <p:cNvPicPr preferRelativeResize="0"/>
          <p:nvPr/>
        </p:nvPicPr>
        <p:blipFill rotWithShape="1">
          <a:blip r:embed="rId4">
            <a:alphaModFix/>
          </a:blip>
          <a:srcRect b="0" l="0" r="0" t="0"/>
          <a:stretch/>
        </p:blipFill>
        <p:spPr>
          <a:xfrm>
            <a:off x="1268708" y="755927"/>
            <a:ext cx="1180308" cy="440025"/>
          </a:xfrm>
          <a:prstGeom prst="rect">
            <a:avLst/>
          </a:prstGeom>
          <a:noFill/>
          <a:ln>
            <a:noFill/>
          </a:ln>
        </p:spPr>
      </p:pic>
      <p:pic>
        <p:nvPicPr>
          <p:cNvPr id="281" name="Google Shape;281;p7"/>
          <p:cNvPicPr preferRelativeResize="0"/>
          <p:nvPr/>
        </p:nvPicPr>
        <p:blipFill rotWithShape="1">
          <a:blip r:embed="rId5">
            <a:alphaModFix/>
          </a:blip>
          <a:srcRect b="0" l="0" r="0" t="0"/>
          <a:stretch/>
        </p:blipFill>
        <p:spPr>
          <a:xfrm>
            <a:off x="1255274" y="171199"/>
            <a:ext cx="721647" cy="637312"/>
          </a:xfrm>
          <a:prstGeom prst="rect">
            <a:avLst/>
          </a:prstGeom>
          <a:noFill/>
          <a:ln>
            <a:noFill/>
          </a:ln>
        </p:spPr>
      </p:pic>
      <p:pic>
        <p:nvPicPr>
          <p:cNvPr id="282" name="Google Shape;282;p7"/>
          <p:cNvPicPr preferRelativeResize="0"/>
          <p:nvPr/>
        </p:nvPicPr>
        <p:blipFill rotWithShape="1">
          <a:blip r:embed="rId6">
            <a:alphaModFix/>
          </a:blip>
          <a:srcRect b="0" l="0" r="0" t="0"/>
          <a:stretch/>
        </p:blipFill>
        <p:spPr>
          <a:xfrm>
            <a:off x="0" y="70140"/>
            <a:ext cx="1133571" cy="982326"/>
          </a:xfrm>
          <a:prstGeom prst="rect">
            <a:avLst/>
          </a:prstGeom>
          <a:noFill/>
          <a:ln>
            <a:noFill/>
          </a:ln>
        </p:spPr>
      </p:pic>
      <p:pic>
        <p:nvPicPr>
          <p:cNvPr id="283" name="Google Shape;283;p7"/>
          <p:cNvPicPr preferRelativeResize="0"/>
          <p:nvPr/>
        </p:nvPicPr>
        <p:blipFill rotWithShape="1">
          <a:blip r:embed="rId7">
            <a:alphaModFix/>
          </a:blip>
          <a:srcRect b="0" l="0" r="0" t="0"/>
          <a:stretch/>
        </p:blipFill>
        <p:spPr>
          <a:xfrm>
            <a:off x="10317917" y="70140"/>
            <a:ext cx="702097" cy="1105620"/>
          </a:xfrm>
          <a:prstGeom prst="rect">
            <a:avLst/>
          </a:prstGeom>
          <a:noFill/>
          <a:ln>
            <a:noFill/>
          </a:ln>
        </p:spPr>
      </p:pic>
      <p:pic>
        <p:nvPicPr>
          <p:cNvPr id="284" name="Google Shape;284;p7"/>
          <p:cNvPicPr preferRelativeResize="0"/>
          <p:nvPr/>
        </p:nvPicPr>
        <p:blipFill rotWithShape="1">
          <a:blip r:embed="rId8">
            <a:alphaModFix/>
          </a:blip>
          <a:srcRect b="0" l="0" r="0" t="0"/>
          <a:stretch/>
        </p:blipFill>
        <p:spPr>
          <a:xfrm>
            <a:off x="11141061" y="224306"/>
            <a:ext cx="675801" cy="1063241"/>
          </a:xfrm>
          <a:prstGeom prst="rect">
            <a:avLst/>
          </a:prstGeom>
          <a:noFill/>
          <a:ln>
            <a:noFill/>
          </a:ln>
        </p:spPr>
      </p:pic>
      <p:sp>
        <p:nvSpPr>
          <p:cNvPr id="285" name="Google Shape;285;p7"/>
          <p:cNvSpPr txBox="1"/>
          <p:nvPr/>
        </p:nvSpPr>
        <p:spPr>
          <a:xfrm>
            <a:off x="3280490" y="339511"/>
            <a:ext cx="5780309"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2A3D52"/>
              </a:buClr>
              <a:buSzPts val="3600"/>
              <a:buFont typeface="Cambria"/>
              <a:buNone/>
            </a:pPr>
            <a:r>
              <a:rPr b="1" i="0" lang="en-US" sz="3600" u="none" cap="none" strike="noStrike">
                <a:solidFill>
                  <a:srgbClr val="2A3D52"/>
                </a:solidFill>
                <a:latin typeface="Cambria"/>
                <a:ea typeface="Cambria"/>
                <a:cs typeface="Cambria"/>
                <a:sym typeface="Cambria"/>
              </a:rPr>
              <a:t>CÁC OXIDE CỦA NITROGEN</a:t>
            </a:r>
            <a:endParaRPr b="1" i="0" sz="3600" u="none" cap="none" strike="noStrike">
              <a:solidFill>
                <a:srgbClr val="2A3D52"/>
              </a:solidFill>
              <a:latin typeface="Cambria"/>
              <a:ea typeface="Cambria"/>
              <a:cs typeface="Cambria"/>
              <a:sym typeface="Cambria"/>
            </a:endParaRPr>
          </a:p>
        </p:txBody>
      </p:sp>
      <p:sp>
        <p:nvSpPr>
          <p:cNvPr id="286" name="Google Shape;286;p7"/>
          <p:cNvSpPr/>
          <p:nvPr/>
        </p:nvSpPr>
        <p:spPr>
          <a:xfrm>
            <a:off x="422705" y="2220286"/>
            <a:ext cx="5156059" cy="2104107"/>
          </a:xfrm>
          <a:prstGeom prst="rect">
            <a:avLst/>
          </a:prstGeom>
          <a:solidFill>
            <a:schemeClr val="lt1"/>
          </a:solidFill>
          <a:ln cap="flat" cmpd="sng" w="19050">
            <a:solidFill>
              <a:schemeClr val="dk1"/>
            </a:solidFill>
            <a:prstDash val="dashDot"/>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mbria"/>
              <a:buNone/>
            </a:pPr>
            <a:r>
              <a:t/>
            </a:r>
            <a:endParaRPr b="0" i="0" sz="1800" u="none" cap="none" strike="noStrike">
              <a:solidFill>
                <a:srgbClr val="FFFFFF"/>
              </a:solidFill>
              <a:latin typeface="Cambria"/>
              <a:ea typeface="Cambria"/>
              <a:cs typeface="Cambria"/>
              <a:sym typeface="Cambria"/>
            </a:endParaRPr>
          </a:p>
        </p:txBody>
      </p:sp>
      <p:sp>
        <p:nvSpPr>
          <p:cNvPr id="287" name="Google Shape;287;p7"/>
          <p:cNvSpPr txBox="1"/>
          <p:nvPr/>
        </p:nvSpPr>
        <p:spPr>
          <a:xfrm>
            <a:off x="1793111" y="2344257"/>
            <a:ext cx="2681669"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C00000"/>
                </a:solidFill>
                <a:latin typeface="Cambria"/>
                <a:ea typeface="Cambria"/>
                <a:cs typeface="Cambria"/>
                <a:sym typeface="Cambria"/>
              </a:rPr>
              <a:t>NHÓM 2, 4</a:t>
            </a:r>
            <a:endParaRPr sz="2800">
              <a:solidFill>
                <a:srgbClr val="C00000"/>
              </a:solidFill>
              <a:latin typeface="Cambria"/>
              <a:ea typeface="Cambria"/>
              <a:cs typeface="Cambria"/>
              <a:sym typeface="Cambria"/>
            </a:endParaRPr>
          </a:p>
        </p:txBody>
      </p:sp>
      <p:pic>
        <p:nvPicPr>
          <p:cNvPr id="288" name="Google Shape;288;p7"/>
          <p:cNvPicPr preferRelativeResize="0"/>
          <p:nvPr/>
        </p:nvPicPr>
        <p:blipFill rotWithShape="1">
          <a:blip r:embed="rId9">
            <a:alphaModFix/>
          </a:blip>
          <a:srcRect b="0" l="0" r="0" t="0"/>
          <a:stretch/>
        </p:blipFill>
        <p:spPr>
          <a:xfrm>
            <a:off x="593667" y="4581843"/>
            <a:ext cx="1862455" cy="1961515"/>
          </a:xfrm>
          <a:prstGeom prst="rect">
            <a:avLst/>
          </a:prstGeom>
          <a:noFill/>
          <a:ln>
            <a:noFill/>
          </a:ln>
        </p:spPr>
      </p:pic>
      <p:pic>
        <p:nvPicPr>
          <p:cNvPr id="289" name="Google Shape;289;p7"/>
          <p:cNvPicPr preferRelativeResize="0"/>
          <p:nvPr/>
        </p:nvPicPr>
        <p:blipFill rotWithShape="1">
          <a:blip r:embed="rId10">
            <a:alphaModFix/>
          </a:blip>
          <a:srcRect b="0" l="0" r="0" t="0"/>
          <a:stretch/>
        </p:blipFill>
        <p:spPr>
          <a:xfrm>
            <a:off x="2679807" y="4556973"/>
            <a:ext cx="1794973" cy="1961516"/>
          </a:xfrm>
          <a:prstGeom prst="rect">
            <a:avLst/>
          </a:prstGeom>
          <a:noFill/>
          <a:ln>
            <a:noFill/>
          </a:ln>
        </p:spPr>
      </p:pic>
      <p:sp>
        <p:nvSpPr>
          <p:cNvPr id="290" name="Google Shape;290;p7"/>
          <p:cNvSpPr txBox="1"/>
          <p:nvPr/>
        </p:nvSpPr>
        <p:spPr>
          <a:xfrm>
            <a:off x="593667" y="2867477"/>
            <a:ext cx="4732001" cy="1250983"/>
          </a:xfrm>
          <a:prstGeom prst="rect">
            <a:avLst/>
          </a:prstGeom>
          <a:noFill/>
          <a:ln>
            <a:noFill/>
          </a:ln>
        </p:spPr>
        <p:txBody>
          <a:bodyPr anchorCtr="0" anchor="t" bIns="45700" lIns="91425" spcFirstLastPara="1" rIns="91425" wrap="square" tIns="45700">
            <a:spAutoFit/>
          </a:bodyPr>
          <a:lstStyle/>
          <a:p>
            <a:pPr indent="-457200" lvl="0" marL="457200" marR="0" rtl="0" algn="just">
              <a:lnSpc>
                <a:spcPct val="130000"/>
              </a:lnSpc>
              <a:spcBef>
                <a:spcPts val="0"/>
              </a:spcBef>
              <a:spcAft>
                <a:spcPts val="0"/>
              </a:spcAft>
              <a:buClr>
                <a:srgbClr val="000000"/>
              </a:buClr>
              <a:buSzPts val="2000"/>
              <a:buFont typeface="Cambria"/>
              <a:buAutoNum type="arabicPeriod"/>
            </a:pPr>
            <a:r>
              <a:rPr b="1" i="0" lang="en-US" sz="2000" u="none" cap="none" strike="noStrike">
                <a:solidFill>
                  <a:srgbClr val="000000"/>
                </a:solidFill>
                <a:latin typeface="Cambria"/>
                <a:ea typeface="Cambria"/>
                <a:cs typeface="Cambria"/>
                <a:sym typeface="Cambria"/>
              </a:rPr>
              <a:t>Nêu</a:t>
            </a:r>
            <a:r>
              <a:rPr b="1" i="0" lang="en-US" sz="2000" u="none" cap="none" strike="noStrike">
                <a:solidFill>
                  <a:srgbClr val="000000"/>
                </a:solidFill>
                <a:latin typeface="Cambria"/>
                <a:ea typeface="Cambria"/>
                <a:cs typeface="Cambria"/>
                <a:sym typeface="Cambria"/>
              </a:rPr>
              <a:t> hiện tượng mưa acid.</a:t>
            </a:r>
            <a:endParaRPr b="1" sz="2000">
              <a:solidFill>
                <a:srgbClr val="000000"/>
              </a:solidFill>
              <a:latin typeface="Cambria"/>
              <a:ea typeface="Cambria"/>
              <a:cs typeface="Cambria"/>
              <a:sym typeface="Cambria"/>
            </a:endParaRPr>
          </a:p>
          <a:p>
            <a:pPr indent="-457200" lvl="0" marL="457200" marR="0" rtl="0" algn="just">
              <a:lnSpc>
                <a:spcPct val="130000"/>
              </a:lnSpc>
              <a:spcBef>
                <a:spcPts val="0"/>
              </a:spcBef>
              <a:spcAft>
                <a:spcPts val="0"/>
              </a:spcAft>
              <a:buClr>
                <a:srgbClr val="000000"/>
              </a:buClr>
              <a:buSzPts val="2000"/>
              <a:buFont typeface="Cambria"/>
              <a:buAutoNum type="arabicPeriod"/>
            </a:pPr>
            <a:r>
              <a:rPr b="1" lang="en-US" sz="2000">
                <a:solidFill>
                  <a:srgbClr val="000000"/>
                </a:solidFill>
                <a:latin typeface="Cambria"/>
                <a:ea typeface="Cambria"/>
                <a:cs typeface="Cambria"/>
                <a:sym typeface="Cambria"/>
              </a:rPr>
              <a:t>Tác hại của mưa acid đối với môi trường, sức khỏe con người. </a:t>
            </a:r>
            <a:endParaRPr b="1" i="0" sz="2000" u="none" cap="none" strike="noStrike">
              <a:solidFill>
                <a:srgbClr val="000000"/>
              </a:solidFill>
              <a:latin typeface="Cambria"/>
              <a:ea typeface="Cambria"/>
              <a:cs typeface="Cambria"/>
              <a:sym typeface="Cambria"/>
            </a:endParaRPr>
          </a:p>
        </p:txBody>
      </p:sp>
      <p:sp>
        <p:nvSpPr>
          <p:cNvPr id="291" name="Google Shape;291;p7"/>
          <p:cNvSpPr txBox="1"/>
          <p:nvPr/>
        </p:nvSpPr>
        <p:spPr>
          <a:xfrm>
            <a:off x="5845186" y="1490398"/>
            <a:ext cx="6096000" cy="3053336"/>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lang="en-US" sz="1800">
                <a:solidFill>
                  <a:srgbClr val="000000"/>
                </a:solidFill>
                <a:latin typeface="Cambria"/>
                <a:ea typeface="Cambria"/>
                <a:cs typeface="Cambria"/>
                <a:sym typeface="Cambria"/>
              </a:rPr>
              <a:t>Trong thành phần than đá và dầu mỏ có chứa sulfur, quá trình đốt sản sinh ra các khí độc hại như: sulfur dioxide(SO</a:t>
            </a:r>
            <a:r>
              <a:rPr baseline="-25000" lang="en-US" sz="1800">
                <a:solidFill>
                  <a:srgbClr val="000000"/>
                </a:solidFill>
                <a:latin typeface="Cambria"/>
                <a:ea typeface="Cambria"/>
                <a:cs typeface="Cambria"/>
                <a:sym typeface="Cambria"/>
              </a:rPr>
              <a:t>2</a:t>
            </a:r>
            <a:r>
              <a:rPr lang="en-US" sz="1800">
                <a:solidFill>
                  <a:srgbClr val="000000"/>
                </a:solidFill>
                <a:latin typeface="Cambria"/>
                <a:ea typeface="Cambria"/>
                <a:cs typeface="Cambria"/>
                <a:sym typeface="Cambria"/>
              </a:rPr>
              <a:t>) và nitrogen dioxide (NO</a:t>
            </a:r>
            <a:r>
              <a:rPr baseline="-25000" lang="en-US" sz="1800">
                <a:solidFill>
                  <a:srgbClr val="000000"/>
                </a:solidFill>
                <a:latin typeface="Cambria"/>
                <a:ea typeface="Cambria"/>
                <a:cs typeface="Cambria"/>
                <a:sym typeface="Cambria"/>
              </a:rPr>
              <a:t>2</a:t>
            </a:r>
            <a:r>
              <a:rPr lang="en-US" sz="1800">
                <a:solidFill>
                  <a:srgbClr val="000000"/>
                </a:solidFill>
                <a:latin typeface="Cambria"/>
                <a:ea typeface="Cambria"/>
                <a:cs typeface="Cambria"/>
                <a:sym typeface="Cambria"/>
              </a:rPr>
              <a:t>). </a:t>
            </a:r>
            <a:endParaRPr/>
          </a:p>
          <a:p>
            <a:pPr indent="0" lvl="0" marL="0" marR="0" rtl="0" algn="l">
              <a:lnSpc>
                <a:spcPct val="120000"/>
              </a:lnSpc>
              <a:spcBef>
                <a:spcPts val="0"/>
              </a:spcBef>
              <a:spcAft>
                <a:spcPts val="0"/>
              </a:spcAft>
              <a:buNone/>
            </a:pPr>
            <a:r>
              <a:rPr lang="en-US" sz="1800">
                <a:solidFill>
                  <a:srgbClr val="000000"/>
                </a:solidFill>
                <a:latin typeface="Cambria"/>
                <a:ea typeface="Cambria"/>
                <a:cs typeface="Cambria"/>
                <a:sym typeface="Cambria"/>
              </a:rPr>
              <a:t>Các khí này hòa tan với hơi nước trong không khí tạo thành các Sulfuric acid (H</a:t>
            </a:r>
            <a:r>
              <a:rPr baseline="-25000" lang="en-US" sz="1800">
                <a:solidFill>
                  <a:srgbClr val="000000"/>
                </a:solidFill>
                <a:latin typeface="Cambria"/>
                <a:ea typeface="Cambria"/>
                <a:cs typeface="Cambria"/>
                <a:sym typeface="Cambria"/>
              </a:rPr>
              <a:t>2</a:t>
            </a:r>
            <a:r>
              <a:rPr lang="en-US" sz="1800">
                <a:solidFill>
                  <a:srgbClr val="000000"/>
                </a:solidFill>
                <a:latin typeface="Cambria"/>
                <a:ea typeface="Cambria"/>
                <a:cs typeface="Cambria"/>
                <a:sym typeface="Cambria"/>
              </a:rPr>
              <a:t>SO</a:t>
            </a:r>
            <a:r>
              <a:rPr baseline="-25000" lang="en-US" sz="1800">
                <a:solidFill>
                  <a:srgbClr val="000000"/>
                </a:solidFill>
                <a:latin typeface="Cambria"/>
                <a:ea typeface="Cambria"/>
                <a:cs typeface="Cambria"/>
                <a:sym typeface="Cambria"/>
              </a:rPr>
              <a:t>4</a:t>
            </a:r>
            <a:r>
              <a:rPr lang="en-US" sz="1800">
                <a:solidFill>
                  <a:srgbClr val="000000"/>
                </a:solidFill>
                <a:latin typeface="Cambria"/>
                <a:ea typeface="Cambria"/>
                <a:cs typeface="Cambria"/>
                <a:sym typeface="Cambria"/>
              </a:rPr>
              <a:t>) và nitric acid (HNO</a:t>
            </a:r>
            <a:r>
              <a:rPr baseline="-25000" lang="en-US" sz="1800">
                <a:solidFill>
                  <a:srgbClr val="000000"/>
                </a:solidFill>
                <a:latin typeface="Cambria"/>
                <a:ea typeface="Cambria"/>
                <a:cs typeface="Cambria"/>
                <a:sym typeface="Cambria"/>
              </a:rPr>
              <a:t>3</a:t>
            </a:r>
            <a:r>
              <a:rPr lang="en-US" sz="1800">
                <a:solidFill>
                  <a:srgbClr val="000000"/>
                </a:solidFill>
                <a:latin typeface="Cambria"/>
                <a:ea typeface="Cambria"/>
                <a:cs typeface="Cambria"/>
                <a:sym typeface="Cambria"/>
              </a:rPr>
              <a:t>). </a:t>
            </a:r>
            <a:endParaRPr/>
          </a:p>
          <a:p>
            <a:pPr indent="0" lvl="0" marL="0" marR="0" rtl="0" algn="l">
              <a:lnSpc>
                <a:spcPct val="120000"/>
              </a:lnSpc>
              <a:spcBef>
                <a:spcPts val="0"/>
              </a:spcBef>
              <a:spcAft>
                <a:spcPts val="0"/>
              </a:spcAft>
              <a:buNone/>
            </a:pPr>
            <a:r>
              <a:t/>
            </a:r>
            <a:endParaRPr sz="1800">
              <a:solidFill>
                <a:srgbClr val="000000"/>
              </a:solidFill>
              <a:latin typeface="Cambria"/>
              <a:ea typeface="Cambria"/>
              <a:cs typeface="Cambria"/>
              <a:sym typeface="Cambria"/>
            </a:endParaRPr>
          </a:p>
          <a:p>
            <a:pPr indent="0" lvl="0" marL="0" marR="0" rtl="0" algn="l">
              <a:lnSpc>
                <a:spcPct val="120000"/>
              </a:lnSpc>
              <a:spcBef>
                <a:spcPts val="0"/>
              </a:spcBef>
              <a:spcAft>
                <a:spcPts val="0"/>
              </a:spcAft>
              <a:buNone/>
            </a:pPr>
            <a:r>
              <a:t/>
            </a:r>
            <a:endParaRPr sz="1800">
              <a:solidFill>
                <a:srgbClr val="000000"/>
              </a:solidFill>
              <a:latin typeface="Cambria"/>
              <a:ea typeface="Cambria"/>
              <a:cs typeface="Cambria"/>
              <a:sym typeface="Cambria"/>
            </a:endParaRPr>
          </a:p>
          <a:p>
            <a:pPr indent="0" lvl="0" marL="0" marR="0" rtl="0" algn="l">
              <a:lnSpc>
                <a:spcPct val="120000"/>
              </a:lnSpc>
              <a:spcBef>
                <a:spcPts val="0"/>
              </a:spcBef>
              <a:spcAft>
                <a:spcPts val="0"/>
              </a:spcAft>
              <a:buNone/>
            </a:pPr>
            <a:r>
              <a:t/>
            </a:r>
            <a:endParaRPr sz="1800">
              <a:solidFill>
                <a:srgbClr val="000000"/>
              </a:solidFill>
              <a:latin typeface="Cambria"/>
              <a:ea typeface="Cambria"/>
              <a:cs typeface="Cambria"/>
              <a:sym typeface="Cambria"/>
            </a:endParaRPr>
          </a:p>
          <a:p>
            <a:pPr indent="0" lvl="0" marL="0" marR="0" rtl="0" algn="l">
              <a:lnSpc>
                <a:spcPct val="120000"/>
              </a:lnSpc>
              <a:spcBef>
                <a:spcPts val="0"/>
              </a:spcBef>
              <a:spcAft>
                <a:spcPts val="0"/>
              </a:spcAft>
              <a:buNone/>
            </a:pPr>
            <a:r>
              <a:rPr b="1" lang="en-US" sz="1800">
                <a:solidFill>
                  <a:srgbClr val="FF0000"/>
                </a:solidFill>
                <a:latin typeface="Cambria"/>
                <a:ea typeface="Cambria"/>
                <a:cs typeface="Cambria"/>
                <a:sym typeface="Cambria"/>
              </a:rPr>
              <a:t>Nước mưa có độ pH dưới 5,6 được gọi là mưa acid. </a:t>
            </a:r>
            <a:endParaRPr b="1" sz="1600">
              <a:solidFill>
                <a:srgbClr val="FF0000"/>
              </a:solidFill>
              <a:latin typeface="Cambria"/>
              <a:ea typeface="Cambria"/>
              <a:cs typeface="Cambria"/>
              <a:sym typeface="Cambria"/>
            </a:endParaRPr>
          </a:p>
        </p:txBody>
      </p:sp>
      <p:pic>
        <p:nvPicPr>
          <p:cNvPr id="292" name="Google Shape;292;p7"/>
          <p:cNvPicPr preferRelativeResize="0"/>
          <p:nvPr/>
        </p:nvPicPr>
        <p:blipFill rotWithShape="1">
          <a:blip r:embed="rId11">
            <a:alphaModFix/>
          </a:blip>
          <a:srcRect b="0" l="0" r="0" t="0"/>
          <a:stretch/>
        </p:blipFill>
        <p:spPr>
          <a:xfrm>
            <a:off x="7321561" y="3349465"/>
            <a:ext cx="3143250" cy="723900"/>
          </a:xfrm>
          <a:prstGeom prst="rect">
            <a:avLst/>
          </a:prstGeom>
          <a:noFill/>
          <a:ln>
            <a:noFill/>
          </a:ln>
        </p:spPr>
      </p:pic>
      <p:sp>
        <p:nvSpPr>
          <p:cNvPr id="293" name="Google Shape;293;p7"/>
          <p:cNvSpPr txBox="1"/>
          <p:nvPr/>
        </p:nvSpPr>
        <p:spPr>
          <a:xfrm>
            <a:off x="5502333" y="4691231"/>
            <a:ext cx="6096000" cy="1731051"/>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1" lang="en-US" sz="1800">
                <a:solidFill>
                  <a:srgbClr val="000000"/>
                </a:solidFill>
                <a:latin typeface="Cambria"/>
                <a:ea typeface="Cambria"/>
                <a:cs typeface="Cambria"/>
                <a:sym typeface="Cambria"/>
              </a:rPr>
              <a:t>Một số tác hại của mưa acid là</a:t>
            </a:r>
            <a:endParaRPr b="1" sz="1600">
              <a:solidFill>
                <a:schemeClr val="dk1"/>
              </a:solidFill>
              <a:latin typeface="Cambria"/>
              <a:ea typeface="Cambria"/>
              <a:cs typeface="Cambria"/>
              <a:sym typeface="Cambria"/>
            </a:endParaRPr>
          </a:p>
          <a:p>
            <a:pPr indent="0" lvl="0" marL="0" marR="0" rtl="0" algn="l">
              <a:lnSpc>
                <a:spcPct val="115000"/>
              </a:lnSpc>
              <a:spcBef>
                <a:spcPts val="1000"/>
              </a:spcBef>
              <a:spcAft>
                <a:spcPts val="0"/>
              </a:spcAft>
              <a:buNone/>
            </a:pPr>
            <a:r>
              <a:rPr lang="en-US" sz="1800">
                <a:solidFill>
                  <a:srgbClr val="000000"/>
                </a:solidFill>
                <a:latin typeface="Cambria"/>
                <a:ea typeface="Cambria"/>
                <a:cs typeface="Cambria"/>
                <a:sym typeface="Cambria"/>
              </a:rPr>
              <a:t>•	Làm xói mòn bề mặt các công trình kiến trúc.</a:t>
            </a:r>
            <a:endParaRPr sz="1600">
              <a:solidFill>
                <a:schemeClr val="dk1"/>
              </a:solidFill>
              <a:latin typeface="Cambria"/>
              <a:ea typeface="Cambria"/>
              <a:cs typeface="Cambria"/>
              <a:sym typeface="Cambria"/>
            </a:endParaRPr>
          </a:p>
          <a:p>
            <a:pPr indent="0" lvl="0" marL="0" marR="0" rtl="0" algn="l">
              <a:lnSpc>
                <a:spcPct val="115000"/>
              </a:lnSpc>
              <a:spcBef>
                <a:spcPts val="1000"/>
              </a:spcBef>
              <a:spcAft>
                <a:spcPts val="0"/>
              </a:spcAft>
              <a:buNone/>
            </a:pPr>
            <a:r>
              <a:rPr lang="en-US" sz="1800">
                <a:solidFill>
                  <a:srgbClr val="000000"/>
                </a:solidFill>
                <a:latin typeface="Cambria"/>
                <a:ea typeface="Cambria"/>
                <a:cs typeface="Cambria"/>
                <a:sym typeface="Cambria"/>
              </a:rPr>
              <a:t>•	Ảnh hưởng lớn đến cây trồng.</a:t>
            </a:r>
            <a:endParaRPr sz="1600">
              <a:solidFill>
                <a:schemeClr val="dk1"/>
              </a:solidFill>
              <a:latin typeface="Cambria"/>
              <a:ea typeface="Cambria"/>
              <a:cs typeface="Cambria"/>
              <a:sym typeface="Cambria"/>
            </a:endParaRPr>
          </a:p>
          <a:p>
            <a:pPr indent="0" lvl="0" marL="0" marR="0" rtl="0" algn="l">
              <a:lnSpc>
                <a:spcPct val="115000"/>
              </a:lnSpc>
              <a:spcBef>
                <a:spcPts val="1000"/>
              </a:spcBef>
              <a:spcAft>
                <a:spcPts val="0"/>
              </a:spcAft>
              <a:buNone/>
            </a:pPr>
            <a:r>
              <a:rPr lang="en-US" sz="1800">
                <a:solidFill>
                  <a:srgbClr val="000000"/>
                </a:solidFill>
                <a:latin typeface="Cambria"/>
                <a:ea typeface="Cambria"/>
                <a:cs typeface="Cambria"/>
                <a:sym typeface="Cambria"/>
              </a:rPr>
              <a:t>•	Ảnh hưởng xấu đến các loài sinh vật,...</a:t>
            </a:r>
            <a:endParaRPr sz="1600">
              <a:solidFill>
                <a:schemeClr val="dk1"/>
              </a:solidFill>
              <a:latin typeface="Cambria"/>
              <a:ea typeface="Cambria"/>
              <a:cs typeface="Cambria"/>
              <a:sym typeface="Cambria"/>
            </a:endParaRPr>
          </a:p>
        </p:txBody>
      </p:sp>
      <p:pic>
        <p:nvPicPr>
          <p:cNvPr descr="F:\5351cc8d2b5ee.png" id="294" name="Google Shape;294;p7"/>
          <p:cNvPicPr preferRelativeResize="0"/>
          <p:nvPr/>
        </p:nvPicPr>
        <p:blipFill rotWithShape="1">
          <a:blip r:embed="rId12">
            <a:alphaModFix/>
          </a:blip>
          <a:srcRect b="0" l="0" r="0" t="0"/>
          <a:stretch/>
        </p:blipFill>
        <p:spPr>
          <a:xfrm>
            <a:off x="10199077" y="5620916"/>
            <a:ext cx="1869020" cy="116694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9"/>
                                        </p:tgtEl>
                                        <p:attrNameLst>
                                          <p:attrName>style.visibility</p:attrName>
                                        </p:attrNameLst>
                                      </p:cBhvr>
                                      <p:to>
                                        <p:strVal val="visible"/>
                                      </p:to>
                                    </p:set>
                                    <p:animEffect filter="fade" transition="in">
                                      <p:cBhvr>
                                        <p:cTn dur="500"/>
                                        <p:tgtEl>
                                          <p:spTgt spid="289"/>
                                        </p:tgtEl>
                                      </p:cBhvr>
                                    </p:animEffect>
                                  </p:childTnLst>
                                </p:cTn>
                              </p:par>
                              <p:par>
                                <p:cTn fill="hold" nodeType="withEffect" presetClass="entr" presetID="10" presetSubtype="0">
                                  <p:stCondLst>
                                    <p:cond delay="0"/>
                                  </p:stCondLst>
                                  <p:childTnLst>
                                    <p:set>
                                      <p:cBhvr>
                                        <p:cTn dur="1" fill="hold">
                                          <p:stCondLst>
                                            <p:cond delay="0"/>
                                          </p:stCondLst>
                                        </p:cTn>
                                        <p:tgtEl>
                                          <p:spTgt spid="288"/>
                                        </p:tgtEl>
                                        <p:attrNameLst>
                                          <p:attrName>style.visibility</p:attrName>
                                        </p:attrNameLst>
                                      </p:cBhvr>
                                      <p:to>
                                        <p:strVal val="visible"/>
                                      </p:to>
                                    </p:set>
                                    <p:animEffect filter="fade" transition="in">
                                      <p:cBhvr>
                                        <p:cTn dur="500"/>
                                        <p:tgtEl>
                                          <p:spTgt spid="288"/>
                                        </p:tgtEl>
                                      </p:cBhvr>
                                    </p:animEffect>
                                  </p:childTnLst>
                                </p:cTn>
                              </p:par>
                              <p:par>
                                <p:cTn fill="hold" nodeType="withEffect" presetClass="entr" presetID="10" presetSubtype="0">
                                  <p:stCondLst>
                                    <p:cond delay="0"/>
                                  </p:stCondLst>
                                  <p:childTnLst>
                                    <p:set>
                                      <p:cBhvr>
                                        <p:cTn dur="1" fill="hold">
                                          <p:stCondLst>
                                            <p:cond delay="0"/>
                                          </p:stCondLst>
                                        </p:cTn>
                                        <p:tgtEl>
                                          <p:spTgt spid="290"/>
                                        </p:tgtEl>
                                        <p:attrNameLst>
                                          <p:attrName>style.visibility</p:attrName>
                                        </p:attrNameLst>
                                      </p:cBhvr>
                                      <p:to>
                                        <p:strVal val="visible"/>
                                      </p:to>
                                    </p:set>
                                    <p:animEffect filter="fade" transition="in">
                                      <p:cBhvr>
                                        <p:cTn dur="500"/>
                                        <p:tgtEl>
                                          <p:spTgt spid="2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1"/>
                                        </p:tgtEl>
                                        <p:attrNameLst>
                                          <p:attrName>style.visibility</p:attrName>
                                        </p:attrNameLst>
                                      </p:cBhvr>
                                      <p:to>
                                        <p:strVal val="visible"/>
                                      </p:to>
                                    </p:set>
                                    <p:animEffect filter="fade" transition="in">
                                      <p:cBhvr>
                                        <p:cTn dur="500"/>
                                        <p:tgtEl>
                                          <p:spTgt spid="2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2"/>
                                        </p:tgtEl>
                                        <p:attrNameLst>
                                          <p:attrName>style.visibility</p:attrName>
                                        </p:attrNameLst>
                                      </p:cBhvr>
                                      <p:to>
                                        <p:strVal val="visible"/>
                                      </p:to>
                                    </p:set>
                                    <p:animEffect filter="fade" transition="in">
                                      <p:cBhvr>
                                        <p:cTn dur="500"/>
                                        <p:tgtEl>
                                          <p:spTgt spid="2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3"/>
                                        </p:tgtEl>
                                        <p:attrNameLst>
                                          <p:attrName>style.visibility</p:attrName>
                                        </p:attrNameLst>
                                      </p:cBhvr>
                                      <p:to>
                                        <p:strVal val="visible"/>
                                      </p:to>
                                    </p:set>
                                    <p:animEffect filter="fade" transition="in">
                                      <p:cBhvr>
                                        <p:cTn dur="500"/>
                                        <p:tgtEl>
                                          <p:spTgt spid="2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8"/>
          <p:cNvSpPr/>
          <p:nvPr/>
        </p:nvSpPr>
        <p:spPr>
          <a:xfrm>
            <a:off x="0" y="0"/>
            <a:ext cx="12192000" cy="1266092"/>
          </a:xfrm>
          <a:prstGeom prst="rect">
            <a:avLst/>
          </a:prstGeom>
          <a:blipFill rotWithShape="1">
            <a:blip r:embed="rId3">
              <a:alphaModFix/>
            </a:blip>
            <a:stretch>
              <a:fillRect b="-441653"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mbria"/>
              <a:buNone/>
            </a:pPr>
            <a:r>
              <a:t/>
            </a:r>
            <a:endParaRPr b="0" i="0" sz="1800" u="none" cap="none" strike="noStrike">
              <a:solidFill>
                <a:srgbClr val="FFFFFF"/>
              </a:solidFill>
              <a:latin typeface="Cambria"/>
              <a:ea typeface="Cambria"/>
              <a:cs typeface="Cambria"/>
              <a:sym typeface="Cambria"/>
            </a:endParaRPr>
          </a:p>
        </p:txBody>
      </p:sp>
      <p:pic>
        <p:nvPicPr>
          <p:cNvPr id="301" name="Google Shape;301;p8"/>
          <p:cNvPicPr preferRelativeResize="0"/>
          <p:nvPr/>
        </p:nvPicPr>
        <p:blipFill rotWithShape="1">
          <a:blip r:embed="rId4">
            <a:alphaModFix/>
          </a:blip>
          <a:srcRect b="0" l="0" r="0" t="0"/>
          <a:stretch/>
        </p:blipFill>
        <p:spPr>
          <a:xfrm>
            <a:off x="1268708" y="755927"/>
            <a:ext cx="1180308" cy="440025"/>
          </a:xfrm>
          <a:prstGeom prst="rect">
            <a:avLst/>
          </a:prstGeom>
          <a:noFill/>
          <a:ln>
            <a:noFill/>
          </a:ln>
        </p:spPr>
      </p:pic>
      <p:pic>
        <p:nvPicPr>
          <p:cNvPr id="302" name="Google Shape;302;p8"/>
          <p:cNvPicPr preferRelativeResize="0"/>
          <p:nvPr/>
        </p:nvPicPr>
        <p:blipFill rotWithShape="1">
          <a:blip r:embed="rId5">
            <a:alphaModFix/>
          </a:blip>
          <a:srcRect b="0" l="0" r="0" t="0"/>
          <a:stretch/>
        </p:blipFill>
        <p:spPr>
          <a:xfrm>
            <a:off x="1255274" y="171199"/>
            <a:ext cx="721647" cy="637312"/>
          </a:xfrm>
          <a:prstGeom prst="rect">
            <a:avLst/>
          </a:prstGeom>
          <a:noFill/>
          <a:ln>
            <a:noFill/>
          </a:ln>
        </p:spPr>
      </p:pic>
      <p:pic>
        <p:nvPicPr>
          <p:cNvPr id="303" name="Google Shape;303;p8"/>
          <p:cNvPicPr preferRelativeResize="0"/>
          <p:nvPr/>
        </p:nvPicPr>
        <p:blipFill rotWithShape="1">
          <a:blip r:embed="rId6">
            <a:alphaModFix/>
          </a:blip>
          <a:srcRect b="0" l="0" r="0" t="0"/>
          <a:stretch/>
        </p:blipFill>
        <p:spPr>
          <a:xfrm>
            <a:off x="0" y="70140"/>
            <a:ext cx="1133571" cy="982326"/>
          </a:xfrm>
          <a:prstGeom prst="rect">
            <a:avLst/>
          </a:prstGeom>
          <a:noFill/>
          <a:ln>
            <a:noFill/>
          </a:ln>
        </p:spPr>
      </p:pic>
      <p:pic>
        <p:nvPicPr>
          <p:cNvPr id="304" name="Google Shape;304;p8"/>
          <p:cNvPicPr preferRelativeResize="0"/>
          <p:nvPr/>
        </p:nvPicPr>
        <p:blipFill rotWithShape="1">
          <a:blip r:embed="rId7">
            <a:alphaModFix/>
          </a:blip>
          <a:srcRect b="0" l="0" r="0" t="0"/>
          <a:stretch/>
        </p:blipFill>
        <p:spPr>
          <a:xfrm>
            <a:off x="10317917" y="70140"/>
            <a:ext cx="702097" cy="1105620"/>
          </a:xfrm>
          <a:prstGeom prst="rect">
            <a:avLst/>
          </a:prstGeom>
          <a:noFill/>
          <a:ln>
            <a:noFill/>
          </a:ln>
        </p:spPr>
      </p:pic>
      <p:pic>
        <p:nvPicPr>
          <p:cNvPr id="305" name="Google Shape;305;p8"/>
          <p:cNvPicPr preferRelativeResize="0"/>
          <p:nvPr/>
        </p:nvPicPr>
        <p:blipFill rotWithShape="1">
          <a:blip r:embed="rId8">
            <a:alphaModFix/>
          </a:blip>
          <a:srcRect b="0" l="0" r="0" t="0"/>
          <a:stretch/>
        </p:blipFill>
        <p:spPr>
          <a:xfrm>
            <a:off x="11141061" y="224306"/>
            <a:ext cx="675801" cy="1063241"/>
          </a:xfrm>
          <a:prstGeom prst="rect">
            <a:avLst/>
          </a:prstGeom>
          <a:noFill/>
          <a:ln>
            <a:noFill/>
          </a:ln>
        </p:spPr>
      </p:pic>
      <p:grpSp>
        <p:nvGrpSpPr>
          <p:cNvPr id="306" name="Google Shape;306;p8"/>
          <p:cNvGrpSpPr/>
          <p:nvPr/>
        </p:nvGrpSpPr>
        <p:grpSpPr>
          <a:xfrm>
            <a:off x="823141" y="2084657"/>
            <a:ext cx="3269900" cy="1581907"/>
            <a:chOff x="1806123" y="2036409"/>
            <a:chExt cx="2302745" cy="1690344"/>
          </a:xfrm>
        </p:grpSpPr>
        <p:sp>
          <p:nvSpPr>
            <p:cNvPr id="307" name="Google Shape;307;p8"/>
            <p:cNvSpPr/>
            <p:nvPr/>
          </p:nvSpPr>
          <p:spPr>
            <a:xfrm>
              <a:off x="1873844" y="2036409"/>
              <a:ext cx="2167304" cy="1690344"/>
            </a:xfrm>
            <a:custGeom>
              <a:rect b="b" l="l" r="r" t="t"/>
              <a:pathLst>
                <a:path extrusionOk="0" h="1125415" w="2167304">
                  <a:moveTo>
                    <a:pt x="152403" y="0"/>
                  </a:moveTo>
                  <a:lnTo>
                    <a:pt x="2014901" y="0"/>
                  </a:lnTo>
                  <a:cubicBezTo>
                    <a:pt x="2099071" y="0"/>
                    <a:pt x="2167304" y="68233"/>
                    <a:pt x="2167304" y="152403"/>
                  </a:cubicBezTo>
                  <a:lnTo>
                    <a:pt x="2167304" y="761997"/>
                  </a:lnTo>
                  <a:cubicBezTo>
                    <a:pt x="2167304" y="846167"/>
                    <a:pt x="2099071" y="914400"/>
                    <a:pt x="2014901" y="914400"/>
                  </a:cubicBezTo>
                  <a:lnTo>
                    <a:pt x="1206041" y="914400"/>
                  </a:lnTo>
                  <a:lnTo>
                    <a:pt x="1083652" y="1125415"/>
                  </a:lnTo>
                  <a:lnTo>
                    <a:pt x="961263" y="914400"/>
                  </a:lnTo>
                  <a:lnTo>
                    <a:pt x="152403" y="914400"/>
                  </a:lnTo>
                  <a:cubicBezTo>
                    <a:pt x="68233" y="914400"/>
                    <a:pt x="0" y="846167"/>
                    <a:pt x="0" y="761997"/>
                  </a:cubicBezTo>
                  <a:lnTo>
                    <a:pt x="0" y="152403"/>
                  </a:lnTo>
                  <a:cubicBezTo>
                    <a:pt x="0" y="68233"/>
                    <a:pt x="68233" y="0"/>
                    <a:pt x="152403" y="0"/>
                  </a:cubicBezTo>
                  <a:close/>
                </a:path>
              </a:pathLst>
            </a:custGeom>
            <a:solidFill>
              <a:srgbClr val="2A3D5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mbria"/>
                <a:buNone/>
              </a:pPr>
              <a:r>
                <a:t/>
              </a:r>
              <a:endParaRPr b="0" i="0" sz="1800" u="none" cap="none" strike="noStrike">
                <a:solidFill>
                  <a:srgbClr val="FFFFFF"/>
                </a:solidFill>
                <a:latin typeface="Cambria"/>
                <a:ea typeface="Cambria"/>
                <a:cs typeface="Cambria"/>
                <a:sym typeface="Cambria"/>
              </a:endParaRPr>
            </a:p>
          </p:txBody>
        </p:sp>
        <p:sp>
          <p:nvSpPr>
            <p:cNvPr descr="e7d195523061f1c0deeec63e560781cfd59afb0ea006f2a87ABB68BF51EA6619813959095094C18C62A12F549504892A4AAA8C1554C6663626E05CA27F281A14E6983772AFC3FB97135759321DEA3D709AACD122C08E6ED192FFACBB1E1BECB2ED91EE5F1ED7B5B4D639FA608C47C1EEEE0A899CA8C6B4A60DCCA6D3BA80ED4161D4A4778988E171" id="308" name="Google Shape;308;p8"/>
            <p:cNvSpPr txBox="1"/>
            <p:nvPr/>
          </p:nvSpPr>
          <p:spPr>
            <a:xfrm>
              <a:off x="1806123" y="2124742"/>
              <a:ext cx="2302745" cy="127707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2000"/>
                <a:buFont typeface="Cambria"/>
                <a:buNone/>
              </a:pPr>
              <a:r>
                <a:rPr b="1" i="0" lang="en-US" sz="2000" u="none" cap="none" strike="noStrike">
                  <a:solidFill>
                    <a:srgbClr val="FFFFFF"/>
                  </a:solidFill>
                  <a:latin typeface="Cambria"/>
                  <a:ea typeface="Cambria"/>
                  <a:cs typeface="Cambria"/>
                  <a:sym typeface="Cambria"/>
                </a:rPr>
                <a:t>Có pH &lt; 5,6, gây nhiều tác hại với môi trường, sức khỏe con người</a:t>
              </a:r>
              <a:endParaRPr b="1" i="0" sz="2000" u="none" cap="none" strike="noStrike">
                <a:solidFill>
                  <a:srgbClr val="FFFFFF"/>
                </a:solidFill>
                <a:latin typeface="Cambria"/>
                <a:ea typeface="Cambria"/>
                <a:cs typeface="Cambria"/>
                <a:sym typeface="Cambria"/>
              </a:endParaRPr>
            </a:p>
          </p:txBody>
        </p:sp>
      </p:grpSp>
      <p:sp>
        <p:nvSpPr>
          <p:cNvPr id="309" name="Google Shape;309;p8"/>
          <p:cNvSpPr txBox="1"/>
          <p:nvPr/>
        </p:nvSpPr>
        <p:spPr>
          <a:xfrm>
            <a:off x="3280490" y="339511"/>
            <a:ext cx="5780309"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2A3D52"/>
              </a:buClr>
              <a:buSzPts val="3600"/>
              <a:buFont typeface="Cambria"/>
              <a:buNone/>
            </a:pPr>
            <a:r>
              <a:rPr b="1" i="0" lang="en-US" sz="3600" u="none" cap="none" strike="noStrike">
                <a:solidFill>
                  <a:srgbClr val="2A3D52"/>
                </a:solidFill>
                <a:latin typeface="Cambria"/>
                <a:ea typeface="Cambria"/>
                <a:cs typeface="Cambria"/>
                <a:sym typeface="Cambria"/>
              </a:rPr>
              <a:t>CÁC OXIDE CỦA NITROGEN</a:t>
            </a:r>
            <a:endParaRPr b="1" i="0" sz="3600" u="none" cap="none" strike="noStrike">
              <a:solidFill>
                <a:srgbClr val="2A3D52"/>
              </a:solidFill>
              <a:latin typeface="Cambria"/>
              <a:ea typeface="Cambria"/>
              <a:cs typeface="Cambria"/>
              <a:sym typeface="Cambria"/>
            </a:endParaRPr>
          </a:p>
        </p:txBody>
      </p:sp>
      <p:sp>
        <p:nvSpPr>
          <p:cNvPr id="310" name="Google Shape;310;p8"/>
          <p:cNvSpPr txBox="1"/>
          <p:nvPr/>
        </p:nvSpPr>
        <p:spPr>
          <a:xfrm>
            <a:off x="834598" y="1347203"/>
            <a:ext cx="3172376" cy="461665"/>
          </a:xfrm>
          <a:prstGeom prst="rect">
            <a:avLst/>
          </a:prstGeom>
          <a:solidFill>
            <a:srgbClr val="BBD6EE"/>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Cambria"/>
              <a:buNone/>
            </a:pPr>
            <a:r>
              <a:rPr b="1" lang="en-US" sz="2400">
                <a:solidFill>
                  <a:srgbClr val="000000"/>
                </a:solidFill>
                <a:latin typeface="Cambria"/>
                <a:ea typeface="Cambria"/>
                <a:cs typeface="Cambria"/>
                <a:sym typeface="Cambria"/>
              </a:rPr>
              <a:t>3. Mưa acid</a:t>
            </a:r>
            <a:endParaRPr b="0" i="0" sz="2400" u="none" cap="none" strike="noStrike">
              <a:solidFill>
                <a:srgbClr val="000000"/>
              </a:solidFill>
              <a:latin typeface="Cambria"/>
              <a:ea typeface="Cambria"/>
              <a:cs typeface="Cambria"/>
              <a:sym typeface="Cambria"/>
            </a:endParaRPr>
          </a:p>
        </p:txBody>
      </p:sp>
      <p:grpSp>
        <p:nvGrpSpPr>
          <p:cNvPr id="311" name="Google Shape;311;p8"/>
          <p:cNvGrpSpPr/>
          <p:nvPr/>
        </p:nvGrpSpPr>
        <p:grpSpPr>
          <a:xfrm>
            <a:off x="4503153" y="2151807"/>
            <a:ext cx="3269900" cy="1266092"/>
            <a:chOff x="1806123" y="2015694"/>
            <a:chExt cx="2302745" cy="1690344"/>
          </a:xfrm>
        </p:grpSpPr>
        <p:sp>
          <p:nvSpPr>
            <p:cNvPr id="312" name="Google Shape;312;p8"/>
            <p:cNvSpPr/>
            <p:nvPr/>
          </p:nvSpPr>
          <p:spPr>
            <a:xfrm>
              <a:off x="1869855" y="2015694"/>
              <a:ext cx="2167304" cy="1690344"/>
            </a:xfrm>
            <a:custGeom>
              <a:rect b="b" l="l" r="r" t="t"/>
              <a:pathLst>
                <a:path extrusionOk="0" h="1125415" w="2167304">
                  <a:moveTo>
                    <a:pt x="152403" y="0"/>
                  </a:moveTo>
                  <a:lnTo>
                    <a:pt x="2014901" y="0"/>
                  </a:lnTo>
                  <a:cubicBezTo>
                    <a:pt x="2099071" y="0"/>
                    <a:pt x="2167304" y="68233"/>
                    <a:pt x="2167304" y="152403"/>
                  </a:cubicBezTo>
                  <a:lnTo>
                    <a:pt x="2167304" y="761997"/>
                  </a:lnTo>
                  <a:cubicBezTo>
                    <a:pt x="2167304" y="846167"/>
                    <a:pt x="2099071" y="914400"/>
                    <a:pt x="2014901" y="914400"/>
                  </a:cubicBezTo>
                  <a:lnTo>
                    <a:pt x="1206041" y="914400"/>
                  </a:lnTo>
                  <a:lnTo>
                    <a:pt x="1083652" y="1125415"/>
                  </a:lnTo>
                  <a:lnTo>
                    <a:pt x="961263" y="914400"/>
                  </a:lnTo>
                  <a:lnTo>
                    <a:pt x="152403" y="914400"/>
                  </a:lnTo>
                  <a:cubicBezTo>
                    <a:pt x="68233" y="914400"/>
                    <a:pt x="0" y="846167"/>
                    <a:pt x="0" y="761997"/>
                  </a:cubicBezTo>
                  <a:lnTo>
                    <a:pt x="0" y="152403"/>
                  </a:lnTo>
                  <a:cubicBezTo>
                    <a:pt x="0" y="68233"/>
                    <a:pt x="68233" y="0"/>
                    <a:pt x="152403" y="0"/>
                  </a:cubicBezTo>
                  <a:close/>
                </a:path>
              </a:pathLst>
            </a:custGeom>
            <a:solidFill>
              <a:srgbClr val="2A3D5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mbria"/>
                <a:buNone/>
              </a:pPr>
              <a:r>
                <a:t/>
              </a:r>
              <a:endParaRPr b="0" i="0" sz="1800" u="none" cap="none" strike="noStrike">
                <a:solidFill>
                  <a:srgbClr val="FFFFFF"/>
                </a:solidFill>
                <a:latin typeface="Cambria"/>
                <a:ea typeface="Cambria"/>
                <a:cs typeface="Cambria"/>
                <a:sym typeface="Cambria"/>
              </a:endParaRPr>
            </a:p>
          </p:txBody>
        </p:sp>
        <p:sp>
          <p:nvSpPr>
            <p:cNvPr descr="e7d195523061f1c0deeec63e560781cfd59afb0ea006f2a87ABB68BF51EA6619813959095094C18C62A12F549504892A4AAA8C1554C6663626E05CA27F281A14E6983772AFC3FB97135759321DEA3D709AACD122C08E6ED192FFACBB1E1BECB2ED91EE5F1ED7B5B4D639FA608C47C1EEEE0A899CA8C6B4A60DCCA6D3BA80ED4161D4A4778988E171" id="313" name="Google Shape;313;p8"/>
            <p:cNvSpPr txBox="1"/>
            <p:nvPr/>
          </p:nvSpPr>
          <p:spPr>
            <a:xfrm>
              <a:off x="1806123" y="2124742"/>
              <a:ext cx="2302745" cy="7564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2000"/>
                <a:buFont typeface="Cambria"/>
                <a:buNone/>
              </a:pPr>
              <a:r>
                <a:rPr b="1" i="0" lang="en-US" sz="2000" u="none" cap="none" strike="noStrike">
                  <a:solidFill>
                    <a:srgbClr val="FFFFFF"/>
                  </a:solidFill>
                  <a:latin typeface="Cambria"/>
                  <a:ea typeface="Cambria"/>
                  <a:cs typeface="Cambria"/>
                  <a:sym typeface="Cambria"/>
                </a:rPr>
                <a:t>Tác nhân gây mưa acid: SO</a:t>
              </a:r>
              <a:r>
                <a:rPr b="1" baseline="-25000" i="0" lang="en-US" sz="2000" u="none" cap="none" strike="noStrike">
                  <a:solidFill>
                    <a:srgbClr val="FFFFFF"/>
                  </a:solidFill>
                  <a:latin typeface="Cambria"/>
                  <a:ea typeface="Cambria"/>
                  <a:cs typeface="Cambria"/>
                  <a:sym typeface="Cambria"/>
                </a:rPr>
                <a:t>2</a:t>
              </a:r>
              <a:r>
                <a:rPr b="1" i="0" lang="en-US" sz="2000" u="none" cap="none" strike="noStrike">
                  <a:solidFill>
                    <a:srgbClr val="FFFFFF"/>
                  </a:solidFill>
                  <a:latin typeface="Cambria"/>
                  <a:ea typeface="Cambria"/>
                  <a:cs typeface="Cambria"/>
                  <a:sym typeface="Cambria"/>
                </a:rPr>
                <a:t> và NO</a:t>
              </a:r>
              <a:r>
                <a:rPr b="1" baseline="-25000" i="0" lang="en-US" sz="2000" u="none" cap="none" strike="noStrike">
                  <a:solidFill>
                    <a:srgbClr val="FFFFFF"/>
                  </a:solidFill>
                  <a:latin typeface="Cambria"/>
                  <a:ea typeface="Cambria"/>
                  <a:cs typeface="Cambria"/>
                  <a:sym typeface="Cambria"/>
                </a:rPr>
                <a:t>x</a:t>
              </a:r>
              <a:endParaRPr b="1" baseline="-25000" i="0" sz="2000" u="none" cap="none" strike="noStrike">
                <a:solidFill>
                  <a:srgbClr val="FFFFFF"/>
                </a:solidFill>
                <a:latin typeface="Cambria"/>
                <a:ea typeface="Cambria"/>
                <a:cs typeface="Cambria"/>
                <a:sym typeface="Cambria"/>
              </a:endParaRPr>
            </a:p>
          </p:txBody>
        </p:sp>
      </p:grpSp>
      <p:grpSp>
        <p:nvGrpSpPr>
          <p:cNvPr id="314" name="Google Shape;314;p8"/>
          <p:cNvGrpSpPr/>
          <p:nvPr/>
        </p:nvGrpSpPr>
        <p:grpSpPr>
          <a:xfrm>
            <a:off x="8375491" y="2167323"/>
            <a:ext cx="3655144" cy="1687501"/>
            <a:chOff x="1806123" y="2036409"/>
            <a:chExt cx="2302745" cy="1690344"/>
          </a:xfrm>
        </p:grpSpPr>
        <p:sp>
          <p:nvSpPr>
            <p:cNvPr id="315" name="Google Shape;315;p8"/>
            <p:cNvSpPr/>
            <p:nvPr/>
          </p:nvSpPr>
          <p:spPr>
            <a:xfrm>
              <a:off x="1873844" y="2036409"/>
              <a:ext cx="2167304" cy="1690344"/>
            </a:xfrm>
            <a:custGeom>
              <a:rect b="b" l="l" r="r" t="t"/>
              <a:pathLst>
                <a:path extrusionOk="0" h="1125415" w="2167304">
                  <a:moveTo>
                    <a:pt x="152403" y="0"/>
                  </a:moveTo>
                  <a:lnTo>
                    <a:pt x="2014901" y="0"/>
                  </a:lnTo>
                  <a:cubicBezTo>
                    <a:pt x="2099071" y="0"/>
                    <a:pt x="2167304" y="68233"/>
                    <a:pt x="2167304" y="152403"/>
                  </a:cubicBezTo>
                  <a:lnTo>
                    <a:pt x="2167304" y="761997"/>
                  </a:lnTo>
                  <a:cubicBezTo>
                    <a:pt x="2167304" y="846167"/>
                    <a:pt x="2099071" y="914400"/>
                    <a:pt x="2014901" y="914400"/>
                  </a:cubicBezTo>
                  <a:lnTo>
                    <a:pt x="1206041" y="914400"/>
                  </a:lnTo>
                  <a:lnTo>
                    <a:pt x="1083652" y="1125415"/>
                  </a:lnTo>
                  <a:lnTo>
                    <a:pt x="961263" y="914400"/>
                  </a:lnTo>
                  <a:lnTo>
                    <a:pt x="152403" y="914400"/>
                  </a:lnTo>
                  <a:cubicBezTo>
                    <a:pt x="68233" y="914400"/>
                    <a:pt x="0" y="846167"/>
                    <a:pt x="0" y="761997"/>
                  </a:cubicBezTo>
                  <a:lnTo>
                    <a:pt x="0" y="152403"/>
                  </a:lnTo>
                  <a:cubicBezTo>
                    <a:pt x="0" y="68233"/>
                    <a:pt x="68233" y="0"/>
                    <a:pt x="152403" y="0"/>
                  </a:cubicBezTo>
                  <a:close/>
                </a:path>
              </a:pathLst>
            </a:custGeom>
            <a:solidFill>
              <a:srgbClr val="2A3D5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mbria"/>
                <a:buNone/>
              </a:pPr>
              <a:r>
                <a:t/>
              </a:r>
              <a:endParaRPr b="0" i="0" sz="1800" u="none" cap="none" strike="noStrike">
                <a:solidFill>
                  <a:srgbClr val="FFFFFF"/>
                </a:solidFill>
                <a:latin typeface="Cambria"/>
                <a:ea typeface="Cambria"/>
                <a:cs typeface="Cambria"/>
                <a:sym typeface="Cambria"/>
              </a:endParaRPr>
            </a:p>
          </p:txBody>
        </p:sp>
        <p:sp>
          <p:nvSpPr>
            <p:cNvPr descr="e7d195523061f1c0deeec63e560781cfd59afb0ea006f2a87ABB68BF51EA6619813959095094C18C62A12F549504892A4AAA8C1554C6663626E05CA27F281A14E6983772AFC3FB97135759321DEA3D709AACD122C08E6ED192FFACBB1E1BECB2ED91EE5F1ED7B5B4D639FA608C47C1EEEE0A899CA8C6B4A60DCCA6D3BA80ED4161D4A4778988E171" id="316" name="Google Shape;316;p8"/>
            <p:cNvSpPr txBox="1"/>
            <p:nvPr/>
          </p:nvSpPr>
          <p:spPr>
            <a:xfrm>
              <a:off x="1806123" y="2124742"/>
              <a:ext cx="2302745" cy="53418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2000"/>
                <a:buFont typeface="Cambria"/>
                <a:buNone/>
              </a:pPr>
              <a:r>
                <a:rPr b="1" i="0" lang="en-US" sz="2000" u="none" cap="none" strike="noStrike">
                  <a:solidFill>
                    <a:srgbClr val="FFFFFF"/>
                  </a:solidFill>
                  <a:latin typeface="Cambria"/>
                  <a:ea typeface="Cambria"/>
                  <a:cs typeface="Cambria"/>
                  <a:sym typeface="Cambria"/>
                </a:rPr>
                <a:t>PTHH: </a:t>
              </a:r>
              <a:endParaRPr/>
            </a:p>
          </p:txBody>
        </p:sp>
      </p:grpSp>
      <p:sp>
        <p:nvSpPr>
          <p:cNvPr id="317" name="Google Shape;317;p8"/>
          <p:cNvSpPr txBox="1"/>
          <p:nvPr/>
        </p:nvSpPr>
        <p:spPr>
          <a:xfrm>
            <a:off x="2429435" y="3244334"/>
            <a:ext cx="650837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pic>
        <p:nvPicPr>
          <p:cNvPr id="318" name="Google Shape;318;p8"/>
          <p:cNvPicPr preferRelativeResize="0"/>
          <p:nvPr/>
        </p:nvPicPr>
        <p:blipFill rotWithShape="1">
          <a:blip r:embed="rId9">
            <a:alphaModFix/>
          </a:blip>
          <a:srcRect b="0" l="0" r="0" t="0"/>
          <a:stretch/>
        </p:blipFill>
        <p:spPr>
          <a:xfrm>
            <a:off x="8583813" y="2609691"/>
            <a:ext cx="3238500" cy="723900"/>
          </a:xfrm>
          <a:prstGeom prst="rect">
            <a:avLst/>
          </a:prstGeom>
          <a:noFill/>
          <a:ln>
            <a:noFill/>
          </a:ln>
        </p:spPr>
      </p:pic>
      <p:pic>
        <p:nvPicPr>
          <p:cNvPr id="319" name="Google Shape;319;p8"/>
          <p:cNvPicPr preferRelativeResize="0"/>
          <p:nvPr/>
        </p:nvPicPr>
        <p:blipFill rotWithShape="1">
          <a:blip r:embed="rId10">
            <a:alphaModFix/>
          </a:blip>
          <a:srcRect b="0" l="0" r="0" t="0"/>
          <a:stretch/>
        </p:blipFill>
        <p:spPr>
          <a:xfrm>
            <a:off x="1268708" y="3666564"/>
            <a:ext cx="2568186" cy="2704782"/>
          </a:xfrm>
          <a:prstGeom prst="rect">
            <a:avLst/>
          </a:prstGeom>
          <a:noFill/>
          <a:ln>
            <a:noFill/>
          </a:ln>
        </p:spPr>
      </p:pic>
      <p:pic>
        <p:nvPicPr>
          <p:cNvPr id="320" name="Google Shape;320;p8"/>
          <p:cNvPicPr preferRelativeResize="0"/>
          <p:nvPr/>
        </p:nvPicPr>
        <p:blipFill rotWithShape="1">
          <a:blip r:embed="rId11">
            <a:alphaModFix/>
          </a:blip>
          <a:srcRect b="0" l="0" r="0" t="0"/>
          <a:stretch/>
        </p:blipFill>
        <p:spPr>
          <a:xfrm>
            <a:off x="9171660" y="3920961"/>
            <a:ext cx="2292514" cy="2505220"/>
          </a:xfrm>
          <a:prstGeom prst="rect">
            <a:avLst/>
          </a:prstGeom>
          <a:noFill/>
          <a:ln>
            <a:noFill/>
          </a:ln>
        </p:spPr>
      </p:pic>
      <p:pic>
        <p:nvPicPr>
          <p:cNvPr id="321" name="Google Shape;321;p8"/>
          <p:cNvPicPr preferRelativeResize="0"/>
          <p:nvPr/>
        </p:nvPicPr>
        <p:blipFill rotWithShape="1">
          <a:blip r:embed="rId12">
            <a:alphaModFix/>
          </a:blip>
          <a:srcRect b="0" l="0" r="0" t="0"/>
          <a:stretch/>
        </p:blipFill>
        <p:spPr>
          <a:xfrm>
            <a:off x="4239086" y="3920961"/>
            <a:ext cx="3432142" cy="227808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0"/>
                                        </p:tgtEl>
                                        <p:attrNameLst>
                                          <p:attrName>style.visibility</p:attrName>
                                        </p:attrNameLst>
                                      </p:cBhvr>
                                      <p:to>
                                        <p:strVal val="visible"/>
                                      </p:to>
                                    </p:set>
                                    <p:animEffect filter="fade" transition="in">
                                      <p:cBhvr>
                                        <p:cTn dur="500"/>
                                        <p:tgtEl>
                                          <p:spTgt spid="310"/>
                                        </p:tgtEl>
                                      </p:cBhvr>
                                    </p:animEffect>
                                  </p:childTnLst>
                                </p:cTn>
                              </p:par>
                              <p:par>
                                <p:cTn fill="hold" nodeType="withEffect" presetClass="entr" presetID="10" presetSubtype="0">
                                  <p:stCondLst>
                                    <p:cond delay="0"/>
                                  </p:stCondLst>
                                  <p:childTnLst>
                                    <p:set>
                                      <p:cBhvr>
                                        <p:cTn dur="1" fill="hold">
                                          <p:stCondLst>
                                            <p:cond delay="0"/>
                                          </p:stCondLst>
                                        </p:cTn>
                                        <p:tgtEl>
                                          <p:spTgt spid="306"/>
                                        </p:tgtEl>
                                        <p:attrNameLst>
                                          <p:attrName>style.visibility</p:attrName>
                                        </p:attrNameLst>
                                      </p:cBhvr>
                                      <p:to>
                                        <p:strVal val="visible"/>
                                      </p:to>
                                    </p:set>
                                    <p:animEffect filter="fade" transition="in">
                                      <p:cBhvr>
                                        <p:cTn dur="500"/>
                                        <p:tgtEl>
                                          <p:spTgt spid="306"/>
                                        </p:tgtEl>
                                      </p:cBhvr>
                                    </p:animEffect>
                                  </p:childTnLst>
                                </p:cTn>
                              </p:par>
                              <p:par>
                                <p:cTn fill="hold" nodeType="withEffect" presetClass="entr" presetID="10" presetSubtype="0">
                                  <p:stCondLst>
                                    <p:cond delay="0"/>
                                  </p:stCondLst>
                                  <p:childTnLst>
                                    <p:set>
                                      <p:cBhvr>
                                        <p:cTn dur="1" fill="hold">
                                          <p:stCondLst>
                                            <p:cond delay="0"/>
                                          </p:stCondLst>
                                        </p:cTn>
                                        <p:tgtEl>
                                          <p:spTgt spid="319"/>
                                        </p:tgtEl>
                                        <p:attrNameLst>
                                          <p:attrName>style.visibility</p:attrName>
                                        </p:attrNameLst>
                                      </p:cBhvr>
                                      <p:to>
                                        <p:strVal val="visible"/>
                                      </p:to>
                                    </p:set>
                                    <p:animEffect filter="fade" transition="in">
                                      <p:cBhvr>
                                        <p:cTn dur="500"/>
                                        <p:tgtEl>
                                          <p:spTgt spid="3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11"/>
                                        </p:tgtEl>
                                        <p:attrNameLst>
                                          <p:attrName>style.visibility</p:attrName>
                                        </p:attrNameLst>
                                      </p:cBhvr>
                                      <p:to>
                                        <p:strVal val="visible"/>
                                      </p:to>
                                    </p:set>
                                    <p:anim calcmode="lin" valueType="num">
                                      <p:cBhvr additive="base">
                                        <p:cTn dur="500"/>
                                        <p:tgtEl>
                                          <p:spTgt spid="311"/>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21"/>
                                        </p:tgtEl>
                                        <p:attrNameLst>
                                          <p:attrName>style.visibility</p:attrName>
                                        </p:attrNameLst>
                                      </p:cBhvr>
                                      <p:to>
                                        <p:strVal val="visible"/>
                                      </p:to>
                                    </p:set>
                                    <p:anim calcmode="lin" valueType="num">
                                      <p:cBhvr additive="base">
                                        <p:cTn dur="500"/>
                                        <p:tgtEl>
                                          <p:spTgt spid="32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14"/>
                                        </p:tgtEl>
                                        <p:attrNameLst>
                                          <p:attrName>style.visibility</p:attrName>
                                        </p:attrNameLst>
                                      </p:cBhvr>
                                      <p:to>
                                        <p:strVal val="visible"/>
                                      </p:to>
                                    </p:set>
                                    <p:anim calcmode="lin" valueType="num">
                                      <p:cBhvr additive="base">
                                        <p:cTn dur="500"/>
                                        <p:tgtEl>
                                          <p:spTgt spid="314"/>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20"/>
                                        </p:tgtEl>
                                        <p:attrNameLst>
                                          <p:attrName>style.visibility</p:attrName>
                                        </p:attrNameLst>
                                      </p:cBhvr>
                                      <p:to>
                                        <p:strVal val="visible"/>
                                      </p:to>
                                    </p:set>
                                    <p:anim calcmode="lin" valueType="num">
                                      <p:cBhvr additive="base">
                                        <p:cTn dur="500"/>
                                        <p:tgtEl>
                                          <p:spTgt spid="320"/>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9"/>
          <p:cNvSpPr/>
          <p:nvPr/>
        </p:nvSpPr>
        <p:spPr>
          <a:xfrm>
            <a:off x="0" y="0"/>
            <a:ext cx="12192000" cy="1266092"/>
          </a:xfrm>
          <a:prstGeom prst="rect">
            <a:avLst/>
          </a:prstGeom>
          <a:blipFill rotWithShape="1">
            <a:blip r:embed="rId3">
              <a:alphaModFix/>
            </a:blip>
            <a:stretch>
              <a:fillRect b="-441653"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mbria"/>
              <a:buNone/>
            </a:pPr>
            <a:r>
              <a:rPr b="0" i="0" lang="en-US" sz="1800" u="none" cap="none" strike="noStrike">
                <a:solidFill>
                  <a:srgbClr val="FFFFFF"/>
                </a:solidFill>
                <a:latin typeface="Cambria"/>
                <a:ea typeface="Cambria"/>
                <a:cs typeface="Cambria"/>
                <a:sym typeface="Cambria"/>
              </a:rPr>
              <a:t>V</a:t>
            </a:r>
            <a:endParaRPr b="0" i="0" sz="1800" u="none" cap="none" strike="noStrike">
              <a:solidFill>
                <a:srgbClr val="FFFFFF"/>
              </a:solidFill>
              <a:latin typeface="Cambria"/>
              <a:ea typeface="Cambria"/>
              <a:cs typeface="Cambria"/>
              <a:sym typeface="Cambria"/>
            </a:endParaRPr>
          </a:p>
        </p:txBody>
      </p:sp>
      <p:pic>
        <p:nvPicPr>
          <p:cNvPr id="327" name="Google Shape;327;p9"/>
          <p:cNvPicPr preferRelativeResize="0"/>
          <p:nvPr/>
        </p:nvPicPr>
        <p:blipFill rotWithShape="1">
          <a:blip r:embed="rId4">
            <a:alphaModFix/>
          </a:blip>
          <a:srcRect b="0" l="0" r="0" t="0"/>
          <a:stretch/>
        </p:blipFill>
        <p:spPr>
          <a:xfrm>
            <a:off x="1268708" y="755927"/>
            <a:ext cx="1180308" cy="440025"/>
          </a:xfrm>
          <a:prstGeom prst="rect">
            <a:avLst/>
          </a:prstGeom>
          <a:noFill/>
          <a:ln>
            <a:noFill/>
          </a:ln>
        </p:spPr>
      </p:pic>
      <p:pic>
        <p:nvPicPr>
          <p:cNvPr id="328" name="Google Shape;328;p9"/>
          <p:cNvPicPr preferRelativeResize="0"/>
          <p:nvPr/>
        </p:nvPicPr>
        <p:blipFill rotWithShape="1">
          <a:blip r:embed="rId5">
            <a:alphaModFix/>
          </a:blip>
          <a:srcRect b="0" l="0" r="0" t="0"/>
          <a:stretch/>
        </p:blipFill>
        <p:spPr>
          <a:xfrm>
            <a:off x="1255274" y="171199"/>
            <a:ext cx="721647" cy="637312"/>
          </a:xfrm>
          <a:prstGeom prst="rect">
            <a:avLst/>
          </a:prstGeom>
          <a:noFill/>
          <a:ln>
            <a:noFill/>
          </a:ln>
        </p:spPr>
      </p:pic>
      <p:pic>
        <p:nvPicPr>
          <p:cNvPr id="329" name="Google Shape;329;p9"/>
          <p:cNvPicPr preferRelativeResize="0"/>
          <p:nvPr/>
        </p:nvPicPr>
        <p:blipFill rotWithShape="1">
          <a:blip r:embed="rId6">
            <a:alphaModFix/>
          </a:blip>
          <a:srcRect b="0" l="0" r="0" t="0"/>
          <a:stretch/>
        </p:blipFill>
        <p:spPr>
          <a:xfrm>
            <a:off x="0" y="70140"/>
            <a:ext cx="1133571" cy="982326"/>
          </a:xfrm>
          <a:prstGeom prst="rect">
            <a:avLst/>
          </a:prstGeom>
          <a:noFill/>
          <a:ln>
            <a:noFill/>
          </a:ln>
        </p:spPr>
      </p:pic>
      <p:pic>
        <p:nvPicPr>
          <p:cNvPr id="330" name="Google Shape;330;p9"/>
          <p:cNvPicPr preferRelativeResize="0"/>
          <p:nvPr/>
        </p:nvPicPr>
        <p:blipFill rotWithShape="1">
          <a:blip r:embed="rId7">
            <a:alphaModFix/>
          </a:blip>
          <a:srcRect b="0" l="0" r="0" t="0"/>
          <a:stretch/>
        </p:blipFill>
        <p:spPr>
          <a:xfrm>
            <a:off x="10317917" y="70140"/>
            <a:ext cx="702097" cy="1105620"/>
          </a:xfrm>
          <a:prstGeom prst="rect">
            <a:avLst/>
          </a:prstGeom>
          <a:noFill/>
          <a:ln>
            <a:noFill/>
          </a:ln>
        </p:spPr>
      </p:pic>
      <p:pic>
        <p:nvPicPr>
          <p:cNvPr id="331" name="Google Shape;331;p9"/>
          <p:cNvPicPr preferRelativeResize="0"/>
          <p:nvPr/>
        </p:nvPicPr>
        <p:blipFill rotWithShape="1">
          <a:blip r:embed="rId8">
            <a:alphaModFix/>
          </a:blip>
          <a:srcRect b="0" l="0" r="0" t="0"/>
          <a:stretch/>
        </p:blipFill>
        <p:spPr>
          <a:xfrm>
            <a:off x="11141061" y="224306"/>
            <a:ext cx="675801" cy="1063241"/>
          </a:xfrm>
          <a:prstGeom prst="rect">
            <a:avLst/>
          </a:prstGeom>
          <a:noFill/>
          <a:ln>
            <a:noFill/>
          </a:ln>
        </p:spPr>
      </p:pic>
      <p:sp>
        <p:nvSpPr>
          <p:cNvPr id="332" name="Google Shape;332;p9"/>
          <p:cNvSpPr txBox="1"/>
          <p:nvPr/>
        </p:nvSpPr>
        <p:spPr>
          <a:xfrm>
            <a:off x="3280490" y="339511"/>
            <a:ext cx="5780309"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2A3D52"/>
              </a:buClr>
              <a:buSzPts val="3600"/>
              <a:buFont typeface="Cambria"/>
              <a:buNone/>
            </a:pPr>
            <a:r>
              <a:rPr b="1" i="0" lang="en-US" sz="3600" u="none" cap="none" strike="noStrike">
                <a:solidFill>
                  <a:srgbClr val="2A3D52"/>
                </a:solidFill>
                <a:latin typeface="Cambria"/>
                <a:ea typeface="Cambria"/>
                <a:cs typeface="Cambria"/>
                <a:sym typeface="Cambria"/>
              </a:rPr>
              <a:t>CÁC OXIDE CỦA NITROGEN</a:t>
            </a:r>
            <a:endParaRPr b="1" i="0" sz="3600" u="none" cap="none" strike="noStrike">
              <a:solidFill>
                <a:srgbClr val="2A3D52"/>
              </a:solidFill>
              <a:latin typeface="Cambria"/>
              <a:ea typeface="Cambria"/>
              <a:cs typeface="Cambria"/>
              <a:sym typeface="Cambria"/>
            </a:endParaRPr>
          </a:p>
        </p:txBody>
      </p:sp>
      <p:sp>
        <p:nvSpPr>
          <p:cNvPr id="333" name="Google Shape;333;p9"/>
          <p:cNvSpPr/>
          <p:nvPr/>
        </p:nvSpPr>
        <p:spPr>
          <a:xfrm>
            <a:off x="0" y="1266092"/>
            <a:ext cx="6481483" cy="5570453"/>
          </a:xfrm>
          <a:prstGeom prst="rect">
            <a:avLst/>
          </a:prstGeom>
          <a:solidFill>
            <a:srgbClr val="D8E2F3"/>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sp>
        <p:nvSpPr>
          <p:cNvPr id="334" name="Google Shape;334;p9"/>
          <p:cNvSpPr txBox="1"/>
          <p:nvPr/>
        </p:nvSpPr>
        <p:spPr>
          <a:xfrm>
            <a:off x="232490" y="1391977"/>
            <a:ext cx="6096000" cy="2710678"/>
          </a:xfrm>
          <a:prstGeom prst="rect">
            <a:avLst/>
          </a:prstGeom>
          <a:noFill/>
          <a:ln>
            <a:noFill/>
          </a:ln>
        </p:spPr>
        <p:txBody>
          <a:bodyPr anchorCtr="0" anchor="t" bIns="45700" lIns="91425" spcFirstLastPara="1" rIns="91425" wrap="square" tIns="45700">
            <a:spAutoFit/>
          </a:bodyPr>
          <a:lstStyle/>
          <a:p>
            <a:pPr indent="0" lvl="0" marL="0" marR="0" rtl="0" algn="just">
              <a:lnSpc>
                <a:spcPct val="120000"/>
              </a:lnSpc>
              <a:spcBef>
                <a:spcPts val="0"/>
              </a:spcBef>
              <a:spcAft>
                <a:spcPts val="0"/>
              </a:spcAft>
              <a:buNone/>
            </a:pPr>
            <a:r>
              <a:rPr b="0" i="0" lang="en-US" sz="2400">
                <a:solidFill>
                  <a:schemeClr val="dk1"/>
                </a:solidFill>
                <a:latin typeface="Cambria"/>
                <a:ea typeface="Cambria"/>
                <a:cs typeface="Cambria"/>
                <a:sym typeface="Cambria"/>
              </a:rPr>
              <a:t>Nitrogen oxide được hình thành từ những hiện tượng trong tự nhiên hoặc các thiết bị hoạt động ở nhiệt độ cao</a:t>
            </a:r>
            <a:r>
              <a:rPr lang="en-US" sz="2400">
                <a:solidFill>
                  <a:schemeClr val="dk1"/>
                </a:solidFill>
                <a:latin typeface="Cambria"/>
                <a:ea typeface="Cambria"/>
                <a:cs typeface="Cambria"/>
                <a:sym typeface="Cambria"/>
              </a:rPr>
              <a:t>. </a:t>
            </a:r>
            <a:r>
              <a:rPr b="0" i="0" lang="en-US" sz="2400">
                <a:solidFill>
                  <a:schemeClr val="dk1"/>
                </a:solidFill>
                <a:latin typeface="Cambria"/>
                <a:ea typeface="Cambria"/>
                <a:cs typeface="Cambria"/>
                <a:sym typeface="Cambria"/>
              </a:rPr>
              <a:t>Các khí này độc gây ảnh hưởng đến sức khoẻ con người</a:t>
            </a:r>
            <a:r>
              <a:rPr lang="en-US" sz="2400">
                <a:solidFill>
                  <a:schemeClr val="dk1"/>
                </a:solidFill>
                <a:latin typeface="Cambria"/>
                <a:ea typeface="Cambria"/>
                <a:cs typeface="Cambria"/>
                <a:sym typeface="Cambria"/>
              </a:rPr>
              <a:t>, </a:t>
            </a:r>
            <a:r>
              <a:rPr b="0" i="0" lang="en-US" sz="2400">
                <a:solidFill>
                  <a:schemeClr val="dk1"/>
                </a:solidFill>
                <a:latin typeface="Cambria"/>
                <a:ea typeface="Cambria"/>
                <a:cs typeface="Cambria"/>
                <a:sym typeface="Cambria"/>
              </a:rPr>
              <a:t>là một trong những nguyên nhân chính gây nên hiệu ứng nhà kính và hiện tượng mưa acid.</a:t>
            </a:r>
            <a:endParaRPr/>
          </a:p>
        </p:txBody>
      </p:sp>
      <p:pic>
        <p:nvPicPr>
          <p:cNvPr id="335" name="Google Shape;335;p9"/>
          <p:cNvPicPr preferRelativeResize="0"/>
          <p:nvPr/>
        </p:nvPicPr>
        <p:blipFill rotWithShape="1">
          <a:blip r:embed="rId9">
            <a:alphaModFix/>
          </a:blip>
          <a:srcRect b="0" l="0" r="0" t="0"/>
          <a:stretch/>
        </p:blipFill>
        <p:spPr>
          <a:xfrm>
            <a:off x="1255274" y="4162020"/>
            <a:ext cx="3676119" cy="2608005"/>
          </a:xfrm>
          <a:prstGeom prst="rect">
            <a:avLst/>
          </a:prstGeom>
          <a:noFill/>
          <a:ln>
            <a:noFill/>
          </a:ln>
        </p:spPr>
      </p:pic>
      <p:sp>
        <p:nvSpPr>
          <p:cNvPr id="336" name="Google Shape;336;p9"/>
          <p:cNvSpPr txBox="1"/>
          <p:nvPr/>
        </p:nvSpPr>
        <p:spPr>
          <a:xfrm>
            <a:off x="6647772" y="3888474"/>
            <a:ext cx="5398530" cy="2630015"/>
          </a:xfrm>
          <a:prstGeom prst="rect">
            <a:avLst/>
          </a:prstGeom>
          <a:noFill/>
          <a:ln>
            <a:noFill/>
          </a:ln>
        </p:spPr>
        <p:txBody>
          <a:bodyPr anchorCtr="0" anchor="t" bIns="45700" lIns="91425" spcFirstLastPara="1" rIns="91425" wrap="square" tIns="45700">
            <a:spAutoFit/>
          </a:bodyPr>
          <a:lstStyle/>
          <a:p>
            <a:pPr indent="0" lvl="0" marL="0" marR="0" rtl="0" algn="just">
              <a:lnSpc>
                <a:spcPct val="120000"/>
              </a:lnSpc>
              <a:spcBef>
                <a:spcPts val="0"/>
              </a:spcBef>
              <a:spcAft>
                <a:spcPts val="0"/>
              </a:spcAft>
              <a:buNone/>
            </a:pPr>
            <a:r>
              <a:rPr b="0" i="0" lang="en-US" sz="2800">
                <a:solidFill>
                  <a:srgbClr val="2F5496"/>
                </a:solidFill>
                <a:latin typeface="Cambria"/>
                <a:ea typeface="Cambria"/>
                <a:cs typeface="Cambria"/>
                <a:sym typeface="Cambria"/>
              </a:rPr>
              <a:t>Mưa acid tạo thành do lượng khí thải SO</a:t>
            </a:r>
            <a:r>
              <a:rPr baseline="-25000" lang="en-US" sz="2800">
                <a:solidFill>
                  <a:srgbClr val="2F5496"/>
                </a:solidFill>
                <a:latin typeface="Cambria"/>
                <a:ea typeface="Cambria"/>
                <a:cs typeface="Cambria"/>
                <a:sym typeface="Cambria"/>
              </a:rPr>
              <a:t>x</a:t>
            </a:r>
            <a:r>
              <a:rPr b="0" i="0" lang="en-US" sz="2800">
                <a:solidFill>
                  <a:srgbClr val="2F5496"/>
                </a:solidFill>
                <a:latin typeface="Cambria"/>
                <a:ea typeface="Cambria"/>
                <a:cs typeface="Cambria"/>
                <a:sym typeface="Cambria"/>
              </a:rPr>
              <a:t> và NO</a:t>
            </a:r>
            <a:r>
              <a:rPr b="0" baseline="-25000" i="0" lang="en-US" sz="2800">
                <a:solidFill>
                  <a:srgbClr val="2F5496"/>
                </a:solidFill>
                <a:latin typeface="Cambria"/>
                <a:ea typeface="Cambria"/>
                <a:cs typeface="Cambria"/>
                <a:sym typeface="Cambria"/>
              </a:rPr>
              <a:t>x</a:t>
            </a:r>
            <a:r>
              <a:rPr b="0" i="0" lang="en-US" sz="2800">
                <a:solidFill>
                  <a:srgbClr val="2F5496"/>
                </a:solidFill>
                <a:latin typeface="Cambria"/>
                <a:ea typeface="Cambria"/>
                <a:cs typeface="Cambria"/>
                <a:sym typeface="Cambria"/>
              </a:rPr>
              <a:t>, từ các quá trình tiêu thụ than đá, dầu mỏ và các nhiên liệu tự nhiên khác trong sản xuất, sinh hoạt của con người.</a:t>
            </a:r>
            <a:endParaRPr/>
          </a:p>
        </p:txBody>
      </p:sp>
      <p:pic>
        <p:nvPicPr>
          <p:cNvPr id="337" name="Google Shape;337;p9"/>
          <p:cNvPicPr preferRelativeResize="0"/>
          <p:nvPr/>
        </p:nvPicPr>
        <p:blipFill rotWithShape="1">
          <a:blip r:embed="rId10">
            <a:alphaModFix/>
          </a:blip>
          <a:srcRect b="0" l="0" r="0" t="9553"/>
          <a:stretch/>
        </p:blipFill>
        <p:spPr>
          <a:xfrm>
            <a:off x="7791013" y="1391977"/>
            <a:ext cx="3155380" cy="238471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4"/>
                                        </p:tgtEl>
                                        <p:attrNameLst>
                                          <p:attrName>style.visibility</p:attrName>
                                        </p:attrNameLst>
                                      </p:cBhvr>
                                      <p:to>
                                        <p:strVal val="visible"/>
                                      </p:to>
                                    </p:set>
                                    <p:animEffect filter="fade" transition="in">
                                      <p:cBhvr>
                                        <p:cTn dur="500"/>
                                        <p:tgtEl>
                                          <p:spTgt spid="334"/>
                                        </p:tgtEl>
                                      </p:cBhvr>
                                    </p:animEffect>
                                  </p:childTnLst>
                                </p:cTn>
                              </p:par>
                              <p:par>
                                <p:cTn fill="hold" nodeType="withEffect" presetClass="entr" presetID="10" presetSubtype="0">
                                  <p:stCondLst>
                                    <p:cond delay="0"/>
                                  </p:stCondLst>
                                  <p:childTnLst>
                                    <p:set>
                                      <p:cBhvr>
                                        <p:cTn dur="1" fill="hold">
                                          <p:stCondLst>
                                            <p:cond delay="0"/>
                                          </p:stCondLst>
                                        </p:cTn>
                                        <p:tgtEl>
                                          <p:spTgt spid="335"/>
                                        </p:tgtEl>
                                        <p:attrNameLst>
                                          <p:attrName>style.visibility</p:attrName>
                                        </p:attrNameLst>
                                      </p:cBhvr>
                                      <p:to>
                                        <p:strVal val="visible"/>
                                      </p:to>
                                    </p:set>
                                    <p:animEffect filter="fade" transition="in">
                                      <p:cBhvr>
                                        <p:cTn dur="500"/>
                                        <p:tgtEl>
                                          <p:spTgt spid="335"/>
                                        </p:tgtEl>
                                      </p:cBhvr>
                                    </p:animEffect>
                                  </p:childTnLst>
                                </p:cTn>
                              </p:par>
                              <p:par>
                                <p:cTn fill="hold" nodeType="withEffect" presetClass="entr" presetID="10" presetSubtype="0">
                                  <p:stCondLst>
                                    <p:cond delay="0"/>
                                  </p:stCondLst>
                                  <p:childTnLst>
                                    <p:set>
                                      <p:cBhvr>
                                        <p:cTn dur="1" fill="hold">
                                          <p:stCondLst>
                                            <p:cond delay="0"/>
                                          </p:stCondLst>
                                        </p:cTn>
                                        <p:tgtEl>
                                          <p:spTgt spid="333"/>
                                        </p:tgtEl>
                                        <p:attrNameLst>
                                          <p:attrName>style.visibility</p:attrName>
                                        </p:attrNameLst>
                                      </p:cBhvr>
                                      <p:to>
                                        <p:strVal val="visible"/>
                                      </p:to>
                                    </p:set>
                                    <p:animEffect filter="fade" transition="in">
                                      <p:cBhvr>
                                        <p:cTn dur="500"/>
                                        <p:tgtEl>
                                          <p:spTgt spid="3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7"/>
                                        </p:tgtEl>
                                        <p:attrNameLst>
                                          <p:attrName>style.visibility</p:attrName>
                                        </p:attrNameLst>
                                      </p:cBhvr>
                                      <p:to>
                                        <p:strVal val="visible"/>
                                      </p:to>
                                    </p:set>
                                    <p:animEffect filter="fade" transition="in">
                                      <p:cBhvr>
                                        <p:cTn dur="500"/>
                                        <p:tgtEl>
                                          <p:spTgt spid="337"/>
                                        </p:tgtEl>
                                      </p:cBhvr>
                                    </p:animEffect>
                                  </p:childTnLst>
                                </p:cTn>
                              </p:par>
                              <p:par>
                                <p:cTn fill="hold" nodeType="withEffect" presetClass="entr" presetID="10" presetSubtype="0">
                                  <p:stCondLst>
                                    <p:cond delay="0"/>
                                  </p:stCondLst>
                                  <p:childTnLst>
                                    <p:set>
                                      <p:cBhvr>
                                        <p:cTn dur="1" fill="hold">
                                          <p:stCondLst>
                                            <p:cond delay="0"/>
                                          </p:stCondLst>
                                        </p:cTn>
                                        <p:tgtEl>
                                          <p:spTgt spid="336"/>
                                        </p:tgtEl>
                                        <p:attrNameLst>
                                          <p:attrName>style.visibility</p:attrName>
                                        </p:attrNameLst>
                                      </p:cBhvr>
                                      <p:to>
                                        <p:strVal val="visible"/>
                                      </p:to>
                                    </p:set>
                                    <p:animEffect filter="fade" transition="in">
                                      <p:cBhvr>
                                        <p:cTn dur="500"/>
                                        <p:tgtEl>
                                          <p:spTgt spid="3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主题">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主题">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2017-04-05T12:41:11Z</dcterms:created>
  <dc:creator>PC</dc:creator>
</cp:coreProperties>
</file>