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20" r:id="rId2"/>
    <p:sldId id="644" r:id="rId3"/>
    <p:sldId id="793" r:id="rId4"/>
    <p:sldId id="788" r:id="rId5"/>
    <p:sldId id="843" r:id="rId6"/>
    <p:sldId id="850" r:id="rId7"/>
    <p:sldId id="851" r:id="rId8"/>
    <p:sldId id="854" r:id="rId9"/>
    <p:sldId id="852" r:id="rId10"/>
    <p:sldId id="674" r:id="rId11"/>
    <p:sldId id="844" r:id="rId12"/>
    <p:sldId id="855" r:id="rId13"/>
    <p:sldId id="794" r:id="rId14"/>
    <p:sldId id="845" r:id="rId15"/>
    <p:sldId id="846" r:id="rId16"/>
    <p:sldId id="847" r:id="rId17"/>
    <p:sldId id="860" r:id="rId18"/>
    <p:sldId id="796" r:id="rId19"/>
    <p:sldId id="848" r:id="rId20"/>
    <p:sldId id="798" r:id="rId21"/>
    <p:sldId id="849" r:id="rId22"/>
    <p:sldId id="856" r:id="rId23"/>
    <p:sldId id="857" r:id="rId24"/>
    <p:sldId id="858" r:id="rId25"/>
    <p:sldId id="859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6F2929-5E53-4BE7-ABA6-A75465EB8F92}">
          <p14:sldIdLst>
            <p14:sldId id="420"/>
            <p14:sldId id="644"/>
            <p14:sldId id="793"/>
            <p14:sldId id="788"/>
            <p14:sldId id="843"/>
            <p14:sldId id="850"/>
            <p14:sldId id="851"/>
            <p14:sldId id="854"/>
            <p14:sldId id="852"/>
            <p14:sldId id="674"/>
            <p14:sldId id="844"/>
            <p14:sldId id="855"/>
            <p14:sldId id="794"/>
            <p14:sldId id="845"/>
            <p14:sldId id="846"/>
            <p14:sldId id="847"/>
            <p14:sldId id="860"/>
            <p14:sldId id="796"/>
            <p14:sldId id="848"/>
            <p14:sldId id="798"/>
            <p14:sldId id="849"/>
            <p14:sldId id="856"/>
            <p14:sldId id="857"/>
            <p14:sldId id="858"/>
            <p14:sldId id="8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99FF"/>
    <a:srgbClr val="FF66FF"/>
    <a:srgbClr val="FF00FF"/>
    <a:srgbClr val="CC00CC"/>
    <a:srgbClr val="4949E7"/>
    <a:srgbClr val="FFFF66"/>
    <a:srgbClr val="800080"/>
    <a:srgbClr val="EC3A3B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4624" autoAdjust="0"/>
  </p:normalViewPr>
  <p:slideViewPr>
    <p:cSldViewPr>
      <p:cViewPr varScale="1">
        <p:scale>
          <a:sx n="63" d="100"/>
          <a:sy n="63" d="100"/>
        </p:scale>
        <p:origin x="324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0AA93-AE50-457A-A186-5D0657C3D52D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</dgm:pt>
    <dgm:pt modelId="{7137981E-7C2E-4F2C-9B72-C6419CEDF86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CẤU TẠO VÀ TÍNH CHẤT VẬT LÍ CỦA HYDROGEN HALIDE</a:t>
          </a:r>
        </a:p>
      </dgm:t>
    </dgm:pt>
    <dgm:pt modelId="{912CF3E2-AA39-4158-AD84-65F1B0005DE8}" type="parTrans" cxnId="{713CCF7F-3E3B-47B6-AB70-756BCF34D87F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42458575-5EF5-4FE9-BCDE-46C784ABE541}" type="sibTrans" cxnId="{713CCF7F-3E3B-47B6-AB70-756BCF34D87F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35C8BAA9-5697-4CA5-9296-85FF82CA05D6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TÍNH KHỬ CỦA ION HALIDE</a:t>
          </a:r>
        </a:p>
      </dgm:t>
    </dgm:pt>
    <dgm:pt modelId="{B521DEF8-D8E7-4910-805F-B5407F8E74BC}" type="parTrans" cxnId="{4F25785D-67A4-4A57-99F7-BF96C9753FD9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0FDB53DF-A90B-43D7-8251-FABC9AD2648E}" type="sibTrans" cxnId="{4F25785D-67A4-4A57-99F7-BF96C9753FD9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BE531C9A-3EC6-4728-B563-64C07E0E34E7}">
      <dgm:prSet phldrT="[Text]" custT="1"/>
      <dgm:spPr>
        <a:solidFill>
          <a:srgbClr val="FF026C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HYDROHALIC ACID</a:t>
          </a:r>
        </a:p>
      </dgm:t>
    </dgm:pt>
    <dgm:pt modelId="{4BFBED47-051A-410B-9EE2-E202862A7C3C}" type="parTrans" cxnId="{E8126538-4D3F-4835-ACE5-39083F16C0DB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8B9ADA35-1CB8-4EF8-B2CF-B7303E7A72CF}" type="sibTrans" cxnId="{E8126538-4D3F-4835-ACE5-39083F16C0DB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EDC1074B-437C-4FA6-BD63-1DB8AF1C6509}">
      <dgm:prSet phldrT="[Text]" custT="1"/>
      <dgm:spPr>
        <a:solidFill>
          <a:srgbClr val="4949E7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NHẬN BIẾT ION HALIDE TRONG DUNG DỊCH</a:t>
          </a:r>
        </a:p>
      </dgm:t>
    </dgm:pt>
    <dgm:pt modelId="{5B50DA48-82C5-4A4A-936F-84199DD789B4}" type="parTrans" cxnId="{3368444B-C569-4447-8531-888577734C1E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7B1F35CD-CDAA-4FE0-9387-2ADE3ED7D2CF}" type="sibTrans" cxnId="{3368444B-C569-4447-8531-888577734C1E}">
      <dgm:prSet/>
      <dgm:spPr/>
      <dgm:t>
        <a:bodyPr/>
        <a:lstStyle/>
        <a:p>
          <a:endParaRPr lang="en-US" sz="2400">
            <a:latin typeface="#9Slide03 Bebas Neue Bold" panose="020B0606020202050201" pitchFamily="34" charset="0"/>
          </a:endParaRPr>
        </a:p>
      </dgm:t>
    </dgm:pt>
    <dgm:pt modelId="{700C6E5E-70D4-4A24-AF9F-2362E456696A}">
      <dgm:prSet phldrT="[Text]" custT="1"/>
      <dgm:spPr>
        <a:solidFill>
          <a:srgbClr val="CC00CC"/>
        </a:solidFill>
      </dgm:spPr>
      <dgm:t>
        <a:bodyPr/>
        <a:lstStyle/>
        <a:p>
          <a:r>
            <a:rPr lang="en-US" sz="4000">
              <a:latin typeface="#9Slide03 Bebas Neue Bold" panose="020B0606020202050201" pitchFamily="34" charset="0"/>
            </a:rPr>
            <a:t>ỨNG DỤNG của các hydrogen halide</a:t>
          </a:r>
        </a:p>
      </dgm:t>
    </dgm:pt>
    <dgm:pt modelId="{306ACC7E-CFD2-4CBC-8685-171E3F5314A7}" type="parTrans" cxnId="{6575656B-2F83-4347-AB51-940E9334E07E}">
      <dgm:prSet/>
      <dgm:spPr/>
      <dgm:t>
        <a:bodyPr/>
        <a:lstStyle/>
        <a:p>
          <a:endParaRPr lang="en-US"/>
        </a:p>
      </dgm:t>
    </dgm:pt>
    <dgm:pt modelId="{69197FE1-4403-4046-A5A2-0454343C20D9}" type="sibTrans" cxnId="{6575656B-2F83-4347-AB51-940E9334E07E}">
      <dgm:prSet/>
      <dgm:spPr/>
      <dgm:t>
        <a:bodyPr/>
        <a:lstStyle/>
        <a:p>
          <a:endParaRPr lang="en-US"/>
        </a:p>
      </dgm:t>
    </dgm:pt>
    <dgm:pt modelId="{3D6253D4-C3A5-4334-B16E-87470DE8D883}" type="pres">
      <dgm:prSet presAssocID="{D2A0AA93-AE50-457A-A186-5D0657C3D52D}" presName="linear" presStyleCnt="0">
        <dgm:presLayoutVars>
          <dgm:dir/>
          <dgm:animLvl val="lvl"/>
          <dgm:resizeHandles val="exact"/>
        </dgm:presLayoutVars>
      </dgm:prSet>
      <dgm:spPr/>
    </dgm:pt>
    <dgm:pt modelId="{B661E96F-94A3-4573-8C70-AB5966B8692C}" type="pres">
      <dgm:prSet presAssocID="{7137981E-7C2E-4F2C-9B72-C6419CEDF861}" presName="parentLin" presStyleCnt="0"/>
      <dgm:spPr/>
    </dgm:pt>
    <dgm:pt modelId="{0045FE9B-AACE-455B-A794-DCC3CE163EFB}" type="pres">
      <dgm:prSet presAssocID="{7137981E-7C2E-4F2C-9B72-C6419CEDF861}" presName="parentLeftMargin" presStyleLbl="node1" presStyleIdx="0" presStyleCnt="5"/>
      <dgm:spPr/>
    </dgm:pt>
    <dgm:pt modelId="{D78223CF-EA93-4C61-A3EC-A93CDAC2C0C7}" type="pres">
      <dgm:prSet presAssocID="{7137981E-7C2E-4F2C-9B72-C6419CEDF861}" presName="parentText" presStyleLbl="node1" presStyleIdx="0" presStyleCnt="5" custScaleX="120880" custScaleY="136298">
        <dgm:presLayoutVars>
          <dgm:chMax val="0"/>
          <dgm:bulletEnabled val="1"/>
        </dgm:presLayoutVars>
      </dgm:prSet>
      <dgm:spPr/>
    </dgm:pt>
    <dgm:pt modelId="{9E31BCE0-D01A-46A8-BC6E-75602AB71FD0}" type="pres">
      <dgm:prSet presAssocID="{7137981E-7C2E-4F2C-9B72-C6419CEDF861}" presName="negativeSpace" presStyleCnt="0"/>
      <dgm:spPr/>
    </dgm:pt>
    <dgm:pt modelId="{DEBDB3EA-AA86-4993-A3D3-5C94A85C199A}" type="pres">
      <dgm:prSet presAssocID="{7137981E-7C2E-4F2C-9B72-C6419CEDF861}" presName="childText" presStyleLbl="conFgAcc1" presStyleIdx="0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D18DF460-4E0E-48F9-97B3-E28037953F3B}" type="pres">
      <dgm:prSet presAssocID="{42458575-5EF5-4FE9-BCDE-46C784ABE541}" presName="spaceBetweenRectangles" presStyleCnt="0"/>
      <dgm:spPr/>
    </dgm:pt>
    <dgm:pt modelId="{320F4A16-8553-4605-87D6-EADE9D793CAD}" type="pres">
      <dgm:prSet presAssocID="{35C8BAA9-5697-4CA5-9296-85FF82CA05D6}" presName="parentLin" presStyleCnt="0"/>
      <dgm:spPr/>
    </dgm:pt>
    <dgm:pt modelId="{6CEE0624-66CB-4074-8B32-A1B5045B8DEB}" type="pres">
      <dgm:prSet presAssocID="{35C8BAA9-5697-4CA5-9296-85FF82CA05D6}" presName="parentLeftMargin" presStyleLbl="node1" presStyleIdx="0" presStyleCnt="5"/>
      <dgm:spPr/>
    </dgm:pt>
    <dgm:pt modelId="{083AD768-37C4-4681-B819-06866437D891}" type="pres">
      <dgm:prSet presAssocID="{35C8BAA9-5697-4CA5-9296-85FF82CA05D6}" presName="parentText" presStyleLbl="node1" presStyleIdx="1" presStyleCnt="5" custScaleX="120880" custScaleY="136298" custLinFactNeighborY="6348">
        <dgm:presLayoutVars>
          <dgm:chMax val="0"/>
          <dgm:bulletEnabled val="1"/>
        </dgm:presLayoutVars>
      </dgm:prSet>
      <dgm:spPr/>
    </dgm:pt>
    <dgm:pt modelId="{2786BD3B-3C6F-4179-95BE-979378B67226}" type="pres">
      <dgm:prSet presAssocID="{35C8BAA9-5697-4CA5-9296-85FF82CA05D6}" presName="negativeSpace" presStyleCnt="0"/>
      <dgm:spPr/>
    </dgm:pt>
    <dgm:pt modelId="{EB0B3DB8-E654-415F-A022-96C92D3301FC}" type="pres">
      <dgm:prSet presAssocID="{35C8BAA9-5697-4CA5-9296-85FF82CA05D6}" presName="childText" presStyleLbl="conFgAcc1" presStyleIdx="1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DFDDCB22-18A8-446C-BB04-E50FBFCBCDB4}" type="pres">
      <dgm:prSet presAssocID="{0FDB53DF-A90B-43D7-8251-FABC9AD2648E}" presName="spaceBetweenRectangles" presStyleCnt="0"/>
      <dgm:spPr/>
    </dgm:pt>
    <dgm:pt modelId="{C5B45B7A-72D3-40CC-99CF-2CEFC9220929}" type="pres">
      <dgm:prSet presAssocID="{BE531C9A-3EC6-4728-B563-64C07E0E34E7}" presName="parentLin" presStyleCnt="0"/>
      <dgm:spPr/>
    </dgm:pt>
    <dgm:pt modelId="{E9247283-B291-470E-AD69-8F43FD32B655}" type="pres">
      <dgm:prSet presAssocID="{BE531C9A-3EC6-4728-B563-64C07E0E34E7}" presName="parentLeftMargin" presStyleLbl="node1" presStyleIdx="1" presStyleCnt="5"/>
      <dgm:spPr/>
    </dgm:pt>
    <dgm:pt modelId="{9EB0DDD2-72D1-44C1-9A30-C6591BC64425}" type="pres">
      <dgm:prSet presAssocID="{BE531C9A-3EC6-4728-B563-64C07E0E34E7}" presName="parentText" presStyleLbl="node1" presStyleIdx="2" presStyleCnt="5" custScaleX="120880" custScaleY="136298" custLinFactNeighborY="10929">
        <dgm:presLayoutVars>
          <dgm:chMax val="0"/>
          <dgm:bulletEnabled val="1"/>
        </dgm:presLayoutVars>
      </dgm:prSet>
      <dgm:spPr/>
    </dgm:pt>
    <dgm:pt modelId="{86880A80-0E37-4CA4-ADAE-DDD0A325156D}" type="pres">
      <dgm:prSet presAssocID="{BE531C9A-3EC6-4728-B563-64C07E0E34E7}" presName="negativeSpace" presStyleCnt="0"/>
      <dgm:spPr/>
    </dgm:pt>
    <dgm:pt modelId="{6F3884D3-189C-4934-9BF8-C865EAED4E60}" type="pres">
      <dgm:prSet presAssocID="{BE531C9A-3EC6-4728-B563-64C07E0E34E7}" presName="childText" presStyleLbl="conFgAcc1" presStyleIdx="2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031843E4-AEAF-4F28-AC76-1C806BD3F559}" type="pres">
      <dgm:prSet presAssocID="{8B9ADA35-1CB8-4EF8-B2CF-B7303E7A72CF}" presName="spaceBetweenRectangles" presStyleCnt="0"/>
      <dgm:spPr/>
    </dgm:pt>
    <dgm:pt modelId="{FDE73A69-9C6C-4EC8-8113-2AD8DCE9589E}" type="pres">
      <dgm:prSet presAssocID="{EDC1074B-437C-4FA6-BD63-1DB8AF1C6509}" presName="parentLin" presStyleCnt="0"/>
      <dgm:spPr/>
    </dgm:pt>
    <dgm:pt modelId="{0DC7900D-7BA8-484B-88A8-9E5D7C86772A}" type="pres">
      <dgm:prSet presAssocID="{EDC1074B-437C-4FA6-BD63-1DB8AF1C6509}" presName="parentLeftMargin" presStyleLbl="node1" presStyleIdx="2" presStyleCnt="5"/>
      <dgm:spPr/>
    </dgm:pt>
    <dgm:pt modelId="{7448222F-C7E1-478F-B6B7-ED2638B1F2D4}" type="pres">
      <dgm:prSet presAssocID="{EDC1074B-437C-4FA6-BD63-1DB8AF1C6509}" presName="parentText" presStyleLbl="node1" presStyleIdx="3" presStyleCnt="5" custScaleX="120880" custScaleY="136298" custLinFactNeighborY="9690">
        <dgm:presLayoutVars>
          <dgm:chMax val="0"/>
          <dgm:bulletEnabled val="1"/>
        </dgm:presLayoutVars>
      </dgm:prSet>
      <dgm:spPr/>
    </dgm:pt>
    <dgm:pt modelId="{236B6D7E-DCD0-44D4-BABE-4D6CD8F368D2}" type="pres">
      <dgm:prSet presAssocID="{EDC1074B-437C-4FA6-BD63-1DB8AF1C6509}" presName="negativeSpace" presStyleCnt="0"/>
      <dgm:spPr/>
    </dgm:pt>
    <dgm:pt modelId="{BEEF454C-24EB-495C-8423-4411683A403A}" type="pres">
      <dgm:prSet presAssocID="{EDC1074B-437C-4FA6-BD63-1DB8AF1C6509}" presName="childText" presStyleLbl="conFgAcc1" presStyleIdx="3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  <dgm:pt modelId="{936A18B4-FA50-4A69-85C9-3706A0D4EB4A}" type="pres">
      <dgm:prSet presAssocID="{7B1F35CD-CDAA-4FE0-9387-2ADE3ED7D2CF}" presName="spaceBetweenRectangles" presStyleCnt="0"/>
      <dgm:spPr/>
    </dgm:pt>
    <dgm:pt modelId="{AC15CD52-9808-4D91-9147-99D3DD72D10B}" type="pres">
      <dgm:prSet presAssocID="{700C6E5E-70D4-4A24-AF9F-2362E456696A}" presName="parentLin" presStyleCnt="0"/>
      <dgm:spPr/>
    </dgm:pt>
    <dgm:pt modelId="{6FE550DF-45A6-43DA-A25D-68453A45FEB2}" type="pres">
      <dgm:prSet presAssocID="{700C6E5E-70D4-4A24-AF9F-2362E456696A}" presName="parentLeftMargin" presStyleLbl="node1" presStyleIdx="3" presStyleCnt="5"/>
      <dgm:spPr/>
    </dgm:pt>
    <dgm:pt modelId="{7CEA3204-DBBB-4009-8F04-5C2EDE834172}" type="pres">
      <dgm:prSet presAssocID="{700C6E5E-70D4-4A24-AF9F-2362E456696A}" presName="parentText" presStyleLbl="node1" presStyleIdx="4" presStyleCnt="5" custScaleX="120880" custScaleY="136298" custLinFactNeighborY="4338">
        <dgm:presLayoutVars>
          <dgm:chMax val="0"/>
          <dgm:bulletEnabled val="1"/>
        </dgm:presLayoutVars>
      </dgm:prSet>
      <dgm:spPr/>
    </dgm:pt>
    <dgm:pt modelId="{602E0E6B-7DE2-4927-B93E-8DEBB758C466}" type="pres">
      <dgm:prSet presAssocID="{700C6E5E-70D4-4A24-AF9F-2362E456696A}" presName="negativeSpace" presStyleCnt="0"/>
      <dgm:spPr/>
    </dgm:pt>
    <dgm:pt modelId="{694F5ED8-831F-437E-AD04-D21EDFA9CE53}" type="pres">
      <dgm:prSet presAssocID="{700C6E5E-70D4-4A24-AF9F-2362E456696A}" presName="childText" presStyleLbl="conFgAcc1" presStyleIdx="4" presStyleCnt="5">
        <dgm:presLayoutVars>
          <dgm:bulletEnabled val="1"/>
        </dgm:presLayoutVars>
      </dgm:prSet>
      <dgm:spPr>
        <a:solidFill>
          <a:schemeClr val="bg1">
            <a:lumMod val="85000"/>
          </a:schemeClr>
        </a:solidFill>
        <a:ln>
          <a:noFill/>
        </a:ln>
      </dgm:spPr>
    </dgm:pt>
  </dgm:ptLst>
  <dgm:cxnLst>
    <dgm:cxn modelId="{E8126538-4D3F-4835-ACE5-39083F16C0DB}" srcId="{D2A0AA93-AE50-457A-A186-5D0657C3D52D}" destId="{BE531C9A-3EC6-4728-B563-64C07E0E34E7}" srcOrd="2" destOrd="0" parTransId="{4BFBED47-051A-410B-9EE2-E202862A7C3C}" sibTransId="{8B9ADA35-1CB8-4EF8-B2CF-B7303E7A72CF}"/>
    <dgm:cxn modelId="{4F25785D-67A4-4A57-99F7-BF96C9753FD9}" srcId="{D2A0AA93-AE50-457A-A186-5D0657C3D52D}" destId="{35C8BAA9-5697-4CA5-9296-85FF82CA05D6}" srcOrd="1" destOrd="0" parTransId="{B521DEF8-D8E7-4910-805F-B5407F8E74BC}" sibTransId="{0FDB53DF-A90B-43D7-8251-FABC9AD2648E}"/>
    <dgm:cxn modelId="{81A73341-F4E1-4096-8427-E46F1547A1C0}" type="presOf" srcId="{7137981E-7C2E-4F2C-9B72-C6419CEDF861}" destId="{0045FE9B-AACE-455B-A794-DCC3CE163EFB}" srcOrd="0" destOrd="0" presId="urn:microsoft.com/office/officeart/2005/8/layout/list1"/>
    <dgm:cxn modelId="{81797267-18A4-409C-A74E-910AA71A2338}" type="presOf" srcId="{700C6E5E-70D4-4A24-AF9F-2362E456696A}" destId="{7CEA3204-DBBB-4009-8F04-5C2EDE834172}" srcOrd="1" destOrd="0" presId="urn:microsoft.com/office/officeart/2005/8/layout/list1"/>
    <dgm:cxn modelId="{3368444B-C569-4447-8531-888577734C1E}" srcId="{D2A0AA93-AE50-457A-A186-5D0657C3D52D}" destId="{EDC1074B-437C-4FA6-BD63-1DB8AF1C6509}" srcOrd="3" destOrd="0" parTransId="{5B50DA48-82C5-4A4A-936F-84199DD789B4}" sibTransId="{7B1F35CD-CDAA-4FE0-9387-2ADE3ED7D2CF}"/>
    <dgm:cxn modelId="{6575656B-2F83-4347-AB51-940E9334E07E}" srcId="{D2A0AA93-AE50-457A-A186-5D0657C3D52D}" destId="{700C6E5E-70D4-4A24-AF9F-2362E456696A}" srcOrd="4" destOrd="0" parTransId="{306ACC7E-CFD2-4CBC-8685-171E3F5314A7}" sibTransId="{69197FE1-4403-4046-A5A2-0454343C20D9}"/>
    <dgm:cxn modelId="{D4A6B751-20B7-4E21-BAEB-7E5F8108776F}" type="presOf" srcId="{EDC1074B-437C-4FA6-BD63-1DB8AF1C6509}" destId="{7448222F-C7E1-478F-B6B7-ED2638B1F2D4}" srcOrd="1" destOrd="0" presId="urn:microsoft.com/office/officeart/2005/8/layout/list1"/>
    <dgm:cxn modelId="{A8B8BC51-A587-4BC9-8792-767F9E4B5250}" type="presOf" srcId="{BE531C9A-3EC6-4728-B563-64C07E0E34E7}" destId="{9EB0DDD2-72D1-44C1-9A30-C6591BC64425}" srcOrd="1" destOrd="0" presId="urn:microsoft.com/office/officeart/2005/8/layout/list1"/>
    <dgm:cxn modelId="{7463A972-AE4A-459C-8B0D-55810E1A1E91}" type="presOf" srcId="{EDC1074B-437C-4FA6-BD63-1DB8AF1C6509}" destId="{0DC7900D-7BA8-484B-88A8-9E5D7C86772A}" srcOrd="0" destOrd="0" presId="urn:microsoft.com/office/officeart/2005/8/layout/list1"/>
    <dgm:cxn modelId="{0DF98C59-7693-4F58-91CA-A60F3C3F2EB5}" type="presOf" srcId="{7137981E-7C2E-4F2C-9B72-C6419CEDF861}" destId="{D78223CF-EA93-4C61-A3EC-A93CDAC2C0C7}" srcOrd="1" destOrd="0" presId="urn:microsoft.com/office/officeart/2005/8/layout/list1"/>
    <dgm:cxn modelId="{713CCF7F-3E3B-47B6-AB70-756BCF34D87F}" srcId="{D2A0AA93-AE50-457A-A186-5D0657C3D52D}" destId="{7137981E-7C2E-4F2C-9B72-C6419CEDF861}" srcOrd="0" destOrd="0" parTransId="{912CF3E2-AA39-4158-AD84-65F1B0005DE8}" sibTransId="{42458575-5EF5-4FE9-BCDE-46C784ABE541}"/>
    <dgm:cxn modelId="{C9E71790-DF17-4D72-BCAC-218CC1C10BE0}" type="presOf" srcId="{35C8BAA9-5697-4CA5-9296-85FF82CA05D6}" destId="{083AD768-37C4-4681-B819-06866437D891}" srcOrd="1" destOrd="0" presId="urn:microsoft.com/office/officeart/2005/8/layout/list1"/>
    <dgm:cxn modelId="{CC25AEBD-C649-4BC0-B6BE-61D7336AED8F}" type="presOf" srcId="{BE531C9A-3EC6-4728-B563-64C07E0E34E7}" destId="{E9247283-B291-470E-AD69-8F43FD32B655}" srcOrd="0" destOrd="0" presId="urn:microsoft.com/office/officeart/2005/8/layout/list1"/>
    <dgm:cxn modelId="{DFA12FC3-FD3C-4F5F-94C5-F73D67905DBC}" type="presOf" srcId="{D2A0AA93-AE50-457A-A186-5D0657C3D52D}" destId="{3D6253D4-C3A5-4334-B16E-87470DE8D883}" srcOrd="0" destOrd="0" presId="urn:microsoft.com/office/officeart/2005/8/layout/list1"/>
    <dgm:cxn modelId="{93DA13D1-6B28-4715-A92D-711BC701AD3F}" type="presOf" srcId="{35C8BAA9-5697-4CA5-9296-85FF82CA05D6}" destId="{6CEE0624-66CB-4074-8B32-A1B5045B8DEB}" srcOrd="0" destOrd="0" presId="urn:microsoft.com/office/officeart/2005/8/layout/list1"/>
    <dgm:cxn modelId="{2188B5E1-8E41-4D82-9E42-D7E9441F5C00}" type="presOf" srcId="{700C6E5E-70D4-4A24-AF9F-2362E456696A}" destId="{6FE550DF-45A6-43DA-A25D-68453A45FEB2}" srcOrd="0" destOrd="0" presId="urn:microsoft.com/office/officeart/2005/8/layout/list1"/>
    <dgm:cxn modelId="{D3F8C9B8-F0A2-4869-983A-66F633302839}" type="presParOf" srcId="{3D6253D4-C3A5-4334-B16E-87470DE8D883}" destId="{B661E96F-94A3-4573-8C70-AB5966B8692C}" srcOrd="0" destOrd="0" presId="urn:microsoft.com/office/officeart/2005/8/layout/list1"/>
    <dgm:cxn modelId="{F8C9AE65-D1CD-4209-8F8F-B85732CB0D67}" type="presParOf" srcId="{B661E96F-94A3-4573-8C70-AB5966B8692C}" destId="{0045FE9B-AACE-455B-A794-DCC3CE163EFB}" srcOrd="0" destOrd="0" presId="urn:microsoft.com/office/officeart/2005/8/layout/list1"/>
    <dgm:cxn modelId="{EC456E35-A01C-45CD-867F-100DEAAFC3A6}" type="presParOf" srcId="{B661E96F-94A3-4573-8C70-AB5966B8692C}" destId="{D78223CF-EA93-4C61-A3EC-A93CDAC2C0C7}" srcOrd="1" destOrd="0" presId="urn:microsoft.com/office/officeart/2005/8/layout/list1"/>
    <dgm:cxn modelId="{1B7953B3-659D-4510-BA34-588B5DA3821E}" type="presParOf" srcId="{3D6253D4-C3A5-4334-B16E-87470DE8D883}" destId="{9E31BCE0-D01A-46A8-BC6E-75602AB71FD0}" srcOrd="1" destOrd="0" presId="urn:microsoft.com/office/officeart/2005/8/layout/list1"/>
    <dgm:cxn modelId="{1E5E15A1-A3CD-413A-8884-99344A94847D}" type="presParOf" srcId="{3D6253D4-C3A5-4334-B16E-87470DE8D883}" destId="{DEBDB3EA-AA86-4993-A3D3-5C94A85C199A}" srcOrd="2" destOrd="0" presId="urn:microsoft.com/office/officeart/2005/8/layout/list1"/>
    <dgm:cxn modelId="{2B70B000-06F2-4896-A28D-5EEF5CB69444}" type="presParOf" srcId="{3D6253D4-C3A5-4334-B16E-87470DE8D883}" destId="{D18DF460-4E0E-48F9-97B3-E28037953F3B}" srcOrd="3" destOrd="0" presId="urn:microsoft.com/office/officeart/2005/8/layout/list1"/>
    <dgm:cxn modelId="{E3198CA6-56A8-4074-8682-6F50EEEFACA5}" type="presParOf" srcId="{3D6253D4-C3A5-4334-B16E-87470DE8D883}" destId="{320F4A16-8553-4605-87D6-EADE9D793CAD}" srcOrd="4" destOrd="0" presId="urn:microsoft.com/office/officeart/2005/8/layout/list1"/>
    <dgm:cxn modelId="{D04C97B6-3023-437A-849B-8CEC2D3DA044}" type="presParOf" srcId="{320F4A16-8553-4605-87D6-EADE9D793CAD}" destId="{6CEE0624-66CB-4074-8B32-A1B5045B8DEB}" srcOrd="0" destOrd="0" presId="urn:microsoft.com/office/officeart/2005/8/layout/list1"/>
    <dgm:cxn modelId="{FCCECA2D-1E8F-4152-9293-137A0F13C611}" type="presParOf" srcId="{320F4A16-8553-4605-87D6-EADE9D793CAD}" destId="{083AD768-37C4-4681-B819-06866437D891}" srcOrd="1" destOrd="0" presId="urn:microsoft.com/office/officeart/2005/8/layout/list1"/>
    <dgm:cxn modelId="{107C2CE5-4D83-4B08-88F3-40C661AFC18F}" type="presParOf" srcId="{3D6253D4-C3A5-4334-B16E-87470DE8D883}" destId="{2786BD3B-3C6F-4179-95BE-979378B67226}" srcOrd="5" destOrd="0" presId="urn:microsoft.com/office/officeart/2005/8/layout/list1"/>
    <dgm:cxn modelId="{F1D46404-2A5F-408B-9A22-73A6DD535E96}" type="presParOf" srcId="{3D6253D4-C3A5-4334-B16E-87470DE8D883}" destId="{EB0B3DB8-E654-415F-A022-96C92D3301FC}" srcOrd="6" destOrd="0" presId="urn:microsoft.com/office/officeart/2005/8/layout/list1"/>
    <dgm:cxn modelId="{10A2CF23-C037-4B7A-99FE-E4338F1AD234}" type="presParOf" srcId="{3D6253D4-C3A5-4334-B16E-87470DE8D883}" destId="{DFDDCB22-18A8-446C-BB04-E50FBFCBCDB4}" srcOrd="7" destOrd="0" presId="urn:microsoft.com/office/officeart/2005/8/layout/list1"/>
    <dgm:cxn modelId="{29639FD7-D7EB-4960-ADCA-C0944792C42B}" type="presParOf" srcId="{3D6253D4-C3A5-4334-B16E-87470DE8D883}" destId="{C5B45B7A-72D3-40CC-99CF-2CEFC9220929}" srcOrd="8" destOrd="0" presId="urn:microsoft.com/office/officeart/2005/8/layout/list1"/>
    <dgm:cxn modelId="{0D149DDB-4742-4618-BFF5-E124C0688FB3}" type="presParOf" srcId="{C5B45B7A-72D3-40CC-99CF-2CEFC9220929}" destId="{E9247283-B291-470E-AD69-8F43FD32B655}" srcOrd="0" destOrd="0" presId="urn:microsoft.com/office/officeart/2005/8/layout/list1"/>
    <dgm:cxn modelId="{6EF1ECA8-9DC9-42B1-A388-B13D72FEDBE5}" type="presParOf" srcId="{C5B45B7A-72D3-40CC-99CF-2CEFC9220929}" destId="{9EB0DDD2-72D1-44C1-9A30-C6591BC64425}" srcOrd="1" destOrd="0" presId="urn:microsoft.com/office/officeart/2005/8/layout/list1"/>
    <dgm:cxn modelId="{D658629B-97DE-4EF2-B942-085319D69630}" type="presParOf" srcId="{3D6253D4-C3A5-4334-B16E-87470DE8D883}" destId="{86880A80-0E37-4CA4-ADAE-DDD0A325156D}" srcOrd="9" destOrd="0" presId="urn:microsoft.com/office/officeart/2005/8/layout/list1"/>
    <dgm:cxn modelId="{93FC88F5-4812-4374-A268-F15CB292CD92}" type="presParOf" srcId="{3D6253D4-C3A5-4334-B16E-87470DE8D883}" destId="{6F3884D3-189C-4934-9BF8-C865EAED4E60}" srcOrd="10" destOrd="0" presId="urn:microsoft.com/office/officeart/2005/8/layout/list1"/>
    <dgm:cxn modelId="{554FCFDA-924A-4A83-96AE-90BA973E7727}" type="presParOf" srcId="{3D6253D4-C3A5-4334-B16E-87470DE8D883}" destId="{031843E4-AEAF-4F28-AC76-1C806BD3F559}" srcOrd="11" destOrd="0" presId="urn:microsoft.com/office/officeart/2005/8/layout/list1"/>
    <dgm:cxn modelId="{8092FBD3-9530-4F00-B630-DFE4520CD1E5}" type="presParOf" srcId="{3D6253D4-C3A5-4334-B16E-87470DE8D883}" destId="{FDE73A69-9C6C-4EC8-8113-2AD8DCE9589E}" srcOrd="12" destOrd="0" presId="urn:microsoft.com/office/officeart/2005/8/layout/list1"/>
    <dgm:cxn modelId="{A0064C9B-8CC3-4330-926D-2D486BD6DF89}" type="presParOf" srcId="{FDE73A69-9C6C-4EC8-8113-2AD8DCE9589E}" destId="{0DC7900D-7BA8-484B-88A8-9E5D7C86772A}" srcOrd="0" destOrd="0" presId="urn:microsoft.com/office/officeart/2005/8/layout/list1"/>
    <dgm:cxn modelId="{2A58E176-105A-4FF0-9239-EC6B7AD132BC}" type="presParOf" srcId="{FDE73A69-9C6C-4EC8-8113-2AD8DCE9589E}" destId="{7448222F-C7E1-478F-B6B7-ED2638B1F2D4}" srcOrd="1" destOrd="0" presId="urn:microsoft.com/office/officeart/2005/8/layout/list1"/>
    <dgm:cxn modelId="{3A4E31E4-D95F-485A-9DE7-DD4D5DAD2850}" type="presParOf" srcId="{3D6253D4-C3A5-4334-B16E-87470DE8D883}" destId="{236B6D7E-DCD0-44D4-BABE-4D6CD8F368D2}" srcOrd="13" destOrd="0" presId="urn:microsoft.com/office/officeart/2005/8/layout/list1"/>
    <dgm:cxn modelId="{D24E3D38-5FFA-4733-9B1B-3911B645F050}" type="presParOf" srcId="{3D6253D4-C3A5-4334-B16E-87470DE8D883}" destId="{BEEF454C-24EB-495C-8423-4411683A403A}" srcOrd="14" destOrd="0" presId="urn:microsoft.com/office/officeart/2005/8/layout/list1"/>
    <dgm:cxn modelId="{5DE14887-D0E0-45DD-A413-506428448858}" type="presParOf" srcId="{3D6253D4-C3A5-4334-B16E-87470DE8D883}" destId="{936A18B4-FA50-4A69-85C9-3706A0D4EB4A}" srcOrd="15" destOrd="0" presId="urn:microsoft.com/office/officeart/2005/8/layout/list1"/>
    <dgm:cxn modelId="{F9D907FD-F71C-458E-8467-20353FB7795C}" type="presParOf" srcId="{3D6253D4-C3A5-4334-B16E-87470DE8D883}" destId="{AC15CD52-9808-4D91-9147-99D3DD72D10B}" srcOrd="16" destOrd="0" presId="urn:microsoft.com/office/officeart/2005/8/layout/list1"/>
    <dgm:cxn modelId="{75564F60-1407-4090-938F-15B2B334A017}" type="presParOf" srcId="{AC15CD52-9808-4D91-9147-99D3DD72D10B}" destId="{6FE550DF-45A6-43DA-A25D-68453A45FEB2}" srcOrd="0" destOrd="0" presId="urn:microsoft.com/office/officeart/2005/8/layout/list1"/>
    <dgm:cxn modelId="{1E7F05E4-20A5-4125-9106-D88A248E7233}" type="presParOf" srcId="{AC15CD52-9808-4D91-9147-99D3DD72D10B}" destId="{7CEA3204-DBBB-4009-8F04-5C2EDE834172}" srcOrd="1" destOrd="0" presId="urn:microsoft.com/office/officeart/2005/8/layout/list1"/>
    <dgm:cxn modelId="{F6AADF4A-05A0-49ED-81DA-5A225D6369C6}" type="presParOf" srcId="{3D6253D4-C3A5-4334-B16E-87470DE8D883}" destId="{602E0E6B-7DE2-4927-B93E-8DEBB758C466}" srcOrd="17" destOrd="0" presId="urn:microsoft.com/office/officeart/2005/8/layout/list1"/>
    <dgm:cxn modelId="{183A9D8A-2B7D-415F-A2BA-5F5921F5E2F0}" type="presParOf" srcId="{3D6253D4-C3A5-4334-B16E-87470DE8D883}" destId="{694F5ED8-831F-437E-AD04-D21EDFA9CE53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B3EA-AA86-4993-A3D3-5C94A85C199A}">
      <dsp:nvSpPr>
        <dsp:cNvPr id="0" name=""/>
        <dsp:cNvSpPr/>
      </dsp:nvSpPr>
      <dsp:spPr>
        <a:xfrm>
          <a:off x="0" y="639211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8223CF-EA93-4C61-A3EC-A93CDAC2C0C7}">
      <dsp:nvSpPr>
        <dsp:cNvPr id="0" name=""/>
        <dsp:cNvSpPr/>
      </dsp:nvSpPr>
      <dsp:spPr>
        <a:xfrm>
          <a:off x="510540" y="129708"/>
          <a:ext cx="8639970" cy="80470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CẤU TẠO VÀ TÍNH CHẤT VẬT LÍ CỦA HYDROGEN HALIDE</a:t>
          </a:r>
        </a:p>
      </dsp:txBody>
      <dsp:txXfrm>
        <a:off x="549822" y="168990"/>
        <a:ext cx="8561406" cy="726139"/>
      </dsp:txXfrm>
    </dsp:sp>
    <dsp:sp modelId="{EB0B3DB8-E654-415F-A022-96C92D3301FC}">
      <dsp:nvSpPr>
        <dsp:cNvPr id="0" name=""/>
        <dsp:cNvSpPr/>
      </dsp:nvSpPr>
      <dsp:spPr>
        <a:xfrm>
          <a:off x="0" y="1760714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3AD768-37C4-4681-B819-06866437D891}">
      <dsp:nvSpPr>
        <dsp:cNvPr id="0" name=""/>
        <dsp:cNvSpPr/>
      </dsp:nvSpPr>
      <dsp:spPr>
        <a:xfrm>
          <a:off x="510540" y="1288690"/>
          <a:ext cx="8639970" cy="804703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TÍNH KHỬ CỦA ION HALIDE</a:t>
          </a:r>
        </a:p>
      </dsp:txBody>
      <dsp:txXfrm>
        <a:off x="549822" y="1327972"/>
        <a:ext cx="8561406" cy="726139"/>
      </dsp:txXfrm>
    </dsp:sp>
    <dsp:sp modelId="{6F3884D3-189C-4934-9BF8-C865EAED4E60}">
      <dsp:nvSpPr>
        <dsp:cNvPr id="0" name=""/>
        <dsp:cNvSpPr/>
      </dsp:nvSpPr>
      <dsp:spPr>
        <a:xfrm>
          <a:off x="0" y="2882218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B0DDD2-72D1-44C1-9A30-C6591BC64425}">
      <dsp:nvSpPr>
        <dsp:cNvPr id="0" name=""/>
        <dsp:cNvSpPr/>
      </dsp:nvSpPr>
      <dsp:spPr>
        <a:xfrm>
          <a:off x="510540" y="2437239"/>
          <a:ext cx="8639970" cy="804703"/>
        </a:xfrm>
        <a:prstGeom prst="roundRect">
          <a:avLst/>
        </a:prstGeom>
        <a:solidFill>
          <a:srgbClr val="FF026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HYDROHALIC ACID</a:t>
          </a:r>
        </a:p>
      </dsp:txBody>
      <dsp:txXfrm>
        <a:off x="549822" y="2476521"/>
        <a:ext cx="8561406" cy="726139"/>
      </dsp:txXfrm>
    </dsp:sp>
    <dsp:sp modelId="{BEEF454C-24EB-495C-8423-4411683A403A}">
      <dsp:nvSpPr>
        <dsp:cNvPr id="0" name=""/>
        <dsp:cNvSpPr/>
      </dsp:nvSpPr>
      <dsp:spPr>
        <a:xfrm>
          <a:off x="0" y="4003721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48222F-C7E1-478F-B6B7-ED2638B1F2D4}">
      <dsp:nvSpPr>
        <dsp:cNvPr id="0" name=""/>
        <dsp:cNvSpPr/>
      </dsp:nvSpPr>
      <dsp:spPr>
        <a:xfrm>
          <a:off x="510540" y="3551427"/>
          <a:ext cx="8639970" cy="804703"/>
        </a:xfrm>
        <a:prstGeom prst="roundRect">
          <a:avLst/>
        </a:prstGeom>
        <a:solidFill>
          <a:srgbClr val="4949E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NHẬN BIẾT ION HALIDE TRONG DUNG DỊCH</a:t>
          </a:r>
        </a:p>
      </dsp:txBody>
      <dsp:txXfrm>
        <a:off x="549822" y="3590709"/>
        <a:ext cx="8561406" cy="726139"/>
      </dsp:txXfrm>
    </dsp:sp>
    <dsp:sp modelId="{694F5ED8-831F-437E-AD04-D21EDFA9CE53}">
      <dsp:nvSpPr>
        <dsp:cNvPr id="0" name=""/>
        <dsp:cNvSpPr/>
      </dsp:nvSpPr>
      <dsp:spPr>
        <a:xfrm>
          <a:off x="0" y="5125224"/>
          <a:ext cx="10210800" cy="504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EA3204-DBBB-4009-8F04-5C2EDE834172}">
      <dsp:nvSpPr>
        <dsp:cNvPr id="0" name=""/>
        <dsp:cNvSpPr/>
      </dsp:nvSpPr>
      <dsp:spPr>
        <a:xfrm>
          <a:off x="510540" y="4641333"/>
          <a:ext cx="8639970" cy="804703"/>
        </a:xfrm>
        <a:prstGeom prst="roundRect">
          <a:avLst/>
        </a:prstGeom>
        <a:solidFill>
          <a:srgbClr val="CC00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161" tIns="0" rIns="27016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#9Slide03 Bebas Neue Bold" panose="020B0606020202050201" pitchFamily="34" charset="0"/>
            </a:rPr>
            <a:t>ỨNG DỤNG của các hydrogen halide</a:t>
          </a:r>
        </a:p>
      </dsp:txBody>
      <dsp:txXfrm>
        <a:off x="549822" y="4680615"/>
        <a:ext cx="8561406" cy="72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2A25DB-5153-4B4B-8B7F-C3999BBEC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50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56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270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118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125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83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733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34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90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6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8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0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84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351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19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A25DB-5153-4B4B-8B7F-C3999BBEC18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61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C03CC-8D23-4E52-BB46-B5D1BF488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0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7AF38-5C18-4AB5-BBED-52517B10D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7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C1EA5-9A8E-4AD9-9AEE-471B39B60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99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9668D-9791-448D-8CD9-8A627995F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960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10F5-6CC0-449A-B008-1BAC19D38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8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0834-812B-498C-815E-BCC5C2CD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50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3CE9-36CE-401D-8FB1-3A57CA57C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E68B0-C89A-4B0B-8720-2A293FDA6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00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4A4D-FA5B-47C8-A134-53781D364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AC2A-1EA3-4224-917F-133EEBC7E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44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85B00-7BC8-4737-8CCB-0F15FFC7B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4762-7634-4303-ACC0-D0B4A7EA8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06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9090-82A1-4CEB-B463-42ABBD437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5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C3C33-C1E6-4005-808C-1BB0677D3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37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771FB-9E37-431A-9FCD-2B112D694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7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1DA5332-0F13-46D0-ACD3-0CDF007D9A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690184"/>
            <a:ext cx="11887200" cy="3477633"/>
          </a:xfrm>
          <a:custGeom>
            <a:avLst/>
            <a:gdLst>
              <a:gd name="connsiteX0" fmla="*/ 0 w 11887200"/>
              <a:gd name="connsiteY0" fmla="*/ 0 h 3477633"/>
              <a:gd name="connsiteX1" fmla="*/ 356616 w 11887200"/>
              <a:gd name="connsiteY1" fmla="*/ 0 h 3477633"/>
              <a:gd name="connsiteX2" fmla="*/ 1188720 w 11887200"/>
              <a:gd name="connsiteY2" fmla="*/ 0 h 3477633"/>
              <a:gd name="connsiteX3" fmla="*/ 1426464 w 11887200"/>
              <a:gd name="connsiteY3" fmla="*/ 0 h 3477633"/>
              <a:gd name="connsiteX4" fmla="*/ 1901952 w 11887200"/>
              <a:gd name="connsiteY4" fmla="*/ 0 h 3477633"/>
              <a:gd name="connsiteX5" fmla="*/ 2496312 w 11887200"/>
              <a:gd name="connsiteY5" fmla="*/ 0 h 3477633"/>
              <a:gd name="connsiteX6" fmla="*/ 2734056 w 11887200"/>
              <a:gd name="connsiteY6" fmla="*/ 0 h 3477633"/>
              <a:gd name="connsiteX7" fmla="*/ 2971800 w 11887200"/>
              <a:gd name="connsiteY7" fmla="*/ 0 h 3477633"/>
              <a:gd name="connsiteX8" fmla="*/ 3566160 w 11887200"/>
              <a:gd name="connsiteY8" fmla="*/ 0 h 3477633"/>
              <a:gd name="connsiteX9" fmla="*/ 4041648 w 11887200"/>
              <a:gd name="connsiteY9" fmla="*/ 0 h 3477633"/>
              <a:gd name="connsiteX10" fmla="*/ 4398264 w 11887200"/>
              <a:gd name="connsiteY10" fmla="*/ 0 h 3477633"/>
              <a:gd name="connsiteX11" fmla="*/ 4636008 w 11887200"/>
              <a:gd name="connsiteY11" fmla="*/ 0 h 3477633"/>
              <a:gd name="connsiteX12" fmla="*/ 5230368 w 11887200"/>
              <a:gd name="connsiteY12" fmla="*/ 0 h 3477633"/>
              <a:gd name="connsiteX13" fmla="*/ 5824728 w 11887200"/>
              <a:gd name="connsiteY13" fmla="*/ 0 h 3477633"/>
              <a:gd name="connsiteX14" fmla="*/ 6419088 w 11887200"/>
              <a:gd name="connsiteY14" fmla="*/ 0 h 3477633"/>
              <a:gd name="connsiteX15" fmla="*/ 6894576 w 11887200"/>
              <a:gd name="connsiteY15" fmla="*/ 0 h 3477633"/>
              <a:gd name="connsiteX16" fmla="*/ 7132320 w 11887200"/>
              <a:gd name="connsiteY16" fmla="*/ 0 h 3477633"/>
              <a:gd name="connsiteX17" fmla="*/ 7726680 w 11887200"/>
              <a:gd name="connsiteY17" fmla="*/ 0 h 3477633"/>
              <a:gd name="connsiteX18" fmla="*/ 7964424 w 11887200"/>
              <a:gd name="connsiteY18" fmla="*/ 0 h 3477633"/>
              <a:gd name="connsiteX19" fmla="*/ 8202168 w 11887200"/>
              <a:gd name="connsiteY19" fmla="*/ 0 h 3477633"/>
              <a:gd name="connsiteX20" fmla="*/ 8796528 w 11887200"/>
              <a:gd name="connsiteY20" fmla="*/ 0 h 3477633"/>
              <a:gd name="connsiteX21" fmla="*/ 9509760 w 11887200"/>
              <a:gd name="connsiteY21" fmla="*/ 0 h 3477633"/>
              <a:gd name="connsiteX22" fmla="*/ 9866376 w 11887200"/>
              <a:gd name="connsiteY22" fmla="*/ 0 h 3477633"/>
              <a:gd name="connsiteX23" fmla="*/ 10341864 w 11887200"/>
              <a:gd name="connsiteY23" fmla="*/ 0 h 3477633"/>
              <a:gd name="connsiteX24" fmla="*/ 10698480 w 11887200"/>
              <a:gd name="connsiteY24" fmla="*/ 0 h 3477633"/>
              <a:gd name="connsiteX25" fmla="*/ 11055096 w 11887200"/>
              <a:gd name="connsiteY25" fmla="*/ 0 h 3477633"/>
              <a:gd name="connsiteX26" fmla="*/ 11887200 w 11887200"/>
              <a:gd name="connsiteY26" fmla="*/ 0 h 3477633"/>
              <a:gd name="connsiteX27" fmla="*/ 11887200 w 11887200"/>
              <a:gd name="connsiteY27" fmla="*/ 510053 h 3477633"/>
              <a:gd name="connsiteX28" fmla="*/ 11887200 w 11887200"/>
              <a:gd name="connsiteY28" fmla="*/ 1020106 h 3477633"/>
              <a:gd name="connsiteX29" fmla="*/ 11887200 w 11887200"/>
              <a:gd name="connsiteY29" fmla="*/ 1634488 h 3477633"/>
              <a:gd name="connsiteX30" fmla="*/ 11887200 w 11887200"/>
              <a:gd name="connsiteY30" fmla="*/ 2109764 h 3477633"/>
              <a:gd name="connsiteX31" fmla="*/ 11887200 w 11887200"/>
              <a:gd name="connsiteY31" fmla="*/ 2724146 h 3477633"/>
              <a:gd name="connsiteX32" fmla="*/ 11887200 w 11887200"/>
              <a:gd name="connsiteY32" fmla="*/ 3477633 h 3477633"/>
              <a:gd name="connsiteX33" fmla="*/ 11411712 w 11887200"/>
              <a:gd name="connsiteY33" fmla="*/ 3477633 h 3477633"/>
              <a:gd name="connsiteX34" fmla="*/ 11055096 w 11887200"/>
              <a:gd name="connsiteY34" fmla="*/ 3477633 h 3477633"/>
              <a:gd name="connsiteX35" fmla="*/ 10698480 w 11887200"/>
              <a:gd name="connsiteY35" fmla="*/ 3477633 h 3477633"/>
              <a:gd name="connsiteX36" fmla="*/ 10104120 w 11887200"/>
              <a:gd name="connsiteY36" fmla="*/ 3477633 h 3477633"/>
              <a:gd name="connsiteX37" fmla="*/ 9866376 w 11887200"/>
              <a:gd name="connsiteY37" fmla="*/ 3477633 h 3477633"/>
              <a:gd name="connsiteX38" fmla="*/ 9153144 w 11887200"/>
              <a:gd name="connsiteY38" fmla="*/ 3477633 h 3477633"/>
              <a:gd name="connsiteX39" fmla="*/ 8796528 w 11887200"/>
              <a:gd name="connsiteY39" fmla="*/ 3477633 h 3477633"/>
              <a:gd name="connsiteX40" fmla="*/ 8558784 w 11887200"/>
              <a:gd name="connsiteY40" fmla="*/ 3477633 h 3477633"/>
              <a:gd name="connsiteX41" fmla="*/ 8202168 w 11887200"/>
              <a:gd name="connsiteY41" fmla="*/ 3477633 h 3477633"/>
              <a:gd name="connsiteX42" fmla="*/ 7845552 w 11887200"/>
              <a:gd name="connsiteY42" fmla="*/ 3477633 h 3477633"/>
              <a:gd name="connsiteX43" fmla="*/ 7013448 w 11887200"/>
              <a:gd name="connsiteY43" fmla="*/ 3477633 h 3477633"/>
              <a:gd name="connsiteX44" fmla="*/ 6775704 w 11887200"/>
              <a:gd name="connsiteY44" fmla="*/ 3477633 h 3477633"/>
              <a:gd name="connsiteX45" fmla="*/ 6537960 w 11887200"/>
              <a:gd name="connsiteY45" fmla="*/ 3477633 h 3477633"/>
              <a:gd name="connsiteX46" fmla="*/ 5824728 w 11887200"/>
              <a:gd name="connsiteY46" fmla="*/ 3477633 h 3477633"/>
              <a:gd name="connsiteX47" fmla="*/ 5586984 w 11887200"/>
              <a:gd name="connsiteY47" fmla="*/ 3477633 h 3477633"/>
              <a:gd name="connsiteX48" fmla="*/ 4754880 w 11887200"/>
              <a:gd name="connsiteY48" fmla="*/ 3477633 h 3477633"/>
              <a:gd name="connsiteX49" fmla="*/ 4279392 w 11887200"/>
              <a:gd name="connsiteY49" fmla="*/ 3477633 h 3477633"/>
              <a:gd name="connsiteX50" fmla="*/ 4041648 w 11887200"/>
              <a:gd name="connsiteY50" fmla="*/ 3477633 h 3477633"/>
              <a:gd name="connsiteX51" fmla="*/ 3803904 w 11887200"/>
              <a:gd name="connsiteY51" fmla="*/ 3477633 h 3477633"/>
              <a:gd name="connsiteX52" fmla="*/ 2971800 w 11887200"/>
              <a:gd name="connsiteY52" fmla="*/ 3477633 h 3477633"/>
              <a:gd name="connsiteX53" fmla="*/ 2496312 w 11887200"/>
              <a:gd name="connsiteY53" fmla="*/ 3477633 h 3477633"/>
              <a:gd name="connsiteX54" fmla="*/ 1901952 w 11887200"/>
              <a:gd name="connsiteY54" fmla="*/ 3477633 h 3477633"/>
              <a:gd name="connsiteX55" fmla="*/ 1307592 w 11887200"/>
              <a:gd name="connsiteY55" fmla="*/ 3477633 h 3477633"/>
              <a:gd name="connsiteX56" fmla="*/ 950976 w 11887200"/>
              <a:gd name="connsiteY56" fmla="*/ 3477633 h 3477633"/>
              <a:gd name="connsiteX57" fmla="*/ 0 w 11887200"/>
              <a:gd name="connsiteY57" fmla="*/ 3477633 h 3477633"/>
              <a:gd name="connsiteX58" fmla="*/ 0 w 11887200"/>
              <a:gd name="connsiteY58" fmla="*/ 2967580 h 3477633"/>
              <a:gd name="connsiteX59" fmla="*/ 0 w 11887200"/>
              <a:gd name="connsiteY59" fmla="*/ 2353198 h 3477633"/>
              <a:gd name="connsiteX60" fmla="*/ 0 w 11887200"/>
              <a:gd name="connsiteY60" fmla="*/ 1877922 h 3477633"/>
              <a:gd name="connsiteX61" fmla="*/ 0 w 11887200"/>
              <a:gd name="connsiteY61" fmla="*/ 1228764 h 3477633"/>
              <a:gd name="connsiteX62" fmla="*/ 0 w 11887200"/>
              <a:gd name="connsiteY62" fmla="*/ 683934 h 3477633"/>
              <a:gd name="connsiteX63" fmla="*/ 0 w 11887200"/>
              <a:gd name="connsiteY63" fmla="*/ 0 h 34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887200" h="3477633" fill="none" extrusionOk="0">
                <a:moveTo>
                  <a:pt x="0" y="0"/>
                </a:moveTo>
                <a:cubicBezTo>
                  <a:pt x="102411" y="-42170"/>
                  <a:pt x="193355" y="13943"/>
                  <a:pt x="356616" y="0"/>
                </a:cubicBezTo>
                <a:cubicBezTo>
                  <a:pt x="519877" y="-13943"/>
                  <a:pt x="978904" y="4582"/>
                  <a:pt x="1188720" y="0"/>
                </a:cubicBezTo>
                <a:cubicBezTo>
                  <a:pt x="1398536" y="-4582"/>
                  <a:pt x="1345085" y="6719"/>
                  <a:pt x="1426464" y="0"/>
                </a:cubicBezTo>
                <a:cubicBezTo>
                  <a:pt x="1507843" y="-6719"/>
                  <a:pt x="1772418" y="26397"/>
                  <a:pt x="1901952" y="0"/>
                </a:cubicBezTo>
                <a:cubicBezTo>
                  <a:pt x="2031486" y="-26397"/>
                  <a:pt x="2333149" y="6279"/>
                  <a:pt x="2496312" y="0"/>
                </a:cubicBezTo>
                <a:cubicBezTo>
                  <a:pt x="2659475" y="-6279"/>
                  <a:pt x="2663265" y="27745"/>
                  <a:pt x="2734056" y="0"/>
                </a:cubicBezTo>
                <a:cubicBezTo>
                  <a:pt x="2804847" y="-27745"/>
                  <a:pt x="2914559" y="4775"/>
                  <a:pt x="2971800" y="0"/>
                </a:cubicBezTo>
                <a:cubicBezTo>
                  <a:pt x="3029041" y="-4775"/>
                  <a:pt x="3290742" y="6752"/>
                  <a:pt x="3566160" y="0"/>
                </a:cubicBezTo>
                <a:cubicBezTo>
                  <a:pt x="3841578" y="-6752"/>
                  <a:pt x="3816470" y="14735"/>
                  <a:pt x="4041648" y="0"/>
                </a:cubicBezTo>
                <a:cubicBezTo>
                  <a:pt x="4266826" y="-14735"/>
                  <a:pt x="4292139" y="36240"/>
                  <a:pt x="4398264" y="0"/>
                </a:cubicBezTo>
                <a:cubicBezTo>
                  <a:pt x="4504389" y="-36240"/>
                  <a:pt x="4554377" y="15784"/>
                  <a:pt x="4636008" y="0"/>
                </a:cubicBezTo>
                <a:cubicBezTo>
                  <a:pt x="4717639" y="-15784"/>
                  <a:pt x="5011025" y="2617"/>
                  <a:pt x="5230368" y="0"/>
                </a:cubicBezTo>
                <a:cubicBezTo>
                  <a:pt x="5449711" y="-2617"/>
                  <a:pt x="5694677" y="10246"/>
                  <a:pt x="5824728" y="0"/>
                </a:cubicBezTo>
                <a:cubicBezTo>
                  <a:pt x="5954779" y="-10246"/>
                  <a:pt x="6187519" y="42384"/>
                  <a:pt x="6419088" y="0"/>
                </a:cubicBezTo>
                <a:cubicBezTo>
                  <a:pt x="6650657" y="-42384"/>
                  <a:pt x="6702141" y="12148"/>
                  <a:pt x="6894576" y="0"/>
                </a:cubicBezTo>
                <a:cubicBezTo>
                  <a:pt x="7087011" y="-12148"/>
                  <a:pt x="7064706" y="25992"/>
                  <a:pt x="7132320" y="0"/>
                </a:cubicBezTo>
                <a:cubicBezTo>
                  <a:pt x="7199934" y="-25992"/>
                  <a:pt x="7526220" y="10368"/>
                  <a:pt x="7726680" y="0"/>
                </a:cubicBezTo>
                <a:cubicBezTo>
                  <a:pt x="7927140" y="-10368"/>
                  <a:pt x="7870662" y="13153"/>
                  <a:pt x="7964424" y="0"/>
                </a:cubicBezTo>
                <a:cubicBezTo>
                  <a:pt x="8058186" y="-13153"/>
                  <a:pt x="8114288" y="8516"/>
                  <a:pt x="8202168" y="0"/>
                </a:cubicBezTo>
                <a:cubicBezTo>
                  <a:pt x="8290048" y="-8516"/>
                  <a:pt x="8573241" y="9724"/>
                  <a:pt x="8796528" y="0"/>
                </a:cubicBezTo>
                <a:cubicBezTo>
                  <a:pt x="9019815" y="-9724"/>
                  <a:pt x="9182084" y="16922"/>
                  <a:pt x="9509760" y="0"/>
                </a:cubicBezTo>
                <a:cubicBezTo>
                  <a:pt x="9837436" y="-16922"/>
                  <a:pt x="9789946" y="31575"/>
                  <a:pt x="9866376" y="0"/>
                </a:cubicBezTo>
                <a:cubicBezTo>
                  <a:pt x="9942806" y="-31575"/>
                  <a:pt x="10122883" y="5553"/>
                  <a:pt x="10341864" y="0"/>
                </a:cubicBezTo>
                <a:cubicBezTo>
                  <a:pt x="10560845" y="-5553"/>
                  <a:pt x="10614644" y="3165"/>
                  <a:pt x="10698480" y="0"/>
                </a:cubicBezTo>
                <a:cubicBezTo>
                  <a:pt x="10782316" y="-3165"/>
                  <a:pt x="10880614" y="1872"/>
                  <a:pt x="11055096" y="0"/>
                </a:cubicBezTo>
                <a:cubicBezTo>
                  <a:pt x="11229578" y="-1872"/>
                  <a:pt x="11651239" y="5422"/>
                  <a:pt x="11887200" y="0"/>
                </a:cubicBezTo>
                <a:cubicBezTo>
                  <a:pt x="11929043" y="167273"/>
                  <a:pt x="11840111" y="287653"/>
                  <a:pt x="11887200" y="510053"/>
                </a:cubicBezTo>
                <a:cubicBezTo>
                  <a:pt x="11934289" y="732453"/>
                  <a:pt x="11829719" y="809766"/>
                  <a:pt x="11887200" y="1020106"/>
                </a:cubicBezTo>
                <a:cubicBezTo>
                  <a:pt x="11944681" y="1230446"/>
                  <a:pt x="11853254" y="1375393"/>
                  <a:pt x="11887200" y="1634488"/>
                </a:cubicBezTo>
                <a:cubicBezTo>
                  <a:pt x="11921146" y="1893583"/>
                  <a:pt x="11868195" y="1993002"/>
                  <a:pt x="11887200" y="2109764"/>
                </a:cubicBezTo>
                <a:cubicBezTo>
                  <a:pt x="11906205" y="2226526"/>
                  <a:pt x="11833412" y="2503604"/>
                  <a:pt x="11887200" y="2724146"/>
                </a:cubicBezTo>
                <a:cubicBezTo>
                  <a:pt x="11940988" y="2944688"/>
                  <a:pt x="11862183" y="3181311"/>
                  <a:pt x="11887200" y="3477633"/>
                </a:cubicBezTo>
                <a:cubicBezTo>
                  <a:pt x="11661230" y="3516690"/>
                  <a:pt x="11556147" y="3468011"/>
                  <a:pt x="11411712" y="3477633"/>
                </a:cubicBezTo>
                <a:cubicBezTo>
                  <a:pt x="11267277" y="3487255"/>
                  <a:pt x="11229787" y="3456883"/>
                  <a:pt x="11055096" y="3477633"/>
                </a:cubicBezTo>
                <a:cubicBezTo>
                  <a:pt x="10880405" y="3498383"/>
                  <a:pt x="10793242" y="3439170"/>
                  <a:pt x="10698480" y="3477633"/>
                </a:cubicBezTo>
                <a:cubicBezTo>
                  <a:pt x="10603718" y="3516096"/>
                  <a:pt x="10262484" y="3422716"/>
                  <a:pt x="10104120" y="3477633"/>
                </a:cubicBezTo>
                <a:cubicBezTo>
                  <a:pt x="9945756" y="3532550"/>
                  <a:pt x="9922063" y="3466632"/>
                  <a:pt x="9866376" y="3477633"/>
                </a:cubicBezTo>
                <a:cubicBezTo>
                  <a:pt x="9810689" y="3488634"/>
                  <a:pt x="9453770" y="3428855"/>
                  <a:pt x="9153144" y="3477633"/>
                </a:cubicBezTo>
                <a:cubicBezTo>
                  <a:pt x="8852518" y="3526411"/>
                  <a:pt x="8929441" y="3466656"/>
                  <a:pt x="8796528" y="3477633"/>
                </a:cubicBezTo>
                <a:cubicBezTo>
                  <a:pt x="8663615" y="3488610"/>
                  <a:pt x="8607836" y="3451311"/>
                  <a:pt x="8558784" y="3477633"/>
                </a:cubicBezTo>
                <a:cubicBezTo>
                  <a:pt x="8509732" y="3503955"/>
                  <a:pt x="8357596" y="3449069"/>
                  <a:pt x="8202168" y="3477633"/>
                </a:cubicBezTo>
                <a:cubicBezTo>
                  <a:pt x="8046740" y="3506197"/>
                  <a:pt x="7954473" y="3440289"/>
                  <a:pt x="7845552" y="3477633"/>
                </a:cubicBezTo>
                <a:cubicBezTo>
                  <a:pt x="7736631" y="3514977"/>
                  <a:pt x="7213444" y="3387904"/>
                  <a:pt x="7013448" y="3477633"/>
                </a:cubicBezTo>
                <a:cubicBezTo>
                  <a:pt x="6813452" y="3567362"/>
                  <a:pt x="6867862" y="3469894"/>
                  <a:pt x="6775704" y="3477633"/>
                </a:cubicBezTo>
                <a:cubicBezTo>
                  <a:pt x="6683546" y="3485372"/>
                  <a:pt x="6648702" y="3463462"/>
                  <a:pt x="6537960" y="3477633"/>
                </a:cubicBezTo>
                <a:cubicBezTo>
                  <a:pt x="6427218" y="3491804"/>
                  <a:pt x="6078223" y="3429024"/>
                  <a:pt x="5824728" y="3477633"/>
                </a:cubicBezTo>
                <a:cubicBezTo>
                  <a:pt x="5571233" y="3526242"/>
                  <a:pt x="5659255" y="3473643"/>
                  <a:pt x="5586984" y="3477633"/>
                </a:cubicBezTo>
                <a:cubicBezTo>
                  <a:pt x="5514713" y="3481623"/>
                  <a:pt x="5150796" y="3427422"/>
                  <a:pt x="4754880" y="3477633"/>
                </a:cubicBezTo>
                <a:cubicBezTo>
                  <a:pt x="4358964" y="3527844"/>
                  <a:pt x="4379704" y="3430827"/>
                  <a:pt x="4279392" y="3477633"/>
                </a:cubicBezTo>
                <a:cubicBezTo>
                  <a:pt x="4179080" y="3524439"/>
                  <a:pt x="4113650" y="3470784"/>
                  <a:pt x="4041648" y="3477633"/>
                </a:cubicBezTo>
                <a:cubicBezTo>
                  <a:pt x="3969646" y="3484482"/>
                  <a:pt x="3885516" y="3464981"/>
                  <a:pt x="3803904" y="3477633"/>
                </a:cubicBezTo>
                <a:cubicBezTo>
                  <a:pt x="3722292" y="3490285"/>
                  <a:pt x="3188460" y="3380755"/>
                  <a:pt x="2971800" y="3477633"/>
                </a:cubicBezTo>
                <a:cubicBezTo>
                  <a:pt x="2755140" y="3574511"/>
                  <a:pt x="2684189" y="3425420"/>
                  <a:pt x="2496312" y="3477633"/>
                </a:cubicBezTo>
                <a:cubicBezTo>
                  <a:pt x="2308435" y="3529846"/>
                  <a:pt x="2182987" y="3451621"/>
                  <a:pt x="1901952" y="3477633"/>
                </a:cubicBezTo>
                <a:cubicBezTo>
                  <a:pt x="1620917" y="3503645"/>
                  <a:pt x="1602035" y="3424704"/>
                  <a:pt x="1307592" y="3477633"/>
                </a:cubicBezTo>
                <a:cubicBezTo>
                  <a:pt x="1013149" y="3530562"/>
                  <a:pt x="1029814" y="3466265"/>
                  <a:pt x="950976" y="3477633"/>
                </a:cubicBezTo>
                <a:cubicBezTo>
                  <a:pt x="872138" y="3489001"/>
                  <a:pt x="259739" y="3365179"/>
                  <a:pt x="0" y="3477633"/>
                </a:cubicBezTo>
                <a:cubicBezTo>
                  <a:pt x="-54188" y="3254639"/>
                  <a:pt x="8159" y="3091014"/>
                  <a:pt x="0" y="2967580"/>
                </a:cubicBezTo>
                <a:cubicBezTo>
                  <a:pt x="-8159" y="2844146"/>
                  <a:pt x="59336" y="2514410"/>
                  <a:pt x="0" y="2353198"/>
                </a:cubicBezTo>
                <a:cubicBezTo>
                  <a:pt x="-59336" y="2191986"/>
                  <a:pt x="34107" y="2023009"/>
                  <a:pt x="0" y="1877922"/>
                </a:cubicBezTo>
                <a:cubicBezTo>
                  <a:pt x="-34107" y="1732835"/>
                  <a:pt x="20728" y="1368162"/>
                  <a:pt x="0" y="1228764"/>
                </a:cubicBezTo>
                <a:cubicBezTo>
                  <a:pt x="-20728" y="1089366"/>
                  <a:pt x="15962" y="907031"/>
                  <a:pt x="0" y="683934"/>
                </a:cubicBezTo>
                <a:cubicBezTo>
                  <a:pt x="-15962" y="460837"/>
                  <a:pt x="24523" y="331149"/>
                  <a:pt x="0" y="0"/>
                </a:cubicBezTo>
                <a:close/>
              </a:path>
              <a:path w="11887200" h="3477633" stroke="0" extrusionOk="0">
                <a:moveTo>
                  <a:pt x="0" y="0"/>
                </a:moveTo>
                <a:cubicBezTo>
                  <a:pt x="97362" y="-36312"/>
                  <a:pt x="345415" y="53092"/>
                  <a:pt x="475488" y="0"/>
                </a:cubicBezTo>
                <a:cubicBezTo>
                  <a:pt x="605561" y="-53092"/>
                  <a:pt x="867778" y="51503"/>
                  <a:pt x="1188720" y="0"/>
                </a:cubicBezTo>
                <a:cubicBezTo>
                  <a:pt x="1509662" y="-51503"/>
                  <a:pt x="1349338" y="11459"/>
                  <a:pt x="1426464" y="0"/>
                </a:cubicBezTo>
                <a:cubicBezTo>
                  <a:pt x="1503590" y="-11459"/>
                  <a:pt x="1797169" y="32640"/>
                  <a:pt x="1901952" y="0"/>
                </a:cubicBezTo>
                <a:cubicBezTo>
                  <a:pt x="2006735" y="-32640"/>
                  <a:pt x="2168653" y="37713"/>
                  <a:pt x="2258568" y="0"/>
                </a:cubicBezTo>
                <a:cubicBezTo>
                  <a:pt x="2348483" y="-37713"/>
                  <a:pt x="2722989" y="27287"/>
                  <a:pt x="2971800" y="0"/>
                </a:cubicBezTo>
                <a:cubicBezTo>
                  <a:pt x="3220611" y="-27287"/>
                  <a:pt x="3328726" y="20752"/>
                  <a:pt x="3447288" y="0"/>
                </a:cubicBezTo>
                <a:cubicBezTo>
                  <a:pt x="3565850" y="-20752"/>
                  <a:pt x="3908344" y="52040"/>
                  <a:pt x="4279392" y="0"/>
                </a:cubicBezTo>
                <a:cubicBezTo>
                  <a:pt x="4650440" y="-52040"/>
                  <a:pt x="4530450" y="45909"/>
                  <a:pt x="4754880" y="0"/>
                </a:cubicBezTo>
                <a:cubicBezTo>
                  <a:pt x="4979310" y="-45909"/>
                  <a:pt x="4983134" y="3329"/>
                  <a:pt x="5111496" y="0"/>
                </a:cubicBezTo>
                <a:cubicBezTo>
                  <a:pt x="5239858" y="-3329"/>
                  <a:pt x="5562817" y="1126"/>
                  <a:pt x="5705856" y="0"/>
                </a:cubicBezTo>
                <a:cubicBezTo>
                  <a:pt x="5848895" y="-1126"/>
                  <a:pt x="6153988" y="40609"/>
                  <a:pt x="6419088" y="0"/>
                </a:cubicBezTo>
                <a:cubicBezTo>
                  <a:pt x="6684188" y="-40609"/>
                  <a:pt x="6582793" y="13362"/>
                  <a:pt x="6656832" y="0"/>
                </a:cubicBezTo>
                <a:cubicBezTo>
                  <a:pt x="6730871" y="-13362"/>
                  <a:pt x="6810212" y="25291"/>
                  <a:pt x="6894576" y="0"/>
                </a:cubicBezTo>
                <a:cubicBezTo>
                  <a:pt x="6978940" y="-25291"/>
                  <a:pt x="7380209" y="45924"/>
                  <a:pt x="7607808" y="0"/>
                </a:cubicBezTo>
                <a:cubicBezTo>
                  <a:pt x="7835407" y="-45924"/>
                  <a:pt x="8063944" y="70317"/>
                  <a:pt x="8202168" y="0"/>
                </a:cubicBezTo>
                <a:cubicBezTo>
                  <a:pt x="8340392" y="-70317"/>
                  <a:pt x="8837159" y="84503"/>
                  <a:pt x="9034272" y="0"/>
                </a:cubicBezTo>
                <a:cubicBezTo>
                  <a:pt x="9231385" y="-84503"/>
                  <a:pt x="9334529" y="37233"/>
                  <a:pt x="9509760" y="0"/>
                </a:cubicBezTo>
                <a:cubicBezTo>
                  <a:pt x="9684991" y="-37233"/>
                  <a:pt x="10046030" y="89155"/>
                  <a:pt x="10341864" y="0"/>
                </a:cubicBezTo>
                <a:cubicBezTo>
                  <a:pt x="10637698" y="-89155"/>
                  <a:pt x="10685185" y="8430"/>
                  <a:pt x="10817352" y="0"/>
                </a:cubicBezTo>
                <a:cubicBezTo>
                  <a:pt x="10949519" y="-8430"/>
                  <a:pt x="10941871" y="21929"/>
                  <a:pt x="11055096" y="0"/>
                </a:cubicBezTo>
                <a:cubicBezTo>
                  <a:pt x="11168321" y="-21929"/>
                  <a:pt x="11517527" y="24357"/>
                  <a:pt x="11887200" y="0"/>
                </a:cubicBezTo>
                <a:cubicBezTo>
                  <a:pt x="11894568" y="198786"/>
                  <a:pt x="11828202" y="431627"/>
                  <a:pt x="11887200" y="544829"/>
                </a:cubicBezTo>
                <a:cubicBezTo>
                  <a:pt x="11946198" y="658031"/>
                  <a:pt x="11852113" y="1015922"/>
                  <a:pt x="11887200" y="1159211"/>
                </a:cubicBezTo>
                <a:cubicBezTo>
                  <a:pt x="11922287" y="1302500"/>
                  <a:pt x="11858459" y="1581224"/>
                  <a:pt x="11887200" y="1704040"/>
                </a:cubicBezTo>
                <a:cubicBezTo>
                  <a:pt x="11915941" y="1826856"/>
                  <a:pt x="11834150" y="2040382"/>
                  <a:pt x="11887200" y="2179317"/>
                </a:cubicBezTo>
                <a:cubicBezTo>
                  <a:pt x="11940250" y="2318252"/>
                  <a:pt x="11864978" y="2590297"/>
                  <a:pt x="11887200" y="2758922"/>
                </a:cubicBezTo>
                <a:cubicBezTo>
                  <a:pt x="11909422" y="2927548"/>
                  <a:pt x="11867276" y="3230323"/>
                  <a:pt x="11887200" y="3477633"/>
                </a:cubicBezTo>
                <a:cubicBezTo>
                  <a:pt x="11787401" y="3497163"/>
                  <a:pt x="11618988" y="3439250"/>
                  <a:pt x="11530584" y="3477633"/>
                </a:cubicBezTo>
                <a:cubicBezTo>
                  <a:pt x="11442180" y="3516016"/>
                  <a:pt x="11351598" y="3451879"/>
                  <a:pt x="11292840" y="3477633"/>
                </a:cubicBezTo>
                <a:cubicBezTo>
                  <a:pt x="11234082" y="3503387"/>
                  <a:pt x="11073116" y="3443721"/>
                  <a:pt x="10936224" y="3477633"/>
                </a:cubicBezTo>
                <a:cubicBezTo>
                  <a:pt x="10799332" y="3511545"/>
                  <a:pt x="10808133" y="3455703"/>
                  <a:pt x="10698480" y="3477633"/>
                </a:cubicBezTo>
                <a:cubicBezTo>
                  <a:pt x="10588827" y="3499563"/>
                  <a:pt x="10364767" y="3474617"/>
                  <a:pt x="10104120" y="3477633"/>
                </a:cubicBezTo>
                <a:cubicBezTo>
                  <a:pt x="9843473" y="3480649"/>
                  <a:pt x="9791015" y="3474309"/>
                  <a:pt x="9509760" y="3477633"/>
                </a:cubicBezTo>
                <a:cubicBezTo>
                  <a:pt x="9228505" y="3480957"/>
                  <a:pt x="9350998" y="3457275"/>
                  <a:pt x="9272016" y="3477633"/>
                </a:cubicBezTo>
                <a:cubicBezTo>
                  <a:pt x="9193034" y="3497991"/>
                  <a:pt x="9084636" y="3447687"/>
                  <a:pt x="8915400" y="3477633"/>
                </a:cubicBezTo>
                <a:cubicBezTo>
                  <a:pt x="8746164" y="3507579"/>
                  <a:pt x="8479533" y="3395683"/>
                  <a:pt x="8083296" y="3477633"/>
                </a:cubicBezTo>
                <a:cubicBezTo>
                  <a:pt x="7687059" y="3559583"/>
                  <a:pt x="7861452" y="3464876"/>
                  <a:pt x="7726680" y="3477633"/>
                </a:cubicBezTo>
                <a:cubicBezTo>
                  <a:pt x="7591908" y="3490390"/>
                  <a:pt x="7521254" y="3455710"/>
                  <a:pt x="7370064" y="3477633"/>
                </a:cubicBezTo>
                <a:cubicBezTo>
                  <a:pt x="7218874" y="3499556"/>
                  <a:pt x="7116358" y="3454195"/>
                  <a:pt x="7013448" y="3477633"/>
                </a:cubicBezTo>
                <a:cubicBezTo>
                  <a:pt x="6910538" y="3501071"/>
                  <a:pt x="6538480" y="3451273"/>
                  <a:pt x="6181344" y="3477633"/>
                </a:cubicBezTo>
                <a:cubicBezTo>
                  <a:pt x="5824208" y="3503993"/>
                  <a:pt x="5849477" y="3462196"/>
                  <a:pt x="5705856" y="3477633"/>
                </a:cubicBezTo>
                <a:cubicBezTo>
                  <a:pt x="5562235" y="3493070"/>
                  <a:pt x="5281105" y="3423972"/>
                  <a:pt x="4992624" y="3477633"/>
                </a:cubicBezTo>
                <a:cubicBezTo>
                  <a:pt x="4704143" y="3531294"/>
                  <a:pt x="4684743" y="3464788"/>
                  <a:pt x="4517136" y="3477633"/>
                </a:cubicBezTo>
                <a:cubicBezTo>
                  <a:pt x="4349529" y="3490478"/>
                  <a:pt x="4219743" y="3423796"/>
                  <a:pt x="4041648" y="3477633"/>
                </a:cubicBezTo>
                <a:cubicBezTo>
                  <a:pt x="3863553" y="3531470"/>
                  <a:pt x="3512247" y="3429394"/>
                  <a:pt x="3328416" y="3477633"/>
                </a:cubicBezTo>
                <a:cubicBezTo>
                  <a:pt x="3144585" y="3525872"/>
                  <a:pt x="3091454" y="3457039"/>
                  <a:pt x="2971800" y="3477633"/>
                </a:cubicBezTo>
                <a:cubicBezTo>
                  <a:pt x="2852146" y="3498227"/>
                  <a:pt x="2808958" y="3464577"/>
                  <a:pt x="2734056" y="3477633"/>
                </a:cubicBezTo>
                <a:cubicBezTo>
                  <a:pt x="2659154" y="3490689"/>
                  <a:pt x="2607177" y="3449952"/>
                  <a:pt x="2496312" y="3477633"/>
                </a:cubicBezTo>
                <a:cubicBezTo>
                  <a:pt x="2385447" y="3505314"/>
                  <a:pt x="2342863" y="3459370"/>
                  <a:pt x="2258568" y="3477633"/>
                </a:cubicBezTo>
                <a:cubicBezTo>
                  <a:pt x="2174273" y="3495896"/>
                  <a:pt x="1896805" y="3442360"/>
                  <a:pt x="1664208" y="3477633"/>
                </a:cubicBezTo>
                <a:cubicBezTo>
                  <a:pt x="1431611" y="3512906"/>
                  <a:pt x="1514015" y="3459857"/>
                  <a:pt x="1426464" y="3477633"/>
                </a:cubicBezTo>
                <a:cubicBezTo>
                  <a:pt x="1338913" y="3495409"/>
                  <a:pt x="1233807" y="3460836"/>
                  <a:pt x="1069848" y="3477633"/>
                </a:cubicBezTo>
                <a:cubicBezTo>
                  <a:pt x="905889" y="3494430"/>
                  <a:pt x="336214" y="3383339"/>
                  <a:pt x="0" y="3477633"/>
                </a:cubicBezTo>
                <a:cubicBezTo>
                  <a:pt x="-27853" y="3277551"/>
                  <a:pt x="21233" y="3161641"/>
                  <a:pt x="0" y="3002356"/>
                </a:cubicBezTo>
                <a:cubicBezTo>
                  <a:pt x="-21233" y="2843071"/>
                  <a:pt x="31915" y="2642006"/>
                  <a:pt x="0" y="2422751"/>
                </a:cubicBezTo>
                <a:cubicBezTo>
                  <a:pt x="-31915" y="2203497"/>
                  <a:pt x="65296" y="1903656"/>
                  <a:pt x="0" y="1773593"/>
                </a:cubicBezTo>
                <a:cubicBezTo>
                  <a:pt x="-65296" y="1643530"/>
                  <a:pt x="53940" y="1443979"/>
                  <a:pt x="0" y="1124435"/>
                </a:cubicBezTo>
                <a:cubicBezTo>
                  <a:pt x="-53940" y="804891"/>
                  <a:pt x="72204" y="780055"/>
                  <a:pt x="0" y="510053"/>
                </a:cubicBezTo>
                <a:cubicBezTo>
                  <a:pt x="-72204" y="240051"/>
                  <a:pt x="21940" y="162897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610871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36000" tIns="0" rIns="36000" bIns="396000" rtlCol="0" anchor="ctr" anchorCtr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10000">
                <a:solidFill>
                  <a:srgbClr val="FFFF00"/>
                </a:solidFill>
                <a:latin typeface="#9Slide07 SVNBeachwood Sans" pitchFamily="2" charset="0"/>
              </a:rPr>
              <a:t>Hydrogen halide và một số phản ứng của ion halide</a:t>
            </a:r>
          </a:p>
        </p:txBody>
      </p:sp>
    </p:spTree>
    <p:extLst>
      <p:ext uri="{BB962C8B-B14F-4D97-AF65-F5344CB8AC3E}">
        <p14:creationId xmlns:p14="http://schemas.microsoft.com/office/powerpoint/2010/main" val="8206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666000" y="116120"/>
            <a:ext cx="486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Tính khử của ion halide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450195-DA93-8B90-75C1-29370B36166F}"/>
              </a:ext>
            </a:extLst>
          </p:cNvPr>
          <p:cNvSpPr txBox="1"/>
          <p:nvPr/>
        </p:nvSpPr>
        <p:spPr>
          <a:xfrm>
            <a:off x="533400" y="3041809"/>
            <a:ext cx="17659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FS Neusa Bold" panose="00000800000000000000" pitchFamily="2" charset="0"/>
              </a:rPr>
              <a:t>X</a:t>
            </a:r>
            <a:r>
              <a:rPr lang="en-US" sz="13800" baseline="30000">
                <a:solidFill>
                  <a:srgbClr val="FF0000"/>
                </a:solidFill>
                <a:latin typeface="#9Slide03 FS Neusa Bold" panose="00000800000000000000" pitchFamily="2" charset="0"/>
              </a:rPr>
              <a:t>–</a:t>
            </a:r>
            <a:endParaRPr lang="en-US" sz="13800" baseline="30000">
              <a:latin typeface="#9Slide03 FS Neusa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DE73F-A1B6-AED1-35A3-B65902CA51E3}"/>
              </a:ext>
            </a:extLst>
          </p:cNvPr>
          <p:cNvSpPr txBox="1"/>
          <p:nvPr/>
        </p:nvSpPr>
        <p:spPr>
          <a:xfrm>
            <a:off x="70020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949E7"/>
                </a:solidFill>
                <a:latin typeface="#9Slide03 BoosterNextFYBlack" panose="02000A03000000020004" pitchFamily="2" charset="0"/>
              </a:rPr>
              <a:t>–1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A857D4-5176-F683-4E54-C27F99A8C60B}"/>
              </a:ext>
            </a:extLst>
          </p:cNvPr>
          <p:cNvSpPr txBox="1"/>
          <p:nvPr/>
        </p:nvSpPr>
        <p:spPr>
          <a:xfrm>
            <a:off x="266328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4949E7"/>
                </a:solidFill>
                <a:latin typeface="#9Slide03 BoosterNextFYBlack" panose="02000A03000000020004" pitchFamily="2" charset="0"/>
              </a:rPr>
              <a:t>0</a:t>
            </a:r>
          </a:p>
        </p:txBody>
      </p:sp>
      <p:sp>
        <p:nvSpPr>
          <p:cNvPr id="11" name="Curved Down Arrow 13">
            <a:extLst>
              <a:ext uri="{FF2B5EF4-FFF2-40B4-BE49-F238E27FC236}">
                <a16:creationId xmlns:a16="http://schemas.microsoft.com/office/drawing/2014/main" id="{A7D85859-83E5-F983-1980-5207C8C1F33D}"/>
              </a:ext>
            </a:extLst>
          </p:cNvPr>
          <p:cNvSpPr/>
          <p:nvPr/>
        </p:nvSpPr>
        <p:spPr>
          <a:xfrm>
            <a:off x="1094582" y="2237998"/>
            <a:ext cx="2267880" cy="798731"/>
          </a:xfrm>
          <a:prstGeom prst="curvedDownArrow">
            <a:avLst>
              <a:gd name="adj1" fmla="val 31349"/>
              <a:gd name="adj2" fmla="val 58127"/>
              <a:gd name="adj3" fmla="val 28225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0A2BBEF-C2C6-D210-EFC9-A381EE4FE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367" y="4057075"/>
            <a:ext cx="2253266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#9Slide03 Helvetica LT Std ExtC" panose="020B0708030502060204" pitchFamily="34" charset="0"/>
              </a:rPr>
              <a:t>Tính khử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71601-4FE8-3DEC-1DE8-8335EF0CE1FF}"/>
              </a:ext>
            </a:extLst>
          </p:cNvPr>
          <p:cNvSpPr txBox="1"/>
          <p:nvPr/>
        </p:nvSpPr>
        <p:spPr>
          <a:xfrm>
            <a:off x="462636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949E7"/>
                </a:solidFill>
                <a:latin typeface="#9Slide03 BoosterNextFYBlack" panose="02000A03000000020004" pitchFamily="2" charset="0"/>
              </a:rPr>
              <a:t>+1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16B5B-5C74-C95C-629F-6D7F4C103EF6}"/>
              </a:ext>
            </a:extLst>
          </p:cNvPr>
          <p:cNvSpPr txBox="1"/>
          <p:nvPr/>
        </p:nvSpPr>
        <p:spPr>
          <a:xfrm>
            <a:off x="658944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949E7"/>
                </a:solidFill>
                <a:latin typeface="#9Slide03 BoosterNextFYBlack" panose="02000A03000000020004" pitchFamily="2" charset="0"/>
              </a:rPr>
              <a:t>+3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2F70DE-7115-E5F6-3377-A6C61933DFE9}"/>
              </a:ext>
            </a:extLst>
          </p:cNvPr>
          <p:cNvSpPr txBox="1"/>
          <p:nvPr/>
        </p:nvSpPr>
        <p:spPr>
          <a:xfrm>
            <a:off x="855252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949E7"/>
                </a:solidFill>
                <a:latin typeface="#9Slide03 BoosterNextFYBlack" panose="02000A03000000020004" pitchFamily="2" charset="0"/>
              </a:rPr>
              <a:t>+5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B6206-6C22-B7B6-DD4B-B224BBB58C39}"/>
              </a:ext>
            </a:extLst>
          </p:cNvPr>
          <p:cNvSpPr txBox="1"/>
          <p:nvPr/>
        </p:nvSpPr>
        <p:spPr>
          <a:xfrm>
            <a:off x="10515600" y="2848558"/>
            <a:ext cx="9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949E7"/>
                </a:solidFill>
                <a:latin typeface="#9Slide03 BoosterNextFYBlack" panose="02000A03000000020004" pitchFamily="2" charset="0"/>
              </a:rPr>
              <a:t>+7</a:t>
            </a:r>
          </a:p>
        </p:txBody>
      </p:sp>
      <p:sp>
        <p:nvSpPr>
          <p:cNvPr id="18" name="Curved Down Arrow 13">
            <a:extLst>
              <a:ext uri="{FF2B5EF4-FFF2-40B4-BE49-F238E27FC236}">
                <a16:creationId xmlns:a16="http://schemas.microsoft.com/office/drawing/2014/main" id="{E4DDB885-9C2F-D578-946B-9CC80E60F18F}"/>
              </a:ext>
            </a:extLst>
          </p:cNvPr>
          <p:cNvSpPr/>
          <p:nvPr/>
        </p:nvSpPr>
        <p:spPr>
          <a:xfrm>
            <a:off x="1094582" y="1994720"/>
            <a:ext cx="4239418" cy="1042009"/>
          </a:xfrm>
          <a:prstGeom prst="curvedDownArrow">
            <a:avLst>
              <a:gd name="adj1" fmla="val 31349"/>
              <a:gd name="adj2" fmla="val 58127"/>
              <a:gd name="adj3" fmla="val 28225"/>
            </a:avLst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3">
            <a:extLst>
              <a:ext uri="{FF2B5EF4-FFF2-40B4-BE49-F238E27FC236}">
                <a16:creationId xmlns:a16="http://schemas.microsoft.com/office/drawing/2014/main" id="{72CDC459-9A02-F0A4-4877-61B5FB866B8C}"/>
              </a:ext>
            </a:extLst>
          </p:cNvPr>
          <p:cNvSpPr/>
          <p:nvPr/>
        </p:nvSpPr>
        <p:spPr>
          <a:xfrm>
            <a:off x="1094582" y="1778540"/>
            <a:ext cx="6296818" cy="1258190"/>
          </a:xfrm>
          <a:prstGeom prst="curvedDownArrow">
            <a:avLst>
              <a:gd name="adj1" fmla="val 31349"/>
              <a:gd name="adj2" fmla="val 58127"/>
              <a:gd name="adj3" fmla="val 28225"/>
            </a:avLst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Down Arrow 13">
            <a:extLst>
              <a:ext uri="{FF2B5EF4-FFF2-40B4-BE49-F238E27FC236}">
                <a16:creationId xmlns:a16="http://schemas.microsoft.com/office/drawing/2014/main" id="{7CD60937-8A9B-5754-7B45-FDD1FB1F95C6}"/>
              </a:ext>
            </a:extLst>
          </p:cNvPr>
          <p:cNvSpPr/>
          <p:nvPr/>
        </p:nvSpPr>
        <p:spPr>
          <a:xfrm>
            <a:off x="1094582" y="1656620"/>
            <a:ext cx="8357938" cy="1377908"/>
          </a:xfrm>
          <a:prstGeom prst="curvedDownArrow">
            <a:avLst>
              <a:gd name="adj1" fmla="val 31349"/>
              <a:gd name="adj2" fmla="val 58127"/>
              <a:gd name="adj3" fmla="val 28225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13">
            <a:extLst>
              <a:ext uri="{FF2B5EF4-FFF2-40B4-BE49-F238E27FC236}">
                <a16:creationId xmlns:a16="http://schemas.microsoft.com/office/drawing/2014/main" id="{C3ACF90E-22FC-AC1C-EE61-CB14D77AD657}"/>
              </a:ext>
            </a:extLst>
          </p:cNvPr>
          <p:cNvSpPr/>
          <p:nvPr/>
        </p:nvSpPr>
        <p:spPr>
          <a:xfrm>
            <a:off x="1018570" y="1323243"/>
            <a:ext cx="10473229" cy="1718565"/>
          </a:xfrm>
          <a:prstGeom prst="curvedDownArrow">
            <a:avLst>
              <a:gd name="adj1" fmla="val 31349"/>
              <a:gd name="adj2" fmla="val 58127"/>
              <a:gd name="adj3" fmla="val 28225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619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 animBg="1"/>
      <p:bldP spid="13" grpId="0" animBg="1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666000" y="116120"/>
            <a:ext cx="486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Tính khử của ion halide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9FB143-3228-4DFC-64AF-64ECD0374F37}"/>
              </a:ext>
            </a:extLst>
          </p:cNvPr>
          <p:cNvSpPr/>
          <p:nvPr/>
        </p:nvSpPr>
        <p:spPr>
          <a:xfrm>
            <a:off x="280194" y="994981"/>
            <a:ext cx="4860000" cy="648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Ion F</a:t>
            </a:r>
            <a:r>
              <a:rPr lang="en-US" sz="3600" baseline="30000">
                <a:solidFill>
                  <a:srgbClr val="FFFF00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, Cl</a:t>
            </a:r>
            <a:r>
              <a:rPr lang="en-US" sz="3600" baseline="30000">
                <a:solidFill>
                  <a:srgbClr val="FFFF00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 không khử H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SO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4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6821A48-CB69-4FC8-54F7-CEA82A9E9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05749"/>
              </p:ext>
            </p:extLst>
          </p:nvPr>
        </p:nvGraphicFramePr>
        <p:xfrm>
          <a:off x="841153" y="1608534"/>
          <a:ext cx="7634231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65360" imgH="253800" progId="Equation.DSMT4">
                  <p:embed/>
                </p:oleObj>
              </mc:Choice>
              <mc:Fallback>
                <p:oleObj name="Equation" r:id="rId3" imgW="256536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35A82A6-1557-75B8-BEBB-DA10760E90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153" y="1608534"/>
                        <a:ext cx="7634231" cy="7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AB8BA19-6748-FC41-3094-8E9A389318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530194"/>
              </p:ext>
            </p:extLst>
          </p:nvPr>
        </p:nvGraphicFramePr>
        <p:xfrm>
          <a:off x="841153" y="2356692"/>
          <a:ext cx="7991994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19160" imgH="266400" progId="Equation.DSMT4">
                  <p:embed/>
                </p:oleObj>
              </mc:Choice>
              <mc:Fallback>
                <p:oleObj name="Equation" r:id="rId5" imgW="2819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1153" y="2356692"/>
                        <a:ext cx="7991994" cy="7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7D5B4D-3D02-D922-70AB-ECE07C7F28B8}"/>
              </a:ext>
            </a:extLst>
          </p:cNvPr>
          <p:cNvSpPr/>
          <p:nvPr/>
        </p:nvSpPr>
        <p:spPr>
          <a:xfrm>
            <a:off x="280194" y="3184692"/>
            <a:ext cx="9372600" cy="648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Ion Br</a:t>
            </a:r>
            <a:r>
              <a:rPr lang="en-US" sz="3600" baseline="30000">
                <a:solidFill>
                  <a:srgbClr val="FFFF00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 khử sulfur trong H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SO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4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 từ +6 xuống +4 trong SO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endParaRPr lang="en-US" sz="3600">
              <a:solidFill>
                <a:srgbClr val="FFFF00"/>
              </a:solidFill>
              <a:latin typeface="#9Slide03 FS Neusa Bold" panose="00000800000000000000" pitchFamily="2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E5D133B-CABB-CCAB-8A6D-0D0B21C67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505338"/>
              </p:ext>
            </p:extLst>
          </p:nvPr>
        </p:nvGraphicFramePr>
        <p:xfrm>
          <a:off x="711003" y="3795750"/>
          <a:ext cx="10769995" cy="9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97280" imgH="342720" progId="Equation.DSMT4">
                  <p:embed/>
                </p:oleObj>
              </mc:Choice>
              <mc:Fallback>
                <p:oleObj name="Equation" r:id="rId7" imgW="3797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003" y="3795750"/>
                        <a:ext cx="10769995" cy="9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F990A-4F57-DD3E-0631-19CAB5365812}"/>
              </a:ext>
            </a:extLst>
          </p:cNvPr>
          <p:cNvSpPr/>
          <p:nvPr/>
        </p:nvSpPr>
        <p:spPr>
          <a:xfrm>
            <a:off x="280194" y="4925466"/>
            <a:ext cx="10387806" cy="648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Ion I</a:t>
            </a:r>
            <a:r>
              <a:rPr lang="en-US" sz="3600" baseline="30000">
                <a:solidFill>
                  <a:srgbClr val="FFFF00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 có thể khử sulfur trong H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SO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4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 từ +6 xuống –2  trong H</a:t>
            </a:r>
            <a:r>
              <a:rPr lang="en-US" sz="3600" baseline="-25000">
                <a:solidFill>
                  <a:srgbClr val="FFFF00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18174FB-2F09-A7A6-0757-E2B32B4CC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708134"/>
              </p:ext>
            </p:extLst>
          </p:nvPr>
        </p:nvGraphicFramePr>
        <p:xfrm>
          <a:off x="891381" y="5573466"/>
          <a:ext cx="10409238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70200" imgH="342720" progId="Equation.DSMT4">
                  <p:embed/>
                </p:oleObj>
              </mc:Choice>
              <mc:Fallback>
                <p:oleObj name="Equation" r:id="rId9" imgW="3670200" imgH="342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E5D133B-CABB-CCAB-8A6D-0D0B21C67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1381" y="5573466"/>
                        <a:ext cx="10409238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F18D72-4479-6CCF-4837-D603701FD8BC}"/>
              </a:ext>
            </a:extLst>
          </p:cNvPr>
          <p:cNvSpPr/>
          <p:nvPr/>
        </p:nvSpPr>
        <p:spPr>
          <a:xfrm>
            <a:off x="57150" y="5731182"/>
            <a:ext cx="1213485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Tính khử của các ion halide tăng theo chiều: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F</a:t>
            </a:r>
            <a:r>
              <a:rPr lang="en-US" sz="4200" baseline="30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 &lt; Cl</a:t>
            </a:r>
            <a:r>
              <a:rPr lang="en-US" sz="4200" baseline="30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 &lt; Br</a:t>
            </a:r>
            <a:r>
              <a:rPr lang="en-US" sz="4200" baseline="30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 &lt; I</a:t>
            </a:r>
            <a:r>
              <a:rPr lang="en-US" sz="4200" baseline="30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58530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666000" y="116120"/>
            <a:ext cx="4860000" cy="756000"/>
            <a:chOff x="396240" y="145883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Tính khử của ion halide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922DD-7991-9A9B-C6E4-93F225A522DF}"/>
              </a:ext>
            </a:extLst>
          </p:cNvPr>
          <p:cNvSpPr/>
          <p:nvPr/>
        </p:nvSpPr>
        <p:spPr>
          <a:xfrm>
            <a:off x="228600" y="1066800"/>
            <a:ext cx="822023" cy="648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VD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A2F6C8C-FDE3-11D4-A864-49B9941A09F8}"/>
                  </a:ext>
                </a:extLst>
              </p:cNvPr>
              <p:cNvSpPr/>
              <p:nvPr/>
            </p:nvSpPr>
            <p:spPr>
              <a:xfrm>
                <a:off x="1143000" y="1066800"/>
                <a:ext cx="10820400" cy="3352800"/>
              </a:xfrm>
              <a:prstGeom prst="roundRect">
                <a:avLst>
                  <a:gd name="adj" fmla="val 13164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>
                    <a:solidFill>
                      <a:schemeClr val="tx1"/>
                    </a:solidFill>
                    <a:latin typeface="#9Slide03 FS Neusa Bold" panose="00000800000000000000" pitchFamily="2" charset="0"/>
                  </a:rPr>
                  <a:t>Những phản ứng nào dưới đây chứng minh tính khử của ion halide?</a:t>
                </a:r>
                <a:r>
                  <a:rPr lang="vi-VN" sz="3600">
                    <a:solidFill>
                      <a:schemeClr val="tx1"/>
                    </a:solidFill>
                    <a:latin typeface="#9Slide03 FS Neusa Bold" panose="00000800000000000000" pitchFamily="2" charset="0"/>
                  </a:rPr>
                  <a:t> </a:t>
                </a:r>
              </a:p>
              <a:p>
                <a:pPr marL="742950" indent="-742950" algn="just">
                  <a:lnSpc>
                    <a:spcPct val="110000"/>
                  </a:lnSpc>
                  <a:buAutoNum type="alphaLcParenBoth"/>
                </a:pP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BaCl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 + H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SO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4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 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 BaSO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4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 + 2HCl.</a:t>
                </a:r>
              </a:p>
              <a:p>
                <a:pPr marL="742950" indent="-742950" algn="just">
                  <a:lnSpc>
                    <a:spcPct val="110000"/>
                  </a:lnSpc>
                  <a:buAutoNum type="alphaLcParenBoth"/>
                </a:pP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2NaCl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đ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𝑝𝑛𝑐</m:t>
                        </m:r>
                      </m:e>
                    </m:groupChr>
                  </m:oMath>
                </a14:m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 2Na + Cl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.</a:t>
                </a:r>
              </a:p>
              <a:p>
                <a:pPr marL="742950" indent="-742950" algn="just">
                  <a:lnSpc>
                    <a:spcPct val="110000"/>
                  </a:lnSpc>
                  <a:buAutoNum type="alphaLcParenBoth"/>
                </a:pP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2HBr + H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SO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4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(</a:t>
                </a:r>
                <a:r>
                  <a:rPr lang="en-US" sz="3600" i="1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đặc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)  Br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 + SO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 + 2H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O.</a:t>
                </a:r>
              </a:p>
              <a:p>
                <a:pPr marL="742950" indent="-742950" algn="just">
                  <a:lnSpc>
                    <a:spcPct val="110000"/>
                  </a:lnSpc>
                  <a:buAutoNum type="alphaLcParenBoth"/>
                </a:pP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</a:rPr>
                  <a:t>HI + NaOH 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 NaI + H</a:t>
                </a:r>
                <a:r>
                  <a:rPr lang="en-US" sz="3600" baseline="-250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2</a:t>
                </a:r>
                <a:r>
                  <a:rPr lang="en-US" sz="3600">
                    <a:solidFill>
                      <a:schemeClr val="tx1"/>
                    </a:solidFill>
                    <a:latin typeface="#9Slide03 NettoOT" panose="02000500000000000000" pitchFamily="2" charset="0"/>
                    <a:sym typeface="Symbol" panose="05050102010706020507" pitchFamily="18" charset="2"/>
                  </a:rPr>
                  <a:t>O.</a:t>
                </a:r>
                <a:endParaRPr lang="vi-VN" sz="3600">
                  <a:solidFill>
                    <a:schemeClr val="tx1"/>
                  </a:solidFill>
                  <a:latin typeface="#9Slide03 NettoOT" panose="02000500000000000000" pitchFamily="2" charset="0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A2F6C8C-FDE3-11D4-A864-49B9941A09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066800"/>
                <a:ext cx="10820400" cy="3352800"/>
              </a:xfrm>
              <a:prstGeom prst="roundRect">
                <a:avLst>
                  <a:gd name="adj" fmla="val 13164"/>
                </a:avLst>
              </a:prstGeom>
              <a:blipFill>
                <a:blip r:embed="rId3"/>
                <a:stretch>
                  <a:fillRect l="-563" r="-169" b="-4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237CB7-3FE4-8989-C45F-A219B427E3D9}"/>
              </a:ext>
            </a:extLst>
          </p:cNvPr>
          <p:cNvSpPr/>
          <p:nvPr/>
        </p:nvSpPr>
        <p:spPr>
          <a:xfrm>
            <a:off x="4921780" y="4724400"/>
            <a:ext cx="2362200" cy="720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4400">
                <a:solidFill>
                  <a:schemeClr val="bg1"/>
                </a:solidFill>
                <a:latin typeface="#9Slide03 FS Neusa Bold" panose="00000800000000000000" pitchFamily="2" charset="0"/>
              </a:rPr>
              <a:t>(b), (c)</a:t>
            </a:r>
          </a:p>
        </p:txBody>
      </p:sp>
    </p:spTree>
    <p:extLst>
      <p:ext uri="{BB962C8B-B14F-4D97-AF65-F5344CB8AC3E}">
        <p14:creationId xmlns:p14="http://schemas.microsoft.com/office/powerpoint/2010/main" val="15972730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296000" y="116120"/>
            <a:ext cx="360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Hydrohalic acid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337D0B-EC04-9250-17DF-E9A204D2284F}"/>
              </a:ext>
            </a:extLst>
          </p:cNvPr>
          <p:cNvSpPr/>
          <p:nvPr/>
        </p:nvSpPr>
        <p:spPr>
          <a:xfrm>
            <a:off x="342900" y="1219200"/>
            <a:ext cx="11506200" cy="4343400"/>
          </a:xfrm>
          <a:custGeom>
            <a:avLst/>
            <a:gdLst>
              <a:gd name="connsiteX0" fmla="*/ 0 w 11506200"/>
              <a:gd name="connsiteY0" fmla="*/ 213478 h 4343400"/>
              <a:gd name="connsiteX1" fmla="*/ 213478 w 11506200"/>
              <a:gd name="connsiteY1" fmla="*/ 0 h 4343400"/>
              <a:gd name="connsiteX2" fmla="*/ 685804 w 11506200"/>
              <a:gd name="connsiteY2" fmla="*/ 0 h 4343400"/>
              <a:gd name="connsiteX3" fmla="*/ 1490507 w 11506200"/>
              <a:gd name="connsiteY3" fmla="*/ 0 h 4343400"/>
              <a:gd name="connsiteX4" fmla="*/ 1741247 w 11506200"/>
              <a:gd name="connsiteY4" fmla="*/ 0 h 4343400"/>
              <a:gd name="connsiteX5" fmla="*/ 1991988 w 11506200"/>
              <a:gd name="connsiteY5" fmla="*/ 0 h 4343400"/>
              <a:gd name="connsiteX6" fmla="*/ 2575106 w 11506200"/>
              <a:gd name="connsiteY6" fmla="*/ 0 h 4343400"/>
              <a:gd name="connsiteX7" fmla="*/ 3158224 w 11506200"/>
              <a:gd name="connsiteY7" fmla="*/ 0 h 4343400"/>
              <a:gd name="connsiteX8" fmla="*/ 3519758 w 11506200"/>
              <a:gd name="connsiteY8" fmla="*/ 0 h 4343400"/>
              <a:gd name="connsiteX9" fmla="*/ 3881291 w 11506200"/>
              <a:gd name="connsiteY9" fmla="*/ 0 h 4343400"/>
              <a:gd name="connsiteX10" fmla="*/ 4575201 w 11506200"/>
              <a:gd name="connsiteY10" fmla="*/ 0 h 4343400"/>
              <a:gd name="connsiteX11" fmla="*/ 5047527 w 11506200"/>
              <a:gd name="connsiteY11" fmla="*/ 0 h 4343400"/>
              <a:gd name="connsiteX12" fmla="*/ 5852230 w 11506200"/>
              <a:gd name="connsiteY12" fmla="*/ 0 h 4343400"/>
              <a:gd name="connsiteX13" fmla="*/ 6213763 w 11506200"/>
              <a:gd name="connsiteY13" fmla="*/ 0 h 4343400"/>
              <a:gd name="connsiteX14" fmla="*/ 6907674 w 11506200"/>
              <a:gd name="connsiteY14" fmla="*/ 0 h 4343400"/>
              <a:gd name="connsiteX15" fmla="*/ 7380000 w 11506200"/>
              <a:gd name="connsiteY15" fmla="*/ 0 h 4343400"/>
              <a:gd name="connsiteX16" fmla="*/ 7630740 w 11506200"/>
              <a:gd name="connsiteY16" fmla="*/ 0 h 4343400"/>
              <a:gd name="connsiteX17" fmla="*/ 7881481 w 11506200"/>
              <a:gd name="connsiteY17" fmla="*/ 0 h 4343400"/>
              <a:gd name="connsiteX18" fmla="*/ 8686184 w 11506200"/>
              <a:gd name="connsiteY18" fmla="*/ 0 h 4343400"/>
              <a:gd name="connsiteX19" fmla="*/ 9380095 w 11506200"/>
              <a:gd name="connsiteY19" fmla="*/ 0 h 4343400"/>
              <a:gd name="connsiteX20" fmla="*/ 9852420 w 11506200"/>
              <a:gd name="connsiteY20" fmla="*/ 0 h 4343400"/>
              <a:gd name="connsiteX21" fmla="*/ 10435538 w 11506200"/>
              <a:gd name="connsiteY21" fmla="*/ 0 h 4343400"/>
              <a:gd name="connsiteX22" fmla="*/ 11292722 w 11506200"/>
              <a:gd name="connsiteY22" fmla="*/ 0 h 4343400"/>
              <a:gd name="connsiteX23" fmla="*/ 11506200 w 11506200"/>
              <a:gd name="connsiteY23" fmla="*/ 213478 h 4343400"/>
              <a:gd name="connsiteX24" fmla="*/ 11506200 w 11506200"/>
              <a:gd name="connsiteY24" fmla="*/ 655477 h 4343400"/>
              <a:gd name="connsiteX25" fmla="*/ 11506200 w 11506200"/>
              <a:gd name="connsiteY25" fmla="*/ 1254133 h 4343400"/>
              <a:gd name="connsiteX26" fmla="*/ 11506200 w 11506200"/>
              <a:gd name="connsiteY26" fmla="*/ 1852790 h 4343400"/>
              <a:gd name="connsiteX27" fmla="*/ 11506200 w 11506200"/>
              <a:gd name="connsiteY27" fmla="*/ 2373117 h 4343400"/>
              <a:gd name="connsiteX28" fmla="*/ 11506200 w 11506200"/>
              <a:gd name="connsiteY28" fmla="*/ 2893445 h 4343400"/>
              <a:gd name="connsiteX29" fmla="*/ 11506200 w 11506200"/>
              <a:gd name="connsiteY29" fmla="*/ 3492101 h 4343400"/>
              <a:gd name="connsiteX30" fmla="*/ 11506200 w 11506200"/>
              <a:gd name="connsiteY30" fmla="*/ 4129922 h 4343400"/>
              <a:gd name="connsiteX31" fmla="*/ 11292722 w 11506200"/>
              <a:gd name="connsiteY31" fmla="*/ 4343400 h 4343400"/>
              <a:gd name="connsiteX32" fmla="*/ 10709604 w 11506200"/>
              <a:gd name="connsiteY32" fmla="*/ 4343400 h 4343400"/>
              <a:gd name="connsiteX33" fmla="*/ 10237278 w 11506200"/>
              <a:gd name="connsiteY33" fmla="*/ 4343400 h 4343400"/>
              <a:gd name="connsiteX34" fmla="*/ 9432575 w 11506200"/>
              <a:gd name="connsiteY34" fmla="*/ 4343400 h 4343400"/>
              <a:gd name="connsiteX35" fmla="*/ 9181834 w 11506200"/>
              <a:gd name="connsiteY35" fmla="*/ 4343400 h 4343400"/>
              <a:gd name="connsiteX36" fmla="*/ 8487924 w 11506200"/>
              <a:gd name="connsiteY36" fmla="*/ 4343400 h 4343400"/>
              <a:gd name="connsiteX37" fmla="*/ 8126391 w 11506200"/>
              <a:gd name="connsiteY37" fmla="*/ 4343400 h 4343400"/>
              <a:gd name="connsiteX38" fmla="*/ 7875650 w 11506200"/>
              <a:gd name="connsiteY38" fmla="*/ 4343400 h 4343400"/>
              <a:gd name="connsiteX39" fmla="*/ 7624909 w 11506200"/>
              <a:gd name="connsiteY39" fmla="*/ 4343400 h 4343400"/>
              <a:gd name="connsiteX40" fmla="*/ 7374168 w 11506200"/>
              <a:gd name="connsiteY40" fmla="*/ 4343400 h 4343400"/>
              <a:gd name="connsiteX41" fmla="*/ 6901843 w 11506200"/>
              <a:gd name="connsiteY41" fmla="*/ 4343400 h 4343400"/>
              <a:gd name="connsiteX42" fmla="*/ 6097140 w 11506200"/>
              <a:gd name="connsiteY42" fmla="*/ 4343400 h 4343400"/>
              <a:gd name="connsiteX43" fmla="*/ 5514022 w 11506200"/>
              <a:gd name="connsiteY43" fmla="*/ 4343400 h 4343400"/>
              <a:gd name="connsiteX44" fmla="*/ 4820111 w 11506200"/>
              <a:gd name="connsiteY44" fmla="*/ 4343400 h 4343400"/>
              <a:gd name="connsiteX45" fmla="*/ 4015408 w 11506200"/>
              <a:gd name="connsiteY45" fmla="*/ 4343400 h 4343400"/>
              <a:gd name="connsiteX46" fmla="*/ 3210705 w 11506200"/>
              <a:gd name="connsiteY46" fmla="*/ 4343400 h 4343400"/>
              <a:gd name="connsiteX47" fmla="*/ 2959964 w 11506200"/>
              <a:gd name="connsiteY47" fmla="*/ 4343400 h 4343400"/>
              <a:gd name="connsiteX48" fmla="*/ 2487639 w 11506200"/>
              <a:gd name="connsiteY48" fmla="*/ 4343400 h 4343400"/>
              <a:gd name="connsiteX49" fmla="*/ 2126105 w 11506200"/>
              <a:gd name="connsiteY49" fmla="*/ 4343400 h 4343400"/>
              <a:gd name="connsiteX50" fmla="*/ 1542987 w 11506200"/>
              <a:gd name="connsiteY50" fmla="*/ 4343400 h 4343400"/>
              <a:gd name="connsiteX51" fmla="*/ 1070662 w 11506200"/>
              <a:gd name="connsiteY51" fmla="*/ 4343400 h 4343400"/>
              <a:gd name="connsiteX52" fmla="*/ 819921 w 11506200"/>
              <a:gd name="connsiteY52" fmla="*/ 4343400 h 4343400"/>
              <a:gd name="connsiteX53" fmla="*/ 213478 w 11506200"/>
              <a:gd name="connsiteY53" fmla="*/ 4343400 h 4343400"/>
              <a:gd name="connsiteX54" fmla="*/ 0 w 11506200"/>
              <a:gd name="connsiteY54" fmla="*/ 4129922 h 4343400"/>
              <a:gd name="connsiteX55" fmla="*/ 0 w 11506200"/>
              <a:gd name="connsiteY55" fmla="*/ 3570430 h 4343400"/>
              <a:gd name="connsiteX56" fmla="*/ 0 w 11506200"/>
              <a:gd name="connsiteY56" fmla="*/ 2971774 h 4343400"/>
              <a:gd name="connsiteX57" fmla="*/ 0 w 11506200"/>
              <a:gd name="connsiteY57" fmla="*/ 2373117 h 4343400"/>
              <a:gd name="connsiteX58" fmla="*/ 0 w 11506200"/>
              <a:gd name="connsiteY58" fmla="*/ 1735296 h 4343400"/>
              <a:gd name="connsiteX59" fmla="*/ 0 w 11506200"/>
              <a:gd name="connsiteY59" fmla="*/ 1214969 h 4343400"/>
              <a:gd name="connsiteX60" fmla="*/ 0 w 11506200"/>
              <a:gd name="connsiteY60" fmla="*/ 694641 h 4343400"/>
              <a:gd name="connsiteX61" fmla="*/ 0 w 11506200"/>
              <a:gd name="connsiteY61" fmla="*/ 213478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506200" h="4343400" extrusionOk="0">
                <a:moveTo>
                  <a:pt x="0" y="213478"/>
                </a:moveTo>
                <a:cubicBezTo>
                  <a:pt x="-31190" y="99750"/>
                  <a:pt x="68410" y="3627"/>
                  <a:pt x="213478" y="0"/>
                </a:cubicBezTo>
                <a:cubicBezTo>
                  <a:pt x="339540" y="-4090"/>
                  <a:pt x="507598" y="21210"/>
                  <a:pt x="685804" y="0"/>
                </a:cubicBezTo>
                <a:cubicBezTo>
                  <a:pt x="864010" y="-21210"/>
                  <a:pt x="1316222" y="57565"/>
                  <a:pt x="1490507" y="0"/>
                </a:cubicBezTo>
                <a:cubicBezTo>
                  <a:pt x="1664792" y="-57565"/>
                  <a:pt x="1677777" y="25232"/>
                  <a:pt x="1741247" y="0"/>
                </a:cubicBezTo>
                <a:cubicBezTo>
                  <a:pt x="1804717" y="-25232"/>
                  <a:pt x="1930219" y="18485"/>
                  <a:pt x="1991988" y="0"/>
                </a:cubicBezTo>
                <a:cubicBezTo>
                  <a:pt x="2053757" y="-18485"/>
                  <a:pt x="2379346" y="60505"/>
                  <a:pt x="2575106" y="0"/>
                </a:cubicBezTo>
                <a:cubicBezTo>
                  <a:pt x="2770866" y="-60505"/>
                  <a:pt x="2903439" y="55348"/>
                  <a:pt x="3158224" y="0"/>
                </a:cubicBezTo>
                <a:cubicBezTo>
                  <a:pt x="3413009" y="-55348"/>
                  <a:pt x="3356409" y="29196"/>
                  <a:pt x="3519758" y="0"/>
                </a:cubicBezTo>
                <a:cubicBezTo>
                  <a:pt x="3683107" y="-29196"/>
                  <a:pt x="3752219" y="25963"/>
                  <a:pt x="3881291" y="0"/>
                </a:cubicBezTo>
                <a:cubicBezTo>
                  <a:pt x="4010364" y="-25963"/>
                  <a:pt x="4286746" y="61884"/>
                  <a:pt x="4575201" y="0"/>
                </a:cubicBezTo>
                <a:cubicBezTo>
                  <a:pt x="4863656" y="-61884"/>
                  <a:pt x="4829526" y="11174"/>
                  <a:pt x="5047527" y="0"/>
                </a:cubicBezTo>
                <a:cubicBezTo>
                  <a:pt x="5265528" y="-11174"/>
                  <a:pt x="5674717" y="86832"/>
                  <a:pt x="5852230" y="0"/>
                </a:cubicBezTo>
                <a:cubicBezTo>
                  <a:pt x="6029743" y="-86832"/>
                  <a:pt x="6111149" y="26404"/>
                  <a:pt x="6213763" y="0"/>
                </a:cubicBezTo>
                <a:cubicBezTo>
                  <a:pt x="6316377" y="-26404"/>
                  <a:pt x="6699187" y="6054"/>
                  <a:pt x="6907674" y="0"/>
                </a:cubicBezTo>
                <a:cubicBezTo>
                  <a:pt x="7116161" y="-6054"/>
                  <a:pt x="7271307" y="936"/>
                  <a:pt x="7380000" y="0"/>
                </a:cubicBezTo>
                <a:cubicBezTo>
                  <a:pt x="7488693" y="-936"/>
                  <a:pt x="7561754" y="16905"/>
                  <a:pt x="7630740" y="0"/>
                </a:cubicBezTo>
                <a:cubicBezTo>
                  <a:pt x="7699726" y="-16905"/>
                  <a:pt x="7790693" y="22284"/>
                  <a:pt x="7881481" y="0"/>
                </a:cubicBezTo>
                <a:cubicBezTo>
                  <a:pt x="7972269" y="-22284"/>
                  <a:pt x="8350528" y="77249"/>
                  <a:pt x="8686184" y="0"/>
                </a:cubicBezTo>
                <a:cubicBezTo>
                  <a:pt x="9021840" y="-77249"/>
                  <a:pt x="9050654" y="29887"/>
                  <a:pt x="9380095" y="0"/>
                </a:cubicBezTo>
                <a:cubicBezTo>
                  <a:pt x="9709536" y="-29887"/>
                  <a:pt x="9731874" y="4046"/>
                  <a:pt x="9852420" y="0"/>
                </a:cubicBezTo>
                <a:cubicBezTo>
                  <a:pt x="9972966" y="-4046"/>
                  <a:pt x="10302603" y="44111"/>
                  <a:pt x="10435538" y="0"/>
                </a:cubicBezTo>
                <a:cubicBezTo>
                  <a:pt x="10568473" y="-44111"/>
                  <a:pt x="10900999" y="40217"/>
                  <a:pt x="11292722" y="0"/>
                </a:cubicBezTo>
                <a:cubicBezTo>
                  <a:pt x="11393160" y="-22099"/>
                  <a:pt x="11514147" y="88246"/>
                  <a:pt x="11506200" y="213478"/>
                </a:cubicBezTo>
                <a:cubicBezTo>
                  <a:pt x="11557950" y="307014"/>
                  <a:pt x="11499644" y="556258"/>
                  <a:pt x="11506200" y="655477"/>
                </a:cubicBezTo>
                <a:cubicBezTo>
                  <a:pt x="11512756" y="754696"/>
                  <a:pt x="11463814" y="1116684"/>
                  <a:pt x="11506200" y="1254133"/>
                </a:cubicBezTo>
                <a:cubicBezTo>
                  <a:pt x="11548586" y="1391582"/>
                  <a:pt x="11454431" y="1634039"/>
                  <a:pt x="11506200" y="1852790"/>
                </a:cubicBezTo>
                <a:cubicBezTo>
                  <a:pt x="11557969" y="2071541"/>
                  <a:pt x="11444642" y="2117845"/>
                  <a:pt x="11506200" y="2373117"/>
                </a:cubicBezTo>
                <a:cubicBezTo>
                  <a:pt x="11567758" y="2628389"/>
                  <a:pt x="11470388" y="2633881"/>
                  <a:pt x="11506200" y="2893445"/>
                </a:cubicBezTo>
                <a:cubicBezTo>
                  <a:pt x="11542012" y="3153009"/>
                  <a:pt x="11453784" y="3347801"/>
                  <a:pt x="11506200" y="3492101"/>
                </a:cubicBezTo>
                <a:cubicBezTo>
                  <a:pt x="11558616" y="3636401"/>
                  <a:pt x="11458751" y="3964833"/>
                  <a:pt x="11506200" y="4129922"/>
                </a:cubicBezTo>
                <a:cubicBezTo>
                  <a:pt x="11484921" y="4249067"/>
                  <a:pt x="11412974" y="4350916"/>
                  <a:pt x="11292722" y="4343400"/>
                </a:cubicBezTo>
                <a:cubicBezTo>
                  <a:pt x="11092902" y="4390825"/>
                  <a:pt x="10921702" y="4300685"/>
                  <a:pt x="10709604" y="4343400"/>
                </a:cubicBezTo>
                <a:cubicBezTo>
                  <a:pt x="10497506" y="4386115"/>
                  <a:pt x="10461586" y="4330727"/>
                  <a:pt x="10237278" y="4343400"/>
                </a:cubicBezTo>
                <a:cubicBezTo>
                  <a:pt x="10012970" y="4356073"/>
                  <a:pt x="9810945" y="4337319"/>
                  <a:pt x="9432575" y="4343400"/>
                </a:cubicBezTo>
                <a:cubicBezTo>
                  <a:pt x="9054205" y="4349481"/>
                  <a:pt x="9273497" y="4337204"/>
                  <a:pt x="9181834" y="4343400"/>
                </a:cubicBezTo>
                <a:cubicBezTo>
                  <a:pt x="9090171" y="4349596"/>
                  <a:pt x="8765287" y="4308904"/>
                  <a:pt x="8487924" y="4343400"/>
                </a:cubicBezTo>
                <a:cubicBezTo>
                  <a:pt x="8210561" y="4377896"/>
                  <a:pt x="8251486" y="4329136"/>
                  <a:pt x="8126391" y="4343400"/>
                </a:cubicBezTo>
                <a:cubicBezTo>
                  <a:pt x="8001296" y="4357664"/>
                  <a:pt x="7982268" y="4327291"/>
                  <a:pt x="7875650" y="4343400"/>
                </a:cubicBezTo>
                <a:cubicBezTo>
                  <a:pt x="7769032" y="4359509"/>
                  <a:pt x="7700965" y="4319337"/>
                  <a:pt x="7624909" y="4343400"/>
                </a:cubicBezTo>
                <a:cubicBezTo>
                  <a:pt x="7548853" y="4367463"/>
                  <a:pt x="7480204" y="4327836"/>
                  <a:pt x="7374168" y="4343400"/>
                </a:cubicBezTo>
                <a:cubicBezTo>
                  <a:pt x="7268132" y="4358964"/>
                  <a:pt x="7004583" y="4332630"/>
                  <a:pt x="6901843" y="4343400"/>
                </a:cubicBezTo>
                <a:cubicBezTo>
                  <a:pt x="6799103" y="4354170"/>
                  <a:pt x="6336913" y="4289055"/>
                  <a:pt x="6097140" y="4343400"/>
                </a:cubicBezTo>
                <a:cubicBezTo>
                  <a:pt x="5857367" y="4397745"/>
                  <a:pt x="5736503" y="4308777"/>
                  <a:pt x="5514022" y="4343400"/>
                </a:cubicBezTo>
                <a:cubicBezTo>
                  <a:pt x="5291541" y="4378023"/>
                  <a:pt x="5065209" y="4301105"/>
                  <a:pt x="4820111" y="4343400"/>
                </a:cubicBezTo>
                <a:cubicBezTo>
                  <a:pt x="4575013" y="4385695"/>
                  <a:pt x="4199953" y="4251045"/>
                  <a:pt x="4015408" y="4343400"/>
                </a:cubicBezTo>
                <a:cubicBezTo>
                  <a:pt x="3830863" y="4435755"/>
                  <a:pt x="3536499" y="4328944"/>
                  <a:pt x="3210705" y="4343400"/>
                </a:cubicBezTo>
                <a:cubicBezTo>
                  <a:pt x="2884911" y="4357856"/>
                  <a:pt x="3011084" y="4337469"/>
                  <a:pt x="2959964" y="4343400"/>
                </a:cubicBezTo>
                <a:cubicBezTo>
                  <a:pt x="2908844" y="4349331"/>
                  <a:pt x="2669572" y="4322116"/>
                  <a:pt x="2487639" y="4343400"/>
                </a:cubicBezTo>
                <a:cubicBezTo>
                  <a:pt x="2305706" y="4364684"/>
                  <a:pt x="2213815" y="4341296"/>
                  <a:pt x="2126105" y="4343400"/>
                </a:cubicBezTo>
                <a:cubicBezTo>
                  <a:pt x="2038395" y="4345504"/>
                  <a:pt x="1820349" y="4340005"/>
                  <a:pt x="1542987" y="4343400"/>
                </a:cubicBezTo>
                <a:cubicBezTo>
                  <a:pt x="1265625" y="4346795"/>
                  <a:pt x="1301737" y="4292501"/>
                  <a:pt x="1070662" y="4343400"/>
                </a:cubicBezTo>
                <a:cubicBezTo>
                  <a:pt x="839588" y="4394299"/>
                  <a:pt x="872154" y="4342268"/>
                  <a:pt x="819921" y="4343400"/>
                </a:cubicBezTo>
                <a:cubicBezTo>
                  <a:pt x="767688" y="4344532"/>
                  <a:pt x="392359" y="4317904"/>
                  <a:pt x="213478" y="4343400"/>
                </a:cubicBezTo>
                <a:cubicBezTo>
                  <a:pt x="85338" y="4357621"/>
                  <a:pt x="-15581" y="4234813"/>
                  <a:pt x="0" y="4129922"/>
                </a:cubicBezTo>
                <a:cubicBezTo>
                  <a:pt x="-19611" y="3973826"/>
                  <a:pt x="18566" y="3711054"/>
                  <a:pt x="0" y="3570430"/>
                </a:cubicBezTo>
                <a:cubicBezTo>
                  <a:pt x="-18566" y="3429806"/>
                  <a:pt x="14969" y="3253167"/>
                  <a:pt x="0" y="2971774"/>
                </a:cubicBezTo>
                <a:cubicBezTo>
                  <a:pt x="-14969" y="2690381"/>
                  <a:pt x="26795" y="2533504"/>
                  <a:pt x="0" y="2373117"/>
                </a:cubicBezTo>
                <a:cubicBezTo>
                  <a:pt x="-26795" y="2212730"/>
                  <a:pt x="3951" y="2000625"/>
                  <a:pt x="0" y="1735296"/>
                </a:cubicBezTo>
                <a:cubicBezTo>
                  <a:pt x="-3951" y="1469967"/>
                  <a:pt x="10442" y="1327771"/>
                  <a:pt x="0" y="1214969"/>
                </a:cubicBezTo>
                <a:cubicBezTo>
                  <a:pt x="-10442" y="1102167"/>
                  <a:pt x="45990" y="823348"/>
                  <a:pt x="0" y="694641"/>
                </a:cubicBezTo>
                <a:cubicBezTo>
                  <a:pt x="-45990" y="565934"/>
                  <a:pt x="44634" y="329650"/>
                  <a:pt x="0" y="213478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585032">
                  <a:prstGeom prst="roundRect">
                    <a:avLst>
                      <a:gd name="adj" fmla="val 49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H</a:t>
            </a:r>
            <a:r>
              <a:rPr lang="vi-VN" sz="3600">
                <a:solidFill>
                  <a:schemeClr val="tx1"/>
                </a:solidFill>
                <a:latin typeface="#9Slide03 FS Neusa Bold" panose="00000800000000000000" pitchFamily="2" charset="0"/>
              </a:rPr>
              <a:t>ydrogen halide tan trong nước </a:t>
            </a:r>
            <a:r>
              <a:rPr lang="vi-VN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</a:t>
            </a: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 </a:t>
            </a:r>
            <a:r>
              <a:rPr lang="en-US" sz="3600">
                <a:solidFill>
                  <a:schemeClr val="tx1"/>
                </a:solidFill>
                <a:highlight>
                  <a:srgbClr val="FFFF00"/>
                </a:highlight>
                <a:latin typeface="#9Slide03 FS Neusa Bold" panose="00000800000000000000" pitchFamily="2" charset="0"/>
              </a:rPr>
              <a:t>Hydrohalic acid</a:t>
            </a:r>
            <a:r>
              <a:rPr lang="vi-VN" sz="36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 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3400">
                <a:solidFill>
                  <a:schemeClr val="tx1"/>
                </a:solidFill>
                <a:latin typeface="#9Slide03 FS Neusa Bold" panose="00000800000000000000" pitchFamily="2" charset="0"/>
              </a:rPr>
              <a:t>Dung dịch HF (</a:t>
            </a:r>
            <a:r>
              <a:rPr lang="en-US" sz="3400">
                <a:solidFill>
                  <a:schemeClr val="tx1"/>
                </a:solidFill>
                <a:highlight>
                  <a:srgbClr val="FFFF00"/>
                </a:highlight>
                <a:latin typeface="#9Slide03 FS Neusa Bold" panose="00000800000000000000" pitchFamily="2" charset="0"/>
              </a:rPr>
              <a:t>hydrofluoric acid</a:t>
            </a:r>
            <a:r>
              <a:rPr lang="vi-VN" sz="3400">
                <a:solidFill>
                  <a:schemeClr val="tx1"/>
                </a:solidFill>
                <a:latin typeface="#9Slide03 FS Neusa Bold" panose="00000800000000000000" pitchFamily="2" charset="0"/>
              </a:rPr>
              <a:t>)</a:t>
            </a:r>
            <a:r>
              <a:rPr lang="en-US" sz="3400">
                <a:solidFill>
                  <a:schemeClr val="tx1"/>
                </a:solidFill>
                <a:latin typeface="#9Slide03 FS Neusa Bold" panose="00000800000000000000" pitchFamily="2" charset="0"/>
              </a:rPr>
              <a:t>:</a:t>
            </a:r>
            <a:r>
              <a:rPr lang="vi-VN" sz="3400">
                <a:solidFill>
                  <a:schemeClr val="tx1"/>
                </a:solidFill>
                <a:latin typeface="#9Slide03 FS Neusa Bold" panose="00000800000000000000" pitchFamily="2" charset="0"/>
              </a:rPr>
              <a:t> acid yếu, nhưng hòa tan</a:t>
            </a:r>
            <a:r>
              <a:rPr lang="en-US" sz="3400">
                <a:solidFill>
                  <a:schemeClr val="tx1"/>
                </a:solidFill>
                <a:latin typeface="#9Slide03 FS Neusa Bold" panose="00000800000000000000" pitchFamily="2" charset="0"/>
              </a:rPr>
              <a:t> được</a:t>
            </a:r>
            <a:r>
              <a:rPr lang="vi-VN" sz="3400">
                <a:solidFill>
                  <a:schemeClr val="tx1"/>
                </a:solidFill>
                <a:latin typeface="#9Slide03 FS Neusa Bold" panose="00000800000000000000" pitchFamily="2" charset="0"/>
              </a:rPr>
              <a:t> thủy tinh</a:t>
            </a:r>
            <a:r>
              <a:rPr lang="en-US" sz="34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3400">
              <a:solidFill>
                <a:schemeClr val="tx1"/>
              </a:solidFill>
              <a:latin typeface="#9Slide03 FS Neusa Bold" panose="00000800000000000000" pitchFamily="2" charset="0"/>
            </a:endParaRP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400">
                <a:solidFill>
                  <a:schemeClr val="tx1"/>
                </a:solidFill>
                <a:latin typeface="#9Slide03 FS Neusa Bold" panose="00000800000000000000" pitchFamily="2" charset="0"/>
              </a:rPr>
              <a:t>Các dung dịch HCl, HBr, HI là những acid mạnh.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5A82A6-1557-75B8-BEBB-DA10760E9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02521"/>
              </p:ext>
            </p:extLst>
          </p:nvPr>
        </p:nvGraphicFramePr>
        <p:xfrm>
          <a:off x="2947800" y="3657600"/>
          <a:ext cx="6296400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19240" imgH="253800" progId="Equation.DSMT4">
                  <p:embed/>
                </p:oleObj>
              </mc:Choice>
              <mc:Fallback>
                <p:oleObj name="Equation" r:id="rId3" imgW="2019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7800" y="3657600"/>
                        <a:ext cx="6296400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6955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296000" y="116120"/>
            <a:ext cx="360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Hydrohalic acid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C8760738-4286-15CE-68FB-30959504FEA3}"/>
              </a:ext>
            </a:extLst>
          </p:cNvPr>
          <p:cNvSpPr/>
          <p:nvPr/>
        </p:nvSpPr>
        <p:spPr>
          <a:xfrm>
            <a:off x="335667" y="693162"/>
            <a:ext cx="20574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GROUP 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8A8DA-0282-098E-4629-8FEE5C32612D}"/>
              </a:ext>
            </a:extLst>
          </p:cNvPr>
          <p:cNvSpPr/>
          <p:nvPr/>
        </p:nvSpPr>
        <p:spPr>
          <a:xfrm>
            <a:off x="814638" y="2113354"/>
            <a:ext cx="10462962" cy="1163245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Thực hiện thí nghiệm 1 “KHẢO SÁT TÍNH ACID CỦA DUNG DỊCH HYDROCHLORIC ACID”.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1688A3-1523-325C-7E0D-A4C56C2B5488}"/>
              </a:ext>
            </a:extLst>
          </p:cNvPr>
          <p:cNvSpPr/>
          <p:nvPr/>
        </p:nvSpPr>
        <p:spPr>
          <a:xfrm>
            <a:off x="814638" y="3581400"/>
            <a:ext cx="10462962" cy="72000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Hoàn thành báo cáo nhóm, chụp ảnh và quay video thí nghiệm.</a:t>
            </a:r>
          </a:p>
        </p:txBody>
      </p:sp>
      <p:pic>
        <p:nvPicPr>
          <p:cNvPr id="13" name="10 Minute Timer (Nho)">
            <a:hlinkClick r:id="" action="ppaction://media"/>
            <a:extLst>
              <a:ext uri="{FF2B5EF4-FFF2-40B4-BE49-F238E27FC236}">
                <a16:creationId xmlns:a16="http://schemas.microsoft.com/office/drawing/2014/main" id="{F828609D-015C-A641-09E6-C82D9A53E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7316" y="4517833"/>
            <a:ext cx="3777367" cy="21231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1313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296000" y="116120"/>
            <a:ext cx="360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Hydrohalic acid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4E344754-E163-10EE-DC2A-14D6DE0A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22" y="1132385"/>
            <a:ext cx="3060000" cy="7078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>
                <a:solidFill>
                  <a:schemeClr val="bg1"/>
                </a:solidFill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Quỳ tím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4B391ABF-9725-A053-7399-BB7B5FA365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1578" y="1486328"/>
            <a:ext cx="90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vi-VN" sz="4000">
              <a:latin typeface="#9Slide03 Oswald SemiBold" panose="00000700000000000000" pitchFamily="2" charset="0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4B7361FE-EA43-EFCE-25E5-594F0DACA3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78674" y="1524618"/>
            <a:ext cx="1838548" cy="221214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latin typeface="#9Slide03 Oswald SemiBold" panose="00000700000000000000" pitchFamily="2" charset="0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9E67503A-5D5B-213C-570D-FCB3A6E9E8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78674" y="2621805"/>
            <a:ext cx="1838548" cy="111495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latin typeface="#9Slide03 Oswald SemiBold" panose="00000700000000000000" pitchFamily="2" charset="0"/>
            </a:endParaRPr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F1B459B3-4C4A-ADBC-19B8-077182F466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0790" y="3736760"/>
            <a:ext cx="1779168" cy="1746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latin typeface="#9Slide03 Oswald SemiBold" panose="00000700000000000000" pitchFamily="2" charset="0"/>
            </a:endParaRPr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87990806-6D0D-5C67-CC58-5F0DB8F54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8674" y="3754220"/>
            <a:ext cx="1779168" cy="118456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latin typeface="#9Slide03 Oswald SemiBold" panose="00000700000000000000" pitchFamily="2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C6AC2DE3-7255-E642-3EFB-1041F5AE6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8674" y="3736760"/>
            <a:ext cx="1791284" cy="231490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latin typeface="#9Slide03 Oswald SemiBold" panose="00000700000000000000" pitchFamily="2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3F3F538-DECB-AD1F-988E-A8A317B2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22" y="2264285"/>
            <a:ext cx="3060000" cy="707886"/>
          </a:xfrm>
          <a:custGeom>
            <a:avLst/>
            <a:gdLst>
              <a:gd name="connsiteX0" fmla="*/ 0 w 3060000"/>
              <a:gd name="connsiteY0" fmla="*/ 0 h 707886"/>
              <a:gd name="connsiteX1" fmla="*/ 479400 w 3060000"/>
              <a:gd name="connsiteY1" fmla="*/ 0 h 707886"/>
              <a:gd name="connsiteX2" fmla="*/ 1020000 w 3060000"/>
              <a:gd name="connsiteY2" fmla="*/ 0 h 707886"/>
              <a:gd name="connsiteX3" fmla="*/ 1499400 w 3060000"/>
              <a:gd name="connsiteY3" fmla="*/ 0 h 707886"/>
              <a:gd name="connsiteX4" fmla="*/ 1917600 w 3060000"/>
              <a:gd name="connsiteY4" fmla="*/ 0 h 707886"/>
              <a:gd name="connsiteX5" fmla="*/ 2397000 w 3060000"/>
              <a:gd name="connsiteY5" fmla="*/ 0 h 707886"/>
              <a:gd name="connsiteX6" fmla="*/ 3060000 w 3060000"/>
              <a:gd name="connsiteY6" fmla="*/ 0 h 707886"/>
              <a:gd name="connsiteX7" fmla="*/ 3060000 w 3060000"/>
              <a:gd name="connsiteY7" fmla="*/ 368101 h 707886"/>
              <a:gd name="connsiteX8" fmla="*/ 3060000 w 3060000"/>
              <a:gd name="connsiteY8" fmla="*/ 707886 h 707886"/>
              <a:gd name="connsiteX9" fmla="*/ 2488800 w 3060000"/>
              <a:gd name="connsiteY9" fmla="*/ 707886 h 707886"/>
              <a:gd name="connsiteX10" fmla="*/ 1948200 w 3060000"/>
              <a:gd name="connsiteY10" fmla="*/ 707886 h 707886"/>
              <a:gd name="connsiteX11" fmla="*/ 1468800 w 3060000"/>
              <a:gd name="connsiteY11" fmla="*/ 707886 h 707886"/>
              <a:gd name="connsiteX12" fmla="*/ 1020000 w 3060000"/>
              <a:gd name="connsiteY12" fmla="*/ 707886 h 707886"/>
              <a:gd name="connsiteX13" fmla="*/ 571200 w 3060000"/>
              <a:gd name="connsiteY13" fmla="*/ 707886 h 707886"/>
              <a:gd name="connsiteX14" fmla="*/ 0 w 3060000"/>
              <a:gd name="connsiteY14" fmla="*/ 707886 h 707886"/>
              <a:gd name="connsiteX15" fmla="*/ 0 w 3060000"/>
              <a:gd name="connsiteY15" fmla="*/ 346864 h 707886"/>
              <a:gd name="connsiteX16" fmla="*/ 0 w 30600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000" h="707886" extrusionOk="0">
                <a:moveTo>
                  <a:pt x="0" y="0"/>
                </a:moveTo>
                <a:cubicBezTo>
                  <a:pt x="119432" y="-44756"/>
                  <a:pt x="315510" y="34528"/>
                  <a:pt x="479400" y="0"/>
                </a:cubicBezTo>
                <a:cubicBezTo>
                  <a:pt x="643290" y="-34528"/>
                  <a:pt x="764141" y="3229"/>
                  <a:pt x="1020000" y="0"/>
                </a:cubicBezTo>
                <a:cubicBezTo>
                  <a:pt x="1275859" y="-3229"/>
                  <a:pt x="1310534" y="6005"/>
                  <a:pt x="1499400" y="0"/>
                </a:cubicBezTo>
                <a:cubicBezTo>
                  <a:pt x="1688266" y="-6005"/>
                  <a:pt x="1799562" y="1752"/>
                  <a:pt x="1917600" y="0"/>
                </a:cubicBezTo>
                <a:cubicBezTo>
                  <a:pt x="2035638" y="-1752"/>
                  <a:pt x="2173012" y="18837"/>
                  <a:pt x="2397000" y="0"/>
                </a:cubicBezTo>
                <a:cubicBezTo>
                  <a:pt x="2620988" y="-18837"/>
                  <a:pt x="2871133" y="72770"/>
                  <a:pt x="3060000" y="0"/>
                </a:cubicBezTo>
                <a:cubicBezTo>
                  <a:pt x="3065247" y="111896"/>
                  <a:pt x="3051411" y="268966"/>
                  <a:pt x="3060000" y="368101"/>
                </a:cubicBezTo>
                <a:cubicBezTo>
                  <a:pt x="3068589" y="467236"/>
                  <a:pt x="3043874" y="594691"/>
                  <a:pt x="3060000" y="707886"/>
                </a:cubicBezTo>
                <a:cubicBezTo>
                  <a:pt x="2929567" y="736016"/>
                  <a:pt x="2603071" y="685216"/>
                  <a:pt x="2488800" y="707886"/>
                </a:cubicBezTo>
                <a:cubicBezTo>
                  <a:pt x="2374529" y="730556"/>
                  <a:pt x="2091841" y="655979"/>
                  <a:pt x="1948200" y="707886"/>
                </a:cubicBezTo>
                <a:cubicBezTo>
                  <a:pt x="1804559" y="759793"/>
                  <a:pt x="1617073" y="660441"/>
                  <a:pt x="1468800" y="707886"/>
                </a:cubicBezTo>
                <a:cubicBezTo>
                  <a:pt x="1320527" y="755331"/>
                  <a:pt x="1209260" y="687093"/>
                  <a:pt x="1020000" y="707886"/>
                </a:cubicBezTo>
                <a:cubicBezTo>
                  <a:pt x="830740" y="728679"/>
                  <a:pt x="781668" y="682190"/>
                  <a:pt x="571200" y="707886"/>
                </a:cubicBezTo>
                <a:cubicBezTo>
                  <a:pt x="360732" y="733582"/>
                  <a:pt x="189258" y="642342"/>
                  <a:pt x="0" y="707886"/>
                </a:cubicBezTo>
                <a:cubicBezTo>
                  <a:pt x="-27303" y="548641"/>
                  <a:pt x="17167" y="452245"/>
                  <a:pt x="0" y="346864"/>
                </a:cubicBezTo>
                <a:cubicBezTo>
                  <a:pt x="-17167" y="241483"/>
                  <a:pt x="9148" y="9210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8610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Base</a:t>
            </a:r>
          </a:p>
        </p:txBody>
      </p:sp>
      <p:sp>
        <p:nvSpPr>
          <p:cNvPr id="17" name="Line 26">
            <a:extLst>
              <a:ext uri="{FF2B5EF4-FFF2-40B4-BE49-F238E27FC236}">
                <a16:creationId xmlns:a16="http://schemas.microsoft.com/office/drawing/2014/main" id="{25522FCF-9513-9435-3462-FC31BE785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6310" y="2618228"/>
            <a:ext cx="90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vi-VN" sz="4000">
              <a:latin typeface="#9Slide03 Oswald SemiBold" panose="00000700000000000000" pitchFamily="2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AA4A684C-BCCF-E83A-3799-78C33E6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22" y="3393731"/>
            <a:ext cx="3060000" cy="707886"/>
          </a:xfrm>
          <a:custGeom>
            <a:avLst/>
            <a:gdLst>
              <a:gd name="connsiteX0" fmla="*/ 0 w 3060000"/>
              <a:gd name="connsiteY0" fmla="*/ 0 h 707886"/>
              <a:gd name="connsiteX1" fmla="*/ 540600 w 3060000"/>
              <a:gd name="connsiteY1" fmla="*/ 0 h 707886"/>
              <a:gd name="connsiteX2" fmla="*/ 1081200 w 3060000"/>
              <a:gd name="connsiteY2" fmla="*/ 0 h 707886"/>
              <a:gd name="connsiteX3" fmla="*/ 1591200 w 3060000"/>
              <a:gd name="connsiteY3" fmla="*/ 0 h 707886"/>
              <a:gd name="connsiteX4" fmla="*/ 2131800 w 3060000"/>
              <a:gd name="connsiteY4" fmla="*/ 0 h 707886"/>
              <a:gd name="connsiteX5" fmla="*/ 2611200 w 3060000"/>
              <a:gd name="connsiteY5" fmla="*/ 0 h 707886"/>
              <a:gd name="connsiteX6" fmla="*/ 3060000 w 3060000"/>
              <a:gd name="connsiteY6" fmla="*/ 0 h 707886"/>
              <a:gd name="connsiteX7" fmla="*/ 3060000 w 3060000"/>
              <a:gd name="connsiteY7" fmla="*/ 361022 h 707886"/>
              <a:gd name="connsiteX8" fmla="*/ 3060000 w 3060000"/>
              <a:gd name="connsiteY8" fmla="*/ 707886 h 707886"/>
              <a:gd name="connsiteX9" fmla="*/ 2488800 w 3060000"/>
              <a:gd name="connsiteY9" fmla="*/ 707886 h 707886"/>
              <a:gd name="connsiteX10" fmla="*/ 2009400 w 3060000"/>
              <a:gd name="connsiteY10" fmla="*/ 707886 h 707886"/>
              <a:gd name="connsiteX11" fmla="*/ 1468800 w 3060000"/>
              <a:gd name="connsiteY11" fmla="*/ 707886 h 707886"/>
              <a:gd name="connsiteX12" fmla="*/ 958800 w 3060000"/>
              <a:gd name="connsiteY12" fmla="*/ 707886 h 707886"/>
              <a:gd name="connsiteX13" fmla="*/ 479400 w 3060000"/>
              <a:gd name="connsiteY13" fmla="*/ 707886 h 707886"/>
              <a:gd name="connsiteX14" fmla="*/ 0 w 3060000"/>
              <a:gd name="connsiteY14" fmla="*/ 707886 h 707886"/>
              <a:gd name="connsiteX15" fmla="*/ 0 w 3060000"/>
              <a:gd name="connsiteY15" fmla="*/ 375180 h 707886"/>
              <a:gd name="connsiteX16" fmla="*/ 0 w 30600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000" h="707886" extrusionOk="0">
                <a:moveTo>
                  <a:pt x="0" y="0"/>
                </a:moveTo>
                <a:cubicBezTo>
                  <a:pt x="144966" y="-36172"/>
                  <a:pt x="281461" y="37240"/>
                  <a:pt x="540600" y="0"/>
                </a:cubicBezTo>
                <a:cubicBezTo>
                  <a:pt x="799739" y="-37240"/>
                  <a:pt x="943003" y="34762"/>
                  <a:pt x="1081200" y="0"/>
                </a:cubicBezTo>
                <a:cubicBezTo>
                  <a:pt x="1219397" y="-34762"/>
                  <a:pt x="1435849" y="45153"/>
                  <a:pt x="1591200" y="0"/>
                </a:cubicBezTo>
                <a:cubicBezTo>
                  <a:pt x="1746551" y="-45153"/>
                  <a:pt x="1958124" y="58598"/>
                  <a:pt x="2131800" y="0"/>
                </a:cubicBezTo>
                <a:cubicBezTo>
                  <a:pt x="2305476" y="-58598"/>
                  <a:pt x="2432710" y="11047"/>
                  <a:pt x="2611200" y="0"/>
                </a:cubicBezTo>
                <a:cubicBezTo>
                  <a:pt x="2789690" y="-11047"/>
                  <a:pt x="2864201" y="13446"/>
                  <a:pt x="3060000" y="0"/>
                </a:cubicBezTo>
                <a:cubicBezTo>
                  <a:pt x="3095119" y="168178"/>
                  <a:pt x="3034018" y="222758"/>
                  <a:pt x="3060000" y="361022"/>
                </a:cubicBezTo>
                <a:cubicBezTo>
                  <a:pt x="3085982" y="499286"/>
                  <a:pt x="3055681" y="620315"/>
                  <a:pt x="3060000" y="707886"/>
                </a:cubicBezTo>
                <a:cubicBezTo>
                  <a:pt x="2801731" y="728981"/>
                  <a:pt x="2680571" y="690648"/>
                  <a:pt x="2488800" y="707886"/>
                </a:cubicBezTo>
                <a:cubicBezTo>
                  <a:pt x="2297029" y="725124"/>
                  <a:pt x="2212593" y="673012"/>
                  <a:pt x="2009400" y="707886"/>
                </a:cubicBezTo>
                <a:cubicBezTo>
                  <a:pt x="1806207" y="742760"/>
                  <a:pt x="1607280" y="657460"/>
                  <a:pt x="1468800" y="707886"/>
                </a:cubicBezTo>
                <a:cubicBezTo>
                  <a:pt x="1330320" y="758312"/>
                  <a:pt x="1127392" y="695613"/>
                  <a:pt x="958800" y="707886"/>
                </a:cubicBezTo>
                <a:cubicBezTo>
                  <a:pt x="790208" y="720159"/>
                  <a:pt x="676708" y="671364"/>
                  <a:pt x="479400" y="707886"/>
                </a:cubicBezTo>
                <a:cubicBezTo>
                  <a:pt x="282092" y="744408"/>
                  <a:pt x="213670" y="658523"/>
                  <a:pt x="0" y="707886"/>
                </a:cubicBezTo>
                <a:cubicBezTo>
                  <a:pt x="-34186" y="589911"/>
                  <a:pt x="30838" y="474554"/>
                  <a:pt x="0" y="375180"/>
                </a:cubicBezTo>
                <a:cubicBezTo>
                  <a:pt x="-30838" y="275806"/>
                  <a:pt x="12793" y="9965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483567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Basic oxide</a:t>
            </a:r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id="{68271159-438D-E427-23BA-9CE006C58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6310" y="3747674"/>
            <a:ext cx="90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vi-VN" sz="4000">
              <a:latin typeface="#9Slide03 Oswald SemiBold" panose="00000700000000000000" pitchFamily="2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7FAD0020-1F46-1270-43D7-11C432279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22" y="4523177"/>
            <a:ext cx="3060000" cy="707886"/>
          </a:xfrm>
          <a:custGeom>
            <a:avLst/>
            <a:gdLst>
              <a:gd name="connsiteX0" fmla="*/ 0 w 3060000"/>
              <a:gd name="connsiteY0" fmla="*/ 0 h 707886"/>
              <a:gd name="connsiteX1" fmla="*/ 571200 w 3060000"/>
              <a:gd name="connsiteY1" fmla="*/ 0 h 707886"/>
              <a:gd name="connsiteX2" fmla="*/ 1081200 w 3060000"/>
              <a:gd name="connsiteY2" fmla="*/ 0 h 707886"/>
              <a:gd name="connsiteX3" fmla="*/ 1621800 w 3060000"/>
              <a:gd name="connsiteY3" fmla="*/ 0 h 707886"/>
              <a:gd name="connsiteX4" fmla="*/ 2131800 w 3060000"/>
              <a:gd name="connsiteY4" fmla="*/ 0 h 707886"/>
              <a:gd name="connsiteX5" fmla="*/ 3060000 w 3060000"/>
              <a:gd name="connsiteY5" fmla="*/ 0 h 707886"/>
              <a:gd name="connsiteX6" fmla="*/ 3060000 w 3060000"/>
              <a:gd name="connsiteY6" fmla="*/ 332706 h 707886"/>
              <a:gd name="connsiteX7" fmla="*/ 3060000 w 3060000"/>
              <a:gd name="connsiteY7" fmla="*/ 707886 h 707886"/>
              <a:gd name="connsiteX8" fmla="*/ 2519400 w 3060000"/>
              <a:gd name="connsiteY8" fmla="*/ 707886 h 707886"/>
              <a:gd name="connsiteX9" fmla="*/ 1978800 w 3060000"/>
              <a:gd name="connsiteY9" fmla="*/ 707886 h 707886"/>
              <a:gd name="connsiteX10" fmla="*/ 1499400 w 3060000"/>
              <a:gd name="connsiteY10" fmla="*/ 707886 h 707886"/>
              <a:gd name="connsiteX11" fmla="*/ 989400 w 3060000"/>
              <a:gd name="connsiteY11" fmla="*/ 707886 h 707886"/>
              <a:gd name="connsiteX12" fmla="*/ 479400 w 3060000"/>
              <a:gd name="connsiteY12" fmla="*/ 707886 h 707886"/>
              <a:gd name="connsiteX13" fmla="*/ 0 w 3060000"/>
              <a:gd name="connsiteY13" fmla="*/ 707886 h 707886"/>
              <a:gd name="connsiteX14" fmla="*/ 0 w 3060000"/>
              <a:gd name="connsiteY14" fmla="*/ 346864 h 707886"/>
              <a:gd name="connsiteX15" fmla="*/ 0 w 3060000"/>
              <a:gd name="connsiteY1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60000" h="707886" extrusionOk="0">
                <a:moveTo>
                  <a:pt x="0" y="0"/>
                </a:moveTo>
                <a:cubicBezTo>
                  <a:pt x="116525" y="-23370"/>
                  <a:pt x="429901" y="56977"/>
                  <a:pt x="571200" y="0"/>
                </a:cubicBezTo>
                <a:cubicBezTo>
                  <a:pt x="712499" y="-56977"/>
                  <a:pt x="899458" y="34583"/>
                  <a:pt x="1081200" y="0"/>
                </a:cubicBezTo>
                <a:cubicBezTo>
                  <a:pt x="1262942" y="-34583"/>
                  <a:pt x="1506304" y="7195"/>
                  <a:pt x="1621800" y="0"/>
                </a:cubicBezTo>
                <a:cubicBezTo>
                  <a:pt x="1737296" y="-7195"/>
                  <a:pt x="2025317" y="12169"/>
                  <a:pt x="2131800" y="0"/>
                </a:cubicBezTo>
                <a:cubicBezTo>
                  <a:pt x="2238283" y="-12169"/>
                  <a:pt x="2685107" y="108748"/>
                  <a:pt x="3060000" y="0"/>
                </a:cubicBezTo>
                <a:cubicBezTo>
                  <a:pt x="3098064" y="77511"/>
                  <a:pt x="3029310" y="207427"/>
                  <a:pt x="3060000" y="332706"/>
                </a:cubicBezTo>
                <a:cubicBezTo>
                  <a:pt x="3090690" y="457985"/>
                  <a:pt x="3033962" y="540336"/>
                  <a:pt x="3060000" y="707886"/>
                </a:cubicBezTo>
                <a:cubicBezTo>
                  <a:pt x="2891517" y="726473"/>
                  <a:pt x="2780947" y="686208"/>
                  <a:pt x="2519400" y="707886"/>
                </a:cubicBezTo>
                <a:cubicBezTo>
                  <a:pt x="2257853" y="729564"/>
                  <a:pt x="2109423" y="680114"/>
                  <a:pt x="1978800" y="707886"/>
                </a:cubicBezTo>
                <a:cubicBezTo>
                  <a:pt x="1848177" y="735658"/>
                  <a:pt x="1695430" y="654407"/>
                  <a:pt x="1499400" y="707886"/>
                </a:cubicBezTo>
                <a:cubicBezTo>
                  <a:pt x="1303370" y="761365"/>
                  <a:pt x="1222272" y="705394"/>
                  <a:pt x="989400" y="707886"/>
                </a:cubicBezTo>
                <a:cubicBezTo>
                  <a:pt x="756528" y="710378"/>
                  <a:pt x="668385" y="669379"/>
                  <a:pt x="479400" y="707886"/>
                </a:cubicBezTo>
                <a:cubicBezTo>
                  <a:pt x="290415" y="746393"/>
                  <a:pt x="209960" y="687690"/>
                  <a:pt x="0" y="707886"/>
                </a:cubicBezTo>
                <a:cubicBezTo>
                  <a:pt x="-3471" y="626028"/>
                  <a:pt x="25898" y="434200"/>
                  <a:pt x="0" y="346864"/>
                </a:cubicBezTo>
                <a:cubicBezTo>
                  <a:pt x="-25898" y="259528"/>
                  <a:pt x="3205" y="7860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795266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Muối</a:t>
            </a:r>
          </a:p>
        </p:txBody>
      </p:sp>
      <p:sp>
        <p:nvSpPr>
          <p:cNvPr id="21" name="Line 28">
            <a:extLst>
              <a:ext uri="{FF2B5EF4-FFF2-40B4-BE49-F238E27FC236}">
                <a16:creationId xmlns:a16="http://schemas.microsoft.com/office/drawing/2014/main" id="{4BD85F3C-204B-D94F-677D-8A9FD8871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6310" y="4877120"/>
            <a:ext cx="90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vi-VN" sz="4000">
              <a:latin typeface="#9Slide03 Oswald SemiBold" panose="00000700000000000000" pitchFamily="2" charset="0"/>
            </a:endParaRP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2E84FBC6-B9EF-2AD0-AE6C-252AD1223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22" y="5652625"/>
            <a:ext cx="3060000" cy="707886"/>
          </a:xfrm>
          <a:custGeom>
            <a:avLst/>
            <a:gdLst>
              <a:gd name="connsiteX0" fmla="*/ 0 w 3060000"/>
              <a:gd name="connsiteY0" fmla="*/ 0 h 707886"/>
              <a:gd name="connsiteX1" fmla="*/ 479400 w 3060000"/>
              <a:gd name="connsiteY1" fmla="*/ 0 h 707886"/>
              <a:gd name="connsiteX2" fmla="*/ 1020000 w 3060000"/>
              <a:gd name="connsiteY2" fmla="*/ 0 h 707886"/>
              <a:gd name="connsiteX3" fmla="*/ 1560600 w 3060000"/>
              <a:gd name="connsiteY3" fmla="*/ 0 h 707886"/>
              <a:gd name="connsiteX4" fmla="*/ 1978800 w 3060000"/>
              <a:gd name="connsiteY4" fmla="*/ 0 h 707886"/>
              <a:gd name="connsiteX5" fmla="*/ 2488800 w 3060000"/>
              <a:gd name="connsiteY5" fmla="*/ 0 h 707886"/>
              <a:gd name="connsiteX6" fmla="*/ 3060000 w 3060000"/>
              <a:gd name="connsiteY6" fmla="*/ 0 h 707886"/>
              <a:gd name="connsiteX7" fmla="*/ 3060000 w 3060000"/>
              <a:gd name="connsiteY7" fmla="*/ 339785 h 707886"/>
              <a:gd name="connsiteX8" fmla="*/ 3060000 w 3060000"/>
              <a:gd name="connsiteY8" fmla="*/ 707886 h 707886"/>
              <a:gd name="connsiteX9" fmla="*/ 2550000 w 3060000"/>
              <a:gd name="connsiteY9" fmla="*/ 707886 h 707886"/>
              <a:gd name="connsiteX10" fmla="*/ 2070600 w 3060000"/>
              <a:gd name="connsiteY10" fmla="*/ 707886 h 707886"/>
              <a:gd name="connsiteX11" fmla="*/ 1560600 w 3060000"/>
              <a:gd name="connsiteY11" fmla="*/ 707886 h 707886"/>
              <a:gd name="connsiteX12" fmla="*/ 1111800 w 3060000"/>
              <a:gd name="connsiteY12" fmla="*/ 707886 h 707886"/>
              <a:gd name="connsiteX13" fmla="*/ 540600 w 3060000"/>
              <a:gd name="connsiteY13" fmla="*/ 707886 h 707886"/>
              <a:gd name="connsiteX14" fmla="*/ 0 w 3060000"/>
              <a:gd name="connsiteY14" fmla="*/ 707886 h 707886"/>
              <a:gd name="connsiteX15" fmla="*/ 0 w 3060000"/>
              <a:gd name="connsiteY15" fmla="*/ 375180 h 707886"/>
              <a:gd name="connsiteX16" fmla="*/ 0 w 30600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000" h="707886" extrusionOk="0">
                <a:moveTo>
                  <a:pt x="0" y="0"/>
                </a:moveTo>
                <a:cubicBezTo>
                  <a:pt x="128931" y="-4292"/>
                  <a:pt x="266886" y="40104"/>
                  <a:pt x="479400" y="0"/>
                </a:cubicBezTo>
                <a:cubicBezTo>
                  <a:pt x="691914" y="-40104"/>
                  <a:pt x="831344" y="47261"/>
                  <a:pt x="1020000" y="0"/>
                </a:cubicBezTo>
                <a:cubicBezTo>
                  <a:pt x="1208656" y="-47261"/>
                  <a:pt x="1384651" y="31364"/>
                  <a:pt x="1560600" y="0"/>
                </a:cubicBezTo>
                <a:cubicBezTo>
                  <a:pt x="1736549" y="-31364"/>
                  <a:pt x="1875494" y="9148"/>
                  <a:pt x="1978800" y="0"/>
                </a:cubicBezTo>
                <a:cubicBezTo>
                  <a:pt x="2082106" y="-9148"/>
                  <a:pt x="2327703" y="10949"/>
                  <a:pt x="2488800" y="0"/>
                </a:cubicBezTo>
                <a:cubicBezTo>
                  <a:pt x="2649897" y="-10949"/>
                  <a:pt x="2886004" y="45268"/>
                  <a:pt x="3060000" y="0"/>
                </a:cubicBezTo>
                <a:cubicBezTo>
                  <a:pt x="3075696" y="164809"/>
                  <a:pt x="3022673" y="176800"/>
                  <a:pt x="3060000" y="339785"/>
                </a:cubicBezTo>
                <a:cubicBezTo>
                  <a:pt x="3097327" y="502771"/>
                  <a:pt x="3034806" y="610900"/>
                  <a:pt x="3060000" y="707886"/>
                </a:cubicBezTo>
                <a:cubicBezTo>
                  <a:pt x="2918789" y="718000"/>
                  <a:pt x="2767643" y="672109"/>
                  <a:pt x="2550000" y="707886"/>
                </a:cubicBezTo>
                <a:cubicBezTo>
                  <a:pt x="2332357" y="743663"/>
                  <a:pt x="2193948" y="669348"/>
                  <a:pt x="2070600" y="707886"/>
                </a:cubicBezTo>
                <a:cubicBezTo>
                  <a:pt x="1947252" y="746424"/>
                  <a:pt x="1703096" y="677112"/>
                  <a:pt x="1560600" y="707886"/>
                </a:cubicBezTo>
                <a:cubicBezTo>
                  <a:pt x="1418104" y="738660"/>
                  <a:pt x="1313216" y="705353"/>
                  <a:pt x="1111800" y="707886"/>
                </a:cubicBezTo>
                <a:cubicBezTo>
                  <a:pt x="910384" y="710419"/>
                  <a:pt x="664707" y="689219"/>
                  <a:pt x="540600" y="707886"/>
                </a:cubicBezTo>
                <a:cubicBezTo>
                  <a:pt x="416493" y="726553"/>
                  <a:pt x="170041" y="681685"/>
                  <a:pt x="0" y="707886"/>
                </a:cubicBezTo>
                <a:cubicBezTo>
                  <a:pt x="-15025" y="557244"/>
                  <a:pt x="32231" y="442144"/>
                  <a:pt x="0" y="375180"/>
                </a:cubicBezTo>
                <a:cubicBezTo>
                  <a:pt x="-32231" y="308216"/>
                  <a:pt x="5243" y="12598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600692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Kim loại (</a:t>
            </a:r>
            <a:r>
              <a:rPr lang="en-US" altLang="zh-TW" sz="28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trước H</a:t>
            </a:r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Line 29">
            <a:extLst>
              <a:ext uri="{FF2B5EF4-FFF2-40B4-BE49-F238E27FC236}">
                <a16:creationId xmlns:a16="http://schemas.microsoft.com/office/drawing/2014/main" id="{B71DE30C-9CF7-7569-A076-6867FC169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6310" y="6006568"/>
            <a:ext cx="90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vi-VN" sz="4000">
              <a:latin typeface="#9Slide03 Oswald SemiBold" panose="00000700000000000000" pitchFamily="2" charset="0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C5D57B16-85D8-B062-2FF2-3264950D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" y="2499573"/>
            <a:ext cx="3220867" cy="2552701"/>
          </a:xfrm>
          <a:prstGeom prst="ellipse">
            <a:avLst/>
          </a:prstGeom>
          <a:solidFill>
            <a:schemeClr val="tx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altLang="vi-VN" sz="4800" b="1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Open Sans SemiBold" panose="020B0706030804020204" pitchFamily="34" charset="0"/>
              </a:rPr>
              <a:t>ACID</a:t>
            </a:r>
          </a:p>
          <a:p>
            <a:pPr algn="ctr">
              <a:lnSpc>
                <a:spcPct val="150000"/>
              </a:lnSpc>
            </a:pPr>
            <a:r>
              <a:rPr lang="en-US" altLang="vi-VN" sz="4800" b="1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Open Sans SemiBold" panose="020B0706030804020204" pitchFamily="34" charset="0"/>
              </a:rPr>
              <a:t> MẠNH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90B23A30-10E8-9792-A148-7E5D0B1E7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397" y="1132385"/>
            <a:ext cx="3070071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000" b="1">
                <a:solidFill>
                  <a:schemeClr val="bg1"/>
                </a:solidFill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Hóa đỏ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88CB1A91-9378-5764-26D0-2A7DB9A3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398" y="2264285"/>
            <a:ext cx="3070071" cy="707886"/>
          </a:xfrm>
          <a:custGeom>
            <a:avLst/>
            <a:gdLst>
              <a:gd name="connsiteX0" fmla="*/ 0 w 3070071"/>
              <a:gd name="connsiteY0" fmla="*/ 0 h 707886"/>
              <a:gd name="connsiteX1" fmla="*/ 573080 w 3070071"/>
              <a:gd name="connsiteY1" fmla="*/ 0 h 707886"/>
              <a:gd name="connsiteX2" fmla="*/ 992656 w 3070071"/>
              <a:gd name="connsiteY2" fmla="*/ 0 h 707886"/>
              <a:gd name="connsiteX3" fmla="*/ 1473634 w 3070071"/>
              <a:gd name="connsiteY3" fmla="*/ 0 h 707886"/>
              <a:gd name="connsiteX4" fmla="*/ 1954612 w 3070071"/>
              <a:gd name="connsiteY4" fmla="*/ 0 h 707886"/>
              <a:gd name="connsiteX5" fmla="*/ 2527692 w 3070071"/>
              <a:gd name="connsiteY5" fmla="*/ 0 h 707886"/>
              <a:gd name="connsiteX6" fmla="*/ 3070071 w 3070071"/>
              <a:gd name="connsiteY6" fmla="*/ 0 h 707886"/>
              <a:gd name="connsiteX7" fmla="*/ 3070071 w 3070071"/>
              <a:gd name="connsiteY7" fmla="*/ 361022 h 707886"/>
              <a:gd name="connsiteX8" fmla="*/ 3070071 w 3070071"/>
              <a:gd name="connsiteY8" fmla="*/ 707886 h 707886"/>
              <a:gd name="connsiteX9" fmla="*/ 2619794 w 3070071"/>
              <a:gd name="connsiteY9" fmla="*/ 707886 h 707886"/>
              <a:gd name="connsiteX10" fmla="*/ 2077415 w 3070071"/>
              <a:gd name="connsiteY10" fmla="*/ 707886 h 707886"/>
              <a:gd name="connsiteX11" fmla="*/ 1627138 w 3070071"/>
              <a:gd name="connsiteY11" fmla="*/ 707886 h 707886"/>
              <a:gd name="connsiteX12" fmla="*/ 1084758 w 3070071"/>
              <a:gd name="connsiteY12" fmla="*/ 707886 h 707886"/>
              <a:gd name="connsiteX13" fmla="*/ 573080 w 3070071"/>
              <a:gd name="connsiteY13" fmla="*/ 707886 h 707886"/>
              <a:gd name="connsiteX14" fmla="*/ 0 w 3070071"/>
              <a:gd name="connsiteY14" fmla="*/ 707886 h 707886"/>
              <a:gd name="connsiteX15" fmla="*/ 0 w 3070071"/>
              <a:gd name="connsiteY15" fmla="*/ 361022 h 707886"/>
              <a:gd name="connsiteX16" fmla="*/ 0 w 3070071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0071" h="707886" extrusionOk="0">
                <a:moveTo>
                  <a:pt x="0" y="0"/>
                </a:moveTo>
                <a:cubicBezTo>
                  <a:pt x="156889" y="-461"/>
                  <a:pt x="457409" y="42702"/>
                  <a:pt x="573080" y="0"/>
                </a:cubicBezTo>
                <a:cubicBezTo>
                  <a:pt x="688751" y="-42702"/>
                  <a:pt x="851828" y="4029"/>
                  <a:pt x="992656" y="0"/>
                </a:cubicBezTo>
                <a:cubicBezTo>
                  <a:pt x="1133484" y="-4029"/>
                  <a:pt x="1348810" y="56698"/>
                  <a:pt x="1473634" y="0"/>
                </a:cubicBezTo>
                <a:cubicBezTo>
                  <a:pt x="1598458" y="-56698"/>
                  <a:pt x="1717933" y="33757"/>
                  <a:pt x="1954612" y="0"/>
                </a:cubicBezTo>
                <a:cubicBezTo>
                  <a:pt x="2191291" y="-33757"/>
                  <a:pt x="2398861" y="45287"/>
                  <a:pt x="2527692" y="0"/>
                </a:cubicBezTo>
                <a:cubicBezTo>
                  <a:pt x="2656523" y="-45287"/>
                  <a:pt x="2804837" y="58533"/>
                  <a:pt x="3070071" y="0"/>
                </a:cubicBezTo>
                <a:cubicBezTo>
                  <a:pt x="3096129" y="93745"/>
                  <a:pt x="3035325" y="279921"/>
                  <a:pt x="3070071" y="361022"/>
                </a:cubicBezTo>
                <a:cubicBezTo>
                  <a:pt x="3104817" y="442123"/>
                  <a:pt x="3041696" y="570535"/>
                  <a:pt x="3070071" y="707886"/>
                </a:cubicBezTo>
                <a:cubicBezTo>
                  <a:pt x="2854674" y="721261"/>
                  <a:pt x="2824826" y="669969"/>
                  <a:pt x="2619794" y="707886"/>
                </a:cubicBezTo>
                <a:cubicBezTo>
                  <a:pt x="2414762" y="745803"/>
                  <a:pt x="2251077" y="673014"/>
                  <a:pt x="2077415" y="707886"/>
                </a:cubicBezTo>
                <a:cubicBezTo>
                  <a:pt x="1903753" y="742758"/>
                  <a:pt x="1763380" y="694900"/>
                  <a:pt x="1627138" y="707886"/>
                </a:cubicBezTo>
                <a:cubicBezTo>
                  <a:pt x="1490896" y="720872"/>
                  <a:pt x="1237856" y="687653"/>
                  <a:pt x="1084758" y="707886"/>
                </a:cubicBezTo>
                <a:cubicBezTo>
                  <a:pt x="931660" y="728119"/>
                  <a:pt x="683792" y="657461"/>
                  <a:pt x="573080" y="707886"/>
                </a:cubicBezTo>
                <a:cubicBezTo>
                  <a:pt x="462368" y="758311"/>
                  <a:pt x="235872" y="660097"/>
                  <a:pt x="0" y="707886"/>
                </a:cubicBezTo>
                <a:cubicBezTo>
                  <a:pt x="-5133" y="551921"/>
                  <a:pt x="22743" y="505663"/>
                  <a:pt x="0" y="361022"/>
                </a:cubicBezTo>
                <a:cubicBezTo>
                  <a:pt x="-22743" y="216381"/>
                  <a:pt x="36944" y="72204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91111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Muối + Nước</a:t>
            </a:r>
            <a:endParaRPr lang="en-GB" altLang="vi-VN" sz="4000" b="1">
              <a:latin typeface="#9Slide03 FS Neusa Bold" panose="00000800000000000000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4E4FCD8E-ED4B-F1AE-43F2-9859A2B52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398" y="3393731"/>
            <a:ext cx="3070071" cy="707886"/>
          </a:xfrm>
          <a:custGeom>
            <a:avLst/>
            <a:gdLst>
              <a:gd name="connsiteX0" fmla="*/ 0 w 3070071"/>
              <a:gd name="connsiteY0" fmla="*/ 0 h 707886"/>
              <a:gd name="connsiteX1" fmla="*/ 450277 w 3070071"/>
              <a:gd name="connsiteY1" fmla="*/ 0 h 707886"/>
              <a:gd name="connsiteX2" fmla="*/ 900554 w 3070071"/>
              <a:gd name="connsiteY2" fmla="*/ 0 h 707886"/>
              <a:gd name="connsiteX3" fmla="*/ 1320131 w 3070071"/>
              <a:gd name="connsiteY3" fmla="*/ 0 h 707886"/>
              <a:gd name="connsiteX4" fmla="*/ 1893210 w 3070071"/>
              <a:gd name="connsiteY4" fmla="*/ 0 h 707886"/>
              <a:gd name="connsiteX5" fmla="*/ 2435590 w 3070071"/>
              <a:gd name="connsiteY5" fmla="*/ 0 h 707886"/>
              <a:gd name="connsiteX6" fmla="*/ 3070071 w 3070071"/>
              <a:gd name="connsiteY6" fmla="*/ 0 h 707886"/>
              <a:gd name="connsiteX7" fmla="*/ 3070071 w 3070071"/>
              <a:gd name="connsiteY7" fmla="*/ 368101 h 707886"/>
              <a:gd name="connsiteX8" fmla="*/ 3070071 w 3070071"/>
              <a:gd name="connsiteY8" fmla="*/ 707886 h 707886"/>
              <a:gd name="connsiteX9" fmla="*/ 2589093 w 3070071"/>
              <a:gd name="connsiteY9" fmla="*/ 707886 h 707886"/>
              <a:gd name="connsiteX10" fmla="*/ 2016013 w 3070071"/>
              <a:gd name="connsiteY10" fmla="*/ 707886 h 707886"/>
              <a:gd name="connsiteX11" fmla="*/ 1504335 w 3070071"/>
              <a:gd name="connsiteY11" fmla="*/ 707886 h 707886"/>
              <a:gd name="connsiteX12" fmla="*/ 931255 w 3070071"/>
              <a:gd name="connsiteY12" fmla="*/ 707886 h 707886"/>
              <a:gd name="connsiteX13" fmla="*/ 0 w 3070071"/>
              <a:gd name="connsiteY13" fmla="*/ 707886 h 707886"/>
              <a:gd name="connsiteX14" fmla="*/ 0 w 3070071"/>
              <a:gd name="connsiteY14" fmla="*/ 346864 h 707886"/>
              <a:gd name="connsiteX15" fmla="*/ 0 w 3070071"/>
              <a:gd name="connsiteY1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70071" h="707886" extrusionOk="0">
                <a:moveTo>
                  <a:pt x="0" y="0"/>
                </a:moveTo>
                <a:cubicBezTo>
                  <a:pt x="220085" y="-11721"/>
                  <a:pt x="359705" y="28970"/>
                  <a:pt x="450277" y="0"/>
                </a:cubicBezTo>
                <a:cubicBezTo>
                  <a:pt x="540849" y="-28970"/>
                  <a:pt x="804621" y="45898"/>
                  <a:pt x="900554" y="0"/>
                </a:cubicBezTo>
                <a:cubicBezTo>
                  <a:pt x="996487" y="-45898"/>
                  <a:pt x="1223258" y="5381"/>
                  <a:pt x="1320131" y="0"/>
                </a:cubicBezTo>
                <a:cubicBezTo>
                  <a:pt x="1417004" y="-5381"/>
                  <a:pt x="1694972" y="42644"/>
                  <a:pt x="1893210" y="0"/>
                </a:cubicBezTo>
                <a:cubicBezTo>
                  <a:pt x="2091448" y="-42644"/>
                  <a:pt x="2257373" y="64601"/>
                  <a:pt x="2435590" y="0"/>
                </a:cubicBezTo>
                <a:cubicBezTo>
                  <a:pt x="2613807" y="-64601"/>
                  <a:pt x="2860036" y="11289"/>
                  <a:pt x="3070071" y="0"/>
                </a:cubicBezTo>
                <a:cubicBezTo>
                  <a:pt x="3108617" y="85934"/>
                  <a:pt x="3050322" y="196941"/>
                  <a:pt x="3070071" y="368101"/>
                </a:cubicBezTo>
                <a:cubicBezTo>
                  <a:pt x="3089820" y="539261"/>
                  <a:pt x="3066674" y="635991"/>
                  <a:pt x="3070071" y="707886"/>
                </a:cubicBezTo>
                <a:cubicBezTo>
                  <a:pt x="2919752" y="733717"/>
                  <a:pt x="2785920" y="700813"/>
                  <a:pt x="2589093" y="707886"/>
                </a:cubicBezTo>
                <a:cubicBezTo>
                  <a:pt x="2392266" y="714959"/>
                  <a:pt x="2237916" y="691734"/>
                  <a:pt x="2016013" y="707886"/>
                </a:cubicBezTo>
                <a:cubicBezTo>
                  <a:pt x="1794110" y="724038"/>
                  <a:pt x="1655889" y="694864"/>
                  <a:pt x="1504335" y="707886"/>
                </a:cubicBezTo>
                <a:cubicBezTo>
                  <a:pt x="1352781" y="720908"/>
                  <a:pt x="1060112" y="676700"/>
                  <a:pt x="931255" y="707886"/>
                </a:cubicBezTo>
                <a:cubicBezTo>
                  <a:pt x="802398" y="739072"/>
                  <a:pt x="199057" y="651691"/>
                  <a:pt x="0" y="707886"/>
                </a:cubicBezTo>
                <a:cubicBezTo>
                  <a:pt x="-39649" y="583259"/>
                  <a:pt x="19706" y="438842"/>
                  <a:pt x="0" y="346864"/>
                </a:cubicBezTo>
                <a:cubicBezTo>
                  <a:pt x="-19706" y="254886"/>
                  <a:pt x="14584" y="11320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545422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Muối + Nước</a:t>
            </a:r>
            <a:endParaRPr lang="en-GB" altLang="vi-VN" sz="4000" b="1">
              <a:latin typeface="#9Slide03 FS Neusa Bold" panose="00000800000000000000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C9FAF55-E3D2-669B-0869-18E6C40F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398" y="4584733"/>
            <a:ext cx="3201256" cy="584775"/>
          </a:xfrm>
          <a:custGeom>
            <a:avLst/>
            <a:gdLst>
              <a:gd name="connsiteX0" fmla="*/ 0 w 3201256"/>
              <a:gd name="connsiteY0" fmla="*/ 0 h 584775"/>
              <a:gd name="connsiteX1" fmla="*/ 469518 w 3201256"/>
              <a:gd name="connsiteY1" fmla="*/ 0 h 584775"/>
              <a:gd name="connsiteX2" fmla="*/ 1003060 w 3201256"/>
              <a:gd name="connsiteY2" fmla="*/ 0 h 584775"/>
              <a:gd name="connsiteX3" fmla="*/ 1504590 w 3201256"/>
              <a:gd name="connsiteY3" fmla="*/ 0 h 584775"/>
              <a:gd name="connsiteX4" fmla="*/ 2102158 w 3201256"/>
              <a:gd name="connsiteY4" fmla="*/ 0 h 584775"/>
              <a:gd name="connsiteX5" fmla="*/ 2539663 w 3201256"/>
              <a:gd name="connsiteY5" fmla="*/ 0 h 584775"/>
              <a:gd name="connsiteX6" fmla="*/ 3201256 w 3201256"/>
              <a:gd name="connsiteY6" fmla="*/ 0 h 584775"/>
              <a:gd name="connsiteX7" fmla="*/ 3201256 w 3201256"/>
              <a:gd name="connsiteY7" fmla="*/ 584775 h 584775"/>
              <a:gd name="connsiteX8" fmla="*/ 2635701 w 3201256"/>
              <a:gd name="connsiteY8" fmla="*/ 584775 h 584775"/>
              <a:gd name="connsiteX9" fmla="*/ 2134171 w 3201256"/>
              <a:gd name="connsiteY9" fmla="*/ 584775 h 584775"/>
              <a:gd name="connsiteX10" fmla="*/ 1536603 w 3201256"/>
              <a:gd name="connsiteY10" fmla="*/ 584775 h 584775"/>
              <a:gd name="connsiteX11" fmla="*/ 939035 w 3201256"/>
              <a:gd name="connsiteY11" fmla="*/ 584775 h 584775"/>
              <a:gd name="connsiteX12" fmla="*/ 0 w 3201256"/>
              <a:gd name="connsiteY12" fmla="*/ 584775 h 584775"/>
              <a:gd name="connsiteX13" fmla="*/ 0 w 3201256"/>
              <a:gd name="connsiteY1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1256" h="584775" extrusionOk="0">
                <a:moveTo>
                  <a:pt x="0" y="0"/>
                </a:moveTo>
                <a:cubicBezTo>
                  <a:pt x="133641" y="-35178"/>
                  <a:pt x="313801" y="35066"/>
                  <a:pt x="469518" y="0"/>
                </a:cubicBezTo>
                <a:cubicBezTo>
                  <a:pt x="625235" y="-35066"/>
                  <a:pt x="820038" y="17711"/>
                  <a:pt x="1003060" y="0"/>
                </a:cubicBezTo>
                <a:cubicBezTo>
                  <a:pt x="1186082" y="-17711"/>
                  <a:pt x="1357550" y="6106"/>
                  <a:pt x="1504590" y="0"/>
                </a:cubicBezTo>
                <a:cubicBezTo>
                  <a:pt x="1651630" y="-6106"/>
                  <a:pt x="1952285" y="49370"/>
                  <a:pt x="2102158" y="0"/>
                </a:cubicBezTo>
                <a:cubicBezTo>
                  <a:pt x="2252031" y="-49370"/>
                  <a:pt x="2362236" y="36960"/>
                  <a:pt x="2539663" y="0"/>
                </a:cubicBezTo>
                <a:cubicBezTo>
                  <a:pt x="2717091" y="-36960"/>
                  <a:pt x="2990633" y="5188"/>
                  <a:pt x="3201256" y="0"/>
                </a:cubicBezTo>
                <a:cubicBezTo>
                  <a:pt x="3228305" y="220180"/>
                  <a:pt x="3192929" y="310335"/>
                  <a:pt x="3201256" y="584775"/>
                </a:cubicBezTo>
                <a:cubicBezTo>
                  <a:pt x="3056076" y="642743"/>
                  <a:pt x="2793434" y="573064"/>
                  <a:pt x="2635701" y="584775"/>
                </a:cubicBezTo>
                <a:cubicBezTo>
                  <a:pt x="2477969" y="596486"/>
                  <a:pt x="2265766" y="554306"/>
                  <a:pt x="2134171" y="584775"/>
                </a:cubicBezTo>
                <a:cubicBezTo>
                  <a:pt x="2002576" y="615244"/>
                  <a:pt x="1737007" y="539892"/>
                  <a:pt x="1536603" y="584775"/>
                </a:cubicBezTo>
                <a:cubicBezTo>
                  <a:pt x="1336199" y="629658"/>
                  <a:pt x="1094495" y="537507"/>
                  <a:pt x="939035" y="584775"/>
                </a:cubicBezTo>
                <a:cubicBezTo>
                  <a:pt x="783575" y="632043"/>
                  <a:pt x="298105" y="472543"/>
                  <a:pt x="0" y="584775"/>
                </a:cubicBezTo>
                <a:cubicBezTo>
                  <a:pt x="-32339" y="317693"/>
                  <a:pt x="8101" y="27979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18887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sz="32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Muối mới + Acid mới</a:t>
            </a:r>
            <a:endParaRPr lang="en-GB" altLang="vi-VN" sz="3200" b="1">
              <a:latin typeface="#9Slide03 FS Neusa Bold" panose="00000800000000000000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7DAF207F-3F02-E6E4-EF2B-3FC155CB8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398" y="5652625"/>
            <a:ext cx="3070071" cy="707886"/>
          </a:xfrm>
          <a:custGeom>
            <a:avLst/>
            <a:gdLst>
              <a:gd name="connsiteX0" fmla="*/ 0 w 3070071"/>
              <a:gd name="connsiteY0" fmla="*/ 0 h 707886"/>
              <a:gd name="connsiteX1" fmla="*/ 480978 w 3070071"/>
              <a:gd name="connsiteY1" fmla="*/ 0 h 707886"/>
              <a:gd name="connsiteX2" fmla="*/ 992656 w 3070071"/>
              <a:gd name="connsiteY2" fmla="*/ 0 h 707886"/>
              <a:gd name="connsiteX3" fmla="*/ 1442933 w 3070071"/>
              <a:gd name="connsiteY3" fmla="*/ 0 h 707886"/>
              <a:gd name="connsiteX4" fmla="*/ 1923911 w 3070071"/>
              <a:gd name="connsiteY4" fmla="*/ 0 h 707886"/>
              <a:gd name="connsiteX5" fmla="*/ 2435590 w 3070071"/>
              <a:gd name="connsiteY5" fmla="*/ 0 h 707886"/>
              <a:gd name="connsiteX6" fmla="*/ 3070071 w 3070071"/>
              <a:gd name="connsiteY6" fmla="*/ 0 h 707886"/>
              <a:gd name="connsiteX7" fmla="*/ 3070071 w 3070071"/>
              <a:gd name="connsiteY7" fmla="*/ 353943 h 707886"/>
              <a:gd name="connsiteX8" fmla="*/ 3070071 w 3070071"/>
              <a:gd name="connsiteY8" fmla="*/ 707886 h 707886"/>
              <a:gd name="connsiteX9" fmla="*/ 2589093 w 3070071"/>
              <a:gd name="connsiteY9" fmla="*/ 707886 h 707886"/>
              <a:gd name="connsiteX10" fmla="*/ 2169517 w 3070071"/>
              <a:gd name="connsiteY10" fmla="*/ 707886 h 707886"/>
              <a:gd name="connsiteX11" fmla="*/ 1627138 w 3070071"/>
              <a:gd name="connsiteY11" fmla="*/ 707886 h 707886"/>
              <a:gd name="connsiteX12" fmla="*/ 1115459 w 3070071"/>
              <a:gd name="connsiteY12" fmla="*/ 707886 h 707886"/>
              <a:gd name="connsiteX13" fmla="*/ 634481 w 3070071"/>
              <a:gd name="connsiteY13" fmla="*/ 707886 h 707886"/>
              <a:gd name="connsiteX14" fmla="*/ 0 w 3070071"/>
              <a:gd name="connsiteY14" fmla="*/ 707886 h 707886"/>
              <a:gd name="connsiteX15" fmla="*/ 0 w 3070071"/>
              <a:gd name="connsiteY15" fmla="*/ 361022 h 707886"/>
              <a:gd name="connsiteX16" fmla="*/ 0 w 3070071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0071" h="707886" extrusionOk="0">
                <a:moveTo>
                  <a:pt x="0" y="0"/>
                </a:moveTo>
                <a:cubicBezTo>
                  <a:pt x="172629" y="-30505"/>
                  <a:pt x="325908" y="38392"/>
                  <a:pt x="480978" y="0"/>
                </a:cubicBezTo>
                <a:cubicBezTo>
                  <a:pt x="636048" y="-38392"/>
                  <a:pt x="876234" y="3479"/>
                  <a:pt x="992656" y="0"/>
                </a:cubicBezTo>
                <a:cubicBezTo>
                  <a:pt x="1109078" y="-3479"/>
                  <a:pt x="1245987" y="46946"/>
                  <a:pt x="1442933" y="0"/>
                </a:cubicBezTo>
                <a:cubicBezTo>
                  <a:pt x="1639879" y="-46946"/>
                  <a:pt x="1791650" y="51555"/>
                  <a:pt x="1923911" y="0"/>
                </a:cubicBezTo>
                <a:cubicBezTo>
                  <a:pt x="2056172" y="-51555"/>
                  <a:pt x="2299451" y="4292"/>
                  <a:pt x="2435590" y="0"/>
                </a:cubicBezTo>
                <a:cubicBezTo>
                  <a:pt x="2571729" y="-4292"/>
                  <a:pt x="2929073" y="28023"/>
                  <a:pt x="3070071" y="0"/>
                </a:cubicBezTo>
                <a:cubicBezTo>
                  <a:pt x="3090329" y="88033"/>
                  <a:pt x="3032494" y="206455"/>
                  <a:pt x="3070071" y="353943"/>
                </a:cubicBezTo>
                <a:cubicBezTo>
                  <a:pt x="3107648" y="501431"/>
                  <a:pt x="3044092" y="630020"/>
                  <a:pt x="3070071" y="707886"/>
                </a:cubicBezTo>
                <a:cubicBezTo>
                  <a:pt x="2951566" y="730296"/>
                  <a:pt x="2785509" y="682259"/>
                  <a:pt x="2589093" y="707886"/>
                </a:cubicBezTo>
                <a:cubicBezTo>
                  <a:pt x="2392677" y="733513"/>
                  <a:pt x="2266222" y="667517"/>
                  <a:pt x="2169517" y="707886"/>
                </a:cubicBezTo>
                <a:cubicBezTo>
                  <a:pt x="2072812" y="748255"/>
                  <a:pt x="1875939" y="646864"/>
                  <a:pt x="1627138" y="707886"/>
                </a:cubicBezTo>
                <a:cubicBezTo>
                  <a:pt x="1378337" y="768908"/>
                  <a:pt x="1359146" y="691285"/>
                  <a:pt x="1115459" y="707886"/>
                </a:cubicBezTo>
                <a:cubicBezTo>
                  <a:pt x="871772" y="724487"/>
                  <a:pt x="824650" y="654792"/>
                  <a:pt x="634481" y="707886"/>
                </a:cubicBezTo>
                <a:cubicBezTo>
                  <a:pt x="444312" y="760980"/>
                  <a:pt x="228684" y="694076"/>
                  <a:pt x="0" y="707886"/>
                </a:cubicBezTo>
                <a:cubicBezTo>
                  <a:pt x="-15801" y="565799"/>
                  <a:pt x="41593" y="526032"/>
                  <a:pt x="0" y="361022"/>
                </a:cubicBezTo>
                <a:cubicBezTo>
                  <a:pt x="-41593" y="196012"/>
                  <a:pt x="36665" y="96337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60426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sz="4000" b="1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Muối + H</a:t>
            </a:r>
            <a:r>
              <a:rPr lang="en-US" altLang="zh-TW" sz="4000" b="1" baseline="-25000">
                <a:latin typeface="#9Slide03 FS Neusa Bold" panose="000008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endParaRPr lang="en-GB" altLang="vi-VN" sz="4000" b="1">
              <a:latin typeface="#9Slide03 FS Neusa Bold" panose="00000800000000000000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49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296000" y="116120"/>
            <a:ext cx="360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Hydrohalic acid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2100E1-B9BF-6CCB-CE05-7443C12C0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11582400" cy="3585597"/>
          </a:xfrm>
          <a:custGeom>
            <a:avLst/>
            <a:gdLst>
              <a:gd name="connsiteX0" fmla="*/ 0 w 11582400"/>
              <a:gd name="connsiteY0" fmla="*/ 0 h 3585597"/>
              <a:gd name="connsiteX1" fmla="*/ 347472 w 11582400"/>
              <a:gd name="connsiteY1" fmla="*/ 0 h 3585597"/>
              <a:gd name="connsiteX2" fmla="*/ 1158240 w 11582400"/>
              <a:gd name="connsiteY2" fmla="*/ 0 h 3585597"/>
              <a:gd name="connsiteX3" fmla="*/ 1505712 w 11582400"/>
              <a:gd name="connsiteY3" fmla="*/ 0 h 3585597"/>
              <a:gd name="connsiteX4" fmla="*/ 2316480 w 11582400"/>
              <a:gd name="connsiteY4" fmla="*/ 0 h 3585597"/>
              <a:gd name="connsiteX5" fmla="*/ 2548128 w 11582400"/>
              <a:gd name="connsiteY5" fmla="*/ 0 h 3585597"/>
              <a:gd name="connsiteX6" fmla="*/ 3243072 w 11582400"/>
              <a:gd name="connsiteY6" fmla="*/ 0 h 3585597"/>
              <a:gd name="connsiteX7" fmla="*/ 4053840 w 11582400"/>
              <a:gd name="connsiteY7" fmla="*/ 0 h 3585597"/>
              <a:gd name="connsiteX8" fmla="*/ 4864608 w 11582400"/>
              <a:gd name="connsiteY8" fmla="*/ 0 h 3585597"/>
              <a:gd name="connsiteX9" fmla="*/ 5443728 w 11582400"/>
              <a:gd name="connsiteY9" fmla="*/ 0 h 3585597"/>
              <a:gd name="connsiteX10" fmla="*/ 5675376 w 11582400"/>
              <a:gd name="connsiteY10" fmla="*/ 0 h 3585597"/>
              <a:gd name="connsiteX11" fmla="*/ 6138672 w 11582400"/>
              <a:gd name="connsiteY11" fmla="*/ 0 h 3585597"/>
              <a:gd name="connsiteX12" fmla="*/ 6833616 w 11582400"/>
              <a:gd name="connsiteY12" fmla="*/ 0 h 3585597"/>
              <a:gd name="connsiteX13" fmla="*/ 7412736 w 11582400"/>
              <a:gd name="connsiteY13" fmla="*/ 0 h 3585597"/>
              <a:gd name="connsiteX14" fmla="*/ 8223504 w 11582400"/>
              <a:gd name="connsiteY14" fmla="*/ 0 h 3585597"/>
              <a:gd name="connsiteX15" fmla="*/ 8455152 w 11582400"/>
              <a:gd name="connsiteY15" fmla="*/ 0 h 3585597"/>
              <a:gd name="connsiteX16" fmla="*/ 9265920 w 11582400"/>
              <a:gd name="connsiteY16" fmla="*/ 0 h 3585597"/>
              <a:gd name="connsiteX17" fmla="*/ 10076688 w 11582400"/>
              <a:gd name="connsiteY17" fmla="*/ 0 h 3585597"/>
              <a:gd name="connsiteX18" fmla="*/ 10308336 w 11582400"/>
              <a:gd name="connsiteY18" fmla="*/ 0 h 3585597"/>
              <a:gd name="connsiteX19" fmla="*/ 10539984 w 11582400"/>
              <a:gd name="connsiteY19" fmla="*/ 0 h 3585597"/>
              <a:gd name="connsiteX20" fmla="*/ 10887456 w 11582400"/>
              <a:gd name="connsiteY20" fmla="*/ 0 h 3585597"/>
              <a:gd name="connsiteX21" fmla="*/ 11582400 w 11582400"/>
              <a:gd name="connsiteY21" fmla="*/ 0 h 3585597"/>
              <a:gd name="connsiteX22" fmla="*/ 11582400 w 11582400"/>
              <a:gd name="connsiteY22" fmla="*/ 669311 h 3585597"/>
              <a:gd name="connsiteX23" fmla="*/ 11582400 w 11582400"/>
              <a:gd name="connsiteY23" fmla="*/ 1302767 h 3585597"/>
              <a:gd name="connsiteX24" fmla="*/ 11582400 w 11582400"/>
              <a:gd name="connsiteY24" fmla="*/ 1972078 h 3585597"/>
              <a:gd name="connsiteX25" fmla="*/ 11582400 w 11582400"/>
              <a:gd name="connsiteY25" fmla="*/ 2605534 h 3585597"/>
              <a:gd name="connsiteX26" fmla="*/ 11582400 w 11582400"/>
              <a:gd name="connsiteY26" fmla="*/ 3585597 h 3585597"/>
              <a:gd name="connsiteX27" fmla="*/ 11003280 w 11582400"/>
              <a:gd name="connsiteY27" fmla="*/ 3585597 h 3585597"/>
              <a:gd name="connsiteX28" fmla="*/ 10308336 w 11582400"/>
              <a:gd name="connsiteY28" fmla="*/ 3585597 h 3585597"/>
              <a:gd name="connsiteX29" fmla="*/ 10076688 w 11582400"/>
              <a:gd name="connsiteY29" fmla="*/ 3585597 h 3585597"/>
              <a:gd name="connsiteX30" fmla="*/ 9729216 w 11582400"/>
              <a:gd name="connsiteY30" fmla="*/ 3585597 h 3585597"/>
              <a:gd name="connsiteX31" fmla="*/ 9381744 w 11582400"/>
              <a:gd name="connsiteY31" fmla="*/ 3585597 h 3585597"/>
              <a:gd name="connsiteX32" fmla="*/ 8686800 w 11582400"/>
              <a:gd name="connsiteY32" fmla="*/ 3585597 h 3585597"/>
              <a:gd name="connsiteX33" fmla="*/ 7876032 w 11582400"/>
              <a:gd name="connsiteY33" fmla="*/ 3585597 h 3585597"/>
              <a:gd name="connsiteX34" fmla="*/ 7181088 w 11582400"/>
              <a:gd name="connsiteY34" fmla="*/ 3585597 h 3585597"/>
              <a:gd name="connsiteX35" fmla="*/ 6486144 w 11582400"/>
              <a:gd name="connsiteY35" fmla="*/ 3585597 h 3585597"/>
              <a:gd name="connsiteX36" fmla="*/ 5907024 w 11582400"/>
              <a:gd name="connsiteY36" fmla="*/ 3585597 h 3585597"/>
              <a:gd name="connsiteX37" fmla="*/ 5327904 w 11582400"/>
              <a:gd name="connsiteY37" fmla="*/ 3585597 h 3585597"/>
              <a:gd name="connsiteX38" fmla="*/ 5096256 w 11582400"/>
              <a:gd name="connsiteY38" fmla="*/ 3585597 h 3585597"/>
              <a:gd name="connsiteX39" fmla="*/ 4517136 w 11582400"/>
              <a:gd name="connsiteY39" fmla="*/ 3585597 h 3585597"/>
              <a:gd name="connsiteX40" fmla="*/ 3938016 w 11582400"/>
              <a:gd name="connsiteY40" fmla="*/ 3585597 h 3585597"/>
              <a:gd name="connsiteX41" fmla="*/ 3590544 w 11582400"/>
              <a:gd name="connsiteY41" fmla="*/ 3585597 h 3585597"/>
              <a:gd name="connsiteX42" fmla="*/ 3127248 w 11582400"/>
              <a:gd name="connsiteY42" fmla="*/ 3585597 h 3585597"/>
              <a:gd name="connsiteX43" fmla="*/ 2316480 w 11582400"/>
              <a:gd name="connsiteY43" fmla="*/ 3585597 h 3585597"/>
              <a:gd name="connsiteX44" fmla="*/ 2084832 w 11582400"/>
              <a:gd name="connsiteY44" fmla="*/ 3585597 h 3585597"/>
              <a:gd name="connsiteX45" fmla="*/ 1621536 w 11582400"/>
              <a:gd name="connsiteY45" fmla="*/ 3585597 h 3585597"/>
              <a:gd name="connsiteX46" fmla="*/ 926592 w 11582400"/>
              <a:gd name="connsiteY46" fmla="*/ 3585597 h 3585597"/>
              <a:gd name="connsiteX47" fmla="*/ 0 w 11582400"/>
              <a:gd name="connsiteY47" fmla="*/ 3585597 h 3585597"/>
              <a:gd name="connsiteX48" fmla="*/ 0 w 11582400"/>
              <a:gd name="connsiteY48" fmla="*/ 3059709 h 3585597"/>
              <a:gd name="connsiteX49" fmla="*/ 0 w 11582400"/>
              <a:gd name="connsiteY49" fmla="*/ 2426254 h 3585597"/>
              <a:gd name="connsiteX50" fmla="*/ 0 w 11582400"/>
              <a:gd name="connsiteY50" fmla="*/ 1936222 h 3585597"/>
              <a:gd name="connsiteX51" fmla="*/ 0 w 11582400"/>
              <a:gd name="connsiteY51" fmla="*/ 1338623 h 3585597"/>
              <a:gd name="connsiteX52" fmla="*/ 0 w 11582400"/>
              <a:gd name="connsiteY52" fmla="*/ 741023 h 3585597"/>
              <a:gd name="connsiteX53" fmla="*/ 0 w 11582400"/>
              <a:gd name="connsiteY53" fmla="*/ 0 h 358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2400" h="3585597" extrusionOk="0">
                <a:moveTo>
                  <a:pt x="0" y="0"/>
                </a:moveTo>
                <a:cubicBezTo>
                  <a:pt x="111075" y="-24495"/>
                  <a:pt x="258128" y="23508"/>
                  <a:pt x="347472" y="0"/>
                </a:cubicBezTo>
                <a:cubicBezTo>
                  <a:pt x="436816" y="-23508"/>
                  <a:pt x="988382" y="17629"/>
                  <a:pt x="1158240" y="0"/>
                </a:cubicBezTo>
                <a:cubicBezTo>
                  <a:pt x="1328098" y="-17629"/>
                  <a:pt x="1366221" y="29181"/>
                  <a:pt x="1505712" y="0"/>
                </a:cubicBezTo>
                <a:cubicBezTo>
                  <a:pt x="1645203" y="-29181"/>
                  <a:pt x="2145087" y="86540"/>
                  <a:pt x="2316480" y="0"/>
                </a:cubicBezTo>
                <a:cubicBezTo>
                  <a:pt x="2487873" y="-86540"/>
                  <a:pt x="2433607" y="17236"/>
                  <a:pt x="2548128" y="0"/>
                </a:cubicBezTo>
                <a:cubicBezTo>
                  <a:pt x="2662649" y="-17236"/>
                  <a:pt x="2945393" y="8850"/>
                  <a:pt x="3243072" y="0"/>
                </a:cubicBezTo>
                <a:cubicBezTo>
                  <a:pt x="3540751" y="-8850"/>
                  <a:pt x="3793959" y="47866"/>
                  <a:pt x="4053840" y="0"/>
                </a:cubicBezTo>
                <a:cubicBezTo>
                  <a:pt x="4313721" y="-47866"/>
                  <a:pt x="4629413" y="6232"/>
                  <a:pt x="4864608" y="0"/>
                </a:cubicBezTo>
                <a:cubicBezTo>
                  <a:pt x="5099803" y="-6232"/>
                  <a:pt x="5164225" y="15104"/>
                  <a:pt x="5443728" y="0"/>
                </a:cubicBezTo>
                <a:cubicBezTo>
                  <a:pt x="5723231" y="-15104"/>
                  <a:pt x="5568559" y="14281"/>
                  <a:pt x="5675376" y="0"/>
                </a:cubicBezTo>
                <a:cubicBezTo>
                  <a:pt x="5782193" y="-14281"/>
                  <a:pt x="6039952" y="37982"/>
                  <a:pt x="6138672" y="0"/>
                </a:cubicBezTo>
                <a:cubicBezTo>
                  <a:pt x="6237392" y="-37982"/>
                  <a:pt x="6683579" y="30983"/>
                  <a:pt x="6833616" y="0"/>
                </a:cubicBezTo>
                <a:cubicBezTo>
                  <a:pt x="6983653" y="-30983"/>
                  <a:pt x="7255598" y="30082"/>
                  <a:pt x="7412736" y="0"/>
                </a:cubicBezTo>
                <a:cubicBezTo>
                  <a:pt x="7569874" y="-30082"/>
                  <a:pt x="7979408" y="53301"/>
                  <a:pt x="8223504" y="0"/>
                </a:cubicBezTo>
                <a:cubicBezTo>
                  <a:pt x="8467600" y="-53301"/>
                  <a:pt x="8403817" y="17657"/>
                  <a:pt x="8455152" y="0"/>
                </a:cubicBezTo>
                <a:cubicBezTo>
                  <a:pt x="8506487" y="-17657"/>
                  <a:pt x="8868534" y="94524"/>
                  <a:pt x="9265920" y="0"/>
                </a:cubicBezTo>
                <a:cubicBezTo>
                  <a:pt x="9663306" y="-94524"/>
                  <a:pt x="9687211" y="38029"/>
                  <a:pt x="10076688" y="0"/>
                </a:cubicBezTo>
                <a:cubicBezTo>
                  <a:pt x="10466165" y="-38029"/>
                  <a:pt x="10253086" y="4199"/>
                  <a:pt x="10308336" y="0"/>
                </a:cubicBezTo>
                <a:cubicBezTo>
                  <a:pt x="10363586" y="-4199"/>
                  <a:pt x="10461007" y="6497"/>
                  <a:pt x="10539984" y="0"/>
                </a:cubicBezTo>
                <a:cubicBezTo>
                  <a:pt x="10618961" y="-6497"/>
                  <a:pt x="10715597" y="31488"/>
                  <a:pt x="10887456" y="0"/>
                </a:cubicBezTo>
                <a:cubicBezTo>
                  <a:pt x="11059315" y="-31488"/>
                  <a:pt x="11358951" y="29876"/>
                  <a:pt x="11582400" y="0"/>
                </a:cubicBezTo>
                <a:cubicBezTo>
                  <a:pt x="11599164" y="280051"/>
                  <a:pt x="11520063" y="392954"/>
                  <a:pt x="11582400" y="669311"/>
                </a:cubicBezTo>
                <a:cubicBezTo>
                  <a:pt x="11644737" y="945668"/>
                  <a:pt x="11537834" y="1082458"/>
                  <a:pt x="11582400" y="1302767"/>
                </a:cubicBezTo>
                <a:cubicBezTo>
                  <a:pt x="11626966" y="1523076"/>
                  <a:pt x="11538317" y="1641476"/>
                  <a:pt x="11582400" y="1972078"/>
                </a:cubicBezTo>
                <a:cubicBezTo>
                  <a:pt x="11626483" y="2302680"/>
                  <a:pt x="11541172" y="2293027"/>
                  <a:pt x="11582400" y="2605534"/>
                </a:cubicBezTo>
                <a:cubicBezTo>
                  <a:pt x="11623628" y="2918041"/>
                  <a:pt x="11513746" y="3268720"/>
                  <a:pt x="11582400" y="3585597"/>
                </a:cubicBezTo>
                <a:cubicBezTo>
                  <a:pt x="11378196" y="3590578"/>
                  <a:pt x="11212595" y="3562720"/>
                  <a:pt x="11003280" y="3585597"/>
                </a:cubicBezTo>
                <a:cubicBezTo>
                  <a:pt x="10793965" y="3608474"/>
                  <a:pt x="10612930" y="3508487"/>
                  <a:pt x="10308336" y="3585597"/>
                </a:cubicBezTo>
                <a:cubicBezTo>
                  <a:pt x="10003742" y="3662707"/>
                  <a:pt x="10137094" y="3562039"/>
                  <a:pt x="10076688" y="3585597"/>
                </a:cubicBezTo>
                <a:cubicBezTo>
                  <a:pt x="10016282" y="3609155"/>
                  <a:pt x="9872327" y="3579388"/>
                  <a:pt x="9729216" y="3585597"/>
                </a:cubicBezTo>
                <a:cubicBezTo>
                  <a:pt x="9586105" y="3591806"/>
                  <a:pt x="9538935" y="3572576"/>
                  <a:pt x="9381744" y="3585597"/>
                </a:cubicBezTo>
                <a:cubicBezTo>
                  <a:pt x="9224553" y="3598618"/>
                  <a:pt x="8827594" y="3504067"/>
                  <a:pt x="8686800" y="3585597"/>
                </a:cubicBezTo>
                <a:cubicBezTo>
                  <a:pt x="8546006" y="3667127"/>
                  <a:pt x="8065033" y="3526546"/>
                  <a:pt x="7876032" y="3585597"/>
                </a:cubicBezTo>
                <a:cubicBezTo>
                  <a:pt x="7687031" y="3644648"/>
                  <a:pt x="7348364" y="3512735"/>
                  <a:pt x="7181088" y="3585597"/>
                </a:cubicBezTo>
                <a:cubicBezTo>
                  <a:pt x="7013812" y="3658459"/>
                  <a:pt x="6650192" y="3568595"/>
                  <a:pt x="6486144" y="3585597"/>
                </a:cubicBezTo>
                <a:cubicBezTo>
                  <a:pt x="6322096" y="3602599"/>
                  <a:pt x="6171986" y="3557343"/>
                  <a:pt x="5907024" y="3585597"/>
                </a:cubicBezTo>
                <a:cubicBezTo>
                  <a:pt x="5642062" y="3613851"/>
                  <a:pt x="5555049" y="3522502"/>
                  <a:pt x="5327904" y="3585597"/>
                </a:cubicBezTo>
                <a:cubicBezTo>
                  <a:pt x="5100759" y="3648692"/>
                  <a:pt x="5174505" y="3584882"/>
                  <a:pt x="5096256" y="3585597"/>
                </a:cubicBezTo>
                <a:cubicBezTo>
                  <a:pt x="5018007" y="3586312"/>
                  <a:pt x="4694229" y="3556624"/>
                  <a:pt x="4517136" y="3585597"/>
                </a:cubicBezTo>
                <a:cubicBezTo>
                  <a:pt x="4340043" y="3614570"/>
                  <a:pt x="4167826" y="3520815"/>
                  <a:pt x="3938016" y="3585597"/>
                </a:cubicBezTo>
                <a:cubicBezTo>
                  <a:pt x="3708206" y="3650379"/>
                  <a:pt x="3718868" y="3568198"/>
                  <a:pt x="3590544" y="3585597"/>
                </a:cubicBezTo>
                <a:cubicBezTo>
                  <a:pt x="3462220" y="3602996"/>
                  <a:pt x="3350715" y="3540356"/>
                  <a:pt x="3127248" y="3585597"/>
                </a:cubicBezTo>
                <a:cubicBezTo>
                  <a:pt x="2903781" y="3630838"/>
                  <a:pt x="2636785" y="3579941"/>
                  <a:pt x="2316480" y="3585597"/>
                </a:cubicBezTo>
                <a:cubicBezTo>
                  <a:pt x="1996175" y="3591253"/>
                  <a:pt x="2157364" y="3565813"/>
                  <a:pt x="2084832" y="3585597"/>
                </a:cubicBezTo>
                <a:cubicBezTo>
                  <a:pt x="2012300" y="3605381"/>
                  <a:pt x="1720823" y="3559251"/>
                  <a:pt x="1621536" y="3585597"/>
                </a:cubicBezTo>
                <a:cubicBezTo>
                  <a:pt x="1522249" y="3611943"/>
                  <a:pt x="1239362" y="3516414"/>
                  <a:pt x="926592" y="3585597"/>
                </a:cubicBezTo>
                <a:cubicBezTo>
                  <a:pt x="613822" y="3654780"/>
                  <a:pt x="286198" y="3492862"/>
                  <a:pt x="0" y="3585597"/>
                </a:cubicBezTo>
                <a:cubicBezTo>
                  <a:pt x="-37068" y="3330709"/>
                  <a:pt x="28517" y="3228244"/>
                  <a:pt x="0" y="3059709"/>
                </a:cubicBezTo>
                <a:cubicBezTo>
                  <a:pt x="-28517" y="2891174"/>
                  <a:pt x="72613" y="2667978"/>
                  <a:pt x="0" y="2426254"/>
                </a:cubicBezTo>
                <a:cubicBezTo>
                  <a:pt x="-72613" y="2184531"/>
                  <a:pt x="56351" y="2117156"/>
                  <a:pt x="0" y="1936222"/>
                </a:cubicBezTo>
                <a:cubicBezTo>
                  <a:pt x="-56351" y="1755288"/>
                  <a:pt x="33926" y="1577287"/>
                  <a:pt x="0" y="1338623"/>
                </a:cubicBezTo>
                <a:cubicBezTo>
                  <a:pt x="-33926" y="1099959"/>
                  <a:pt x="2680" y="953187"/>
                  <a:pt x="0" y="741023"/>
                </a:cubicBezTo>
                <a:cubicBezTo>
                  <a:pt x="-2680" y="528859"/>
                  <a:pt x="43634" y="31195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202392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Hoàn thành phần làm việc cá nhân ở mục “</a:t>
            </a:r>
            <a:r>
              <a:rPr lang="en-US" altLang="en-US" sz="4400" b="1">
                <a:highlight>
                  <a:srgbClr val="FFFF00"/>
                </a:highlight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Hydrohalic acid</a:t>
            </a: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” trong phiếu ghi bài.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4400" b="1"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538163" algn="just">
              <a:spcBef>
                <a:spcPts val="600"/>
              </a:spcBef>
              <a:spcAft>
                <a:spcPts val="600"/>
              </a:spcAft>
              <a:tabLst>
                <a:tab pos="893763" algn="l"/>
              </a:tabLs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3E57141-1743-F431-411E-9CB30CF29C4A}"/>
              </a:ext>
            </a:extLst>
          </p:cNvPr>
          <p:cNvSpPr/>
          <p:nvPr/>
        </p:nvSpPr>
        <p:spPr>
          <a:xfrm>
            <a:off x="228600" y="914400"/>
            <a:ext cx="26670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Làm việc Cá nhân</a:t>
            </a:r>
          </a:p>
        </p:txBody>
      </p:sp>
      <p:pic>
        <p:nvPicPr>
          <p:cNvPr id="30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3A494B93-9B68-F420-65D3-8E547370B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0667" y="3657600"/>
            <a:ext cx="3702050" cy="20807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6917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" grpId="0" uiExpand="1" build="p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4296000" y="116120"/>
            <a:ext cx="3600000" cy="756000"/>
            <a:chOff x="396240" y="1458839"/>
            <a:chExt cx="6120013" cy="915120"/>
          </a:xfrm>
          <a:solidFill>
            <a:srgbClr val="FF026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Hydrohalic acid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7604A9B-A479-AD67-351E-FA18EEE18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58100"/>
              </p:ext>
            </p:extLst>
          </p:nvPr>
        </p:nvGraphicFramePr>
        <p:xfrm>
          <a:off x="781050" y="1127480"/>
          <a:ext cx="10629900" cy="4500000"/>
        </p:xfrm>
        <a:graphic>
          <a:graphicData uri="http://schemas.openxmlformats.org/drawingml/2006/table">
            <a:tbl>
              <a:tblPr firstRow="1" bandRow="1"/>
              <a:tblGrid>
                <a:gridCol w="2821000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28210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  <a:gridCol w="4987900">
                  <a:extLst>
                    <a:ext uri="{9D8B030D-6E8A-4147-A177-3AD203B41FA5}">
                      <a16:colId xmlns:a16="http://schemas.microsoft.com/office/drawing/2014/main" val="3336580587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CTPT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Độ dài lk (pm)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Năng lượng liên kết (kJ/mol)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6698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92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565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HCl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431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HBr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141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364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160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297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D43D7B-CB8F-C511-2AF8-E9838002F83F}"/>
              </a:ext>
            </a:extLst>
          </p:cNvPr>
          <p:cNvSpPr/>
          <p:nvPr/>
        </p:nvSpPr>
        <p:spPr>
          <a:xfrm>
            <a:off x="185738" y="2321880"/>
            <a:ext cx="11820525" cy="232632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</a:rPr>
              <a:t>Từ HF đến HI: độ dài liên kết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tăng</a:t>
            </a: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</a:rPr>
              <a:t> và độ bền liên kết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giảm</a:t>
            </a: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 Khả năng phân li cho ion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  <a:sym typeface="Symbol" panose="05050102010706020507" pitchFamily="18" charset="2"/>
              </a:rPr>
              <a:t>tăng</a:t>
            </a: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: HX(aq)  H</a:t>
            </a:r>
            <a:r>
              <a:rPr lang="en-US" sz="4200" baseline="300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+</a:t>
            </a: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(aq) + X</a:t>
            </a:r>
            <a:r>
              <a:rPr lang="en-US" sz="4200" baseline="300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-</a:t>
            </a: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(aq)</a:t>
            </a:r>
            <a:endParaRPr lang="en-US" sz="4200">
              <a:solidFill>
                <a:schemeClr val="bg1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88FAF9-0045-AC68-7180-9FCAFD384DB7}"/>
              </a:ext>
            </a:extLst>
          </p:cNvPr>
          <p:cNvSpPr/>
          <p:nvPr/>
        </p:nvSpPr>
        <p:spPr>
          <a:xfrm>
            <a:off x="57150" y="5243320"/>
            <a:ext cx="1207770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Từ HF (hydrofluoric acid) đến HI (hydroiodic acid): tính acid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tăng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5112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936000" y="116120"/>
            <a:ext cx="432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Nhận biết ion halide</a:t>
              </a:r>
            </a:p>
          </p:txBody>
        </p: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BDA3530-3296-8107-D42E-235C28806D3E}"/>
              </a:ext>
            </a:extLst>
          </p:cNvPr>
          <p:cNvSpPr/>
          <p:nvPr/>
        </p:nvSpPr>
        <p:spPr>
          <a:xfrm>
            <a:off x="335667" y="693162"/>
            <a:ext cx="20574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GROUP WORK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9CD098-A75C-AC90-76EE-971618A369BF}"/>
              </a:ext>
            </a:extLst>
          </p:cNvPr>
          <p:cNvSpPr/>
          <p:nvPr/>
        </p:nvSpPr>
        <p:spPr>
          <a:xfrm>
            <a:off x="814638" y="2175599"/>
            <a:ext cx="10462962" cy="720001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Thực hiện thí nghiệm 2 “NHẬN BIẾT ION HALIDE”.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442BFF-4190-64A0-0DD1-7B060B7D322F}"/>
              </a:ext>
            </a:extLst>
          </p:cNvPr>
          <p:cNvSpPr/>
          <p:nvPr/>
        </p:nvSpPr>
        <p:spPr>
          <a:xfrm>
            <a:off x="814638" y="3322521"/>
            <a:ext cx="10462962" cy="72000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Hoàn thành báo cáo nhóm, chụp ảnh và quay video thí nghiệm.</a:t>
            </a:r>
          </a:p>
        </p:txBody>
      </p:sp>
      <p:pic>
        <p:nvPicPr>
          <p:cNvPr id="15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773950CB-B190-EEBB-282D-0EB3949DD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4975" y="4343400"/>
            <a:ext cx="3702050" cy="20807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99644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C35335-5569-423E-2012-AE7CA13AD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49899"/>
              </p:ext>
            </p:extLst>
          </p:nvPr>
        </p:nvGraphicFramePr>
        <p:xfrm>
          <a:off x="304800" y="2374271"/>
          <a:ext cx="11582400" cy="3035929"/>
        </p:xfrm>
        <a:graphic>
          <a:graphicData uri="http://schemas.openxmlformats.org/drawingml/2006/table">
            <a:tbl>
              <a:tblPr/>
              <a:tblGrid>
                <a:gridCol w="3590324">
                  <a:extLst>
                    <a:ext uri="{9D8B030D-6E8A-4147-A177-3AD203B41FA5}">
                      <a16:colId xmlns:a16="http://schemas.microsoft.com/office/drawing/2014/main" val="2057556805"/>
                    </a:ext>
                  </a:extLst>
                </a:gridCol>
                <a:gridCol w="1998019">
                  <a:extLst>
                    <a:ext uri="{9D8B030D-6E8A-4147-A177-3AD203B41FA5}">
                      <a16:colId xmlns:a16="http://schemas.microsoft.com/office/drawing/2014/main" val="463883443"/>
                    </a:ext>
                  </a:extLst>
                </a:gridCol>
                <a:gridCol w="1998019">
                  <a:extLst>
                    <a:ext uri="{9D8B030D-6E8A-4147-A177-3AD203B41FA5}">
                      <a16:colId xmlns:a16="http://schemas.microsoft.com/office/drawing/2014/main" val="1585832488"/>
                    </a:ext>
                  </a:extLst>
                </a:gridCol>
                <a:gridCol w="1998019">
                  <a:extLst>
                    <a:ext uri="{9D8B030D-6E8A-4147-A177-3AD203B41FA5}">
                      <a16:colId xmlns:a16="http://schemas.microsoft.com/office/drawing/2014/main" val="104662920"/>
                    </a:ext>
                  </a:extLst>
                </a:gridCol>
                <a:gridCol w="1998019">
                  <a:extLst>
                    <a:ext uri="{9D8B030D-6E8A-4147-A177-3AD203B41FA5}">
                      <a16:colId xmlns:a16="http://schemas.microsoft.com/office/drawing/2014/main" val="2253686101"/>
                    </a:ext>
                  </a:extLst>
                </a:gridCol>
              </a:tblGrid>
              <a:tr h="96122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           Ion halide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Thuốc thử</a:t>
                      </a:r>
                      <a:endParaRPr lang="en-US" sz="4000">
                        <a:effectLst/>
                        <a:latin typeface="#9Slide03 FS Neusa Bold" panose="000008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F</a:t>
                      </a:r>
                      <a:r>
                        <a:rPr lang="en-US" sz="4000" baseline="30000">
                          <a:effectLst/>
                          <a:latin typeface="#9Slide03 FS Neusa Bold" panose="00000800000000000000" pitchFamily="2" charset="0"/>
                        </a:rPr>
                        <a:t>–</a:t>
                      </a:r>
                      <a:endParaRPr lang="en-US" sz="4000">
                        <a:effectLst/>
                        <a:latin typeface="#9Slide03 FS Neusa Bold" panose="000008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Cl</a:t>
                      </a:r>
                      <a:r>
                        <a:rPr lang="en-US" sz="4000" baseline="30000">
                          <a:effectLst/>
                          <a:latin typeface="#9Slide03 FS Neusa Bold" panose="00000800000000000000" pitchFamily="2" charset="0"/>
                        </a:rPr>
                        <a:t>–</a:t>
                      </a:r>
                      <a:endParaRPr lang="en-US" sz="4000">
                        <a:effectLst/>
                        <a:latin typeface="#9Slide03 FS Neusa Bold" panose="000008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Br</a:t>
                      </a:r>
                      <a:r>
                        <a:rPr lang="en-US" sz="4000" baseline="30000">
                          <a:effectLst/>
                          <a:latin typeface="#9Slide03 FS Neusa Bold" panose="00000800000000000000" pitchFamily="2" charset="0"/>
                        </a:rPr>
                        <a:t>–</a:t>
                      </a:r>
                      <a:endParaRPr lang="en-US" sz="4000">
                        <a:effectLst/>
                        <a:latin typeface="#9Slide03 FS Neusa Bold" panose="000008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000">
                          <a:effectLst/>
                          <a:latin typeface="#9Slide03 FS Neusa Bold" panose="00000800000000000000" pitchFamily="2" charset="0"/>
                        </a:rPr>
                        <a:t>I</a:t>
                      </a:r>
                      <a:r>
                        <a:rPr lang="en-US" sz="4000" baseline="30000">
                          <a:effectLst/>
                          <a:latin typeface="#9Slide03 FS Neusa Bold" panose="00000800000000000000" pitchFamily="2" charset="0"/>
                        </a:rPr>
                        <a:t>–</a:t>
                      </a:r>
                      <a:endParaRPr lang="en-US" sz="4000">
                        <a:effectLst/>
                        <a:latin typeface="#9Slide03 FS Neusa Bold" panose="000008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548850"/>
                  </a:ext>
                </a:extLst>
              </a:tr>
              <a:tr h="157765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593440"/>
                  </a:ext>
                </a:extLst>
              </a:tr>
            </a:tbl>
          </a:graphicData>
        </a:graphic>
      </p:graphicFrame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3936000" y="116120"/>
            <a:ext cx="4320000" cy="756000"/>
            <a:chOff x="396240" y="1458839"/>
            <a:chExt cx="6120013" cy="915120"/>
          </a:xfrm>
          <a:solidFill>
            <a:srgbClr val="4949E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Nhận biết ion halide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B038FF-0DE0-822A-11FC-8CEE1DD6F46A}"/>
              </a:ext>
            </a:extLst>
          </p:cNvPr>
          <p:cNvSpPr/>
          <p:nvPr/>
        </p:nvSpPr>
        <p:spPr>
          <a:xfrm>
            <a:off x="209550" y="1189200"/>
            <a:ext cx="1177290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Có thể phân biệt các ion F</a:t>
            </a:r>
            <a:r>
              <a:rPr lang="en-US" sz="4200" baseline="300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, Cl</a:t>
            </a:r>
            <a:r>
              <a:rPr lang="en-US" sz="4200" baseline="300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, Br</a:t>
            </a:r>
            <a:r>
              <a:rPr lang="en-US" sz="4200" baseline="300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, I</a:t>
            </a:r>
            <a:r>
              <a:rPr lang="en-US" sz="4200" baseline="300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 bằng dung dịch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AgNO</a:t>
            </a:r>
            <a:r>
              <a:rPr lang="en-US" sz="4200" baseline="-250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3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A4E129-8682-F24D-940A-30027469E94B}"/>
              </a:ext>
            </a:extLst>
          </p:cNvPr>
          <p:cNvSpPr/>
          <p:nvPr/>
        </p:nvSpPr>
        <p:spPr>
          <a:xfrm>
            <a:off x="609600" y="4267200"/>
            <a:ext cx="2971800" cy="648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Dung dịch AgNO</a:t>
            </a:r>
            <a:r>
              <a:rPr lang="en-US" sz="36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3</a:t>
            </a:r>
            <a:endParaRPr lang="en-US" sz="36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4AC5EF-48AB-D123-60A4-0B4049902289}"/>
              </a:ext>
            </a:extLst>
          </p:cNvPr>
          <p:cNvSpPr/>
          <p:nvPr/>
        </p:nvSpPr>
        <p:spPr>
          <a:xfrm>
            <a:off x="3886200" y="4267200"/>
            <a:ext cx="1981200" cy="6480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–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0378ED-30AC-A139-791A-A3B94649931F}"/>
              </a:ext>
            </a:extLst>
          </p:cNvPr>
          <p:cNvSpPr/>
          <p:nvPr/>
        </p:nvSpPr>
        <p:spPr>
          <a:xfrm>
            <a:off x="5887720" y="3820160"/>
            <a:ext cx="1981200" cy="16002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 trắng</a:t>
            </a:r>
          </a:p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(AgCl)</a:t>
            </a:r>
            <a:endParaRPr lang="en-US" sz="36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5AADAD-4ACC-3479-5E6B-504F22A7D20B}"/>
              </a:ext>
            </a:extLst>
          </p:cNvPr>
          <p:cNvSpPr/>
          <p:nvPr/>
        </p:nvSpPr>
        <p:spPr>
          <a:xfrm>
            <a:off x="7896860" y="3820160"/>
            <a:ext cx="1981200" cy="16002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 </a:t>
            </a:r>
            <a:r>
              <a:rPr lang="en-US" sz="28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vàng nhạt</a:t>
            </a:r>
            <a:endParaRPr lang="en-US" sz="3000">
              <a:solidFill>
                <a:schemeClr val="tx1"/>
              </a:solidFill>
              <a:latin typeface="#9Slide03 FS Neusa Bold" panose="00000800000000000000" pitchFamily="2" charset="0"/>
              <a:sym typeface="Symbol" panose="05050102010706020507" pitchFamily="18" charset="2"/>
            </a:endParaRPr>
          </a:p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(AgBr)</a:t>
            </a:r>
            <a:endParaRPr lang="en-US" sz="36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F0286A-5529-7FFF-2794-5D105F569E1F}"/>
              </a:ext>
            </a:extLst>
          </p:cNvPr>
          <p:cNvSpPr/>
          <p:nvPr/>
        </p:nvSpPr>
        <p:spPr>
          <a:xfrm>
            <a:off x="9878060" y="3831740"/>
            <a:ext cx="1981200" cy="1600200"/>
          </a:xfrm>
          <a:prstGeom prst="roundRect">
            <a:avLst>
              <a:gd name="adj" fmla="val 131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 vàng</a:t>
            </a:r>
          </a:p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(AgI)</a:t>
            </a:r>
            <a:endParaRPr lang="en-US" sz="36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141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  <p:bldP spid="4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Horizontal Scroll 16">
            <a:extLst>
              <a:ext uri="{FF2B5EF4-FFF2-40B4-BE49-F238E27FC236}">
                <a16:creationId xmlns:a16="http://schemas.microsoft.com/office/drawing/2014/main" id="{6751C815-AD0E-3D07-CC1F-C6D02E148545}"/>
              </a:ext>
            </a:extLst>
          </p:cNvPr>
          <p:cNvSpPr/>
          <p:nvPr/>
        </p:nvSpPr>
        <p:spPr>
          <a:xfrm>
            <a:off x="4229100" y="184667"/>
            <a:ext cx="3733800" cy="762000"/>
          </a:xfrm>
          <a:prstGeom prst="horizontalScroll">
            <a:avLst>
              <a:gd name="adj" fmla="val 0"/>
            </a:avLst>
          </a:prstGeom>
          <a:solidFill>
            <a:srgbClr val="A739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FEFEFE"/>
                </a:solidFill>
                <a:latin typeface="#9Slide03 SFU Grenoble" panose="00000500000000000000" pitchFamily="2" charset="0"/>
                <a:cs typeface="Times New Roman" pitchFamily="18" charset="0"/>
              </a:rPr>
              <a:t>NỘI DUNG</a:t>
            </a:r>
            <a:endParaRPr lang="en-US" sz="4800" b="1" dirty="0">
              <a:solidFill>
                <a:srgbClr val="FEFEFE"/>
              </a:solidFill>
              <a:latin typeface="#9Slide03 SFU Grenoble" panose="00000500000000000000" pitchFamily="2" charset="0"/>
              <a:cs typeface="Times New Roman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104FD37-024C-517D-2A6B-735B847C00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202863"/>
              </p:ext>
            </p:extLst>
          </p:nvPr>
        </p:nvGraphicFramePr>
        <p:xfrm>
          <a:off x="685800" y="1022867"/>
          <a:ext cx="10210800" cy="575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71697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D78223CF-EA93-4C61-A3EC-A93CDAC2C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EBDB3EA-AA86-4993-A3D3-5C94A85C1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graphicEl>
                                              <a:dgm id="{083AD768-37C4-4681-B819-06866437D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EB0B3DB8-E654-415F-A022-96C92D3301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9EB0DDD2-72D1-44C1-9A30-C6591BC64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6F3884D3-189C-4934-9BF8-C865EAED4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graphicEl>
                                              <a:dgm id="{7448222F-C7E1-478F-B6B7-ED2638B1F2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graphicEl>
                                              <a:dgm id="{BEEF454C-24EB-495C-8423-4411683A4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graphicEl>
                                              <a:dgm id="{7CEA3204-DBBB-4009-8F04-5C2EDE834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694F5ED8-831F-437E-AD04-D21EDFA9C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112FC-0CAB-ED7C-A094-B3A87A7901CE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924D83-A5E3-1466-C082-F7F6EAD22173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DA40F41-2D16-D177-02AF-35279B592CA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520654" cy="648000"/>
          </a:xfrm>
          <a:prstGeom prst="roundRect">
            <a:avLst>
              <a:gd name="adj" fmla="val 13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HYDROGEN FLUORIDE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1E9377-73DD-C04F-7F08-040AC063E9A4}"/>
              </a:ext>
            </a:extLst>
          </p:cNvPr>
          <p:cNvSpPr/>
          <p:nvPr/>
        </p:nvSpPr>
        <p:spPr>
          <a:xfrm>
            <a:off x="1305578" y="561204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Sản xuất teflon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7516743" y="561204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Khắc thủy tinh</a:t>
            </a:r>
          </a:p>
        </p:txBody>
      </p:sp>
      <p:pic>
        <p:nvPicPr>
          <p:cNvPr id="15" name="Picture 14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7903A174-C1D3-B86D-24FA-EE399D2A6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6259"/>
          <a:stretch/>
        </p:blipFill>
        <p:spPr>
          <a:xfrm>
            <a:off x="675578" y="1922175"/>
            <a:ext cx="4680000" cy="3509914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415EA06C-0A6E-7A1F-D9FA-F34CDE8C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20" y="1967132"/>
            <a:ext cx="4780646" cy="342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8546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520654" cy="648000"/>
          </a:xfrm>
          <a:prstGeom prst="roundRect">
            <a:avLst>
              <a:gd name="adj" fmla="val 13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HYDROGEN FLUORIDE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1E9377-73DD-C04F-7F08-040AC063E9A4}"/>
              </a:ext>
            </a:extLst>
          </p:cNvPr>
          <p:cNvSpPr/>
          <p:nvPr/>
        </p:nvSpPr>
        <p:spPr>
          <a:xfrm>
            <a:off x="371303" y="563236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Sản xuất cryolite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4627764" y="563236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>
                <a:solidFill>
                  <a:srgbClr val="FFFF00"/>
                </a:solidFill>
                <a:latin typeface="#9Slide03 FS Neusa Bold" panose="00000800000000000000" pitchFamily="2" charset="0"/>
              </a:rPr>
              <a:t>Xúc tác: chế biến dầu mỏ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7D5ECC-B2D3-EA3F-F304-E4218AF63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3" y="1861892"/>
            <a:ext cx="3600000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F3946DB-1505-7EE0-D909-163D8549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00" y="1861892"/>
            <a:ext cx="4351128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DF6C94E-CB6A-B1AE-8CAF-5A49C6C9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r="6866"/>
          <a:stretch/>
        </p:blipFill>
        <p:spPr>
          <a:xfrm>
            <a:off x="8784595" y="1861892"/>
            <a:ext cx="3116472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1E9ADD-71C6-3585-B16B-643650A8EC74}"/>
              </a:ext>
            </a:extLst>
          </p:cNvPr>
          <p:cNvSpPr/>
          <p:nvPr/>
        </p:nvSpPr>
        <p:spPr>
          <a:xfrm>
            <a:off x="8632831" y="563236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400">
                <a:solidFill>
                  <a:srgbClr val="FFFF00"/>
                </a:solidFill>
                <a:latin typeface="#9Slide03 FS Neusa Bold" panose="00000800000000000000" pitchFamily="2" charset="0"/>
              </a:rPr>
              <a:t>Công nghiệp hạt nhân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99FCEA-ACB4-F0DE-3418-1A9550970A87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2361C51-BEB1-F31B-9B1F-D7875BAA46B1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1729D02C-7EFB-3371-3D82-77E0F7604884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016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717624" cy="648000"/>
          </a:xfrm>
          <a:prstGeom prst="roundRect">
            <a:avLst>
              <a:gd name="adj" fmla="val 13164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HYDROGEN CHLORIDE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1E9377-73DD-C04F-7F08-040AC063E9A4}"/>
              </a:ext>
            </a:extLst>
          </p:cNvPr>
          <p:cNvSpPr/>
          <p:nvPr/>
        </p:nvSpPr>
        <p:spPr>
          <a:xfrm>
            <a:off x="284731" y="561204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900">
                <a:solidFill>
                  <a:srgbClr val="FFFF00"/>
                </a:solidFill>
                <a:latin typeface="#9Slide03 FS Neusa Bold" panose="00000800000000000000" pitchFamily="2" charset="0"/>
              </a:rPr>
              <a:t>Chất tẩy rửa nhà vệ sinh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4416465" y="561204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Sản xuất hữu cơ</a:t>
            </a:r>
          </a:p>
        </p:txBody>
      </p:sp>
      <p:pic>
        <p:nvPicPr>
          <p:cNvPr id="10" name="Picture 9" descr="A picture containing text, container, toiletry, plastic&#10;&#10;Description automatically generated">
            <a:extLst>
              <a:ext uri="{FF2B5EF4-FFF2-40B4-BE49-F238E27FC236}">
                <a16:creationId xmlns:a16="http://schemas.microsoft.com/office/drawing/2014/main" id="{6E6A325F-D449-CE37-125C-2DDDAF4A7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1" y="1877132"/>
            <a:ext cx="3600000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8E7B007-1C28-FF51-8EA1-728ACF0A8B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6763"/>
          <a:stretch/>
        </p:blipFill>
        <p:spPr>
          <a:xfrm>
            <a:off x="4137630" y="1877132"/>
            <a:ext cx="3977671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 descr="A picture containing text, cup, indoor, drink&#10;&#10;Description automatically generated">
            <a:extLst>
              <a:ext uri="{FF2B5EF4-FFF2-40B4-BE49-F238E27FC236}">
                <a16:creationId xmlns:a16="http://schemas.microsoft.com/office/drawing/2014/main" id="{DBC0C506-76E0-314F-C328-69649C942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877132"/>
            <a:ext cx="3539069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B7E077-BF80-2CB2-3C1B-EFAE156B1B94}"/>
              </a:ext>
            </a:extLst>
          </p:cNvPr>
          <p:cNvSpPr/>
          <p:nvPr/>
        </p:nvSpPr>
        <p:spPr>
          <a:xfrm>
            <a:off x="8487271" y="5617228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Sản xuất vô cơ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2DFB8E-B6B3-4059-C2C1-57486B4FF46B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D7C3A34-AFF6-9B9F-0A85-AA1CCF44EB60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C2F19877-4EEC-AAEB-B50E-9AC80EF67899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6741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717624" cy="648000"/>
          </a:xfrm>
          <a:prstGeom prst="roundRect">
            <a:avLst>
              <a:gd name="adj" fmla="val 13164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#9Slide03 FS Neusa Bold" panose="00000800000000000000" pitchFamily="2" charset="0"/>
              </a:rPr>
              <a:t>HYDROGEN CHLORIDE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1435800" y="5977228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Chất tẩy rửa gỉ sét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B7E077-BF80-2CB2-3C1B-EFAE156B1B94}"/>
              </a:ext>
            </a:extLst>
          </p:cNvPr>
          <p:cNvSpPr/>
          <p:nvPr/>
        </p:nvSpPr>
        <p:spPr>
          <a:xfrm>
            <a:off x="7518569" y="5977228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>
                <a:solidFill>
                  <a:srgbClr val="FFFF00"/>
                </a:solidFill>
                <a:latin typeface="#9Slide03 FS Neusa Bold" panose="00000800000000000000" pitchFamily="2" charset="0"/>
              </a:rPr>
              <a:t>Tái sinh nhựa trao đổi ion</a:t>
            </a:r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EB4C6D1-97E1-759F-3851-32A8DC60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7500"/>
          <a:stretch/>
        </p:blipFill>
        <p:spPr>
          <a:xfrm>
            <a:off x="1066800" y="1905000"/>
            <a:ext cx="4158000" cy="396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CFE2F99-2819-1EF6-C41A-9B7D2B96E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1"/>
          <a:stretch/>
        </p:blipFill>
        <p:spPr>
          <a:xfrm>
            <a:off x="7331939" y="1905000"/>
            <a:ext cx="3793261" cy="396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97CB3-9A2D-1A49-710A-4725B6FEEADA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2C9E00C-CCE6-577B-44D8-48D5DB96F924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7A607D47-AC77-E281-595F-8F2F02BE7070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2930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565224" cy="648000"/>
          </a:xfrm>
          <a:prstGeom prst="roundRect">
            <a:avLst>
              <a:gd name="adj" fmla="val 131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HYDROGEN BROMIDE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1149428" y="526588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Xúc tác hữu cơ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B7E077-BF80-2CB2-3C1B-EFAE156B1B94}"/>
              </a:ext>
            </a:extLst>
          </p:cNvPr>
          <p:cNvSpPr/>
          <p:nvPr/>
        </p:nvSpPr>
        <p:spPr>
          <a:xfrm>
            <a:off x="7181715" y="526588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SX chất chống cháy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9FABF2-C6C7-35B7-27E5-B7B6F2A96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6" y="1809000"/>
            <a:ext cx="5076905" cy="324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A9219F-8ED8-DC69-C9E6-2E64FBFA1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06" y="1809000"/>
            <a:ext cx="5958618" cy="324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FD31EED-7A30-2CC2-BFE6-509B5F703557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2DF02DB-70B2-6EAB-F4D0-724847CF3DAA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DC3C8E5-2C38-4363-347D-A25FDA372C6C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5140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555DF0-A65F-DF44-A164-E89D0A84AE13}"/>
              </a:ext>
            </a:extLst>
          </p:cNvPr>
          <p:cNvSpPr/>
          <p:nvPr/>
        </p:nvSpPr>
        <p:spPr>
          <a:xfrm>
            <a:off x="320976" y="990600"/>
            <a:ext cx="3108024" cy="648000"/>
          </a:xfrm>
          <a:prstGeom prst="roundRect">
            <a:avLst>
              <a:gd name="adj" fmla="val 13164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HYDROGEN IODIDE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365EA7-2155-B2FA-BF77-562E646C4592}"/>
              </a:ext>
            </a:extLst>
          </p:cNvPr>
          <p:cNvSpPr/>
          <p:nvPr/>
        </p:nvSpPr>
        <p:spPr>
          <a:xfrm>
            <a:off x="1345465" y="56808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Chất khử trong pư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B7E077-BF80-2CB2-3C1B-EFAE156B1B94}"/>
              </a:ext>
            </a:extLst>
          </p:cNvPr>
          <p:cNvSpPr/>
          <p:nvPr/>
        </p:nvSpPr>
        <p:spPr>
          <a:xfrm>
            <a:off x="7426535" y="5680800"/>
            <a:ext cx="3420000" cy="720000"/>
          </a:xfrm>
          <a:prstGeom prst="roundRect">
            <a:avLst>
              <a:gd name="adj" fmla="val 131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FFFF00"/>
                </a:solidFill>
                <a:latin typeface="#9Slide03 FS Neusa Bold" panose="00000800000000000000" pitchFamily="2" charset="0"/>
              </a:rPr>
              <a:t>SX alkyl iodide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A6D0F4-7399-43D4-BF48-90216B928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0" y="1859280"/>
            <a:ext cx="5776271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1B8AA8F4-B42C-2337-2089-49E63EB5C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r="57735"/>
          <a:stretch/>
        </p:blipFill>
        <p:spPr>
          <a:xfrm>
            <a:off x="6248400" y="1859280"/>
            <a:ext cx="5776271" cy="3600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60B634-F372-7B86-1010-959D0EF3D7E2}"/>
              </a:ext>
            </a:extLst>
          </p:cNvPr>
          <p:cNvGrpSpPr/>
          <p:nvPr/>
        </p:nvGrpSpPr>
        <p:grpSpPr>
          <a:xfrm>
            <a:off x="2586000" y="116120"/>
            <a:ext cx="7020000" cy="756000"/>
            <a:chOff x="396240" y="1458839"/>
            <a:chExt cx="6120013" cy="915120"/>
          </a:xfrm>
          <a:solidFill>
            <a:srgbClr val="CC00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FC3B94-F79E-1817-C3DD-1AFA93A41B79}"/>
                </a:ext>
              </a:extLst>
            </p:cNvPr>
            <p:cNvSpPr/>
            <p:nvPr/>
          </p:nvSpPr>
          <p:spPr>
            <a:xfrm>
              <a:off x="396240" y="1458839"/>
              <a:ext cx="6120013" cy="91512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415F8201-79D2-FEEC-EEDC-23B8D275C644}"/>
                </a:ext>
              </a:extLst>
            </p:cNvPr>
            <p:cNvSpPr txBox="1"/>
            <p:nvPr/>
          </p:nvSpPr>
          <p:spPr>
            <a:xfrm>
              <a:off x="440911" y="1503511"/>
              <a:ext cx="6048000" cy="82577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>
                  <a:latin typeface="#9Slide03 Bebas Neue Bold" panose="020B0606020202050201" pitchFamily="34" charset="0"/>
                </a:rPr>
                <a:t>Ứng dụng của các hydrogen halide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3994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0F7777-5167-CC5F-8092-FF2ABF226AA2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73B654-6B35-F380-E1E0-01EBB32FFDFA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C2265ED-50E4-9828-F35D-4ECE1D9BA83B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1A9615-52EF-D078-138B-8F842B5482E0}"/>
              </a:ext>
            </a:extLst>
          </p:cNvPr>
          <p:cNvSpPr/>
          <p:nvPr/>
        </p:nvSpPr>
        <p:spPr>
          <a:xfrm>
            <a:off x="228600" y="914400"/>
            <a:ext cx="2667000" cy="1371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Bebas Neue Bold" panose="020B0606020202050201" pitchFamily="34" charset="0"/>
              </a:rPr>
              <a:t>Làm việc Cá nhân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44CFF-F281-851E-B86F-DF846B16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31172"/>
            <a:ext cx="11430000" cy="4216539"/>
          </a:xfrm>
          <a:custGeom>
            <a:avLst/>
            <a:gdLst>
              <a:gd name="connsiteX0" fmla="*/ 0 w 11430000"/>
              <a:gd name="connsiteY0" fmla="*/ 0 h 4216539"/>
              <a:gd name="connsiteX1" fmla="*/ 342900 w 11430000"/>
              <a:gd name="connsiteY1" fmla="*/ 0 h 4216539"/>
              <a:gd name="connsiteX2" fmla="*/ 1143000 w 11430000"/>
              <a:gd name="connsiteY2" fmla="*/ 0 h 4216539"/>
              <a:gd name="connsiteX3" fmla="*/ 1485900 w 11430000"/>
              <a:gd name="connsiteY3" fmla="*/ 0 h 4216539"/>
              <a:gd name="connsiteX4" fmla="*/ 2286000 w 11430000"/>
              <a:gd name="connsiteY4" fmla="*/ 0 h 4216539"/>
              <a:gd name="connsiteX5" fmla="*/ 2514600 w 11430000"/>
              <a:gd name="connsiteY5" fmla="*/ 0 h 4216539"/>
              <a:gd name="connsiteX6" fmla="*/ 3200400 w 11430000"/>
              <a:gd name="connsiteY6" fmla="*/ 0 h 4216539"/>
              <a:gd name="connsiteX7" fmla="*/ 4000500 w 11430000"/>
              <a:gd name="connsiteY7" fmla="*/ 0 h 4216539"/>
              <a:gd name="connsiteX8" fmla="*/ 4800600 w 11430000"/>
              <a:gd name="connsiteY8" fmla="*/ 0 h 4216539"/>
              <a:gd name="connsiteX9" fmla="*/ 5372100 w 11430000"/>
              <a:gd name="connsiteY9" fmla="*/ 0 h 4216539"/>
              <a:gd name="connsiteX10" fmla="*/ 5600700 w 11430000"/>
              <a:gd name="connsiteY10" fmla="*/ 0 h 4216539"/>
              <a:gd name="connsiteX11" fmla="*/ 6057900 w 11430000"/>
              <a:gd name="connsiteY11" fmla="*/ 0 h 4216539"/>
              <a:gd name="connsiteX12" fmla="*/ 6743700 w 11430000"/>
              <a:gd name="connsiteY12" fmla="*/ 0 h 4216539"/>
              <a:gd name="connsiteX13" fmla="*/ 7315200 w 11430000"/>
              <a:gd name="connsiteY13" fmla="*/ 0 h 4216539"/>
              <a:gd name="connsiteX14" fmla="*/ 8115300 w 11430000"/>
              <a:gd name="connsiteY14" fmla="*/ 0 h 4216539"/>
              <a:gd name="connsiteX15" fmla="*/ 8343900 w 11430000"/>
              <a:gd name="connsiteY15" fmla="*/ 0 h 4216539"/>
              <a:gd name="connsiteX16" fmla="*/ 9144000 w 11430000"/>
              <a:gd name="connsiteY16" fmla="*/ 0 h 4216539"/>
              <a:gd name="connsiteX17" fmla="*/ 9944100 w 11430000"/>
              <a:gd name="connsiteY17" fmla="*/ 0 h 4216539"/>
              <a:gd name="connsiteX18" fmla="*/ 10172700 w 11430000"/>
              <a:gd name="connsiteY18" fmla="*/ 0 h 4216539"/>
              <a:gd name="connsiteX19" fmla="*/ 10401300 w 11430000"/>
              <a:gd name="connsiteY19" fmla="*/ 0 h 4216539"/>
              <a:gd name="connsiteX20" fmla="*/ 10744200 w 11430000"/>
              <a:gd name="connsiteY20" fmla="*/ 0 h 4216539"/>
              <a:gd name="connsiteX21" fmla="*/ 11430000 w 11430000"/>
              <a:gd name="connsiteY21" fmla="*/ 0 h 4216539"/>
              <a:gd name="connsiteX22" fmla="*/ 11430000 w 11430000"/>
              <a:gd name="connsiteY22" fmla="*/ 611398 h 4216539"/>
              <a:gd name="connsiteX23" fmla="*/ 11430000 w 11430000"/>
              <a:gd name="connsiteY23" fmla="*/ 1180631 h 4216539"/>
              <a:gd name="connsiteX24" fmla="*/ 11430000 w 11430000"/>
              <a:gd name="connsiteY24" fmla="*/ 1792029 h 4216539"/>
              <a:gd name="connsiteX25" fmla="*/ 11430000 w 11430000"/>
              <a:gd name="connsiteY25" fmla="*/ 2361262 h 4216539"/>
              <a:gd name="connsiteX26" fmla="*/ 11430000 w 11430000"/>
              <a:gd name="connsiteY26" fmla="*/ 2803998 h 4216539"/>
              <a:gd name="connsiteX27" fmla="*/ 11430000 w 11430000"/>
              <a:gd name="connsiteY27" fmla="*/ 3331066 h 4216539"/>
              <a:gd name="connsiteX28" fmla="*/ 11430000 w 11430000"/>
              <a:gd name="connsiteY28" fmla="*/ 4216539 h 4216539"/>
              <a:gd name="connsiteX29" fmla="*/ 11087100 w 11430000"/>
              <a:gd name="connsiteY29" fmla="*/ 4216539 h 4216539"/>
              <a:gd name="connsiteX30" fmla="*/ 10744200 w 11430000"/>
              <a:gd name="connsiteY30" fmla="*/ 4216539 h 4216539"/>
              <a:gd name="connsiteX31" fmla="*/ 10401300 w 11430000"/>
              <a:gd name="connsiteY31" fmla="*/ 4216539 h 4216539"/>
              <a:gd name="connsiteX32" fmla="*/ 9715500 w 11430000"/>
              <a:gd name="connsiteY32" fmla="*/ 4216539 h 4216539"/>
              <a:gd name="connsiteX33" fmla="*/ 8915400 w 11430000"/>
              <a:gd name="connsiteY33" fmla="*/ 4216539 h 4216539"/>
              <a:gd name="connsiteX34" fmla="*/ 8229600 w 11430000"/>
              <a:gd name="connsiteY34" fmla="*/ 4216539 h 4216539"/>
              <a:gd name="connsiteX35" fmla="*/ 7543800 w 11430000"/>
              <a:gd name="connsiteY35" fmla="*/ 4216539 h 4216539"/>
              <a:gd name="connsiteX36" fmla="*/ 6972300 w 11430000"/>
              <a:gd name="connsiteY36" fmla="*/ 4216539 h 4216539"/>
              <a:gd name="connsiteX37" fmla="*/ 6400800 w 11430000"/>
              <a:gd name="connsiteY37" fmla="*/ 4216539 h 4216539"/>
              <a:gd name="connsiteX38" fmla="*/ 6172200 w 11430000"/>
              <a:gd name="connsiteY38" fmla="*/ 4216539 h 4216539"/>
              <a:gd name="connsiteX39" fmla="*/ 5600700 w 11430000"/>
              <a:gd name="connsiteY39" fmla="*/ 4216539 h 4216539"/>
              <a:gd name="connsiteX40" fmla="*/ 5029200 w 11430000"/>
              <a:gd name="connsiteY40" fmla="*/ 4216539 h 4216539"/>
              <a:gd name="connsiteX41" fmla="*/ 4686300 w 11430000"/>
              <a:gd name="connsiteY41" fmla="*/ 4216539 h 4216539"/>
              <a:gd name="connsiteX42" fmla="*/ 4229100 w 11430000"/>
              <a:gd name="connsiteY42" fmla="*/ 4216539 h 4216539"/>
              <a:gd name="connsiteX43" fmla="*/ 3429000 w 11430000"/>
              <a:gd name="connsiteY43" fmla="*/ 4216539 h 4216539"/>
              <a:gd name="connsiteX44" fmla="*/ 3200400 w 11430000"/>
              <a:gd name="connsiteY44" fmla="*/ 4216539 h 4216539"/>
              <a:gd name="connsiteX45" fmla="*/ 2743200 w 11430000"/>
              <a:gd name="connsiteY45" fmla="*/ 4216539 h 4216539"/>
              <a:gd name="connsiteX46" fmla="*/ 2057400 w 11430000"/>
              <a:gd name="connsiteY46" fmla="*/ 4216539 h 4216539"/>
              <a:gd name="connsiteX47" fmla="*/ 1371600 w 11430000"/>
              <a:gd name="connsiteY47" fmla="*/ 4216539 h 4216539"/>
              <a:gd name="connsiteX48" fmla="*/ 1028700 w 11430000"/>
              <a:gd name="connsiteY48" fmla="*/ 4216539 h 4216539"/>
              <a:gd name="connsiteX49" fmla="*/ 685800 w 11430000"/>
              <a:gd name="connsiteY49" fmla="*/ 4216539 h 4216539"/>
              <a:gd name="connsiteX50" fmla="*/ 0 w 11430000"/>
              <a:gd name="connsiteY50" fmla="*/ 4216539 h 4216539"/>
              <a:gd name="connsiteX51" fmla="*/ 0 w 11430000"/>
              <a:gd name="connsiteY51" fmla="*/ 3815968 h 4216539"/>
              <a:gd name="connsiteX52" fmla="*/ 0 w 11430000"/>
              <a:gd name="connsiteY52" fmla="*/ 3288900 h 4216539"/>
              <a:gd name="connsiteX53" fmla="*/ 0 w 11430000"/>
              <a:gd name="connsiteY53" fmla="*/ 2719668 h 4216539"/>
              <a:gd name="connsiteX54" fmla="*/ 0 w 11430000"/>
              <a:gd name="connsiteY54" fmla="*/ 2150435 h 4216539"/>
              <a:gd name="connsiteX55" fmla="*/ 0 w 11430000"/>
              <a:gd name="connsiteY55" fmla="*/ 1581202 h 4216539"/>
              <a:gd name="connsiteX56" fmla="*/ 0 w 11430000"/>
              <a:gd name="connsiteY56" fmla="*/ 1011969 h 4216539"/>
              <a:gd name="connsiteX57" fmla="*/ 0 w 11430000"/>
              <a:gd name="connsiteY57" fmla="*/ 0 h 421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430000" h="4216539" extrusionOk="0">
                <a:moveTo>
                  <a:pt x="0" y="0"/>
                </a:moveTo>
                <a:cubicBezTo>
                  <a:pt x="68846" y="-2001"/>
                  <a:pt x="235086" y="13084"/>
                  <a:pt x="342900" y="0"/>
                </a:cubicBezTo>
                <a:cubicBezTo>
                  <a:pt x="450714" y="-13084"/>
                  <a:pt x="847117" y="13789"/>
                  <a:pt x="1143000" y="0"/>
                </a:cubicBezTo>
                <a:cubicBezTo>
                  <a:pt x="1438883" y="-13789"/>
                  <a:pt x="1411491" y="2846"/>
                  <a:pt x="1485900" y="0"/>
                </a:cubicBezTo>
                <a:cubicBezTo>
                  <a:pt x="1560309" y="-2846"/>
                  <a:pt x="1991791" y="769"/>
                  <a:pt x="2286000" y="0"/>
                </a:cubicBezTo>
                <a:cubicBezTo>
                  <a:pt x="2580209" y="-769"/>
                  <a:pt x="2409454" y="2240"/>
                  <a:pt x="2514600" y="0"/>
                </a:cubicBezTo>
                <a:cubicBezTo>
                  <a:pt x="2619746" y="-2240"/>
                  <a:pt x="2970179" y="70298"/>
                  <a:pt x="3200400" y="0"/>
                </a:cubicBezTo>
                <a:cubicBezTo>
                  <a:pt x="3430621" y="-70298"/>
                  <a:pt x="3838557" y="58107"/>
                  <a:pt x="4000500" y="0"/>
                </a:cubicBezTo>
                <a:cubicBezTo>
                  <a:pt x="4162443" y="-58107"/>
                  <a:pt x="4480997" y="34396"/>
                  <a:pt x="4800600" y="0"/>
                </a:cubicBezTo>
                <a:cubicBezTo>
                  <a:pt x="5120203" y="-34396"/>
                  <a:pt x="5217385" y="22419"/>
                  <a:pt x="5372100" y="0"/>
                </a:cubicBezTo>
                <a:cubicBezTo>
                  <a:pt x="5526815" y="-22419"/>
                  <a:pt x="5490439" y="8795"/>
                  <a:pt x="5600700" y="0"/>
                </a:cubicBezTo>
                <a:cubicBezTo>
                  <a:pt x="5710961" y="-8795"/>
                  <a:pt x="5855785" y="24815"/>
                  <a:pt x="6057900" y="0"/>
                </a:cubicBezTo>
                <a:cubicBezTo>
                  <a:pt x="6260015" y="-24815"/>
                  <a:pt x="6606382" y="57318"/>
                  <a:pt x="6743700" y="0"/>
                </a:cubicBezTo>
                <a:cubicBezTo>
                  <a:pt x="6881018" y="-57318"/>
                  <a:pt x="7068104" y="40140"/>
                  <a:pt x="7315200" y="0"/>
                </a:cubicBezTo>
                <a:cubicBezTo>
                  <a:pt x="7562296" y="-40140"/>
                  <a:pt x="7834724" y="34099"/>
                  <a:pt x="8115300" y="0"/>
                </a:cubicBezTo>
                <a:cubicBezTo>
                  <a:pt x="8395876" y="-34099"/>
                  <a:pt x="8285816" y="23509"/>
                  <a:pt x="8343900" y="0"/>
                </a:cubicBezTo>
                <a:cubicBezTo>
                  <a:pt x="8401984" y="-23509"/>
                  <a:pt x="8879811" y="68921"/>
                  <a:pt x="9144000" y="0"/>
                </a:cubicBezTo>
                <a:cubicBezTo>
                  <a:pt x="9408189" y="-68921"/>
                  <a:pt x="9598273" y="87955"/>
                  <a:pt x="9944100" y="0"/>
                </a:cubicBezTo>
                <a:cubicBezTo>
                  <a:pt x="10289927" y="-87955"/>
                  <a:pt x="10084867" y="17001"/>
                  <a:pt x="10172700" y="0"/>
                </a:cubicBezTo>
                <a:cubicBezTo>
                  <a:pt x="10260533" y="-17001"/>
                  <a:pt x="10315900" y="645"/>
                  <a:pt x="10401300" y="0"/>
                </a:cubicBezTo>
                <a:cubicBezTo>
                  <a:pt x="10486700" y="-645"/>
                  <a:pt x="10585209" y="3507"/>
                  <a:pt x="10744200" y="0"/>
                </a:cubicBezTo>
                <a:cubicBezTo>
                  <a:pt x="10903191" y="-3507"/>
                  <a:pt x="11095770" y="48530"/>
                  <a:pt x="11430000" y="0"/>
                </a:cubicBezTo>
                <a:cubicBezTo>
                  <a:pt x="11465841" y="258248"/>
                  <a:pt x="11394476" y="436910"/>
                  <a:pt x="11430000" y="611398"/>
                </a:cubicBezTo>
                <a:cubicBezTo>
                  <a:pt x="11465524" y="785886"/>
                  <a:pt x="11371546" y="1058958"/>
                  <a:pt x="11430000" y="1180631"/>
                </a:cubicBezTo>
                <a:cubicBezTo>
                  <a:pt x="11488454" y="1302304"/>
                  <a:pt x="11388880" y="1498893"/>
                  <a:pt x="11430000" y="1792029"/>
                </a:cubicBezTo>
                <a:cubicBezTo>
                  <a:pt x="11471120" y="2085165"/>
                  <a:pt x="11398997" y="2206152"/>
                  <a:pt x="11430000" y="2361262"/>
                </a:cubicBezTo>
                <a:cubicBezTo>
                  <a:pt x="11461003" y="2516372"/>
                  <a:pt x="11385061" y="2701574"/>
                  <a:pt x="11430000" y="2803998"/>
                </a:cubicBezTo>
                <a:cubicBezTo>
                  <a:pt x="11474939" y="2906422"/>
                  <a:pt x="11428865" y="3146485"/>
                  <a:pt x="11430000" y="3331066"/>
                </a:cubicBezTo>
                <a:cubicBezTo>
                  <a:pt x="11431135" y="3515647"/>
                  <a:pt x="11394911" y="3829586"/>
                  <a:pt x="11430000" y="4216539"/>
                </a:cubicBezTo>
                <a:cubicBezTo>
                  <a:pt x="11295107" y="4245153"/>
                  <a:pt x="11220783" y="4215841"/>
                  <a:pt x="11087100" y="4216539"/>
                </a:cubicBezTo>
                <a:cubicBezTo>
                  <a:pt x="10953417" y="4217237"/>
                  <a:pt x="10884007" y="4182349"/>
                  <a:pt x="10744200" y="4216539"/>
                </a:cubicBezTo>
                <a:cubicBezTo>
                  <a:pt x="10604393" y="4250729"/>
                  <a:pt x="10530498" y="4196934"/>
                  <a:pt x="10401300" y="4216539"/>
                </a:cubicBezTo>
                <a:cubicBezTo>
                  <a:pt x="10272102" y="4236144"/>
                  <a:pt x="9956162" y="4203040"/>
                  <a:pt x="9715500" y="4216539"/>
                </a:cubicBezTo>
                <a:cubicBezTo>
                  <a:pt x="9474838" y="4230038"/>
                  <a:pt x="9191904" y="4166449"/>
                  <a:pt x="8915400" y="4216539"/>
                </a:cubicBezTo>
                <a:cubicBezTo>
                  <a:pt x="8638896" y="4266629"/>
                  <a:pt x="8543315" y="4167817"/>
                  <a:pt x="8229600" y="4216539"/>
                </a:cubicBezTo>
                <a:cubicBezTo>
                  <a:pt x="7915885" y="4265261"/>
                  <a:pt x="7793855" y="4161132"/>
                  <a:pt x="7543800" y="4216539"/>
                </a:cubicBezTo>
                <a:cubicBezTo>
                  <a:pt x="7293745" y="4271946"/>
                  <a:pt x="7224399" y="4151709"/>
                  <a:pt x="6972300" y="4216539"/>
                </a:cubicBezTo>
                <a:cubicBezTo>
                  <a:pt x="6720201" y="4281369"/>
                  <a:pt x="6535221" y="4197335"/>
                  <a:pt x="6400800" y="4216539"/>
                </a:cubicBezTo>
                <a:cubicBezTo>
                  <a:pt x="6266379" y="4235743"/>
                  <a:pt x="6248428" y="4209240"/>
                  <a:pt x="6172200" y="4216539"/>
                </a:cubicBezTo>
                <a:cubicBezTo>
                  <a:pt x="6095972" y="4223838"/>
                  <a:pt x="5833652" y="4158305"/>
                  <a:pt x="5600700" y="4216539"/>
                </a:cubicBezTo>
                <a:cubicBezTo>
                  <a:pt x="5367748" y="4274773"/>
                  <a:pt x="5278118" y="4159987"/>
                  <a:pt x="5029200" y="4216539"/>
                </a:cubicBezTo>
                <a:cubicBezTo>
                  <a:pt x="4780282" y="4273091"/>
                  <a:pt x="4786427" y="4194751"/>
                  <a:pt x="4686300" y="4216539"/>
                </a:cubicBezTo>
                <a:cubicBezTo>
                  <a:pt x="4586173" y="4238327"/>
                  <a:pt x="4448023" y="4205679"/>
                  <a:pt x="4229100" y="4216539"/>
                </a:cubicBezTo>
                <a:cubicBezTo>
                  <a:pt x="4010177" y="4227399"/>
                  <a:pt x="3654574" y="4166077"/>
                  <a:pt x="3429000" y="4216539"/>
                </a:cubicBezTo>
                <a:cubicBezTo>
                  <a:pt x="3203426" y="4267001"/>
                  <a:pt x="3262934" y="4189806"/>
                  <a:pt x="3200400" y="4216539"/>
                </a:cubicBezTo>
                <a:cubicBezTo>
                  <a:pt x="3137866" y="4243272"/>
                  <a:pt x="2956622" y="4186535"/>
                  <a:pt x="2743200" y="4216539"/>
                </a:cubicBezTo>
                <a:cubicBezTo>
                  <a:pt x="2529778" y="4246543"/>
                  <a:pt x="2236716" y="4164912"/>
                  <a:pt x="2057400" y="4216539"/>
                </a:cubicBezTo>
                <a:cubicBezTo>
                  <a:pt x="1878084" y="4268166"/>
                  <a:pt x="1696866" y="4204271"/>
                  <a:pt x="1371600" y="4216539"/>
                </a:cubicBezTo>
                <a:cubicBezTo>
                  <a:pt x="1046334" y="4228807"/>
                  <a:pt x="1107118" y="4186224"/>
                  <a:pt x="1028700" y="4216539"/>
                </a:cubicBezTo>
                <a:cubicBezTo>
                  <a:pt x="950282" y="4246854"/>
                  <a:pt x="835335" y="4203497"/>
                  <a:pt x="685800" y="4216539"/>
                </a:cubicBezTo>
                <a:cubicBezTo>
                  <a:pt x="536265" y="4229581"/>
                  <a:pt x="172271" y="4183077"/>
                  <a:pt x="0" y="4216539"/>
                </a:cubicBezTo>
                <a:cubicBezTo>
                  <a:pt x="-15453" y="4065029"/>
                  <a:pt x="28575" y="3985325"/>
                  <a:pt x="0" y="3815968"/>
                </a:cubicBezTo>
                <a:cubicBezTo>
                  <a:pt x="-28575" y="3646611"/>
                  <a:pt x="2584" y="3518625"/>
                  <a:pt x="0" y="3288900"/>
                </a:cubicBezTo>
                <a:cubicBezTo>
                  <a:pt x="-2584" y="3059175"/>
                  <a:pt x="3034" y="2952975"/>
                  <a:pt x="0" y="2719668"/>
                </a:cubicBezTo>
                <a:cubicBezTo>
                  <a:pt x="-3034" y="2486361"/>
                  <a:pt x="4446" y="2284738"/>
                  <a:pt x="0" y="2150435"/>
                </a:cubicBezTo>
                <a:cubicBezTo>
                  <a:pt x="-4446" y="2016132"/>
                  <a:pt x="24917" y="1748211"/>
                  <a:pt x="0" y="1581202"/>
                </a:cubicBezTo>
                <a:cubicBezTo>
                  <a:pt x="-24917" y="1414193"/>
                  <a:pt x="8328" y="1226268"/>
                  <a:pt x="0" y="1011969"/>
                </a:cubicBezTo>
                <a:cubicBezTo>
                  <a:pt x="-8328" y="797670"/>
                  <a:pt x="76235" y="22299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202392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Hoàn thành phần làm việc cá nhân ở mục “</a:t>
            </a:r>
            <a:r>
              <a:rPr lang="en-US" altLang="en-US" sz="4400" b="1">
                <a:highlight>
                  <a:srgbClr val="FFFF00"/>
                </a:highlight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Cấu tạo và tính chất vật lí của các hydrogen halide</a:t>
            </a:r>
            <a:r>
              <a:rPr lang="en-US" altLang="en-US" sz="4400" b="1">
                <a:latin typeface="#9Slide03 FS Neusa Bold" panose="000008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” trong phiếu ghi bài.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11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36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n-US" altLang="en-US" sz="3600" b="1">
              <a:solidFill>
                <a:srgbClr val="FF0000"/>
              </a:solidFill>
              <a:latin typeface="#9Slide03 FS Neusa Bold" panose="000008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55DDD692-13F1-2125-BFE0-D4C3FD6ED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4975" y="3962400"/>
            <a:ext cx="3702050" cy="20807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2378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7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66E1F0-AE7A-878C-0BED-B86F83BA0224}"/>
              </a:ext>
            </a:extLst>
          </p:cNvPr>
          <p:cNvSpPr/>
          <p:nvPr/>
        </p:nvSpPr>
        <p:spPr>
          <a:xfrm>
            <a:off x="320976" y="990600"/>
            <a:ext cx="3565224" cy="648000"/>
          </a:xfrm>
          <a:prstGeom prst="roundRect">
            <a:avLst>
              <a:gd name="adj" fmla="val 131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Công thức và tên gọi</a:t>
            </a:r>
          </a:p>
        </p:txBody>
      </p:sp>
      <p:sp>
        <p:nvSpPr>
          <p:cNvPr id="10" name="Hộp Văn bản 58">
            <a:extLst>
              <a:ext uri="{FF2B5EF4-FFF2-40B4-BE49-F238E27FC236}">
                <a16:creationId xmlns:a16="http://schemas.microsoft.com/office/drawing/2014/main" id="{F262AD09-13B4-F3C6-201C-8A8301D0AF19}"/>
              </a:ext>
            </a:extLst>
          </p:cNvPr>
          <p:cNvSpPr txBox="1"/>
          <p:nvPr/>
        </p:nvSpPr>
        <p:spPr>
          <a:xfrm>
            <a:off x="2065383" y="2326473"/>
            <a:ext cx="29021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Hydrogen fluoride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#9Slide03 FS Neus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Hộp Văn bản 105">
            <a:extLst>
              <a:ext uri="{FF2B5EF4-FFF2-40B4-BE49-F238E27FC236}">
                <a16:creationId xmlns:a16="http://schemas.microsoft.com/office/drawing/2014/main" id="{3F2AF90B-8D32-D9B1-80FB-5A3170EA4586}"/>
              </a:ext>
            </a:extLst>
          </p:cNvPr>
          <p:cNvSpPr txBox="1"/>
          <p:nvPr/>
        </p:nvSpPr>
        <p:spPr>
          <a:xfrm>
            <a:off x="2071576" y="4022322"/>
            <a:ext cx="29021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Hydrogen bromide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#9Slide03 FS Neus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Hộp Văn bản 107">
            <a:extLst>
              <a:ext uri="{FF2B5EF4-FFF2-40B4-BE49-F238E27FC236}">
                <a16:creationId xmlns:a16="http://schemas.microsoft.com/office/drawing/2014/main" id="{16CD3171-290C-6C7D-17D7-11F747963137}"/>
              </a:ext>
            </a:extLst>
          </p:cNvPr>
          <p:cNvSpPr txBox="1"/>
          <p:nvPr/>
        </p:nvSpPr>
        <p:spPr>
          <a:xfrm>
            <a:off x="7957984" y="2321504"/>
            <a:ext cx="29087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Hydrogen chloride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#9Slide03 FS Neus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Hộp Văn bản 123">
            <a:extLst>
              <a:ext uri="{FF2B5EF4-FFF2-40B4-BE49-F238E27FC236}">
                <a16:creationId xmlns:a16="http://schemas.microsoft.com/office/drawing/2014/main" id="{C35EC820-1417-0376-2B3B-6EE6F52000D4}"/>
              </a:ext>
            </a:extLst>
          </p:cNvPr>
          <p:cNvSpPr txBox="1"/>
          <p:nvPr/>
        </p:nvSpPr>
        <p:spPr>
          <a:xfrm>
            <a:off x="7958084" y="4022322"/>
            <a:ext cx="2908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Hydrogen iodide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#9Slide03 FS Neusa Bold" panose="000008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A3564B-30E0-4FEF-2792-130DC33F5C9E}"/>
              </a:ext>
            </a:extLst>
          </p:cNvPr>
          <p:cNvGrpSpPr/>
          <p:nvPr/>
        </p:nvGrpSpPr>
        <p:grpSpPr>
          <a:xfrm>
            <a:off x="625827" y="1973472"/>
            <a:ext cx="1260000" cy="1260000"/>
            <a:chOff x="535855" y="1828799"/>
            <a:chExt cx="1260000" cy="1260000"/>
          </a:xfrm>
        </p:grpSpPr>
        <p:sp>
          <p:nvSpPr>
            <p:cNvPr id="11" name="Hình Bầu dục 3">
              <a:extLst>
                <a:ext uri="{FF2B5EF4-FFF2-40B4-BE49-F238E27FC236}">
                  <a16:creationId xmlns:a16="http://schemas.microsoft.com/office/drawing/2014/main" id="{D69CC90D-29BE-1877-9EB2-1AC2E1FB3AD0}"/>
                </a:ext>
              </a:extLst>
            </p:cNvPr>
            <p:cNvSpPr>
              <a:spLocks/>
            </p:cNvSpPr>
            <p:nvPr/>
          </p:nvSpPr>
          <p:spPr>
            <a:xfrm>
              <a:off x="535855" y="1828799"/>
              <a:ext cx="1260000" cy="1260000"/>
            </a:xfrm>
            <a:prstGeom prst="ellipse">
              <a:avLst/>
            </a:prstGeom>
            <a:solidFill>
              <a:srgbClr val="F0D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126">
              <a:extLst>
                <a:ext uri="{FF2B5EF4-FFF2-40B4-BE49-F238E27FC236}">
                  <a16:creationId xmlns:a16="http://schemas.microsoft.com/office/drawing/2014/main" id="{5D45DBC1-CC49-A9FF-7C63-26968F12493D}"/>
                </a:ext>
              </a:extLst>
            </p:cNvPr>
            <p:cNvSpPr txBox="1"/>
            <p:nvPr/>
          </p:nvSpPr>
          <p:spPr>
            <a:xfrm>
              <a:off x="782960" y="2120245"/>
              <a:ext cx="76579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HF</a:t>
              </a:r>
              <a:endPara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002E32-6DE9-775E-9996-10FB1FF42799}"/>
              </a:ext>
            </a:extLst>
          </p:cNvPr>
          <p:cNvGrpSpPr/>
          <p:nvPr/>
        </p:nvGrpSpPr>
        <p:grpSpPr>
          <a:xfrm>
            <a:off x="625827" y="3621420"/>
            <a:ext cx="1260000" cy="1260000"/>
            <a:chOff x="560144" y="3641785"/>
            <a:chExt cx="1260000" cy="1260000"/>
          </a:xfrm>
        </p:grpSpPr>
        <p:sp>
          <p:nvSpPr>
            <p:cNvPr id="12" name="Hình Bầu dục 96">
              <a:extLst>
                <a:ext uri="{FF2B5EF4-FFF2-40B4-BE49-F238E27FC236}">
                  <a16:creationId xmlns:a16="http://schemas.microsoft.com/office/drawing/2014/main" id="{56DC1535-7F0D-F2E4-12AF-F8F0930FF50C}"/>
                </a:ext>
              </a:extLst>
            </p:cNvPr>
            <p:cNvSpPr>
              <a:spLocks/>
            </p:cNvSpPr>
            <p:nvPr/>
          </p:nvSpPr>
          <p:spPr>
            <a:xfrm>
              <a:off x="560144" y="3641785"/>
              <a:ext cx="1260000" cy="1260000"/>
            </a:xfrm>
            <a:prstGeom prst="ellipse">
              <a:avLst/>
            </a:prstGeom>
            <a:solidFill>
              <a:srgbClr val="EE6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127">
              <a:extLst>
                <a:ext uri="{FF2B5EF4-FFF2-40B4-BE49-F238E27FC236}">
                  <a16:creationId xmlns:a16="http://schemas.microsoft.com/office/drawing/2014/main" id="{2696704E-E562-1E10-D7B9-753B2FC2AE27}"/>
                </a:ext>
              </a:extLst>
            </p:cNvPr>
            <p:cNvSpPr txBox="1"/>
            <p:nvPr/>
          </p:nvSpPr>
          <p:spPr>
            <a:xfrm>
              <a:off x="691610" y="3933231"/>
              <a:ext cx="9970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HBr</a:t>
              </a:r>
              <a:endPara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65C9F3-97BD-C3E2-963A-BEED82486BDB}"/>
              </a:ext>
            </a:extLst>
          </p:cNvPr>
          <p:cNvGrpSpPr/>
          <p:nvPr/>
        </p:nvGrpSpPr>
        <p:grpSpPr>
          <a:xfrm>
            <a:off x="6518428" y="3665546"/>
            <a:ext cx="1260000" cy="1260000"/>
            <a:chOff x="6290801" y="3669321"/>
            <a:chExt cx="1260000" cy="1260000"/>
          </a:xfrm>
        </p:grpSpPr>
        <p:sp>
          <p:nvSpPr>
            <p:cNvPr id="28" name="Hộp Văn bản 129">
              <a:extLst>
                <a:ext uri="{FF2B5EF4-FFF2-40B4-BE49-F238E27FC236}">
                  <a16:creationId xmlns:a16="http://schemas.microsoft.com/office/drawing/2014/main" id="{BA34E534-F939-5750-F8EA-9F311905F0D8}"/>
                </a:ext>
              </a:extLst>
            </p:cNvPr>
            <p:cNvSpPr txBox="1"/>
            <p:nvPr/>
          </p:nvSpPr>
          <p:spPr>
            <a:xfrm>
              <a:off x="6693175" y="4053100"/>
              <a:ext cx="45525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Hình Bầu dục 3">
              <a:extLst>
                <a:ext uri="{FF2B5EF4-FFF2-40B4-BE49-F238E27FC236}">
                  <a16:creationId xmlns:a16="http://schemas.microsoft.com/office/drawing/2014/main" id="{948755DD-0AB2-D3B4-24B2-DBCA64EE6BDB}"/>
                </a:ext>
              </a:extLst>
            </p:cNvPr>
            <p:cNvSpPr>
              <a:spLocks/>
            </p:cNvSpPr>
            <p:nvPr/>
          </p:nvSpPr>
          <p:spPr>
            <a:xfrm>
              <a:off x="6290801" y="3669321"/>
              <a:ext cx="1260000" cy="1260000"/>
            </a:xfrm>
            <a:prstGeom prst="ellipse">
              <a:avLst/>
            </a:prstGeom>
            <a:solidFill>
              <a:srgbClr val="F0D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126">
              <a:extLst>
                <a:ext uri="{FF2B5EF4-FFF2-40B4-BE49-F238E27FC236}">
                  <a16:creationId xmlns:a16="http://schemas.microsoft.com/office/drawing/2014/main" id="{38E844AB-38FA-342E-282A-5DEB4C12E711}"/>
                </a:ext>
              </a:extLst>
            </p:cNvPr>
            <p:cNvSpPr txBox="1"/>
            <p:nvPr/>
          </p:nvSpPr>
          <p:spPr>
            <a:xfrm>
              <a:off x="6537906" y="3960767"/>
              <a:ext cx="76579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HI</a:t>
              </a:r>
              <a:endPara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08D984-43D6-BE18-8584-9B568A85BC86}"/>
              </a:ext>
            </a:extLst>
          </p:cNvPr>
          <p:cNvGrpSpPr/>
          <p:nvPr/>
        </p:nvGrpSpPr>
        <p:grpSpPr>
          <a:xfrm>
            <a:off x="6518428" y="1973472"/>
            <a:ext cx="1260000" cy="1260000"/>
            <a:chOff x="6351249" y="1864450"/>
            <a:chExt cx="1260000" cy="1260000"/>
          </a:xfrm>
        </p:grpSpPr>
        <p:sp>
          <p:nvSpPr>
            <p:cNvPr id="25" name="Hộp Văn bản 125">
              <a:extLst>
                <a:ext uri="{FF2B5EF4-FFF2-40B4-BE49-F238E27FC236}">
                  <a16:creationId xmlns:a16="http://schemas.microsoft.com/office/drawing/2014/main" id="{27AA90E3-1231-A128-CD92-DFBBF45B4AAB}"/>
                </a:ext>
              </a:extLst>
            </p:cNvPr>
            <p:cNvSpPr txBox="1"/>
            <p:nvPr/>
          </p:nvSpPr>
          <p:spPr>
            <a:xfrm>
              <a:off x="6753623" y="2248229"/>
              <a:ext cx="45525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Hình Bầu dục 96">
              <a:extLst>
                <a:ext uri="{FF2B5EF4-FFF2-40B4-BE49-F238E27FC236}">
                  <a16:creationId xmlns:a16="http://schemas.microsoft.com/office/drawing/2014/main" id="{E4A89486-66C8-4E00-6B55-77EA66655143}"/>
                </a:ext>
              </a:extLst>
            </p:cNvPr>
            <p:cNvSpPr>
              <a:spLocks/>
            </p:cNvSpPr>
            <p:nvPr/>
          </p:nvSpPr>
          <p:spPr>
            <a:xfrm>
              <a:off x="6351249" y="1864450"/>
              <a:ext cx="1260000" cy="1260000"/>
            </a:xfrm>
            <a:prstGeom prst="ellipse">
              <a:avLst/>
            </a:prstGeom>
            <a:solidFill>
              <a:srgbClr val="EE6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127">
              <a:extLst>
                <a:ext uri="{FF2B5EF4-FFF2-40B4-BE49-F238E27FC236}">
                  <a16:creationId xmlns:a16="http://schemas.microsoft.com/office/drawing/2014/main" id="{19AF34C9-8505-EA6A-F307-DAF409FD8A38}"/>
                </a:ext>
              </a:extLst>
            </p:cNvPr>
            <p:cNvSpPr txBox="1"/>
            <p:nvPr/>
          </p:nvSpPr>
          <p:spPr>
            <a:xfrm>
              <a:off x="6530805" y="2155896"/>
              <a:ext cx="90088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HCl</a:t>
              </a:r>
              <a:endPara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34" name="Hộp Văn bản 65">
            <a:extLst>
              <a:ext uri="{FF2B5EF4-FFF2-40B4-BE49-F238E27FC236}">
                <a16:creationId xmlns:a16="http://schemas.microsoft.com/office/drawing/2014/main" id="{D329B7BD-166F-B811-36CE-D55CFFD46D68}"/>
              </a:ext>
            </a:extLst>
          </p:cNvPr>
          <p:cNvSpPr txBox="1"/>
          <p:nvPr/>
        </p:nvSpPr>
        <p:spPr>
          <a:xfrm>
            <a:off x="1637696" y="5306694"/>
            <a:ext cx="7595963" cy="6363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Hydrogen halide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#9Slide03 FS Neusa Bold" panose="00000800000000000000" pitchFamily="2" charset="0"/>
                <a:cs typeface="Arial" panose="020B0604020202020204" pitchFamily="34" charset="0"/>
              </a:rPr>
              <a:t>HX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#9Slide03 FS Neusa Bold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460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/>
      <p:bldP spid="22" grpId="0"/>
      <p:bldP spid="24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46D11-1641-7908-C848-B1BEF8A06A93}"/>
              </a:ext>
            </a:extLst>
          </p:cNvPr>
          <p:cNvSpPr/>
          <p:nvPr/>
        </p:nvSpPr>
        <p:spPr>
          <a:xfrm>
            <a:off x="152400" y="4114800"/>
            <a:ext cx="1177290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Phân tử HX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phân cực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 do chứa 1 liên kết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cộng hóa trị phân cực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E3B1E4-C063-D489-6360-F59304B661C7}"/>
              </a:ext>
            </a:extLst>
          </p:cNvPr>
          <p:cNvSpPr/>
          <p:nvPr/>
        </p:nvSpPr>
        <p:spPr>
          <a:xfrm>
            <a:off x="5080800" y="2895600"/>
            <a:ext cx="2844000" cy="685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FS Neusa Bold" panose="00000800000000000000" pitchFamily="2" charset="0"/>
              </a:rPr>
              <a:t>Công thức electron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7DA7AA-EF20-C6CB-5FD0-7EC40EF11D27}"/>
              </a:ext>
            </a:extLst>
          </p:cNvPr>
          <p:cNvSpPr/>
          <p:nvPr/>
        </p:nvSpPr>
        <p:spPr>
          <a:xfrm>
            <a:off x="8229600" y="2895600"/>
            <a:ext cx="2844000" cy="6858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FS Neusa Bold" panose="00000800000000000000" pitchFamily="2" charset="0"/>
              </a:rPr>
              <a:t>Công thức cấu tạo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3122B6-6F84-0E31-B8E1-1EF84B0CF779}"/>
              </a:ext>
            </a:extLst>
          </p:cNvPr>
          <p:cNvGrpSpPr/>
          <p:nvPr/>
        </p:nvGrpSpPr>
        <p:grpSpPr>
          <a:xfrm>
            <a:off x="5540870" y="1866984"/>
            <a:ext cx="1621930" cy="876216"/>
            <a:chOff x="828470" y="5183464"/>
            <a:chExt cx="1621930" cy="8762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4A4FF3-1646-EBEF-3103-C38D54F3F5F1}"/>
                </a:ext>
              </a:extLst>
            </p:cNvPr>
            <p:cNvSpPr/>
            <p:nvPr/>
          </p:nvSpPr>
          <p:spPr>
            <a:xfrm>
              <a:off x="828470" y="5257800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H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0F4872-E5B9-DB8E-2F96-593125761E09}"/>
                </a:ext>
              </a:extLst>
            </p:cNvPr>
            <p:cNvSpPr/>
            <p:nvPr/>
          </p:nvSpPr>
          <p:spPr>
            <a:xfrm>
              <a:off x="1586572" y="541020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F40457F-03A1-770C-17B2-D7A2E2143A34}"/>
                </a:ext>
              </a:extLst>
            </p:cNvPr>
            <p:cNvSpPr/>
            <p:nvPr/>
          </p:nvSpPr>
          <p:spPr>
            <a:xfrm>
              <a:off x="1586572" y="563880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6D8403-D320-14E0-2E28-639DAC82E39F}"/>
                </a:ext>
              </a:extLst>
            </p:cNvPr>
            <p:cNvSpPr/>
            <p:nvPr/>
          </p:nvSpPr>
          <p:spPr>
            <a:xfrm>
              <a:off x="1665514" y="5257800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X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50D4D9-3E3E-E1BA-82B2-DD6B97DA6EB4}"/>
                </a:ext>
              </a:extLst>
            </p:cNvPr>
            <p:cNvSpPr/>
            <p:nvPr/>
          </p:nvSpPr>
          <p:spPr>
            <a:xfrm>
              <a:off x="2096499" y="518346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5FB329-12B3-090D-6039-42C807E82CF2}"/>
                </a:ext>
              </a:extLst>
            </p:cNvPr>
            <p:cNvSpPr/>
            <p:nvPr/>
          </p:nvSpPr>
          <p:spPr>
            <a:xfrm>
              <a:off x="1808400" y="518346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9E6892F-D74A-3518-5F62-C0A92B062057}"/>
                </a:ext>
              </a:extLst>
            </p:cNvPr>
            <p:cNvSpPr/>
            <p:nvPr/>
          </p:nvSpPr>
          <p:spPr>
            <a:xfrm>
              <a:off x="1807484" y="591568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407EA7-A368-F7E7-70F8-5AE395B2CBC2}"/>
                </a:ext>
              </a:extLst>
            </p:cNvPr>
            <p:cNvSpPr/>
            <p:nvPr/>
          </p:nvSpPr>
          <p:spPr>
            <a:xfrm>
              <a:off x="2096499" y="591568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4B6C05-F2D0-992A-4900-6C0EDBA4270C}"/>
                </a:ext>
              </a:extLst>
            </p:cNvPr>
            <p:cNvSpPr/>
            <p:nvPr/>
          </p:nvSpPr>
          <p:spPr>
            <a:xfrm>
              <a:off x="2306400" y="541020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F30AD9-EB3C-EB67-8F44-4E8318DEF0A4}"/>
                </a:ext>
              </a:extLst>
            </p:cNvPr>
            <p:cNvSpPr/>
            <p:nvPr/>
          </p:nvSpPr>
          <p:spPr>
            <a:xfrm>
              <a:off x="2306400" y="563880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A8DD8F-4F63-D3ED-6F57-BCFD1817B3CD}"/>
              </a:ext>
            </a:extLst>
          </p:cNvPr>
          <p:cNvGrpSpPr/>
          <p:nvPr/>
        </p:nvGrpSpPr>
        <p:grpSpPr>
          <a:xfrm>
            <a:off x="8865617" y="1945092"/>
            <a:ext cx="1571966" cy="720000"/>
            <a:chOff x="5144948" y="5114704"/>
            <a:chExt cx="1571966" cy="720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32F62-65A5-871B-C2AA-0A9C57A2B26C}"/>
                </a:ext>
              </a:extLst>
            </p:cNvPr>
            <p:cNvSpPr/>
            <p:nvPr/>
          </p:nvSpPr>
          <p:spPr>
            <a:xfrm>
              <a:off x="5144948" y="5114704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H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AEF495-648A-637C-10AE-2D38B198A9B3}"/>
                </a:ext>
              </a:extLst>
            </p:cNvPr>
            <p:cNvSpPr/>
            <p:nvPr/>
          </p:nvSpPr>
          <p:spPr>
            <a:xfrm>
              <a:off x="5996914" y="5114704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X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232F6-0E3E-4615-BC3B-B1558F33CEB1}"/>
                </a:ext>
              </a:extLst>
            </p:cNvPr>
            <p:cNvCxnSpPr/>
            <p:nvPr/>
          </p:nvCxnSpPr>
          <p:spPr>
            <a:xfrm>
              <a:off x="5725618" y="5474704"/>
              <a:ext cx="360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83A197A-1F03-8B69-A888-24EC488244EB}"/>
              </a:ext>
            </a:extLst>
          </p:cNvPr>
          <p:cNvGrpSpPr/>
          <p:nvPr/>
        </p:nvGrpSpPr>
        <p:grpSpPr>
          <a:xfrm>
            <a:off x="1066800" y="1941320"/>
            <a:ext cx="792688" cy="720000"/>
            <a:chOff x="679200" y="4647342"/>
            <a:chExt cx="792688" cy="720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C833DB-ED4E-929B-354C-C81238B3E94B}"/>
                </a:ext>
              </a:extLst>
            </p:cNvPr>
            <p:cNvSpPr/>
            <p:nvPr/>
          </p:nvSpPr>
          <p:spPr>
            <a:xfrm>
              <a:off x="679200" y="4647342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H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9950B9-9C40-D00D-C01F-9EEEB91DE96D}"/>
                </a:ext>
              </a:extLst>
            </p:cNvPr>
            <p:cNvSpPr/>
            <p:nvPr/>
          </p:nvSpPr>
          <p:spPr>
            <a:xfrm>
              <a:off x="1327888" y="479974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ED2A9F-7476-9E08-9854-434E4176820F}"/>
              </a:ext>
            </a:extLst>
          </p:cNvPr>
          <p:cNvGrpSpPr/>
          <p:nvPr/>
        </p:nvGrpSpPr>
        <p:grpSpPr>
          <a:xfrm>
            <a:off x="3048000" y="1866984"/>
            <a:ext cx="863828" cy="876216"/>
            <a:chOff x="2107972" y="4573006"/>
            <a:chExt cx="863828" cy="876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57F1E5E-80C9-F7B2-9FD6-DCDC23C1D15C}"/>
                </a:ext>
              </a:extLst>
            </p:cNvPr>
            <p:cNvSpPr/>
            <p:nvPr/>
          </p:nvSpPr>
          <p:spPr>
            <a:xfrm>
              <a:off x="2107972" y="502834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248FFDE-9F70-E533-C7B4-9C4DFC7B8940}"/>
                </a:ext>
              </a:extLst>
            </p:cNvPr>
            <p:cNvSpPr/>
            <p:nvPr/>
          </p:nvSpPr>
          <p:spPr>
            <a:xfrm>
              <a:off x="2186914" y="4647342"/>
              <a:ext cx="720000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#9Slide03 Quicksand Bold" panose="00000800000000000000" pitchFamily="2" charset="0"/>
                </a:rPr>
                <a:t>X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75DF10-E0A5-24EC-7A9D-7B722643D40E}"/>
                </a:ext>
              </a:extLst>
            </p:cNvPr>
            <p:cNvSpPr/>
            <p:nvPr/>
          </p:nvSpPr>
          <p:spPr>
            <a:xfrm>
              <a:off x="2617899" y="457300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3DCEBEC-0AB9-01EC-AFF9-6DFC3F5E7F15}"/>
                </a:ext>
              </a:extLst>
            </p:cNvPr>
            <p:cNvSpPr/>
            <p:nvPr/>
          </p:nvSpPr>
          <p:spPr>
            <a:xfrm>
              <a:off x="2329800" y="457300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301709-6DCE-7E62-11E1-3A0493CA6FF5}"/>
                </a:ext>
              </a:extLst>
            </p:cNvPr>
            <p:cNvSpPr/>
            <p:nvPr/>
          </p:nvSpPr>
          <p:spPr>
            <a:xfrm>
              <a:off x="2328884" y="530522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475217-2F49-E7B4-DFB3-8F030FF78D63}"/>
                </a:ext>
              </a:extLst>
            </p:cNvPr>
            <p:cNvSpPr/>
            <p:nvPr/>
          </p:nvSpPr>
          <p:spPr>
            <a:xfrm>
              <a:off x="2617899" y="530522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64FB4C-B419-0A44-52C3-A29A6D5FA7AB}"/>
                </a:ext>
              </a:extLst>
            </p:cNvPr>
            <p:cNvSpPr/>
            <p:nvPr/>
          </p:nvSpPr>
          <p:spPr>
            <a:xfrm>
              <a:off x="2827800" y="479974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C7DCD6B-CB7C-1DAB-91A4-63B048DF83A1}"/>
                </a:ext>
              </a:extLst>
            </p:cNvPr>
            <p:cNvSpPr/>
            <p:nvPr/>
          </p:nvSpPr>
          <p:spPr>
            <a:xfrm>
              <a:off x="2827800" y="502834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A5135CF-1E27-6829-A278-27CD8E154ACA}"/>
              </a:ext>
            </a:extLst>
          </p:cNvPr>
          <p:cNvSpPr/>
          <p:nvPr/>
        </p:nvSpPr>
        <p:spPr>
          <a:xfrm>
            <a:off x="2057400" y="2017092"/>
            <a:ext cx="576000" cy="576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3 FS Neusa Bold" panose="00000800000000000000" pitchFamily="2" charset="0"/>
              </a:rPr>
              <a:t>+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20E332-0738-872F-B000-4FC439353EC0}"/>
              </a:ext>
            </a:extLst>
          </p:cNvPr>
          <p:cNvCxnSpPr>
            <a:cxnSpLocks/>
          </p:cNvCxnSpPr>
          <p:nvPr/>
        </p:nvCxnSpPr>
        <p:spPr>
          <a:xfrm>
            <a:off x="4205400" y="2305092"/>
            <a:ext cx="90000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542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1FBA3862-297A-0B79-DBB0-7890DEF45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28685"/>
              </p:ext>
            </p:extLst>
          </p:nvPr>
        </p:nvGraphicFramePr>
        <p:xfrm>
          <a:off x="300000" y="1295400"/>
          <a:ext cx="11592000" cy="4788720"/>
        </p:xfrm>
        <a:graphic>
          <a:graphicData uri="http://schemas.openxmlformats.org/drawingml/2006/table">
            <a:tbl>
              <a:tblPr firstRow="1" bandRow="1"/>
              <a:tblGrid>
                <a:gridCol w="2821000">
                  <a:extLst>
                    <a:ext uri="{9D8B030D-6E8A-4147-A177-3AD203B41FA5}">
                      <a16:colId xmlns:a16="http://schemas.microsoft.com/office/drawing/2014/main" val="653827843"/>
                    </a:ext>
                  </a:extLst>
                </a:gridCol>
                <a:gridCol w="2821000">
                  <a:extLst>
                    <a:ext uri="{9D8B030D-6E8A-4147-A177-3AD203B41FA5}">
                      <a16:colId xmlns:a16="http://schemas.microsoft.com/office/drawing/2014/main" val="3688486520"/>
                    </a:ext>
                  </a:extLst>
                </a:gridCol>
                <a:gridCol w="2821000">
                  <a:extLst>
                    <a:ext uri="{9D8B030D-6E8A-4147-A177-3AD203B41FA5}">
                      <a16:colId xmlns:a16="http://schemas.microsoft.com/office/drawing/2014/main" val="354131073"/>
                    </a:ext>
                  </a:extLst>
                </a:gridCol>
                <a:gridCol w="3129000">
                  <a:extLst>
                    <a:ext uri="{9D8B030D-6E8A-4147-A177-3AD203B41FA5}">
                      <a16:colId xmlns:a16="http://schemas.microsoft.com/office/drawing/2014/main" val="3336580587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CTPT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Độ dài lk (pm)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t</a:t>
                      </a:r>
                      <a:r>
                        <a:rPr lang="en-US" sz="3600" baseline="-25000">
                          <a:latin typeface="#9Slide03 FS Neusa Bold" panose="00000800000000000000" pitchFamily="2" charset="0"/>
                        </a:rPr>
                        <a:t>s</a:t>
                      </a:r>
                      <a:r>
                        <a:rPr lang="en-US" sz="3600" baseline="0">
                          <a:latin typeface="#9Slide03 FS Neusa Bold" panose="00000800000000000000" pitchFamily="2" charset="0"/>
                        </a:rPr>
                        <a:t> (</a:t>
                      </a:r>
                      <a:r>
                        <a:rPr lang="en-US" sz="3600" baseline="30000">
                          <a:latin typeface="#9Slide03 FS Neusa Bold" panose="00000800000000000000" pitchFamily="2" charset="0"/>
                        </a:rPr>
                        <a:t>o</a:t>
                      </a:r>
                      <a:r>
                        <a:rPr lang="en-US" sz="3600" baseline="0">
                          <a:latin typeface="#9Slide03 FS Neusa Bold" panose="00000800000000000000" pitchFamily="2" charset="0"/>
                        </a:rPr>
                        <a:t>C)</a:t>
                      </a:r>
                      <a:endParaRPr lang="en-US" sz="3600">
                        <a:latin typeface="#9Slide03 FS Neusa Bold" panose="000008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latin typeface="#9Slide03 FS Neusa Bold" panose="00000800000000000000" pitchFamily="2" charset="0"/>
                        </a:rPr>
                        <a:t>Độ tan trong nước ở 0 </a:t>
                      </a:r>
                      <a:r>
                        <a:rPr lang="vi-VN" sz="3600" baseline="30000">
                          <a:latin typeface="#9Slide03 FS Neusa Bold" panose="00000800000000000000" pitchFamily="2" charset="0"/>
                        </a:rPr>
                        <a:t>o</a:t>
                      </a:r>
                      <a:r>
                        <a:rPr lang="vi-VN" sz="3600">
                          <a:latin typeface="#9Slide03 FS Neusa Bold" panose="00000800000000000000" pitchFamily="2" charset="0"/>
                        </a:rPr>
                        <a:t>C (%)</a:t>
                      </a:r>
                      <a:endParaRPr lang="en-US" sz="3600">
                        <a:latin typeface="#9Slide03 FS Neusa Bold" panose="000008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6698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92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20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Vô hạn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0632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HCl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–85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42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177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HBr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141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latin typeface="#9Slide03 FS Neusa Bold" panose="00000800000000000000" pitchFamily="2" charset="0"/>
                        </a:rPr>
                        <a:t>–67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68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8527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HI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160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latin typeface="#9Slide03 FS Neusa Bold" panose="00000800000000000000" pitchFamily="2" charset="0"/>
                        </a:rPr>
                        <a:t>–35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#9Slide03 FS Neusa Bold" panose="00000800000000000000" pitchFamily="2" charset="0"/>
                        </a:rPr>
                        <a:t>70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62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7697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A8C313A-9C09-D23A-3BAD-73BD314B6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83065"/>
            <a:ext cx="7900803" cy="52527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81735A-AE91-0B35-6DFA-C4EEC0F2148B}"/>
              </a:ext>
            </a:extLst>
          </p:cNvPr>
          <p:cNvSpPr/>
          <p:nvPr/>
        </p:nvSpPr>
        <p:spPr>
          <a:xfrm>
            <a:off x="8667750" y="2133600"/>
            <a:ext cx="314325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t</a:t>
            </a:r>
            <a:r>
              <a:rPr lang="en-US" sz="4200" baseline="-25000">
                <a:solidFill>
                  <a:schemeClr val="tx1"/>
                </a:solidFill>
                <a:latin typeface="#9Slide03 FS Neusa Bold" panose="00000800000000000000" pitchFamily="2" charset="0"/>
              </a:rPr>
              <a:t>s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: HF cao nhất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84F8FB-05FD-2E41-A4A4-376AC84E2759}"/>
              </a:ext>
            </a:extLst>
          </p:cNvPr>
          <p:cNvSpPr/>
          <p:nvPr/>
        </p:nvSpPr>
        <p:spPr>
          <a:xfrm>
            <a:off x="8667750" y="3739064"/>
            <a:ext cx="3143250" cy="1568999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HF: lk hydrogen liên phân tử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588DCB-30F9-BDB2-2A71-603E1A1B58F6}"/>
              </a:ext>
            </a:extLst>
          </p:cNvPr>
          <p:cNvGrpSpPr/>
          <p:nvPr/>
        </p:nvGrpSpPr>
        <p:grpSpPr>
          <a:xfrm>
            <a:off x="2743200" y="1146160"/>
            <a:ext cx="8867882" cy="1056027"/>
            <a:chOff x="625738" y="2548140"/>
            <a:chExt cx="8867882" cy="10560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7C7E7A-46AF-9902-A6A5-885EB0CE10C4}"/>
                </a:ext>
              </a:extLst>
            </p:cNvPr>
            <p:cNvGrpSpPr/>
            <p:nvPr/>
          </p:nvGrpSpPr>
          <p:grpSpPr>
            <a:xfrm>
              <a:off x="625738" y="2759617"/>
              <a:ext cx="8542848" cy="844550"/>
              <a:chOff x="609600" y="3124200"/>
              <a:chExt cx="8542848" cy="844550"/>
            </a:xfrm>
          </p:grpSpPr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B049BE62-2703-AF07-F9DA-5D0079F7E2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5745455"/>
                  </p:ext>
                </p:extLst>
              </p:nvPr>
            </p:nvGraphicFramePr>
            <p:xfrm>
              <a:off x="609600" y="3124200"/>
              <a:ext cx="1308225" cy="844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emSketch" r:id="rId3" imgW="250920" imgH="162360" progId="ACD.ChemSketch.20">
                      <p:embed/>
                    </p:oleObj>
                  </mc:Choice>
                  <mc:Fallback>
                    <p:oleObj name="ChemSketch" r:id="rId3" imgW="250920" imgH="162360" progId="ACD.ChemSketch.20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E3B108B3-65BC-B04F-0F72-2DEFBAEDE48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09600" y="3124200"/>
                            <a:ext cx="1308225" cy="844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4">
                <a:extLst>
                  <a:ext uri="{FF2B5EF4-FFF2-40B4-BE49-F238E27FC236}">
                    <a16:creationId xmlns:a16="http://schemas.microsoft.com/office/drawing/2014/main" id="{84DE39C5-DA8D-ADDD-150B-B987D57E76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5535128"/>
                  </p:ext>
                </p:extLst>
              </p:nvPr>
            </p:nvGraphicFramePr>
            <p:xfrm>
              <a:off x="3021141" y="3124200"/>
              <a:ext cx="1308225" cy="844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emSketch" r:id="rId5" imgW="250920" imgH="162360" progId="ACD.ChemSketch.20">
                      <p:embed/>
                    </p:oleObj>
                  </mc:Choice>
                  <mc:Fallback>
                    <p:oleObj name="ChemSketch" r:id="rId5" imgW="250920" imgH="162360" progId="ACD.ChemSketch.20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152CC30-C30B-C6D4-0B57-45F671D04C8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021141" y="3124200"/>
                            <a:ext cx="1308225" cy="844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0803506-69C3-703C-9D62-BB3F14B235C5}"/>
                  </a:ext>
                </a:extLst>
              </p:cNvPr>
              <p:cNvSpPr/>
              <p:nvPr/>
            </p:nvSpPr>
            <p:spPr>
              <a:xfrm>
                <a:off x="2148754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52131BC-FE19-F41F-3DEC-50F13E000864}"/>
                  </a:ext>
                </a:extLst>
              </p:cNvPr>
              <p:cNvSpPr/>
              <p:nvPr/>
            </p:nvSpPr>
            <p:spPr>
              <a:xfrm>
                <a:off x="2407313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1261715-E6D4-9B99-F04A-A298E958DA64}"/>
                  </a:ext>
                </a:extLst>
              </p:cNvPr>
              <p:cNvSpPr/>
              <p:nvPr/>
            </p:nvSpPr>
            <p:spPr>
              <a:xfrm>
                <a:off x="2665872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graphicFrame>
            <p:nvGraphicFramePr>
              <p:cNvPr id="29" name="Object 28">
                <a:extLst>
                  <a:ext uri="{FF2B5EF4-FFF2-40B4-BE49-F238E27FC236}">
                    <a16:creationId xmlns:a16="http://schemas.microsoft.com/office/drawing/2014/main" id="{AEC29B84-0176-CCC0-D9FD-609DAF9A56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3986446"/>
                  </p:ext>
                </p:extLst>
              </p:nvPr>
            </p:nvGraphicFramePr>
            <p:xfrm>
              <a:off x="5432682" y="3124200"/>
              <a:ext cx="1308225" cy="844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emSketch" r:id="rId6" imgW="250920" imgH="162360" progId="ACD.ChemSketch.20">
                      <p:embed/>
                    </p:oleObj>
                  </mc:Choice>
                  <mc:Fallback>
                    <p:oleObj name="ChemSketch" r:id="rId6" imgW="250920" imgH="162360" progId="ACD.ChemSketch.20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559AC2BD-F83E-D3B5-A4CF-00F04E016A0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432682" y="3124200"/>
                            <a:ext cx="1308225" cy="844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5771D55-47EC-F804-20F6-5DC56E6D6818}"/>
                  </a:ext>
                </a:extLst>
              </p:cNvPr>
              <p:cNvSpPr/>
              <p:nvPr/>
            </p:nvSpPr>
            <p:spPr>
              <a:xfrm>
                <a:off x="4560295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09DA9F2-0056-8D9D-F974-706F43BD33FE}"/>
                  </a:ext>
                </a:extLst>
              </p:cNvPr>
              <p:cNvSpPr/>
              <p:nvPr/>
            </p:nvSpPr>
            <p:spPr>
              <a:xfrm>
                <a:off x="4818854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1E1CE2-18BF-9EFA-DC7C-EEBB5D862B05}"/>
                  </a:ext>
                </a:extLst>
              </p:cNvPr>
              <p:cNvSpPr/>
              <p:nvPr/>
            </p:nvSpPr>
            <p:spPr>
              <a:xfrm>
                <a:off x="5077413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51A24298-6D29-E846-AB50-BF688F7C56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1750669"/>
                  </p:ext>
                </p:extLst>
              </p:nvPr>
            </p:nvGraphicFramePr>
            <p:xfrm>
              <a:off x="7844223" y="3124200"/>
              <a:ext cx="1308225" cy="844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emSketch" r:id="rId7" imgW="250920" imgH="162360" progId="ACD.ChemSketch.20">
                      <p:embed/>
                    </p:oleObj>
                  </mc:Choice>
                  <mc:Fallback>
                    <p:oleObj name="ChemSketch" r:id="rId7" imgW="250920" imgH="162360" progId="ACD.ChemSketch.20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11D2ED1C-ACFF-8535-611E-F1F6CB7AA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844223" y="3124200"/>
                            <a:ext cx="1308225" cy="844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B4C858C-8F18-54CF-E990-B3BAC71A0E6A}"/>
                  </a:ext>
                </a:extLst>
              </p:cNvPr>
              <p:cNvSpPr/>
              <p:nvPr/>
            </p:nvSpPr>
            <p:spPr>
              <a:xfrm>
                <a:off x="6971836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C903451-F895-5375-8A00-9AA7723ECFD6}"/>
                  </a:ext>
                </a:extLst>
              </p:cNvPr>
              <p:cNvSpPr/>
              <p:nvPr/>
            </p:nvSpPr>
            <p:spPr>
              <a:xfrm>
                <a:off x="7230395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F796281-89F8-32AE-C008-A6BEDA8E3EF6}"/>
                  </a:ext>
                </a:extLst>
              </p:cNvPr>
              <p:cNvSpPr/>
              <p:nvPr/>
            </p:nvSpPr>
            <p:spPr>
              <a:xfrm>
                <a:off x="7488954" y="342900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solidFill>
                    <a:schemeClr val="tx1"/>
                  </a:solidFill>
                  <a:latin typeface="#9Slide03 Bebas Neue ZSmall" panose="020B0606020202050201" pitchFamily="34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64CA8A-5977-FA4D-7567-FA33DFFBE141}"/>
                </a:ext>
              </a:extLst>
            </p:cNvPr>
            <p:cNvSpPr/>
            <p:nvPr/>
          </p:nvSpPr>
          <p:spPr>
            <a:xfrm>
              <a:off x="737576" y="2571574"/>
              <a:ext cx="648000" cy="648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+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078724-8479-7007-0ECE-51FD0DE41260}"/>
                </a:ext>
              </a:extLst>
            </p:cNvPr>
            <p:cNvSpPr/>
            <p:nvPr/>
          </p:nvSpPr>
          <p:spPr>
            <a:xfrm>
              <a:off x="1607956" y="2553574"/>
              <a:ext cx="684000" cy="684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–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B76103-1CDF-21A3-65B6-54D22001CFB2}"/>
                </a:ext>
              </a:extLst>
            </p:cNvPr>
            <p:cNvSpPr/>
            <p:nvPr/>
          </p:nvSpPr>
          <p:spPr>
            <a:xfrm>
              <a:off x="3119855" y="2571574"/>
              <a:ext cx="648000" cy="648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+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D48E4A-A06E-6AE4-3B0F-AFBF051D035C}"/>
                </a:ext>
              </a:extLst>
            </p:cNvPr>
            <p:cNvSpPr/>
            <p:nvPr/>
          </p:nvSpPr>
          <p:spPr>
            <a:xfrm>
              <a:off x="3990235" y="2553574"/>
              <a:ext cx="684000" cy="684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–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748664-1EC4-104F-17FB-A6ECE83EEB27}"/>
                </a:ext>
              </a:extLst>
            </p:cNvPr>
            <p:cNvSpPr/>
            <p:nvPr/>
          </p:nvSpPr>
          <p:spPr>
            <a:xfrm>
              <a:off x="5556961" y="2566140"/>
              <a:ext cx="648000" cy="648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+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337393-9DF4-E532-5282-6661CD059205}"/>
                </a:ext>
              </a:extLst>
            </p:cNvPr>
            <p:cNvSpPr/>
            <p:nvPr/>
          </p:nvSpPr>
          <p:spPr>
            <a:xfrm>
              <a:off x="6427341" y="2548140"/>
              <a:ext cx="684000" cy="684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–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8FB610-C87A-1C8E-1C50-FCCA058CF927}"/>
                </a:ext>
              </a:extLst>
            </p:cNvPr>
            <p:cNvSpPr/>
            <p:nvPr/>
          </p:nvSpPr>
          <p:spPr>
            <a:xfrm>
              <a:off x="7939240" y="2566140"/>
              <a:ext cx="648000" cy="648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+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914757-0A8F-245F-8663-22FC38881CBA}"/>
                </a:ext>
              </a:extLst>
            </p:cNvPr>
            <p:cNvSpPr/>
            <p:nvPr/>
          </p:nvSpPr>
          <p:spPr>
            <a:xfrm>
              <a:off x="8809620" y="2548140"/>
              <a:ext cx="684000" cy="68400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</a:t>
              </a:r>
              <a:r>
                <a:rPr lang="en-US" sz="2400" baseline="30000">
                  <a:solidFill>
                    <a:schemeClr val="tx1"/>
                  </a:solidFill>
                  <a:latin typeface="#9Slide03 Roboto" panose="02000000000000000000" pitchFamily="2" charset="0"/>
                  <a:ea typeface="#9Slide03 Roboto" panose="02000000000000000000" pitchFamily="2" charset="0"/>
                  <a:sym typeface="Symbol" panose="05050102010706020507" pitchFamily="18" charset="2"/>
                </a:rPr>
                <a:t>–</a:t>
              </a:r>
              <a:endParaRPr lang="en-US" sz="2400">
                <a:solidFill>
                  <a:schemeClr val="tx1"/>
                </a:solidFill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453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A8C313A-9C09-D23A-3BAD-73BD314B6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83065"/>
            <a:ext cx="7900803" cy="52527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81735A-AE91-0B35-6DFA-C4EEC0F2148B}"/>
              </a:ext>
            </a:extLst>
          </p:cNvPr>
          <p:cNvSpPr/>
          <p:nvPr/>
        </p:nvSpPr>
        <p:spPr>
          <a:xfrm>
            <a:off x="6629400" y="2072581"/>
            <a:ext cx="367665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HCl 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 HI: t</a:t>
            </a:r>
            <a:r>
              <a:rPr lang="en-US" sz="4200" baseline="-250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s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  <a:sym typeface="Symbol" panose="05050102010706020507" pitchFamily="18" charset="2"/>
              </a:rPr>
              <a:t> tăng</a:t>
            </a:r>
            <a:endParaRPr lang="en-US" sz="4200">
              <a:solidFill>
                <a:schemeClr val="tx1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84F8FB-05FD-2E41-A4A4-376AC84E2759}"/>
              </a:ext>
            </a:extLst>
          </p:cNvPr>
          <p:cNvSpPr/>
          <p:nvPr/>
        </p:nvSpPr>
        <p:spPr>
          <a:xfrm>
            <a:off x="7382532" y="3413463"/>
            <a:ext cx="1619250" cy="792001"/>
          </a:xfrm>
          <a:prstGeom prst="roundRect">
            <a:avLst>
              <a:gd name="adj" fmla="val 1316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</a:rPr>
              <a:t>M tăng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1F594C-E2B3-DBF3-5611-C4816967B5A5}"/>
              </a:ext>
            </a:extLst>
          </p:cNvPr>
          <p:cNvSpPr/>
          <p:nvPr/>
        </p:nvSpPr>
        <p:spPr>
          <a:xfrm>
            <a:off x="7382532" y="4756786"/>
            <a:ext cx="4648200" cy="792001"/>
          </a:xfrm>
          <a:prstGeom prst="roundRect">
            <a:avLst>
              <a:gd name="adj" fmla="val 1316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bg1"/>
                </a:solidFill>
                <a:latin typeface="#9Slide03 FS Neusa Bold" panose="00000800000000000000" pitchFamily="2" charset="0"/>
              </a:rPr>
              <a:t>Lực van der Waals tăng</a:t>
            </a:r>
          </a:p>
        </p:txBody>
      </p:sp>
      <p:pic>
        <p:nvPicPr>
          <p:cNvPr id="6" name="Picture 2" descr="Best Fuerzas De Van Der Waals GIFs | Gfycat">
            <a:extLst>
              <a:ext uri="{FF2B5EF4-FFF2-40B4-BE49-F238E27FC236}">
                <a16:creationId xmlns:a16="http://schemas.microsoft.com/office/drawing/2014/main" id="{7561577E-BE07-FA77-0C27-4D2421DBF2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6692"/>
            <a:ext cx="5261359" cy="53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329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24008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568D1-E4D4-CAF3-E7FE-8F90FFA51013}"/>
              </a:ext>
            </a:extLst>
          </p:cNvPr>
          <p:cNvGrpSpPr/>
          <p:nvPr/>
        </p:nvGrpSpPr>
        <p:grpSpPr>
          <a:xfrm>
            <a:off x="1326000" y="121200"/>
            <a:ext cx="9540000" cy="756000"/>
            <a:chOff x="396240" y="52679"/>
            <a:chExt cx="6120013" cy="9151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F527DA-2B5A-D842-3B59-EF5ABE2F2834}"/>
                </a:ext>
              </a:extLst>
            </p:cNvPr>
            <p:cNvSpPr/>
            <p:nvPr/>
          </p:nvSpPr>
          <p:spPr>
            <a:xfrm>
              <a:off x="396240" y="52679"/>
              <a:ext cx="6120013" cy="915120"/>
            </a:xfrm>
            <a:prstGeom prst="roundRect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03516B6-DC12-3C1E-36D5-DC7CF8864BD5}"/>
                </a:ext>
              </a:extLst>
            </p:cNvPr>
            <p:cNvSpPr txBox="1"/>
            <p:nvPr/>
          </p:nvSpPr>
          <p:spPr>
            <a:xfrm>
              <a:off x="440913" y="97350"/>
              <a:ext cx="6030669" cy="825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677" tIns="0" rIns="209677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>
                  <a:latin typeface="#9Slide03 Bebas Neue Bold" panose="020B0606020202050201" pitchFamily="34" charset="0"/>
                </a:rPr>
                <a:t>CẤU TẠO VÀ TÍNH CHẤT VẬT LÍ CỦA HYDROGEN HALIDE</a:t>
              </a:r>
              <a:endParaRPr lang="en-US" sz="4400" kern="1200"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264CBF-6683-BDE5-9B36-9294735A98B6}"/>
              </a:ext>
            </a:extLst>
          </p:cNvPr>
          <p:cNvSpPr/>
          <p:nvPr/>
        </p:nvSpPr>
        <p:spPr>
          <a:xfrm>
            <a:off x="647700" y="1371600"/>
            <a:ext cx="6751200" cy="792000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Tan vô hạn: tan với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bất kì tỉ lệ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 nào.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87D5B6-D06B-F3B0-0947-9FD7BDE5CF60}"/>
              </a:ext>
            </a:extLst>
          </p:cNvPr>
          <p:cNvSpPr/>
          <p:nvPr/>
        </p:nvSpPr>
        <p:spPr>
          <a:xfrm>
            <a:off x="647700" y="2658000"/>
            <a:ext cx="10896600" cy="1635455"/>
          </a:xfrm>
          <a:prstGeom prst="roundRect">
            <a:avLst>
              <a:gd name="adj" fmla="val 1316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HF tan vô hạn trong nước vì tạo được </a:t>
            </a:r>
            <a:r>
              <a:rPr lang="en-US" sz="4200">
                <a:solidFill>
                  <a:schemeClr val="bg1"/>
                </a:solidFill>
                <a:highlight>
                  <a:srgbClr val="FF0000"/>
                </a:highlight>
                <a:latin typeface="#9Slide03 FS Neusa Bold" panose="00000800000000000000" pitchFamily="2" charset="0"/>
              </a:rPr>
              <a:t>liên kết hydrogen với nước</a:t>
            </a:r>
            <a:r>
              <a:rPr lang="en-US" sz="4200">
                <a:solidFill>
                  <a:schemeClr val="tx1"/>
                </a:solidFill>
                <a:latin typeface="#9Slide03 FS Neusa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8392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65193</TotalTime>
  <Words>889</Words>
  <Application>Microsoft Office PowerPoint</Application>
  <PresentationFormat>Widescreen</PresentationFormat>
  <Paragraphs>205</Paragraphs>
  <Slides>25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#9Slide03 Bebas Neue Bold</vt:lpstr>
      <vt:lpstr>#9Slide03 Bebas Neue ZSmall</vt:lpstr>
      <vt:lpstr>#9Slide03 BoosterNextFYBlack</vt:lpstr>
      <vt:lpstr>#9Slide03 FS Neusa Bold</vt:lpstr>
      <vt:lpstr>#9Slide03 Helvetica LT Std ExtC</vt:lpstr>
      <vt:lpstr>#9Slide03 NettoOT</vt:lpstr>
      <vt:lpstr>#9Slide03 Oswald SemiBold</vt:lpstr>
      <vt:lpstr>#9Slide03 Quicksand Bold</vt:lpstr>
      <vt:lpstr>#9Slide03 Roboto</vt:lpstr>
      <vt:lpstr>#9Slide03 Roboto Condensed</vt:lpstr>
      <vt:lpstr>#9Slide03 SFU Grenoble</vt:lpstr>
      <vt:lpstr>#9Slide07 SVNBeachwood Sans</vt:lpstr>
      <vt:lpstr>Aharoni</vt:lpstr>
      <vt:lpstr>Arial</vt:lpstr>
      <vt:lpstr>Cambria Math</vt:lpstr>
      <vt:lpstr>Times New Roman</vt:lpstr>
      <vt:lpstr>Wingdings</vt:lpstr>
      <vt:lpstr>Default Design</vt:lpstr>
      <vt:lpstr>ChemSketch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Trần Ngọc Thành</dc:creator>
  <cp:lastModifiedBy>Trần Ngọc Thành thanhtrand08</cp:lastModifiedBy>
  <cp:revision>910</cp:revision>
  <dcterms:created xsi:type="dcterms:W3CDTF">2008-10-28T03:11:49Z</dcterms:created>
  <dcterms:modified xsi:type="dcterms:W3CDTF">2023-03-14T06:43:24Z</dcterms:modified>
</cp:coreProperties>
</file>