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image77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420" r:id="rId2"/>
    <p:sldId id="644" r:id="rId3"/>
    <p:sldId id="793" r:id="rId4"/>
    <p:sldId id="788" r:id="rId5"/>
    <p:sldId id="836" r:id="rId6"/>
    <p:sldId id="837" r:id="rId7"/>
    <p:sldId id="838" r:id="rId8"/>
    <p:sldId id="826" r:id="rId9"/>
    <p:sldId id="839" r:id="rId10"/>
    <p:sldId id="840" r:id="rId11"/>
    <p:sldId id="674" r:id="rId12"/>
    <p:sldId id="827" r:id="rId13"/>
    <p:sldId id="842" r:id="rId14"/>
    <p:sldId id="794" r:id="rId15"/>
    <p:sldId id="795" r:id="rId16"/>
    <p:sldId id="828" r:id="rId17"/>
    <p:sldId id="796" r:id="rId18"/>
    <p:sldId id="829" r:id="rId19"/>
    <p:sldId id="833" r:id="rId20"/>
    <p:sldId id="834" r:id="rId21"/>
    <p:sldId id="835" r:id="rId22"/>
    <p:sldId id="832" r:id="rId23"/>
    <p:sldId id="798" r:id="rId24"/>
    <p:sldId id="799" r:id="rId25"/>
    <p:sldId id="819" r:id="rId26"/>
    <p:sldId id="816" r:id="rId27"/>
    <p:sldId id="820" r:id="rId28"/>
    <p:sldId id="821" r:id="rId29"/>
    <p:sldId id="822" r:id="rId30"/>
    <p:sldId id="830" r:id="rId31"/>
    <p:sldId id="825" r:id="rId32"/>
    <p:sldId id="824" r:id="rId33"/>
    <p:sldId id="823" r:id="rId34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46F2929-5E53-4BE7-ABA6-A75465EB8F92}">
          <p14:sldIdLst>
            <p14:sldId id="420"/>
            <p14:sldId id="644"/>
            <p14:sldId id="793"/>
            <p14:sldId id="788"/>
            <p14:sldId id="836"/>
            <p14:sldId id="837"/>
            <p14:sldId id="838"/>
            <p14:sldId id="826"/>
            <p14:sldId id="839"/>
            <p14:sldId id="840"/>
            <p14:sldId id="674"/>
            <p14:sldId id="827"/>
            <p14:sldId id="842"/>
            <p14:sldId id="794"/>
            <p14:sldId id="795"/>
            <p14:sldId id="828"/>
            <p14:sldId id="796"/>
            <p14:sldId id="829"/>
            <p14:sldId id="833"/>
            <p14:sldId id="834"/>
            <p14:sldId id="835"/>
            <p14:sldId id="832"/>
            <p14:sldId id="798"/>
            <p14:sldId id="799"/>
            <p14:sldId id="819"/>
            <p14:sldId id="816"/>
            <p14:sldId id="820"/>
            <p14:sldId id="821"/>
            <p14:sldId id="822"/>
            <p14:sldId id="830"/>
            <p14:sldId id="825"/>
            <p14:sldId id="824"/>
            <p14:sldId id="82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  <a:srgbClr val="4949E7"/>
    <a:srgbClr val="800080"/>
    <a:srgbClr val="FFFF66"/>
    <a:srgbClr val="EC3A3B"/>
    <a:srgbClr val="660033"/>
    <a:srgbClr val="FFFF00"/>
    <a:srgbClr val="CC00CC"/>
    <a:srgbClr val="FF026C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136" autoAdjust="0"/>
    <p:restoredTop sz="94624" autoAdjust="0"/>
  </p:normalViewPr>
  <p:slideViewPr>
    <p:cSldViewPr>
      <p:cViewPr varScale="1">
        <p:scale>
          <a:sx n="63" d="100"/>
          <a:sy n="63" d="100"/>
        </p:scale>
        <p:origin x="324" y="10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200" b="1">
                <a:solidFill>
                  <a:schemeClr val="tx1"/>
                </a:solidFill>
                <a:highlight>
                  <a:srgbClr val="FFFF00"/>
                </a:highlight>
              </a:rPr>
              <a:t>Đồ</a:t>
            </a:r>
            <a:r>
              <a:rPr lang="en-US" sz="3200" b="1" baseline="0">
                <a:solidFill>
                  <a:schemeClr val="tx1"/>
                </a:solidFill>
                <a:highlight>
                  <a:srgbClr val="FFFF00"/>
                </a:highlight>
              </a:rPr>
              <a:t> thị biểu diễn</a:t>
            </a:r>
            <a:r>
              <a:rPr lang="vi-VN" sz="3200" b="1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vi-VN" sz="3200" b="1" dirty="0">
                <a:solidFill>
                  <a:schemeClr val="tx1"/>
                </a:solidFill>
                <a:highlight>
                  <a:srgbClr val="FFFF00"/>
                </a:highlight>
              </a:rPr>
              <a:t>nhiệt độ sôi, nóng chảy </a:t>
            </a:r>
            <a:r>
              <a:rPr lang="vi-VN" sz="3200" b="1">
                <a:solidFill>
                  <a:schemeClr val="tx1"/>
                </a:solidFill>
                <a:highlight>
                  <a:srgbClr val="FFFF00"/>
                </a:highlight>
              </a:rPr>
              <a:t>của </a:t>
            </a:r>
            <a:r>
              <a:rPr lang="en-US" sz="3200" b="1">
                <a:solidFill>
                  <a:schemeClr val="tx1"/>
                </a:solidFill>
                <a:highlight>
                  <a:srgbClr val="FFFF00"/>
                </a:highlight>
              </a:rPr>
              <a:t>các</a:t>
            </a:r>
            <a:r>
              <a:rPr lang="vi-VN" sz="3200" b="1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vi-VN" sz="3200" b="1" dirty="0">
                <a:solidFill>
                  <a:schemeClr val="tx1"/>
                </a:solidFill>
                <a:highlight>
                  <a:srgbClr val="FFFF00"/>
                </a:highlight>
              </a:rPr>
              <a:t>halogen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334781003937008E-2"/>
          <c:y val="0.22928090345316501"/>
          <c:w val="0.88321468996062991"/>
          <c:h val="0.68418009595712659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Nhiệt độ nóng chảy</c:v>
                </c:pt>
              </c:strCache>
            </c:strRef>
          </c:tx>
          <c:spPr>
            <a:ln w="66675" cap="rnd">
              <a:solidFill>
                <a:srgbClr val="4949E7"/>
              </a:solidFill>
              <a:prstDash val="sysDot"/>
              <a:miter lim="800000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Sheet1!$A$2:$A$5</c:f>
              <c:strCache>
                <c:ptCount val="4"/>
                <c:pt idx="0">
                  <c:v>Fluorine</c:v>
                </c:pt>
                <c:pt idx="1">
                  <c:v>Chlorine</c:v>
                </c:pt>
                <c:pt idx="2">
                  <c:v>Bromine</c:v>
                </c:pt>
                <c:pt idx="3">
                  <c:v>Iodine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-220</c:v>
                </c:pt>
                <c:pt idx="1">
                  <c:v>-101</c:v>
                </c:pt>
                <c:pt idx="2">
                  <c:v>-7</c:v>
                </c:pt>
                <c:pt idx="3">
                  <c:v>114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0B9D-404B-9CB7-DEBB5A7CB6D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Nhiệt độ sôi</c:v>
                </c:pt>
              </c:strCache>
            </c:strRef>
          </c:tx>
          <c:spPr>
            <a:ln w="571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Sheet1!$A$2:$A$5</c:f>
              <c:strCache>
                <c:ptCount val="4"/>
                <c:pt idx="0">
                  <c:v>Fluorine</c:v>
                </c:pt>
                <c:pt idx="1">
                  <c:v>Chlorine</c:v>
                </c:pt>
                <c:pt idx="2">
                  <c:v>Bromine</c:v>
                </c:pt>
                <c:pt idx="3">
                  <c:v>Iodine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-188</c:v>
                </c:pt>
                <c:pt idx="1">
                  <c:v>-35</c:v>
                </c:pt>
                <c:pt idx="2">
                  <c:v>59</c:v>
                </c:pt>
                <c:pt idx="3">
                  <c:v>184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0B9D-404B-9CB7-DEBB5A7CB6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69696088"/>
        <c:axId val="969698712"/>
      </c:lineChart>
      <c:catAx>
        <c:axId val="969696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969698712"/>
        <c:crosses val="autoZero"/>
        <c:auto val="1"/>
        <c:lblAlgn val="ctr"/>
        <c:lblOffset val="100"/>
        <c:noMultiLvlLbl val="0"/>
      </c:catAx>
      <c:valAx>
        <c:axId val="969698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9696960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38100"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2A0AA93-AE50-457A-A186-5D0657C3D52D}" type="doc">
      <dgm:prSet loTypeId="urn:microsoft.com/office/officeart/2005/8/layout/list1" loCatId="list" qsTypeId="urn:microsoft.com/office/officeart/2005/8/quickstyle/3d2" qsCatId="3D" csTypeId="urn:microsoft.com/office/officeart/2005/8/colors/accent2_2" csCatId="accent2" phldr="1"/>
      <dgm:spPr/>
    </dgm:pt>
    <dgm:pt modelId="{7137981E-7C2E-4F2C-9B72-C6419CEDF861}">
      <dgm:prSet phldrT="[Text]" custT="1"/>
      <dgm:spPr>
        <a:solidFill>
          <a:srgbClr val="92D050"/>
        </a:solidFill>
      </dgm:spPr>
      <dgm:t>
        <a:bodyPr/>
        <a:lstStyle/>
        <a:p>
          <a:r>
            <a:rPr lang="en-US" sz="4000">
              <a:latin typeface="#9Slide03 Bebas Neue Bold" panose="020B0606020202050201" pitchFamily="34" charset="0"/>
            </a:rPr>
            <a:t>Vị trí, trạng thái tự nhiên</a:t>
          </a:r>
        </a:p>
      </dgm:t>
    </dgm:pt>
    <dgm:pt modelId="{912CF3E2-AA39-4158-AD84-65F1B0005DE8}" type="parTrans" cxnId="{713CCF7F-3E3B-47B6-AB70-756BCF34D87F}">
      <dgm:prSet/>
      <dgm:spPr/>
      <dgm:t>
        <a:bodyPr/>
        <a:lstStyle/>
        <a:p>
          <a:endParaRPr lang="en-US" sz="2400">
            <a:latin typeface="#9Slide03 Bebas Neue Bold" panose="020B0606020202050201" pitchFamily="34" charset="0"/>
          </a:endParaRPr>
        </a:p>
      </dgm:t>
    </dgm:pt>
    <dgm:pt modelId="{42458575-5EF5-4FE9-BCDE-46C784ABE541}" type="sibTrans" cxnId="{713CCF7F-3E3B-47B6-AB70-756BCF34D87F}">
      <dgm:prSet/>
      <dgm:spPr/>
      <dgm:t>
        <a:bodyPr/>
        <a:lstStyle/>
        <a:p>
          <a:endParaRPr lang="en-US" sz="2400">
            <a:latin typeface="#9Slide03 Bebas Neue Bold" panose="020B0606020202050201" pitchFamily="34" charset="0"/>
          </a:endParaRPr>
        </a:p>
      </dgm:t>
    </dgm:pt>
    <dgm:pt modelId="{35C8BAA9-5697-4CA5-9296-85FF82CA05D6}">
      <dgm:prSet phldrT="[Text]" custT="1"/>
      <dgm:spPr>
        <a:solidFill>
          <a:srgbClr val="FFC000"/>
        </a:solidFill>
      </dgm:spPr>
      <dgm:t>
        <a:bodyPr/>
        <a:lstStyle/>
        <a:p>
          <a:r>
            <a:rPr lang="en-US" sz="4000">
              <a:latin typeface="#9Slide03 Bebas Neue Bold" panose="020B0606020202050201" pitchFamily="34" charset="0"/>
            </a:rPr>
            <a:t>CẤU TẠO NGUYÊN TỬ, PHÂN TỬ</a:t>
          </a:r>
        </a:p>
      </dgm:t>
    </dgm:pt>
    <dgm:pt modelId="{B521DEF8-D8E7-4910-805F-B5407F8E74BC}" type="parTrans" cxnId="{4F25785D-67A4-4A57-99F7-BF96C9753FD9}">
      <dgm:prSet/>
      <dgm:spPr/>
      <dgm:t>
        <a:bodyPr/>
        <a:lstStyle/>
        <a:p>
          <a:endParaRPr lang="en-US" sz="2400">
            <a:latin typeface="#9Slide03 Bebas Neue Bold" panose="020B0606020202050201" pitchFamily="34" charset="0"/>
          </a:endParaRPr>
        </a:p>
      </dgm:t>
    </dgm:pt>
    <dgm:pt modelId="{0FDB53DF-A90B-43D7-8251-FABC9AD2648E}" type="sibTrans" cxnId="{4F25785D-67A4-4A57-99F7-BF96C9753FD9}">
      <dgm:prSet/>
      <dgm:spPr/>
      <dgm:t>
        <a:bodyPr/>
        <a:lstStyle/>
        <a:p>
          <a:endParaRPr lang="en-US" sz="2400">
            <a:latin typeface="#9Slide03 Bebas Neue Bold" panose="020B0606020202050201" pitchFamily="34" charset="0"/>
          </a:endParaRPr>
        </a:p>
      </dgm:t>
    </dgm:pt>
    <dgm:pt modelId="{BE531C9A-3EC6-4728-B563-64C07E0E34E7}">
      <dgm:prSet phldrT="[Text]" custT="1"/>
      <dgm:spPr>
        <a:solidFill>
          <a:srgbClr val="FF026C"/>
        </a:solidFill>
      </dgm:spPr>
      <dgm:t>
        <a:bodyPr/>
        <a:lstStyle/>
        <a:p>
          <a:r>
            <a:rPr lang="en-US" sz="4000">
              <a:latin typeface="#9Slide03 Bebas Neue Bold" panose="020B0606020202050201" pitchFamily="34" charset="0"/>
            </a:rPr>
            <a:t>TÍNH CHẤT VẬT LÍ</a:t>
          </a:r>
        </a:p>
      </dgm:t>
    </dgm:pt>
    <dgm:pt modelId="{4BFBED47-051A-410B-9EE2-E202862A7C3C}" type="parTrans" cxnId="{E8126538-4D3F-4835-ACE5-39083F16C0DB}">
      <dgm:prSet/>
      <dgm:spPr/>
      <dgm:t>
        <a:bodyPr/>
        <a:lstStyle/>
        <a:p>
          <a:endParaRPr lang="en-US" sz="2400">
            <a:latin typeface="#9Slide03 Bebas Neue Bold" panose="020B0606020202050201" pitchFamily="34" charset="0"/>
          </a:endParaRPr>
        </a:p>
      </dgm:t>
    </dgm:pt>
    <dgm:pt modelId="{8B9ADA35-1CB8-4EF8-B2CF-B7303E7A72CF}" type="sibTrans" cxnId="{E8126538-4D3F-4835-ACE5-39083F16C0DB}">
      <dgm:prSet/>
      <dgm:spPr/>
      <dgm:t>
        <a:bodyPr/>
        <a:lstStyle/>
        <a:p>
          <a:endParaRPr lang="en-US" sz="2400">
            <a:latin typeface="#9Slide03 Bebas Neue Bold" panose="020B0606020202050201" pitchFamily="34" charset="0"/>
          </a:endParaRPr>
        </a:p>
      </dgm:t>
    </dgm:pt>
    <dgm:pt modelId="{EDC1074B-437C-4FA6-BD63-1DB8AF1C6509}">
      <dgm:prSet phldrT="[Text]" custT="1"/>
      <dgm:spPr>
        <a:solidFill>
          <a:srgbClr val="4949E7"/>
        </a:solidFill>
      </dgm:spPr>
      <dgm:t>
        <a:bodyPr/>
        <a:lstStyle/>
        <a:p>
          <a:r>
            <a:rPr lang="en-US" sz="4000">
              <a:latin typeface="#9Slide03 Bebas Neue Bold" panose="020B0606020202050201" pitchFamily="34" charset="0"/>
            </a:rPr>
            <a:t>ỨNG DỤNG</a:t>
          </a:r>
        </a:p>
      </dgm:t>
    </dgm:pt>
    <dgm:pt modelId="{5B50DA48-82C5-4A4A-936F-84199DD789B4}" type="parTrans" cxnId="{3368444B-C569-4447-8531-888577734C1E}">
      <dgm:prSet/>
      <dgm:spPr/>
      <dgm:t>
        <a:bodyPr/>
        <a:lstStyle/>
        <a:p>
          <a:endParaRPr lang="en-US" sz="2400">
            <a:latin typeface="#9Slide03 Bebas Neue Bold" panose="020B0606020202050201" pitchFamily="34" charset="0"/>
          </a:endParaRPr>
        </a:p>
      </dgm:t>
    </dgm:pt>
    <dgm:pt modelId="{7B1F35CD-CDAA-4FE0-9387-2ADE3ED7D2CF}" type="sibTrans" cxnId="{3368444B-C569-4447-8531-888577734C1E}">
      <dgm:prSet/>
      <dgm:spPr/>
      <dgm:t>
        <a:bodyPr/>
        <a:lstStyle/>
        <a:p>
          <a:endParaRPr lang="en-US" sz="2400">
            <a:latin typeface="#9Slide03 Bebas Neue Bold" panose="020B0606020202050201" pitchFamily="34" charset="0"/>
          </a:endParaRPr>
        </a:p>
      </dgm:t>
    </dgm:pt>
    <dgm:pt modelId="{700C6E5E-70D4-4A24-AF9F-2362E456696A}">
      <dgm:prSet phldrT="[Text]" custT="1"/>
      <dgm:spPr>
        <a:solidFill>
          <a:srgbClr val="CC00CC"/>
        </a:solidFill>
      </dgm:spPr>
      <dgm:t>
        <a:bodyPr/>
        <a:lstStyle/>
        <a:p>
          <a:r>
            <a:rPr lang="en-US" sz="4000">
              <a:latin typeface="#9Slide03 Bebas Neue Bold" panose="020B0606020202050201" pitchFamily="34" charset="0"/>
            </a:rPr>
            <a:t>TÍNH CHẤT HÓA HỌC</a:t>
          </a:r>
        </a:p>
      </dgm:t>
    </dgm:pt>
    <dgm:pt modelId="{306ACC7E-CFD2-4CBC-8685-171E3F5314A7}" type="parTrans" cxnId="{6575656B-2F83-4347-AB51-940E9334E07E}">
      <dgm:prSet/>
      <dgm:spPr/>
      <dgm:t>
        <a:bodyPr/>
        <a:lstStyle/>
        <a:p>
          <a:endParaRPr lang="en-US"/>
        </a:p>
      </dgm:t>
    </dgm:pt>
    <dgm:pt modelId="{69197FE1-4403-4046-A5A2-0454343C20D9}" type="sibTrans" cxnId="{6575656B-2F83-4347-AB51-940E9334E07E}">
      <dgm:prSet/>
      <dgm:spPr/>
      <dgm:t>
        <a:bodyPr/>
        <a:lstStyle/>
        <a:p>
          <a:endParaRPr lang="en-US"/>
        </a:p>
      </dgm:t>
    </dgm:pt>
    <dgm:pt modelId="{3D6253D4-C3A5-4334-B16E-87470DE8D883}" type="pres">
      <dgm:prSet presAssocID="{D2A0AA93-AE50-457A-A186-5D0657C3D52D}" presName="linear" presStyleCnt="0">
        <dgm:presLayoutVars>
          <dgm:dir/>
          <dgm:animLvl val="lvl"/>
          <dgm:resizeHandles val="exact"/>
        </dgm:presLayoutVars>
      </dgm:prSet>
      <dgm:spPr/>
    </dgm:pt>
    <dgm:pt modelId="{B661E96F-94A3-4573-8C70-AB5966B8692C}" type="pres">
      <dgm:prSet presAssocID="{7137981E-7C2E-4F2C-9B72-C6419CEDF861}" presName="parentLin" presStyleCnt="0"/>
      <dgm:spPr/>
    </dgm:pt>
    <dgm:pt modelId="{0045FE9B-AACE-455B-A794-DCC3CE163EFB}" type="pres">
      <dgm:prSet presAssocID="{7137981E-7C2E-4F2C-9B72-C6419CEDF861}" presName="parentLeftMargin" presStyleLbl="node1" presStyleIdx="0" presStyleCnt="5"/>
      <dgm:spPr/>
    </dgm:pt>
    <dgm:pt modelId="{D78223CF-EA93-4C61-A3EC-A93CDAC2C0C7}" type="pres">
      <dgm:prSet presAssocID="{7137981E-7C2E-4F2C-9B72-C6419CEDF861}" presName="parentText" presStyleLbl="node1" presStyleIdx="0" presStyleCnt="5" custScaleX="105770" custScaleY="136298">
        <dgm:presLayoutVars>
          <dgm:chMax val="0"/>
          <dgm:bulletEnabled val="1"/>
        </dgm:presLayoutVars>
      </dgm:prSet>
      <dgm:spPr/>
    </dgm:pt>
    <dgm:pt modelId="{9E31BCE0-D01A-46A8-BC6E-75602AB71FD0}" type="pres">
      <dgm:prSet presAssocID="{7137981E-7C2E-4F2C-9B72-C6419CEDF861}" presName="negativeSpace" presStyleCnt="0"/>
      <dgm:spPr/>
    </dgm:pt>
    <dgm:pt modelId="{DEBDB3EA-AA86-4993-A3D3-5C94A85C199A}" type="pres">
      <dgm:prSet presAssocID="{7137981E-7C2E-4F2C-9B72-C6419CEDF861}" presName="childText" presStyleLbl="conFgAcc1" presStyleIdx="0" presStyleCnt="5">
        <dgm:presLayoutVars>
          <dgm:bulletEnabled val="1"/>
        </dgm:presLayoutVars>
      </dgm:prSet>
      <dgm:spPr>
        <a:solidFill>
          <a:schemeClr val="bg1">
            <a:lumMod val="85000"/>
          </a:schemeClr>
        </a:solidFill>
        <a:ln>
          <a:noFill/>
        </a:ln>
      </dgm:spPr>
    </dgm:pt>
    <dgm:pt modelId="{D18DF460-4E0E-48F9-97B3-E28037953F3B}" type="pres">
      <dgm:prSet presAssocID="{42458575-5EF5-4FE9-BCDE-46C784ABE541}" presName="spaceBetweenRectangles" presStyleCnt="0"/>
      <dgm:spPr/>
    </dgm:pt>
    <dgm:pt modelId="{320F4A16-8553-4605-87D6-EADE9D793CAD}" type="pres">
      <dgm:prSet presAssocID="{35C8BAA9-5697-4CA5-9296-85FF82CA05D6}" presName="parentLin" presStyleCnt="0"/>
      <dgm:spPr/>
    </dgm:pt>
    <dgm:pt modelId="{6CEE0624-66CB-4074-8B32-A1B5045B8DEB}" type="pres">
      <dgm:prSet presAssocID="{35C8BAA9-5697-4CA5-9296-85FF82CA05D6}" presName="parentLeftMargin" presStyleLbl="node1" presStyleIdx="0" presStyleCnt="5"/>
      <dgm:spPr/>
    </dgm:pt>
    <dgm:pt modelId="{083AD768-37C4-4681-B819-06866437D891}" type="pres">
      <dgm:prSet presAssocID="{35C8BAA9-5697-4CA5-9296-85FF82CA05D6}" presName="parentText" presStyleLbl="node1" presStyleIdx="1" presStyleCnt="5" custScaleX="105770" custScaleY="136298" custLinFactNeighborY="6348">
        <dgm:presLayoutVars>
          <dgm:chMax val="0"/>
          <dgm:bulletEnabled val="1"/>
        </dgm:presLayoutVars>
      </dgm:prSet>
      <dgm:spPr/>
    </dgm:pt>
    <dgm:pt modelId="{2786BD3B-3C6F-4179-95BE-979378B67226}" type="pres">
      <dgm:prSet presAssocID="{35C8BAA9-5697-4CA5-9296-85FF82CA05D6}" presName="negativeSpace" presStyleCnt="0"/>
      <dgm:spPr/>
    </dgm:pt>
    <dgm:pt modelId="{EB0B3DB8-E654-415F-A022-96C92D3301FC}" type="pres">
      <dgm:prSet presAssocID="{35C8BAA9-5697-4CA5-9296-85FF82CA05D6}" presName="childText" presStyleLbl="conFgAcc1" presStyleIdx="1" presStyleCnt="5">
        <dgm:presLayoutVars>
          <dgm:bulletEnabled val="1"/>
        </dgm:presLayoutVars>
      </dgm:prSet>
      <dgm:spPr>
        <a:solidFill>
          <a:schemeClr val="bg1">
            <a:lumMod val="85000"/>
          </a:schemeClr>
        </a:solidFill>
        <a:ln>
          <a:noFill/>
        </a:ln>
      </dgm:spPr>
    </dgm:pt>
    <dgm:pt modelId="{DFDDCB22-18A8-446C-BB04-E50FBFCBCDB4}" type="pres">
      <dgm:prSet presAssocID="{0FDB53DF-A90B-43D7-8251-FABC9AD2648E}" presName="spaceBetweenRectangles" presStyleCnt="0"/>
      <dgm:spPr/>
    </dgm:pt>
    <dgm:pt modelId="{C5B45B7A-72D3-40CC-99CF-2CEFC9220929}" type="pres">
      <dgm:prSet presAssocID="{BE531C9A-3EC6-4728-B563-64C07E0E34E7}" presName="parentLin" presStyleCnt="0"/>
      <dgm:spPr/>
    </dgm:pt>
    <dgm:pt modelId="{E9247283-B291-470E-AD69-8F43FD32B655}" type="pres">
      <dgm:prSet presAssocID="{BE531C9A-3EC6-4728-B563-64C07E0E34E7}" presName="parentLeftMargin" presStyleLbl="node1" presStyleIdx="1" presStyleCnt="5"/>
      <dgm:spPr/>
    </dgm:pt>
    <dgm:pt modelId="{9EB0DDD2-72D1-44C1-9A30-C6591BC64425}" type="pres">
      <dgm:prSet presAssocID="{BE531C9A-3EC6-4728-B563-64C07E0E34E7}" presName="parentText" presStyleLbl="node1" presStyleIdx="2" presStyleCnt="5" custScaleX="105770" custScaleY="136298" custLinFactNeighborY="10929">
        <dgm:presLayoutVars>
          <dgm:chMax val="0"/>
          <dgm:bulletEnabled val="1"/>
        </dgm:presLayoutVars>
      </dgm:prSet>
      <dgm:spPr/>
    </dgm:pt>
    <dgm:pt modelId="{86880A80-0E37-4CA4-ADAE-DDD0A325156D}" type="pres">
      <dgm:prSet presAssocID="{BE531C9A-3EC6-4728-B563-64C07E0E34E7}" presName="negativeSpace" presStyleCnt="0"/>
      <dgm:spPr/>
    </dgm:pt>
    <dgm:pt modelId="{6F3884D3-189C-4934-9BF8-C865EAED4E60}" type="pres">
      <dgm:prSet presAssocID="{BE531C9A-3EC6-4728-B563-64C07E0E34E7}" presName="childText" presStyleLbl="conFgAcc1" presStyleIdx="2" presStyleCnt="5">
        <dgm:presLayoutVars>
          <dgm:bulletEnabled val="1"/>
        </dgm:presLayoutVars>
      </dgm:prSet>
      <dgm:spPr>
        <a:solidFill>
          <a:schemeClr val="bg1">
            <a:lumMod val="85000"/>
          </a:schemeClr>
        </a:solidFill>
        <a:ln>
          <a:noFill/>
        </a:ln>
      </dgm:spPr>
    </dgm:pt>
    <dgm:pt modelId="{031843E4-AEAF-4F28-AC76-1C806BD3F559}" type="pres">
      <dgm:prSet presAssocID="{8B9ADA35-1CB8-4EF8-B2CF-B7303E7A72CF}" presName="spaceBetweenRectangles" presStyleCnt="0"/>
      <dgm:spPr/>
    </dgm:pt>
    <dgm:pt modelId="{FDE73A69-9C6C-4EC8-8113-2AD8DCE9589E}" type="pres">
      <dgm:prSet presAssocID="{EDC1074B-437C-4FA6-BD63-1DB8AF1C6509}" presName="parentLin" presStyleCnt="0"/>
      <dgm:spPr/>
    </dgm:pt>
    <dgm:pt modelId="{0DC7900D-7BA8-484B-88A8-9E5D7C86772A}" type="pres">
      <dgm:prSet presAssocID="{EDC1074B-437C-4FA6-BD63-1DB8AF1C6509}" presName="parentLeftMargin" presStyleLbl="node1" presStyleIdx="2" presStyleCnt="5"/>
      <dgm:spPr/>
    </dgm:pt>
    <dgm:pt modelId="{7448222F-C7E1-478F-B6B7-ED2638B1F2D4}" type="pres">
      <dgm:prSet presAssocID="{EDC1074B-437C-4FA6-BD63-1DB8AF1C6509}" presName="parentText" presStyleLbl="node1" presStyleIdx="3" presStyleCnt="5" custScaleX="105770" custScaleY="136298" custLinFactNeighborY="9690">
        <dgm:presLayoutVars>
          <dgm:chMax val="0"/>
          <dgm:bulletEnabled val="1"/>
        </dgm:presLayoutVars>
      </dgm:prSet>
      <dgm:spPr/>
    </dgm:pt>
    <dgm:pt modelId="{236B6D7E-DCD0-44D4-BABE-4D6CD8F368D2}" type="pres">
      <dgm:prSet presAssocID="{EDC1074B-437C-4FA6-BD63-1DB8AF1C6509}" presName="negativeSpace" presStyleCnt="0"/>
      <dgm:spPr/>
    </dgm:pt>
    <dgm:pt modelId="{BEEF454C-24EB-495C-8423-4411683A403A}" type="pres">
      <dgm:prSet presAssocID="{EDC1074B-437C-4FA6-BD63-1DB8AF1C6509}" presName="childText" presStyleLbl="conFgAcc1" presStyleIdx="3" presStyleCnt="5">
        <dgm:presLayoutVars>
          <dgm:bulletEnabled val="1"/>
        </dgm:presLayoutVars>
      </dgm:prSet>
      <dgm:spPr>
        <a:solidFill>
          <a:schemeClr val="bg1">
            <a:lumMod val="85000"/>
          </a:schemeClr>
        </a:solidFill>
        <a:ln>
          <a:noFill/>
        </a:ln>
      </dgm:spPr>
    </dgm:pt>
    <dgm:pt modelId="{936A18B4-FA50-4A69-85C9-3706A0D4EB4A}" type="pres">
      <dgm:prSet presAssocID="{7B1F35CD-CDAA-4FE0-9387-2ADE3ED7D2CF}" presName="spaceBetweenRectangles" presStyleCnt="0"/>
      <dgm:spPr/>
    </dgm:pt>
    <dgm:pt modelId="{AC15CD52-9808-4D91-9147-99D3DD72D10B}" type="pres">
      <dgm:prSet presAssocID="{700C6E5E-70D4-4A24-AF9F-2362E456696A}" presName="parentLin" presStyleCnt="0"/>
      <dgm:spPr/>
    </dgm:pt>
    <dgm:pt modelId="{6FE550DF-45A6-43DA-A25D-68453A45FEB2}" type="pres">
      <dgm:prSet presAssocID="{700C6E5E-70D4-4A24-AF9F-2362E456696A}" presName="parentLeftMargin" presStyleLbl="node1" presStyleIdx="3" presStyleCnt="5"/>
      <dgm:spPr/>
    </dgm:pt>
    <dgm:pt modelId="{7CEA3204-DBBB-4009-8F04-5C2EDE834172}" type="pres">
      <dgm:prSet presAssocID="{700C6E5E-70D4-4A24-AF9F-2362E456696A}" presName="parentText" presStyleLbl="node1" presStyleIdx="4" presStyleCnt="5" custScaleX="105770" custScaleY="136298" custLinFactNeighborY="4338">
        <dgm:presLayoutVars>
          <dgm:chMax val="0"/>
          <dgm:bulletEnabled val="1"/>
        </dgm:presLayoutVars>
      </dgm:prSet>
      <dgm:spPr/>
    </dgm:pt>
    <dgm:pt modelId="{602E0E6B-7DE2-4927-B93E-8DEBB758C466}" type="pres">
      <dgm:prSet presAssocID="{700C6E5E-70D4-4A24-AF9F-2362E456696A}" presName="negativeSpace" presStyleCnt="0"/>
      <dgm:spPr/>
    </dgm:pt>
    <dgm:pt modelId="{694F5ED8-831F-437E-AD04-D21EDFA9CE53}" type="pres">
      <dgm:prSet presAssocID="{700C6E5E-70D4-4A24-AF9F-2362E456696A}" presName="childText" presStyleLbl="conFgAcc1" presStyleIdx="4" presStyleCnt="5">
        <dgm:presLayoutVars>
          <dgm:bulletEnabled val="1"/>
        </dgm:presLayoutVars>
      </dgm:prSet>
      <dgm:spPr>
        <a:solidFill>
          <a:schemeClr val="bg1">
            <a:lumMod val="85000"/>
          </a:schemeClr>
        </a:solidFill>
        <a:ln>
          <a:noFill/>
        </a:ln>
      </dgm:spPr>
    </dgm:pt>
  </dgm:ptLst>
  <dgm:cxnLst>
    <dgm:cxn modelId="{E8126538-4D3F-4835-ACE5-39083F16C0DB}" srcId="{D2A0AA93-AE50-457A-A186-5D0657C3D52D}" destId="{BE531C9A-3EC6-4728-B563-64C07E0E34E7}" srcOrd="2" destOrd="0" parTransId="{4BFBED47-051A-410B-9EE2-E202862A7C3C}" sibTransId="{8B9ADA35-1CB8-4EF8-B2CF-B7303E7A72CF}"/>
    <dgm:cxn modelId="{4F25785D-67A4-4A57-99F7-BF96C9753FD9}" srcId="{D2A0AA93-AE50-457A-A186-5D0657C3D52D}" destId="{35C8BAA9-5697-4CA5-9296-85FF82CA05D6}" srcOrd="1" destOrd="0" parTransId="{B521DEF8-D8E7-4910-805F-B5407F8E74BC}" sibTransId="{0FDB53DF-A90B-43D7-8251-FABC9AD2648E}"/>
    <dgm:cxn modelId="{81A73341-F4E1-4096-8427-E46F1547A1C0}" type="presOf" srcId="{7137981E-7C2E-4F2C-9B72-C6419CEDF861}" destId="{0045FE9B-AACE-455B-A794-DCC3CE163EFB}" srcOrd="0" destOrd="0" presId="urn:microsoft.com/office/officeart/2005/8/layout/list1"/>
    <dgm:cxn modelId="{81797267-18A4-409C-A74E-910AA71A2338}" type="presOf" srcId="{700C6E5E-70D4-4A24-AF9F-2362E456696A}" destId="{7CEA3204-DBBB-4009-8F04-5C2EDE834172}" srcOrd="1" destOrd="0" presId="urn:microsoft.com/office/officeart/2005/8/layout/list1"/>
    <dgm:cxn modelId="{3368444B-C569-4447-8531-888577734C1E}" srcId="{D2A0AA93-AE50-457A-A186-5D0657C3D52D}" destId="{EDC1074B-437C-4FA6-BD63-1DB8AF1C6509}" srcOrd="3" destOrd="0" parTransId="{5B50DA48-82C5-4A4A-936F-84199DD789B4}" sibTransId="{7B1F35CD-CDAA-4FE0-9387-2ADE3ED7D2CF}"/>
    <dgm:cxn modelId="{6575656B-2F83-4347-AB51-940E9334E07E}" srcId="{D2A0AA93-AE50-457A-A186-5D0657C3D52D}" destId="{700C6E5E-70D4-4A24-AF9F-2362E456696A}" srcOrd="4" destOrd="0" parTransId="{306ACC7E-CFD2-4CBC-8685-171E3F5314A7}" sibTransId="{69197FE1-4403-4046-A5A2-0454343C20D9}"/>
    <dgm:cxn modelId="{D4A6B751-20B7-4E21-BAEB-7E5F8108776F}" type="presOf" srcId="{EDC1074B-437C-4FA6-BD63-1DB8AF1C6509}" destId="{7448222F-C7E1-478F-B6B7-ED2638B1F2D4}" srcOrd="1" destOrd="0" presId="urn:microsoft.com/office/officeart/2005/8/layout/list1"/>
    <dgm:cxn modelId="{A8B8BC51-A587-4BC9-8792-767F9E4B5250}" type="presOf" srcId="{BE531C9A-3EC6-4728-B563-64C07E0E34E7}" destId="{9EB0DDD2-72D1-44C1-9A30-C6591BC64425}" srcOrd="1" destOrd="0" presId="urn:microsoft.com/office/officeart/2005/8/layout/list1"/>
    <dgm:cxn modelId="{7463A972-AE4A-459C-8B0D-55810E1A1E91}" type="presOf" srcId="{EDC1074B-437C-4FA6-BD63-1DB8AF1C6509}" destId="{0DC7900D-7BA8-484B-88A8-9E5D7C86772A}" srcOrd="0" destOrd="0" presId="urn:microsoft.com/office/officeart/2005/8/layout/list1"/>
    <dgm:cxn modelId="{0DF98C59-7693-4F58-91CA-A60F3C3F2EB5}" type="presOf" srcId="{7137981E-7C2E-4F2C-9B72-C6419CEDF861}" destId="{D78223CF-EA93-4C61-A3EC-A93CDAC2C0C7}" srcOrd="1" destOrd="0" presId="urn:microsoft.com/office/officeart/2005/8/layout/list1"/>
    <dgm:cxn modelId="{713CCF7F-3E3B-47B6-AB70-756BCF34D87F}" srcId="{D2A0AA93-AE50-457A-A186-5D0657C3D52D}" destId="{7137981E-7C2E-4F2C-9B72-C6419CEDF861}" srcOrd="0" destOrd="0" parTransId="{912CF3E2-AA39-4158-AD84-65F1B0005DE8}" sibTransId="{42458575-5EF5-4FE9-BCDE-46C784ABE541}"/>
    <dgm:cxn modelId="{C9E71790-DF17-4D72-BCAC-218CC1C10BE0}" type="presOf" srcId="{35C8BAA9-5697-4CA5-9296-85FF82CA05D6}" destId="{083AD768-37C4-4681-B819-06866437D891}" srcOrd="1" destOrd="0" presId="urn:microsoft.com/office/officeart/2005/8/layout/list1"/>
    <dgm:cxn modelId="{CC25AEBD-C649-4BC0-B6BE-61D7336AED8F}" type="presOf" srcId="{BE531C9A-3EC6-4728-B563-64C07E0E34E7}" destId="{E9247283-B291-470E-AD69-8F43FD32B655}" srcOrd="0" destOrd="0" presId="urn:microsoft.com/office/officeart/2005/8/layout/list1"/>
    <dgm:cxn modelId="{DFA12FC3-FD3C-4F5F-94C5-F73D67905DBC}" type="presOf" srcId="{D2A0AA93-AE50-457A-A186-5D0657C3D52D}" destId="{3D6253D4-C3A5-4334-B16E-87470DE8D883}" srcOrd="0" destOrd="0" presId="urn:microsoft.com/office/officeart/2005/8/layout/list1"/>
    <dgm:cxn modelId="{93DA13D1-6B28-4715-A92D-711BC701AD3F}" type="presOf" srcId="{35C8BAA9-5697-4CA5-9296-85FF82CA05D6}" destId="{6CEE0624-66CB-4074-8B32-A1B5045B8DEB}" srcOrd="0" destOrd="0" presId="urn:microsoft.com/office/officeart/2005/8/layout/list1"/>
    <dgm:cxn modelId="{2188B5E1-8E41-4D82-9E42-D7E9441F5C00}" type="presOf" srcId="{700C6E5E-70D4-4A24-AF9F-2362E456696A}" destId="{6FE550DF-45A6-43DA-A25D-68453A45FEB2}" srcOrd="0" destOrd="0" presId="urn:microsoft.com/office/officeart/2005/8/layout/list1"/>
    <dgm:cxn modelId="{D3F8C9B8-F0A2-4869-983A-66F633302839}" type="presParOf" srcId="{3D6253D4-C3A5-4334-B16E-87470DE8D883}" destId="{B661E96F-94A3-4573-8C70-AB5966B8692C}" srcOrd="0" destOrd="0" presId="urn:microsoft.com/office/officeart/2005/8/layout/list1"/>
    <dgm:cxn modelId="{F8C9AE65-D1CD-4209-8F8F-B85732CB0D67}" type="presParOf" srcId="{B661E96F-94A3-4573-8C70-AB5966B8692C}" destId="{0045FE9B-AACE-455B-A794-DCC3CE163EFB}" srcOrd="0" destOrd="0" presId="urn:microsoft.com/office/officeart/2005/8/layout/list1"/>
    <dgm:cxn modelId="{EC456E35-A01C-45CD-867F-100DEAAFC3A6}" type="presParOf" srcId="{B661E96F-94A3-4573-8C70-AB5966B8692C}" destId="{D78223CF-EA93-4C61-A3EC-A93CDAC2C0C7}" srcOrd="1" destOrd="0" presId="urn:microsoft.com/office/officeart/2005/8/layout/list1"/>
    <dgm:cxn modelId="{1B7953B3-659D-4510-BA34-588B5DA3821E}" type="presParOf" srcId="{3D6253D4-C3A5-4334-B16E-87470DE8D883}" destId="{9E31BCE0-D01A-46A8-BC6E-75602AB71FD0}" srcOrd="1" destOrd="0" presId="urn:microsoft.com/office/officeart/2005/8/layout/list1"/>
    <dgm:cxn modelId="{1E5E15A1-A3CD-413A-8884-99344A94847D}" type="presParOf" srcId="{3D6253D4-C3A5-4334-B16E-87470DE8D883}" destId="{DEBDB3EA-AA86-4993-A3D3-5C94A85C199A}" srcOrd="2" destOrd="0" presId="urn:microsoft.com/office/officeart/2005/8/layout/list1"/>
    <dgm:cxn modelId="{2B70B000-06F2-4896-A28D-5EEF5CB69444}" type="presParOf" srcId="{3D6253D4-C3A5-4334-B16E-87470DE8D883}" destId="{D18DF460-4E0E-48F9-97B3-E28037953F3B}" srcOrd="3" destOrd="0" presId="urn:microsoft.com/office/officeart/2005/8/layout/list1"/>
    <dgm:cxn modelId="{E3198CA6-56A8-4074-8682-6F50EEEFACA5}" type="presParOf" srcId="{3D6253D4-C3A5-4334-B16E-87470DE8D883}" destId="{320F4A16-8553-4605-87D6-EADE9D793CAD}" srcOrd="4" destOrd="0" presId="urn:microsoft.com/office/officeart/2005/8/layout/list1"/>
    <dgm:cxn modelId="{D04C97B6-3023-437A-849B-8CEC2D3DA044}" type="presParOf" srcId="{320F4A16-8553-4605-87D6-EADE9D793CAD}" destId="{6CEE0624-66CB-4074-8B32-A1B5045B8DEB}" srcOrd="0" destOrd="0" presId="urn:microsoft.com/office/officeart/2005/8/layout/list1"/>
    <dgm:cxn modelId="{FCCECA2D-1E8F-4152-9293-137A0F13C611}" type="presParOf" srcId="{320F4A16-8553-4605-87D6-EADE9D793CAD}" destId="{083AD768-37C4-4681-B819-06866437D891}" srcOrd="1" destOrd="0" presId="urn:microsoft.com/office/officeart/2005/8/layout/list1"/>
    <dgm:cxn modelId="{107C2CE5-4D83-4B08-88F3-40C661AFC18F}" type="presParOf" srcId="{3D6253D4-C3A5-4334-B16E-87470DE8D883}" destId="{2786BD3B-3C6F-4179-95BE-979378B67226}" srcOrd="5" destOrd="0" presId="urn:microsoft.com/office/officeart/2005/8/layout/list1"/>
    <dgm:cxn modelId="{F1D46404-2A5F-408B-9A22-73A6DD535E96}" type="presParOf" srcId="{3D6253D4-C3A5-4334-B16E-87470DE8D883}" destId="{EB0B3DB8-E654-415F-A022-96C92D3301FC}" srcOrd="6" destOrd="0" presId="urn:microsoft.com/office/officeart/2005/8/layout/list1"/>
    <dgm:cxn modelId="{10A2CF23-C037-4B7A-99FE-E4338F1AD234}" type="presParOf" srcId="{3D6253D4-C3A5-4334-B16E-87470DE8D883}" destId="{DFDDCB22-18A8-446C-BB04-E50FBFCBCDB4}" srcOrd="7" destOrd="0" presId="urn:microsoft.com/office/officeart/2005/8/layout/list1"/>
    <dgm:cxn modelId="{29639FD7-D7EB-4960-ADCA-C0944792C42B}" type="presParOf" srcId="{3D6253D4-C3A5-4334-B16E-87470DE8D883}" destId="{C5B45B7A-72D3-40CC-99CF-2CEFC9220929}" srcOrd="8" destOrd="0" presId="urn:microsoft.com/office/officeart/2005/8/layout/list1"/>
    <dgm:cxn modelId="{0D149DDB-4742-4618-BFF5-E124C0688FB3}" type="presParOf" srcId="{C5B45B7A-72D3-40CC-99CF-2CEFC9220929}" destId="{E9247283-B291-470E-AD69-8F43FD32B655}" srcOrd="0" destOrd="0" presId="urn:microsoft.com/office/officeart/2005/8/layout/list1"/>
    <dgm:cxn modelId="{6EF1ECA8-9DC9-42B1-A388-B13D72FEDBE5}" type="presParOf" srcId="{C5B45B7A-72D3-40CC-99CF-2CEFC9220929}" destId="{9EB0DDD2-72D1-44C1-9A30-C6591BC64425}" srcOrd="1" destOrd="0" presId="urn:microsoft.com/office/officeart/2005/8/layout/list1"/>
    <dgm:cxn modelId="{D658629B-97DE-4EF2-B942-085319D69630}" type="presParOf" srcId="{3D6253D4-C3A5-4334-B16E-87470DE8D883}" destId="{86880A80-0E37-4CA4-ADAE-DDD0A325156D}" srcOrd="9" destOrd="0" presId="urn:microsoft.com/office/officeart/2005/8/layout/list1"/>
    <dgm:cxn modelId="{93FC88F5-4812-4374-A268-F15CB292CD92}" type="presParOf" srcId="{3D6253D4-C3A5-4334-B16E-87470DE8D883}" destId="{6F3884D3-189C-4934-9BF8-C865EAED4E60}" srcOrd="10" destOrd="0" presId="urn:microsoft.com/office/officeart/2005/8/layout/list1"/>
    <dgm:cxn modelId="{554FCFDA-924A-4A83-96AE-90BA973E7727}" type="presParOf" srcId="{3D6253D4-C3A5-4334-B16E-87470DE8D883}" destId="{031843E4-AEAF-4F28-AC76-1C806BD3F559}" srcOrd="11" destOrd="0" presId="urn:microsoft.com/office/officeart/2005/8/layout/list1"/>
    <dgm:cxn modelId="{8092FBD3-9530-4F00-B630-DFE4520CD1E5}" type="presParOf" srcId="{3D6253D4-C3A5-4334-B16E-87470DE8D883}" destId="{FDE73A69-9C6C-4EC8-8113-2AD8DCE9589E}" srcOrd="12" destOrd="0" presId="urn:microsoft.com/office/officeart/2005/8/layout/list1"/>
    <dgm:cxn modelId="{A0064C9B-8CC3-4330-926D-2D486BD6DF89}" type="presParOf" srcId="{FDE73A69-9C6C-4EC8-8113-2AD8DCE9589E}" destId="{0DC7900D-7BA8-484B-88A8-9E5D7C86772A}" srcOrd="0" destOrd="0" presId="urn:microsoft.com/office/officeart/2005/8/layout/list1"/>
    <dgm:cxn modelId="{2A58E176-105A-4FF0-9239-EC6B7AD132BC}" type="presParOf" srcId="{FDE73A69-9C6C-4EC8-8113-2AD8DCE9589E}" destId="{7448222F-C7E1-478F-B6B7-ED2638B1F2D4}" srcOrd="1" destOrd="0" presId="urn:microsoft.com/office/officeart/2005/8/layout/list1"/>
    <dgm:cxn modelId="{3A4E31E4-D95F-485A-9DE7-DD4D5DAD2850}" type="presParOf" srcId="{3D6253D4-C3A5-4334-B16E-87470DE8D883}" destId="{236B6D7E-DCD0-44D4-BABE-4D6CD8F368D2}" srcOrd="13" destOrd="0" presId="urn:microsoft.com/office/officeart/2005/8/layout/list1"/>
    <dgm:cxn modelId="{D24E3D38-5FFA-4733-9B1B-3911B645F050}" type="presParOf" srcId="{3D6253D4-C3A5-4334-B16E-87470DE8D883}" destId="{BEEF454C-24EB-495C-8423-4411683A403A}" srcOrd="14" destOrd="0" presId="urn:microsoft.com/office/officeart/2005/8/layout/list1"/>
    <dgm:cxn modelId="{5DE14887-D0E0-45DD-A413-506428448858}" type="presParOf" srcId="{3D6253D4-C3A5-4334-B16E-87470DE8D883}" destId="{936A18B4-FA50-4A69-85C9-3706A0D4EB4A}" srcOrd="15" destOrd="0" presId="urn:microsoft.com/office/officeart/2005/8/layout/list1"/>
    <dgm:cxn modelId="{F9D907FD-F71C-458E-8467-20353FB7795C}" type="presParOf" srcId="{3D6253D4-C3A5-4334-B16E-87470DE8D883}" destId="{AC15CD52-9808-4D91-9147-99D3DD72D10B}" srcOrd="16" destOrd="0" presId="urn:microsoft.com/office/officeart/2005/8/layout/list1"/>
    <dgm:cxn modelId="{75564F60-1407-4090-938F-15B2B334A017}" type="presParOf" srcId="{AC15CD52-9808-4D91-9147-99D3DD72D10B}" destId="{6FE550DF-45A6-43DA-A25D-68453A45FEB2}" srcOrd="0" destOrd="0" presId="urn:microsoft.com/office/officeart/2005/8/layout/list1"/>
    <dgm:cxn modelId="{1E7F05E4-20A5-4125-9106-D88A248E7233}" type="presParOf" srcId="{AC15CD52-9808-4D91-9147-99D3DD72D10B}" destId="{7CEA3204-DBBB-4009-8F04-5C2EDE834172}" srcOrd="1" destOrd="0" presId="urn:microsoft.com/office/officeart/2005/8/layout/list1"/>
    <dgm:cxn modelId="{F6AADF4A-05A0-49ED-81DA-5A225D6369C6}" type="presParOf" srcId="{3D6253D4-C3A5-4334-B16E-87470DE8D883}" destId="{602E0E6B-7DE2-4927-B93E-8DEBB758C466}" srcOrd="17" destOrd="0" presId="urn:microsoft.com/office/officeart/2005/8/layout/list1"/>
    <dgm:cxn modelId="{183A9D8A-2B7D-415F-A2BA-5F5921F5E2F0}" type="presParOf" srcId="{3D6253D4-C3A5-4334-B16E-87470DE8D883}" destId="{694F5ED8-831F-437E-AD04-D21EDFA9CE53}" srcOrd="18" destOrd="0" presId="urn:microsoft.com/office/officeart/2005/8/layout/list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BDB3EA-AA86-4993-A3D3-5C94A85C199A}">
      <dsp:nvSpPr>
        <dsp:cNvPr id="0" name=""/>
        <dsp:cNvSpPr/>
      </dsp:nvSpPr>
      <dsp:spPr>
        <a:xfrm>
          <a:off x="0" y="639211"/>
          <a:ext cx="10210800" cy="504000"/>
        </a:xfrm>
        <a:prstGeom prst="rect">
          <a:avLst/>
        </a:prstGeom>
        <a:solidFill>
          <a:schemeClr val="bg1">
            <a:lumMod val="85000"/>
          </a:schemeClr>
        </a:solidFill>
        <a:ln w="9525" cap="flat" cmpd="sng" algn="ctr">
          <a:noFill/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78223CF-EA93-4C61-A3EC-A93CDAC2C0C7}">
      <dsp:nvSpPr>
        <dsp:cNvPr id="0" name=""/>
        <dsp:cNvSpPr/>
      </dsp:nvSpPr>
      <dsp:spPr>
        <a:xfrm>
          <a:off x="510540" y="129708"/>
          <a:ext cx="7559974" cy="804703"/>
        </a:xfrm>
        <a:prstGeom prst="roundRect">
          <a:avLst/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0161" tIns="0" rIns="270161" bIns="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>
              <a:latin typeface="#9Slide03 Bebas Neue Bold" panose="020B0606020202050201" pitchFamily="34" charset="0"/>
            </a:rPr>
            <a:t>Vị trí, trạng thái tự nhiên</a:t>
          </a:r>
        </a:p>
      </dsp:txBody>
      <dsp:txXfrm>
        <a:off x="549822" y="168990"/>
        <a:ext cx="7481410" cy="726139"/>
      </dsp:txXfrm>
    </dsp:sp>
    <dsp:sp modelId="{EB0B3DB8-E654-415F-A022-96C92D3301FC}">
      <dsp:nvSpPr>
        <dsp:cNvPr id="0" name=""/>
        <dsp:cNvSpPr/>
      </dsp:nvSpPr>
      <dsp:spPr>
        <a:xfrm>
          <a:off x="0" y="1760714"/>
          <a:ext cx="10210800" cy="504000"/>
        </a:xfrm>
        <a:prstGeom prst="rect">
          <a:avLst/>
        </a:prstGeom>
        <a:solidFill>
          <a:schemeClr val="bg1">
            <a:lumMod val="85000"/>
          </a:schemeClr>
        </a:solidFill>
        <a:ln w="9525" cap="flat" cmpd="sng" algn="ctr">
          <a:noFill/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83AD768-37C4-4681-B819-06866437D891}">
      <dsp:nvSpPr>
        <dsp:cNvPr id="0" name=""/>
        <dsp:cNvSpPr/>
      </dsp:nvSpPr>
      <dsp:spPr>
        <a:xfrm>
          <a:off x="510540" y="1288690"/>
          <a:ext cx="7559974" cy="804703"/>
        </a:xfrm>
        <a:prstGeom prst="roundRect">
          <a:avLst/>
        </a:prstGeom>
        <a:solidFill>
          <a:srgbClr val="FFC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0161" tIns="0" rIns="270161" bIns="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>
              <a:latin typeface="#9Slide03 Bebas Neue Bold" panose="020B0606020202050201" pitchFamily="34" charset="0"/>
            </a:rPr>
            <a:t>CẤU TẠO NGUYÊN TỬ, PHÂN TỬ</a:t>
          </a:r>
        </a:p>
      </dsp:txBody>
      <dsp:txXfrm>
        <a:off x="549822" y="1327972"/>
        <a:ext cx="7481410" cy="726139"/>
      </dsp:txXfrm>
    </dsp:sp>
    <dsp:sp modelId="{6F3884D3-189C-4934-9BF8-C865EAED4E60}">
      <dsp:nvSpPr>
        <dsp:cNvPr id="0" name=""/>
        <dsp:cNvSpPr/>
      </dsp:nvSpPr>
      <dsp:spPr>
        <a:xfrm>
          <a:off x="0" y="2882218"/>
          <a:ext cx="10210800" cy="504000"/>
        </a:xfrm>
        <a:prstGeom prst="rect">
          <a:avLst/>
        </a:prstGeom>
        <a:solidFill>
          <a:schemeClr val="bg1">
            <a:lumMod val="85000"/>
          </a:schemeClr>
        </a:solidFill>
        <a:ln w="9525" cap="flat" cmpd="sng" algn="ctr">
          <a:noFill/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EB0DDD2-72D1-44C1-9A30-C6591BC64425}">
      <dsp:nvSpPr>
        <dsp:cNvPr id="0" name=""/>
        <dsp:cNvSpPr/>
      </dsp:nvSpPr>
      <dsp:spPr>
        <a:xfrm>
          <a:off x="510540" y="2437239"/>
          <a:ext cx="7559974" cy="804703"/>
        </a:xfrm>
        <a:prstGeom prst="roundRect">
          <a:avLst/>
        </a:prstGeom>
        <a:solidFill>
          <a:srgbClr val="FF026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0161" tIns="0" rIns="270161" bIns="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>
              <a:latin typeface="#9Slide03 Bebas Neue Bold" panose="020B0606020202050201" pitchFamily="34" charset="0"/>
            </a:rPr>
            <a:t>TÍNH CHẤT VẬT LÍ</a:t>
          </a:r>
        </a:p>
      </dsp:txBody>
      <dsp:txXfrm>
        <a:off x="549822" y="2476521"/>
        <a:ext cx="7481410" cy="726139"/>
      </dsp:txXfrm>
    </dsp:sp>
    <dsp:sp modelId="{BEEF454C-24EB-495C-8423-4411683A403A}">
      <dsp:nvSpPr>
        <dsp:cNvPr id="0" name=""/>
        <dsp:cNvSpPr/>
      </dsp:nvSpPr>
      <dsp:spPr>
        <a:xfrm>
          <a:off x="0" y="4003721"/>
          <a:ext cx="10210800" cy="504000"/>
        </a:xfrm>
        <a:prstGeom prst="rect">
          <a:avLst/>
        </a:prstGeom>
        <a:solidFill>
          <a:schemeClr val="bg1">
            <a:lumMod val="85000"/>
          </a:schemeClr>
        </a:solidFill>
        <a:ln w="9525" cap="flat" cmpd="sng" algn="ctr">
          <a:noFill/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448222F-C7E1-478F-B6B7-ED2638B1F2D4}">
      <dsp:nvSpPr>
        <dsp:cNvPr id="0" name=""/>
        <dsp:cNvSpPr/>
      </dsp:nvSpPr>
      <dsp:spPr>
        <a:xfrm>
          <a:off x="510540" y="3551427"/>
          <a:ext cx="7559974" cy="804703"/>
        </a:xfrm>
        <a:prstGeom prst="roundRect">
          <a:avLst/>
        </a:prstGeom>
        <a:solidFill>
          <a:srgbClr val="4949E7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0161" tIns="0" rIns="270161" bIns="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>
              <a:latin typeface="#9Slide03 Bebas Neue Bold" panose="020B0606020202050201" pitchFamily="34" charset="0"/>
            </a:rPr>
            <a:t>ỨNG DỤNG</a:t>
          </a:r>
        </a:p>
      </dsp:txBody>
      <dsp:txXfrm>
        <a:off x="549822" y="3590709"/>
        <a:ext cx="7481410" cy="726139"/>
      </dsp:txXfrm>
    </dsp:sp>
    <dsp:sp modelId="{694F5ED8-831F-437E-AD04-D21EDFA9CE53}">
      <dsp:nvSpPr>
        <dsp:cNvPr id="0" name=""/>
        <dsp:cNvSpPr/>
      </dsp:nvSpPr>
      <dsp:spPr>
        <a:xfrm>
          <a:off x="0" y="5125224"/>
          <a:ext cx="10210800" cy="504000"/>
        </a:xfrm>
        <a:prstGeom prst="rect">
          <a:avLst/>
        </a:prstGeom>
        <a:solidFill>
          <a:schemeClr val="bg1">
            <a:lumMod val="85000"/>
          </a:schemeClr>
        </a:solidFill>
        <a:ln w="9525" cap="flat" cmpd="sng" algn="ctr">
          <a:noFill/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CEA3204-DBBB-4009-8F04-5C2EDE834172}">
      <dsp:nvSpPr>
        <dsp:cNvPr id="0" name=""/>
        <dsp:cNvSpPr/>
      </dsp:nvSpPr>
      <dsp:spPr>
        <a:xfrm>
          <a:off x="510540" y="4641333"/>
          <a:ext cx="7559974" cy="804703"/>
        </a:xfrm>
        <a:prstGeom prst="roundRect">
          <a:avLst/>
        </a:prstGeom>
        <a:solidFill>
          <a:srgbClr val="CC00C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0161" tIns="0" rIns="270161" bIns="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>
              <a:latin typeface="#9Slide03 Bebas Neue Bold" panose="020B0606020202050201" pitchFamily="34" charset="0"/>
            </a:rPr>
            <a:t>TÍNH CHẤT HÓA HỌC</a:t>
          </a:r>
        </a:p>
      </dsp:txBody>
      <dsp:txXfrm>
        <a:off x="549822" y="4680615"/>
        <a:ext cx="7481410" cy="7261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92A25DB-5153-4B4B-8B7F-C3999BBEC1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92A25DB-5153-4B4B-8B7F-C3999BBEC181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35025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92A25DB-5153-4B4B-8B7F-C3999BBEC181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41277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92A25DB-5153-4B4B-8B7F-C3999BBEC181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62701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92A25DB-5153-4B4B-8B7F-C3999BBEC181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40107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92A25DB-5153-4B4B-8B7F-C3999BBEC181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75060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92A25DB-5153-4B4B-8B7F-C3999BBEC181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58877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92A25DB-5153-4B4B-8B7F-C3999BBEC181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16110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92A25DB-5153-4B4B-8B7F-C3999BBEC181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65765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92A25DB-5153-4B4B-8B7F-C3999BBEC181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13546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92A25DB-5153-4B4B-8B7F-C3999BBEC181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73759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92A25DB-5153-4B4B-8B7F-C3999BBEC181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7802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8" indent="0" algn="ctr">
              <a:buNone/>
              <a:defRPr/>
            </a:lvl2pPr>
            <a:lvl3pPr marL="914354" indent="0" algn="ctr">
              <a:buNone/>
              <a:defRPr/>
            </a:lvl3pPr>
            <a:lvl4pPr marL="1371532" indent="0" algn="ctr">
              <a:buNone/>
              <a:defRPr/>
            </a:lvl4pPr>
            <a:lvl5pPr marL="1828709" indent="0" algn="ctr">
              <a:buNone/>
              <a:defRPr/>
            </a:lvl5pPr>
            <a:lvl6pPr marL="2285886" indent="0" algn="ctr">
              <a:buNone/>
              <a:defRPr/>
            </a:lvl6pPr>
            <a:lvl7pPr marL="2743062" indent="0" algn="ctr">
              <a:buNone/>
              <a:defRPr/>
            </a:lvl7pPr>
            <a:lvl8pPr marL="3200240" indent="0" algn="ctr">
              <a:buNone/>
              <a:defRPr/>
            </a:lvl8pPr>
            <a:lvl9pPr marL="365741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AC03CC-8D23-4E52-BB46-B5D1BF4882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3101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57AF38-5C18-4AB5-BBED-52517B10DD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4872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7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7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5C1EA5-9A8E-4AD9-9AEE-471B39B60A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09962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97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97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69668D-9791-448D-8CD9-8A627995F9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59602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7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3F10F5-6CC0-449A-B008-1BAC19D381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93893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7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9A0834-812B-498C-815E-BCC5C2CD92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65096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09600" y="1600206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893CE9-36CE-401D-8FB1-3A57CA57C1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157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6E68B0-C89A-4B0B-8720-2A293FDA69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8006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800"/>
            </a:lvl2pPr>
            <a:lvl3pPr marL="914354" indent="0">
              <a:buNone/>
              <a:defRPr sz="1600"/>
            </a:lvl3pPr>
            <a:lvl4pPr marL="1371532" indent="0">
              <a:buNone/>
              <a:defRPr sz="1400"/>
            </a:lvl4pPr>
            <a:lvl5pPr marL="1828709" indent="0">
              <a:buNone/>
              <a:defRPr sz="1400"/>
            </a:lvl5pPr>
            <a:lvl6pPr marL="2285886" indent="0">
              <a:buNone/>
              <a:defRPr sz="1400"/>
            </a:lvl6pPr>
            <a:lvl7pPr marL="2743062" indent="0">
              <a:buNone/>
              <a:defRPr sz="1400"/>
            </a:lvl7pPr>
            <a:lvl8pPr marL="3200240" indent="0">
              <a:buNone/>
              <a:defRPr sz="1400"/>
            </a:lvl8pPr>
            <a:lvl9pPr marL="365741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724A4D-FA5B-47C8-A134-53781D3647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1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1AAC2A-1EA3-4224-917F-133EEBC7E9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7443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A85B00-7BC8-4737-8CCB-0F15FFC7B0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470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A74762-7634-4303-ACC0-D0B4A7EA86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8068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D29090-82A1-4CEB-B463-42ABBD4379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6525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8C3C33-C1E6-4005-808C-1BB0677D35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1376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9771FB-9E37-431A-9FCD-2B112D6946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776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11DA5332-0F13-46D0-ACD3-0CDF007D9A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13" indent="-285737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42" indent="-228589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20" indent="-228589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298" indent="-22858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74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52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29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06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19" Type="http://schemas.openxmlformats.org/officeDocument/2006/relationships/image" Target="../media/image51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52.wmf"/><Relationship Id="rId7" Type="http://schemas.openxmlformats.org/officeDocument/2006/relationships/image" Target="../media/image54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53.w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55.w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image" Target="../media/image56.emf"/><Relationship Id="rId7" Type="http://schemas.openxmlformats.org/officeDocument/2006/relationships/image" Target="../media/image58.e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57.emf"/><Relationship Id="rId4" Type="http://schemas.openxmlformats.org/officeDocument/2006/relationships/oleObject" Target="../embeddings/oleObject6.bin"/><Relationship Id="rId9" Type="http://schemas.openxmlformats.org/officeDocument/2006/relationships/image" Target="../media/image59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13" Type="http://schemas.openxmlformats.org/officeDocument/2006/relationships/image" Target="../media/image66.wmf"/><Relationship Id="rId3" Type="http://schemas.openxmlformats.org/officeDocument/2006/relationships/image" Target="../media/image61.emf"/><Relationship Id="rId7" Type="http://schemas.openxmlformats.org/officeDocument/2006/relationships/image" Target="../media/image63.emf"/><Relationship Id="rId12" Type="http://schemas.openxmlformats.org/officeDocument/2006/relationships/oleObject" Target="../embeddings/oleObject14.bin"/><Relationship Id="rId17" Type="http://schemas.openxmlformats.org/officeDocument/2006/relationships/image" Target="../media/image68.wmf"/><Relationship Id="rId2" Type="http://schemas.openxmlformats.org/officeDocument/2006/relationships/oleObject" Target="../embeddings/oleObject9.bin"/><Relationship Id="rId16" Type="http://schemas.openxmlformats.org/officeDocument/2006/relationships/oleObject" Target="../embeddings/oleObject16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1.bin"/><Relationship Id="rId11" Type="http://schemas.openxmlformats.org/officeDocument/2006/relationships/image" Target="../media/image65.wmf"/><Relationship Id="rId5" Type="http://schemas.openxmlformats.org/officeDocument/2006/relationships/image" Target="../media/image62.emf"/><Relationship Id="rId15" Type="http://schemas.openxmlformats.org/officeDocument/2006/relationships/image" Target="../media/image67.wmf"/><Relationship Id="rId10" Type="http://schemas.openxmlformats.org/officeDocument/2006/relationships/oleObject" Target="../embeddings/oleObject13.bin"/><Relationship Id="rId4" Type="http://schemas.openxmlformats.org/officeDocument/2006/relationships/oleObject" Target="../embeddings/oleObject10.bin"/><Relationship Id="rId9" Type="http://schemas.openxmlformats.org/officeDocument/2006/relationships/image" Target="../media/image64.emf"/><Relationship Id="rId14" Type="http://schemas.openxmlformats.org/officeDocument/2006/relationships/oleObject" Target="../embeddings/oleObject15.bin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3" Type="http://schemas.openxmlformats.org/officeDocument/2006/relationships/image" Target="../media/image69.emf"/><Relationship Id="rId7" Type="http://schemas.openxmlformats.org/officeDocument/2006/relationships/image" Target="../media/image71.emf"/><Relationship Id="rId2" Type="http://schemas.openxmlformats.org/officeDocument/2006/relationships/oleObject" Target="../embeddings/oleObject17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9.bin"/><Relationship Id="rId5" Type="http://schemas.openxmlformats.org/officeDocument/2006/relationships/image" Target="../media/image70.emf"/><Relationship Id="rId4" Type="http://schemas.openxmlformats.org/officeDocument/2006/relationships/oleObject" Target="../embeddings/oleObject18.bin"/><Relationship Id="rId9" Type="http://schemas.openxmlformats.org/officeDocument/2006/relationships/image" Target="../media/image72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wmf"/><Relationship Id="rId2" Type="http://schemas.openxmlformats.org/officeDocument/2006/relationships/oleObject" Target="../embeddings/oleObject21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wmf"/><Relationship Id="rId4" Type="http://schemas.openxmlformats.org/officeDocument/2006/relationships/oleObject" Target="../embeddings/oleObject22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7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9" name="Rectangle 17"/>
          <p:cNvSpPr>
            <a:spLocks noChangeArrowheads="1"/>
          </p:cNvSpPr>
          <p:nvPr/>
        </p:nvSpPr>
        <p:spPr bwMode="auto">
          <a:xfrm>
            <a:off x="1524008" y="-18466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2400" y="1497823"/>
            <a:ext cx="11887200" cy="3862354"/>
          </a:xfrm>
          <a:custGeom>
            <a:avLst/>
            <a:gdLst>
              <a:gd name="connsiteX0" fmla="*/ 0 w 11887200"/>
              <a:gd name="connsiteY0" fmla="*/ 0 h 3862354"/>
              <a:gd name="connsiteX1" fmla="*/ 237744 w 11887200"/>
              <a:gd name="connsiteY1" fmla="*/ 0 h 3862354"/>
              <a:gd name="connsiteX2" fmla="*/ 713232 w 11887200"/>
              <a:gd name="connsiteY2" fmla="*/ 0 h 3862354"/>
              <a:gd name="connsiteX3" fmla="*/ 1307592 w 11887200"/>
              <a:gd name="connsiteY3" fmla="*/ 0 h 3862354"/>
              <a:gd name="connsiteX4" fmla="*/ 1545336 w 11887200"/>
              <a:gd name="connsiteY4" fmla="*/ 0 h 3862354"/>
              <a:gd name="connsiteX5" fmla="*/ 1783080 w 11887200"/>
              <a:gd name="connsiteY5" fmla="*/ 0 h 3862354"/>
              <a:gd name="connsiteX6" fmla="*/ 2377440 w 11887200"/>
              <a:gd name="connsiteY6" fmla="*/ 0 h 3862354"/>
              <a:gd name="connsiteX7" fmla="*/ 2852928 w 11887200"/>
              <a:gd name="connsiteY7" fmla="*/ 0 h 3862354"/>
              <a:gd name="connsiteX8" fmla="*/ 3209544 w 11887200"/>
              <a:gd name="connsiteY8" fmla="*/ 0 h 3862354"/>
              <a:gd name="connsiteX9" fmla="*/ 3447288 w 11887200"/>
              <a:gd name="connsiteY9" fmla="*/ 0 h 3862354"/>
              <a:gd name="connsiteX10" fmla="*/ 4041648 w 11887200"/>
              <a:gd name="connsiteY10" fmla="*/ 0 h 3862354"/>
              <a:gd name="connsiteX11" fmla="*/ 4636008 w 11887200"/>
              <a:gd name="connsiteY11" fmla="*/ 0 h 3862354"/>
              <a:gd name="connsiteX12" fmla="*/ 5230368 w 11887200"/>
              <a:gd name="connsiteY12" fmla="*/ 0 h 3862354"/>
              <a:gd name="connsiteX13" fmla="*/ 5705856 w 11887200"/>
              <a:gd name="connsiteY13" fmla="*/ 0 h 3862354"/>
              <a:gd name="connsiteX14" fmla="*/ 5943600 w 11887200"/>
              <a:gd name="connsiteY14" fmla="*/ 0 h 3862354"/>
              <a:gd name="connsiteX15" fmla="*/ 6537960 w 11887200"/>
              <a:gd name="connsiteY15" fmla="*/ 0 h 3862354"/>
              <a:gd name="connsiteX16" fmla="*/ 6775704 w 11887200"/>
              <a:gd name="connsiteY16" fmla="*/ 0 h 3862354"/>
              <a:gd name="connsiteX17" fmla="*/ 7013448 w 11887200"/>
              <a:gd name="connsiteY17" fmla="*/ 0 h 3862354"/>
              <a:gd name="connsiteX18" fmla="*/ 7607808 w 11887200"/>
              <a:gd name="connsiteY18" fmla="*/ 0 h 3862354"/>
              <a:gd name="connsiteX19" fmla="*/ 8321040 w 11887200"/>
              <a:gd name="connsiteY19" fmla="*/ 0 h 3862354"/>
              <a:gd name="connsiteX20" fmla="*/ 8677656 w 11887200"/>
              <a:gd name="connsiteY20" fmla="*/ 0 h 3862354"/>
              <a:gd name="connsiteX21" fmla="*/ 9153144 w 11887200"/>
              <a:gd name="connsiteY21" fmla="*/ 0 h 3862354"/>
              <a:gd name="connsiteX22" fmla="*/ 9509760 w 11887200"/>
              <a:gd name="connsiteY22" fmla="*/ 0 h 3862354"/>
              <a:gd name="connsiteX23" fmla="*/ 9866376 w 11887200"/>
              <a:gd name="connsiteY23" fmla="*/ 0 h 3862354"/>
              <a:gd name="connsiteX24" fmla="*/ 10698480 w 11887200"/>
              <a:gd name="connsiteY24" fmla="*/ 0 h 3862354"/>
              <a:gd name="connsiteX25" fmla="*/ 11055096 w 11887200"/>
              <a:gd name="connsiteY25" fmla="*/ 0 h 3862354"/>
              <a:gd name="connsiteX26" fmla="*/ 11887200 w 11887200"/>
              <a:gd name="connsiteY26" fmla="*/ 0 h 3862354"/>
              <a:gd name="connsiteX27" fmla="*/ 11887200 w 11887200"/>
              <a:gd name="connsiteY27" fmla="*/ 435894 h 3862354"/>
              <a:gd name="connsiteX28" fmla="*/ 11887200 w 11887200"/>
              <a:gd name="connsiteY28" fmla="*/ 871788 h 3862354"/>
              <a:gd name="connsiteX29" fmla="*/ 11887200 w 11887200"/>
              <a:gd name="connsiteY29" fmla="*/ 1462177 h 3862354"/>
              <a:gd name="connsiteX30" fmla="*/ 11887200 w 11887200"/>
              <a:gd name="connsiteY30" fmla="*/ 1898071 h 3862354"/>
              <a:gd name="connsiteX31" fmla="*/ 11887200 w 11887200"/>
              <a:gd name="connsiteY31" fmla="*/ 2411212 h 3862354"/>
              <a:gd name="connsiteX32" fmla="*/ 11887200 w 11887200"/>
              <a:gd name="connsiteY32" fmla="*/ 2962977 h 3862354"/>
              <a:gd name="connsiteX33" fmla="*/ 11887200 w 11887200"/>
              <a:gd name="connsiteY33" fmla="*/ 3862354 h 3862354"/>
              <a:gd name="connsiteX34" fmla="*/ 11530584 w 11887200"/>
              <a:gd name="connsiteY34" fmla="*/ 3862354 h 3862354"/>
              <a:gd name="connsiteX35" fmla="*/ 11292840 w 11887200"/>
              <a:gd name="connsiteY35" fmla="*/ 3862354 h 3862354"/>
              <a:gd name="connsiteX36" fmla="*/ 10579608 w 11887200"/>
              <a:gd name="connsiteY36" fmla="*/ 3862354 h 3862354"/>
              <a:gd name="connsiteX37" fmla="*/ 10222992 w 11887200"/>
              <a:gd name="connsiteY37" fmla="*/ 3862354 h 3862354"/>
              <a:gd name="connsiteX38" fmla="*/ 9985248 w 11887200"/>
              <a:gd name="connsiteY38" fmla="*/ 3862354 h 3862354"/>
              <a:gd name="connsiteX39" fmla="*/ 9628632 w 11887200"/>
              <a:gd name="connsiteY39" fmla="*/ 3862354 h 3862354"/>
              <a:gd name="connsiteX40" fmla="*/ 9272016 w 11887200"/>
              <a:gd name="connsiteY40" fmla="*/ 3862354 h 3862354"/>
              <a:gd name="connsiteX41" fmla="*/ 8439912 w 11887200"/>
              <a:gd name="connsiteY41" fmla="*/ 3862354 h 3862354"/>
              <a:gd name="connsiteX42" fmla="*/ 8202168 w 11887200"/>
              <a:gd name="connsiteY42" fmla="*/ 3862354 h 3862354"/>
              <a:gd name="connsiteX43" fmla="*/ 7964424 w 11887200"/>
              <a:gd name="connsiteY43" fmla="*/ 3862354 h 3862354"/>
              <a:gd name="connsiteX44" fmla="*/ 7251192 w 11887200"/>
              <a:gd name="connsiteY44" fmla="*/ 3862354 h 3862354"/>
              <a:gd name="connsiteX45" fmla="*/ 7013448 w 11887200"/>
              <a:gd name="connsiteY45" fmla="*/ 3862354 h 3862354"/>
              <a:gd name="connsiteX46" fmla="*/ 6181344 w 11887200"/>
              <a:gd name="connsiteY46" fmla="*/ 3862354 h 3862354"/>
              <a:gd name="connsiteX47" fmla="*/ 5705856 w 11887200"/>
              <a:gd name="connsiteY47" fmla="*/ 3862354 h 3862354"/>
              <a:gd name="connsiteX48" fmla="*/ 5468112 w 11887200"/>
              <a:gd name="connsiteY48" fmla="*/ 3862354 h 3862354"/>
              <a:gd name="connsiteX49" fmla="*/ 5230368 w 11887200"/>
              <a:gd name="connsiteY49" fmla="*/ 3862354 h 3862354"/>
              <a:gd name="connsiteX50" fmla="*/ 4398264 w 11887200"/>
              <a:gd name="connsiteY50" fmla="*/ 3862354 h 3862354"/>
              <a:gd name="connsiteX51" fmla="*/ 3922776 w 11887200"/>
              <a:gd name="connsiteY51" fmla="*/ 3862354 h 3862354"/>
              <a:gd name="connsiteX52" fmla="*/ 3328416 w 11887200"/>
              <a:gd name="connsiteY52" fmla="*/ 3862354 h 3862354"/>
              <a:gd name="connsiteX53" fmla="*/ 2734056 w 11887200"/>
              <a:gd name="connsiteY53" fmla="*/ 3862354 h 3862354"/>
              <a:gd name="connsiteX54" fmla="*/ 2377440 w 11887200"/>
              <a:gd name="connsiteY54" fmla="*/ 3862354 h 3862354"/>
              <a:gd name="connsiteX55" fmla="*/ 1545336 w 11887200"/>
              <a:gd name="connsiteY55" fmla="*/ 3862354 h 3862354"/>
              <a:gd name="connsiteX56" fmla="*/ 1188720 w 11887200"/>
              <a:gd name="connsiteY56" fmla="*/ 3862354 h 3862354"/>
              <a:gd name="connsiteX57" fmla="*/ 0 w 11887200"/>
              <a:gd name="connsiteY57" fmla="*/ 3862354 h 3862354"/>
              <a:gd name="connsiteX58" fmla="*/ 0 w 11887200"/>
              <a:gd name="connsiteY58" fmla="*/ 3271966 h 3862354"/>
              <a:gd name="connsiteX59" fmla="*/ 0 w 11887200"/>
              <a:gd name="connsiteY59" fmla="*/ 2642954 h 3862354"/>
              <a:gd name="connsiteX60" fmla="*/ 0 w 11887200"/>
              <a:gd name="connsiteY60" fmla="*/ 2129812 h 3862354"/>
              <a:gd name="connsiteX61" fmla="*/ 0 w 11887200"/>
              <a:gd name="connsiteY61" fmla="*/ 1539424 h 3862354"/>
              <a:gd name="connsiteX62" fmla="*/ 0 w 11887200"/>
              <a:gd name="connsiteY62" fmla="*/ 1103530 h 3862354"/>
              <a:gd name="connsiteX63" fmla="*/ 0 w 11887200"/>
              <a:gd name="connsiteY63" fmla="*/ 474518 h 3862354"/>
              <a:gd name="connsiteX64" fmla="*/ 0 w 11887200"/>
              <a:gd name="connsiteY64" fmla="*/ 0 h 3862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1887200" h="3862354" fill="none" extrusionOk="0">
                <a:moveTo>
                  <a:pt x="0" y="0"/>
                </a:moveTo>
                <a:cubicBezTo>
                  <a:pt x="116815" y="-21004"/>
                  <a:pt x="156365" y="6719"/>
                  <a:pt x="237744" y="0"/>
                </a:cubicBezTo>
                <a:cubicBezTo>
                  <a:pt x="319123" y="-6719"/>
                  <a:pt x="583698" y="26397"/>
                  <a:pt x="713232" y="0"/>
                </a:cubicBezTo>
                <a:cubicBezTo>
                  <a:pt x="842766" y="-26397"/>
                  <a:pt x="1144429" y="6279"/>
                  <a:pt x="1307592" y="0"/>
                </a:cubicBezTo>
                <a:cubicBezTo>
                  <a:pt x="1470755" y="-6279"/>
                  <a:pt x="1474545" y="27745"/>
                  <a:pt x="1545336" y="0"/>
                </a:cubicBezTo>
                <a:cubicBezTo>
                  <a:pt x="1616127" y="-27745"/>
                  <a:pt x="1725839" y="4775"/>
                  <a:pt x="1783080" y="0"/>
                </a:cubicBezTo>
                <a:cubicBezTo>
                  <a:pt x="1840321" y="-4775"/>
                  <a:pt x="2102022" y="6752"/>
                  <a:pt x="2377440" y="0"/>
                </a:cubicBezTo>
                <a:cubicBezTo>
                  <a:pt x="2652858" y="-6752"/>
                  <a:pt x="2627750" y="14735"/>
                  <a:pt x="2852928" y="0"/>
                </a:cubicBezTo>
                <a:cubicBezTo>
                  <a:pt x="3078106" y="-14735"/>
                  <a:pt x="3103419" y="36240"/>
                  <a:pt x="3209544" y="0"/>
                </a:cubicBezTo>
                <a:cubicBezTo>
                  <a:pt x="3315669" y="-36240"/>
                  <a:pt x="3365657" y="15784"/>
                  <a:pt x="3447288" y="0"/>
                </a:cubicBezTo>
                <a:cubicBezTo>
                  <a:pt x="3528919" y="-15784"/>
                  <a:pt x="3822305" y="2617"/>
                  <a:pt x="4041648" y="0"/>
                </a:cubicBezTo>
                <a:cubicBezTo>
                  <a:pt x="4260991" y="-2617"/>
                  <a:pt x="4505957" y="10246"/>
                  <a:pt x="4636008" y="0"/>
                </a:cubicBezTo>
                <a:cubicBezTo>
                  <a:pt x="4766059" y="-10246"/>
                  <a:pt x="4998799" y="42384"/>
                  <a:pt x="5230368" y="0"/>
                </a:cubicBezTo>
                <a:cubicBezTo>
                  <a:pt x="5461937" y="-42384"/>
                  <a:pt x="5513421" y="12148"/>
                  <a:pt x="5705856" y="0"/>
                </a:cubicBezTo>
                <a:cubicBezTo>
                  <a:pt x="5898291" y="-12148"/>
                  <a:pt x="5875986" y="25992"/>
                  <a:pt x="5943600" y="0"/>
                </a:cubicBezTo>
                <a:cubicBezTo>
                  <a:pt x="6011214" y="-25992"/>
                  <a:pt x="6337500" y="10368"/>
                  <a:pt x="6537960" y="0"/>
                </a:cubicBezTo>
                <a:cubicBezTo>
                  <a:pt x="6738420" y="-10368"/>
                  <a:pt x="6681942" y="13153"/>
                  <a:pt x="6775704" y="0"/>
                </a:cubicBezTo>
                <a:cubicBezTo>
                  <a:pt x="6869466" y="-13153"/>
                  <a:pt x="6925568" y="8516"/>
                  <a:pt x="7013448" y="0"/>
                </a:cubicBezTo>
                <a:cubicBezTo>
                  <a:pt x="7101328" y="-8516"/>
                  <a:pt x="7384521" y="9724"/>
                  <a:pt x="7607808" y="0"/>
                </a:cubicBezTo>
                <a:cubicBezTo>
                  <a:pt x="7831095" y="-9724"/>
                  <a:pt x="7993364" y="16922"/>
                  <a:pt x="8321040" y="0"/>
                </a:cubicBezTo>
                <a:cubicBezTo>
                  <a:pt x="8648716" y="-16922"/>
                  <a:pt x="8601226" y="31575"/>
                  <a:pt x="8677656" y="0"/>
                </a:cubicBezTo>
                <a:cubicBezTo>
                  <a:pt x="8754086" y="-31575"/>
                  <a:pt x="8934163" y="5553"/>
                  <a:pt x="9153144" y="0"/>
                </a:cubicBezTo>
                <a:cubicBezTo>
                  <a:pt x="9372125" y="-5553"/>
                  <a:pt x="9425924" y="3165"/>
                  <a:pt x="9509760" y="0"/>
                </a:cubicBezTo>
                <a:cubicBezTo>
                  <a:pt x="9593596" y="-3165"/>
                  <a:pt x="9691894" y="1872"/>
                  <a:pt x="9866376" y="0"/>
                </a:cubicBezTo>
                <a:cubicBezTo>
                  <a:pt x="10040858" y="-1872"/>
                  <a:pt x="10462519" y="5422"/>
                  <a:pt x="10698480" y="0"/>
                </a:cubicBezTo>
                <a:cubicBezTo>
                  <a:pt x="10934441" y="-5422"/>
                  <a:pt x="10908219" y="1451"/>
                  <a:pt x="11055096" y="0"/>
                </a:cubicBezTo>
                <a:cubicBezTo>
                  <a:pt x="11201973" y="-1451"/>
                  <a:pt x="11643905" y="24438"/>
                  <a:pt x="11887200" y="0"/>
                </a:cubicBezTo>
                <a:cubicBezTo>
                  <a:pt x="11896130" y="200340"/>
                  <a:pt x="11855245" y="222619"/>
                  <a:pt x="11887200" y="435894"/>
                </a:cubicBezTo>
                <a:cubicBezTo>
                  <a:pt x="11919155" y="649169"/>
                  <a:pt x="11863959" y="711924"/>
                  <a:pt x="11887200" y="871788"/>
                </a:cubicBezTo>
                <a:cubicBezTo>
                  <a:pt x="11910441" y="1031652"/>
                  <a:pt x="11818478" y="1300264"/>
                  <a:pt x="11887200" y="1462177"/>
                </a:cubicBezTo>
                <a:cubicBezTo>
                  <a:pt x="11955922" y="1624090"/>
                  <a:pt x="11836681" y="1810340"/>
                  <a:pt x="11887200" y="1898071"/>
                </a:cubicBezTo>
                <a:cubicBezTo>
                  <a:pt x="11937719" y="1985802"/>
                  <a:pt x="11850981" y="2251076"/>
                  <a:pt x="11887200" y="2411212"/>
                </a:cubicBezTo>
                <a:cubicBezTo>
                  <a:pt x="11923419" y="2571348"/>
                  <a:pt x="11875951" y="2809483"/>
                  <a:pt x="11887200" y="2962977"/>
                </a:cubicBezTo>
                <a:cubicBezTo>
                  <a:pt x="11898449" y="3116472"/>
                  <a:pt x="11809246" y="3602819"/>
                  <a:pt x="11887200" y="3862354"/>
                </a:cubicBezTo>
                <a:cubicBezTo>
                  <a:pt x="11738244" y="3882686"/>
                  <a:pt x="11608263" y="3850231"/>
                  <a:pt x="11530584" y="3862354"/>
                </a:cubicBezTo>
                <a:cubicBezTo>
                  <a:pt x="11452905" y="3874477"/>
                  <a:pt x="11348527" y="3851353"/>
                  <a:pt x="11292840" y="3862354"/>
                </a:cubicBezTo>
                <a:cubicBezTo>
                  <a:pt x="11237153" y="3873355"/>
                  <a:pt x="10880234" y="3813576"/>
                  <a:pt x="10579608" y="3862354"/>
                </a:cubicBezTo>
                <a:cubicBezTo>
                  <a:pt x="10278982" y="3911132"/>
                  <a:pt x="10355905" y="3851377"/>
                  <a:pt x="10222992" y="3862354"/>
                </a:cubicBezTo>
                <a:cubicBezTo>
                  <a:pt x="10090079" y="3873331"/>
                  <a:pt x="10034300" y="3836032"/>
                  <a:pt x="9985248" y="3862354"/>
                </a:cubicBezTo>
                <a:cubicBezTo>
                  <a:pt x="9936196" y="3888676"/>
                  <a:pt x="9784060" y="3833790"/>
                  <a:pt x="9628632" y="3862354"/>
                </a:cubicBezTo>
                <a:cubicBezTo>
                  <a:pt x="9473204" y="3890918"/>
                  <a:pt x="9380937" y="3825010"/>
                  <a:pt x="9272016" y="3862354"/>
                </a:cubicBezTo>
                <a:cubicBezTo>
                  <a:pt x="9163095" y="3899698"/>
                  <a:pt x="8639908" y="3772625"/>
                  <a:pt x="8439912" y="3862354"/>
                </a:cubicBezTo>
                <a:cubicBezTo>
                  <a:pt x="8239916" y="3952083"/>
                  <a:pt x="8294326" y="3854615"/>
                  <a:pt x="8202168" y="3862354"/>
                </a:cubicBezTo>
                <a:cubicBezTo>
                  <a:pt x="8110010" y="3870093"/>
                  <a:pt x="8075166" y="3848183"/>
                  <a:pt x="7964424" y="3862354"/>
                </a:cubicBezTo>
                <a:cubicBezTo>
                  <a:pt x="7853682" y="3876525"/>
                  <a:pt x="7504687" y="3813745"/>
                  <a:pt x="7251192" y="3862354"/>
                </a:cubicBezTo>
                <a:cubicBezTo>
                  <a:pt x="6997697" y="3910963"/>
                  <a:pt x="7085719" y="3858364"/>
                  <a:pt x="7013448" y="3862354"/>
                </a:cubicBezTo>
                <a:cubicBezTo>
                  <a:pt x="6941177" y="3866344"/>
                  <a:pt x="6577260" y="3812143"/>
                  <a:pt x="6181344" y="3862354"/>
                </a:cubicBezTo>
                <a:cubicBezTo>
                  <a:pt x="5785428" y="3912565"/>
                  <a:pt x="5806168" y="3815548"/>
                  <a:pt x="5705856" y="3862354"/>
                </a:cubicBezTo>
                <a:cubicBezTo>
                  <a:pt x="5605544" y="3909160"/>
                  <a:pt x="5540114" y="3855505"/>
                  <a:pt x="5468112" y="3862354"/>
                </a:cubicBezTo>
                <a:cubicBezTo>
                  <a:pt x="5396110" y="3869203"/>
                  <a:pt x="5311980" y="3849702"/>
                  <a:pt x="5230368" y="3862354"/>
                </a:cubicBezTo>
                <a:cubicBezTo>
                  <a:pt x="5148756" y="3875006"/>
                  <a:pt x="4614924" y="3765476"/>
                  <a:pt x="4398264" y="3862354"/>
                </a:cubicBezTo>
                <a:cubicBezTo>
                  <a:pt x="4181604" y="3959232"/>
                  <a:pt x="4110653" y="3810141"/>
                  <a:pt x="3922776" y="3862354"/>
                </a:cubicBezTo>
                <a:cubicBezTo>
                  <a:pt x="3734899" y="3914567"/>
                  <a:pt x="3609451" y="3836342"/>
                  <a:pt x="3328416" y="3862354"/>
                </a:cubicBezTo>
                <a:cubicBezTo>
                  <a:pt x="3047381" y="3888366"/>
                  <a:pt x="3028499" y="3809425"/>
                  <a:pt x="2734056" y="3862354"/>
                </a:cubicBezTo>
                <a:cubicBezTo>
                  <a:pt x="2439613" y="3915283"/>
                  <a:pt x="2456278" y="3850986"/>
                  <a:pt x="2377440" y="3862354"/>
                </a:cubicBezTo>
                <a:cubicBezTo>
                  <a:pt x="2298602" y="3873722"/>
                  <a:pt x="1712124" y="3806959"/>
                  <a:pt x="1545336" y="3862354"/>
                </a:cubicBezTo>
                <a:cubicBezTo>
                  <a:pt x="1378548" y="3917749"/>
                  <a:pt x="1328735" y="3834273"/>
                  <a:pt x="1188720" y="3862354"/>
                </a:cubicBezTo>
                <a:cubicBezTo>
                  <a:pt x="1048705" y="3890435"/>
                  <a:pt x="272474" y="3790289"/>
                  <a:pt x="0" y="3862354"/>
                </a:cubicBezTo>
                <a:cubicBezTo>
                  <a:pt x="-6601" y="3636526"/>
                  <a:pt x="32817" y="3475111"/>
                  <a:pt x="0" y="3271966"/>
                </a:cubicBezTo>
                <a:cubicBezTo>
                  <a:pt x="-32817" y="3068821"/>
                  <a:pt x="58714" y="2820776"/>
                  <a:pt x="0" y="2642954"/>
                </a:cubicBezTo>
                <a:cubicBezTo>
                  <a:pt x="-58714" y="2465132"/>
                  <a:pt x="31458" y="2256907"/>
                  <a:pt x="0" y="2129812"/>
                </a:cubicBezTo>
                <a:cubicBezTo>
                  <a:pt x="-31458" y="2002717"/>
                  <a:pt x="40006" y="1667665"/>
                  <a:pt x="0" y="1539424"/>
                </a:cubicBezTo>
                <a:cubicBezTo>
                  <a:pt x="-40006" y="1411183"/>
                  <a:pt x="8302" y="1243621"/>
                  <a:pt x="0" y="1103530"/>
                </a:cubicBezTo>
                <a:cubicBezTo>
                  <a:pt x="-8302" y="963439"/>
                  <a:pt x="50889" y="690048"/>
                  <a:pt x="0" y="474518"/>
                </a:cubicBezTo>
                <a:cubicBezTo>
                  <a:pt x="-50889" y="258988"/>
                  <a:pt x="9340" y="168301"/>
                  <a:pt x="0" y="0"/>
                </a:cubicBezTo>
                <a:close/>
              </a:path>
              <a:path w="11887200" h="3862354" stroke="0" extrusionOk="0">
                <a:moveTo>
                  <a:pt x="0" y="0"/>
                </a:moveTo>
                <a:cubicBezTo>
                  <a:pt x="97362" y="-36312"/>
                  <a:pt x="345415" y="53092"/>
                  <a:pt x="475488" y="0"/>
                </a:cubicBezTo>
                <a:cubicBezTo>
                  <a:pt x="605561" y="-53092"/>
                  <a:pt x="867778" y="51503"/>
                  <a:pt x="1188720" y="0"/>
                </a:cubicBezTo>
                <a:cubicBezTo>
                  <a:pt x="1509662" y="-51503"/>
                  <a:pt x="1349338" y="11459"/>
                  <a:pt x="1426464" y="0"/>
                </a:cubicBezTo>
                <a:cubicBezTo>
                  <a:pt x="1503590" y="-11459"/>
                  <a:pt x="1797169" y="32640"/>
                  <a:pt x="1901952" y="0"/>
                </a:cubicBezTo>
                <a:cubicBezTo>
                  <a:pt x="2006735" y="-32640"/>
                  <a:pt x="2168653" y="37713"/>
                  <a:pt x="2258568" y="0"/>
                </a:cubicBezTo>
                <a:cubicBezTo>
                  <a:pt x="2348483" y="-37713"/>
                  <a:pt x="2722989" y="27287"/>
                  <a:pt x="2971800" y="0"/>
                </a:cubicBezTo>
                <a:cubicBezTo>
                  <a:pt x="3220611" y="-27287"/>
                  <a:pt x="3328726" y="20752"/>
                  <a:pt x="3447288" y="0"/>
                </a:cubicBezTo>
                <a:cubicBezTo>
                  <a:pt x="3565850" y="-20752"/>
                  <a:pt x="3908344" y="52040"/>
                  <a:pt x="4279392" y="0"/>
                </a:cubicBezTo>
                <a:cubicBezTo>
                  <a:pt x="4650440" y="-52040"/>
                  <a:pt x="4530450" y="45909"/>
                  <a:pt x="4754880" y="0"/>
                </a:cubicBezTo>
                <a:cubicBezTo>
                  <a:pt x="4979310" y="-45909"/>
                  <a:pt x="4983134" y="3329"/>
                  <a:pt x="5111496" y="0"/>
                </a:cubicBezTo>
                <a:cubicBezTo>
                  <a:pt x="5239858" y="-3329"/>
                  <a:pt x="5562817" y="1126"/>
                  <a:pt x="5705856" y="0"/>
                </a:cubicBezTo>
                <a:cubicBezTo>
                  <a:pt x="5848895" y="-1126"/>
                  <a:pt x="6153988" y="40609"/>
                  <a:pt x="6419088" y="0"/>
                </a:cubicBezTo>
                <a:cubicBezTo>
                  <a:pt x="6684188" y="-40609"/>
                  <a:pt x="6582793" y="13362"/>
                  <a:pt x="6656832" y="0"/>
                </a:cubicBezTo>
                <a:cubicBezTo>
                  <a:pt x="6730871" y="-13362"/>
                  <a:pt x="6810212" y="25291"/>
                  <a:pt x="6894576" y="0"/>
                </a:cubicBezTo>
                <a:cubicBezTo>
                  <a:pt x="6978940" y="-25291"/>
                  <a:pt x="7380209" y="45924"/>
                  <a:pt x="7607808" y="0"/>
                </a:cubicBezTo>
                <a:cubicBezTo>
                  <a:pt x="7835407" y="-45924"/>
                  <a:pt x="8063944" y="70317"/>
                  <a:pt x="8202168" y="0"/>
                </a:cubicBezTo>
                <a:cubicBezTo>
                  <a:pt x="8340392" y="-70317"/>
                  <a:pt x="8837159" y="84503"/>
                  <a:pt x="9034272" y="0"/>
                </a:cubicBezTo>
                <a:cubicBezTo>
                  <a:pt x="9231385" y="-84503"/>
                  <a:pt x="9334529" y="37233"/>
                  <a:pt x="9509760" y="0"/>
                </a:cubicBezTo>
                <a:cubicBezTo>
                  <a:pt x="9684991" y="-37233"/>
                  <a:pt x="10046030" y="89155"/>
                  <a:pt x="10341864" y="0"/>
                </a:cubicBezTo>
                <a:cubicBezTo>
                  <a:pt x="10637698" y="-89155"/>
                  <a:pt x="10685185" y="8430"/>
                  <a:pt x="10817352" y="0"/>
                </a:cubicBezTo>
                <a:cubicBezTo>
                  <a:pt x="10949519" y="-8430"/>
                  <a:pt x="10941871" y="21929"/>
                  <a:pt x="11055096" y="0"/>
                </a:cubicBezTo>
                <a:cubicBezTo>
                  <a:pt x="11168321" y="-21929"/>
                  <a:pt x="11517527" y="24357"/>
                  <a:pt x="11887200" y="0"/>
                </a:cubicBezTo>
                <a:cubicBezTo>
                  <a:pt x="11916817" y="251635"/>
                  <a:pt x="11839806" y="315893"/>
                  <a:pt x="11887200" y="513141"/>
                </a:cubicBezTo>
                <a:cubicBezTo>
                  <a:pt x="11934594" y="710389"/>
                  <a:pt x="11842812" y="917613"/>
                  <a:pt x="11887200" y="1103530"/>
                </a:cubicBezTo>
                <a:cubicBezTo>
                  <a:pt x="11931588" y="1289447"/>
                  <a:pt x="11841880" y="1489361"/>
                  <a:pt x="11887200" y="1616671"/>
                </a:cubicBezTo>
                <a:cubicBezTo>
                  <a:pt x="11932520" y="1743981"/>
                  <a:pt x="11856491" y="1889950"/>
                  <a:pt x="11887200" y="2052565"/>
                </a:cubicBezTo>
                <a:cubicBezTo>
                  <a:pt x="11917909" y="2215180"/>
                  <a:pt x="11882037" y="2397690"/>
                  <a:pt x="11887200" y="2604330"/>
                </a:cubicBezTo>
                <a:cubicBezTo>
                  <a:pt x="11892363" y="2810970"/>
                  <a:pt x="11872473" y="2952842"/>
                  <a:pt x="11887200" y="3040224"/>
                </a:cubicBezTo>
                <a:cubicBezTo>
                  <a:pt x="11901927" y="3127606"/>
                  <a:pt x="11836432" y="3679363"/>
                  <a:pt x="11887200" y="3862354"/>
                </a:cubicBezTo>
                <a:cubicBezTo>
                  <a:pt x="11775053" y="3889797"/>
                  <a:pt x="11574897" y="3808071"/>
                  <a:pt x="11411712" y="3862354"/>
                </a:cubicBezTo>
                <a:cubicBezTo>
                  <a:pt x="11248527" y="3916637"/>
                  <a:pt x="11191988" y="3828442"/>
                  <a:pt x="11055096" y="3862354"/>
                </a:cubicBezTo>
                <a:cubicBezTo>
                  <a:pt x="10918204" y="3896266"/>
                  <a:pt x="10927005" y="3840424"/>
                  <a:pt x="10817352" y="3862354"/>
                </a:cubicBezTo>
                <a:cubicBezTo>
                  <a:pt x="10707699" y="3884284"/>
                  <a:pt x="10483639" y="3859338"/>
                  <a:pt x="10222992" y="3862354"/>
                </a:cubicBezTo>
                <a:cubicBezTo>
                  <a:pt x="9962345" y="3865370"/>
                  <a:pt x="9909887" y="3859030"/>
                  <a:pt x="9628632" y="3862354"/>
                </a:cubicBezTo>
                <a:cubicBezTo>
                  <a:pt x="9347377" y="3865678"/>
                  <a:pt x="9469870" y="3841996"/>
                  <a:pt x="9390888" y="3862354"/>
                </a:cubicBezTo>
                <a:cubicBezTo>
                  <a:pt x="9311906" y="3882712"/>
                  <a:pt x="9203508" y="3832408"/>
                  <a:pt x="9034272" y="3862354"/>
                </a:cubicBezTo>
                <a:cubicBezTo>
                  <a:pt x="8865036" y="3892300"/>
                  <a:pt x="8598405" y="3780404"/>
                  <a:pt x="8202168" y="3862354"/>
                </a:cubicBezTo>
                <a:cubicBezTo>
                  <a:pt x="7805931" y="3944304"/>
                  <a:pt x="7980324" y="3849597"/>
                  <a:pt x="7845552" y="3862354"/>
                </a:cubicBezTo>
                <a:cubicBezTo>
                  <a:pt x="7710780" y="3875111"/>
                  <a:pt x="7640126" y="3840431"/>
                  <a:pt x="7488936" y="3862354"/>
                </a:cubicBezTo>
                <a:cubicBezTo>
                  <a:pt x="7337746" y="3884277"/>
                  <a:pt x="7235230" y="3838916"/>
                  <a:pt x="7132320" y="3862354"/>
                </a:cubicBezTo>
                <a:cubicBezTo>
                  <a:pt x="7029410" y="3885792"/>
                  <a:pt x="6657352" y="3835994"/>
                  <a:pt x="6300216" y="3862354"/>
                </a:cubicBezTo>
                <a:cubicBezTo>
                  <a:pt x="5943080" y="3888714"/>
                  <a:pt x="5968349" y="3846917"/>
                  <a:pt x="5824728" y="3862354"/>
                </a:cubicBezTo>
                <a:cubicBezTo>
                  <a:pt x="5681107" y="3877791"/>
                  <a:pt x="5399977" y="3808693"/>
                  <a:pt x="5111496" y="3862354"/>
                </a:cubicBezTo>
                <a:cubicBezTo>
                  <a:pt x="4823015" y="3916015"/>
                  <a:pt x="4803615" y="3849509"/>
                  <a:pt x="4636008" y="3862354"/>
                </a:cubicBezTo>
                <a:cubicBezTo>
                  <a:pt x="4468401" y="3875199"/>
                  <a:pt x="4338615" y="3808517"/>
                  <a:pt x="4160520" y="3862354"/>
                </a:cubicBezTo>
                <a:cubicBezTo>
                  <a:pt x="3982425" y="3916191"/>
                  <a:pt x="3631119" y="3814115"/>
                  <a:pt x="3447288" y="3862354"/>
                </a:cubicBezTo>
                <a:cubicBezTo>
                  <a:pt x="3263457" y="3910593"/>
                  <a:pt x="3210326" y="3841760"/>
                  <a:pt x="3090672" y="3862354"/>
                </a:cubicBezTo>
                <a:cubicBezTo>
                  <a:pt x="2971018" y="3882948"/>
                  <a:pt x="2927830" y="3849298"/>
                  <a:pt x="2852928" y="3862354"/>
                </a:cubicBezTo>
                <a:cubicBezTo>
                  <a:pt x="2778026" y="3875410"/>
                  <a:pt x="2726049" y="3834673"/>
                  <a:pt x="2615184" y="3862354"/>
                </a:cubicBezTo>
                <a:cubicBezTo>
                  <a:pt x="2504319" y="3890035"/>
                  <a:pt x="2461735" y="3844091"/>
                  <a:pt x="2377440" y="3862354"/>
                </a:cubicBezTo>
                <a:cubicBezTo>
                  <a:pt x="2293145" y="3880617"/>
                  <a:pt x="2015677" y="3827081"/>
                  <a:pt x="1783080" y="3862354"/>
                </a:cubicBezTo>
                <a:cubicBezTo>
                  <a:pt x="1550483" y="3897627"/>
                  <a:pt x="1632887" y="3844578"/>
                  <a:pt x="1545336" y="3862354"/>
                </a:cubicBezTo>
                <a:cubicBezTo>
                  <a:pt x="1457785" y="3880130"/>
                  <a:pt x="1352679" y="3845557"/>
                  <a:pt x="1188720" y="3862354"/>
                </a:cubicBezTo>
                <a:cubicBezTo>
                  <a:pt x="1024761" y="3879151"/>
                  <a:pt x="871795" y="3810854"/>
                  <a:pt x="594360" y="3862354"/>
                </a:cubicBezTo>
                <a:cubicBezTo>
                  <a:pt x="316925" y="3913854"/>
                  <a:pt x="261240" y="3851658"/>
                  <a:pt x="0" y="3862354"/>
                </a:cubicBezTo>
                <a:cubicBezTo>
                  <a:pt x="-29934" y="3676450"/>
                  <a:pt x="48341" y="3503686"/>
                  <a:pt x="0" y="3387836"/>
                </a:cubicBezTo>
                <a:cubicBezTo>
                  <a:pt x="-48341" y="3271986"/>
                  <a:pt x="35134" y="2896100"/>
                  <a:pt x="0" y="2758824"/>
                </a:cubicBezTo>
                <a:cubicBezTo>
                  <a:pt x="-35134" y="2621548"/>
                  <a:pt x="3258" y="2285592"/>
                  <a:pt x="0" y="2129812"/>
                </a:cubicBezTo>
                <a:cubicBezTo>
                  <a:pt x="-3258" y="1974032"/>
                  <a:pt x="1569" y="1739874"/>
                  <a:pt x="0" y="1539424"/>
                </a:cubicBezTo>
                <a:cubicBezTo>
                  <a:pt x="-1569" y="1338974"/>
                  <a:pt x="42394" y="1245586"/>
                  <a:pt x="0" y="1026283"/>
                </a:cubicBezTo>
                <a:cubicBezTo>
                  <a:pt x="-42394" y="806980"/>
                  <a:pt x="41152" y="771656"/>
                  <a:pt x="0" y="551765"/>
                </a:cubicBezTo>
                <a:cubicBezTo>
                  <a:pt x="-41152" y="331874"/>
                  <a:pt x="62900" y="166443"/>
                  <a:pt x="0" y="0"/>
                </a:cubicBezTo>
                <a:close/>
              </a:path>
            </a:pathLst>
          </a:custGeom>
          <a:solidFill>
            <a:srgbClr val="002060"/>
          </a:solidFill>
          <a:ln w="7620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276108713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lIns="36000" tIns="0" rIns="36000" bIns="396000" rtlCol="0" anchor="ctr" anchorCtr="0">
            <a:spAutoFit/>
          </a:bodyPr>
          <a:lstStyle/>
          <a:p>
            <a:pPr algn="ctr">
              <a:spcBef>
                <a:spcPts val="1800"/>
              </a:spcBef>
              <a:spcAft>
                <a:spcPts val="1200"/>
              </a:spcAft>
            </a:pPr>
            <a:r>
              <a:rPr lang="en-US" sz="10000">
                <a:solidFill>
                  <a:srgbClr val="FFC000"/>
                </a:solidFill>
                <a:latin typeface="#9Slide07 SVNBeachwood Sans" pitchFamily="2" charset="0"/>
              </a:rPr>
              <a:t>Tính chất vật lí và hóa học</a:t>
            </a:r>
          </a:p>
          <a:p>
            <a:pPr algn="ctr">
              <a:spcBef>
                <a:spcPts val="1800"/>
              </a:spcBef>
              <a:spcAft>
                <a:spcPts val="1200"/>
              </a:spcAft>
            </a:pPr>
            <a:r>
              <a:rPr lang="en-US" sz="10000">
                <a:solidFill>
                  <a:srgbClr val="FFC000"/>
                </a:solidFill>
                <a:latin typeface="#9Slide07 SVNBeachwood Sans" pitchFamily="2" charset="0"/>
              </a:rPr>
              <a:t>Các đơn chất nhóm viia</a:t>
            </a:r>
          </a:p>
        </p:txBody>
      </p:sp>
    </p:spTree>
    <p:extLst>
      <p:ext uri="{BB962C8B-B14F-4D97-AF65-F5344CB8AC3E}">
        <p14:creationId xmlns:p14="http://schemas.microsoft.com/office/powerpoint/2010/main" val="82068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as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9" name="Rectangle 17"/>
          <p:cNvSpPr>
            <a:spLocks noChangeArrowheads="1"/>
          </p:cNvSpPr>
          <p:nvPr/>
        </p:nvSpPr>
        <p:spPr bwMode="auto">
          <a:xfrm>
            <a:off x="1524008" y="-18466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7FB61B8-ECCF-F073-65D8-1041772B46D5}"/>
              </a:ext>
            </a:extLst>
          </p:cNvPr>
          <p:cNvGrpSpPr/>
          <p:nvPr/>
        </p:nvGrpSpPr>
        <p:grpSpPr>
          <a:xfrm>
            <a:off x="3396000" y="121200"/>
            <a:ext cx="5400000" cy="756000"/>
            <a:chOff x="396240" y="52679"/>
            <a:chExt cx="6120013" cy="91512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02122066-B4DD-FE9E-8F06-09221DBEC90A}"/>
                </a:ext>
              </a:extLst>
            </p:cNvPr>
            <p:cNvSpPr/>
            <p:nvPr/>
          </p:nvSpPr>
          <p:spPr>
            <a:xfrm>
              <a:off x="396240" y="52679"/>
              <a:ext cx="6120013" cy="915120"/>
            </a:xfrm>
            <a:prstGeom prst="roundRect">
              <a:avLst/>
            </a:prstGeom>
            <a:solidFill>
              <a:srgbClr val="92D05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ectangle: Rounded Corners 4">
              <a:extLst>
                <a:ext uri="{FF2B5EF4-FFF2-40B4-BE49-F238E27FC236}">
                  <a16:creationId xmlns:a16="http://schemas.microsoft.com/office/drawing/2014/main" id="{27BCE17C-12C6-E83B-0726-656546640B10}"/>
                </a:ext>
              </a:extLst>
            </p:cNvPr>
            <p:cNvSpPr txBox="1"/>
            <p:nvPr/>
          </p:nvSpPr>
          <p:spPr>
            <a:xfrm>
              <a:off x="440913" y="97350"/>
              <a:ext cx="6030669" cy="82577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9677" tIns="0" rIns="209677" bIns="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400">
                  <a:latin typeface="#9Slide03 Bebas Neue Bold" panose="020B0606020202050201" pitchFamily="34" charset="0"/>
                </a:rPr>
                <a:t>VỊ TRÍ, TRẠNG THÁI TỰ NHIÊN</a:t>
              </a:r>
              <a:endParaRPr lang="en-US" sz="4400" kern="1200">
                <a:latin typeface="#9Slide03 Bebas Neue Bold" panose="020B0606020202050201" pitchFamily="34" charset="0"/>
              </a:endParaRPr>
            </a:p>
          </p:txBody>
        </p:sp>
      </p:grpSp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id="{443DC378-998E-121A-0D37-7F786F36E531}"/>
              </a:ext>
            </a:extLst>
          </p:cNvPr>
          <p:cNvSpPr/>
          <p:nvPr/>
        </p:nvSpPr>
        <p:spPr>
          <a:xfrm>
            <a:off x="342900" y="1447800"/>
            <a:ext cx="11506200" cy="2539158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+mn-cs"/>
            </a:endParaRPr>
          </a:p>
          <a:p>
            <a:pPr marL="457200" indent="-457200" algn="just">
              <a:lnSpc>
                <a:spcPct val="250000"/>
              </a:lnSpc>
              <a:buFont typeface="Arial" panose="020B0604020202020204" pitchFamily="34" charset="0"/>
              <a:buChar char="•"/>
              <a:defRPr/>
            </a:pPr>
            <a:r>
              <a:rPr lang="vi-VN" sz="3600" dirty="0">
                <a:solidFill>
                  <a:prstClr val="black"/>
                </a:solidFill>
                <a:latin typeface="Arial" panose="020B0604020202020204" pitchFamily="34" charset="0"/>
                <a:ea typeface="Arial" panose="020B0604020202020204" pitchFamily="34" charset="0"/>
                <a:cs typeface="Aharoni" panose="02010803020104030203" pitchFamily="2" charset="-79"/>
              </a:rPr>
              <a:t>Trong tự nhiên, halogen chỉ tồn tại ở dạng </a:t>
            </a:r>
            <a:r>
              <a:rPr lang="vi-VN" sz="3600" dirty="0">
                <a:solidFill>
                  <a:prstClr val="black"/>
                </a:solidFill>
                <a:highlight>
                  <a:srgbClr val="FFFF00"/>
                </a:highlight>
                <a:latin typeface="Arial" panose="020B0604020202020204" pitchFamily="34" charset="0"/>
                <a:ea typeface="Arial" panose="020B0604020202020204" pitchFamily="34" charset="0"/>
                <a:cs typeface="Aharoni" panose="02010803020104030203" pitchFamily="2" charset="-79"/>
              </a:rPr>
              <a:t>hợp chất</a:t>
            </a:r>
            <a:r>
              <a:rPr lang="vi-VN" sz="3600" dirty="0">
                <a:solidFill>
                  <a:prstClr val="black"/>
                </a:solidFill>
                <a:latin typeface="Arial" panose="020B0604020202020204" pitchFamily="34" charset="0"/>
                <a:ea typeface="Arial" panose="020B0604020202020204" pitchFamily="34" charset="0"/>
                <a:cs typeface="Aharoni" panose="02010803020104030203" pitchFamily="2" charset="-79"/>
              </a:rPr>
              <a:t>.</a:t>
            </a:r>
          </a:p>
          <a:p>
            <a:pPr marL="457200" indent="-457200" algn="just">
              <a:lnSpc>
                <a:spcPct val="250000"/>
              </a:lnSpc>
              <a:buFont typeface="Arial" panose="020B0604020202020204" pitchFamily="34" charset="0"/>
              <a:buChar char="•"/>
              <a:defRPr/>
            </a:pPr>
            <a:r>
              <a:rPr lang="vi-VN" sz="3600" dirty="0">
                <a:solidFill>
                  <a:prstClr val="black"/>
                </a:solidFill>
                <a:latin typeface="Arial" panose="020B0604020202020204" pitchFamily="34" charset="0"/>
                <a:ea typeface="Arial" panose="020B0604020202020204" pitchFamily="34" charset="0"/>
                <a:cs typeface="Aharoni" panose="02010803020104030203" pitchFamily="2" charset="-79"/>
              </a:rPr>
              <a:t>Hợp chất chủ yếu của halogen là </a:t>
            </a:r>
            <a:r>
              <a:rPr lang="vi-VN" sz="3600" dirty="0">
                <a:solidFill>
                  <a:prstClr val="black"/>
                </a:solidFill>
                <a:highlight>
                  <a:srgbClr val="FFFF00"/>
                </a:highlight>
                <a:latin typeface="Arial" panose="020B0604020202020204" pitchFamily="34" charset="0"/>
                <a:ea typeface="Arial" panose="020B0604020202020204" pitchFamily="34" charset="0"/>
                <a:cs typeface="Aharoni" panose="02010803020104030203" pitchFamily="2" charset="-79"/>
              </a:rPr>
              <a:t>muối halide</a:t>
            </a:r>
            <a:r>
              <a:rPr lang="vi-VN" sz="3600" dirty="0">
                <a:solidFill>
                  <a:prstClr val="black"/>
                </a:solidFill>
                <a:latin typeface="Arial" panose="020B0604020202020204" pitchFamily="34" charset="0"/>
                <a:ea typeface="Arial" panose="020B0604020202020204" pitchFamily="34" charset="0"/>
                <a:cs typeface="Aharoni" panose="02010803020104030203" pitchFamily="2" charset="-79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338376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9" name="Rectangle 17"/>
          <p:cNvSpPr>
            <a:spLocks noChangeArrowheads="1"/>
          </p:cNvSpPr>
          <p:nvPr/>
        </p:nvSpPr>
        <p:spPr bwMode="auto">
          <a:xfrm>
            <a:off x="1524008" y="-18466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A8112FC-0CAB-ED7C-A094-B3A87A7901CE}"/>
              </a:ext>
            </a:extLst>
          </p:cNvPr>
          <p:cNvGrpSpPr/>
          <p:nvPr/>
        </p:nvGrpSpPr>
        <p:grpSpPr>
          <a:xfrm>
            <a:off x="3306000" y="116120"/>
            <a:ext cx="5580000" cy="756000"/>
            <a:chOff x="396240" y="1458839"/>
            <a:chExt cx="6120013" cy="91512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F5924D83-A5E3-1466-C082-F7F6EAD22173}"/>
                </a:ext>
              </a:extLst>
            </p:cNvPr>
            <p:cNvSpPr/>
            <p:nvPr/>
          </p:nvSpPr>
          <p:spPr>
            <a:xfrm>
              <a:off x="396240" y="1458839"/>
              <a:ext cx="6120013" cy="915120"/>
            </a:xfrm>
            <a:prstGeom prst="roundRect">
              <a:avLst/>
            </a:prstGeom>
            <a:solidFill>
              <a:srgbClr val="FFC00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2DA40F41-2D16-D177-02AF-35279B592CA0}"/>
                </a:ext>
              </a:extLst>
            </p:cNvPr>
            <p:cNvSpPr txBox="1"/>
            <p:nvPr/>
          </p:nvSpPr>
          <p:spPr>
            <a:xfrm>
              <a:off x="440911" y="1503511"/>
              <a:ext cx="6048000" cy="82577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9677" tIns="0" rIns="209677" bIns="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400" kern="1200">
                  <a:latin typeface="#9Slide03 Bebas Neue Bold" panose="020B0606020202050201" pitchFamily="34" charset="0"/>
                </a:rPr>
                <a:t>CẤU TẠO NGUYÊN TỬ, PHÂN TỬ</a:t>
              </a:r>
            </a:p>
          </p:txBody>
        </p:sp>
      </p:grpSp>
      <p:sp>
        <p:nvSpPr>
          <p:cNvPr id="3" name="Arrow: Right 2">
            <a:extLst>
              <a:ext uri="{FF2B5EF4-FFF2-40B4-BE49-F238E27FC236}">
                <a16:creationId xmlns:a16="http://schemas.microsoft.com/office/drawing/2014/main" id="{DD847D95-8AA4-085A-EB9D-8C6E4FAC8610}"/>
              </a:ext>
            </a:extLst>
          </p:cNvPr>
          <p:cNvSpPr/>
          <p:nvPr/>
        </p:nvSpPr>
        <p:spPr>
          <a:xfrm>
            <a:off x="335667" y="693162"/>
            <a:ext cx="2057400" cy="1371600"/>
          </a:xfrm>
          <a:prstGeom prst="rightArrow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#9Slide03 Bebas Neue Bold" panose="020B0606020202050201" pitchFamily="34" charset="0"/>
              </a:rPr>
              <a:t>GROUP WORK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12339CA-0C3F-52D6-013C-0D8A507CC19F}"/>
              </a:ext>
            </a:extLst>
          </p:cNvPr>
          <p:cNvSpPr/>
          <p:nvPr/>
        </p:nvSpPr>
        <p:spPr>
          <a:xfrm>
            <a:off x="814638" y="2113354"/>
            <a:ext cx="10462962" cy="1163245"/>
          </a:xfrm>
          <a:prstGeom prst="roundRect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>
                <a:solidFill>
                  <a:schemeClr val="bg1"/>
                </a:solidFill>
                <a:latin typeface="#9Slide03 FS Neusa Bold" panose="00000800000000000000" pitchFamily="2" charset="0"/>
              </a:rPr>
              <a:t>Hoàn thành phiếu học tập số 1. CẤU TẠO NGUYÊN TỬ, PHÂN TỬ.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6B03CAC-3317-5DF5-70B6-7C736242FBFF}"/>
              </a:ext>
            </a:extLst>
          </p:cNvPr>
          <p:cNvSpPr/>
          <p:nvPr/>
        </p:nvSpPr>
        <p:spPr>
          <a:xfrm>
            <a:off x="814638" y="3581400"/>
            <a:ext cx="10462962" cy="720000"/>
          </a:xfrm>
          <a:prstGeom prst="roundRect">
            <a:avLst/>
          </a:prstGeom>
          <a:solidFill>
            <a:srgbClr val="CC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>
                <a:solidFill>
                  <a:schemeClr val="bg1"/>
                </a:solidFill>
                <a:latin typeface="#9Slide03 FS Neusa Bold" panose="00000800000000000000" pitchFamily="2" charset="0"/>
              </a:rPr>
              <a:t>Ghi rõ tên thành viên trả lời ở từng câu hỏi.</a:t>
            </a:r>
          </a:p>
        </p:txBody>
      </p:sp>
      <p:pic>
        <p:nvPicPr>
          <p:cNvPr id="12" name="6 Minute Timer-Nho">
            <a:hlinkClick r:id="" action="ppaction://media"/>
            <a:extLst>
              <a:ext uri="{FF2B5EF4-FFF2-40B4-BE49-F238E27FC236}">
                <a16:creationId xmlns:a16="http://schemas.microsoft.com/office/drawing/2014/main" id="{E45B5F56-4EB3-7256-4660-AE57E1B2FA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49069" y="4606201"/>
            <a:ext cx="3594100" cy="2020103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4286195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9" name="Rectangle 17"/>
          <p:cNvSpPr>
            <a:spLocks noChangeArrowheads="1"/>
          </p:cNvSpPr>
          <p:nvPr/>
        </p:nvSpPr>
        <p:spPr bwMode="auto">
          <a:xfrm>
            <a:off x="1524008" y="-18466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A8112FC-0CAB-ED7C-A094-B3A87A7901CE}"/>
              </a:ext>
            </a:extLst>
          </p:cNvPr>
          <p:cNvGrpSpPr/>
          <p:nvPr/>
        </p:nvGrpSpPr>
        <p:grpSpPr>
          <a:xfrm>
            <a:off x="3306000" y="116120"/>
            <a:ext cx="5580000" cy="756000"/>
            <a:chOff x="396240" y="1458839"/>
            <a:chExt cx="6120013" cy="91512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F5924D83-A5E3-1466-C082-F7F6EAD22173}"/>
                </a:ext>
              </a:extLst>
            </p:cNvPr>
            <p:cNvSpPr/>
            <p:nvPr/>
          </p:nvSpPr>
          <p:spPr>
            <a:xfrm>
              <a:off x="396240" y="1458839"/>
              <a:ext cx="6120013" cy="915120"/>
            </a:xfrm>
            <a:prstGeom prst="roundRect">
              <a:avLst/>
            </a:prstGeom>
            <a:solidFill>
              <a:srgbClr val="FFC00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2DA40F41-2D16-D177-02AF-35279B592CA0}"/>
                </a:ext>
              </a:extLst>
            </p:cNvPr>
            <p:cNvSpPr txBox="1"/>
            <p:nvPr/>
          </p:nvSpPr>
          <p:spPr>
            <a:xfrm>
              <a:off x="440911" y="1503511"/>
              <a:ext cx="6048000" cy="82577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9677" tIns="0" rIns="209677" bIns="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400" kern="1200">
                  <a:latin typeface="#9Slide03 Bebas Neue Bold" panose="020B0606020202050201" pitchFamily="34" charset="0"/>
                </a:rPr>
                <a:t>CẤU TẠO NGUYÊN TỬ, PHÂN TỬ</a:t>
              </a: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9DFB51F-2175-F1F2-556B-CCC4CDCB9184}"/>
              </a:ext>
            </a:extLst>
          </p:cNvPr>
          <p:cNvSpPr/>
          <p:nvPr/>
        </p:nvSpPr>
        <p:spPr>
          <a:xfrm>
            <a:off x="304801" y="1143000"/>
            <a:ext cx="11582399" cy="4495800"/>
          </a:xfrm>
          <a:custGeom>
            <a:avLst/>
            <a:gdLst>
              <a:gd name="connsiteX0" fmla="*/ 0 w 11582399"/>
              <a:gd name="connsiteY0" fmla="*/ 220969 h 4495800"/>
              <a:gd name="connsiteX1" fmla="*/ 220969 w 11582399"/>
              <a:gd name="connsiteY1" fmla="*/ 0 h 4495800"/>
              <a:gd name="connsiteX2" fmla="*/ 695904 w 11582399"/>
              <a:gd name="connsiteY2" fmla="*/ 0 h 4495800"/>
              <a:gd name="connsiteX3" fmla="*/ 1505054 w 11582399"/>
              <a:gd name="connsiteY3" fmla="*/ 0 h 4495800"/>
              <a:gd name="connsiteX4" fmla="*/ 1757180 w 11582399"/>
              <a:gd name="connsiteY4" fmla="*/ 0 h 4495800"/>
              <a:gd name="connsiteX5" fmla="*/ 2009306 w 11582399"/>
              <a:gd name="connsiteY5" fmla="*/ 0 h 4495800"/>
              <a:gd name="connsiteX6" fmla="*/ 2595646 w 11582399"/>
              <a:gd name="connsiteY6" fmla="*/ 0 h 4495800"/>
              <a:gd name="connsiteX7" fmla="*/ 3181986 w 11582399"/>
              <a:gd name="connsiteY7" fmla="*/ 0 h 4495800"/>
              <a:gd name="connsiteX8" fmla="*/ 3545517 w 11582399"/>
              <a:gd name="connsiteY8" fmla="*/ 0 h 4495800"/>
              <a:gd name="connsiteX9" fmla="*/ 3909048 w 11582399"/>
              <a:gd name="connsiteY9" fmla="*/ 0 h 4495800"/>
              <a:gd name="connsiteX10" fmla="*/ 4606793 w 11582399"/>
              <a:gd name="connsiteY10" fmla="*/ 0 h 4495800"/>
              <a:gd name="connsiteX11" fmla="*/ 5081728 w 11582399"/>
              <a:gd name="connsiteY11" fmla="*/ 0 h 4495800"/>
              <a:gd name="connsiteX12" fmla="*/ 5890877 w 11582399"/>
              <a:gd name="connsiteY12" fmla="*/ 0 h 4495800"/>
              <a:gd name="connsiteX13" fmla="*/ 6254408 w 11582399"/>
              <a:gd name="connsiteY13" fmla="*/ 0 h 4495800"/>
              <a:gd name="connsiteX14" fmla="*/ 6952153 w 11582399"/>
              <a:gd name="connsiteY14" fmla="*/ 0 h 4495800"/>
              <a:gd name="connsiteX15" fmla="*/ 7427088 w 11582399"/>
              <a:gd name="connsiteY15" fmla="*/ 0 h 4495800"/>
              <a:gd name="connsiteX16" fmla="*/ 7679214 w 11582399"/>
              <a:gd name="connsiteY16" fmla="*/ 0 h 4495800"/>
              <a:gd name="connsiteX17" fmla="*/ 7931341 w 11582399"/>
              <a:gd name="connsiteY17" fmla="*/ 0 h 4495800"/>
              <a:gd name="connsiteX18" fmla="*/ 8740490 w 11582399"/>
              <a:gd name="connsiteY18" fmla="*/ 0 h 4495800"/>
              <a:gd name="connsiteX19" fmla="*/ 9438235 w 11582399"/>
              <a:gd name="connsiteY19" fmla="*/ 0 h 4495800"/>
              <a:gd name="connsiteX20" fmla="*/ 9913170 w 11582399"/>
              <a:gd name="connsiteY20" fmla="*/ 0 h 4495800"/>
              <a:gd name="connsiteX21" fmla="*/ 10499510 w 11582399"/>
              <a:gd name="connsiteY21" fmla="*/ 0 h 4495800"/>
              <a:gd name="connsiteX22" fmla="*/ 11361430 w 11582399"/>
              <a:gd name="connsiteY22" fmla="*/ 0 h 4495800"/>
              <a:gd name="connsiteX23" fmla="*/ 11582399 w 11582399"/>
              <a:gd name="connsiteY23" fmla="*/ 220969 h 4495800"/>
              <a:gd name="connsiteX24" fmla="*/ 11582399 w 11582399"/>
              <a:gd name="connsiteY24" fmla="*/ 678476 h 4495800"/>
              <a:gd name="connsiteX25" fmla="*/ 11582399 w 11582399"/>
              <a:gd name="connsiteY25" fmla="*/ 1298138 h 4495800"/>
              <a:gd name="connsiteX26" fmla="*/ 11582399 w 11582399"/>
              <a:gd name="connsiteY26" fmla="*/ 1917800 h 4495800"/>
              <a:gd name="connsiteX27" fmla="*/ 11582399 w 11582399"/>
              <a:gd name="connsiteY27" fmla="*/ 2456384 h 4495800"/>
              <a:gd name="connsiteX28" fmla="*/ 11582399 w 11582399"/>
              <a:gd name="connsiteY28" fmla="*/ 2994969 h 4495800"/>
              <a:gd name="connsiteX29" fmla="*/ 11582399 w 11582399"/>
              <a:gd name="connsiteY29" fmla="*/ 3614631 h 4495800"/>
              <a:gd name="connsiteX30" fmla="*/ 11582399 w 11582399"/>
              <a:gd name="connsiteY30" fmla="*/ 4274831 h 4495800"/>
              <a:gd name="connsiteX31" fmla="*/ 11361430 w 11582399"/>
              <a:gd name="connsiteY31" fmla="*/ 4495800 h 4495800"/>
              <a:gd name="connsiteX32" fmla="*/ 10775090 w 11582399"/>
              <a:gd name="connsiteY32" fmla="*/ 4495800 h 4495800"/>
              <a:gd name="connsiteX33" fmla="*/ 10300155 w 11582399"/>
              <a:gd name="connsiteY33" fmla="*/ 4495800 h 4495800"/>
              <a:gd name="connsiteX34" fmla="*/ 9491005 w 11582399"/>
              <a:gd name="connsiteY34" fmla="*/ 4495800 h 4495800"/>
              <a:gd name="connsiteX35" fmla="*/ 9238879 w 11582399"/>
              <a:gd name="connsiteY35" fmla="*/ 4495800 h 4495800"/>
              <a:gd name="connsiteX36" fmla="*/ 8541134 w 11582399"/>
              <a:gd name="connsiteY36" fmla="*/ 4495800 h 4495800"/>
              <a:gd name="connsiteX37" fmla="*/ 8177604 w 11582399"/>
              <a:gd name="connsiteY37" fmla="*/ 4495800 h 4495800"/>
              <a:gd name="connsiteX38" fmla="*/ 7925477 w 11582399"/>
              <a:gd name="connsiteY38" fmla="*/ 4495800 h 4495800"/>
              <a:gd name="connsiteX39" fmla="*/ 7673351 w 11582399"/>
              <a:gd name="connsiteY39" fmla="*/ 4495800 h 4495800"/>
              <a:gd name="connsiteX40" fmla="*/ 7421225 w 11582399"/>
              <a:gd name="connsiteY40" fmla="*/ 4495800 h 4495800"/>
              <a:gd name="connsiteX41" fmla="*/ 6946289 w 11582399"/>
              <a:gd name="connsiteY41" fmla="*/ 4495800 h 4495800"/>
              <a:gd name="connsiteX42" fmla="*/ 6137140 w 11582399"/>
              <a:gd name="connsiteY42" fmla="*/ 4495800 h 4495800"/>
              <a:gd name="connsiteX43" fmla="*/ 5550800 w 11582399"/>
              <a:gd name="connsiteY43" fmla="*/ 4495800 h 4495800"/>
              <a:gd name="connsiteX44" fmla="*/ 4853055 w 11582399"/>
              <a:gd name="connsiteY44" fmla="*/ 4495800 h 4495800"/>
              <a:gd name="connsiteX45" fmla="*/ 4043906 w 11582399"/>
              <a:gd name="connsiteY45" fmla="*/ 4495800 h 4495800"/>
              <a:gd name="connsiteX46" fmla="*/ 3234757 w 11582399"/>
              <a:gd name="connsiteY46" fmla="*/ 4495800 h 4495800"/>
              <a:gd name="connsiteX47" fmla="*/ 2982631 w 11582399"/>
              <a:gd name="connsiteY47" fmla="*/ 4495800 h 4495800"/>
              <a:gd name="connsiteX48" fmla="*/ 2507695 w 11582399"/>
              <a:gd name="connsiteY48" fmla="*/ 4495800 h 4495800"/>
              <a:gd name="connsiteX49" fmla="*/ 2144164 w 11582399"/>
              <a:gd name="connsiteY49" fmla="*/ 4495800 h 4495800"/>
              <a:gd name="connsiteX50" fmla="*/ 1557824 w 11582399"/>
              <a:gd name="connsiteY50" fmla="*/ 4495800 h 4495800"/>
              <a:gd name="connsiteX51" fmla="*/ 1082889 w 11582399"/>
              <a:gd name="connsiteY51" fmla="*/ 4495800 h 4495800"/>
              <a:gd name="connsiteX52" fmla="*/ 830763 w 11582399"/>
              <a:gd name="connsiteY52" fmla="*/ 4495800 h 4495800"/>
              <a:gd name="connsiteX53" fmla="*/ 220969 w 11582399"/>
              <a:gd name="connsiteY53" fmla="*/ 4495800 h 4495800"/>
              <a:gd name="connsiteX54" fmla="*/ 0 w 11582399"/>
              <a:gd name="connsiteY54" fmla="*/ 4274831 h 4495800"/>
              <a:gd name="connsiteX55" fmla="*/ 0 w 11582399"/>
              <a:gd name="connsiteY55" fmla="*/ 3695708 h 4495800"/>
              <a:gd name="connsiteX56" fmla="*/ 0 w 11582399"/>
              <a:gd name="connsiteY56" fmla="*/ 3076046 h 4495800"/>
              <a:gd name="connsiteX57" fmla="*/ 0 w 11582399"/>
              <a:gd name="connsiteY57" fmla="*/ 2456384 h 4495800"/>
              <a:gd name="connsiteX58" fmla="*/ 0 w 11582399"/>
              <a:gd name="connsiteY58" fmla="*/ 1796184 h 4495800"/>
              <a:gd name="connsiteX59" fmla="*/ 0 w 11582399"/>
              <a:gd name="connsiteY59" fmla="*/ 1257599 h 4495800"/>
              <a:gd name="connsiteX60" fmla="*/ 0 w 11582399"/>
              <a:gd name="connsiteY60" fmla="*/ 719015 h 4495800"/>
              <a:gd name="connsiteX61" fmla="*/ 0 w 11582399"/>
              <a:gd name="connsiteY61" fmla="*/ 220969 h 449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11582399" h="4495800" extrusionOk="0">
                <a:moveTo>
                  <a:pt x="0" y="220969"/>
                </a:moveTo>
                <a:cubicBezTo>
                  <a:pt x="-28218" y="102706"/>
                  <a:pt x="86141" y="1708"/>
                  <a:pt x="220969" y="0"/>
                </a:cubicBezTo>
                <a:cubicBezTo>
                  <a:pt x="381239" y="-40297"/>
                  <a:pt x="549719" y="2824"/>
                  <a:pt x="695904" y="0"/>
                </a:cubicBezTo>
                <a:cubicBezTo>
                  <a:pt x="842090" y="-2824"/>
                  <a:pt x="1289134" y="54348"/>
                  <a:pt x="1505054" y="0"/>
                </a:cubicBezTo>
                <a:cubicBezTo>
                  <a:pt x="1720974" y="-54348"/>
                  <a:pt x="1678257" y="21513"/>
                  <a:pt x="1757180" y="0"/>
                </a:cubicBezTo>
                <a:cubicBezTo>
                  <a:pt x="1836103" y="-21513"/>
                  <a:pt x="1955308" y="2956"/>
                  <a:pt x="2009306" y="0"/>
                </a:cubicBezTo>
                <a:cubicBezTo>
                  <a:pt x="2063304" y="-2956"/>
                  <a:pt x="2318122" y="44527"/>
                  <a:pt x="2595646" y="0"/>
                </a:cubicBezTo>
                <a:cubicBezTo>
                  <a:pt x="2873170" y="-44527"/>
                  <a:pt x="2955631" y="46945"/>
                  <a:pt x="3181986" y="0"/>
                </a:cubicBezTo>
                <a:cubicBezTo>
                  <a:pt x="3408341" y="-46945"/>
                  <a:pt x="3400978" y="17878"/>
                  <a:pt x="3545517" y="0"/>
                </a:cubicBezTo>
                <a:cubicBezTo>
                  <a:pt x="3690056" y="-17878"/>
                  <a:pt x="3755001" y="10935"/>
                  <a:pt x="3909048" y="0"/>
                </a:cubicBezTo>
                <a:cubicBezTo>
                  <a:pt x="4063096" y="-10935"/>
                  <a:pt x="4344931" y="49084"/>
                  <a:pt x="4606793" y="0"/>
                </a:cubicBezTo>
                <a:cubicBezTo>
                  <a:pt x="4868656" y="-49084"/>
                  <a:pt x="4906043" y="41296"/>
                  <a:pt x="5081728" y="0"/>
                </a:cubicBezTo>
                <a:cubicBezTo>
                  <a:pt x="5257414" y="-41296"/>
                  <a:pt x="5588154" y="37848"/>
                  <a:pt x="5890877" y="0"/>
                </a:cubicBezTo>
                <a:cubicBezTo>
                  <a:pt x="6193600" y="-37848"/>
                  <a:pt x="6073733" y="13378"/>
                  <a:pt x="6254408" y="0"/>
                </a:cubicBezTo>
                <a:cubicBezTo>
                  <a:pt x="6435083" y="-13378"/>
                  <a:pt x="6622921" y="19750"/>
                  <a:pt x="6952153" y="0"/>
                </a:cubicBezTo>
                <a:cubicBezTo>
                  <a:pt x="7281385" y="-19750"/>
                  <a:pt x="7218470" y="28071"/>
                  <a:pt x="7427088" y="0"/>
                </a:cubicBezTo>
                <a:cubicBezTo>
                  <a:pt x="7635706" y="-28071"/>
                  <a:pt x="7568720" y="1059"/>
                  <a:pt x="7679214" y="0"/>
                </a:cubicBezTo>
                <a:cubicBezTo>
                  <a:pt x="7789708" y="-1059"/>
                  <a:pt x="7847836" y="2175"/>
                  <a:pt x="7931341" y="0"/>
                </a:cubicBezTo>
                <a:cubicBezTo>
                  <a:pt x="8014846" y="-2175"/>
                  <a:pt x="8366298" y="83740"/>
                  <a:pt x="8740490" y="0"/>
                </a:cubicBezTo>
                <a:cubicBezTo>
                  <a:pt x="9114682" y="-83740"/>
                  <a:pt x="9159961" y="38449"/>
                  <a:pt x="9438235" y="0"/>
                </a:cubicBezTo>
                <a:cubicBezTo>
                  <a:pt x="9716509" y="-38449"/>
                  <a:pt x="9731737" y="36443"/>
                  <a:pt x="9913170" y="0"/>
                </a:cubicBezTo>
                <a:cubicBezTo>
                  <a:pt x="10094604" y="-36443"/>
                  <a:pt x="10248717" y="20004"/>
                  <a:pt x="10499510" y="0"/>
                </a:cubicBezTo>
                <a:cubicBezTo>
                  <a:pt x="10750303" y="-20004"/>
                  <a:pt x="11019582" y="1330"/>
                  <a:pt x="11361430" y="0"/>
                </a:cubicBezTo>
                <a:cubicBezTo>
                  <a:pt x="11477873" y="-7081"/>
                  <a:pt x="11592902" y="89242"/>
                  <a:pt x="11582399" y="220969"/>
                </a:cubicBezTo>
                <a:cubicBezTo>
                  <a:pt x="11593727" y="430272"/>
                  <a:pt x="11568763" y="528298"/>
                  <a:pt x="11582399" y="678476"/>
                </a:cubicBezTo>
                <a:cubicBezTo>
                  <a:pt x="11596035" y="828654"/>
                  <a:pt x="11562710" y="1008105"/>
                  <a:pt x="11582399" y="1298138"/>
                </a:cubicBezTo>
                <a:cubicBezTo>
                  <a:pt x="11602088" y="1588171"/>
                  <a:pt x="11581363" y="1688536"/>
                  <a:pt x="11582399" y="1917800"/>
                </a:cubicBezTo>
                <a:cubicBezTo>
                  <a:pt x="11583435" y="2147064"/>
                  <a:pt x="11559614" y="2203243"/>
                  <a:pt x="11582399" y="2456384"/>
                </a:cubicBezTo>
                <a:cubicBezTo>
                  <a:pt x="11605184" y="2709525"/>
                  <a:pt x="11534101" y="2742962"/>
                  <a:pt x="11582399" y="2994969"/>
                </a:cubicBezTo>
                <a:cubicBezTo>
                  <a:pt x="11630697" y="3246976"/>
                  <a:pt x="11532279" y="3456561"/>
                  <a:pt x="11582399" y="3614631"/>
                </a:cubicBezTo>
                <a:cubicBezTo>
                  <a:pt x="11632519" y="3772701"/>
                  <a:pt x="11519697" y="4070163"/>
                  <a:pt x="11582399" y="4274831"/>
                </a:cubicBezTo>
                <a:cubicBezTo>
                  <a:pt x="11562952" y="4398006"/>
                  <a:pt x="11490497" y="4518266"/>
                  <a:pt x="11361430" y="4495800"/>
                </a:cubicBezTo>
                <a:cubicBezTo>
                  <a:pt x="11135138" y="4531251"/>
                  <a:pt x="10940685" y="4464687"/>
                  <a:pt x="10775090" y="4495800"/>
                </a:cubicBezTo>
                <a:cubicBezTo>
                  <a:pt x="10609495" y="4526913"/>
                  <a:pt x="10406648" y="4465741"/>
                  <a:pt x="10300155" y="4495800"/>
                </a:cubicBezTo>
                <a:cubicBezTo>
                  <a:pt x="10193663" y="4525859"/>
                  <a:pt x="9844476" y="4410080"/>
                  <a:pt x="9491005" y="4495800"/>
                </a:cubicBezTo>
                <a:cubicBezTo>
                  <a:pt x="9137534" y="4581520"/>
                  <a:pt x="9353365" y="4475248"/>
                  <a:pt x="9238879" y="4495800"/>
                </a:cubicBezTo>
                <a:cubicBezTo>
                  <a:pt x="9124393" y="4516352"/>
                  <a:pt x="8737585" y="4448780"/>
                  <a:pt x="8541134" y="4495800"/>
                </a:cubicBezTo>
                <a:cubicBezTo>
                  <a:pt x="8344683" y="4542820"/>
                  <a:pt x="8279865" y="4485340"/>
                  <a:pt x="8177604" y="4495800"/>
                </a:cubicBezTo>
                <a:cubicBezTo>
                  <a:pt x="8075343" y="4506260"/>
                  <a:pt x="7983877" y="4475272"/>
                  <a:pt x="7925477" y="4495800"/>
                </a:cubicBezTo>
                <a:cubicBezTo>
                  <a:pt x="7867077" y="4516328"/>
                  <a:pt x="7732306" y="4481049"/>
                  <a:pt x="7673351" y="4495800"/>
                </a:cubicBezTo>
                <a:cubicBezTo>
                  <a:pt x="7614396" y="4510551"/>
                  <a:pt x="7503226" y="4478665"/>
                  <a:pt x="7421225" y="4495800"/>
                </a:cubicBezTo>
                <a:cubicBezTo>
                  <a:pt x="7339224" y="4512935"/>
                  <a:pt x="7100577" y="4462121"/>
                  <a:pt x="6946289" y="4495800"/>
                </a:cubicBezTo>
                <a:cubicBezTo>
                  <a:pt x="6792001" y="4529479"/>
                  <a:pt x="6444982" y="4461560"/>
                  <a:pt x="6137140" y="4495800"/>
                </a:cubicBezTo>
                <a:cubicBezTo>
                  <a:pt x="5829298" y="4530040"/>
                  <a:pt x="5792926" y="4495155"/>
                  <a:pt x="5550800" y="4495800"/>
                </a:cubicBezTo>
                <a:cubicBezTo>
                  <a:pt x="5308674" y="4496445"/>
                  <a:pt x="5166960" y="4481239"/>
                  <a:pt x="4853055" y="4495800"/>
                </a:cubicBezTo>
                <a:cubicBezTo>
                  <a:pt x="4539150" y="4510361"/>
                  <a:pt x="4405591" y="4421228"/>
                  <a:pt x="4043906" y="4495800"/>
                </a:cubicBezTo>
                <a:cubicBezTo>
                  <a:pt x="3682221" y="4570372"/>
                  <a:pt x="3464373" y="4473929"/>
                  <a:pt x="3234757" y="4495800"/>
                </a:cubicBezTo>
                <a:cubicBezTo>
                  <a:pt x="3005141" y="4517671"/>
                  <a:pt x="3068913" y="4488288"/>
                  <a:pt x="2982631" y="4495800"/>
                </a:cubicBezTo>
                <a:cubicBezTo>
                  <a:pt x="2896349" y="4503312"/>
                  <a:pt x="2707537" y="4491402"/>
                  <a:pt x="2507695" y="4495800"/>
                </a:cubicBezTo>
                <a:cubicBezTo>
                  <a:pt x="2307853" y="4500198"/>
                  <a:pt x="2252625" y="4468919"/>
                  <a:pt x="2144164" y="4495800"/>
                </a:cubicBezTo>
                <a:cubicBezTo>
                  <a:pt x="2035703" y="4522681"/>
                  <a:pt x="1789302" y="4456501"/>
                  <a:pt x="1557824" y="4495800"/>
                </a:cubicBezTo>
                <a:cubicBezTo>
                  <a:pt x="1326346" y="4535099"/>
                  <a:pt x="1254809" y="4490458"/>
                  <a:pt x="1082889" y="4495800"/>
                </a:cubicBezTo>
                <a:cubicBezTo>
                  <a:pt x="910969" y="4501142"/>
                  <a:pt x="898998" y="4481730"/>
                  <a:pt x="830763" y="4495800"/>
                </a:cubicBezTo>
                <a:cubicBezTo>
                  <a:pt x="762528" y="4509870"/>
                  <a:pt x="428756" y="4481709"/>
                  <a:pt x="220969" y="4495800"/>
                </a:cubicBezTo>
                <a:cubicBezTo>
                  <a:pt x="87305" y="4511947"/>
                  <a:pt x="-13768" y="4385372"/>
                  <a:pt x="0" y="4274831"/>
                </a:cubicBezTo>
                <a:cubicBezTo>
                  <a:pt x="-64640" y="4148604"/>
                  <a:pt x="12686" y="3815714"/>
                  <a:pt x="0" y="3695708"/>
                </a:cubicBezTo>
                <a:cubicBezTo>
                  <a:pt x="-12686" y="3575702"/>
                  <a:pt x="30386" y="3356542"/>
                  <a:pt x="0" y="3076046"/>
                </a:cubicBezTo>
                <a:cubicBezTo>
                  <a:pt x="-30386" y="2795550"/>
                  <a:pt x="44144" y="2741193"/>
                  <a:pt x="0" y="2456384"/>
                </a:cubicBezTo>
                <a:cubicBezTo>
                  <a:pt x="-44144" y="2171575"/>
                  <a:pt x="69413" y="2106128"/>
                  <a:pt x="0" y="1796184"/>
                </a:cubicBezTo>
                <a:cubicBezTo>
                  <a:pt x="-69413" y="1486240"/>
                  <a:pt x="31205" y="1449337"/>
                  <a:pt x="0" y="1257599"/>
                </a:cubicBezTo>
                <a:cubicBezTo>
                  <a:pt x="-31205" y="1065861"/>
                  <a:pt x="45669" y="933186"/>
                  <a:pt x="0" y="719015"/>
                </a:cubicBezTo>
                <a:cubicBezTo>
                  <a:pt x="-45669" y="504844"/>
                  <a:pt x="34893" y="449248"/>
                  <a:pt x="0" y="220969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895585032">
                  <a:prstGeom prst="roundRect">
                    <a:avLst>
                      <a:gd name="adj" fmla="val 4915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vi-VN" sz="3600">
                <a:solidFill>
                  <a:prstClr val="black"/>
                </a:solidFill>
              </a:rPr>
              <a:t>Các nguyên tử halogen có </a:t>
            </a:r>
            <a:r>
              <a:rPr lang="vi-VN" sz="3600">
                <a:solidFill>
                  <a:prstClr val="black"/>
                </a:solidFill>
                <a:highlight>
                  <a:srgbClr val="FFFF00"/>
                </a:highlight>
              </a:rPr>
              <a:t>7 electron </a:t>
            </a:r>
            <a:r>
              <a:rPr lang="vi-VN" sz="3600">
                <a:solidFill>
                  <a:prstClr val="black"/>
                </a:solidFill>
              </a:rPr>
              <a:t>ở lớp ngoài cùng, dễ nhận thêm </a:t>
            </a:r>
            <a:r>
              <a:rPr lang="vi-VN" sz="3600">
                <a:solidFill>
                  <a:prstClr val="black"/>
                </a:solidFill>
                <a:highlight>
                  <a:srgbClr val="FFFF00"/>
                </a:highlight>
              </a:rPr>
              <a:t>1 electron </a:t>
            </a:r>
            <a:r>
              <a:rPr lang="vi-VN" sz="3600">
                <a:solidFill>
                  <a:prstClr val="black"/>
                </a:solidFill>
              </a:rPr>
              <a:t>để đạt được cấu hình electron bền vững của khí hiếm gần nhất:   </a:t>
            </a:r>
          </a:p>
          <a:p>
            <a:pPr lvl="0"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600">
                <a:solidFill>
                  <a:prstClr val="black"/>
                </a:solidFill>
              </a:rPr>
              <a:t>    </a:t>
            </a:r>
            <a:r>
              <a:rPr lang="vi-VN" sz="3600">
                <a:solidFill>
                  <a:prstClr val="black"/>
                </a:solidFill>
                <a:highlight>
                  <a:srgbClr val="FFFF00"/>
                </a:highlight>
              </a:rPr>
              <a:t>ns</a:t>
            </a:r>
            <a:r>
              <a:rPr lang="vi-VN" sz="3600" baseline="30000">
                <a:solidFill>
                  <a:prstClr val="black"/>
                </a:solidFill>
                <a:highlight>
                  <a:srgbClr val="FFFF00"/>
                </a:highlight>
              </a:rPr>
              <a:t>2</a:t>
            </a:r>
            <a:r>
              <a:rPr lang="vi-VN" sz="3600">
                <a:solidFill>
                  <a:prstClr val="black"/>
                </a:solidFill>
                <a:highlight>
                  <a:srgbClr val="FFFF00"/>
                </a:highlight>
              </a:rPr>
              <a:t>np</a:t>
            </a:r>
            <a:r>
              <a:rPr lang="vi-VN" sz="3600" baseline="30000">
                <a:solidFill>
                  <a:prstClr val="black"/>
                </a:solidFill>
                <a:highlight>
                  <a:srgbClr val="FFFF00"/>
                </a:highlight>
              </a:rPr>
              <a:t>5</a:t>
            </a:r>
            <a:r>
              <a:rPr lang="vi-VN" sz="3600">
                <a:solidFill>
                  <a:prstClr val="black"/>
                </a:solidFill>
                <a:highlight>
                  <a:srgbClr val="FFFF00"/>
                </a:highlight>
              </a:rPr>
              <a:t> + 1e → ns</a:t>
            </a:r>
            <a:r>
              <a:rPr lang="vi-VN" sz="3600" baseline="30000">
                <a:solidFill>
                  <a:prstClr val="black"/>
                </a:solidFill>
                <a:highlight>
                  <a:srgbClr val="FFFF00"/>
                </a:highlight>
              </a:rPr>
              <a:t>2</a:t>
            </a:r>
            <a:r>
              <a:rPr lang="vi-VN" sz="3600">
                <a:solidFill>
                  <a:prstClr val="black"/>
                </a:solidFill>
                <a:highlight>
                  <a:srgbClr val="FFFF00"/>
                </a:highlight>
              </a:rPr>
              <a:t>np</a:t>
            </a:r>
            <a:r>
              <a:rPr lang="vi-VN" sz="3600" baseline="30000">
                <a:solidFill>
                  <a:prstClr val="black"/>
                </a:solidFill>
                <a:highlight>
                  <a:srgbClr val="FFFF00"/>
                </a:highlight>
              </a:rPr>
              <a:t>6</a:t>
            </a:r>
            <a:endParaRPr lang="vi-VN" sz="3600">
              <a:solidFill>
                <a:prstClr val="black"/>
              </a:solidFill>
              <a:highlight>
                <a:srgbClr val="FFFF00"/>
              </a:highlight>
            </a:endParaRPr>
          </a:p>
          <a:p>
            <a:pPr marL="457200" lvl="0" indent="-457200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vi-VN" sz="3600">
                <a:solidFill>
                  <a:prstClr val="black"/>
                </a:solidFill>
              </a:rPr>
              <a:t>Do đó, số oxi hóa đặc trưng của các halogen trong hợp chất là </a:t>
            </a:r>
            <a:r>
              <a:rPr lang="en-US" sz="3600">
                <a:solidFill>
                  <a:prstClr val="black"/>
                </a:solidFill>
                <a:highlight>
                  <a:srgbClr val="FFFF00"/>
                </a:highlight>
              </a:rPr>
              <a:t>–</a:t>
            </a:r>
            <a:r>
              <a:rPr lang="vi-VN" sz="3600">
                <a:solidFill>
                  <a:prstClr val="black"/>
                </a:solidFill>
                <a:highlight>
                  <a:srgbClr val="FFFF00"/>
                </a:highlight>
              </a:rPr>
              <a:t>1</a:t>
            </a:r>
            <a:r>
              <a:rPr lang="vi-VN" sz="3600">
                <a:solidFill>
                  <a:prstClr val="black"/>
                </a:solidFill>
              </a:rPr>
              <a:t>.</a:t>
            </a:r>
            <a:r>
              <a:rPr lang="en-US" sz="3600">
                <a:solidFill>
                  <a:prstClr val="black"/>
                </a:solidFill>
              </a:rPr>
              <a:t> </a:t>
            </a:r>
            <a:endParaRPr lang="vi-VN" sz="36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80545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9" name="Rectangle 17"/>
          <p:cNvSpPr>
            <a:spLocks noChangeArrowheads="1"/>
          </p:cNvSpPr>
          <p:nvPr/>
        </p:nvSpPr>
        <p:spPr bwMode="auto">
          <a:xfrm>
            <a:off x="1524008" y="-18466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A8112FC-0CAB-ED7C-A094-B3A87A7901CE}"/>
              </a:ext>
            </a:extLst>
          </p:cNvPr>
          <p:cNvGrpSpPr/>
          <p:nvPr/>
        </p:nvGrpSpPr>
        <p:grpSpPr>
          <a:xfrm>
            <a:off x="3306000" y="116120"/>
            <a:ext cx="5580000" cy="756000"/>
            <a:chOff x="396240" y="1458839"/>
            <a:chExt cx="6120013" cy="91512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F5924D83-A5E3-1466-C082-F7F6EAD22173}"/>
                </a:ext>
              </a:extLst>
            </p:cNvPr>
            <p:cNvSpPr/>
            <p:nvPr/>
          </p:nvSpPr>
          <p:spPr>
            <a:xfrm>
              <a:off x="396240" y="1458839"/>
              <a:ext cx="6120013" cy="915120"/>
            </a:xfrm>
            <a:prstGeom prst="roundRect">
              <a:avLst/>
            </a:prstGeom>
            <a:solidFill>
              <a:srgbClr val="FFC00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2DA40F41-2D16-D177-02AF-35279B592CA0}"/>
                </a:ext>
              </a:extLst>
            </p:cNvPr>
            <p:cNvSpPr txBox="1"/>
            <p:nvPr/>
          </p:nvSpPr>
          <p:spPr>
            <a:xfrm>
              <a:off x="440911" y="1503511"/>
              <a:ext cx="6048000" cy="82577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9677" tIns="0" rIns="209677" bIns="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400" kern="1200">
                  <a:latin typeface="#9Slide03 Bebas Neue Bold" panose="020B0606020202050201" pitchFamily="34" charset="0"/>
                </a:rPr>
                <a:t>CẤU TẠO NGUYÊN TỬ, PHÂN TỬ</a:t>
              </a: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9DFB51F-2175-F1F2-556B-CCC4CDCB9184}"/>
              </a:ext>
            </a:extLst>
          </p:cNvPr>
          <p:cNvSpPr/>
          <p:nvPr/>
        </p:nvSpPr>
        <p:spPr>
          <a:xfrm>
            <a:off x="304801" y="1143000"/>
            <a:ext cx="11582399" cy="5410200"/>
          </a:xfrm>
          <a:custGeom>
            <a:avLst/>
            <a:gdLst>
              <a:gd name="connsiteX0" fmla="*/ 0 w 11582399"/>
              <a:gd name="connsiteY0" fmla="*/ 265911 h 5410200"/>
              <a:gd name="connsiteX1" fmla="*/ 265911 w 11582399"/>
              <a:gd name="connsiteY1" fmla="*/ 0 h 5410200"/>
              <a:gd name="connsiteX2" fmla="*/ 737015 w 11582399"/>
              <a:gd name="connsiteY2" fmla="*/ 0 h 5410200"/>
              <a:gd name="connsiteX3" fmla="*/ 1539635 w 11582399"/>
              <a:gd name="connsiteY3" fmla="*/ 0 h 5410200"/>
              <a:gd name="connsiteX4" fmla="*/ 1789727 w 11582399"/>
              <a:gd name="connsiteY4" fmla="*/ 0 h 5410200"/>
              <a:gd name="connsiteX5" fmla="*/ 2039819 w 11582399"/>
              <a:gd name="connsiteY5" fmla="*/ 0 h 5410200"/>
              <a:gd name="connsiteX6" fmla="*/ 2621429 w 11582399"/>
              <a:gd name="connsiteY6" fmla="*/ 0 h 5410200"/>
              <a:gd name="connsiteX7" fmla="*/ 3203038 w 11582399"/>
              <a:gd name="connsiteY7" fmla="*/ 0 h 5410200"/>
              <a:gd name="connsiteX8" fmla="*/ 3563636 w 11582399"/>
              <a:gd name="connsiteY8" fmla="*/ 0 h 5410200"/>
              <a:gd name="connsiteX9" fmla="*/ 3924234 w 11582399"/>
              <a:gd name="connsiteY9" fmla="*/ 0 h 5410200"/>
              <a:gd name="connsiteX10" fmla="*/ 4616349 w 11582399"/>
              <a:gd name="connsiteY10" fmla="*/ 0 h 5410200"/>
              <a:gd name="connsiteX11" fmla="*/ 5087452 w 11582399"/>
              <a:gd name="connsiteY11" fmla="*/ 0 h 5410200"/>
              <a:gd name="connsiteX12" fmla="*/ 5890073 w 11582399"/>
              <a:gd name="connsiteY12" fmla="*/ 0 h 5410200"/>
              <a:gd name="connsiteX13" fmla="*/ 6250671 w 11582399"/>
              <a:gd name="connsiteY13" fmla="*/ 0 h 5410200"/>
              <a:gd name="connsiteX14" fmla="*/ 6942786 w 11582399"/>
              <a:gd name="connsiteY14" fmla="*/ 0 h 5410200"/>
              <a:gd name="connsiteX15" fmla="*/ 7413889 w 11582399"/>
              <a:gd name="connsiteY15" fmla="*/ 0 h 5410200"/>
              <a:gd name="connsiteX16" fmla="*/ 7663981 w 11582399"/>
              <a:gd name="connsiteY16" fmla="*/ 0 h 5410200"/>
              <a:gd name="connsiteX17" fmla="*/ 7914074 w 11582399"/>
              <a:gd name="connsiteY17" fmla="*/ 0 h 5410200"/>
              <a:gd name="connsiteX18" fmla="*/ 8716694 w 11582399"/>
              <a:gd name="connsiteY18" fmla="*/ 0 h 5410200"/>
              <a:gd name="connsiteX19" fmla="*/ 9408809 w 11582399"/>
              <a:gd name="connsiteY19" fmla="*/ 0 h 5410200"/>
              <a:gd name="connsiteX20" fmla="*/ 9879913 w 11582399"/>
              <a:gd name="connsiteY20" fmla="*/ 0 h 5410200"/>
              <a:gd name="connsiteX21" fmla="*/ 10461522 w 11582399"/>
              <a:gd name="connsiteY21" fmla="*/ 0 h 5410200"/>
              <a:gd name="connsiteX22" fmla="*/ 11316488 w 11582399"/>
              <a:gd name="connsiteY22" fmla="*/ 0 h 5410200"/>
              <a:gd name="connsiteX23" fmla="*/ 11582399 w 11582399"/>
              <a:gd name="connsiteY23" fmla="*/ 265911 h 5410200"/>
              <a:gd name="connsiteX24" fmla="*/ 11582399 w 11582399"/>
              <a:gd name="connsiteY24" fmla="*/ 661602 h 5410200"/>
              <a:gd name="connsiteX25" fmla="*/ 11582399 w 11582399"/>
              <a:gd name="connsiteY25" fmla="*/ 1252427 h 5410200"/>
              <a:gd name="connsiteX26" fmla="*/ 11582399 w 11582399"/>
              <a:gd name="connsiteY26" fmla="*/ 1843253 h 5410200"/>
              <a:gd name="connsiteX27" fmla="*/ 11582399 w 11582399"/>
              <a:gd name="connsiteY27" fmla="*/ 2336511 h 5410200"/>
              <a:gd name="connsiteX28" fmla="*/ 11582399 w 11582399"/>
              <a:gd name="connsiteY28" fmla="*/ 2829770 h 5410200"/>
              <a:gd name="connsiteX29" fmla="*/ 11582399 w 11582399"/>
              <a:gd name="connsiteY29" fmla="*/ 3420595 h 5410200"/>
              <a:gd name="connsiteX30" fmla="*/ 11582399 w 11582399"/>
              <a:gd name="connsiteY30" fmla="*/ 4011421 h 5410200"/>
              <a:gd name="connsiteX31" fmla="*/ 11582399 w 11582399"/>
              <a:gd name="connsiteY31" fmla="*/ 4553463 h 5410200"/>
              <a:gd name="connsiteX32" fmla="*/ 11582399 w 11582399"/>
              <a:gd name="connsiteY32" fmla="*/ 5144289 h 5410200"/>
              <a:gd name="connsiteX33" fmla="*/ 11316488 w 11582399"/>
              <a:gd name="connsiteY33" fmla="*/ 5410200 h 5410200"/>
              <a:gd name="connsiteX34" fmla="*/ 10955890 w 11582399"/>
              <a:gd name="connsiteY34" fmla="*/ 5410200 h 5410200"/>
              <a:gd name="connsiteX35" fmla="*/ 10705798 w 11582399"/>
              <a:gd name="connsiteY35" fmla="*/ 5410200 h 5410200"/>
              <a:gd name="connsiteX36" fmla="*/ 10013683 w 11582399"/>
              <a:gd name="connsiteY36" fmla="*/ 5410200 h 5410200"/>
              <a:gd name="connsiteX37" fmla="*/ 9653085 w 11582399"/>
              <a:gd name="connsiteY37" fmla="*/ 5410200 h 5410200"/>
              <a:gd name="connsiteX38" fmla="*/ 9402993 w 11582399"/>
              <a:gd name="connsiteY38" fmla="*/ 5410200 h 5410200"/>
              <a:gd name="connsiteX39" fmla="*/ 9152901 w 11582399"/>
              <a:gd name="connsiteY39" fmla="*/ 5410200 h 5410200"/>
              <a:gd name="connsiteX40" fmla="*/ 8902809 w 11582399"/>
              <a:gd name="connsiteY40" fmla="*/ 5410200 h 5410200"/>
              <a:gd name="connsiteX41" fmla="*/ 8431706 w 11582399"/>
              <a:gd name="connsiteY41" fmla="*/ 5410200 h 5410200"/>
              <a:gd name="connsiteX42" fmla="*/ 7629085 w 11582399"/>
              <a:gd name="connsiteY42" fmla="*/ 5410200 h 5410200"/>
              <a:gd name="connsiteX43" fmla="*/ 7047476 w 11582399"/>
              <a:gd name="connsiteY43" fmla="*/ 5410200 h 5410200"/>
              <a:gd name="connsiteX44" fmla="*/ 6355361 w 11582399"/>
              <a:gd name="connsiteY44" fmla="*/ 5410200 h 5410200"/>
              <a:gd name="connsiteX45" fmla="*/ 5552740 w 11582399"/>
              <a:gd name="connsiteY45" fmla="*/ 5410200 h 5410200"/>
              <a:gd name="connsiteX46" fmla="*/ 4750119 w 11582399"/>
              <a:gd name="connsiteY46" fmla="*/ 5410200 h 5410200"/>
              <a:gd name="connsiteX47" fmla="*/ 4500027 w 11582399"/>
              <a:gd name="connsiteY47" fmla="*/ 5410200 h 5410200"/>
              <a:gd name="connsiteX48" fmla="*/ 4028923 w 11582399"/>
              <a:gd name="connsiteY48" fmla="*/ 5410200 h 5410200"/>
              <a:gd name="connsiteX49" fmla="*/ 3668325 w 11582399"/>
              <a:gd name="connsiteY49" fmla="*/ 5410200 h 5410200"/>
              <a:gd name="connsiteX50" fmla="*/ 3086716 w 11582399"/>
              <a:gd name="connsiteY50" fmla="*/ 5410200 h 5410200"/>
              <a:gd name="connsiteX51" fmla="*/ 2615613 w 11582399"/>
              <a:gd name="connsiteY51" fmla="*/ 5410200 h 5410200"/>
              <a:gd name="connsiteX52" fmla="*/ 2365521 w 11582399"/>
              <a:gd name="connsiteY52" fmla="*/ 5410200 h 5410200"/>
              <a:gd name="connsiteX53" fmla="*/ 2004923 w 11582399"/>
              <a:gd name="connsiteY53" fmla="*/ 5410200 h 5410200"/>
              <a:gd name="connsiteX54" fmla="*/ 1423314 w 11582399"/>
              <a:gd name="connsiteY54" fmla="*/ 5410200 h 5410200"/>
              <a:gd name="connsiteX55" fmla="*/ 1062716 w 11582399"/>
              <a:gd name="connsiteY55" fmla="*/ 5410200 h 5410200"/>
              <a:gd name="connsiteX56" fmla="*/ 265911 w 11582399"/>
              <a:gd name="connsiteY56" fmla="*/ 5410200 h 5410200"/>
              <a:gd name="connsiteX57" fmla="*/ 0 w 11582399"/>
              <a:gd name="connsiteY57" fmla="*/ 5144289 h 5410200"/>
              <a:gd name="connsiteX58" fmla="*/ 0 w 11582399"/>
              <a:gd name="connsiteY58" fmla="*/ 4602247 h 5410200"/>
              <a:gd name="connsiteX59" fmla="*/ 0 w 11582399"/>
              <a:gd name="connsiteY59" fmla="*/ 4108989 h 5410200"/>
              <a:gd name="connsiteX60" fmla="*/ 0 w 11582399"/>
              <a:gd name="connsiteY60" fmla="*/ 3615731 h 5410200"/>
              <a:gd name="connsiteX61" fmla="*/ 0 w 11582399"/>
              <a:gd name="connsiteY61" fmla="*/ 3122472 h 5410200"/>
              <a:gd name="connsiteX62" fmla="*/ 0 w 11582399"/>
              <a:gd name="connsiteY62" fmla="*/ 2482863 h 5410200"/>
              <a:gd name="connsiteX63" fmla="*/ 0 w 11582399"/>
              <a:gd name="connsiteY63" fmla="*/ 1892037 h 5410200"/>
              <a:gd name="connsiteX64" fmla="*/ 0 w 11582399"/>
              <a:gd name="connsiteY64" fmla="*/ 1447563 h 5410200"/>
              <a:gd name="connsiteX65" fmla="*/ 0 w 11582399"/>
              <a:gd name="connsiteY65" fmla="*/ 954304 h 5410200"/>
              <a:gd name="connsiteX66" fmla="*/ 0 w 11582399"/>
              <a:gd name="connsiteY66" fmla="*/ 265911 h 541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582399" h="5410200" extrusionOk="0">
                <a:moveTo>
                  <a:pt x="0" y="265911"/>
                </a:moveTo>
                <a:cubicBezTo>
                  <a:pt x="-3883" y="119571"/>
                  <a:pt x="111468" y="1013"/>
                  <a:pt x="265911" y="0"/>
                </a:cubicBezTo>
                <a:cubicBezTo>
                  <a:pt x="418748" y="-29760"/>
                  <a:pt x="594647" y="46869"/>
                  <a:pt x="737015" y="0"/>
                </a:cubicBezTo>
                <a:cubicBezTo>
                  <a:pt x="879383" y="-46869"/>
                  <a:pt x="1304573" y="24196"/>
                  <a:pt x="1539635" y="0"/>
                </a:cubicBezTo>
                <a:cubicBezTo>
                  <a:pt x="1774697" y="-24196"/>
                  <a:pt x="1696642" y="12985"/>
                  <a:pt x="1789727" y="0"/>
                </a:cubicBezTo>
                <a:cubicBezTo>
                  <a:pt x="1882812" y="-12985"/>
                  <a:pt x="1988297" y="6820"/>
                  <a:pt x="2039819" y="0"/>
                </a:cubicBezTo>
                <a:cubicBezTo>
                  <a:pt x="2091341" y="-6820"/>
                  <a:pt x="2484891" y="12505"/>
                  <a:pt x="2621429" y="0"/>
                </a:cubicBezTo>
                <a:cubicBezTo>
                  <a:pt x="2757967" y="-12505"/>
                  <a:pt x="2962773" y="22268"/>
                  <a:pt x="3203038" y="0"/>
                </a:cubicBezTo>
                <a:cubicBezTo>
                  <a:pt x="3443303" y="-22268"/>
                  <a:pt x="3469799" y="10715"/>
                  <a:pt x="3563636" y="0"/>
                </a:cubicBezTo>
                <a:cubicBezTo>
                  <a:pt x="3657473" y="-10715"/>
                  <a:pt x="3806849" y="37184"/>
                  <a:pt x="3924234" y="0"/>
                </a:cubicBezTo>
                <a:cubicBezTo>
                  <a:pt x="4041619" y="-37184"/>
                  <a:pt x="4408079" y="40568"/>
                  <a:pt x="4616349" y="0"/>
                </a:cubicBezTo>
                <a:cubicBezTo>
                  <a:pt x="4824619" y="-40568"/>
                  <a:pt x="4987968" y="35469"/>
                  <a:pt x="5087452" y="0"/>
                </a:cubicBezTo>
                <a:cubicBezTo>
                  <a:pt x="5186936" y="-35469"/>
                  <a:pt x="5575785" y="24906"/>
                  <a:pt x="5890073" y="0"/>
                </a:cubicBezTo>
                <a:cubicBezTo>
                  <a:pt x="6204361" y="-24906"/>
                  <a:pt x="6169320" y="6329"/>
                  <a:pt x="6250671" y="0"/>
                </a:cubicBezTo>
                <a:cubicBezTo>
                  <a:pt x="6332022" y="-6329"/>
                  <a:pt x="6618009" y="80858"/>
                  <a:pt x="6942786" y="0"/>
                </a:cubicBezTo>
                <a:cubicBezTo>
                  <a:pt x="7267564" y="-80858"/>
                  <a:pt x="7272148" y="23776"/>
                  <a:pt x="7413889" y="0"/>
                </a:cubicBezTo>
                <a:cubicBezTo>
                  <a:pt x="7555630" y="-23776"/>
                  <a:pt x="7570403" y="8619"/>
                  <a:pt x="7663981" y="0"/>
                </a:cubicBezTo>
                <a:cubicBezTo>
                  <a:pt x="7757559" y="-8619"/>
                  <a:pt x="7805991" y="19590"/>
                  <a:pt x="7914074" y="0"/>
                </a:cubicBezTo>
                <a:cubicBezTo>
                  <a:pt x="8022157" y="-19590"/>
                  <a:pt x="8420386" y="78433"/>
                  <a:pt x="8716694" y="0"/>
                </a:cubicBezTo>
                <a:cubicBezTo>
                  <a:pt x="9013002" y="-78433"/>
                  <a:pt x="9205845" y="74829"/>
                  <a:pt x="9408809" y="0"/>
                </a:cubicBezTo>
                <a:cubicBezTo>
                  <a:pt x="9611773" y="-74829"/>
                  <a:pt x="9718134" y="12929"/>
                  <a:pt x="9879913" y="0"/>
                </a:cubicBezTo>
                <a:cubicBezTo>
                  <a:pt x="10041692" y="-12929"/>
                  <a:pt x="10315759" y="13620"/>
                  <a:pt x="10461522" y="0"/>
                </a:cubicBezTo>
                <a:cubicBezTo>
                  <a:pt x="10607285" y="-13620"/>
                  <a:pt x="11142817" y="19535"/>
                  <a:pt x="11316488" y="0"/>
                </a:cubicBezTo>
                <a:cubicBezTo>
                  <a:pt x="11446838" y="-20892"/>
                  <a:pt x="11587813" y="114058"/>
                  <a:pt x="11582399" y="265911"/>
                </a:cubicBezTo>
                <a:cubicBezTo>
                  <a:pt x="11623416" y="423702"/>
                  <a:pt x="11557889" y="500419"/>
                  <a:pt x="11582399" y="661602"/>
                </a:cubicBezTo>
                <a:cubicBezTo>
                  <a:pt x="11606909" y="822785"/>
                  <a:pt x="11550179" y="1074814"/>
                  <a:pt x="11582399" y="1252427"/>
                </a:cubicBezTo>
                <a:cubicBezTo>
                  <a:pt x="11614619" y="1430041"/>
                  <a:pt x="11565680" y="1721270"/>
                  <a:pt x="11582399" y="1843253"/>
                </a:cubicBezTo>
                <a:cubicBezTo>
                  <a:pt x="11599118" y="1965236"/>
                  <a:pt x="11563354" y="2180155"/>
                  <a:pt x="11582399" y="2336511"/>
                </a:cubicBezTo>
                <a:cubicBezTo>
                  <a:pt x="11601444" y="2492867"/>
                  <a:pt x="11548368" y="2669159"/>
                  <a:pt x="11582399" y="2829770"/>
                </a:cubicBezTo>
                <a:cubicBezTo>
                  <a:pt x="11616430" y="2990381"/>
                  <a:pt x="11541788" y="3264198"/>
                  <a:pt x="11582399" y="3420595"/>
                </a:cubicBezTo>
                <a:cubicBezTo>
                  <a:pt x="11623010" y="3576992"/>
                  <a:pt x="11545942" y="3748449"/>
                  <a:pt x="11582399" y="4011421"/>
                </a:cubicBezTo>
                <a:cubicBezTo>
                  <a:pt x="11618856" y="4274393"/>
                  <a:pt x="11559772" y="4417583"/>
                  <a:pt x="11582399" y="4553463"/>
                </a:cubicBezTo>
                <a:cubicBezTo>
                  <a:pt x="11605026" y="4689343"/>
                  <a:pt x="11538923" y="4967362"/>
                  <a:pt x="11582399" y="5144289"/>
                </a:cubicBezTo>
                <a:cubicBezTo>
                  <a:pt x="11577198" y="5271335"/>
                  <a:pt x="11497358" y="5406129"/>
                  <a:pt x="11316488" y="5410200"/>
                </a:cubicBezTo>
                <a:cubicBezTo>
                  <a:pt x="11174217" y="5425111"/>
                  <a:pt x="11081566" y="5379585"/>
                  <a:pt x="10955890" y="5410200"/>
                </a:cubicBezTo>
                <a:cubicBezTo>
                  <a:pt x="10830214" y="5440815"/>
                  <a:pt x="10828900" y="5386214"/>
                  <a:pt x="10705798" y="5410200"/>
                </a:cubicBezTo>
                <a:cubicBezTo>
                  <a:pt x="10582696" y="5434186"/>
                  <a:pt x="10217424" y="5389048"/>
                  <a:pt x="10013683" y="5410200"/>
                </a:cubicBezTo>
                <a:cubicBezTo>
                  <a:pt x="9809942" y="5431352"/>
                  <a:pt x="9784474" y="5376666"/>
                  <a:pt x="9653085" y="5410200"/>
                </a:cubicBezTo>
                <a:cubicBezTo>
                  <a:pt x="9521696" y="5443734"/>
                  <a:pt x="9476238" y="5398008"/>
                  <a:pt x="9402993" y="5410200"/>
                </a:cubicBezTo>
                <a:cubicBezTo>
                  <a:pt x="9329748" y="5422392"/>
                  <a:pt x="9213334" y="5408997"/>
                  <a:pt x="9152901" y="5410200"/>
                </a:cubicBezTo>
                <a:cubicBezTo>
                  <a:pt x="9092468" y="5411403"/>
                  <a:pt x="8964808" y="5402524"/>
                  <a:pt x="8902809" y="5410200"/>
                </a:cubicBezTo>
                <a:cubicBezTo>
                  <a:pt x="8840810" y="5417876"/>
                  <a:pt x="8581018" y="5366775"/>
                  <a:pt x="8431706" y="5410200"/>
                </a:cubicBezTo>
                <a:cubicBezTo>
                  <a:pt x="8282394" y="5453625"/>
                  <a:pt x="7792709" y="5315955"/>
                  <a:pt x="7629085" y="5410200"/>
                </a:cubicBezTo>
                <a:cubicBezTo>
                  <a:pt x="7465461" y="5504445"/>
                  <a:pt x="7164895" y="5397207"/>
                  <a:pt x="7047476" y="5410200"/>
                </a:cubicBezTo>
                <a:cubicBezTo>
                  <a:pt x="6930057" y="5423193"/>
                  <a:pt x="6550835" y="5371004"/>
                  <a:pt x="6355361" y="5410200"/>
                </a:cubicBezTo>
                <a:cubicBezTo>
                  <a:pt x="6159887" y="5449396"/>
                  <a:pt x="5869348" y="5385214"/>
                  <a:pt x="5552740" y="5410200"/>
                </a:cubicBezTo>
                <a:cubicBezTo>
                  <a:pt x="5236132" y="5435186"/>
                  <a:pt x="5102450" y="5345647"/>
                  <a:pt x="4750119" y="5410200"/>
                </a:cubicBezTo>
                <a:cubicBezTo>
                  <a:pt x="4397788" y="5474753"/>
                  <a:pt x="4569137" y="5402418"/>
                  <a:pt x="4500027" y="5410200"/>
                </a:cubicBezTo>
                <a:cubicBezTo>
                  <a:pt x="4430917" y="5417982"/>
                  <a:pt x="4216339" y="5406756"/>
                  <a:pt x="4028923" y="5410200"/>
                </a:cubicBezTo>
                <a:cubicBezTo>
                  <a:pt x="3841507" y="5413644"/>
                  <a:pt x="3847520" y="5406902"/>
                  <a:pt x="3668325" y="5410200"/>
                </a:cubicBezTo>
                <a:cubicBezTo>
                  <a:pt x="3489130" y="5413498"/>
                  <a:pt x="3255913" y="5361152"/>
                  <a:pt x="3086716" y="5410200"/>
                </a:cubicBezTo>
                <a:cubicBezTo>
                  <a:pt x="2917519" y="5459248"/>
                  <a:pt x="2731826" y="5360126"/>
                  <a:pt x="2615613" y="5410200"/>
                </a:cubicBezTo>
                <a:cubicBezTo>
                  <a:pt x="2499400" y="5460274"/>
                  <a:pt x="2418410" y="5402703"/>
                  <a:pt x="2365521" y="5410200"/>
                </a:cubicBezTo>
                <a:cubicBezTo>
                  <a:pt x="2312632" y="5417697"/>
                  <a:pt x="2146261" y="5379371"/>
                  <a:pt x="2004923" y="5410200"/>
                </a:cubicBezTo>
                <a:cubicBezTo>
                  <a:pt x="1863585" y="5441029"/>
                  <a:pt x="1565881" y="5340843"/>
                  <a:pt x="1423314" y="5410200"/>
                </a:cubicBezTo>
                <a:cubicBezTo>
                  <a:pt x="1280747" y="5479557"/>
                  <a:pt x="1152267" y="5393952"/>
                  <a:pt x="1062716" y="5410200"/>
                </a:cubicBezTo>
                <a:cubicBezTo>
                  <a:pt x="973165" y="5426448"/>
                  <a:pt x="527653" y="5372937"/>
                  <a:pt x="265911" y="5410200"/>
                </a:cubicBezTo>
                <a:cubicBezTo>
                  <a:pt x="150925" y="5409247"/>
                  <a:pt x="2633" y="5265575"/>
                  <a:pt x="0" y="5144289"/>
                </a:cubicBezTo>
                <a:cubicBezTo>
                  <a:pt x="-10499" y="4932475"/>
                  <a:pt x="44811" y="4718121"/>
                  <a:pt x="0" y="4602247"/>
                </a:cubicBezTo>
                <a:cubicBezTo>
                  <a:pt x="-44811" y="4486373"/>
                  <a:pt x="24604" y="4266388"/>
                  <a:pt x="0" y="4108989"/>
                </a:cubicBezTo>
                <a:cubicBezTo>
                  <a:pt x="-24604" y="3951590"/>
                  <a:pt x="36023" y="3828188"/>
                  <a:pt x="0" y="3615731"/>
                </a:cubicBezTo>
                <a:cubicBezTo>
                  <a:pt x="-36023" y="3403274"/>
                  <a:pt x="12591" y="3345050"/>
                  <a:pt x="0" y="3122472"/>
                </a:cubicBezTo>
                <a:cubicBezTo>
                  <a:pt x="-12591" y="2899894"/>
                  <a:pt x="1420" y="2665604"/>
                  <a:pt x="0" y="2482863"/>
                </a:cubicBezTo>
                <a:cubicBezTo>
                  <a:pt x="-1420" y="2300122"/>
                  <a:pt x="9946" y="2134266"/>
                  <a:pt x="0" y="1892037"/>
                </a:cubicBezTo>
                <a:cubicBezTo>
                  <a:pt x="-9946" y="1649808"/>
                  <a:pt x="18709" y="1545952"/>
                  <a:pt x="0" y="1447563"/>
                </a:cubicBezTo>
                <a:cubicBezTo>
                  <a:pt x="-18709" y="1349174"/>
                  <a:pt x="3154" y="1188411"/>
                  <a:pt x="0" y="954304"/>
                </a:cubicBezTo>
                <a:cubicBezTo>
                  <a:pt x="-3154" y="720197"/>
                  <a:pt x="28047" y="530791"/>
                  <a:pt x="0" y="265911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895585032">
                  <a:prstGeom prst="roundRect">
                    <a:avLst>
                      <a:gd name="adj" fmla="val 4915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indent="447675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803275" algn="l"/>
              </a:tabLst>
              <a:defRPr/>
            </a:pPr>
            <a:r>
              <a:rPr lang="vi-VN" sz="3600">
                <a:solidFill>
                  <a:prstClr val="black"/>
                </a:solidFill>
              </a:rPr>
              <a:t>Trong hợp chất, trừ </a:t>
            </a:r>
            <a:r>
              <a:rPr lang="en-US" sz="3600">
                <a:solidFill>
                  <a:prstClr val="black"/>
                </a:solidFill>
                <a:highlight>
                  <a:srgbClr val="FFFF00"/>
                </a:highlight>
              </a:rPr>
              <a:t>fluorine</a:t>
            </a:r>
            <a:r>
              <a:rPr lang="vi-VN" sz="3600">
                <a:solidFill>
                  <a:prstClr val="black"/>
                </a:solidFill>
              </a:rPr>
              <a:t> luôn có số oxi hóa –1, các halogen còn lại có thể có các số oxi hóa dương: </a:t>
            </a:r>
            <a:r>
              <a:rPr lang="en-US" sz="3600">
                <a:solidFill>
                  <a:prstClr val="black"/>
                </a:solidFill>
                <a:highlight>
                  <a:srgbClr val="FFFF00"/>
                </a:highlight>
              </a:rPr>
              <a:t>+1; +3; +5; và +7</a:t>
            </a:r>
            <a:r>
              <a:rPr lang="en-US" sz="3600">
                <a:solidFill>
                  <a:prstClr val="black"/>
                </a:solidFill>
              </a:rPr>
              <a:t>.</a:t>
            </a:r>
          </a:p>
          <a:p>
            <a:pPr marL="0" lvl="1" indent="447675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803275" algn="l"/>
              </a:tabLst>
              <a:defRPr/>
            </a:pPr>
            <a:r>
              <a:rPr lang="vi-VN" sz="3600">
                <a:solidFill>
                  <a:prstClr val="black"/>
                </a:solidFill>
              </a:rPr>
              <a:t>Đơn chất halogen: công thức phân tử: </a:t>
            </a:r>
            <a:r>
              <a:rPr lang="en-US" sz="3600">
                <a:solidFill>
                  <a:prstClr val="black"/>
                </a:solidFill>
              </a:rPr>
              <a:t>X</a:t>
            </a:r>
            <a:r>
              <a:rPr lang="en-US" sz="3600" baseline="-25000">
                <a:solidFill>
                  <a:prstClr val="black"/>
                </a:solidFill>
              </a:rPr>
              <a:t>2</a:t>
            </a:r>
            <a:endParaRPr lang="en-US" sz="3600">
              <a:solidFill>
                <a:prstClr val="black"/>
              </a:solidFill>
            </a:endParaRPr>
          </a:p>
          <a:p>
            <a:pPr marL="0" lvl="1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tabLst>
                <a:tab pos="803275" algn="l"/>
              </a:tabLst>
              <a:defRPr/>
            </a:pPr>
            <a:r>
              <a:rPr lang="en-US" sz="3600">
                <a:solidFill>
                  <a:prstClr val="black"/>
                </a:solidFill>
              </a:rPr>
              <a:t>                                  </a:t>
            </a:r>
            <a:r>
              <a:rPr lang="en-US" sz="6600">
                <a:solidFill>
                  <a:prstClr val="black"/>
                </a:solidFill>
                <a:latin typeface="#9Slide03 NettoOT" panose="02000500000000000000" pitchFamily="2" charset="0"/>
              </a:rPr>
              <a:t>X–X</a:t>
            </a:r>
            <a:r>
              <a:rPr lang="en-US" sz="3600">
                <a:solidFill>
                  <a:prstClr val="black"/>
                </a:solidFill>
              </a:rPr>
              <a:t> </a:t>
            </a:r>
          </a:p>
          <a:p>
            <a:pPr marL="0" lvl="1" indent="447675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803275" algn="l"/>
              </a:tabLst>
              <a:defRPr/>
            </a:pPr>
            <a:r>
              <a:rPr lang="vi-VN" sz="3600">
                <a:solidFill>
                  <a:prstClr val="black"/>
                </a:solidFill>
              </a:rPr>
              <a:t>Liên kết trong đơn chất halogen là </a:t>
            </a:r>
            <a:r>
              <a:rPr lang="en-US" sz="3600">
                <a:solidFill>
                  <a:prstClr val="black"/>
                </a:solidFill>
                <a:highlight>
                  <a:srgbClr val="FFFF00"/>
                </a:highlight>
              </a:rPr>
              <a:t>liên kết cộng hóa trị không cực</a:t>
            </a:r>
            <a:r>
              <a:rPr lang="en-US" sz="3600">
                <a:solidFill>
                  <a:prstClr val="black"/>
                </a:solidFill>
              </a:rPr>
              <a:t>.</a:t>
            </a:r>
            <a:endParaRPr lang="vi-VN" sz="3600">
              <a:solidFill>
                <a:prstClr val="black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FBB2A0-A953-9196-424D-5434105746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600" t="3314"/>
          <a:stretch/>
        </p:blipFill>
        <p:spPr bwMode="auto">
          <a:xfrm>
            <a:off x="2209800" y="3863488"/>
            <a:ext cx="1600200" cy="13617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7431429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9" name="Rectangle 17"/>
          <p:cNvSpPr>
            <a:spLocks noChangeArrowheads="1"/>
          </p:cNvSpPr>
          <p:nvPr/>
        </p:nvSpPr>
        <p:spPr bwMode="auto">
          <a:xfrm>
            <a:off x="1524008" y="-18466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A8112FC-0CAB-ED7C-A094-B3A87A7901CE}"/>
              </a:ext>
            </a:extLst>
          </p:cNvPr>
          <p:cNvGrpSpPr/>
          <p:nvPr/>
        </p:nvGrpSpPr>
        <p:grpSpPr>
          <a:xfrm>
            <a:off x="4386000" y="116120"/>
            <a:ext cx="3420000" cy="756000"/>
            <a:chOff x="396240" y="1458839"/>
            <a:chExt cx="6120013" cy="915120"/>
          </a:xfrm>
          <a:solidFill>
            <a:srgbClr val="FF026C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F5924D83-A5E3-1466-C082-F7F6EAD22173}"/>
                </a:ext>
              </a:extLst>
            </p:cNvPr>
            <p:cNvSpPr/>
            <p:nvPr/>
          </p:nvSpPr>
          <p:spPr>
            <a:xfrm>
              <a:off x="396240" y="1458839"/>
              <a:ext cx="6120013" cy="915120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2DA40F41-2D16-D177-02AF-35279B592CA0}"/>
                </a:ext>
              </a:extLst>
            </p:cNvPr>
            <p:cNvSpPr txBox="1"/>
            <p:nvPr/>
          </p:nvSpPr>
          <p:spPr>
            <a:xfrm>
              <a:off x="440911" y="1503511"/>
              <a:ext cx="6048000" cy="82577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9677" tIns="0" rIns="209677" bIns="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400">
                  <a:latin typeface="#9Slide03 Bebas Neue Bold" panose="020B0606020202050201" pitchFamily="34" charset="0"/>
                </a:rPr>
                <a:t>TÍNH CHẤT VẬT LÍ</a:t>
              </a:r>
              <a:endParaRPr lang="en-US" sz="4400" kern="1200">
                <a:latin typeface="#9Slide03 Bebas Neue Bold" panose="020B0606020202050201" pitchFamily="34" charset="0"/>
              </a:endParaRPr>
            </a:p>
          </p:txBody>
        </p:sp>
      </p:grpSp>
      <p:sp>
        <p:nvSpPr>
          <p:cNvPr id="5" name="Arrow: Right 4">
            <a:extLst>
              <a:ext uri="{FF2B5EF4-FFF2-40B4-BE49-F238E27FC236}">
                <a16:creationId xmlns:a16="http://schemas.microsoft.com/office/drawing/2014/main" id="{82B95FB3-C8A0-CBE7-54E9-4456825D03C1}"/>
              </a:ext>
            </a:extLst>
          </p:cNvPr>
          <p:cNvSpPr/>
          <p:nvPr/>
        </p:nvSpPr>
        <p:spPr>
          <a:xfrm>
            <a:off x="228600" y="914400"/>
            <a:ext cx="2667000" cy="1371600"/>
          </a:xfrm>
          <a:prstGeom prst="rightArrow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#9Slide03 Bebas Neue Bold" panose="020B0606020202050201" pitchFamily="34" charset="0"/>
              </a:rPr>
              <a:t>Làm việc Cá nhân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6E56D7-5FFD-5A44-CB3B-CDE93750EE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86000"/>
            <a:ext cx="11582400" cy="3585597"/>
          </a:xfrm>
          <a:custGeom>
            <a:avLst/>
            <a:gdLst>
              <a:gd name="connsiteX0" fmla="*/ 0 w 11582400"/>
              <a:gd name="connsiteY0" fmla="*/ 0 h 3585597"/>
              <a:gd name="connsiteX1" fmla="*/ 347472 w 11582400"/>
              <a:gd name="connsiteY1" fmla="*/ 0 h 3585597"/>
              <a:gd name="connsiteX2" fmla="*/ 1158240 w 11582400"/>
              <a:gd name="connsiteY2" fmla="*/ 0 h 3585597"/>
              <a:gd name="connsiteX3" fmla="*/ 1505712 w 11582400"/>
              <a:gd name="connsiteY3" fmla="*/ 0 h 3585597"/>
              <a:gd name="connsiteX4" fmla="*/ 2316480 w 11582400"/>
              <a:gd name="connsiteY4" fmla="*/ 0 h 3585597"/>
              <a:gd name="connsiteX5" fmla="*/ 2548128 w 11582400"/>
              <a:gd name="connsiteY5" fmla="*/ 0 h 3585597"/>
              <a:gd name="connsiteX6" fmla="*/ 3243072 w 11582400"/>
              <a:gd name="connsiteY6" fmla="*/ 0 h 3585597"/>
              <a:gd name="connsiteX7" fmla="*/ 4053840 w 11582400"/>
              <a:gd name="connsiteY7" fmla="*/ 0 h 3585597"/>
              <a:gd name="connsiteX8" fmla="*/ 4864608 w 11582400"/>
              <a:gd name="connsiteY8" fmla="*/ 0 h 3585597"/>
              <a:gd name="connsiteX9" fmla="*/ 5443728 w 11582400"/>
              <a:gd name="connsiteY9" fmla="*/ 0 h 3585597"/>
              <a:gd name="connsiteX10" fmla="*/ 5675376 w 11582400"/>
              <a:gd name="connsiteY10" fmla="*/ 0 h 3585597"/>
              <a:gd name="connsiteX11" fmla="*/ 6138672 w 11582400"/>
              <a:gd name="connsiteY11" fmla="*/ 0 h 3585597"/>
              <a:gd name="connsiteX12" fmla="*/ 6833616 w 11582400"/>
              <a:gd name="connsiteY12" fmla="*/ 0 h 3585597"/>
              <a:gd name="connsiteX13" fmla="*/ 7412736 w 11582400"/>
              <a:gd name="connsiteY13" fmla="*/ 0 h 3585597"/>
              <a:gd name="connsiteX14" fmla="*/ 8223504 w 11582400"/>
              <a:gd name="connsiteY14" fmla="*/ 0 h 3585597"/>
              <a:gd name="connsiteX15" fmla="*/ 8455152 w 11582400"/>
              <a:gd name="connsiteY15" fmla="*/ 0 h 3585597"/>
              <a:gd name="connsiteX16" fmla="*/ 9265920 w 11582400"/>
              <a:gd name="connsiteY16" fmla="*/ 0 h 3585597"/>
              <a:gd name="connsiteX17" fmla="*/ 10076688 w 11582400"/>
              <a:gd name="connsiteY17" fmla="*/ 0 h 3585597"/>
              <a:gd name="connsiteX18" fmla="*/ 10308336 w 11582400"/>
              <a:gd name="connsiteY18" fmla="*/ 0 h 3585597"/>
              <a:gd name="connsiteX19" fmla="*/ 10539984 w 11582400"/>
              <a:gd name="connsiteY19" fmla="*/ 0 h 3585597"/>
              <a:gd name="connsiteX20" fmla="*/ 10887456 w 11582400"/>
              <a:gd name="connsiteY20" fmla="*/ 0 h 3585597"/>
              <a:gd name="connsiteX21" fmla="*/ 11582400 w 11582400"/>
              <a:gd name="connsiteY21" fmla="*/ 0 h 3585597"/>
              <a:gd name="connsiteX22" fmla="*/ 11582400 w 11582400"/>
              <a:gd name="connsiteY22" fmla="*/ 669311 h 3585597"/>
              <a:gd name="connsiteX23" fmla="*/ 11582400 w 11582400"/>
              <a:gd name="connsiteY23" fmla="*/ 1302767 h 3585597"/>
              <a:gd name="connsiteX24" fmla="*/ 11582400 w 11582400"/>
              <a:gd name="connsiteY24" fmla="*/ 1972078 h 3585597"/>
              <a:gd name="connsiteX25" fmla="*/ 11582400 w 11582400"/>
              <a:gd name="connsiteY25" fmla="*/ 2605534 h 3585597"/>
              <a:gd name="connsiteX26" fmla="*/ 11582400 w 11582400"/>
              <a:gd name="connsiteY26" fmla="*/ 3585597 h 3585597"/>
              <a:gd name="connsiteX27" fmla="*/ 11003280 w 11582400"/>
              <a:gd name="connsiteY27" fmla="*/ 3585597 h 3585597"/>
              <a:gd name="connsiteX28" fmla="*/ 10308336 w 11582400"/>
              <a:gd name="connsiteY28" fmla="*/ 3585597 h 3585597"/>
              <a:gd name="connsiteX29" fmla="*/ 10076688 w 11582400"/>
              <a:gd name="connsiteY29" fmla="*/ 3585597 h 3585597"/>
              <a:gd name="connsiteX30" fmla="*/ 9729216 w 11582400"/>
              <a:gd name="connsiteY30" fmla="*/ 3585597 h 3585597"/>
              <a:gd name="connsiteX31" fmla="*/ 9381744 w 11582400"/>
              <a:gd name="connsiteY31" fmla="*/ 3585597 h 3585597"/>
              <a:gd name="connsiteX32" fmla="*/ 8686800 w 11582400"/>
              <a:gd name="connsiteY32" fmla="*/ 3585597 h 3585597"/>
              <a:gd name="connsiteX33" fmla="*/ 7876032 w 11582400"/>
              <a:gd name="connsiteY33" fmla="*/ 3585597 h 3585597"/>
              <a:gd name="connsiteX34" fmla="*/ 7181088 w 11582400"/>
              <a:gd name="connsiteY34" fmla="*/ 3585597 h 3585597"/>
              <a:gd name="connsiteX35" fmla="*/ 6486144 w 11582400"/>
              <a:gd name="connsiteY35" fmla="*/ 3585597 h 3585597"/>
              <a:gd name="connsiteX36" fmla="*/ 5907024 w 11582400"/>
              <a:gd name="connsiteY36" fmla="*/ 3585597 h 3585597"/>
              <a:gd name="connsiteX37" fmla="*/ 5327904 w 11582400"/>
              <a:gd name="connsiteY37" fmla="*/ 3585597 h 3585597"/>
              <a:gd name="connsiteX38" fmla="*/ 5096256 w 11582400"/>
              <a:gd name="connsiteY38" fmla="*/ 3585597 h 3585597"/>
              <a:gd name="connsiteX39" fmla="*/ 4517136 w 11582400"/>
              <a:gd name="connsiteY39" fmla="*/ 3585597 h 3585597"/>
              <a:gd name="connsiteX40" fmla="*/ 3938016 w 11582400"/>
              <a:gd name="connsiteY40" fmla="*/ 3585597 h 3585597"/>
              <a:gd name="connsiteX41" fmla="*/ 3590544 w 11582400"/>
              <a:gd name="connsiteY41" fmla="*/ 3585597 h 3585597"/>
              <a:gd name="connsiteX42" fmla="*/ 3127248 w 11582400"/>
              <a:gd name="connsiteY42" fmla="*/ 3585597 h 3585597"/>
              <a:gd name="connsiteX43" fmla="*/ 2316480 w 11582400"/>
              <a:gd name="connsiteY43" fmla="*/ 3585597 h 3585597"/>
              <a:gd name="connsiteX44" fmla="*/ 2084832 w 11582400"/>
              <a:gd name="connsiteY44" fmla="*/ 3585597 h 3585597"/>
              <a:gd name="connsiteX45" fmla="*/ 1621536 w 11582400"/>
              <a:gd name="connsiteY45" fmla="*/ 3585597 h 3585597"/>
              <a:gd name="connsiteX46" fmla="*/ 926592 w 11582400"/>
              <a:gd name="connsiteY46" fmla="*/ 3585597 h 3585597"/>
              <a:gd name="connsiteX47" fmla="*/ 0 w 11582400"/>
              <a:gd name="connsiteY47" fmla="*/ 3585597 h 3585597"/>
              <a:gd name="connsiteX48" fmla="*/ 0 w 11582400"/>
              <a:gd name="connsiteY48" fmla="*/ 3059709 h 3585597"/>
              <a:gd name="connsiteX49" fmla="*/ 0 w 11582400"/>
              <a:gd name="connsiteY49" fmla="*/ 2426254 h 3585597"/>
              <a:gd name="connsiteX50" fmla="*/ 0 w 11582400"/>
              <a:gd name="connsiteY50" fmla="*/ 1936222 h 3585597"/>
              <a:gd name="connsiteX51" fmla="*/ 0 w 11582400"/>
              <a:gd name="connsiteY51" fmla="*/ 1338623 h 3585597"/>
              <a:gd name="connsiteX52" fmla="*/ 0 w 11582400"/>
              <a:gd name="connsiteY52" fmla="*/ 741023 h 3585597"/>
              <a:gd name="connsiteX53" fmla="*/ 0 w 11582400"/>
              <a:gd name="connsiteY53" fmla="*/ 0 h 3585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582400" h="3585597" extrusionOk="0">
                <a:moveTo>
                  <a:pt x="0" y="0"/>
                </a:moveTo>
                <a:cubicBezTo>
                  <a:pt x="111075" y="-24495"/>
                  <a:pt x="258128" y="23508"/>
                  <a:pt x="347472" y="0"/>
                </a:cubicBezTo>
                <a:cubicBezTo>
                  <a:pt x="436816" y="-23508"/>
                  <a:pt x="988382" y="17629"/>
                  <a:pt x="1158240" y="0"/>
                </a:cubicBezTo>
                <a:cubicBezTo>
                  <a:pt x="1328098" y="-17629"/>
                  <a:pt x="1366221" y="29181"/>
                  <a:pt x="1505712" y="0"/>
                </a:cubicBezTo>
                <a:cubicBezTo>
                  <a:pt x="1645203" y="-29181"/>
                  <a:pt x="2145087" y="86540"/>
                  <a:pt x="2316480" y="0"/>
                </a:cubicBezTo>
                <a:cubicBezTo>
                  <a:pt x="2487873" y="-86540"/>
                  <a:pt x="2433607" y="17236"/>
                  <a:pt x="2548128" y="0"/>
                </a:cubicBezTo>
                <a:cubicBezTo>
                  <a:pt x="2662649" y="-17236"/>
                  <a:pt x="2945393" y="8850"/>
                  <a:pt x="3243072" y="0"/>
                </a:cubicBezTo>
                <a:cubicBezTo>
                  <a:pt x="3540751" y="-8850"/>
                  <a:pt x="3793959" y="47866"/>
                  <a:pt x="4053840" y="0"/>
                </a:cubicBezTo>
                <a:cubicBezTo>
                  <a:pt x="4313721" y="-47866"/>
                  <a:pt x="4629413" y="6232"/>
                  <a:pt x="4864608" y="0"/>
                </a:cubicBezTo>
                <a:cubicBezTo>
                  <a:pt x="5099803" y="-6232"/>
                  <a:pt x="5164225" y="15104"/>
                  <a:pt x="5443728" y="0"/>
                </a:cubicBezTo>
                <a:cubicBezTo>
                  <a:pt x="5723231" y="-15104"/>
                  <a:pt x="5568559" y="14281"/>
                  <a:pt x="5675376" y="0"/>
                </a:cubicBezTo>
                <a:cubicBezTo>
                  <a:pt x="5782193" y="-14281"/>
                  <a:pt x="6039952" y="37982"/>
                  <a:pt x="6138672" y="0"/>
                </a:cubicBezTo>
                <a:cubicBezTo>
                  <a:pt x="6237392" y="-37982"/>
                  <a:pt x="6683579" y="30983"/>
                  <a:pt x="6833616" y="0"/>
                </a:cubicBezTo>
                <a:cubicBezTo>
                  <a:pt x="6983653" y="-30983"/>
                  <a:pt x="7255598" y="30082"/>
                  <a:pt x="7412736" y="0"/>
                </a:cubicBezTo>
                <a:cubicBezTo>
                  <a:pt x="7569874" y="-30082"/>
                  <a:pt x="7979408" y="53301"/>
                  <a:pt x="8223504" y="0"/>
                </a:cubicBezTo>
                <a:cubicBezTo>
                  <a:pt x="8467600" y="-53301"/>
                  <a:pt x="8403817" y="17657"/>
                  <a:pt x="8455152" y="0"/>
                </a:cubicBezTo>
                <a:cubicBezTo>
                  <a:pt x="8506487" y="-17657"/>
                  <a:pt x="8868534" y="94524"/>
                  <a:pt x="9265920" y="0"/>
                </a:cubicBezTo>
                <a:cubicBezTo>
                  <a:pt x="9663306" y="-94524"/>
                  <a:pt x="9687211" y="38029"/>
                  <a:pt x="10076688" y="0"/>
                </a:cubicBezTo>
                <a:cubicBezTo>
                  <a:pt x="10466165" y="-38029"/>
                  <a:pt x="10253086" y="4199"/>
                  <a:pt x="10308336" y="0"/>
                </a:cubicBezTo>
                <a:cubicBezTo>
                  <a:pt x="10363586" y="-4199"/>
                  <a:pt x="10461007" y="6497"/>
                  <a:pt x="10539984" y="0"/>
                </a:cubicBezTo>
                <a:cubicBezTo>
                  <a:pt x="10618961" y="-6497"/>
                  <a:pt x="10715597" y="31488"/>
                  <a:pt x="10887456" y="0"/>
                </a:cubicBezTo>
                <a:cubicBezTo>
                  <a:pt x="11059315" y="-31488"/>
                  <a:pt x="11358951" y="29876"/>
                  <a:pt x="11582400" y="0"/>
                </a:cubicBezTo>
                <a:cubicBezTo>
                  <a:pt x="11599164" y="280051"/>
                  <a:pt x="11520063" y="392954"/>
                  <a:pt x="11582400" y="669311"/>
                </a:cubicBezTo>
                <a:cubicBezTo>
                  <a:pt x="11644737" y="945668"/>
                  <a:pt x="11537834" y="1082458"/>
                  <a:pt x="11582400" y="1302767"/>
                </a:cubicBezTo>
                <a:cubicBezTo>
                  <a:pt x="11626966" y="1523076"/>
                  <a:pt x="11538317" y="1641476"/>
                  <a:pt x="11582400" y="1972078"/>
                </a:cubicBezTo>
                <a:cubicBezTo>
                  <a:pt x="11626483" y="2302680"/>
                  <a:pt x="11541172" y="2293027"/>
                  <a:pt x="11582400" y="2605534"/>
                </a:cubicBezTo>
                <a:cubicBezTo>
                  <a:pt x="11623628" y="2918041"/>
                  <a:pt x="11513746" y="3268720"/>
                  <a:pt x="11582400" y="3585597"/>
                </a:cubicBezTo>
                <a:cubicBezTo>
                  <a:pt x="11378196" y="3590578"/>
                  <a:pt x="11212595" y="3562720"/>
                  <a:pt x="11003280" y="3585597"/>
                </a:cubicBezTo>
                <a:cubicBezTo>
                  <a:pt x="10793965" y="3608474"/>
                  <a:pt x="10612930" y="3508487"/>
                  <a:pt x="10308336" y="3585597"/>
                </a:cubicBezTo>
                <a:cubicBezTo>
                  <a:pt x="10003742" y="3662707"/>
                  <a:pt x="10137094" y="3562039"/>
                  <a:pt x="10076688" y="3585597"/>
                </a:cubicBezTo>
                <a:cubicBezTo>
                  <a:pt x="10016282" y="3609155"/>
                  <a:pt x="9872327" y="3579388"/>
                  <a:pt x="9729216" y="3585597"/>
                </a:cubicBezTo>
                <a:cubicBezTo>
                  <a:pt x="9586105" y="3591806"/>
                  <a:pt x="9538935" y="3572576"/>
                  <a:pt x="9381744" y="3585597"/>
                </a:cubicBezTo>
                <a:cubicBezTo>
                  <a:pt x="9224553" y="3598618"/>
                  <a:pt x="8827594" y="3504067"/>
                  <a:pt x="8686800" y="3585597"/>
                </a:cubicBezTo>
                <a:cubicBezTo>
                  <a:pt x="8546006" y="3667127"/>
                  <a:pt x="8065033" y="3526546"/>
                  <a:pt x="7876032" y="3585597"/>
                </a:cubicBezTo>
                <a:cubicBezTo>
                  <a:pt x="7687031" y="3644648"/>
                  <a:pt x="7348364" y="3512735"/>
                  <a:pt x="7181088" y="3585597"/>
                </a:cubicBezTo>
                <a:cubicBezTo>
                  <a:pt x="7013812" y="3658459"/>
                  <a:pt x="6650192" y="3568595"/>
                  <a:pt x="6486144" y="3585597"/>
                </a:cubicBezTo>
                <a:cubicBezTo>
                  <a:pt x="6322096" y="3602599"/>
                  <a:pt x="6171986" y="3557343"/>
                  <a:pt x="5907024" y="3585597"/>
                </a:cubicBezTo>
                <a:cubicBezTo>
                  <a:pt x="5642062" y="3613851"/>
                  <a:pt x="5555049" y="3522502"/>
                  <a:pt x="5327904" y="3585597"/>
                </a:cubicBezTo>
                <a:cubicBezTo>
                  <a:pt x="5100759" y="3648692"/>
                  <a:pt x="5174505" y="3584882"/>
                  <a:pt x="5096256" y="3585597"/>
                </a:cubicBezTo>
                <a:cubicBezTo>
                  <a:pt x="5018007" y="3586312"/>
                  <a:pt x="4694229" y="3556624"/>
                  <a:pt x="4517136" y="3585597"/>
                </a:cubicBezTo>
                <a:cubicBezTo>
                  <a:pt x="4340043" y="3614570"/>
                  <a:pt x="4167826" y="3520815"/>
                  <a:pt x="3938016" y="3585597"/>
                </a:cubicBezTo>
                <a:cubicBezTo>
                  <a:pt x="3708206" y="3650379"/>
                  <a:pt x="3718868" y="3568198"/>
                  <a:pt x="3590544" y="3585597"/>
                </a:cubicBezTo>
                <a:cubicBezTo>
                  <a:pt x="3462220" y="3602996"/>
                  <a:pt x="3350715" y="3540356"/>
                  <a:pt x="3127248" y="3585597"/>
                </a:cubicBezTo>
                <a:cubicBezTo>
                  <a:pt x="2903781" y="3630838"/>
                  <a:pt x="2636785" y="3579941"/>
                  <a:pt x="2316480" y="3585597"/>
                </a:cubicBezTo>
                <a:cubicBezTo>
                  <a:pt x="1996175" y="3591253"/>
                  <a:pt x="2157364" y="3565813"/>
                  <a:pt x="2084832" y="3585597"/>
                </a:cubicBezTo>
                <a:cubicBezTo>
                  <a:pt x="2012300" y="3605381"/>
                  <a:pt x="1720823" y="3559251"/>
                  <a:pt x="1621536" y="3585597"/>
                </a:cubicBezTo>
                <a:cubicBezTo>
                  <a:pt x="1522249" y="3611943"/>
                  <a:pt x="1239362" y="3516414"/>
                  <a:pt x="926592" y="3585597"/>
                </a:cubicBezTo>
                <a:cubicBezTo>
                  <a:pt x="613822" y="3654780"/>
                  <a:pt x="286198" y="3492862"/>
                  <a:pt x="0" y="3585597"/>
                </a:cubicBezTo>
                <a:cubicBezTo>
                  <a:pt x="-37068" y="3330709"/>
                  <a:pt x="28517" y="3228244"/>
                  <a:pt x="0" y="3059709"/>
                </a:cubicBezTo>
                <a:cubicBezTo>
                  <a:pt x="-28517" y="2891174"/>
                  <a:pt x="72613" y="2667978"/>
                  <a:pt x="0" y="2426254"/>
                </a:cubicBezTo>
                <a:cubicBezTo>
                  <a:pt x="-72613" y="2184531"/>
                  <a:pt x="56351" y="2117156"/>
                  <a:pt x="0" y="1936222"/>
                </a:cubicBezTo>
                <a:cubicBezTo>
                  <a:pt x="-56351" y="1755288"/>
                  <a:pt x="33926" y="1577287"/>
                  <a:pt x="0" y="1338623"/>
                </a:cubicBezTo>
                <a:cubicBezTo>
                  <a:pt x="-33926" y="1099959"/>
                  <a:pt x="2680" y="953187"/>
                  <a:pt x="0" y="741023"/>
                </a:cubicBezTo>
                <a:cubicBezTo>
                  <a:pt x="-2680" y="528859"/>
                  <a:pt x="43634" y="311955"/>
                  <a:pt x="0" y="0"/>
                </a:cubicBezTo>
                <a:close/>
              </a:path>
            </a:pathLst>
          </a:custGeom>
          <a:noFill/>
          <a:ln w="28575">
            <a:solidFill>
              <a:srgbClr val="000000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212023929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ts val="1200"/>
              </a:spcBef>
              <a:spcAft>
                <a:spcPts val="600"/>
              </a:spcAft>
            </a:pPr>
            <a:r>
              <a:rPr lang="en-US" altLang="en-US" sz="4400" b="1">
                <a:latin typeface="#9Slide03 FS Neusa Bold" panose="00000800000000000000" pitchFamily="2" charset="0"/>
                <a:ea typeface="Cambria" panose="02040503050406030204" pitchFamily="18" charset="0"/>
                <a:cs typeface="Cambria" panose="02040503050406030204" pitchFamily="18" charset="0"/>
              </a:rPr>
              <a:t>Hoàn thành phần làm việc cá nhân ở mục “</a:t>
            </a:r>
            <a:r>
              <a:rPr lang="en-US" altLang="en-US" sz="4400" b="1">
                <a:highlight>
                  <a:srgbClr val="FFFF00"/>
                </a:highlight>
                <a:latin typeface="#9Slide03 FS Neusa Bold" panose="00000800000000000000" pitchFamily="2" charset="0"/>
                <a:ea typeface="Cambria" panose="02040503050406030204" pitchFamily="18" charset="0"/>
                <a:cs typeface="Cambria" panose="02040503050406030204" pitchFamily="18" charset="0"/>
              </a:rPr>
              <a:t>Tính chất vật lí</a:t>
            </a:r>
            <a:r>
              <a:rPr lang="en-US" altLang="en-US" sz="4400" b="1">
                <a:latin typeface="#9Slide03 FS Neusa Bold" panose="00000800000000000000" pitchFamily="2" charset="0"/>
                <a:ea typeface="Cambria" panose="02040503050406030204" pitchFamily="18" charset="0"/>
                <a:cs typeface="Cambria" panose="02040503050406030204" pitchFamily="18" charset="0"/>
              </a:rPr>
              <a:t>” trong phiếu ghi bài.</a:t>
            </a:r>
          </a:p>
          <a:p>
            <a:pPr algn="just">
              <a:spcBef>
                <a:spcPts val="1200"/>
              </a:spcBef>
              <a:spcAft>
                <a:spcPts val="600"/>
              </a:spcAft>
            </a:pPr>
            <a:endParaRPr lang="en-US" altLang="en-US" sz="4400" b="1">
              <a:latin typeface="#9Slide03 FS Neusa Bold" panose="00000800000000000000" pitchFamily="2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algn="just">
              <a:spcBef>
                <a:spcPts val="1200"/>
              </a:spcBef>
              <a:spcAft>
                <a:spcPts val="600"/>
              </a:spcAft>
            </a:pPr>
            <a:endParaRPr lang="en-US" altLang="en-US" sz="4400" b="1">
              <a:latin typeface="#9Slide03 FS Neusa Bold" panose="00000800000000000000" pitchFamily="2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538163" algn="just">
              <a:spcBef>
                <a:spcPts val="600"/>
              </a:spcBef>
              <a:spcAft>
                <a:spcPts val="600"/>
              </a:spcAft>
              <a:tabLst>
                <a:tab pos="893763" algn="l"/>
              </a:tabLst>
            </a:pPr>
            <a:endParaRPr lang="en-US" altLang="en-US" sz="1100" b="1">
              <a:solidFill>
                <a:srgbClr val="FF0000"/>
              </a:solidFill>
              <a:latin typeface="#9Slide03 FS Neusa Bold" panose="00000800000000000000" pitchFamily="2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12" name="4 Minute Timer (Nho)">
            <a:hlinkClick r:id="" action="ppaction://media"/>
            <a:extLst>
              <a:ext uri="{FF2B5EF4-FFF2-40B4-BE49-F238E27FC236}">
                <a16:creationId xmlns:a16="http://schemas.microsoft.com/office/drawing/2014/main" id="{0043F3AA-0095-6966-29F7-C91207763C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92637" y="3886200"/>
            <a:ext cx="3006725" cy="1689963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9869554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5" grpId="0" animBg="1"/>
      <p:bldP spid="8" grpId="0" uiExpand="1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9" name="Rectangle 17"/>
          <p:cNvSpPr>
            <a:spLocks noChangeArrowheads="1"/>
          </p:cNvSpPr>
          <p:nvPr/>
        </p:nvSpPr>
        <p:spPr bwMode="auto">
          <a:xfrm>
            <a:off x="1524008" y="-18466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D150322-7369-7241-D1B4-4F43CA90CBE5}"/>
              </a:ext>
            </a:extLst>
          </p:cNvPr>
          <p:cNvGrpSpPr/>
          <p:nvPr/>
        </p:nvGrpSpPr>
        <p:grpSpPr>
          <a:xfrm>
            <a:off x="4386000" y="116120"/>
            <a:ext cx="3420000" cy="756000"/>
            <a:chOff x="396240" y="1458839"/>
            <a:chExt cx="6120013" cy="915120"/>
          </a:xfrm>
          <a:solidFill>
            <a:srgbClr val="FF026C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73FA16F6-2EB3-3302-FB31-BBEE43233EAF}"/>
                </a:ext>
              </a:extLst>
            </p:cNvPr>
            <p:cNvSpPr/>
            <p:nvPr/>
          </p:nvSpPr>
          <p:spPr>
            <a:xfrm>
              <a:off x="396240" y="1458839"/>
              <a:ext cx="6120013" cy="915120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582CC8DF-F986-ABA9-D254-24B93469E310}"/>
                </a:ext>
              </a:extLst>
            </p:cNvPr>
            <p:cNvSpPr txBox="1"/>
            <p:nvPr/>
          </p:nvSpPr>
          <p:spPr>
            <a:xfrm>
              <a:off x="440911" y="1503511"/>
              <a:ext cx="6048000" cy="82577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9677" tIns="0" rIns="209677" bIns="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400">
                  <a:latin typeface="#9Slide03 Bebas Neue Bold" panose="020B0606020202050201" pitchFamily="34" charset="0"/>
                </a:rPr>
                <a:t>TÍNH CHẤT VẬT LÍ</a:t>
              </a:r>
              <a:endParaRPr lang="en-US" sz="4400" kern="1200">
                <a:latin typeface="#9Slide03 Bebas Neue Bold" panose="020B0606020202050201" pitchFamily="34" charset="0"/>
              </a:endParaRPr>
            </a:p>
          </p:txBody>
        </p:sp>
      </p:grp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224FAAE2-7C91-AC73-20B4-AF7BF0ECCB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7877386"/>
              </p:ext>
            </p:extLst>
          </p:nvPr>
        </p:nvGraphicFramePr>
        <p:xfrm>
          <a:off x="438318" y="3528963"/>
          <a:ext cx="11315365" cy="2262237"/>
        </p:xfrm>
        <a:graphic>
          <a:graphicData uri="http://schemas.openxmlformats.org/drawingml/2006/table">
            <a:tbl>
              <a:tblPr firstRow="1" bandRow="1"/>
              <a:tblGrid>
                <a:gridCol w="2263073">
                  <a:extLst>
                    <a:ext uri="{9D8B030D-6E8A-4147-A177-3AD203B41FA5}">
                      <a16:colId xmlns:a16="http://schemas.microsoft.com/office/drawing/2014/main" val="2228180916"/>
                    </a:ext>
                  </a:extLst>
                </a:gridCol>
                <a:gridCol w="2263073">
                  <a:extLst>
                    <a:ext uri="{9D8B030D-6E8A-4147-A177-3AD203B41FA5}">
                      <a16:colId xmlns:a16="http://schemas.microsoft.com/office/drawing/2014/main" val="1771803934"/>
                    </a:ext>
                  </a:extLst>
                </a:gridCol>
                <a:gridCol w="2263073">
                  <a:extLst>
                    <a:ext uri="{9D8B030D-6E8A-4147-A177-3AD203B41FA5}">
                      <a16:colId xmlns:a16="http://schemas.microsoft.com/office/drawing/2014/main" val="3358303455"/>
                    </a:ext>
                  </a:extLst>
                </a:gridCol>
                <a:gridCol w="2263073">
                  <a:extLst>
                    <a:ext uri="{9D8B030D-6E8A-4147-A177-3AD203B41FA5}">
                      <a16:colId xmlns:a16="http://schemas.microsoft.com/office/drawing/2014/main" val="3390858379"/>
                    </a:ext>
                  </a:extLst>
                </a:gridCol>
                <a:gridCol w="2263073">
                  <a:extLst>
                    <a:ext uri="{9D8B030D-6E8A-4147-A177-3AD203B41FA5}">
                      <a16:colId xmlns:a16="http://schemas.microsoft.com/office/drawing/2014/main" val="1831911666"/>
                    </a:ext>
                  </a:extLst>
                </a:gridCol>
              </a:tblGrid>
              <a:tr h="75407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b="1" dirty="0">
                          <a:effectLst/>
                        </a:rPr>
                        <a:t>Đặc điểm</a:t>
                      </a:r>
                      <a:endParaRPr lang="vi-VN" sz="3200" b="1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b="1">
                          <a:effectLst/>
                        </a:rPr>
                        <a:t>F</a:t>
                      </a:r>
                      <a:r>
                        <a:rPr lang="vi-VN" sz="3200" b="1" baseline="-25000">
                          <a:effectLst/>
                        </a:rPr>
                        <a:t>2</a:t>
                      </a:r>
                      <a:endParaRPr lang="vi-VN" sz="3200" b="1" dirty="0">
                        <a:effectLst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b="1">
                          <a:effectLst/>
                        </a:rPr>
                        <a:t>Cl</a:t>
                      </a:r>
                      <a:r>
                        <a:rPr lang="vi-VN" sz="3200" b="1" baseline="-25000">
                          <a:effectLst/>
                        </a:rPr>
                        <a:t>2</a:t>
                      </a:r>
                      <a:endParaRPr lang="vi-VN" sz="3200" b="1" dirty="0">
                        <a:effectLst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b="1">
                          <a:effectLst/>
                        </a:rPr>
                        <a:t>Br</a:t>
                      </a:r>
                      <a:r>
                        <a:rPr lang="vi-VN" sz="3200" b="1" baseline="-25000">
                          <a:effectLst/>
                        </a:rPr>
                        <a:t>2</a:t>
                      </a:r>
                      <a:endParaRPr lang="vi-VN" sz="3200" b="1" dirty="0">
                        <a:effectLst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b="1">
                          <a:effectLst/>
                        </a:rPr>
                        <a:t>I</a:t>
                      </a:r>
                      <a:r>
                        <a:rPr lang="vi-VN" sz="3200" b="1" baseline="-25000">
                          <a:effectLst/>
                        </a:rPr>
                        <a:t>2</a:t>
                      </a:r>
                      <a:endParaRPr lang="vi-VN" sz="3200" b="1" dirty="0">
                        <a:effectLst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3496474"/>
                  </a:ext>
                </a:extLst>
              </a:tr>
              <a:tr h="75407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b="1" dirty="0">
                          <a:effectLst/>
                        </a:rPr>
                        <a:t>Trạng thái</a:t>
                      </a:r>
                      <a:endParaRPr lang="vi-VN" sz="3200" b="1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dirty="0">
                          <a:effectLst/>
                        </a:rPr>
                        <a:t>Khí</a:t>
                      </a:r>
                      <a:endParaRPr lang="vi-VN" sz="32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dirty="0">
                          <a:effectLst/>
                        </a:rPr>
                        <a:t>Khí</a:t>
                      </a:r>
                      <a:endParaRPr lang="vi-VN" sz="32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dirty="0">
                          <a:effectLst/>
                        </a:rPr>
                        <a:t> Lỏng</a:t>
                      </a:r>
                      <a:endParaRPr lang="vi-VN" sz="32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dirty="0">
                          <a:effectLst/>
                        </a:rPr>
                        <a:t>Rắn</a:t>
                      </a:r>
                      <a:endParaRPr lang="vi-VN" sz="32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078692"/>
                  </a:ext>
                </a:extLst>
              </a:tr>
              <a:tr h="75407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b="1">
                          <a:effectLst/>
                        </a:rPr>
                        <a:t>Màu sắc</a:t>
                      </a:r>
                      <a:endParaRPr lang="vi-VN" sz="3200" b="1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dirty="0">
                          <a:effectLst/>
                        </a:rPr>
                        <a:t>Lục nhạt</a:t>
                      </a:r>
                      <a:endParaRPr lang="vi-VN" sz="32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dirty="0">
                          <a:effectLst/>
                        </a:rPr>
                        <a:t>Vàng lục</a:t>
                      </a:r>
                      <a:endParaRPr lang="vi-VN" sz="32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bg1"/>
                          </a:solidFill>
                          <a:effectLst/>
                        </a:rPr>
                        <a:t>Nâu đỏ</a:t>
                      </a:r>
                      <a:endParaRPr lang="vi-VN" sz="3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bg1"/>
                          </a:solidFill>
                          <a:effectLst/>
                        </a:rPr>
                        <a:t>Đen tím</a:t>
                      </a:r>
                      <a:endParaRPr lang="vi-VN" sz="3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0480943"/>
                  </a:ext>
                </a:extLst>
              </a:tr>
            </a:tbl>
          </a:graphicData>
        </a:graphic>
      </p:graphicFrame>
      <p:pic>
        <p:nvPicPr>
          <p:cNvPr id="4" name="Picture 2">
            <a:extLst>
              <a:ext uri="{FF2B5EF4-FFF2-40B4-BE49-F238E27FC236}">
                <a16:creationId xmlns:a16="http://schemas.microsoft.com/office/drawing/2014/main" id="{E20759EC-2866-6B9A-84E0-D6B2145FB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744" y="1009746"/>
            <a:ext cx="2664037" cy="2412000"/>
          </a:xfrm>
          <a:prstGeom prst="roundRect">
            <a:avLst>
              <a:gd name="adj" fmla="val 16667"/>
            </a:avLst>
          </a:prstGeom>
          <a:ln w="38100"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0866B9-A988-F50E-F177-A9347CE33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7240" y="1009746"/>
            <a:ext cx="2485356" cy="2412000"/>
          </a:xfrm>
          <a:prstGeom prst="roundRect">
            <a:avLst>
              <a:gd name="adj" fmla="val 16667"/>
            </a:avLst>
          </a:prstGeom>
          <a:ln w="38100"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73202E21-E9E4-1850-5065-D7A60E3B1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48" y="1009746"/>
            <a:ext cx="2664037" cy="2412000"/>
          </a:xfrm>
          <a:prstGeom prst="roundRect">
            <a:avLst>
              <a:gd name="adj" fmla="val 16667"/>
            </a:avLst>
          </a:prstGeom>
          <a:ln w="38100"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38C2AA3C-42E3-27C6-585E-449335E58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4054" y="1009746"/>
            <a:ext cx="2485356" cy="2412000"/>
          </a:xfrm>
          <a:prstGeom prst="roundRect">
            <a:avLst>
              <a:gd name="adj" fmla="val 16667"/>
            </a:avLst>
          </a:prstGeom>
          <a:ln w="38100"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6796B06-5747-510D-079B-D85900C9F186}"/>
              </a:ext>
            </a:extLst>
          </p:cNvPr>
          <p:cNvSpPr/>
          <p:nvPr/>
        </p:nvSpPr>
        <p:spPr>
          <a:xfrm>
            <a:off x="438318" y="5949880"/>
            <a:ext cx="6191082" cy="792000"/>
          </a:xfrm>
          <a:prstGeom prst="roundRect">
            <a:avLst>
              <a:gd name="adj" fmla="val 13164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0000"/>
              </a:lnSpc>
            </a:pPr>
            <a:r>
              <a:rPr lang="en-US" sz="4400">
                <a:solidFill>
                  <a:schemeClr val="tx1"/>
                </a:solidFill>
                <a:latin typeface="#9Slide03 FS Neusa Bold" panose="00000800000000000000" pitchFamily="2" charset="0"/>
              </a:rPr>
              <a:t>Trạng thái: </a:t>
            </a:r>
            <a:r>
              <a:rPr lang="en-US" sz="4400">
                <a:solidFill>
                  <a:schemeClr val="bg1"/>
                </a:solidFill>
                <a:highlight>
                  <a:srgbClr val="FF0000"/>
                </a:highlight>
                <a:latin typeface="#9Slide03 FS Neusa Bold" panose="00000800000000000000" pitchFamily="2" charset="0"/>
              </a:rPr>
              <a:t>khí </a:t>
            </a:r>
            <a:r>
              <a:rPr lang="en-US" sz="4400">
                <a:solidFill>
                  <a:schemeClr val="bg1"/>
                </a:solidFill>
                <a:highlight>
                  <a:srgbClr val="FF0000"/>
                </a:highlight>
                <a:latin typeface="#9Slide03 FS Neusa Bold" panose="00000800000000000000" pitchFamily="2" charset="0"/>
                <a:sym typeface="Symbol" panose="05050102010706020507" pitchFamily="18" charset="2"/>
              </a:rPr>
              <a:t> lỏng  rắn</a:t>
            </a:r>
            <a:r>
              <a:rPr lang="en-US" sz="4400">
                <a:solidFill>
                  <a:schemeClr val="tx1"/>
                </a:solidFill>
                <a:latin typeface="#9Slide03 FS Neusa Bold" panose="00000800000000000000" pitchFamily="2" charset="0"/>
              </a:rPr>
              <a:t>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1EE88CC-67F9-8DCC-8C0C-71206D3D0D29}"/>
              </a:ext>
            </a:extLst>
          </p:cNvPr>
          <p:cNvSpPr/>
          <p:nvPr/>
        </p:nvSpPr>
        <p:spPr>
          <a:xfrm>
            <a:off x="7848600" y="5949880"/>
            <a:ext cx="3905082" cy="792000"/>
          </a:xfrm>
          <a:prstGeom prst="roundRect">
            <a:avLst>
              <a:gd name="adj" fmla="val 13164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0000"/>
              </a:lnSpc>
            </a:pPr>
            <a:r>
              <a:rPr lang="en-US" sz="4400">
                <a:solidFill>
                  <a:schemeClr val="tx1"/>
                </a:solidFill>
                <a:latin typeface="#9Slide03 FS Neusa Bold" panose="00000800000000000000" pitchFamily="2" charset="0"/>
              </a:rPr>
              <a:t>Màu sắc: </a:t>
            </a:r>
            <a:r>
              <a:rPr lang="en-US" sz="4400">
                <a:solidFill>
                  <a:schemeClr val="bg1"/>
                </a:solidFill>
                <a:highlight>
                  <a:srgbClr val="FF0000"/>
                </a:highlight>
                <a:latin typeface="#9Slide03 FS Neusa Bold" panose="00000800000000000000" pitchFamily="2" charset="0"/>
              </a:rPr>
              <a:t>đậm dần</a:t>
            </a:r>
            <a:r>
              <a:rPr lang="en-US" sz="4400">
                <a:solidFill>
                  <a:schemeClr val="tx1"/>
                </a:solidFill>
                <a:latin typeface="#9Slide03 FS Neusa Bold" panose="000008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411989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9" name="Rectangle 17"/>
          <p:cNvSpPr>
            <a:spLocks noChangeArrowheads="1"/>
          </p:cNvSpPr>
          <p:nvPr/>
        </p:nvSpPr>
        <p:spPr bwMode="auto">
          <a:xfrm>
            <a:off x="1524008" y="-18466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D150322-7369-7241-D1B4-4F43CA90CBE5}"/>
              </a:ext>
            </a:extLst>
          </p:cNvPr>
          <p:cNvGrpSpPr/>
          <p:nvPr/>
        </p:nvGrpSpPr>
        <p:grpSpPr>
          <a:xfrm>
            <a:off x="4386000" y="116120"/>
            <a:ext cx="3420000" cy="756000"/>
            <a:chOff x="396240" y="1458839"/>
            <a:chExt cx="6120013" cy="915120"/>
          </a:xfrm>
          <a:solidFill>
            <a:srgbClr val="FF026C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73FA16F6-2EB3-3302-FB31-BBEE43233EAF}"/>
                </a:ext>
              </a:extLst>
            </p:cNvPr>
            <p:cNvSpPr/>
            <p:nvPr/>
          </p:nvSpPr>
          <p:spPr>
            <a:xfrm>
              <a:off x="396240" y="1458839"/>
              <a:ext cx="6120013" cy="915120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582CC8DF-F986-ABA9-D254-24B93469E310}"/>
                </a:ext>
              </a:extLst>
            </p:cNvPr>
            <p:cNvSpPr txBox="1"/>
            <p:nvPr/>
          </p:nvSpPr>
          <p:spPr>
            <a:xfrm>
              <a:off x="440911" y="1503511"/>
              <a:ext cx="6048000" cy="82577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9677" tIns="0" rIns="209677" bIns="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400">
                  <a:latin typeface="#9Slide03 Bebas Neue Bold" panose="020B0606020202050201" pitchFamily="34" charset="0"/>
                </a:rPr>
                <a:t>TÍNH CHẤT VẬT LÍ</a:t>
              </a:r>
              <a:endParaRPr lang="en-US" sz="4400" kern="1200">
                <a:latin typeface="#9Slide03 Bebas Neue Bold" panose="020B0606020202050201" pitchFamily="34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B5BDA39E-88FD-DC7E-000D-3F2E6F1A94D6}"/>
              </a:ext>
            </a:extLst>
          </p:cNvPr>
          <p:cNvSpPr txBox="1"/>
          <p:nvPr/>
        </p:nvSpPr>
        <p:spPr>
          <a:xfrm>
            <a:off x="9311148" y="506193"/>
            <a:ext cx="22712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/>
              <a:t>BÁN KÍNH</a:t>
            </a:r>
            <a:endParaRPr lang="vi-VN" dirty="0"/>
          </a:p>
        </p:txBody>
      </p:sp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81389BD9-E7C5-E7D2-D333-EAFA70789D4E}"/>
              </a:ext>
            </a:extLst>
          </p:cNvPr>
          <p:cNvSpPr/>
          <p:nvPr/>
        </p:nvSpPr>
        <p:spPr>
          <a:xfrm>
            <a:off x="10143832" y="1318884"/>
            <a:ext cx="605885" cy="565189"/>
          </a:xfrm>
          <a:prstGeom prst="flowChartConnector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chemeClr val="tx1"/>
                </a:solidFill>
              </a:rPr>
              <a:t>F</a:t>
            </a:r>
            <a:endParaRPr lang="vi-VN" sz="3200" dirty="0">
              <a:solidFill>
                <a:schemeClr val="tx1"/>
              </a:solidFill>
            </a:endParaRPr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F81F11F4-FE88-E067-6660-41FACE087E68}"/>
              </a:ext>
            </a:extLst>
          </p:cNvPr>
          <p:cNvSpPr/>
          <p:nvPr/>
        </p:nvSpPr>
        <p:spPr>
          <a:xfrm>
            <a:off x="10035781" y="2339905"/>
            <a:ext cx="821987" cy="778144"/>
          </a:xfrm>
          <a:prstGeom prst="flowChartConnector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chemeClr val="tx1"/>
                </a:solidFill>
              </a:rPr>
              <a:t>Cl</a:t>
            </a:r>
            <a:endParaRPr lang="vi-VN" sz="3200" dirty="0">
              <a:solidFill>
                <a:schemeClr val="tx1"/>
              </a:solidFill>
            </a:endParaRPr>
          </a:p>
        </p:txBody>
      </p:sp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3214FA95-FD9F-DE89-FA5F-70AF7B1C809E}"/>
              </a:ext>
            </a:extLst>
          </p:cNvPr>
          <p:cNvSpPr/>
          <p:nvPr/>
        </p:nvSpPr>
        <p:spPr>
          <a:xfrm>
            <a:off x="9952598" y="3573881"/>
            <a:ext cx="988353" cy="936907"/>
          </a:xfrm>
          <a:prstGeom prst="flowChartConnector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/>
              <a:t>Br</a:t>
            </a:r>
            <a:endParaRPr lang="vi-VN" sz="3200" dirty="0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FEFB7A91-E9B9-FF79-E5F6-C5C4AA09ABBC}"/>
              </a:ext>
            </a:extLst>
          </p:cNvPr>
          <p:cNvSpPr/>
          <p:nvPr/>
        </p:nvSpPr>
        <p:spPr>
          <a:xfrm>
            <a:off x="9867427" y="4963611"/>
            <a:ext cx="1158695" cy="1111045"/>
          </a:xfrm>
          <a:prstGeom prst="flowChartConnector">
            <a:avLst/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/>
              <a:t>I</a:t>
            </a:r>
            <a:endParaRPr lang="vi-VN" sz="3200" dirty="0"/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127BC0D4-0E63-C26A-7303-8FB077E58A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17146692"/>
              </p:ext>
            </p:extLst>
          </p:nvPr>
        </p:nvGraphicFramePr>
        <p:xfrm>
          <a:off x="685800" y="933192"/>
          <a:ext cx="8128000" cy="56366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251CD41-9A8F-87B2-3667-25F5C2CAA907}"/>
              </a:ext>
            </a:extLst>
          </p:cNvPr>
          <p:cNvSpPr/>
          <p:nvPr/>
        </p:nvSpPr>
        <p:spPr>
          <a:xfrm>
            <a:off x="503458" y="4863019"/>
            <a:ext cx="11185084" cy="1767929"/>
          </a:xfrm>
          <a:prstGeom prst="roundRect">
            <a:avLst>
              <a:gd name="adj" fmla="val 13164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0000"/>
              </a:lnSpc>
            </a:pPr>
            <a:r>
              <a:rPr lang="en-US" sz="4400">
                <a:solidFill>
                  <a:schemeClr val="tx1"/>
                </a:solidFill>
                <a:latin typeface="#9Slide03 FS Neusa Bold" panose="00000800000000000000" pitchFamily="2" charset="0"/>
              </a:rPr>
              <a:t>Từ F</a:t>
            </a:r>
            <a:r>
              <a:rPr lang="en-US" sz="4400" baseline="-25000">
                <a:solidFill>
                  <a:schemeClr val="tx1"/>
                </a:solidFill>
                <a:latin typeface="#9Slide03 FS Neusa Bold" panose="00000800000000000000" pitchFamily="2" charset="0"/>
              </a:rPr>
              <a:t>2</a:t>
            </a:r>
            <a:r>
              <a:rPr lang="en-US" sz="4400">
                <a:solidFill>
                  <a:schemeClr val="tx1"/>
                </a:solidFill>
                <a:latin typeface="#9Slide03 FS Neusa Bold" panose="00000800000000000000" pitchFamily="2" charset="0"/>
              </a:rPr>
              <a:t> đến I</a:t>
            </a:r>
            <a:r>
              <a:rPr lang="en-US" sz="4400" baseline="-25000">
                <a:solidFill>
                  <a:schemeClr val="tx1"/>
                </a:solidFill>
                <a:latin typeface="#9Slide03 FS Neusa Bold" panose="00000800000000000000" pitchFamily="2" charset="0"/>
              </a:rPr>
              <a:t>2</a:t>
            </a:r>
            <a:r>
              <a:rPr lang="en-US" sz="4400">
                <a:solidFill>
                  <a:schemeClr val="tx1"/>
                </a:solidFill>
                <a:latin typeface="#9Slide03 FS Neusa Bold" panose="00000800000000000000" pitchFamily="2" charset="0"/>
              </a:rPr>
              <a:t>: M </a:t>
            </a:r>
            <a:r>
              <a:rPr lang="en-US" sz="4400">
                <a:solidFill>
                  <a:schemeClr val="bg1"/>
                </a:solidFill>
                <a:highlight>
                  <a:srgbClr val="FF0000"/>
                </a:highlight>
                <a:latin typeface="#9Slide03 FS Neusa Bold" panose="00000800000000000000" pitchFamily="2" charset="0"/>
              </a:rPr>
              <a:t>tăng</a:t>
            </a:r>
            <a:r>
              <a:rPr lang="en-US" sz="4400">
                <a:solidFill>
                  <a:schemeClr val="tx1"/>
                </a:solidFill>
                <a:latin typeface="#9Slide03 FS Neusa Bold" panose="00000800000000000000" pitchFamily="2" charset="0"/>
              </a:rPr>
              <a:t> </a:t>
            </a:r>
            <a:r>
              <a:rPr lang="en-US" sz="4400">
                <a:solidFill>
                  <a:schemeClr val="tx1"/>
                </a:solidFill>
                <a:latin typeface="#9Slide03 FS Neusa Bold" panose="00000800000000000000" pitchFamily="2" charset="0"/>
                <a:sym typeface="Symbol" panose="05050102010706020507" pitchFamily="18" charset="2"/>
              </a:rPr>
              <a:t> Tương tác van der Waals </a:t>
            </a:r>
            <a:r>
              <a:rPr lang="en-US" sz="4400">
                <a:solidFill>
                  <a:schemeClr val="bg1"/>
                </a:solidFill>
                <a:highlight>
                  <a:srgbClr val="FF0000"/>
                </a:highlight>
                <a:latin typeface="#9Slide03 FS Neusa Bold" panose="00000800000000000000" pitchFamily="2" charset="0"/>
                <a:sym typeface="Symbol" panose="05050102010706020507" pitchFamily="18" charset="2"/>
              </a:rPr>
              <a:t>tăng</a:t>
            </a:r>
            <a:r>
              <a:rPr lang="en-US" sz="4400">
                <a:solidFill>
                  <a:schemeClr val="tx1"/>
                </a:solidFill>
                <a:latin typeface="#9Slide03 FS Neusa Bold" panose="00000800000000000000" pitchFamily="2" charset="0"/>
                <a:sym typeface="Symbol" panose="05050102010706020507" pitchFamily="18" charset="2"/>
              </a:rPr>
              <a:t>  Nhiệt độ sôi, nhiệt độ nóng chảy </a:t>
            </a:r>
            <a:r>
              <a:rPr lang="en-US" sz="4400">
                <a:solidFill>
                  <a:schemeClr val="bg1"/>
                </a:solidFill>
                <a:highlight>
                  <a:srgbClr val="FF0000"/>
                </a:highlight>
                <a:latin typeface="#9Slide03 FS Neusa Bold" panose="00000800000000000000" pitchFamily="2" charset="0"/>
                <a:sym typeface="Symbol" panose="05050102010706020507" pitchFamily="18" charset="2"/>
              </a:rPr>
              <a:t>tăng</a:t>
            </a:r>
            <a:r>
              <a:rPr lang="en-US" sz="4400">
                <a:solidFill>
                  <a:schemeClr val="tx1"/>
                </a:solidFill>
                <a:latin typeface="#9Slide03 FS Neusa Bold" panose="00000800000000000000" pitchFamily="2" charset="0"/>
                <a:sym typeface="Symbol" panose="05050102010706020507" pitchFamily="18" charset="2"/>
              </a:rPr>
              <a:t>.</a:t>
            </a:r>
            <a:endParaRPr lang="en-US" sz="4400">
              <a:solidFill>
                <a:schemeClr val="tx1"/>
              </a:solidFill>
              <a:latin typeface="#9Slide03 FS Neusa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9206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10" grpId="0" animBg="1"/>
      <p:bldGraphic spid="11" grpId="0">
        <p:bldAsOne/>
      </p:bldGraphic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9" name="Rectangle 17"/>
          <p:cNvSpPr>
            <a:spLocks noChangeArrowheads="1"/>
          </p:cNvSpPr>
          <p:nvPr/>
        </p:nvSpPr>
        <p:spPr bwMode="auto">
          <a:xfrm>
            <a:off x="1524008" y="-18466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A8112FC-0CAB-ED7C-A094-B3A87A7901CE}"/>
              </a:ext>
            </a:extLst>
          </p:cNvPr>
          <p:cNvGrpSpPr/>
          <p:nvPr/>
        </p:nvGrpSpPr>
        <p:grpSpPr>
          <a:xfrm>
            <a:off x="5016000" y="116120"/>
            <a:ext cx="2160000" cy="756000"/>
            <a:chOff x="396240" y="1458839"/>
            <a:chExt cx="6120013" cy="915120"/>
          </a:xfrm>
          <a:solidFill>
            <a:srgbClr val="4949E7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F5924D83-A5E3-1466-C082-F7F6EAD22173}"/>
                </a:ext>
              </a:extLst>
            </p:cNvPr>
            <p:cNvSpPr/>
            <p:nvPr/>
          </p:nvSpPr>
          <p:spPr>
            <a:xfrm>
              <a:off x="396240" y="1458839"/>
              <a:ext cx="6120013" cy="915120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2DA40F41-2D16-D177-02AF-35279B592CA0}"/>
                </a:ext>
              </a:extLst>
            </p:cNvPr>
            <p:cNvSpPr txBox="1"/>
            <p:nvPr/>
          </p:nvSpPr>
          <p:spPr>
            <a:xfrm>
              <a:off x="440911" y="1503511"/>
              <a:ext cx="6048000" cy="82577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9677" tIns="0" rIns="209677" bIns="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400" kern="1200">
                  <a:latin typeface="#9Slide03 Bebas Neue Bold" panose="020B0606020202050201" pitchFamily="34" charset="0"/>
                </a:rPr>
                <a:t>ỨNG DỤNG</a:t>
              </a:r>
            </a:p>
          </p:txBody>
        </p:sp>
      </p:grpSp>
      <p:pic>
        <p:nvPicPr>
          <p:cNvPr id="2" name="Video mô phỏng - Ứng dụng của halogen và hợp chất halogen">
            <a:hlinkClick r:id="" action="ppaction://media"/>
            <a:extLst>
              <a:ext uri="{FF2B5EF4-FFF2-40B4-BE49-F238E27FC236}">
                <a16:creationId xmlns:a16="http://schemas.microsoft.com/office/drawing/2014/main" id="{1B485F91-D1C3-0BC8-39FB-7E3E9DF4348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2208" y="1007119"/>
            <a:ext cx="10087584" cy="5697857"/>
          </a:xfrm>
          <a:ln w="5715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105996448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9" name="Rectangle 17"/>
          <p:cNvSpPr>
            <a:spLocks noChangeArrowheads="1"/>
          </p:cNvSpPr>
          <p:nvPr/>
        </p:nvSpPr>
        <p:spPr bwMode="auto">
          <a:xfrm>
            <a:off x="1524008" y="-18466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A8112FC-0CAB-ED7C-A094-B3A87A7901CE}"/>
              </a:ext>
            </a:extLst>
          </p:cNvPr>
          <p:cNvGrpSpPr/>
          <p:nvPr/>
        </p:nvGrpSpPr>
        <p:grpSpPr>
          <a:xfrm>
            <a:off x="5016000" y="116120"/>
            <a:ext cx="2160000" cy="756000"/>
            <a:chOff x="396240" y="1458839"/>
            <a:chExt cx="6120013" cy="915120"/>
          </a:xfrm>
          <a:solidFill>
            <a:srgbClr val="4949E7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F5924D83-A5E3-1466-C082-F7F6EAD22173}"/>
                </a:ext>
              </a:extLst>
            </p:cNvPr>
            <p:cNvSpPr/>
            <p:nvPr/>
          </p:nvSpPr>
          <p:spPr>
            <a:xfrm>
              <a:off x="396240" y="1458839"/>
              <a:ext cx="6120013" cy="915120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2DA40F41-2D16-D177-02AF-35279B592CA0}"/>
                </a:ext>
              </a:extLst>
            </p:cNvPr>
            <p:cNvSpPr txBox="1"/>
            <p:nvPr/>
          </p:nvSpPr>
          <p:spPr>
            <a:xfrm>
              <a:off x="440911" y="1503511"/>
              <a:ext cx="6048000" cy="82577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9677" tIns="0" rIns="209677" bIns="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400" kern="1200">
                  <a:latin typeface="#9Slide03 Bebas Neue Bold" panose="020B0606020202050201" pitchFamily="34" charset="0"/>
                </a:rPr>
                <a:t>ỨNG DỤNG</a:t>
              </a:r>
            </a:p>
          </p:txBody>
        </p:sp>
      </p:grpSp>
      <p:pic>
        <p:nvPicPr>
          <p:cNvPr id="2" name="Picture 1" descr="A picture containing kitchenware, pan&#10;&#10;Description automatically generated">
            <a:extLst>
              <a:ext uri="{FF2B5EF4-FFF2-40B4-BE49-F238E27FC236}">
                <a16:creationId xmlns:a16="http://schemas.microsoft.com/office/drawing/2014/main" id="{FCB73422-4B4A-F36E-FEB0-1CD645A611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632" y="1938669"/>
            <a:ext cx="3164735" cy="3240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1C9CAA1D-D732-3882-2318-5182BE616C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61" y="1938669"/>
            <a:ext cx="3271539" cy="3240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D7D04675-22E8-C0E6-97F6-01CA609A30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600" y="1938669"/>
            <a:ext cx="3271539" cy="3240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A412428-AF71-4248-C962-E11601B423D1}"/>
              </a:ext>
            </a:extLst>
          </p:cNvPr>
          <p:cNvSpPr/>
          <p:nvPr/>
        </p:nvSpPr>
        <p:spPr>
          <a:xfrm>
            <a:off x="320976" y="990600"/>
            <a:ext cx="1736424" cy="648000"/>
          </a:xfrm>
          <a:prstGeom prst="roundRect">
            <a:avLst>
              <a:gd name="adj" fmla="val 13164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0000"/>
              </a:lnSpc>
            </a:pPr>
            <a:r>
              <a:rPr lang="en-US" sz="3600">
                <a:solidFill>
                  <a:schemeClr val="tx1"/>
                </a:solidFill>
                <a:latin typeface="#9Slide03 FS Neusa Bold" panose="00000800000000000000" pitchFamily="2" charset="0"/>
              </a:rPr>
              <a:t>FLUORINE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2D4C883-891A-1676-746D-9B79342300B8}"/>
              </a:ext>
            </a:extLst>
          </p:cNvPr>
          <p:cNvSpPr/>
          <p:nvPr/>
        </p:nvSpPr>
        <p:spPr>
          <a:xfrm>
            <a:off x="421630" y="5334000"/>
            <a:ext cx="3420000" cy="720000"/>
          </a:xfrm>
          <a:prstGeom prst="roundRect">
            <a:avLst>
              <a:gd name="adj" fmla="val 1316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sz="3600">
                <a:solidFill>
                  <a:srgbClr val="FFFF00"/>
                </a:solidFill>
                <a:latin typeface="#9Slide03 FS Neusa Bold" panose="00000800000000000000" pitchFamily="2" charset="0"/>
              </a:rPr>
              <a:t>Kem đánh răng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94C65A4-E8B5-A2C6-2D49-0ED687B21698}"/>
              </a:ext>
            </a:extLst>
          </p:cNvPr>
          <p:cNvSpPr/>
          <p:nvPr/>
        </p:nvSpPr>
        <p:spPr>
          <a:xfrm>
            <a:off x="4385999" y="5339080"/>
            <a:ext cx="3420000" cy="720000"/>
          </a:xfrm>
          <a:prstGeom prst="roundRect">
            <a:avLst>
              <a:gd name="adj" fmla="val 1316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sz="3600" spc="-150">
                <a:solidFill>
                  <a:srgbClr val="FFFF00"/>
                </a:solidFill>
                <a:latin typeface="#9Slide03 FS Neusa Bold" panose="00000800000000000000" pitchFamily="2" charset="0"/>
              </a:rPr>
              <a:t>Teflon: chảo chống dính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9183C9B-7E58-FE57-48C2-A4B507D3BAF5}"/>
              </a:ext>
            </a:extLst>
          </p:cNvPr>
          <p:cNvSpPr/>
          <p:nvPr/>
        </p:nvSpPr>
        <p:spPr>
          <a:xfrm>
            <a:off x="8350368" y="5334000"/>
            <a:ext cx="3420000" cy="720000"/>
          </a:xfrm>
          <a:prstGeom prst="roundRect">
            <a:avLst>
              <a:gd name="adj" fmla="val 1316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sz="3600">
                <a:solidFill>
                  <a:srgbClr val="FFFF00"/>
                </a:solidFill>
                <a:latin typeface="#9Slide03 FS Neusa Bold" panose="00000800000000000000" pitchFamily="2" charset="0"/>
              </a:rPr>
              <a:t>HF: Khắc thủy tinh</a:t>
            </a:r>
          </a:p>
        </p:txBody>
      </p:sp>
    </p:spTree>
    <p:extLst>
      <p:ext uri="{BB962C8B-B14F-4D97-AF65-F5344CB8AC3E}">
        <p14:creationId xmlns:p14="http://schemas.microsoft.com/office/powerpoint/2010/main" val="81537097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9" name="Rectangle 17"/>
          <p:cNvSpPr>
            <a:spLocks noChangeArrowheads="1"/>
          </p:cNvSpPr>
          <p:nvPr/>
        </p:nvSpPr>
        <p:spPr bwMode="auto">
          <a:xfrm>
            <a:off x="1524008" y="-18466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A8112FC-0CAB-ED7C-A094-B3A87A7901CE}"/>
              </a:ext>
            </a:extLst>
          </p:cNvPr>
          <p:cNvGrpSpPr/>
          <p:nvPr/>
        </p:nvGrpSpPr>
        <p:grpSpPr>
          <a:xfrm>
            <a:off x="5016000" y="116120"/>
            <a:ext cx="2160000" cy="756000"/>
            <a:chOff x="396240" y="1458839"/>
            <a:chExt cx="6120013" cy="915120"/>
          </a:xfrm>
          <a:solidFill>
            <a:srgbClr val="4949E7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F5924D83-A5E3-1466-C082-F7F6EAD22173}"/>
                </a:ext>
              </a:extLst>
            </p:cNvPr>
            <p:cNvSpPr/>
            <p:nvPr/>
          </p:nvSpPr>
          <p:spPr>
            <a:xfrm>
              <a:off x="396240" y="1458839"/>
              <a:ext cx="6120013" cy="915120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2DA40F41-2D16-D177-02AF-35279B592CA0}"/>
                </a:ext>
              </a:extLst>
            </p:cNvPr>
            <p:cNvSpPr txBox="1"/>
            <p:nvPr/>
          </p:nvSpPr>
          <p:spPr>
            <a:xfrm>
              <a:off x="440911" y="1503511"/>
              <a:ext cx="6048000" cy="82577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9677" tIns="0" rIns="209677" bIns="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400" kern="1200">
                  <a:latin typeface="#9Slide03 Bebas Neue Bold" panose="020B0606020202050201" pitchFamily="34" charset="0"/>
                </a:rPr>
                <a:t>ỨNG DỤNG</a:t>
              </a: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A412428-AF71-4248-C962-E11601B423D1}"/>
              </a:ext>
            </a:extLst>
          </p:cNvPr>
          <p:cNvSpPr/>
          <p:nvPr/>
        </p:nvSpPr>
        <p:spPr>
          <a:xfrm>
            <a:off x="320976" y="990600"/>
            <a:ext cx="1736424" cy="648000"/>
          </a:xfrm>
          <a:prstGeom prst="roundRect">
            <a:avLst>
              <a:gd name="adj" fmla="val 13164"/>
            </a:avLst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sz="3600">
                <a:solidFill>
                  <a:schemeClr val="tx1"/>
                </a:solidFill>
                <a:latin typeface="#9Slide03 FS Neusa Bold" panose="00000800000000000000" pitchFamily="2" charset="0"/>
              </a:rPr>
              <a:t>CHLORINE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2D4C883-891A-1676-746D-9B79342300B8}"/>
              </a:ext>
            </a:extLst>
          </p:cNvPr>
          <p:cNvSpPr/>
          <p:nvPr/>
        </p:nvSpPr>
        <p:spPr>
          <a:xfrm>
            <a:off x="421630" y="5334000"/>
            <a:ext cx="3420000" cy="720000"/>
          </a:xfrm>
          <a:prstGeom prst="roundRect">
            <a:avLst>
              <a:gd name="adj" fmla="val 1316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sz="3600">
                <a:solidFill>
                  <a:srgbClr val="FFFF00"/>
                </a:solidFill>
                <a:latin typeface="#9Slide03 FS Neusa Bold" panose="00000800000000000000" pitchFamily="2" charset="0"/>
              </a:rPr>
              <a:t>Khử trùng nước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94C65A4-E8B5-A2C6-2D49-0ED687B21698}"/>
              </a:ext>
            </a:extLst>
          </p:cNvPr>
          <p:cNvSpPr/>
          <p:nvPr/>
        </p:nvSpPr>
        <p:spPr>
          <a:xfrm>
            <a:off x="4385999" y="5339080"/>
            <a:ext cx="3420000" cy="720000"/>
          </a:xfrm>
          <a:prstGeom prst="roundRect">
            <a:avLst>
              <a:gd name="adj" fmla="val 1316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sz="3600">
                <a:solidFill>
                  <a:srgbClr val="FFFF00"/>
                </a:solidFill>
                <a:latin typeface="#9Slide03 FS Neusa Bold" panose="00000800000000000000" pitchFamily="2" charset="0"/>
              </a:rPr>
              <a:t>Tẩy trắng vải, giấy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9183C9B-7E58-FE57-48C2-A4B507D3BAF5}"/>
              </a:ext>
            </a:extLst>
          </p:cNvPr>
          <p:cNvSpPr/>
          <p:nvPr/>
        </p:nvSpPr>
        <p:spPr>
          <a:xfrm>
            <a:off x="8350368" y="5334000"/>
            <a:ext cx="3420000" cy="720000"/>
          </a:xfrm>
          <a:prstGeom prst="roundRect">
            <a:avLst>
              <a:gd name="adj" fmla="val 1316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sz="3600">
                <a:solidFill>
                  <a:srgbClr val="FFFF00"/>
                </a:solidFill>
                <a:latin typeface="#9Slide03 FS Neusa Bold" panose="00000800000000000000" pitchFamily="2" charset="0"/>
              </a:rPr>
              <a:t>Sản xuất PVC</a:t>
            </a:r>
          </a:p>
        </p:txBody>
      </p:sp>
      <p:pic>
        <p:nvPicPr>
          <p:cNvPr id="5" name="Picture 4" descr="Diagram, text&#10;&#10;Description automatically generated">
            <a:extLst>
              <a:ext uri="{FF2B5EF4-FFF2-40B4-BE49-F238E27FC236}">
                <a16:creationId xmlns:a16="http://schemas.microsoft.com/office/drawing/2014/main" id="{52AAA5BD-C1B6-162B-A31F-3F645037BF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064" y="1921212"/>
            <a:ext cx="3149870" cy="3240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 descr="A picture containing beverage&#10;&#10;Description automatically generated">
            <a:extLst>
              <a:ext uri="{FF2B5EF4-FFF2-40B4-BE49-F238E27FC236}">
                <a16:creationId xmlns:a16="http://schemas.microsoft.com/office/drawing/2014/main" id="{D2F00F3A-D031-7C58-4D73-F6B8F54874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65" y="1921212"/>
            <a:ext cx="3149869" cy="3240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 descr="Chart, diagram, sunburst chart&#10;&#10;Description automatically generated">
            <a:extLst>
              <a:ext uri="{FF2B5EF4-FFF2-40B4-BE49-F238E27FC236}">
                <a16:creationId xmlns:a16="http://schemas.microsoft.com/office/drawing/2014/main" id="{2EECCD81-775B-70CC-2960-C6B55FBAB8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434" y="1921212"/>
            <a:ext cx="3149868" cy="3240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2027319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9" name="Rectangle 17"/>
          <p:cNvSpPr>
            <a:spLocks noChangeArrowheads="1"/>
          </p:cNvSpPr>
          <p:nvPr/>
        </p:nvSpPr>
        <p:spPr bwMode="auto">
          <a:xfrm>
            <a:off x="1524008" y="-18466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2" name="Horizontal Scroll 16">
            <a:extLst>
              <a:ext uri="{FF2B5EF4-FFF2-40B4-BE49-F238E27FC236}">
                <a16:creationId xmlns:a16="http://schemas.microsoft.com/office/drawing/2014/main" id="{6751C815-AD0E-3D07-CC1F-C6D02E148545}"/>
              </a:ext>
            </a:extLst>
          </p:cNvPr>
          <p:cNvSpPr/>
          <p:nvPr/>
        </p:nvSpPr>
        <p:spPr>
          <a:xfrm>
            <a:off x="4229100" y="184667"/>
            <a:ext cx="3733800" cy="762000"/>
          </a:xfrm>
          <a:prstGeom prst="horizontalScroll">
            <a:avLst>
              <a:gd name="adj" fmla="val 0"/>
            </a:avLst>
          </a:prstGeom>
          <a:solidFill>
            <a:srgbClr val="A7396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800" b="1">
                <a:solidFill>
                  <a:srgbClr val="FEFEFE"/>
                </a:solidFill>
                <a:latin typeface="#9Slide03 SFU Grenoble" panose="00000500000000000000" pitchFamily="2" charset="0"/>
                <a:cs typeface="Times New Roman" pitchFamily="18" charset="0"/>
              </a:rPr>
              <a:t>NỘI DUNG</a:t>
            </a:r>
            <a:endParaRPr lang="en-US" sz="4800" b="1" dirty="0">
              <a:solidFill>
                <a:srgbClr val="FEFEFE"/>
              </a:solidFill>
              <a:latin typeface="#9Slide03 SFU Grenoble" panose="00000500000000000000" pitchFamily="2" charset="0"/>
              <a:cs typeface="Times New Roman" pitchFamily="18" charset="0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3104FD37-024C-517D-2A6B-735B847C00B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09630685"/>
              </p:ext>
            </p:extLst>
          </p:nvPr>
        </p:nvGraphicFramePr>
        <p:xfrm>
          <a:off x="685800" y="1022867"/>
          <a:ext cx="10210800" cy="57589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0716975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78223CF-EA93-4C61-A3EC-A93CDAC2C0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graphicEl>
                                              <a:dgm id="{D78223CF-EA93-4C61-A3EC-A93CDAC2C0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graphicEl>
                                              <a:dgm id="{D78223CF-EA93-4C61-A3EC-A93CDAC2C0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graphicEl>
                                              <a:dgm id="{D78223CF-EA93-4C61-A3EC-A93CDAC2C0C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EBDB3EA-AA86-4993-A3D3-5C94A85C19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graphicEl>
                                              <a:dgm id="{DEBDB3EA-AA86-4993-A3D3-5C94A85C19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graphicEl>
                                              <a:dgm id="{DEBDB3EA-AA86-4993-A3D3-5C94A85C19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graphicEl>
                                              <a:dgm id="{DEBDB3EA-AA86-4993-A3D3-5C94A85C19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83AD768-37C4-4681-B819-06866437D8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graphicEl>
                                              <a:dgm id="{083AD768-37C4-4681-B819-06866437D8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graphicEl>
                                              <a:dgm id="{083AD768-37C4-4681-B819-06866437D8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graphicEl>
                                              <a:dgm id="{083AD768-37C4-4681-B819-06866437D8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B0B3DB8-E654-415F-A022-96C92D3301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graphicEl>
                                              <a:dgm id="{EB0B3DB8-E654-415F-A022-96C92D3301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graphicEl>
                                              <a:dgm id="{EB0B3DB8-E654-415F-A022-96C92D3301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graphicEl>
                                              <a:dgm id="{EB0B3DB8-E654-415F-A022-96C92D3301F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EB0DDD2-72D1-44C1-9A30-C6591BC644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graphicEl>
                                              <a:dgm id="{9EB0DDD2-72D1-44C1-9A30-C6591BC644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graphicEl>
                                              <a:dgm id="{9EB0DDD2-72D1-44C1-9A30-C6591BC644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graphicEl>
                                              <a:dgm id="{9EB0DDD2-72D1-44C1-9A30-C6591BC6442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F3884D3-189C-4934-9BF8-C865EAED4E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graphicEl>
                                              <a:dgm id="{6F3884D3-189C-4934-9BF8-C865EAED4E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graphicEl>
                                              <a:dgm id="{6F3884D3-189C-4934-9BF8-C865EAED4E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graphicEl>
                                              <a:dgm id="{6F3884D3-189C-4934-9BF8-C865EAED4E6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448222F-C7E1-478F-B6B7-ED2638B1F2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graphicEl>
                                              <a:dgm id="{7448222F-C7E1-478F-B6B7-ED2638B1F2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graphicEl>
                                              <a:dgm id="{7448222F-C7E1-478F-B6B7-ED2638B1F2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>
                                            <p:graphicEl>
                                              <a:dgm id="{7448222F-C7E1-478F-B6B7-ED2638B1F2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EEF454C-24EB-495C-8423-4411683A40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graphicEl>
                                              <a:dgm id="{BEEF454C-24EB-495C-8423-4411683A40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>
                                            <p:graphicEl>
                                              <a:dgm id="{BEEF454C-24EB-495C-8423-4411683A40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">
                                            <p:graphicEl>
                                              <a:dgm id="{BEEF454C-24EB-495C-8423-4411683A40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CEA3204-DBBB-4009-8F04-5C2EDE8341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graphicEl>
                                              <a:dgm id="{7CEA3204-DBBB-4009-8F04-5C2EDE8341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graphicEl>
                                              <a:dgm id="{7CEA3204-DBBB-4009-8F04-5C2EDE8341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">
                                            <p:graphicEl>
                                              <a:dgm id="{7CEA3204-DBBB-4009-8F04-5C2EDE8341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94F5ED8-831F-437E-AD04-D21EDFA9CE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">
                                            <p:graphicEl>
                                              <a:dgm id="{694F5ED8-831F-437E-AD04-D21EDFA9CE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">
                                            <p:graphicEl>
                                              <a:dgm id="{694F5ED8-831F-437E-AD04-D21EDFA9CE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">
                                            <p:graphicEl>
                                              <a:dgm id="{694F5ED8-831F-437E-AD04-D21EDFA9CE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3" grpId="0" uiExpand="1">
        <p:bldSub>
          <a:bldDgm bld="one"/>
        </p:bldSub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9" name="Rectangle 17"/>
          <p:cNvSpPr>
            <a:spLocks noChangeArrowheads="1"/>
          </p:cNvSpPr>
          <p:nvPr/>
        </p:nvSpPr>
        <p:spPr bwMode="auto">
          <a:xfrm>
            <a:off x="1524008" y="-18466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A8112FC-0CAB-ED7C-A094-B3A87A7901CE}"/>
              </a:ext>
            </a:extLst>
          </p:cNvPr>
          <p:cNvGrpSpPr/>
          <p:nvPr/>
        </p:nvGrpSpPr>
        <p:grpSpPr>
          <a:xfrm>
            <a:off x="5016000" y="116120"/>
            <a:ext cx="2160000" cy="756000"/>
            <a:chOff x="396240" y="1458839"/>
            <a:chExt cx="6120013" cy="915120"/>
          </a:xfrm>
          <a:solidFill>
            <a:srgbClr val="4949E7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F5924D83-A5E3-1466-C082-F7F6EAD22173}"/>
                </a:ext>
              </a:extLst>
            </p:cNvPr>
            <p:cNvSpPr/>
            <p:nvPr/>
          </p:nvSpPr>
          <p:spPr>
            <a:xfrm>
              <a:off x="396240" y="1458839"/>
              <a:ext cx="6120013" cy="915120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2DA40F41-2D16-D177-02AF-35279B592CA0}"/>
                </a:ext>
              </a:extLst>
            </p:cNvPr>
            <p:cNvSpPr txBox="1"/>
            <p:nvPr/>
          </p:nvSpPr>
          <p:spPr>
            <a:xfrm>
              <a:off x="440911" y="1503511"/>
              <a:ext cx="6048000" cy="82577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9677" tIns="0" rIns="209677" bIns="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400" kern="1200">
                  <a:latin typeface="#9Slide03 Bebas Neue Bold" panose="020B0606020202050201" pitchFamily="34" charset="0"/>
                </a:rPr>
                <a:t>ỨNG DỤNG</a:t>
              </a: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A412428-AF71-4248-C962-E11601B423D1}"/>
              </a:ext>
            </a:extLst>
          </p:cNvPr>
          <p:cNvSpPr/>
          <p:nvPr/>
        </p:nvSpPr>
        <p:spPr>
          <a:xfrm>
            <a:off x="320976" y="990600"/>
            <a:ext cx="1736424" cy="648000"/>
          </a:xfrm>
          <a:prstGeom prst="roundRect">
            <a:avLst>
              <a:gd name="adj" fmla="val 13164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sz="3600">
                <a:solidFill>
                  <a:schemeClr val="bg1"/>
                </a:solidFill>
                <a:latin typeface="#9Slide03 FS Neusa Bold" panose="00000800000000000000" pitchFamily="2" charset="0"/>
              </a:rPr>
              <a:t>BROMINE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2D4C883-891A-1676-746D-9B79342300B8}"/>
              </a:ext>
            </a:extLst>
          </p:cNvPr>
          <p:cNvSpPr/>
          <p:nvPr/>
        </p:nvSpPr>
        <p:spPr>
          <a:xfrm>
            <a:off x="421630" y="5334000"/>
            <a:ext cx="3420000" cy="720000"/>
          </a:xfrm>
          <a:prstGeom prst="roundRect">
            <a:avLst>
              <a:gd name="adj" fmla="val 1316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sz="3600" spc="-70">
                <a:solidFill>
                  <a:srgbClr val="FFFF00"/>
                </a:solidFill>
                <a:latin typeface="#9Slide03 FS Neusa Bold" panose="00000800000000000000" pitchFamily="2" charset="0"/>
              </a:rPr>
              <a:t>AgBr: Tráng phim ảnh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94C65A4-E8B5-A2C6-2D49-0ED687B21698}"/>
              </a:ext>
            </a:extLst>
          </p:cNvPr>
          <p:cNvSpPr/>
          <p:nvPr/>
        </p:nvSpPr>
        <p:spPr>
          <a:xfrm>
            <a:off x="4385999" y="5339080"/>
            <a:ext cx="3420000" cy="720000"/>
          </a:xfrm>
          <a:prstGeom prst="roundRect">
            <a:avLst>
              <a:gd name="adj" fmla="val 1316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sz="3600" spc="-50">
                <a:solidFill>
                  <a:srgbClr val="FFFF00"/>
                </a:solidFill>
                <a:latin typeface="#9Slide03 FS Neusa Bold" panose="00000800000000000000" pitchFamily="2" charset="0"/>
              </a:rPr>
              <a:t>Thuốc nhuộm, mực in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9183C9B-7E58-FE57-48C2-A4B507D3BAF5}"/>
              </a:ext>
            </a:extLst>
          </p:cNvPr>
          <p:cNvSpPr/>
          <p:nvPr/>
        </p:nvSpPr>
        <p:spPr>
          <a:xfrm>
            <a:off x="8350368" y="5334000"/>
            <a:ext cx="3420000" cy="720000"/>
          </a:xfrm>
          <a:prstGeom prst="roundRect">
            <a:avLst>
              <a:gd name="adj" fmla="val 1316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sz="3600">
                <a:solidFill>
                  <a:srgbClr val="FFFF00"/>
                </a:solidFill>
                <a:latin typeface="#9Slide03 FS Neusa Bold" panose="00000800000000000000" pitchFamily="2" charset="0"/>
              </a:rPr>
              <a:t>Thuốc an thần</a:t>
            </a:r>
          </a:p>
        </p:txBody>
      </p:sp>
      <p:pic>
        <p:nvPicPr>
          <p:cNvPr id="2" name="Picture 1" descr="A close-up of a camera lens&#10;&#10;Description automatically generated with low confidence">
            <a:extLst>
              <a:ext uri="{FF2B5EF4-FFF2-40B4-BE49-F238E27FC236}">
                <a16:creationId xmlns:a16="http://schemas.microsoft.com/office/drawing/2014/main" id="{86195BEE-FEA3-AFA3-F5B7-7B9A5754D6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01" y="1905000"/>
            <a:ext cx="3271257" cy="3240000"/>
          </a:xfrm>
          <a:prstGeom prst="roundRect">
            <a:avLst>
              <a:gd name="adj" fmla="val 16667"/>
            </a:avLst>
          </a:prstGeom>
          <a:ln w="38100"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68169707-B53A-14C8-2CA3-6C1355679F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707" y="1905000"/>
            <a:ext cx="3330583" cy="3240000"/>
          </a:xfrm>
          <a:prstGeom prst="roundRect">
            <a:avLst>
              <a:gd name="adj" fmla="val 16667"/>
            </a:avLst>
          </a:prstGeom>
          <a:ln w="38100"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 descr="A pile of pills&#10;&#10;Description automatically generated with low confidence">
            <a:extLst>
              <a:ext uri="{FF2B5EF4-FFF2-40B4-BE49-F238E27FC236}">
                <a16:creationId xmlns:a16="http://schemas.microsoft.com/office/drawing/2014/main" id="{963601E5-3DD1-A294-F760-0561137642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739" y="1905000"/>
            <a:ext cx="3271257" cy="3240000"/>
          </a:xfrm>
          <a:prstGeom prst="roundRect">
            <a:avLst>
              <a:gd name="adj" fmla="val 16667"/>
            </a:avLst>
          </a:prstGeom>
          <a:ln w="38100"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2748045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9" name="Rectangle 17"/>
          <p:cNvSpPr>
            <a:spLocks noChangeArrowheads="1"/>
          </p:cNvSpPr>
          <p:nvPr/>
        </p:nvSpPr>
        <p:spPr bwMode="auto">
          <a:xfrm>
            <a:off x="1524008" y="-18466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A8112FC-0CAB-ED7C-A094-B3A87A7901CE}"/>
              </a:ext>
            </a:extLst>
          </p:cNvPr>
          <p:cNvGrpSpPr/>
          <p:nvPr/>
        </p:nvGrpSpPr>
        <p:grpSpPr>
          <a:xfrm>
            <a:off x="5016000" y="116120"/>
            <a:ext cx="2160000" cy="756000"/>
            <a:chOff x="396240" y="1458839"/>
            <a:chExt cx="6120013" cy="915120"/>
          </a:xfrm>
          <a:solidFill>
            <a:srgbClr val="4949E7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F5924D83-A5E3-1466-C082-F7F6EAD22173}"/>
                </a:ext>
              </a:extLst>
            </p:cNvPr>
            <p:cNvSpPr/>
            <p:nvPr/>
          </p:nvSpPr>
          <p:spPr>
            <a:xfrm>
              <a:off x="396240" y="1458839"/>
              <a:ext cx="6120013" cy="915120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2DA40F41-2D16-D177-02AF-35279B592CA0}"/>
                </a:ext>
              </a:extLst>
            </p:cNvPr>
            <p:cNvSpPr txBox="1"/>
            <p:nvPr/>
          </p:nvSpPr>
          <p:spPr>
            <a:xfrm>
              <a:off x="440911" y="1503511"/>
              <a:ext cx="6048000" cy="82577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9677" tIns="0" rIns="209677" bIns="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400" kern="1200">
                  <a:latin typeface="#9Slide03 Bebas Neue Bold" panose="020B0606020202050201" pitchFamily="34" charset="0"/>
                </a:rPr>
                <a:t>ỨNG DỤNG</a:t>
              </a: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A412428-AF71-4248-C962-E11601B423D1}"/>
              </a:ext>
            </a:extLst>
          </p:cNvPr>
          <p:cNvSpPr/>
          <p:nvPr/>
        </p:nvSpPr>
        <p:spPr>
          <a:xfrm>
            <a:off x="320976" y="990600"/>
            <a:ext cx="1736424" cy="648000"/>
          </a:xfrm>
          <a:prstGeom prst="roundRect">
            <a:avLst>
              <a:gd name="adj" fmla="val 13164"/>
            </a:avLst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sz="3600">
                <a:solidFill>
                  <a:schemeClr val="bg1"/>
                </a:solidFill>
                <a:latin typeface="#9Slide03 FS Neusa Bold" panose="00000800000000000000" pitchFamily="2" charset="0"/>
              </a:rPr>
              <a:t>IODINE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2D4C883-891A-1676-746D-9B79342300B8}"/>
              </a:ext>
            </a:extLst>
          </p:cNvPr>
          <p:cNvSpPr/>
          <p:nvPr/>
        </p:nvSpPr>
        <p:spPr>
          <a:xfrm>
            <a:off x="882600" y="5791200"/>
            <a:ext cx="4680000" cy="720000"/>
          </a:xfrm>
          <a:prstGeom prst="roundRect">
            <a:avLst>
              <a:gd name="adj" fmla="val 1316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sz="3600">
                <a:solidFill>
                  <a:srgbClr val="FFFF00"/>
                </a:solidFill>
                <a:latin typeface="#9Slide03 FS Neusa Bold" panose="00000800000000000000" pitchFamily="2" charset="0"/>
              </a:rPr>
              <a:t>Thuốc sát trùng y tế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9183C9B-7E58-FE57-48C2-A4B507D3BAF5}"/>
              </a:ext>
            </a:extLst>
          </p:cNvPr>
          <p:cNvSpPr/>
          <p:nvPr/>
        </p:nvSpPr>
        <p:spPr>
          <a:xfrm>
            <a:off x="6629400" y="5791200"/>
            <a:ext cx="4680000" cy="720000"/>
          </a:xfrm>
          <a:prstGeom prst="roundRect">
            <a:avLst>
              <a:gd name="adj" fmla="val 1316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sz="3600">
                <a:solidFill>
                  <a:srgbClr val="FFFF00"/>
                </a:solidFill>
                <a:latin typeface="#9Slide03 FS Neusa Bold" panose="00000800000000000000" pitchFamily="2" charset="0"/>
              </a:rPr>
              <a:t>Muối iot: nguyên tố vi lượng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8B621F6-0983-5B2B-1E89-FEC5CB89AB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166" y="1824900"/>
            <a:ext cx="3814467" cy="3780000"/>
          </a:xfrm>
          <a:prstGeom prst="roundRect">
            <a:avLst>
              <a:gd name="adj" fmla="val 16667"/>
            </a:avLst>
          </a:prstGeom>
          <a:ln w="38100"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 descr="A picture containing chart&#10;&#10;Description automatically generated">
            <a:extLst>
              <a:ext uri="{FF2B5EF4-FFF2-40B4-BE49-F238E27FC236}">
                <a16:creationId xmlns:a16="http://schemas.microsoft.com/office/drawing/2014/main" id="{05B06D6E-0824-2526-A598-5E16C9FC04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893" y="1824900"/>
            <a:ext cx="3861413" cy="3780000"/>
          </a:xfrm>
          <a:prstGeom prst="roundRect">
            <a:avLst>
              <a:gd name="adj" fmla="val 16667"/>
            </a:avLst>
          </a:prstGeom>
          <a:ln w="38100"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9125066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9" name="Rectangle 17"/>
          <p:cNvSpPr>
            <a:spLocks noChangeArrowheads="1"/>
          </p:cNvSpPr>
          <p:nvPr/>
        </p:nvSpPr>
        <p:spPr bwMode="auto">
          <a:xfrm>
            <a:off x="1524008" y="-18466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A8112FC-0CAB-ED7C-A094-B3A87A7901CE}"/>
              </a:ext>
            </a:extLst>
          </p:cNvPr>
          <p:cNvGrpSpPr/>
          <p:nvPr/>
        </p:nvGrpSpPr>
        <p:grpSpPr>
          <a:xfrm>
            <a:off x="5016000" y="116120"/>
            <a:ext cx="2160000" cy="756000"/>
            <a:chOff x="396240" y="1458839"/>
            <a:chExt cx="6120013" cy="915120"/>
          </a:xfrm>
          <a:solidFill>
            <a:srgbClr val="4949E7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F5924D83-A5E3-1466-C082-F7F6EAD22173}"/>
                </a:ext>
              </a:extLst>
            </p:cNvPr>
            <p:cNvSpPr/>
            <p:nvPr/>
          </p:nvSpPr>
          <p:spPr>
            <a:xfrm>
              <a:off x="396240" y="1458839"/>
              <a:ext cx="6120013" cy="915120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2DA40F41-2D16-D177-02AF-35279B592CA0}"/>
                </a:ext>
              </a:extLst>
            </p:cNvPr>
            <p:cNvSpPr txBox="1"/>
            <p:nvPr/>
          </p:nvSpPr>
          <p:spPr>
            <a:xfrm>
              <a:off x="440911" y="1503511"/>
              <a:ext cx="6048000" cy="82577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9677" tIns="0" rIns="209677" bIns="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400" kern="1200">
                  <a:latin typeface="#9Slide03 Bebas Neue Bold" panose="020B0606020202050201" pitchFamily="34" charset="0"/>
                </a:rPr>
                <a:t>ỨNG DỤNG</a:t>
              </a:r>
            </a:p>
          </p:txBody>
        </p:sp>
      </p:grpSp>
      <p:pic>
        <p:nvPicPr>
          <p:cNvPr id="2" name="Picture 20">
            <a:extLst>
              <a:ext uri="{FF2B5EF4-FFF2-40B4-BE49-F238E27FC236}">
                <a16:creationId xmlns:a16="http://schemas.microsoft.com/office/drawing/2014/main" id="{7F04D0E1-BA38-FF7F-FBBA-DE332E788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0561" y="5100402"/>
            <a:ext cx="3614914" cy="143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9">
            <a:extLst>
              <a:ext uri="{FF2B5EF4-FFF2-40B4-BE49-F238E27FC236}">
                <a16:creationId xmlns:a16="http://schemas.microsoft.com/office/drawing/2014/main" id="{31BDC4D3-1D25-E3E8-2B86-F67C99405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9526" y="4389419"/>
            <a:ext cx="3580715" cy="106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8">
            <a:extLst>
              <a:ext uri="{FF2B5EF4-FFF2-40B4-BE49-F238E27FC236}">
                <a16:creationId xmlns:a16="http://schemas.microsoft.com/office/drawing/2014/main" id="{0AE4C8E4-CCF8-A765-7E16-A356AF9CB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387" y="3234536"/>
            <a:ext cx="3751606" cy="2198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7">
            <a:extLst>
              <a:ext uri="{FF2B5EF4-FFF2-40B4-BE49-F238E27FC236}">
                <a16:creationId xmlns:a16="http://schemas.microsoft.com/office/drawing/2014/main" id="{4F448E66-20AB-A1BF-687C-F23BAE161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221" y="2932905"/>
            <a:ext cx="4104859" cy="273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>
            <a:extLst>
              <a:ext uri="{FF2B5EF4-FFF2-40B4-BE49-F238E27FC236}">
                <a16:creationId xmlns:a16="http://schemas.microsoft.com/office/drawing/2014/main" id="{B984F95D-F3A7-065E-BD12-A850F5EBA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808" y="5038619"/>
            <a:ext cx="3325822" cy="1144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">
            <a:extLst>
              <a:ext uri="{FF2B5EF4-FFF2-40B4-BE49-F238E27FC236}">
                <a16:creationId xmlns:a16="http://schemas.microsoft.com/office/drawing/2014/main" id="{883D89E3-BD58-B857-3FAE-1F28B82BE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038" y="4454942"/>
            <a:ext cx="3325822" cy="95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>
            <a:extLst>
              <a:ext uri="{FF2B5EF4-FFF2-40B4-BE49-F238E27FC236}">
                <a16:creationId xmlns:a16="http://schemas.microsoft.com/office/drawing/2014/main" id="{FCF7D2D9-2237-9108-9F00-45CBEE454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38" y="3509329"/>
            <a:ext cx="3320220" cy="1855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3">
            <a:extLst>
              <a:ext uri="{FF2B5EF4-FFF2-40B4-BE49-F238E27FC236}">
                <a16:creationId xmlns:a16="http://schemas.microsoft.com/office/drawing/2014/main" id="{305E3A27-1872-B817-649D-7FA28F851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128" y="2878888"/>
            <a:ext cx="4958954" cy="277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E84CBA8-7C8F-52D2-7EAA-B812553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216" y="1846137"/>
            <a:ext cx="3776205" cy="1121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1">
            <a:extLst>
              <a:ext uri="{FF2B5EF4-FFF2-40B4-BE49-F238E27FC236}">
                <a16:creationId xmlns:a16="http://schemas.microsoft.com/office/drawing/2014/main" id="{9AD93BE8-09A1-6B32-D6B2-3DA0A0105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471" y="1167011"/>
            <a:ext cx="3882929" cy="1027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>
            <a:extLst>
              <a:ext uri="{FF2B5EF4-FFF2-40B4-BE49-F238E27FC236}">
                <a16:creationId xmlns:a16="http://schemas.microsoft.com/office/drawing/2014/main" id="{CA1FD028-5408-197A-C987-F12D4E239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088" y="-6647"/>
            <a:ext cx="3862153" cy="2221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>
            <a:extLst>
              <a:ext uri="{FF2B5EF4-FFF2-40B4-BE49-F238E27FC236}">
                <a16:creationId xmlns:a16="http://schemas.microsoft.com/office/drawing/2014/main" id="{E6433A28-7780-B3BD-0505-9FB2B1BD9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306" y="1289230"/>
            <a:ext cx="3598246" cy="2977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id="{9A3F6E3F-9B0F-5E15-E292-EDA8FBAAE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038" y="1748602"/>
            <a:ext cx="3529099" cy="1146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id="{6ABAD6AF-CA70-13DB-974F-1353D4B27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8" y="1158138"/>
            <a:ext cx="3529099" cy="936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92489F46-571E-C371-65D1-C552E4733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-6647"/>
            <a:ext cx="2911863" cy="204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>
            <a:extLst>
              <a:ext uri="{FF2B5EF4-FFF2-40B4-BE49-F238E27FC236}">
                <a16:creationId xmlns:a16="http://schemas.microsoft.com/office/drawing/2014/main" id="{1365C86D-828A-6BDA-7E44-96F416C7E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699" y="1195865"/>
            <a:ext cx="3887274" cy="303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427D55AD-DD78-76B5-BABC-1C74BBEA4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017" y="2084529"/>
            <a:ext cx="3961967" cy="2688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264967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9" name="Rectangle 17"/>
          <p:cNvSpPr>
            <a:spLocks noChangeArrowheads="1"/>
          </p:cNvSpPr>
          <p:nvPr/>
        </p:nvSpPr>
        <p:spPr bwMode="auto">
          <a:xfrm>
            <a:off x="1524008" y="-18466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A8112FC-0CAB-ED7C-A094-B3A87A7901CE}"/>
              </a:ext>
            </a:extLst>
          </p:cNvPr>
          <p:cNvGrpSpPr/>
          <p:nvPr/>
        </p:nvGrpSpPr>
        <p:grpSpPr>
          <a:xfrm>
            <a:off x="4116000" y="116120"/>
            <a:ext cx="3960000" cy="756000"/>
            <a:chOff x="396240" y="1458839"/>
            <a:chExt cx="6120013" cy="915120"/>
          </a:xfrm>
          <a:solidFill>
            <a:srgbClr val="CC00CC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F5924D83-A5E3-1466-C082-F7F6EAD22173}"/>
                </a:ext>
              </a:extLst>
            </p:cNvPr>
            <p:cNvSpPr/>
            <p:nvPr/>
          </p:nvSpPr>
          <p:spPr>
            <a:xfrm>
              <a:off x="396240" y="1458839"/>
              <a:ext cx="6120013" cy="915120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2DA40F41-2D16-D177-02AF-35279B592CA0}"/>
                </a:ext>
              </a:extLst>
            </p:cNvPr>
            <p:cNvSpPr txBox="1"/>
            <p:nvPr/>
          </p:nvSpPr>
          <p:spPr>
            <a:xfrm>
              <a:off x="440911" y="1503511"/>
              <a:ext cx="6048000" cy="82577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9677" tIns="0" rIns="209677" bIns="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400">
                  <a:latin typeface="#9Slide03 Bebas Neue Bold" panose="020B0606020202050201" pitchFamily="34" charset="0"/>
                </a:rPr>
                <a:t>TÍNH CHẤT HÓA HỌC</a:t>
              </a:r>
              <a:endParaRPr lang="en-US" sz="4400" kern="1200">
                <a:latin typeface="#9Slide03 Bebas Neue Bold" panose="020B0606020202050201" pitchFamily="34" charset="0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D58BC62-5F25-CFE0-255B-65EC87020128}"/>
              </a:ext>
            </a:extLst>
          </p:cNvPr>
          <p:cNvSpPr/>
          <p:nvPr/>
        </p:nvSpPr>
        <p:spPr>
          <a:xfrm>
            <a:off x="800100" y="1219200"/>
            <a:ext cx="10591800" cy="4495800"/>
          </a:xfrm>
          <a:custGeom>
            <a:avLst/>
            <a:gdLst>
              <a:gd name="connsiteX0" fmla="*/ 0 w 10591800"/>
              <a:gd name="connsiteY0" fmla="*/ 220969 h 4495800"/>
              <a:gd name="connsiteX1" fmla="*/ 220969 w 10591800"/>
              <a:gd name="connsiteY1" fmla="*/ 0 h 4495800"/>
              <a:gd name="connsiteX2" fmla="*/ 716521 w 10591800"/>
              <a:gd name="connsiteY2" fmla="*/ 0 h 4495800"/>
              <a:gd name="connsiteX3" fmla="*/ 1516569 w 10591800"/>
              <a:gd name="connsiteY3" fmla="*/ 0 h 4495800"/>
              <a:gd name="connsiteX4" fmla="*/ 1809124 w 10591800"/>
              <a:gd name="connsiteY4" fmla="*/ 0 h 4495800"/>
              <a:gd name="connsiteX5" fmla="*/ 2101679 w 10591800"/>
              <a:gd name="connsiteY5" fmla="*/ 0 h 4495800"/>
              <a:gd name="connsiteX6" fmla="*/ 2698729 w 10591800"/>
              <a:gd name="connsiteY6" fmla="*/ 0 h 4495800"/>
              <a:gd name="connsiteX7" fmla="*/ 3295780 w 10591800"/>
              <a:gd name="connsiteY7" fmla="*/ 0 h 4495800"/>
              <a:gd name="connsiteX8" fmla="*/ 3689834 w 10591800"/>
              <a:gd name="connsiteY8" fmla="*/ 0 h 4495800"/>
              <a:gd name="connsiteX9" fmla="*/ 4083887 w 10591800"/>
              <a:gd name="connsiteY9" fmla="*/ 0 h 4495800"/>
              <a:gd name="connsiteX10" fmla="*/ 4782436 w 10591800"/>
              <a:gd name="connsiteY10" fmla="*/ 0 h 4495800"/>
              <a:gd name="connsiteX11" fmla="*/ 5277988 w 10591800"/>
              <a:gd name="connsiteY11" fmla="*/ 0 h 4495800"/>
              <a:gd name="connsiteX12" fmla="*/ 6078036 w 10591800"/>
              <a:gd name="connsiteY12" fmla="*/ 0 h 4495800"/>
              <a:gd name="connsiteX13" fmla="*/ 6472090 w 10591800"/>
              <a:gd name="connsiteY13" fmla="*/ 0 h 4495800"/>
              <a:gd name="connsiteX14" fmla="*/ 7170639 w 10591800"/>
              <a:gd name="connsiteY14" fmla="*/ 0 h 4495800"/>
              <a:gd name="connsiteX15" fmla="*/ 7666191 w 10591800"/>
              <a:gd name="connsiteY15" fmla="*/ 0 h 4495800"/>
              <a:gd name="connsiteX16" fmla="*/ 7958746 w 10591800"/>
              <a:gd name="connsiteY16" fmla="*/ 0 h 4495800"/>
              <a:gd name="connsiteX17" fmla="*/ 8251301 w 10591800"/>
              <a:gd name="connsiteY17" fmla="*/ 0 h 4495800"/>
              <a:gd name="connsiteX18" fmla="*/ 9051349 w 10591800"/>
              <a:gd name="connsiteY18" fmla="*/ 0 h 4495800"/>
              <a:gd name="connsiteX19" fmla="*/ 9749898 w 10591800"/>
              <a:gd name="connsiteY19" fmla="*/ 0 h 4495800"/>
              <a:gd name="connsiteX20" fmla="*/ 10370831 w 10591800"/>
              <a:gd name="connsiteY20" fmla="*/ 0 h 4495800"/>
              <a:gd name="connsiteX21" fmla="*/ 10591800 w 10591800"/>
              <a:gd name="connsiteY21" fmla="*/ 220969 h 4495800"/>
              <a:gd name="connsiteX22" fmla="*/ 10591800 w 10591800"/>
              <a:gd name="connsiteY22" fmla="*/ 719015 h 4495800"/>
              <a:gd name="connsiteX23" fmla="*/ 10591800 w 10591800"/>
              <a:gd name="connsiteY23" fmla="*/ 1176522 h 4495800"/>
              <a:gd name="connsiteX24" fmla="*/ 10591800 w 10591800"/>
              <a:gd name="connsiteY24" fmla="*/ 1715107 h 4495800"/>
              <a:gd name="connsiteX25" fmla="*/ 10591800 w 10591800"/>
              <a:gd name="connsiteY25" fmla="*/ 2334768 h 4495800"/>
              <a:gd name="connsiteX26" fmla="*/ 10591800 w 10591800"/>
              <a:gd name="connsiteY26" fmla="*/ 2954430 h 4495800"/>
              <a:gd name="connsiteX27" fmla="*/ 10591800 w 10591800"/>
              <a:gd name="connsiteY27" fmla="*/ 3493015 h 4495800"/>
              <a:gd name="connsiteX28" fmla="*/ 10591800 w 10591800"/>
              <a:gd name="connsiteY28" fmla="*/ 4274831 h 4495800"/>
              <a:gd name="connsiteX29" fmla="*/ 10370831 w 10591800"/>
              <a:gd name="connsiteY29" fmla="*/ 4495800 h 4495800"/>
              <a:gd name="connsiteX30" fmla="*/ 9976778 w 10591800"/>
              <a:gd name="connsiteY30" fmla="*/ 4495800 h 4495800"/>
              <a:gd name="connsiteX31" fmla="*/ 9684223 w 10591800"/>
              <a:gd name="connsiteY31" fmla="*/ 4495800 h 4495800"/>
              <a:gd name="connsiteX32" fmla="*/ 8884175 w 10591800"/>
              <a:gd name="connsiteY32" fmla="*/ 4495800 h 4495800"/>
              <a:gd name="connsiteX33" fmla="*/ 8388623 w 10591800"/>
              <a:gd name="connsiteY33" fmla="*/ 4495800 h 4495800"/>
              <a:gd name="connsiteX34" fmla="*/ 7588575 w 10591800"/>
              <a:gd name="connsiteY34" fmla="*/ 4495800 h 4495800"/>
              <a:gd name="connsiteX35" fmla="*/ 7296020 w 10591800"/>
              <a:gd name="connsiteY35" fmla="*/ 4495800 h 4495800"/>
              <a:gd name="connsiteX36" fmla="*/ 6597471 w 10591800"/>
              <a:gd name="connsiteY36" fmla="*/ 4495800 h 4495800"/>
              <a:gd name="connsiteX37" fmla="*/ 6203417 w 10591800"/>
              <a:gd name="connsiteY37" fmla="*/ 4495800 h 4495800"/>
              <a:gd name="connsiteX38" fmla="*/ 5910862 w 10591800"/>
              <a:gd name="connsiteY38" fmla="*/ 4495800 h 4495800"/>
              <a:gd name="connsiteX39" fmla="*/ 5618307 w 10591800"/>
              <a:gd name="connsiteY39" fmla="*/ 4495800 h 4495800"/>
              <a:gd name="connsiteX40" fmla="*/ 5325753 w 10591800"/>
              <a:gd name="connsiteY40" fmla="*/ 4495800 h 4495800"/>
              <a:gd name="connsiteX41" fmla="*/ 4830200 w 10591800"/>
              <a:gd name="connsiteY41" fmla="*/ 4495800 h 4495800"/>
              <a:gd name="connsiteX42" fmla="*/ 4030153 w 10591800"/>
              <a:gd name="connsiteY42" fmla="*/ 4495800 h 4495800"/>
              <a:gd name="connsiteX43" fmla="*/ 3433102 w 10591800"/>
              <a:gd name="connsiteY43" fmla="*/ 4495800 h 4495800"/>
              <a:gd name="connsiteX44" fmla="*/ 2734552 w 10591800"/>
              <a:gd name="connsiteY44" fmla="*/ 4495800 h 4495800"/>
              <a:gd name="connsiteX45" fmla="*/ 1934505 w 10591800"/>
              <a:gd name="connsiteY45" fmla="*/ 4495800 h 4495800"/>
              <a:gd name="connsiteX46" fmla="*/ 1134457 w 10591800"/>
              <a:gd name="connsiteY46" fmla="*/ 4495800 h 4495800"/>
              <a:gd name="connsiteX47" fmla="*/ 841902 w 10591800"/>
              <a:gd name="connsiteY47" fmla="*/ 4495800 h 4495800"/>
              <a:gd name="connsiteX48" fmla="*/ 220969 w 10591800"/>
              <a:gd name="connsiteY48" fmla="*/ 4495800 h 4495800"/>
              <a:gd name="connsiteX49" fmla="*/ 0 w 10591800"/>
              <a:gd name="connsiteY49" fmla="*/ 4274831 h 4495800"/>
              <a:gd name="connsiteX50" fmla="*/ 0 w 10591800"/>
              <a:gd name="connsiteY50" fmla="*/ 3817324 h 4495800"/>
              <a:gd name="connsiteX51" fmla="*/ 0 w 10591800"/>
              <a:gd name="connsiteY51" fmla="*/ 3359816 h 4495800"/>
              <a:gd name="connsiteX52" fmla="*/ 0 w 10591800"/>
              <a:gd name="connsiteY52" fmla="*/ 2861771 h 4495800"/>
              <a:gd name="connsiteX53" fmla="*/ 0 w 10591800"/>
              <a:gd name="connsiteY53" fmla="*/ 2282647 h 4495800"/>
              <a:gd name="connsiteX54" fmla="*/ 0 w 10591800"/>
              <a:gd name="connsiteY54" fmla="*/ 1784601 h 4495800"/>
              <a:gd name="connsiteX55" fmla="*/ 0 w 10591800"/>
              <a:gd name="connsiteY55" fmla="*/ 1164940 h 4495800"/>
              <a:gd name="connsiteX56" fmla="*/ 0 w 10591800"/>
              <a:gd name="connsiteY56" fmla="*/ 220969 h 449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0591800" h="4495800" extrusionOk="0">
                <a:moveTo>
                  <a:pt x="0" y="220969"/>
                </a:moveTo>
                <a:cubicBezTo>
                  <a:pt x="-28218" y="102706"/>
                  <a:pt x="86141" y="1708"/>
                  <a:pt x="220969" y="0"/>
                </a:cubicBezTo>
                <a:cubicBezTo>
                  <a:pt x="351315" y="-42839"/>
                  <a:pt x="554635" y="25980"/>
                  <a:pt x="716521" y="0"/>
                </a:cubicBezTo>
                <a:cubicBezTo>
                  <a:pt x="878407" y="-25980"/>
                  <a:pt x="1314866" y="86792"/>
                  <a:pt x="1516569" y="0"/>
                </a:cubicBezTo>
                <a:cubicBezTo>
                  <a:pt x="1718272" y="-86792"/>
                  <a:pt x="1711232" y="13601"/>
                  <a:pt x="1809124" y="0"/>
                </a:cubicBezTo>
                <a:cubicBezTo>
                  <a:pt x="1907017" y="-13601"/>
                  <a:pt x="2020824" y="901"/>
                  <a:pt x="2101679" y="0"/>
                </a:cubicBezTo>
                <a:cubicBezTo>
                  <a:pt x="2182534" y="-901"/>
                  <a:pt x="2493963" y="3204"/>
                  <a:pt x="2698729" y="0"/>
                </a:cubicBezTo>
                <a:cubicBezTo>
                  <a:pt x="2903495" y="-3204"/>
                  <a:pt x="3133659" y="9699"/>
                  <a:pt x="3295780" y="0"/>
                </a:cubicBezTo>
                <a:cubicBezTo>
                  <a:pt x="3457901" y="-9699"/>
                  <a:pt x="3557415" y="12235"/>
                  <a:pt x="3689834" y="0"/>
                </a:cubicBezTo>
                <a:cubicBezTo>
                  <a:pt x="3822253" y="-12235"/>
                  <a:pt x="3902965" y="41510"/>
                  <a:pt x="4083887" y="0"/>
                </a:cubicBezTo>
                <a:cubicBezTo>
                  <a:pt x="4264809" y="-41510"/>
                  <a:pt x="4483676" y="1418"/>
                  <a:pt x="4782436" y="0"/>
                </a:cubicBezTo>
                <a:cubicBezTo>
                  <a:pt x="5081196" y="-1418"/>
                  <a:pt x="5123606" y="30357"/>
                  <a:pt x="5277988" y="0"/>
                </a:cubicBezTo>
                <a:cubicBezTo>
                  <a:pt x="5432370" y="-30357"/>
                  <a:pt x="5736204" y="66139"/>
                  <a:pt x="6078036" y="0"/>
                </a:cubicBezTo>
                <a:cubicBezTo>
                  <a:pt x="6419868" y="-66139"/>
                  <a:pt x="6391641" y="17255"/>
                  <a:pt x="6472090" y="0"/>
                </a:cubicBezTo>
                <a:cubicBezTo>
                  <a:pt x="6552539" y="-17255"/>
                  <a:pt x="6973405" y="68411"/>
                  <a:pt x="7170639" y="0"/>
                </a:cubicBezTo>
                <a:cubicBezTo>
                  <a:pt x="7367873" y="-68411"/>
                  <a:pt x="7538214" y="25288"/>
                  <a:pt x="7666191" y="0"/>
                </a:cubicBezTo>
                <a:cubicBezTo>
                  <a:pt x="7794168" y="-25288"/>
                  <a:pt x="7860820" y="27438"/>
                  <a:pt x="7958746" y="0"/>
                </a:cubicBezTo>
                <a:cubicBezTo>
                  <a:pt x="8056673" y="-27438"/>
                  <a:pt x="8118665" y="16547"/>
                  <a:pt x="8251301" y="0"/>
                </a:cubicBezTo>
                <a:cubicBezTo>
                  <a:pt x="8383937" y="-16547"/>
                  <a:pt x="8757208" y="21099"/>
                  <a:pt x="9051349" y="0"/>
                </a:cubicBezTo>
                <a:cubicBezTo>
                  <a:pt x="9345490" y="-21099"/>
                  <a:pt x="9465285" y="9221"/>
                  <a:pt x="9749898" y="0"/>
                </a:cubicBezTo>
                <a:cubicBezTo>
                  <a:pt x="10034511" y="-9221"/>
                  <a:pt x="10087561" y="33905"/>
                  <a:pt x="10370831" y="0"/>
                </a:cubicBezTo>
                <a:cubicBezTo>
                  <a:pt x="10481792" y="-1172"/>
                  <a:pt x="10573890" y="96420"/>
                  <a:pt x="10591800" y="220969"/>
                </a:cubicBezTo>
                <a:cubicBezTo>
                  <a:pt x="10624441" y="410003"/>
                  <a:pt x="10540345" y="610114"/>
                  <a:pt x="10591800" y="719015"/>
                </a:cubicBezTo>
                <a:cubicBezTo>
                  <a:pt x="10643255" y="827916"/>
                  <a:pt x="10552441" y="1003517"/>
                  <a:pt x="10591800" y="1176522"/>
                </a:cubicBezTo>
                <a:cubicBezTo>
                  <a:pt x="10631159" y="1349527"/>
                  <a:pt x="10579562" y="1573034"/>
                  <a:pt x="10591800" y="1715107"/>
                </a:cubicBezTo>
                <a:cubicBezTo>
                  <a:pt x="10604038" y="1857181"/>
                  <a:pt x="10567301" y="2045452"/>
                  <a:pt x="10591800" y="2334768"/>
                </a:cubicBezTo>
                <a:cubicBezTo>
                  <a:pt x="10616299" y="2624084"/>
                  <a:pt x="10590764" y="2725166"/>
                  <a:pt x="10591800" y="2954430"/>
                </a:cubicBezTo>
                <a:cubicBezTo>
                  <a:pt x="10592836" y="3183694"/>
                  <a:pt x="10576562" y="3238386"/>
                  <a:pt x="10591800" y="3493015"/>
                </a:cubicBezTo>
                <a:cubicBezTo>
                  <a:pt x="10607038" y="3747644"/>
                  <a:pt x="10587074" y="4012444"/>
                  <a:pt x="10591800" y="4274831"/>
                </a:cubicBezTo>
                <a:cubicBezTo>
                  <a:pt x="10590158" y="4421686"/>
                  <a:pt x="10477888" y="4512501"/>
                  <a:pt x="10370831" y="4495800"/>
                </a:cubicBezTo>
                <a:cubicBezTo>
                  <a:pt x="10198427" y="4529416"/>
                  <a:pt x="10079682" y="4456544"/>
                  <a:pt x="9976778" y="4495800"/>
                </a:cubicBezTo>
                <a:cubicBezTo>
                  <a:pt x="9873874" y="4535056"/>
                  <a:pt x="9793770" y="4477247"/>
                  <a:pt x="9684223" y="4495800"/>
                </a:cubicBezTo>
                <a:cubicBezTo>
                  <a:pt x="9574676" y="4514353"/>
                  <a:pt x="9161091" y="4417506"/>
                  <a:pt x="8884175" y="4495800"/>
                </a:cubicBezTo>
                <a:cubicBezTo>
                  <a:pt x="8607259" y="4574094"/>
                  <a:pt x="8575867" y="4478779"/>
                  <a:pt x="8388623" y="4495800"/>
                </a:cubicBezTo>
                <a:cubicBezTo>
                  <a:pt x="8201379" y="4512821"/>
                  <a:pt x="7951910" y="4457083"/>
                  <a:pt x="7588575" y="4495800"/>
                </a:cubicBezTo>
                <a:cubicBezTo>
                  <a:pt x="7225240" y="4534517"/>
                  <a:pt x="7381482" y="4495611"/>
                  <a:pt x="7296020" y="4495800"/>
                </a:cubicBezTo>
                <a:cubicBezTo>
                  <a:pt x="7210559" y="4495989"/>
                  <a:pt x="6741186" y="4486428"/>
                  <a:pt x="6597471" y="4495800"/>
                </a:cubicBezTo>
                <a:cubicBezTo>
                  <a:pt x="6453756" y="4505172"/>
                  <a:pt x="6387426" y="4475529"/>
                  <a:pt x="6203417" y="4495800"/>
                </a:cubicBezTo>
                <a:cubicBezTo>
                  <a:pt x="6019408" y="4516071"/>
                  <a:pt x="6054544" y="4486541"/>
                  <a:pt x="5910862" y="4495800"/>
                </a:cubicBezTo>
                <a:cubicBezTo>
                  <a:pt x="5767180" y="4505059"/>
                  <a:pt x="5688719" y="4483661"/>
                  <a:pt x="5618307" y="4495800"/>
                </a:cubicBezTo>
                <a:cubicBezTo>
                  <a:pt x="5547896" y="4507939"/>
                  <a:pt x="5450101" y="4474613"/>
                  <a:pt x="5325753" y="4495800"/>
                </a:cubicBezTo>
                <a:cubicBezTo>
                  <a:pt x="5201405" y="4516987"/>
                  <a:pt x="4997942" y="4461452"/>
                  <a:pt x="4830200" y="4495800"/>
                </a:cubicBezTo>
                <a:cubicBezTo>
                  <a:pt x="4662458" y="4530148"/>
                  <a:pt x="4220423" y="4438883"/>
                  <a:pt x="4030153" y="4495800"/>
                </a:cubicBezTo>
                <a:cubicBezTo>
                  <a:pt x="3839883" y="4552717"/>
                  <a:pt x="3689390" y="4449016"/>
                  <a:pt x="3433102" y="4495800"/>
                </a:cubicBezTo>
                <a:cubicBezTo>
                  <a:pt x="3176814" y="4542584"/>
                  <a:pt x="2880275" y="4421194"/>
                  <a:pt x="2734552" y="4495800"/>
                </a:cubicBezTo>
                <a:cubicBezTo>
                  <a:pt x="2588829" y="4570406"/>
                  <a:pt x="2199306" y="4405420"/>
                  <a:pt x="1934505" y="4495800"/>
                </a:cubicBezTo>
                <a:cubicBezTo>
                  <a:pt x="1669704" y="4586180"/>
                  <a:pt x="1319767" y="4436332"/>
                  <a:pt x="1134457" y="4495800"/>
                </a:cubicBezTo>
                <a:cubicBezTo>
                  <a:pt x="949147" y="4555268"/>
                  <a:pt x="929100" y="4465507"/>
                  <a:pt x="841902" y="4495800"/>
                </a:cubicBezTo>
                <a:cubicBezTo>
                  <a:pt x="754704" y="4526093"/>
                  <a:pt x="479370" y="4486193"/>
                  <a:pt x="220969" y="4495800"/>
                </a:cubicBezTo>
                <a:cubicBezTo>
                  <a:pt x="94826" y="4507498"/>
                  <a:pt x="-30487" y="4403023"/>
                  <a:pt x="0" y="4274831"/>
                </a:cubicBezTo>
                <a:cubicBezTo>
                  <a:pt x="-26678" y="4084289"/>
                  <a:pt x="8210" y="4036150"/>
                  <a:pt x="0" y="3817324"/>
                </a:cubicBezTo>
                <a:cubicBezTo>
                  <a:pt x="-8210" y="3598498"/>
                  <a:pt x="32890" y="3529846"/>
                  <a:pt x="0" y="3359816"/>
                </a:cubicBezTo>
                <a:cubicBezTo>
                  <a:pt x="-32890" y="3189786"/>
                  <a:pt x="8563" y="2993505"/>
                  <a:pt x="0" y="2861771"/>
                </a:cubicBezTo>
                <a:cubicBezTo>
                  <a:pt x="-8563" y="2730037"/>
                  <a:pt x="23846" y="2557526"/>
                  <a:pt x="0" y="2282647"/>
                </a:cubicBezTo>
                <a:cubicBezTo>
                  <a:pt x="-23846" y="2007768"/>
                  <a:pt x="12099" y="1952565"/>
                  <a:pt x="0" y="1784601"/>
                </a:cubicBezTo>
                <a:cubicBezTo>
                  <a:pt x="-12099" y="1616637"/>
                  <a:pt x="55263" y="1303342"/>
                  <a:pt x="0" y="1164940"/>
                </a:cubicBezTo>
                <a:cubicBezTo>
                  <a:pt x="-55263" y="1026538"/>
                  <a:pt x="102894" y="534999"/>
                  <a:pt x="0" y="220969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895585032">
                  <a:prstGeom prst="roundRect">
                    <a:avLst>
                      <a:gd name="adj" fmla="val 4915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>
                <a:solidFill>
                  <a:schemeClr val="tx1"/>
                </a:solidFill>
                <a:latin typeface="#9Slide03 SFU Helvetica Condens" panose="00000400000000000000" pitchFamily="2" charset="0"/>
              </a:rPr>
              <a:t>ns</a:t>
            </a:r>
            <a:r>
              <a:rPr lang="en-US" sz="4000" baseline="30000">
                <a:solidFill>
                  <a:schemeClr val="tx1"/>
                </a:solidFill>
                <a:latin typeface="#9Slide03 SFU Helvetica Condens" panose="00000400000000000000" pitchFamily="2" charset="0"/>
              </a:rPr>
              <a:t>2</a:t>
            </a:r>
            <a:r>
              <a:rPr lang="en-US" sz="4000">
                <a:solidFill>
                  <a:schemeClr val="tx1"/>
                </a:solidFill>
                <a:latin typeface="#9Slide03 SFU Helvetica Condens" panose="00000400000000000000" pitchFamily="2" charset="0"/>
              </a:rPr>
              <a:t>np</a:t>
            </a:r>
            <a:r>
              <a:rPr lang="en-US" sz="4000" baseline="30000">
                <a:solidFill>
                  <a:schemeClr val="tx1"/>
                </a:solidFill>
                <a:latin typeface="#9Slide03 SFU Helvetica Condens" panose="00000400000000000000" pitchFamily="2" charset="0"/>
              </a:rPr>
              <a:t>5</a:t>
            </a:r>
            <a:r>
              <a:rPr lang="en-US" sz="4000">
                <a:solidFill>
                  <a:schemeClr val="tx1"/>
                </a:solidFill>
                <a:latin typeface="#9Slide03 SFU Helvetica Condens" panose="00000400000000000000" pitchFamily="2" charset="0"/>
              </a:rPr>
              <a:t> +  1e  </a:t>
            </a:r>
            <a:r>
              <a:rPr lang="en-US" sz="4000">
                <a:solidFill>
                  <a:schemeClr val="tx1"/>
                </a:solidFill>
                <a:latin typeface="#9Slide03 SFU Helvetica Condens" panose="00000400000000000000" pitchFamily="2" charset="0"/>
                <a:sym typeface="Symbol" panose="05050102010706020507" pitchFamily="18" charset="2"/>
              </a:rPr>
              <a:t> </a:t>
            </a:r>
            <a:r>
              <a:rPr lang="en-US" sz="4000">
                <a:solidFill>
                  <a:schemeClr val="tx1"/>
                </a:solidFill>
                <a:latin typeface="#9Slide03 SFU Helvetica Condens" panose="00000400000000000000" pitchFamily="2" charset="0"/>
              </a:rPr>
              <a:t>ns</a:t>
            </a:r>
            <a:r>
              <a:rPr lang="en-US" sz="4000" baseline="30000">
                <a:solidFill>
                  <a:schemeClr val="tx1"/>
                </a:solidFill>
                <a:latin typeface="#9Slide03 SFU Helvetica Condens" panose="00000400000000000000" pitchFamily="2" charset="0"/>
              </a:rPr>
              <a:t>2</a:t>
            </a:r>
            <a:r>
              <a:rPr lang="en-US" sz="4000">
                <a:solidFill>
                  <a:schemeClr val="tx1"/>
                </a:solidFill>
                <a:latin typeface="#9Slide03 SFU Helvetica Condens" panose="00000400000000000000" pitchFamily="2" charset="0"/>
              </a:rPr>
              <a:t>np</a:t>
            </a:r>
            <a:r>
              <a:rPr lang="en-US" sz="4000" baseline="30000">
                <a:solidFill>
                  <a:schemeClr val="tx1"/>
                </a:solidFill>
                <a:latin typeface="#9Slide03 SFU Helvetica Condens" panose="00000400000000000000" pitchFamily="2" charset="0"/>
              </a:rPr>
              <a:t>6</a:t>
            </a:r>
          </a:p>
          <a:p>
            <a:pPr algn="just">
              <a:lnSpc>
                <a:spcPct val="150000"/>
              </a:lnSpc>
            </a:pPr>
            <a:r>
              <a:rPr lang="en-US" sz="3400">
                <a:solidFill>
                  <a:schemeClr val="tx1"/>
                </a:solidFill>
                <a:latin typeface="#9Slide03 SFU Helvetica Condens" panose="00000400000000000000" pitchFamily="2" charset="0"/>
              </a:rPr>
              <a:t>Nhận thêm </a:t>
            </a:r>
            <a:r>
              <a:rPr lang="en-US" sz="3400">
                <a:solidFill>
                  <a:schemeClr val="tx1"/>
                </a:solidFill>
                <a:highlight>
                  <a:srgbClr val="FFFF00"/>
                </a:highlight>
                <a:latin typeface="#9Slide03 SFU Helvetica Condens" panose="00000400000000000000" pitchFamily="2" charset="0"/>
              </a:rPr>
              <a:t>1 electron</a:t>
            </a:r>
            <a:r>
              <a:rPr lang="en-US" sz="3400">
                <a:solidFill>
                  <a:schemeClr val="tx1"/>
                </a:solidFill>
                <a:latin typeface="#9Slide03 SFU Helvetica Condens" panose="00000400000000000000" pitchFamily="2" charset="0"/>
              </a:rPr>
              <a:t> hoặc góp chung </a:t>
            </a:r>
            <a:r>
              <a:rPr lang="en-US" sz="3400">
                <a:solidFill>
                  <a:schemeClr val="tx1"/>
                </a:solidFill>
                <a:highlight>
                  <a:srgbClr val="FFFF00"/>
                </a:highlight>
                <a:latin typeface="#9Slide03 SFU Helvetica Condens" panose="00000400000000000000" pitchFamily="2" charset="0"/>
              </a:rPr>
              <a:t>1 electron.</a:t>
            </a:r>
          </a:p>
          <a:p>
            <a:pPr algn="ctr">
              <a:lnSpc>
                <a:spcPct val="150000"/>
              </a:lnSpc>
            </a:pPr>
            <a:r>
              <a:rPr lang="en-US" sz="4000">
                <a:solidFill>
                  <a:schemeClr val="tx1"/>
                </a:solidFill>
                <a:latin typeface="#9Slide03 SFU Helvetica Condens" panose="00000400000000000000" pitchFamily="2" charset="0"/>
              </a:rPr>
              <a:t>X + 1e </a:t>
            </a:r>
            <a:r>
              <a:rPr lang="en-US" sz="4000">
                <a:solidFill>
                  <a:schemeClr val="tx1"/>
                </a:solidFill>
                <a:latin typeface="#9Slide03 SFU Helvetica Condens" panose="00000400000000000000" pitchFamily="2" charset="0"/>
                <a:sym typeface="Symbol" panose="05050102010706020507" pitchFamily="18" charset="2"/>
              </a:rPr>
              <a:t> X</a:t>
            </a:r>
            <a:r>
              <a:rPr lang="en-US" sz="4000" baseline="30000">
                <a:solidFill>
                  <a:schemeClr val="tx1"/>
                </a:solidFill>
                <a:latin typeface="#9Slide03 SFU Helvetica Condens" panose="00000400000000000000" pitchFamily="2" charset="0"/>
                <a:sym typeface="Symbol" panose="05050102010706020507" pitchFamily="18" charset="2"/>
              </a:rPr>
              <a:t>-</a:t>
            </a:r>
            <a:endParaRPr lang="en-US" sz="4000">
              <a:solidFill>
                <a:schemeClr val="tx1"/>
              </a:solidFill>
              <a:latin typeface="#9Slide03 SFU Helvetica Condens" panose="00000400000000000000" pitchFamily="2" charset="0"/>
              <a:sym typeface="Symbol" panose="05050102010706020507" pitchFamily="18" charset="2"/>
            </a:endParaRP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400">
                <a:solidFill>
                  <a:schemeClr val="tx1"/>
                </a:solidFill>
                <a:latin typeface="#9Slide03 SFU Helvetica Condens" panose="00000400000000000000" pitchFamily="2" charset="0"/>
              </a:rPr>
              <a:t> Tính chất hóa học đặc trưng: </a:t>
            </a:r>
            <a:r>
              <a:rPr lang="en-US" sz="3400">
                <a:solidFill>
                  <a:schemeClr val="tx1"/>
                </a:solidFill>
                <a:highlight>
                  <a:srgbClr val="FFFF00"/>
                </a:highlight>
                <a:latin typeface="#9Slide03 SFU Helvetica Condens" panose="00000400000000000000" pitchFamily="2" charset="0"/>
              </a:rPr>
              <a:t>tính oxi hóa.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400">
                <a:solidFill>
                  <a:schemeClr val="tx1"/>
                </a:solidFill>
                <a:latin typeface="#9Slide03 SFU Helvetica Condens" panose="00000400000000000000" pitchFamily="2" charset="0"/>
              </a:rPr>
              <a:t> Khi đi từ F</a:t>
            </a:r>
            <a:r>
              <a:rPr lang="en-US" sz="3400" baseline="-25000">
                <a:solidFill>
                  <a:schemeClr val="tx1"/>
                </a:solidFill>
                <a:latin typeface="#9Slide03 SFU Helvetica Condens" panose="00000400000000000000" pitchFamily="2" charset="0"/>
              </a:rPr>
              <a:t>2</a:t>
            </a:r>
            <a:r>
              <a:rPr lang="en-US" sz="3400">
                <a:solidFill>
                  <a:schemeClr val="tx1"/>
                </a:solidFill>
                <a:latin typeface="#9Slide03 SFU Helvetica Condens" panose="00000400000000000000" pitchFamily="2" charset="0"/>
              </a:rPr>
              <a:t> đến I</a:t>
            </a:r>
            <a:r>
              <a:rPr lang="en-US" sz="3400" baseline="-25000">
                <a:solidFill>
                  <a:schemeClr val="tx1"/>
                </a:solidFill>
                <a:latin typeface="#9Slide03 SFU Helvetica Condens" panose="00000400000000000000" pitchFamily="2" charset="0"/>
              </a:rPr>
              <a:t>2</a:t>
            </a:r>
            <a:r>
              <a:rPr lang="en-US" sz="3400">
                <a:solidFill>
                  <a:schemeClr val="tx1"/>
                </a:solidFill>
                <a:latin typeface="#9Slide03 SFU Helvetica Condens" panose="00000400000000000000" pitchFamily="2" charset="0"/>
              </a:rPr>
              <a:t>: tính oxi hóa </a:t>
            </a:r>
            <a:r>
              <a:rPr lang="en-US" sz="3400">
                <a:solidFill>
                  <a:schemeClr val="tx1"/>
                </a:solidFill>
                <a:highlight>
                  <a:srgbClr val="FFFF00"/>
                </a:highlight>
                <a:latin typeface="#9Slide03 SFU Helvetica Condens" panose="00000400000000000000" pitchFamily="2" charset="0"/>
              </a:rPr>
              <a:t>giảm</a:t>
            </a:r>
            <a:r>
              <a:rPr lang="en-US" sz="3400">
                <a:solidFill>
                  <a:schemeClr val="tx1"/>
                </a:solidFill>
                <a:latin typeface="#9Slide03 SFU Helvetica Condens" panose="000004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785461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9" name="Rectangle 17"/>
          <p:cNvSpPr>
            <a:spLocks noChangeArrowheads="1"/>
          </p:cNvSpPr>
          <p:nvPr/>
        </p:nvSpPr>
        <p:spPr bwMode="auto">
          <a:xfrm>
            <a:off x="1524008" y="-18466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A24DE3D-3004-B242-B94C-2476274F07DE}"/>
              </a:ext>
            </a:extLst>
          </p:cNvPr>
          <p:cNvGrpSpPr/>
          <p:nvPr/>
        </p:nvGrpSpPr>
        <p:grpSpPr>
          <a:xfrm>
            <a:off x="4116000" y="116120"/>
            <a:ext cx="3960000" cy="756000"/>
            <a:chOff x="396240" y="1458839"/>
            <a:chExt cx="6120013" cy="915120"/>
          </a:xfrm>
          <a:solidFill>
            <a:srgbClr val="CC00CC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D48ABB1-F197-B2C6-435C-3805B88A989A}"/>
                </a:ext>
              </a:extLst>
            </p:cNvPr>
            <p:cNvSpPr/>
            <p:nvPr/>
          </p:nvSpPr>
          <p:spPr>
            <a:xfrm>
              <a:off x="396240" y="1458839"/>
              <a:ext cx="6120013" cy="915120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ectangle: Rounded Corners 4">
              <a:extLst>
                <a:ext uri="{FF2B5EF4-FFF2-40B4-BE49-F238E27FC236}">
                  <a16:creationId xmlns:a16="http://schemas.microsoft.com/office/drawing/2014/main" id="{FDBD3B62-10F5-F91E-9242-80F7BDB9477B}"/>
                </a:ext>
              </a:extLst>
            </p:cNvPr>
            <p:cNvSpPr txBox="1"/>
            <p:nvPr/>
          </p:nvSpPr>
          <p:spPr>
            <a:xfrm>
              <a:off x="440911" y="1503511"/>
              <a:ext cx="6048000" cy="82577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9677" tIns="0" rIns="209677" bIns="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400">
                  <a:latin typeface="#9Slide03 Bebas Neue Bold" panose="020B0606020202050201" pitchFamily="34" charset="0"/>
                </a:rPr>
                <a:t>TÍNH CHẤT HÓA HỌC</a:t>
              </a:r>
              <a:endParaRPr lang="en-US" sz="4400" kern="1200">
                <a:latin typeface="#9Slide03 Bebas Neue Bold" panose="020B0606020202050201" pitchFamily="34" charset="0"/>
              </a:endParaRP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200AC9F-5705-1FB4-1FF7-75C04D143E15}"/>
              </a:ext>
            </a:extLst>
          </p:cNvPr>
          <p:cNvSpPr/>
          <p:nvPr/>
        </p:nvSpPr>
        <p:spPr>
          <a:xfrm>
            <a:off x="320976" y="990600"/>
            <a:ext cx="4174823" cy="648000"/>
          </a:xfrm>
          <a:prstGeom prst="roundRect">
            <a:avLst>
              <a:gd name="adj" fmla="val 13164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0000"/>
              </a:lnSpc>
            </a:pPr>
            <a:r>
              <a:rPr lang="en-US" sz="3600">
                <a:solidFill>
                  <a:schemeClr val="bg1"/>
                </a:solidFill>
                <a:latin typeface="#9Slide03 FS Neusa Bold" panose="00000800000000000000" pitchFamily="2" charset="0"/>
              </a:rPr>
              <a:t>TÁC DỤNG VỚI KIM LOẠI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2668D1A-A1CD-0923-A5E2-912FC39C3A2A}"/>
              </a:ext>
            </a:extLst>
          </p:cNvPr>
          <p:cNvSpPr/>
          <p:nvPr/>
        </p:nvSpPr>
        <p:spPr>
          <a:xfrm>
            <a:off x="4648200" y="990600"/>
            <a:ext cx="7146624" cy="648000"/>
          </a:xfrm>
          <a:prstGeom prst="roundRect">
            <a:avLst>
              <a:gd name="adj" fmla="val 13164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0000"/>
              </a:lnSpc>
            </a:pPr>
            <a:r>
              <a:rPr lang="en-US" sz="3600">
                <a:solidFill>
                  <a:schemeClr val="tx1"/>
                </a:solidFill>
                <a:latin typeface="#9Slide03 Dekar" panose="02000000000000000000" pitchFamily="2" charset="0"/>
              </a:rPr>
              <a:t>Tạo muối halide, với mức độ khác nhau</a:t>
            </a: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5B53B120-64B4-EDC1-9B3A-CAE828FF60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2696071"/>
              </p:ext>
            </p:extLst>
          </p:nvPr>
        </p:nvGraphicFramePr>
        <p:xfrm>
          <a:off x="312888" y="2009688"/>
          <a:ext cx="11592000" cy="3600000"/>
        </p:xfrm>
        <a:graphic>
          <a:graphicData uri="http://schemas.openxmlformats.org/drawingml/2006/table">
            <a:tbl>
              <a:tblPr firstRow="1" bandRow="1"/>
              <a:tblGrid>
                <a:gridCol w="2700000">
                  <a:extLst>
                    <a:ext uri="{9D8B030D-6E8A-4147-A177-3AD203B41FA5}">
                      <a16:colId xmlns:a16="http://schemas.microsoft.com/office/drawing/2014/main" val="653827843"/>
                    </a:ext>
                  </a:extLst>
                </a:gridCol>
                <a:gridCol w="4212000">
                  <a:extLst>
                    <a:ext uri="{9D8B030D-6E8A-4147-A177-3AD203B41FA5}">
                      <a16:colId xmlns:a16="http://schemas.microsoft.com/office/drawing/2014/main" val="3688486520"/>
                    </a:ext>
                  </a:extLst>
                </a:gridCol>
                <a:gridCol w="4680000">
                  <a:extLst>
                    <a:ext uri="{9D8B030D-6E8A-4147-A177-3AD203B41FA5}">
                      <a16:colId xmlns:a16="http://schemas.microsoft.com/office/drawing/2014/main" val="3336580587"/>
                    </a:ext>
                  </a:extLst>
                </a:gridCol>
              </a:tblGrid>
              <a:tr h="9000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6706322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411774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0385272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1162408"/>
                  </a:ext>
                </a:extLst>
              </a:tr>
            </a:tbl>
          </a:graphicData>
        </a:graphic>
      </p:graphicFrame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49D8EB4-4FE1-07C2-28C2-F306D6C36F39}"/>
              </a:ext>
            </a:extLst>
          </p:cNvPr>
          <p:cNvSpPr/>
          <p:nvPr/>
        </p:nvSpPr>
        <p:spPr>
          <a:xfrm>
            <a:off x="382396" y="2141320"/>
            <a:ext cx="2592000" cy="648000"/>
          </a:xfrm>
          <a:prstGeom prst="roundRect">
            <a:avLst>
              <a:gd name="adj" fmla="val 13164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sz="3600">
                <a:solidFill>
                  <a:schemeClr val="tx1"/>
                </a:solidFill>
                <a:latin typeface="#9Slide03 FS Neusa Bold" panose="00000800000000000000" pitchFamily="2" charset="0"/>
              </a:rPr>
              <a:t>FLUORINE (F</a:t>
            </a:r>
            <a:r>
              <a:rPr lang="en-US" sz="3600" baseline="-25000">
                <a:solidFill>
                  <a:schemeClr val="tx1"/>
                </a:solidFill>
                <a:latin typeface="#9Slide03 FS Neusa Bold" panose="00000800000000000000" pitchFamily="2" charset="0"/>
              </a:rPr>
              <a:t>2</a:t>
            </a:r>
            <a:r>
              <a:rPr lang="en-US" sz="3600">
                <a:solidFill>
                  <a:schemeClr val="tx1"/>
                </a:solidFill>
                <a:latin typeface="#9Slide03 FS Neusa Bold" panose="00000800000000000000" pitchFamily="2" charset="0"/>
              </a:rPr>
              <a:t>)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DD37CED-AC09-4F98-6C7A-3944F34BE81F}"/>
              </a:ext>
            </a:extLst>
          </p:cNvPr>
          <p:cNvSpPr/>
          <p:nvPr/>
        </p:nvSpPr>
        <p:spPr>
          <a:xfrm>
            <a:off x="382396" y="3035291"/>
            <a:ext cx="2592000" cy="648000"/>
          </a:xfrm>
          <a:prstGeom prst="roundRect">
            <a:avLst>
              <a:gd name="adj" fmla="val 13164"/>
            </a:avLst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sz="3600">
                <a:solidFill>
                  <a:schemeClr val="tx1"/>
                </a:solidFill>
                <a:latin typeface="#9Slide03 FS Neusa Bold" panose="00000800000000000000" pitchFamily="2" charset="0"/>
              </a:rPr>
              <a:t>CHLORINE (Cl</a:t>
            </a:r>
            <a:r>
              <a:rPr lang="en-US" sz="3600" baseline="-25000">
                <a:solidFill>
                  <a:schemeClr val="tx1"/>
                </a:solidFill>
                <a:latin typeface="#9Slide03 FS Neusa Bold" panose="00000800000000000000" pitchFamily="2" charset="0"/>
              </a:rPr>
              <a:t>2</a:t>
            </a:r>
            <a:r>
              <a:rPr lang="en-US" sz="3600">
                <a:solidFill>
                  <a:schemeClr val="tx1"/>
                </a:solidFill>
                <a:latin typeface="#9Slide03 FS Neusa Bold" panose="00000800000000000000" pitchFamily="2" charset="0"/>
              </a:rPr>
              <a:t>)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510BB26-BC39-54F1-472C-B93F533977A8}"/>
              </a:ext>
            </a:extLst>
          </p:cNvPr>
          <p:cNvSpPr/>
          <p:nvPr/>
        </p:nvSpPr>
        <p:spPr>
          <a:xfrm>
            <a:off x="382396" y="3929262"/>
            <a:ext cx="2592000" cy="648000"/>
          </a:xfrm>
          <a:prstGeom prst="roundRect">
            <a:avLst>
              <a:gd name="adj" fmla="val 13164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sz="3600">
                <a:solidFill>
                  <a:schemeClr val="bg1"/>
                </a:solidFill>
                <a:latin typeface="#9Slide03 FS Neusa Bold" panose="00000800000000000000" pitchFamily="2" charset="0"/>
              </a:rPr>
              <a:t>BROMINE (Br</a:t>
            </a:r>
            <a:r>
              <a:rPr lang="en-US" sz="3600" baseline="-25000">
                <a:solidFill>
                  <a:schemeClr val="bg1"/>
                </a:solidFill>
                <a:latin typeface="#9Slide03 FS Neusa Bold" panose="00000800000000000000" pitchFamily="2" charset="0"/>
              </a:rPr>
              <a:t>2</a:t>
            </a:r>
            <a:r>
              <a:rPr lang="en-US" sz="3600">
                <a:solidFill>
                  <a:schemeClr val="bg1"/>
                </a:solidFill>
                <a:latin typeface="#9Slide03 FS Neusa Bold" panose="00000800000000000000" pitchFamily="2" charset="0"/>
              </a:rPr>
              <a:t>)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9AE1DE4-B893-0B05-6DA9-D8E0A9601924}"/>
              </a:ext>
            </a:extLst>
          </p:cNvPr>
          <p:cNvSpPr/>
          <p:nvPr/>
        </p:nvSpPr>
        <p:spPr>
          <a:xfrm>
            <a:off x="382396" y="4823232"/>
            <a:ext cx="2592000" cy="648000"/>
          </a:xfrm>
          <a:prstGeom prst="roundRect">
            <a:avLst>
              <a:gd name="adj" fmla="val 13164"/>
            </a:avLst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sz="3600">
                <a:solidFill>
                  <a:schemeClr val="bg1"/>
                </a:solidFill>
                <a:latin typeface="#9Slide03 FS Neusa Bold" panose="00000800000000000000" pitchFamily="2" charset="0"/>
              </a:rPr>
              <a:t>IODINE (I</a:t>
            </a:r>
            <a:r>
              <a:rPr lang="en-US" sz="3600" baseline="-25000">
                <a:solidFill>
                  <a:schemeClr val="bg1"/>
                </a:solidFill>
                <a:latin typeface="#9Slide03 FS Neusa Bold" panose="00000800000000000000" pitchFamily="2" charset="0"/>
              </a:rPr>
              <a:t>2</a:t>
            </a:r>
            <a:r>
              <a:rPr lang="en-US" sz="3600">
                <a:solidFill>
                  <a:schemeClr val="bg1"/>
                </a:solidFill>
                <a:latin typeface="#9Slide03 FS Neusa Bold" panose="00000800000000000000" pitchFamily="2" charset="0"/>
              </a:rPr>
              <a:t>)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3612EA6-930D-99AD-8E43-921D693B37B4}"/>
              </a:ext>
            </a:extLst>
          </p:cNvPr>
          <p:cNvSpPr/>
          <p:nvPr/>
        </p:nvSpPr>
        <p:spPr>
          <a:xfrm>
            <a:off x="3244403" y="2120533"/>
            <a:ext cx="3733102" cy="648000"/>
          </a:xfrm>
          <a:prstGeom prst="roundRect">
            <a:avLst>
              <a:gd name="adj" fmla="val 1316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sz="3600">
                <a:solidFill>
                  <a:srgbClr val="FF0000"/>
                </a:solidFill>
                <a:latin typeface="#9Slide03 Cabin Condensed" panose="00000506000000000000" pitchFamily="2" charset="0"/>
              </a:rPr>
              <a:t>Tất cả kim loại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B44CC21-3CE6-3AF6-ECD7-8F912ED2C2ED}"/>
              </a:ext>
            </a:extLst>
          </p:cNvPr>
          <p:cNvSpPr/>
          <p:nvPr/>
        </p:nvSpPr>
        <p:spPr>
          <a:xfrm>
            <a:off x="3244403" y="3071291"/>
            <a:ext cx="3733102" cy="648000"/>
          </a:xfrm>
          <a:prstGeom prst="roundRect">
            <a:avLst>
              <a:gd name="adj" fmla="val 1316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sz="3600">
                <a:solidFill>
                  <a:srgbClr val="FF0000"/>
                </a:solidFill>
                <a:latin typeface="#9Slide03 Cabin Condensed" panose="00000506000000000000" pitchFamily="2" charset="0"/>
              </a:rPr>
              <a:t>Trừ Au, Pt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EFE56EE-9D84-084C-E144-671D51677616}"/>
              </a:ext>
            </a:extLst>
          </p:cNvPr>
          <p:cNvSpPr/>
          <p:nvPr/>
        </p:nvSpPr>
        <p:spPr>
          <a:xfrm>
            <a:off x="2966813" y="3924782"/>
            <a:ext cx="4288283" cy="648000"/>
          </a:xfrm>
          <a:prstGeom prst="roundRect">
            <a:avLst>
              <a:gd name="adj" fmla="val 1316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sz="3400">
                <a:solidFill>
                  <a:srgbClr val="FF0000"/>
                </a:solidFill>
                <a:latin typeface="#9Slide03 Cabin Condensed" panose="00000506000000000000" pitchFamily="2" charset="0"/>
              </a:rPr>
              <a:t>Nhiều KL; yếu hơn F</a:t>
            </a:r>
            <a:r>
              <a:rPr lang="en-US" sz="3400" baseline="-25000">
                <a:solidFill>
                  <a:srgbClr val="FF0000"/>
                </a:solidFill>
                <a:latin typeface="#9Slide03 Cabin Condensed" panose="00000506000000000000" pitchFamily="2" charset="0"/>
              </a:rPr>
              <a:t>2</a:t>
            </a:r>
            <a:r>
              <a:rPr lang="en-US" sz="3400">
                <a:solidFill>
                  <a:srgbClr val="FF0000"/>
                </a:solidFill>
                <a:latin typeface="#9Slide03 Cabin Condensed" panose="00000506000000000000" pitchFamily="2" charset="0"/>
              </a:rPr>
              <a:t>, Cl</a:t>
            </a:r>
            <a:r>
              <a:rPr lang="en-US" sz="3400" baseline="-25000">
                <a:solidFill>
                  <a:srgbClr val="FF0000"/>
                </a:solidFill>
                <a:latin typeface="#9Slide03 Cabin Condensed" panose="00000506000000000000" pitchFamily="2" charset="0"/>
              </a:rPr>
              <a:t>2</a:t>
            </a:r>
            <a:endParaRPr lang="en-US" sz="3400">
              <a:solidFill>
                <a:srgbClr val="FF0000"/>
              </a:solidFill>
              <a:latin typeface="#9Slide03 Cabin Condensed" panose="00000506000000000000" pitchFamily="2" charset="0"/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9D05A027-691A-A14C-23D4-A0591A4621E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1291190"/>
              </p:ext>
            </p:extLst>
          </p:nvPr>
        </p:nvGraphicFramePr>
        <p:xfrm>
          <a:off x="7624543" y="2102127"/>
          <a:ext cx="3888000" cy="72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371600" imgH="253800" progId="Equation.DSMT4">
                  <p:embed/>
                </p:oleObj>
              </mc:Choice>
              <mc:Fallback>
                <p:oleObj name="Equation" r:id="rId2" imgW="137160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624543" y="2102127"/>
                        <a:ext cx="3888000" cy="72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5F99ED0A-050F-2193-B686-0AB5E3EADCD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6237785"/>
              </p:ext>
            </p:extLst>
          </p:nvPr>
        </p:nvGraphicFramePr>
        <p:xfrm>
          <a:off x="7391400" y="2999291"/>
          <a:ext cx="4354286" cy="72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612800" imgH="266400" progId="Equation.DSMT4">
                  <p:embed/>
                </p:oleObj>
              </mc:Choice>
              <mc:Fallback>
                <p:oleObj name="Equation" r:id="rId4" imgW="161280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391400" y="2999291"/>
                        <a:ext cx="4354286" cy="72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ED2EA8E8-AE9C-FC79-EB8D-D8CAB2CCACA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9806505"/>
              </p:ext>
            </p:extLst>
          </p:nvPr>
        </p:nvGraphicFramePr>
        <p:xfrm>
          <a:off x="7494258" y="3896455"/>
          <a:ext cx="4148571" cy="72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536480" imgH="266400" progId="Equation.DSMT4">
                  <p:embed/>
                </p:oleObj>
              </mc:Choice>
              <mc:Fallback>
                <p:oleObj name="Equation" r:id="rId6" imgW="153648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494258" y="3896455"/>
                        <a:ext cx="4148571" cy="72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AF98CB85-6749-62AB-A0A6-61BFA62EE6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8498624"/>
              </p:ext>
            </p:extLst>
          </p:nvPr>
        </p:nvGraphicFramePr>
        <p:xfrm>
          <a:off x="7545686" y="4787232"/>
          <a:ext cx="4045714" cy="72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498320" imgH="266400" progId="Equation.DSMT4">
                  <p:embed/>
                </p:oleObj>
              </mc:Choice>
              <mc:Fallback>
                <p:oleObj name="Equation" r:id="rId8" imgW="149832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545686" y="4787232"/>
                        <a:ext cx="4045714" cy="72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B4BF53F-139B-9B7B-D991-0007499EC249}"/>
              </a:ext>
            </a:extLst>
          </p:cNvPr>
          <p:cNvSpPr/>
          <p:nvPr/>
        </p:nvSpPr>
        <p:spPr>
          <a:xfrm>
            <a:off x="2906708" y="4823232"/>
            <a:ext cx="4408492" cy="648000"/>
          </a:xfrm>
          <a:prstGeom prst="roundRect">
            <a:avLst>
              <a:gd name="adj" fmla="val 1316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sz="3000">
                <a:solidFill>
                  <a:srgbClr val="FF0000"/>
                </a:solidFill>
                <a:latin typeface="#9Slide03 Cabin Condensed" panose="00000506000000000000" pitchFamily="2" charset="0"/>
              </a:rPr>
              <a:t>Một số KL; yếu hơn F</a:t>
            </a:r>
            <a:r>
              <a:rPr lang="en-US" sz="3000" baseline="-25000">
                <a:solidFill>
                  <a:srgbClr val="FF0000"/>
                </a:solidFill>
                <a:latin typeface="#9Slide03 Cabin Condensed" panose="00000506000000000000" pitchFamily="2" charset="0"/>
              </a:rPr>
              <a:t>2</a:t>
            </a:r>
            <a:r>
              <a:rPr lang="en-US" sz="3000">
                <a:solidFill>
                  <a:srgbClr val="FF0000"/>
                </a:solidFill>
                <a:latin typeface="#9Slide03 Cabin Condensed" panose="00000506000000000000" pitchFamily="2" charset="0"/>
              </a:rPr>
              <a:t>, Cl</a:t>
            </a:r>
            <a:r>
              <a:rPr lang="en-US" sz="3000" baseline="-25000">
                <a:solidFill>
                  <a:srgbClr val="FF0000"/>
                </a:solidFill>
                <a:latin typeface="#9Slide03 Cabin Condensed" panose="00000506000000000000" pitchFamily="2" charset="0"/>
              </a:rPr>
              <a:t>2</a:t>
            </a:r>
            <a:r>
              <a:rPr lang="en-US" sz="3000">
                <a:solidFill>
                  <a:srgbClr val="FF0000"/>
                </a:solidFill>
                <a:latin typeface="#9Slide03 Cabin Condensed" panose="00000506000000000000" pitchFamily="2" charset="0"/>
              </a:rPr>
              <a:t>, Br</a:t>
            </a:r>
            <a:r>
              <a:rPr lang="en-US" sz="3000" baseline="-25000">
                <a:solidFill>
                  <a:srgbClr val="FF0000"/>
                </a:solidFill>
                <a:latin typeface="#9Slide03 Cabin Condensed" panose="00000506000000000000" pitchFamily="2" charset="0"/>
              </a:rPr>
              <a:t>2</a:t>
            </a:r>
            <a:endParaRPr lang="en-US" sz="3000">
              <a:solidFill>
                <a:srgbClr val="FF0000"/>
              </a:solidFill>
              <a:latin typeface="#9Slide03 Cabin Condensed" panose="00000506000000000000" pitchFamily="2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C954C52-C3B3-0D56-29BD-45D1736029D5}"/>
              </a:ext>
            </a:extLst>
          </p:cNvPr>
          <p:cNvSpPr/>
          <p:nvPr/>
        </p:nvSpPr>
        <p:spPr>
          <a:xfrm>
            <a:off x="2607116" y="5776529"/>
            <a:ext cx="6977768" cy="792000"/>
          </a:xfrm>
          <a:prstGeom prst="roundRect">
            <a:avLst>
              <a:gd name="adj" fmla="val 13164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0000"/>
              </a:lnSpc>
            </a:pPr>
            <a:r>
              <a:rPr lang="en-US" sz="4400">
                <a:solidFill>
                  <a:schemeClr val="tx1"/>
                </a:solidFill>
                <a:latin typeface="#9Slide03 FS Neusa Bold" panose="00000800000000000000" pitchFamily="2" charset="0"/>
              </a:rPr>
              <a:t>Từ F</a:t>
            </a:r>
            <a:r>
              <a:rPr lang="en-US" sz="4400" baseline="-25000">
                <a:solidFill>
                  <a:schemeClr val="tx1"/>
                </a:solidFill>
                <a:latin typeface="#9Slide03 FS Neusa Bold" panose="00000800000000000000" pitchFamily="2" charset="0"/>
              </a:rPr>
              <a:t>2</a:t>
            </a:r>
            <a:r>
              <a:rPr lang="en-US" sz="4400">
                <a:solidFill>
                  <a:schemeClr val="tx1"/>
                </a:solidFill>
                <a:latin typeface="#9Slide03 FS Neusa Bold" panose="00000800000000000000" pitchFamily="2" charset="0"/>
              </a:rPr>
              <a:t> đến I</a:t>
            </a:r>
            <a:r>
              <a:rPr lang="en-US" sz="4400" baseline="-25000">
                <a:solidFill>
                  <a:schemeClr val="tx1"/>
                </a:solidFill>
                <a:latin typeface="#9Slide03 FS Neusa Bold" panose="00000800000000000000" pitchFamily="2" charset="0"/>
              </a:rPr>
              <a:t>2</a:t>
            </a:r>
            <a:r>
              <a:rPr lang="en-US" sz="4400">
                <a:solidFill>
                  <a:schemeClr val="tx1"/>
                </a:solidFill>
                <a:latin typeface="#9Slide03 FS Neusa Bold" panose="00000800000000000000" pitchFamily="2" charset="0"/>
              </a:rPr>
              <a:t>: tính oxi hóa </a:t>
            </a:r>
            <a:r>
              <a:rPr lang="en-US" sz="4400">
                <a:solidFill>
                  <a:schemeClr val="bg1"/>
                </a:solidFill>
                <a:highlight>
                  <a:srgbClr val="FF0000"/>
                </a:highlight>
                <a:latin typeface="#9Slide03 FS Neusa Bold" panose="00000800000000000000" pitchFamily="2" charset="0"/>
              </a:rPr>
              <a:t>giảm</a:t>
            </a:r>
            <a:r>
              <a:rPr lang="en-US" sz="4400">
                <a:solidFill>
                  <a:schemeClr val="tx1"/>
                </a:solidFill>
                <a:latin typeface="#9Slide03 FS Neusa Bold" panose="000008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759216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/>
      <p:bldP spid="16" grpId="0"/>
      <p:bldP spid="17" grpId="0"/>
      <p:bldP spid="21" grpId="0"/>
      <p:bldP spid="2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9" name="Rectangle 17"/>
          <p:cNvSpPr>
            <a:spLocks noChangeArrowheads="1"/>
          </p:cNvSpPr>
          <p:nvPr/>
        </p:nvSpPr>
        <p:spPr bwMode="auto">
          <a:xfrm>
            <a:off x="1524008" y="-18466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A24DE3D-3004-B242-B94C-2476274F07DE}"/>
              </a:ext>
            </a:extLst>
          </p:cNvPr>
          <p:cNvGrpSpPr/>
          <p:nvPr/>
        </p:nvGrpSpPr>
        <p:grpSpPr>
          <a:xfrm>
            <a:off x="4116000" y="116120"/>
            <a:ext cx="3960000" cy="756000"/>
            <a:chOff x="396240" y="1458839"/>
            <a:chExt cx="6120013" cy="915120"/>
          </a:xfrm>
          <a:solidFill>
            <a:srgbClr val="CC00CC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D48ABB1-F197-B2C6-435C-3805B88A989A}"/>
                </a:ext>
              </a:extLst>
            </p:cNvPr>
            <p:cNvSpPr/>
            <p:nvPr/>
          </p:nvSpPr>
          <p:spPr>
            <a:xfrm>
              <a:off x="396240" y="1458839"/>
              <a:ext cx="6120013" cy="915120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ectangle: Rounded Corners 4">
              <a:extLst>
                <a:ext uri="{FF2B5EF4-FFF2-40B4-BE49-F238E27FC236}">
                  <a16:creationId xmlns:a16="http://schemas.microsoft.com/office/drawing/2014/main" id="{FDBD3B62-10F5-F91E-9242-80F7BDB9477B}"/>
                </a:ext>
              </a:extLst>
            </p:cNvPr>
            <p:cNvSpPr txBox="1"/>
            <p:nvPr/>
          </p:nvSpPr>
          <p:spPr>
            <a:xfrm>
              <a:off x="440911" y="1503511"/>
              <a:ext cx="6048000" cy="82577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9677" tIns="0" rIns="209677" bIns="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400">
                  <a:latin typeface="#9Slide03 Bebas Neue Bold" panose="020B0606020202050201" pitchFamily="34" charset="0"/>
                </a:rPr>
                <a:t>TÍNH CHẤT HÓA HỌC</a:t>
              </a:r>
              <a:endParaRPr lang="en-US" sz="4400" kern="1200">
                <a:latin typeface="#9Slide03 Bebas Neue Bold" panose="020B0606020202050201" pitchFamily="34" charset="0"/>
              </a:endParaRP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200AC9F-5705-1FB4-1FF7-75C04D143E15}"/>
              </a:ext>
            </a:extLst>
          </p:cNvPr>
          <p:cNvSpPr/>
          <p:nvPr/>
        </p:nvSpPr>
        <p:spPr>
          <a:xfrm>
            <a:off x="320976" y="990600"/>
            <a:ext cx="4479624" cy="648000"/>
          </a:xfrm>
          <a:prstGeom prst="roundRect">
            <a:avLst>
              <a:gd name="adj" fmla="val 13164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0000"/>
              </a:lnSpc>
            </a:pPr>
            <a:r>
              <a:rPr lang="en-US" sz="3600">
                <a:solidFill>
                  <a:schemeClr val="bg1"/>
                </a:solidFill>
                <a:latin typeface="#9Slide03 FS Neusa Bold" panose="00000800000000000000" pitchFamily="2" charset="0"/>
              </a:rPr>
              <a:t>TÁC DỤNG VỚI HYDROGEN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2668D1A-A1CD-0923-A5E2-912FC39C3A2A}"/>
              </a:ext>
            </a:extLst>
          </p:cNvPr>
          <p:cNvSpPr/>
          <p:nvPr/>
        </p:nvSpPr>
        <p:spPr>
          <a:xfrm>
            <a:off x="5029200" y="990600"/>
            <a:ext cx="3733800" cy="648000"/>
          </a:xfrm>
          <a:prstGeom prst="roundRect">
            <a:avLst>
              <a:gd name="adj" fmla="val 13164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0000"/>
              </a:lnSpc>
            </a:pPr>
            <a:r>
              <a:rPr lang="en-US" sz="3600">
                <a:solidFill>
                  <a:schemeClr val="tx1"/>
                </a:solidFill>
                <a:latin typeface="#9Slide03 Dekar" panose="02000000000000000000" pitchFamily="2" charset="0"/>
              </a:rPr>
              <a:t>Tạo hydrogen halide</a:t>
            </a: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5B53B120-64B4-EDC1-9B3A-CAE828FF60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2215765"/>
              </p:ext>
            </p:extLst>
          </p:nvPr>
        </p:nvGraphicFramePr>
        <p:xfrm>
          <a:off x="300000" y="2009688"/>
          <a:ext cx="11592000" cy="3600000"/>
        </p:xfrm>
        <a:graphic>
          <a:graphicData uri="http://schemas.openxmlformats.org/drawingml/2006/table">
            <a:tbl>
              <a:tblPr firstRow="1" bandRow="1"/>
              <a:tblGrid>
                <a:gridCol w="6011712">
                  <a:extLst>
                    <a:ext uri="{9D8B030D-6E8A-4147-A177-3AD203B41FA5}">
                      <a16:colId xmlns:a16="http://schemas.microsoft.com/office/drawing/2014/main" val="653827843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3688486520"/>
                    </a:ext>
                  </a:extLst>
                </a:gridCol>
                <a:gridCol w="2227488">
                  <a:extLst>
                    <a:ext uri="{9D8B030D-6E8A-4147-A177-3AD203B41FA5}">
                      <a16:colId xmlns:a16="http://schemas.microsoft.com/office/drawing/2014/main" val="3336580587"/>
                    </a:ext>
                  </a:extLst>
                </a:gridCol>
              </a:tblGrid>
              <a:tr h="9000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6706322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411774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0385272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1162408"/>
                  </a:ext>
                </a:extLst>
              </a:tr>
            </a:tbl>
          </a:graphicData>
        </a:graphic>
      </p:graphicFrame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3612EA6-930D-99AD-8E43-921D693B37B4}"/>
              </a:ext>
            </a:extLst>
          </p:cNvPr>
          <p:cNvSpPr/>
          <p:nvPr/>
        </p:nvSpPr>
        <p:spPr>
          <a:xfrm>
            <a:off x="9690636" y="2142929"/>
            <a:ext cx="2160000" cy="648000"/>
          </a:xfrm>
          <a:prstGeom prst="roundRect">
            <a:avLst>
              <a:gd name="adj" fmla="val 1316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sz="3600">
                <a:solidFill>
                  <a:schemeClr val="tx1"/>
                </a:solidFill>
                <a:latin typeface="#9Slide03 Cabin Condensed" panose="00000506000000000000" pitchFamily="2" charset="0"/>
              </a:rPr>
              <a:t>Nổ mạnh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B44CC21-3CE6-3AF6-ECD7-8F912ED2C2ED}"/>
              </a:ext>
            </a:extLst>
          </p:cNvPr>
          <p:cNvSpPr/>
          <p:nvPr/>
        </p:nvSpPr>
        <p:spPr>
          <a:xfrm>
            <a:off x="6431280" y="2142929"/>
            <a:ext cx="3060000" cy="648000"/>
          </a:xfrm>
          <a:prstGeom prst="roundRect">
            <a:avLst>
              <a:gd name="adj" fmla="val 1316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sz="3600">
                <a:solidFill>
                  <a:srgbClr val="FF0000"/>
                </a:solidFill>
                <a:latin typeface="#9Slide03 Cabin Condensed" panose="00000506000000000000" pitchFamily="2" charset="0"/>
              </a:rPr>
              <a:t>t</a:t>
            </a:r>
            <a:r>
              <a:rPr lang="en-US" sz="3600" baseline="30000">
                <a:solidFill>
                  <a:srgbClr val="FF0000"/>
                </a:solidFill>
                <a:latin typeface="#9Slide03 Cabin Condensed" panose="00000506000000000000" pitchFamily="2" charset="0"/>
              </a:rPr>
              <a:t>o</a:t>
            </a:r>
            <a:r>
              <a:rPr lang="en-US" sz="3600">
                <a:solidFill>
                  <a:srgbClr val="FF0000"/>
                </a:solidFill>
                <a:latin typeface="#9Slide03 Cabin Condensed" panose="00000506000000000000" pitchFamily="2" charset="0"/>
              </a:rPr>
              <a:t> thấp/bóng tối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EFE56EE-9D84-084C-E144-671D51677616}"/>
              </a:ext>
            </a:extLst>
          </p:cNvPr>
          <p:cNvSpPr/>
          <p:nvPr/>
        </p:nvSpPr>
        <p:spPr>
          <a:xfrm>
            <a:off x="6431280" y="3043103"/>
            <a:ext cx="3060000" cy="648000"/>
          </a:xfrm>
          <a:prstGeom prst="roundRect">
            <a:avLst>
              <a:gd name="adj" fmla="val 1316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sz="3400">
                <a:solidFill>
                  <a:srgbClr val="FF0000"/>
                </a:solidFill>
                <a:latin typeface="#9Slide03 Cabin Condensed" panose="00000506000000000000" pitchFamily="2" charset="0"/>
              </a:rPr>
              <a:t>Ánh sáng/t</a:t>
            </a:r>
            <a:r>
              <a:rPr lang="en-US" sz="3400" baseline="30000">
                <a:solidFill>
                  <a:srgbClr val="FF0000"/>
                </a:solidFill>
                <a:latin typeface="#9Slide03 Cabin Condensed" panose="00000506000000000000" pitchFamily="2" charset="0"/>
              </a:rPr>
              <a:t>o</a:t>
            </a:r>
            <a:endParaRPr lang="en-US" sz="3400">
              <a:solidFill>
                <a:srgbClr val="FF0000"/>
              </a:solidFill>
              <a:latin typeface="#9Slide03 Cabin Condensed" panose="00000506000000000000" pitchFamily="2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C954C52-C3B3-0D56-29BD-45D1736029D5}"/>
              </a:ext>
            </a:extLst>
          </p:cNvPr>
          <p:cNvSpPr/>
          <p:nvPr/>
        </p:nvSpPr>
        <p:spPr>
          <a:xfrm>
            <a:off x="2607116" y="5776529"/>
            <a:ext cx="6977768" cy="792000"/>
          </a:xfrm>
          <a:prstGeom prst="roundRect">
            <a:avLst>
              <a:gd name="adj" fmla="val 13164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0000"/>
              </a:lnSpc>
            </a:pPr>
            <a:r>
              <a:rPr lang="en-US" sz="4400">
                <a:solidFill>
                  <a:schemeClr val="tx1"/>
                </a:solidFill>
                <a:latin typeface="#9Slide03 FS Neusa Bold" panose="00000800000000000000" pitchFamily="2" charset="0"/>
              </a:rPr>
              <a:t>Từ F</a:t>
            </a:r>
            <a:r>
              <a:rPr lang="en-US" sz="4400" baseline="-25000">
                <a:solidFill>
                  <a:schemeClr val="tx1"/>
                </a:solidFill>
                <a:latin typeface="#9Slide03 FS Neusa Bold" panose="00000800000000000000" pitchFamily="2" charset="0"/>
              </a:rPr>
              <a:t>2</a:t>
            </a:r>
            <a:r>
              <a:rPr lang="en-US" sz="4400">
                <a:solidFill>
                  <a:schemeClr val="tx1"/>
                </a:solidFill>
                <a:latin typeface="#9Slide03 FS Neusa Bold" panose="00000800000000000000" pitchFamily="2" charset="0"/>
              </a:rPr>
              <a:t> đến I</a:t>
            </a:r>
            <a:r>
              <a:rPr lang="en-US" sz="4400" baseline="-25000">
                <a:solidFill>
                  <a:schemeClr val="tx1"/>
                </a:solidFill>
                <a:latin typeface="#9Slide03 FS Neusa Bold" panose="00000800000000000000" pitchFamily="2" charset="0"/>
              </a:rPr>
              <a:t>2</a:t>
            </a:r>
            <a:r>
              <a:rPr lang="en-US" sz="4400">
                <a:solidFill>
                  <a:schemeClr val="tx1"/>
                </a:solidFill>
                <a:latin typeface="#9Slide03 FS Neusa Bold" panose="00000800000000000000" pitchFamily="2" charset="0"/>
              </a:rPr>
              <a:t>: tính oxi hóa </a:t>
            </a:r>
            <a:r>
              <a:rPr lang="en-US" sz="4400">
                <a:solidFill>
                  <a:schemeClr val="bg1"/>
                </a:solidFill>
                <a:highlight>
                  <a:srgbClr val="FF0000"/>
                </a:highlight>
                <a:latin typeface="#9Slide03 FS Neusa Bold" panose="00000800000000000000" pitchFamily="2" charset="0"/>
              </a:rPr>
              <a:t>giảm</a:t>
            </a:r>
            <a:r>
              <a:rPr lang="en-US" sz="4400">
                <a:solidFill>
                  <a:schemeClr val="tx1"/>
                </a:solidFill>
                <a:latin typeface="#9Slide03 FS Neusa Bold" panose="00000800000000000000" pitchFamily="2" charset="0"/>
              </a:rPr>
              <a:t>.</a:t>
            </a:r>
          </a:p>
        </p:txBody>
      </p:sp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C2564E91-FDDD-CF2A-1D50-D6C8182CA52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975746"/>
              </p:ext>
            </p:extLst>
          </p:nvPr>
        </p:nvGraphicFramePr>
        <p:xfrm>
          <a:off x="756658" y="2015255"/>
          <a:ext cx="5065411" cy="8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899368" imgH="323920" progId="Equation.DSMT4">
                  <p:embed/>
                </p:oleObj>
              </mc:Choice>
              <mc:Fallback>
                <p:oleObj name="Equation" r:id="rId2" imgW="1899368" imgH="3239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56658" y="2015255"/>
                        <a:ext cx="5065411" cy="8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57F276B-7A9C-CDEB-0E8D-B2BC7CC057DA}"/>
              </a:ext>
            </a:extLst>
          </p:cNvPr>
          <p:cNvSpPr/>
          <p:nvPr/>
        </p:nvSpPr>
        <p:spPr>
          <a:xfrm>
            <a:off x="9690636" y="3043103"/>
            <a:ext cx="2160000" cy="648000"/>
          </a:xfrm>
          <a:prstGeom prst="roundRect">
            <a:avLst>
              <a:gd name="adj" fmla="val 1316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sz="3600">
                <a:solidFill>
                  <a:schemeClr val="tx1"/>
                </a:solidFill>
                <a:latin typeface="#9Slide03 Cabin Condensed" panose="00000506000000000000" pitchFamily="2" charset="0"/>
              </a:rPr>
              <a:t>Gây nổ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24E578B-CFB2-57DA-C67A-E55329891C7E}"/>
              </a:ext>
            </a:extLst>
          </p:cNvPr>
          <p:cNvSpPr/>
          <p:nvPr/>
        </p:nvSpPr>
        <p:spPr>
          <a:xfrm>
            <a:off x="9690636" y="3943277"/>
            <a:ext cx="2160000" cy="648000"/>
          </a:xfrm>
          <a:prstGeom prst="roundRect">
            <a:avLst>
              <a:gd name="adj" fmla="val 1316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sz="3600">
                <a:solidFill>
                  <a:schemeClr val="tx1"/>
                </a:solidFill>
                <a:latin typeface="#9Slide03 Cabin Condensed" panose="00000506000000000000" pitchFamily="2" charset="0"/>
              </a:rPr>
              <a:t>Chậm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293E20A-79BB-7A85-67EF-757360552D7C}"/>
              </a:ext>
            </a:extLst>
          </p:cNvPr>
          <p:cNvSpPr/>
          <p:nvPr/>
        </p:nvSpPr>
        <p:spPr>
          <a:xfrm>
            <a:off x="9690636" y="4843452"/>
            <a:ext cx="2160000" cy="648000"/>
          </a:xfrm>
          <a:prstGeom prst="roundRect">
            <a:avLst>
              <a:gd name="adj" fmla="val 1316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sz="3000">
                <a:solidFill>
                  <a:schemeClr val="tx1"/>
                </a:solidFill>
                <a:latin typeface="#9Slide03 Cabin Condensed" panose="00000506000000000000" pitchFamily="2" charset="0"/>
              </a:rPr>
              <a:t>Thuận nghịch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6B1D1D4-3C80-8FC7-B6E3-DDABF8F2402D}"/>
              </a:ext>
            </a:extLst>
          </p:cNvPr>
          <p:cNvSpPr/>
          <p:nvPr/>
        </p:nvSpPr>
        <p:spPr>
          <a:xfrm>
            <a:off x="6431280" y="3943277"/>
            <a:ext cx="3060000" cy="648000"/>
          </a:xfrm>
          <a:prstGeom prst="roundRect">
            <a:avLst>
              <a:gd name="adj" fmla="val 1316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sz="3400">
                <a:solidFill>
                  <a:srgbClr val="FF0000"/>
                </a:solidFill>
                <a:latin typeface="#9Slide03 Cabin Condensed" panose="00000506000000000000" pitchFamily="2" charset="0"/>
              </a:rPr>
              <a:t>Nhiệt độ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A91AA60-04E7-E22B-1788-C21259BEBD2B}"/>
              </a:ext>
            </a:extLst>
          </p:cNvPr>
          <p:cNvSpPr/>
          <p:nvPr/>
        </p:nvSpPr>
        <p:spPr>
          <a:xfrm>
            <a:off x="6431280" y="4843452"/>
            <a:ext cx="3060000" cy="648000"/>
          </a:xfrm>
          <a:prstGeom prst="roundRect">
            <a:avLst>
              <a:gd name="adj" fmla="val 1316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sz="3400">
                <a:solidFill>
                  <a:srgbClr val="FF0000"/>
                </a:solidFill>
                <a:latin typeface="#9Slide03 Cabin Condensed" panose="00000506000000000000" pitchFamily="2" charset="0"/>
              </a:rPr>
              <a:t>Nhiệt độ, xúc tác</a:t>
            </a:r>
          </a:p>
        </p:txBody>
      </p:sp>
      <p:graphicFrame>
        <p:nvGraphicFramePr>
          <p:cNvPr id="27" name="Object 26">
            <a:extLst>
              <a:ext uri="{FF2B5EF4-FFF2-40B4-BE49-F238E27FC236}">
                <a16:creationId xmlns:a16="http://schemas.microsoft.com/office/drawing/2014/main" id="{5A131389-61AB-BE05-B04C-59739C05EC6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9874554"/>
              </p:ext>
            </p:extLst>
          </p:nvPr>
        </p:nvGraphicFramePr>
        <p:xfrm>
          <a:off x="411480" y="2915214"/>
          <a:ext cx="5755766" cy="8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157307" imgH="323920" progId="Equation.DSMT4">
                  <p:embed/>
                </p:oleObj>
              </mc:Choice>
              <mc:Fallback>
                <p:oleObj name="Equation" r:id="rId4" imgW="2157307" imgH="3239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11480" y="2915214"/>
                        <a:ext cx="5755766" cy="8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598F4E0B-56A2-F783-A6C7-FA3369A609C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3647643"/>
              </p:ext>
            </p:extLst>
          </p:nvPr>
        </p:nvGraphicFramePr>
        <p:xfrm>
          <a:off x="500423" y="3815173"/>
          <a:ext cx="5577881" cy="8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090206" imgH="323920" progId="Equation.DSMT4">
                  <p:embed/>
                </p:oleObj>
              </mc:Choice>
              <mc:Fallback>
                <p:oleObj name="Equation" r:id="rId6" imgW="2090206" imgH="3239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00423" y="3815173"/>
                        <a:ext cx="5577881" cy="8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>
            <a:extLst>
              <a:ext uri="{FF2B5EF4-FFF2-40B4-BE49-F238E27FC236}">
                <a16:creationId xmlns:a16="http://schemas.microsoft.com/office/drawing/2014/main" id="{01355052-3A2F-9487-5E76-F9AC685734C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6274669"/>
              </p:ext>
            </p:extLst>
          </p:nvPr>
        </p:nvGraphicFramePr>
        <p:xfrm>
          <a:off x="576658" y="4715132"/>
          <a:ext cx="5425410" cy="8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033207" imgH="323920" progId="Equation.DSMT4">
                  <p:embed/>
                </p:oleObj>
              </mc:Choice>
              <mc:Fallback>
                <p:oleObj name="Equation" r:id="rId8" imgW="2033207" imgH="3239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76658" y="4715132"/>
                        <a:ext cx="5425410" cy="8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731013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5" grpId="0" animBg="1"/>
      <p:bldP spid="16" grpId="0"/>
      <p:bldP spid="17" grpId="0"/>
      <p:bldP spid="22" grpId="0" animBg="1"/>
      <p:bldP spid="19" grpId="0" animBg="1"/>
      <p:bldP spid="23" grpId="0" animBg="1"/>
      <p:bldP spid="24" grpId="0" animBg="1"/>
      <p:bldP spid="25" grpId="0"/>
      <p:bldP spid="2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9" name="Rectangle 17"/>
          <p:cNvSpPr>
            <a:spLocks noChangeArrowheads="1"/>
          </p:cNvSpPr>
          <p:nvPr/>
        </p:nvSpPr>
        <p:spPr bwMode="auto">
          <a:xfrm>
            <a:off x="1524008" y="-18466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EDC8ADA-E3FF-D86A-7FF4-1955FFBA036D}"/>
              </a:ext>
            </a:extLst>
          </p:cNvPr>
          <p:cNvGrpSpPr/>
          <p:nvPr/>
        </p:nvGrpSpPr>
        <p:grpSpPr>
          <a:xfrm>
            <a:off x="4116000" y="116120"/>
            <a:ext cx="3960000" cy="756000"/>
            <a:chOff x="396240" y="1458839"/>
            <a:chExt cx="6120013" cy="915120"/>
          </a:xfrm>
          <a:solidFill>
            <a:srgbClr val="CC00CC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0E083803-3806-1570-CFE2-1B35EC31385D}"/>
                </a:ext>
              </a:extLst>
            </p:cNvPr>
            <p:cNvSpPr/>
            <p:nvPr/>
          </p:nvSpPr>
          <p:spPr>
            <a:xfrm>
              <a:off x="396240" y="1458839"/>
              <a:ext cx="6120013" cy="915120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A7B54A70-1203-64E9-E490-5744A90CCA00}"/>
                </a:ext>
              </a:extLst>
            </p:cNvPr>
            <p:cNvSpPr txBox="1"/>
            <p:nvPr/>
          </p:nvSpPr>
          <p:spPr>
            <a:xfrm>
              <a:off x="440911" y="1503511"/>
              <a:ext cx="6048000" cy="82577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9677" tIns="0" rIns="209677" bIns="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400">
                  <a:latin typeface="#9Slide03 Bebas Neue Bold" panose="020B0606020202050201" pitchFamily="34" charset="0"/>
                </a:rPr>
                <a:t>TÍNH CHẤT HÓA HỌC</a:t>
              </a:r>
              <a:endParaRPr lang="en-US" sz="4400" kern="1200">
                <a:latin typeface="#9Slide03 Bebas Neue Bold" panose="020B0606020202050201" pitchFamily="34" charset="0"/>
              </a:endParaRPr>
            </a:p>
          </p:txBody>
        </p:sp>
      </p:grpSp>
      <p:sp>
        <p:nvSpPr>
          <p:cNvPr id="2" name="Arrow: Right 1">
            <a:extLst>
              <a:ext uri="{FF2B5EF4-FFF2-40B4-BE49-F238E27FC236}">
                <a16:creationId xmlns:a16="http://schemas.microsoft.com/office/drawing/2014/main" id="{C3419927-1153-2CB8-7B22-F7B5F83BBB23}"/>
              </a:ext>
            </a:extLst>
          </p:cNvPr>
          <p:cNvSpPr/>
          <p:nvPr/>
        </p:nvSpPr>
        <p:spPr>
          <a:xfrm>
            <a:off x="228600" y="1726287"/>
            <a:ext cx="2667000" cy="1371600"/>
          </a:xfrm>
          <a:prstGeom prst="rightArrow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#9Slide03 Bebas Neue Bold" panose="020B0606020202050201" pitchFamily="34" charset="0"/>
              </a:rPr>
              <a:t>Làm việc Cá nhân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0AD69-0815-EF59-0572-41C27DFD5F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043059"/>
            <a:ext cx="11430000" cy="3662541"/>
          </a:xfrm>
          <a:custGeom>
            <a:avLst/>
            <a:gdLst>
              <a:gd name="connsiteX0" fmla="*/ 0 w 11430000"/>
              <a:gd name="connsiteY0" fmla="*/ 0 h 3662541"/>
              <a:gd name="connsiteX1" fmla="*/ 342900 w 11430000"/>
              <a:gd name="connsiteY1" fmla="*/ 0 h 3662541"/>
              <a:gd name="connsiteX2" fmla="*/ 1143000 w 11430000"/>
              <a:gd name="connsiteY2" fmla="*/ 0 h 3662541"/>
              <a:gd name="connsiteX3" fmla="*/ 1485900 w 11430000"/>
              <a:gd name="connsiteY3" fmla="*/ 0 h 3662541"/>
              <a:gd name="connsiteX4" fmla="*/ 2286000 w 11430000"/>
              <a:gd name="connsiteY4" fmla="*/ 0 h 3662541"/>
              <a:gd name="connsiteX5" fmla="*/ 2514600 w 11430000"/>
              <a:gd name="connsiteY5" fmla="*/ 0 h 3662541"/>
              <a:gd name="connsiteX6" fmla="*/ 3200400 w 11430000"/>
              <a:gd name="connsiteY6" fmla="*/ 0 h 3662541"/>
              <a:gd name="connsiteX7" fmla="*/ 4000500 w 11430000"/>
              <a:gd name="connsiteY7" fmla="*/ 0 h 3662541"/>
              <a:gd name="connsiteX8" fmla="*/ 4800600 w 11430000"/>
              <a:gd name="connsiteY8" fmla="*/ 0 h 3662541"/>
              <a:gd name="connsiteX9" fmla="*/ 5372100 w 11430000"/>
              <a:gd name="connsiteY9" fmla="*/ 0 h 3662541"/>
              <a:gd name="connsiteX10" fmla="*/ 5600700 w 11430000"/>
              <a:gd name="connsiteY10" fmla="*/ 0 h 3662541"/>
              <a:gd name="connsiteX11" fmla="*/ 6057900 w 11430000"/>
              <a:gd name="connsiteY11" fmla="*/ 0 h 3662541"/>
              <a:gd name="connsiteX12" fmla="*/ 6743700 w 11430000"/>
              <a:gd name="connsiteY12" fmla="*/ 0 h 3662541"/>
              <a:gd name="connsiteX13" fmla="*/ 7315200 w 11430000"/>
              <a:gd name="connsiteY13" fmla="*/ 0 h 3662541"/>
              <a:gd name="connsiteX14" fmla="*/ 8115300 w 11430000"/>
              <a:gd name="connsiteY14" fmla="*/ 0 h 3662541"/>
              <a:gd name="connsiteX15" fmla="*/ 8343900 w 11430000"/>
              <a:gd name="connsiteY15" fmla="*/ 0 h 3662541"/>
              <a:gd name="connsiteX16" fmla="*/ 9144000 w 11430000"/>
              <a:gd name="connsiteY16" fmla="*/ 0 h 3662541"/>
              <a:gd name="connsiteX17" fmla="*/ 9944100 w 11430000"/>
              <a:gd name="connsiteY17" fmla="*/ 0 h 3662541"/>
              <a:gd name="connsiteX18" fmla="*/ 10172700 w 11430000"/>
              <a:gd name="connsiteY18" fmla="*/ 0 h 3662541"/>
              <a:gd name="connsiteX19" fmla="*/ 10401300 w 11430000"/>
              <a:gd name="connsiteY19" fmla="*/ 0 h 3662541"/>
              <a:gd name="connsiteX20" fmla="*/ 10744200 w 11430000"/>
              <a:gd name="connsiteY20" fmla="*/ 0 h 3662541"/>
              <a:gd name="connsiteX21" fmla="*/ 11430000 w 11430000"/>
              <a:gd name="connsiteY21" fmla="*/ 0 h 3662541"/>
              <a:gd name="connsiteX22" fmla="*/ 11430000 w 11430000"/>
              <a:gd name="connsiteY22" fmla="*/ 596471 h 3662541"/>
              <a:gd name="connsiteX23" fmla="*/ 11430000 w 11430000"/>
              <a:gd name="connsiteY23" fmla="*/ 1156317 h 3662541"/>
              <a:gd name="connsiteX24" fmla="*/ 11430000 w 11430000"/>
              <a:gd name="connsiteY24" fmla="*/ 1752787 h 3662541"/>
              <a:gd name="connsiteX25" fmla="*/ 11430000 w 11430000"/>
              <a:gd name="connsiteY25" fmla="*/ 2312633 h 3662541"/>
              <a:gd name="connsiteX26" fmla="*/ 11430000 w 11430000"/>
              <a:gd name="connsiteY26" fmla="*/ 2762602 h 3662541"/>
              <a:gd name="connsiteX27" fmla="*/ 11430000 w 11430000"/>
              <a:gd name="connsiteY27" fmla="*/ 3662541 h 3662541"/>
              <a:gd name="connsiteX28" fmla="*/ 10972800 w 11430000"/>
              <a:gd name="connsiteY28" fmla="*/ 3662541 h 3662541"/>
              <a:gd name="connsiteX29" fmla="*/ 10744200 w 11430000"/>
              <a:gd name="connsiteY29" fmla="*/ 3662541 h 3662541"/>
              <a:gd name="connsiteX30" fmla="*/ 10401300 w 11430000"/>
              <a:gd name="connsiteY30" fmla="*/ 3662541 h 3662541"/>
              <a:gd name="connsiteX31" fmla="*/ 10058400 w 11430000"/>
              <a:gd name="connsiteY31" fmla="*/ 3662541 h 3662541"/>
              <a:gd name="connsiteX32" fmla="*/ 9372600 w 11430000"/>
              <a:gd name="connsiteY32" fmla="*/ 3662541 h 3662541"/>
              <a:gd name="connsiteX33" fmla="*/ 8572500 w 11430000"/>
              <a:gd name="connsiteY33" fmla="*/ 3662541 h 3662541"/>
              <a:gd name="connsiteX34" fmla="*/ 7886700 w 11430000"/>
              <a:gd name="connsiteY34" fmla="*/ 3662541 h 3662541"/>
              <a:gd name="connsiteX35" fmla="*/ 7200900 w 11430000"/>
              <a:gd name="connsiteY35" fmla="*/ 3662541 h 3662541"/>
              <a:gd name="connsiteX36" fmla="*/ 6629400 w 11430000"/>
              <a:gd name="connsiteY36" fmla="*/ 3662541 h 3662541"/>
              <a:gd name="connsiteX37" fmla="*/ 6057900 w 11430000"/>
              <a:gd name="connsiteY37" fmla="*/ 3662541 h 3662541"/>
              <a:gd name="connsiteX38" fmla="*/ 5829300 w 11430000"/>
              <a:gd name="connsiteY38" fmla="*/ 3662541 h 3662541"/>
              <a:gd name="connsiteX39" fmla="*/ 5257800 w 11430000"/>
              <a:gd name="connsiteY39" fmla="*/ 3662541 h 3662541"/>
              <a:gd name="connsiteX40" fmla="*/ 4686300 w 11430000"/>
              <a:gd name="connsiteY40" fmla="*/ 3662541 h 3662541"/>
              <a:gd name="connsiteX41" fmla="*/ 4343400 w 11430000"/>
              <a:gd name="connsiteY41" fmla="*/ 3662541 h 3662541"/>
              <a:gd name="connsiteX42" fmla="*/ 3886200 w 11430000"/>
              <a:gd name="connsiteY42" fmla="*/ 3662541 h 3662541"/>
              <a:gd name="connsiteX43" fmla="*/ 3086100 w 11430000"/>
              <a:gd name="connsiteY43" fmla="*/ 3662541 h 3662541"/>
              <a:gd name="connsiteX44" fmla="*/ 2857500 w 11430000"/>
              <a:gd name="connsiteY44" fmla="*/ 3662541 h 3662541"/>
              <a:gd name="connsiteX45" fmla="*/ 2400300 w 11430000"/>
              <a:gd name="connsiteY45" fmla="*/ 3662541 h 3662541"/>
              <a:gd name="connsiteX46" fmla="*/ 1714500 w 11430000"/>
              <a:gd name="connsiteY46" fmla="*/ 3662541 h 3662541"/>
              <a:gd name="connsiteX47" fmla="*/ 1028700 w 11430000"/>
              <a:gd name="connsiteY47" fmla="*/ 3662541 h 3662541"/>
              <a:gd name="connsiteX48" fmla="*/ 685800 w 11430000"/>
              <a:gd name="connsiteY48" fmla="*/ 3662541 h 3662541"/>
              <a:gd name="connsiteX49" fmla="*/ 0 w 11430000"/>
              <a:gd name="connsiteY49" fmla="*/ 3662541 h 3662541"/>
              <a:gd name="connsiteX50" fmla="*/ 0 w 11430000"/>
              <a:gd name="connsiteY50" fmla="*/ 3212572 h 3662541"/>
              <a:gd name="connsiteX51" fmla="*/ 0 w 11430000"/>
              <a:gd name="connsiteY51" fmla="*/ 2689352 h 3662541"/>
              <a:gd name="connsiteX52" fmla="*/ 0 w 11430000"/>
              <a:gd name="connsiteY52" fmla="*/ 2166131 h 3662541"/>
              <a:gd name="connsiteX53" fmla="*/ 0 w 11430000"/>
              <a:gd name="connsiteY53" fmla="*/ 1606286 h 3662541"/>
              <a:gd name="connsiteX54" fmla="*/ 0 w 11430000"/>
              <a:gd name="connsiteY54" fmla="*/ 1046440 h 3662541"/>
              <a:gd name="connsiteX55" fmla="*/ 0 w 11430000"/>
              <a:gd name="connsiteY55" fmla="*/ 486595 h 3662541"/>
              <a:gd name="connsiteX56" fmla="*/ 0 w 11430000"/>
              <a:gd name="connsiteY56" fmla="*/ 0 h 366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1430000" h="3662541" extrusionOk="0">
                <a:moveTo>
                  <a:pt x="0" y="0"/>
                </a:moveTo>
                <a:cubicBezTo>
                  <a:pt x="68846" y="-2001"/>
                  <a:pt x="235086" y="13084"/>
                  <a:pt x="342900" y="0"/>
                </a:cubicBezTo>
                <a:cubicBezTo>
                  <a:pt x="450714" y="-13084"/>
                  <a:pt x="847117" y="13789"/>
                  <a:pt x="1143000" y="0"/>
                </a:cubicBezTo>
                <a:cubicBezTo>
                  <a:pt x="1438883" y="-13789"/>
                  <a:pt x="1411491" y="2846"/>
                  <a:pt x="1485900" y="0"/>
                </a:cubicBezTo>
                <a:cubicBezTo>
                  <a:pt x="1560309" y="-2846"/>
                  <a:pt x="1991791" y="769"/>
                  <a:pt x="2286000" y="0"/>
                </a:cubicBezTo>
                <a:cubicBezTo>
                  <a:pt x="2580209" y="-769"/>
                  <a:pt x="2409454" y="2240"/>
                  <a:pt x="2514600" y="0"/>
                </a:cubicBezTo>
                <a:cubicBezTo>
                  <a:pt x="2619746" y="-2240"/>
                  <a:pt x="2970179" y="70298"/>
                  <a:pt x="3200400" y="0"/>
                </a:cubicBezTo>
                <a:cubicBezTo>
                  <a:pt x="3430621" y="-70298"/>
                  <a:pt x="3838557" y="58107"/>
                  <a:pt x="4000500" y="0"/>
                </a:cubicBezTo>
                <a:cubicBezTo>
                  <a:pt x="4162443" y="-58107"/>
                  <a:pt x="4480997" y="34396"/>
                  <a:pt x="4800600" y="0"/>
                </a:cubicBezTo>
                <a:cubicBezTo>
                  <a:pt x="5120203" y="-34396"/>
                  <a:pt x="5217385" y="22419"/>
                  <a:pt x="5372100" y="0"/>
                </a:cubicBezTo>
                <a:cubicBezTo>
                  <a:pt x="5526815" y="-22419"/>
                  <a:pt x="5490439" y="8795"/>
                  <a:pt x="5600700" y="0"/>
                </a:cubicBezTo>
                <a:cubicBezTo>
                  <a:pt x="5710961" y="-8795"/>
                  <a:pt x="5855785" y="24815"/>
                  <a:pt x="6057900" y="0"/>
                </a:cubicBezTo>
                <a:cubicBezTo>
                  <a:pt x="6260015" y="-24815"/>
                  <a:pt x="6606382" y="57318"/>
                  <a:pt x="6743700" y="0"/>
                </a:cubicBezTo>
                <a:cubicBezTo>
                  <a:pt x="6881018" y="-57318"/>
                  <a:pt x="7068104" y="40140"/>
                  <a:pt x="7315200" y="0"/>
                </a:cubicBezTo>
                <a:cubicBezTo>
                  <a:pt x="7562296" y="-40140"/>
                  <a:pt x="7834724" y="34099"/>
                  <a:pt x="8115300" y="0"/>
                </a:cubicBezTo>
                <a:cubicBezTo>
                  <a:pt x="8395876" y="-34099"/>
                  <a:pt x="8285816" y="23509"/>
                  <a:pt x="8343900" y="0"/>
                </a:cubicBezTo>
                <a:cubicBezTo>
                  <a:pt x="8401984" y="-23509"/>
                  <a:pt x="8879811" y="68921"/>
                  <a:pt x="9144000" y="0"/>
                </a:cubicBezTo>
                <a:cubicBezTo>
                  <a:pt x="9408189" y="-68921"/>
                  <a:pt x="9598273" y="87955"/>
                  <a:pt x="9944100" y="0"/>
                </a:cubicBezTo>
                <a:cubicBezTo>
                  <a:pt x="10289927" y="-87955"/>
                  <a:pt x="10084867" y="17001"/>
                  <a:pt x="10172700" y="0"/>
                </a:cubicBezTo>
                <a:cubicBezTo>
                  <a:pt x="10260533" y="-17001"/>
                  <a:pt x="10315900" y="645"/>
                  <a:pt x="10401300" y="0"/>
                </a:cubicBezTo>
                <a:cubicBezTo>
                  <a:pt x="10486700" y="-645"/>
                  <a:pt x="10585209" y="3507"/>
                  <a:pt x="10744200" y="0"/>
                </a:cubicBezTo>
                <a:cubicBezTo>
                  <a:pt x="10903191" y="-3507"/>
                  <a:pt x="11095770" y="48530"/>
                  <a:pt x="11430000" y="0"/>
                </a:cubicBezTo>
                <a:cubicBezTo>
                  <a:pt x="11489269" y="289380"/>
                  <a:pt x="11369280" y="389212"/>
                  <a:pt x="11430000" y="596471"/>
                </a:cubicBezTo>
                <a:cubicBezTo>
                  <a:pt x="11490720" y="803730"/>
                  <a:pt x="11385277" y="886272"/>
                  <a:pt x="11430000" y="1156317"/>
                </a:cubicBezTo>
                <a:cubicBezTo>
                  <a:pt x="11474723" y="1426362"/>
                  <a:pt x="11406577" y="1632649"/>
                  <a:pt x="11430000" y="1752787"/>
                </a:cubicBezTo>
                <a:cubicBezTo>
                  <a:pt x="11453423" y="1872925"/>
                  <a:pt x="11370338" y="2035324"/>
                  <a:pt x="11430000" y="2312633"/>
                </a:cubicBezTo>
                <a:cubicBezTo>
                  <a:pt x="11489662" y="2589942"/>
                  <a:pt x="11394010" y="2669789"/>
                  <a:pt x="11430000" y="2762602"/>
                </a:cubicBezTo>
                <a:cubicBezTo>
                  <a:pt x="11465990" y="2855415"/>
                  <a:pt x="11427630" y="3420498"/>
                  <a:pt x="11430000" y="3662541"/>
                </a:cubicBezTo>
                <a:cubicBezTo>
                  <a:pt x="11303781" y="3682571"/>
                  <a:pt x="11157717" y="3629322"/>
                  <a:pt x="10972800" y="3662541"/>
                </a:cubicBezTo>
                <a:cubicBezTo>
                  <a:pt x="10787883" y="3695760"/>
                  <a:pt x="10805670" y="3648127"/>
                  <a:pt x="10744200" y="3662541"/>
                </a:cubicBezTo>
                <a:cubicBezTo>
                  <a:pt x="10682730" y="3676955"/>
                  <a:pt x="10541107" y="3628351"/>
                  <a:pt x="10401300" y="3662541"/>
                </a:cubicBezTo>
                <a:cubicBezTo>
                  <a:pt x="10261493" y="3696731"/>
                  <a:pt x="10187598" y="3642936"/>
                  <a:pt x="10058400" y="3662541"/>
                </a:cubicBezTo>
                <a:cubicBezTo>
                  <a:pt x="9929202" y="3682146"/>
                  <a:pt x="9613262" y="3649042"/>
                  <a:pt x="9372600" y="3662541"/>
                </a:cubicBezTo>
                <a:cubicBezTo>
                  <a:pt x="9131938" y="3676040"/>
                  <a:pt x="8849004" y="3612451"/>
                  <a:pt x="8572500" y="3662541"/>
                </a:cubicBezTo>
                <a:cubicBezTo>
                  <a:pt x="8295996" y="3712631"/>
                  <a:pt x="8200415" y="3613819"/>
                  <a:pt x="7886700" y="3662541"/>
                </a:cubicBezTo>
                <a:cubicBezTo>
                  <a:pt x="7572985" y="3711263"/>
                  <a:pt x="7450955" y="3607134"/>
                  <a:pt x="7200900" y="3662541"/>
                </a:cubicBezTo>
                <a:cubicBezTo>
                  <a:pt x="6950845" y="3717948"/>
                  <a:pt x="6881499" y="3597711"/>
                  <a:pt x="6629400" y="3662541"/>
                </a:cubicBezTo>
                <a:cubicBezTo>
                  <a:pt x="6377301" y="3727371"/>
                  <a:pt x="6192321" y="3643337"/>
                  <a:pt x="6057900" y="3662541"/>
                </a:cubicBezTo>
                <a:cubicBezTo>
                  <a:pt x="5923479" y="3681745"/>
                  <a:pt x="5905528" y="3655242"/>
                  <a:pt x="5829300" y="3662541"/>
                </a:cubicBezTo>
                <a:cubicBezTo>
                  <a:pt x="5753072" y="3669840"/>
                  <a:pt x="5490752" y="3604307"/>
                  <a:pt x="5257800" y="3662541"/>
                </a:cubicBezTo>
                <a:cubicBezTo>
                  <a:pt x="5024848" y="3720775"/>
                  <a:pt x="4935218" y="3605989"/>
                  <a:pt x="4686300" y="3662541"/>
                </a:cubicBezTo>
                <a:cubicBezTo>
                  <a:pt x="4437382" y="3719093"/>
                  <a:pt x="4443527" y="3640753"/>
                  <a:pt x="4343400" y="3662541"/>
                </a:cubicBezTo>
                <a:cubicBezTo>
                  <a:pt x="4243273" y="3684329"/>
                  <a:pt x="4105123" y="3651681"/>
                  <a:pt x="3886200" y="3662541"/>
                </a:cubicBezTo>
                <a:cubicBezTo>
                  <a:pt x="3667277" y="3673401"/>
                  <a:pt x="3311674" y="3612079"/>
                  <a:pt x="3086100" y="3662541"/>
                </a:cubicBezTo>
                <a:cubicBezTo>
                  <a:pt x="2860526" y="3713003"/>
                  <a:pt x="2920034" y="3635808"/>
                  <a:pt x="2857500" y="3662541"/>
                </a:cubicBezTo>
                <a:cubicBezTo>
                  <a:pt x="2794966" y="3689274"/>
                  <a:pt x="2613722" y="3632537"/>
                  <a:pt x="2400300" y="3662541"/>
                </a:cubicBezTo>
                <a:cubicBezTo>
                  <a:pt x="2186878" y="3692545"/>
                  <a:pt x="1893816" y="3610914"/>
                  <a:pt x="1714500" y="3662541"/>
                </a:cubicBezTo>
                <a:cubicBezTo>
                  <a:pt x="1535184" y="3714168"/>
                  <a:pt x="1353966" y="3650273"/>
                  <a:pt x="1028700" y="3662541"/>
                </a:cubicBezTo>
                <a:cubicBezTo>
                  <a:pt x="703434" y="3674809"/>
                  <a:pt x="764218" y="3632226"/>
                  <a:pt x="685800" y="3662541"/>
                </a:cubicBezTo>
                <a:cubicBezTo>
                  <a:pt x="607382" y="3692856"/>
                  <a:pt x="315697" y="3649499"/>
                  <a:pt x="0" y="3662541"/>
                </a:cubicBezTo>
                <a:cubicBezTo>
                  <a:pt x="-47908" y="3570577"/>
                  <a:pt x="25274" y="3324742"/>
                  <a:pt x="0" y="3212572"/>
                </a:cubicBezTo>
                <a:cubicBezTo>
                  <a:pt x="-25274" y="3100402"/>
                  <a:pt x="40998" y="2945334"/>
                  <a:pt x="0" y="2689352"/>
                </a:cubicBezTo>
                <a:cubicBezTo>
                  <a:pt x="-40998" y="2433370"/>
                  <a:pt x="57180" y="2363393"/>
                  <a:pt x="0" y="2166131"/>
                </a:cubicBezTo>
                <a:cubicBezTo>
                  <a:pt x="-57180" y="1968869"/>
                  <a:pt x="8019" y="1767612"/>
                  <a:pt x="0" y="1606286"/>
                </a:cubicBezTo>
                <a:cubicBezTo>
                  <a:pt x="-8019" y="1444961"/>
                  <a:pt x="20386" y="1177973"/>
                  <a:pt x="0" y="1046440"/>
                </a:cubicBezTo>
                <a:cubicBezTo>
                  <a:pt x="-20386" y="914907"/>
                  <a:pt x="17445" y="679638"/>
                  <a:pt x="0" y="486595"/>
                </a:cubicBezTo>
                <a:cubicBezTo>
                  <a:pt x="-17445" y="293552"/>
                  <a:pt x="8032" y="207211"/>
                  <a:pt x="0" y="0"/>
                </a:cubicBezTo>
                <a:close/>
              </a:path>
            </a:pathLst>
          </a:custGeom>
          <a:noFill/>
          <a:ln w="28575">
            <a:solidFill>
              <a:srgbClr val="000000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212023929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ts val="1200"/>
              </a:spcBef>
              <a:spcAft>
                <a:spcPts val="600"/>
              </a:spcAft>
            </a:pPr>
            <a:r>
              <a:rPr lang="en-US" altLang="en-US" sz="4400" b="1">
                <a:latin typeface="#9Slide03 FS Neusa Bold" panose="00000800000000000000" pitchFamily="2" charset="0"/>
                <a:ea typeface="Cambria" panose="02040503050406030204" pitchFamily="18" charset="0"/>
                <a:cs typeface="Cambria" panose="02040503050406030204" pitchFamily="18" charset="0"/>
              </a:rPr>
              <a:t>Tính biến thiên enthalpy chuẩn của các phản ứng và trả lời câu hỏi bên dưới (trong phiếu ghi bài)</a:t>
            </a:r>
          </a:p>
          <a:p>
            <a:pPr algn="just">
              <a:spcBef>
                <a:spcPts val="1200"/>
              </a:spcBef>
              <a:spcAft>
                <a:spcPts val="600"/>
              </a:spcAft>
            </a:pPr>
            <a:endParaRPr lang="en-US" altLang="en-US" sz="4400" b="1">
              <a:solidFill>
                <a:srgbClr val="FF0000"/>
              </a:solidFill>
              <a:latin typeface="#9Slide03 FS Neusa Bold" panose="00000800000000000000" pitchFamily="2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algn="just">
              <a:spcBef>
                <a:spcPts val="1200"/>
              </a:spcBef>
              <a:spcAft>
                <a:spcPts val="600"/>
              </a:spcAft>
            </a:pPr>
            <a:endParaRPr lang="en-US" altLang="en-US" sz="4400" b="1">
              <a:solidFill>
                <a:srgbClr val="FF0000"/>
              </a:solidFill>
              <a:latin typeface="#9Slide03 FS Neusa Bold" panose="00000800000000000000" pitchFamily="2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algn="just">
              <a:spcBef>
                <a:spcPts val="1200"/>
              </a:spcBef>
              <a:spcAft>
                <a:spcPts val="600"/>
              </a:spcAft>
            </a:pPr>
            <a:endParaRPr lang="en-US" altLang="en-US" sz="1100" b="1">
              <a:solidFill>
                <a:srgbClr val="FF0000"/>
              </a:solidFill>
              <a:latin typeface="#9Slide03 FS Neusa Bold" panose="00000800000000000000" pitchFamily="2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7" name="3 Minute Timer (Nho)">
            <a:hlinkClick r:id="" action="ppaction://media"/>
            <a:extLst>
              <a:ext uri="{FF2B5EF4-FFF2-40B4-BE49-F238E27FC236}">
                <a16:creationId xmlns:a16="http://schemas.microsoft.com/office/drawing/2014/main" id="{DEB156EB-0084-171B-DDB7-D0BD877E9E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0224" y="4545687"/>
            <a:ext cx="3551553" cy="1996189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CCA1803-C365-87CA-1D22-F898B03E2E8A}"/>
              </a:ext>
            </a:extLst>
          </p:cNvPr>
          <p:cNvSpPr/>
          <p:nvPr/>
        </p:nvSpPr>
        <p:spPr>
          <a:xfrm>
            <a:off x="320976" y="990600"/>
            <a:ext cx="4479624" cy="648000"/>
          </a:xfrm>
          <a:prstGeom prst="roundRect">
            <a:avLst>
              <a:gd name="adj" fmla="val 13164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0000"/>
              </a:lnSpc>
            </a:pPr>
            <a:r>
              <a:rPr lang="en-US" sz="3600">
                <a:solidFill>
                  <a:schemeClr val="bg1"/>
                </a:solidFill>
                <a:latin typeface="#9Slide03 FS Neusa Bold" panose="00000800000000000000" pitchFamily="2" charset="0"/>
              </a:rPr>
              <a:t>TÁC DỤNG VỚI HYDROGEN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D451CEF-D933-832D-8914-1D5819C640A2}"/>
              </a:ext>
            </a:extLst>
          </p:cNvPr>
          <p:cNvSpPr/>
          <p:nvPr/>
        </p:nvSpPr>
        <p:spPr>
          <a:xfrm>
            <a:off x="5029200" y="990600"/>
            <a:ext cx="3733800" cy="648000"/>
          </a:xfrm>
          <a:prstGeom prst="roundRect">
            <a:avLst>
              <a:gd name="adj" fmla="val 13164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0000"/>
              </a:lnSpc>
            </a:pPr>
            <a:r>
              <a:rPr lang="en-US" sz="3600">
                <a:solidFill>
                  <a:schemeClr val="tx1"/>
                </a:solidFill>
                <a:latin typeface="#9Slide03 Dekar" panose="02000000000000000000" pitchFamily="2" charset="0"/>
              </a:rPr>
              <a:t>Tạo hydrogen halide</a:t>
            </a:r>
          </a:p>
        </p:txBody>
      </p:sp>
    </p:spTree>
    <p:extLst>
      <p:ext uri="{BB962C8B-B14F-4D97-AF65-F5344CB8AC3E}">
        <p14:creationId xmlns:p14="http://schemas.microsoft.com/office/powerpoint/2010/main" val="18611490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" grpId="0" animBg="1"/>
      <p:bldP spid="3" grpId="0" uiExpand="1" build="p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9" name="Rectangle 17"/>
          <p:cNvSpPr>
            <a:spLocks noChangeArrowheads="1"/>
          </p:cNvSpPr>
          <p:nvPr/>
        </p:nvSpPr>
        <p:spPr bwMode="auto">
          <a:xfrm>
            <a:off x="1524008" y="-18466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EDC8ADA-E3FF-D86A-7FF4-1955FFBA036D}"/>
              </a:ext>
            </a:extLst>
          </p:cNvPr>
          <p:cNvGrpSpPr/>
          <p:nvPr/>
        </p:nvGrpSpPr>
        <p:grpSpPr>
          <a:xfrm>
            <a:off x="4116000" y="116120"/>
            <a:ext cx="3960000" cy="756000"/>
            <a:chOff x="396240" y="1458839"/>
            <a:chExt cx="6120013" cy="915120"/>
          </a:xfrm>
          <a:solidFill>
            <a:srgbClr val="CC00CC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0E083803-3806-1570-CFE2-1B35EC31385D}"/>
                </a:ext>
              </a:extLst>
            </p:cNvPr>
            <p:cNvSpPr/>
            <p:nvPr/>
          </p:nvSpPr>
          <p:spPr>
            <a:xfrm>
              <a:off x="396240" y="1458839"/>
              <a:ext cx="6120013" cy="915120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A7B54A70-1203-64E9-E490-5744A90CCA00}"/>
                </a:ext>
              </a:extLst>
            </p:cNvPr>
            <p:cNvSpPr txBox="1"/>
            <p:nvPr/>
          </p:nvSpPr>
          <p:spPr>
            <a:xfrm>
              <a:off x="440911" y="1503511"/>
              <a:ext cx="6048000" cy="82577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9677" tIns="0" rIns="209677" bIns="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400">
                  <a:latin typeface="#9Slide03 Bebas Neue Bold" panose="020B0606020202050201" pitchFamily="34" charset="0"/>
                </a:rPr>
                <a:t>TÍNH CHẤT HÓA HỌC</a:t>
              </a:r>
              <a:endParaRPr lang="en-US" sz="4400" kern="1200">
                <a:latin typeface="#9Slide03 Bebas Neue Bold" panose="020B0606020202050201" pitchFamily="34" charset="0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FA42B3D-F917-50E6-E690-92B086BC2854}"/>
              </a:ext>
            </a:extLst>
          </p:cNvPr>
          <p:cNvSpPr/>
          <p:nvPr/>
        </p:nvSpPr>
        <p:spPr>
          <a:xfrm>
            <a:off x="320976" y="990600"/>
            <a:ext cx="4479624" cy="648000"/>
          </a:xfrm>
          <a:prstGeom prst="roundRect">
            <a:avLst>
              <a:gd name="adj" fmla="val 13164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0000"/>
              </a:lnSpc>
            </a:pPr>
            <a:r>
              <a:rPr lang="en-US" sz="3600">
                <a:solidFill>
                  <a:schemeClr val="bg1"/>
                </a:solidFill>
                <a:latin typeface="#9Slide03 FS Neusa Bold" panose="00000800000000000000" pitchFamily="2" charset="0"/>
              </a:rPr>
              <a:t>TÁC DỤNG VỚI HYDROGEN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5B7D83C-035D-EC2C-E939-25CDA9461705}"/>
              </a:ext>
            </a:extLst>
          </p:cNvPr>
          <p:cNvSpPr/>
          <p:nvPr/>
        </p:nvSpPr>
        <p:spPr>
          <a:xfrm>
            <a:off x="5029200" y="990600"/>
            <a:ext cx="3733800" cy="648000"/>
          </a:xfrm>
          <a:prstGeom prst="roundRect">
            <a:avLst>
              <a:gd name="adj" fmla="val 13164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0000"/>
              </a:lnSpc>
            </a:pPr>
            <a:r>
              <a:rPr lang="en-US" sz="3600">
                <a:solidFill>
                  <a:schemeClr val="tx1"/>
                </a:solidFill>
                <a:latin typeface="#9Slide03 Dekar" panose="02000000000000000000" pitchFamily="2" charset="0"/>
              </a:rPr>
              <a:t>Tạo hydrogen halide</a:t>
            </a:r>
          </a:p>
        </p:txBody>
      </p:sp>
      <p:graphicFrame>
        <p:nvGraphicFramePr>
          <p:cNvPr id="4" name="Table 10">
            <a:extLst>
              <a:ext uri="{FF2B5EF4-FFF2-40B4-BE49-F238E27FC236}">
                <a16:creationId xmlns:a16="http://schemas.microsoft.com/office/drawing/2014/main" id="{316423E9-F1B3-4BA9-961B-9739DED79B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845313"/>
              </p:ext>
            </p:extLst>
          </p:nvPr>
        </p:nvGraphicFramePr>
        <p:xfrm>
          <a:off x="418800" y="1828800"/>
          <a:ext cx="11354400" cy="3600000"/>
        </p:xfrm>
        <a:graphic>
          <a:graphicData uri="http://schemas.openxmlformats.org/drawingml/2006/table">
            <a:tbl>
              <a:tblPr firstRow="1" bandRow="1"/>
              <a:tblGrid>
                <a:gridCol w="6515400">
                  <a:extLst>
                    <a:ext uri="{9D8B030D-6E8A-4147-A177-3AD203B41FA5}">
                      <a16:colId xmlns:a16="http://schemas.microsoft.com/office/drawing/2014/main" val="653827843"/>
                    </a:ext>
                  </a:extLst>
                </a:gridCol>
                <a:gridCol w="4839000">
                  <a:extLst>
                    <a:ext uri="{9D8B030D-6E8A-4147-A177-3AD203B41FA5}">
                      <a16:colId xmlns:a16="http://schemas.microsoft.com/office/drawing/2014/main" val="3688486520"/>
                    </a:ext>
                  </a:extLst>
                </a:gridCol>
              </a:tblGrid>
              <a:tr h="9000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6706322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411774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0385272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1162408"/>
                  </a:ext>
                </a:extLst>
              </a:tr>
            </a:tbl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01F7AC08-B95C-05E5-381E-61AEAD996E4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5141471"/>
              </p:ext>
            </p:extLst>
          </p:nvPr>
        </p:nvGraphicFramePr>
        <p:xfrm>
          <a:off x="1124222" y="1930970"/>
          <a:ext cx="5128889" cy="72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832628" imgH="256977" progId="Equation.DSMT4">
                  <p:embed/>
                </p:oleObj>
              </mc:Choice>
              <mc:Fallback>
                <p:oleObj name="Equation" r:id="rId2" imgW="1832628" imgH="256977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124222" y="1930970"/>
                        <a:ext cx="5128889" cy="72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3FCC784A-EFBA-70CB-4705-744AB6F85EA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5592297"/>
              </p:ext>
            </p:extLst>
          </p:nvPr>
        </p:nvGraphicFramePr>
        <p:xfrm>
          <a:off x="762000" y="2820296"/>
          <a:ext cx="5853332" cy="72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090206" imgH="256977" progId="Equation.DSMT4">
                  <p:embed/>
                </p:oleObj>
              </mc:Choice>
              <mc:Fallback>
                <p:oleObj name="Equation" r:id="rId4" imgW="2090206" imgH="256977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62000" y="2820296"/>
                        <a:ext cx="5853332" cy="72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903686DF-10D4-4763-8876-A9BA291B1A5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7784687"/>
              </p:ext>
            </p:extLst>
          </p:nvPr>
        </p:nvGraphicFramePr>
        <p:xfrm>
          <a:off x="842000" y="3709622"/>
          <a:ext cx="5693332" cy="72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033207" imgH="256977" progId="Equation.DSMT4">
                  <p:embed/>
                </p:oleObj>
              </mc:Choice>
              <mc:Fallback>
                <p:oleObj name="Equation" r:id="rId6" imgW="2033207" imgH="256977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42000" y="3709622"/>
                        <a:ext cx="5693332" cy="72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DFF7E102-9EF7-BA1E-6E0B-EAB612771D1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6074249"/>
              </p:ext>
            </p:extLst>
          </p:nvPr>
        </p:nvGraphicFramePr>
        <p:xfrm>
          <a:off x="937555" y="4598948"/>
          <a:ext cx="5502222" cy="72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966107" imgH="256977" progId="Equation.DSMT4">
                  <p:embed/>
                </p:oleObj>
              </mc:Choice>
              <mc:Fallback>
                <p:oleObj name="Equation" r:id="rId8" imgW="1966107" imgH="256977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37555" y="4598948"/>
                        <a:ext cx="5502222" cy="72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8D079C94-2857-5298-07E4-A4A9388725A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7223189"/>
              </p:ext>
            </p:extLst>
          </p:nvPr>
        </p:nvGraphicFramePr>
        <p:xfrm>
          <a:off x="7828280" y="1910650"/>
          <a:ext cx="3139327" cy="72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104840" imgH="253800" progId="Equation.DSMT4">
                  <p:embed/>
                </p:oleObj>
              </mc:Choice>
              <mc:Fallback>
                <p:oleObj name="Equation" r:id="rId10" imgW="110484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828280" y="1910650"/>
                        <a:ext cx="3139327" cy="72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3B50CEC5-CE61-32AD-C9EE-704399DB989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1317241"/>
              </p:ext>
            </p:extLst>
          </p:nvPr>
        </p:nvGraphicFramePr>
        <p:xfrm>
          <a:off x="7831943" y="2811228"/>
          <a:ext cx="3132000" cy="72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104840" imgH="253800" progId="Equation.DSMT4">
                  <p:embed/>
                </p:oleObj>
              </mc:Choice>
              <mc:Fallback>
                <p:oleObj name="Equation" r:id="rId12" imgW="110484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7831943" y="2811228"/>
                        <a:ext cx="3132000" cy="72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0413A31D-7FAA-39AA-271E-FBAF81CA050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7557110"/>
              </p:ext>
            </p:extLst>
          </p:nvPr>
        </p:nvGraphicFramePr>
        <p:xfrm>
          <a:off x="7939943" y="3711806"/>
          <a:ext cx="2916000" cy="72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028520" imgH="253800" progId="Equation.DSMT4">
                  <p:embed/>
                </p:oleObj>
              </mc:Choice>
              <mc:Fallback>
                <p:oleObj name="Equation" r:id="rId14" imgW="102852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939943" y="3711806"/>
                        <a:ext cx="2916000" cy="72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2B6328FA-00FF-BA42-1042-211028C1A34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9759510"/>
              </p:ext>
            </p:extLst>
          </p:nvPr>
        </p:nvGraphicFramePr>
        <p:xfrm>
          <a:off x="8065943" y="4612384"/>
          <a:ext cx="2664000" cy="72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939600" imgH="253800" progId="Equation.DSMT4">
                  <p:embed/>
                </p:oleObj>
              </mc:Choice>
              <mc:Fallback>
                <p:oleObj name="Equation" r:id="rId16" imgW="93960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8065943" y="4612384"/>
                        <a:ext cx="2664000" cy="72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2C4FC65-751B-A9D6-6195-4E5F8AB22B90}"/>
              </a:ext>
            </a:extLst>
          </p:cNvPr>
          <p:cNvSpPr/>
          <p:nvPr/>
        </p:nvSpPr>
        <p:spPr>
          <a:xfrm>
            <a:off x="246000" y="5337600"/>
            <a:ext cx="11700000" cy="1368000"/>
          </a:xfrm>
          <a:prstGeom prst="roundRect">
            <a:avLst>
              <a:gd name="adj" fmla="val 13164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0000"/>
              </a:lnSpc>
            </a:pPr>
            <a:r>
              <a:rPr lang="en-US" sz="4000">
                <a:solidFill>
                  <a:schemeClr val="tx1"/>
                </a:solidFill>
                <a:latin typeface="#9Slide03 FS Neusa Bold" panose="00000800000000000000" pitchFamily="2" charset="0"/>
              </a:rPr>
              <a:t>Năng lượng liên kết H–X </a:t>
            </a:r>
            <a:r>
              <a:rPr lang="en-US" sz="4000">
                <a:solidFill>
                  <a:schemeClr val="bg1"/>
                </a:solidFill>
                <a:highlight>
                  <a:srgbClr val="FF0000"/>
                </a:highlight>
                <a:latin typeface="#9Slide03 FS Neusa Bold" panose="00000800000000000000" pitchFamily="2" charset="0"/>
              </a:rPr>
              <a:t>giảm</a:t>
            </a:r>
            <a:r>
              <a:rPr lang="en-US" sz="4000">
                <a:solidFill>
                  <a:schemeClr val="tx1"/>
                </a:solidFill>
                <a:latin typeface="#9Slide03 FS Neusa Bold" panose="00000800000000000000" pitchFamily="2" charset="0"/>
              </a:rPr>
              <a:t> khi đi từ F đến I, do đó khả năng phản ứng với hydrogen </a:t>
            </a:r>
            <a:r>
              <a:rPr lang="en-US" sz="4000">
                <a:solidFill>
                  <a:schemeClr val="bg1"/>
                </a:solidFill>
                <a:highlight>
                  <a:srgbClr val="EC3A3B"/>
                </a:highlight>
                <a:latin typeface="#9Slide03 FS Neusa Bold" panose="00000800000000000000" pitchFamily="2" charset="0"/>
              </a:rPr>
              <a:t>giảm dần</a:t>
            </a:r>
            <a:r>
              <a:rPr lang="en-US" sz="4000">
                <a:solidFill>
                  <a:schemeClr val="tx1"/>
                </a:solidFill>
                <a:latin typeface="#9Slide03 FS Neusa Bold" panose="00000800000000000000" pitchFamily="2" charset="0"/>
              </a:rPr>
              <a:t> từ F</a:t>
            </a:r>
            <a:r>
              <a:rPr lang="en-US" sz="4000" baseline="-25000">
                <a:solidFill>
                  <a:schemeClr val="tx1"/>
                </a:solidFill>
                <a:latin typeface="#9Slide03 FS Neusa Bold" panose="00000800000000000000" pitchFamily="2" charset="0"/>
              </a:rPr>
              <a:t>2</a:t>
            </a:r>
            <a:r>
              <a:rPr lang="en-US" sz="4000">
                <a:solidFill>
                  <a:schemeClr val="tx1"/>
                </a:solidFill>
                <a:latin typeface="#9Slide03 FS Neusa Bold" panose="00000800000000000000" pitchFamily="2" charset="0"/>
              </a:rPr>
              <a:t> đến I</a:t>
            </a:r>
            <a:r>
              <a:rPr lang="en-US" sz="4000" baseline="-25000">
                <a:solidFill>
                  <a:schemeClr val="tx1"/>
                </a:solidFill>
                <a:latin typeface="#9Slide03 FS Neusa Bold" panose="00000800000000000000" pitchFamily="2" charset="0"/>
              </a:rPr>
              <a:t>2</a:t>
            </a:r>
            <a:r>
              <a:rPr lang="en-US" sz="4000">
                <a:solidFill>
                  <a:schemeClr val="tx1"/>
                </a:solidFill>
                <a:latin typeface="#9Slide03 FS Neusa Bold" panose="000008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497156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9" name="Rectangle 17"/>
          <p:cNvSpPr>
            <a:spLocks noChangeArrowheads="1"/>
          </p:cNvSpPr>
          <p:nvPr/>
        </p:nvSpPr>
        <p:spPr bwMode="auto">
          <a:xfrm>
            <a:off x="1524008" y="-18466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A24DE3D-3004-B242-B94C-2476274F07DE}"/>
              </a:ext>
            </a:extLst>
          </p:cNvPr>
          <p:cNvGrpSpPr/>
          <p:nvPr/>
        </p:nvGrpSpPr>
        <p:grpSpPr>
          <a:xfrm>
            <a:off x="4116000" y="116120"/>
            <a:ext cx="3960000" cy="756000"/>
            <a:chOff x="396240" y="1458839"/>
            <a:chExt cx="6120013" cy="915120"/>
          </a:xfrm>
          <a:solidFill>
            <a:srgbClr val="CC00CC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D48ABB1-F197-B2C6-435C-3805B88A989A}"/>
                </a:ext>
              </a:extLst>
            </p:cNvPr>
            <p:cNvSpPr/>
            <p:nvPr/>
          </p:nvSpPr>
          <p:spPr>
            <a:xfrm>
              <a:off x="396240" y="1458839"/>
              <a:ext cx="6120013" cy="915120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ectangle: Rounded Corners 4">
              <a:extLst>
                <a:ext uri="{FF2B5EF4-FFF2-40B4-BE49-F238E27FC236}">
                  <a16:creationId xmlns:a16="http://schemas.microsoft.com/office/drawing/2014/main" id="{FDBD3B62-10F5-F91E-9242-80F7BDB9477B}"/>
                </a:ext>
              </a:extLst>
            </p:cNvPr>
            <p:cNvSpPr txBox="1"/>
            <p:nvPr/>
          </p:nvSpPr>
          <p:spPr>
            <a:xfrm>
              <a:off x="440911" y="1503511"/>
              <a:ext cx="6048000" cy="82577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9677" tIns="0" rIns="209677" bIns="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400">
                  <a:latin typeface="#9Slide03 Bebas Neue Bold" panose="020B0606020202050201" pitchFamily="34" charset="0"/>
                </a:rPr>
                <a:t>TÍNH CHẤT HÓA HỌC</a:t>
              </a:r>
              <a:endParaRPr lang="en-US" sz="4400" kern="1200">
                <a:latin typeface="#9Slide03 Bebas Neue Bold" panose="020B0606020202050201" pitchFamily="34" charset="0"/>
              </a:endParaRP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200AC9F-5705-1FB4-1FF7-75C04D143E15}"/>
              </a:ext>
            </a:extLst>
          </p:cNvPr>
          <p:cNvSpPr/>
          <p:nvPr/>
        </p:nvSpPr>
        <p:spPr>
          <a:xfrm>
            <a:off x="320976" y="990600"/>
            <a:ext cx="3641424" cy="648000"/>
          </a:xfrm>
          <a:prstGeom prst="roundRect">
            <a:avLst>
              <a:gd name="adj" fmla="val 13164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0000"/>
              </a:lnSpc>
            </a:pPr>
            <a:r>
              <a:rPr lang="en-US" sz="3600">
                <a:solidFill>
                  <a:schemeClr val="bg1"/>
                </a:solidFill>
                <a:latin typeface="#9Slide03 FS Neusa Bold" panose="00000800000000000000" pitchFamily="2" charset="0"/>
              </a:rPr>
              <a:t>TÁC DỤNG VỚI NƯỚC</a:t>
            </a:r>
          </a:p>
        </p:txBody>
      </p:sp>
      <p:graphicFrame>
        <p:nvGraphicFramePr>
          <p:cNvPr id="3" name="Table 10">
            <a:extLst>
              <a:ext uri="{FF2B5EF4-FFF2-40B4-BE49-F238E27FC236}">
                <a16:creationId xmlns:a16="http://schemas.microsoft.com/office/drawing/2014/main" id="{C23053EB-5DB4-DBF6-EC26-7933FF2C27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7939182"/>
              </p:ext>
            </p:extLst>
          </p:nvPr>
        </p:nvGraphicFramePr>
        <p:xfrm>
          <a:off x="300144" y="2009688"/>
          <a:ext cx="11591712" cy="3600000"/>
        </p:xfrm>
        <a:graphic>
          <a:graphicData uri="http://schemas.openxmlformats.org/drawingml/2006/table">
            <a:tbl>
              <a:tblPr firstRow="1" bandRow="1"/>
              <a:tblGrid>
                <a:gridCol w="6011712">
                  <a:extLst>
                    <a:ext uri="{9D8B030D-6E8A-4147-A177-3AD203B41FA5}">
                      <a16:colId xmlns:a16="http://schemas.microsoft.com/office/drawing/2014/main" val="653827843"/>
                    </a:ext>
                  </a:extLst>
                </a:gridCol>
                <a:gridCol w="1800000">
                  <a:extLst>
                    <a:ext uri="{9D8B030D-6E8A-4147-A177-3AD203B41FA5}">
                      <a16:colId xmlns:a16="http://schemas.microsoft.com/office/drawing/2014/main" val="3688486520"/>
                    </a:ext>
                  </a:extLst>
                </a:gridCol>
                <a:gridCol w="3780000">
                  <a:extLst>
                    <a:ext uri="{9D8B030D-6E8A-4147-A177-3AD203B41FA5}">
                      <a16:colId xmlns:a16="http://schemas.microsoft.com/office/drawing/2014/main" val="3336580587"/>
                    </a:ext>
                  </a:extLst>
                </a:gridCol>
              </a:tblGrid>
              <a:tr h="9000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6706322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411774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0385272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1162408"/>
                  </a:ext>
                </a:extLst>
              </a:tr>
            </a:tbl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DC44E86-561C-8B70-51E1-1E9A59B1DF2D}"/>
              </a:ext>
            </a:extLst>
          </p:cNvPr>
          <p:cNvSpPr/>
          <p:nvPr/>
        </p:nvSpPr>
        <p:spPr>
          <a:xfrm>
            <a:off x="8097520" y="2142929"/>
            <a:ext cx="3780000" cy="648000"/>
          </a:xfrm>
          <a:prstGeom prst="roundRect">
            <a:avLst>
              <a:gd name="adj" fmla="val 1316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sz="3600">
                <a:solidFill>
                  <a:schemeClr val="tx1"/>
                </a:solidFill>
                <a:latin typeface="#9Slide03 Cabin Condensed" panose="00000506000000000000" pitchFamily="2" charset="0"/>
              </a:rPr>
              <a:t>Tính oxi hóa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1064709-94A6-063C-842F-0D9BEEDD0A0A}"/>
              </a:ext>
            </a:extLst>
          </p:cNvPr>
          <p:cNvSpPr/>
          <p:nvPr/>
        </p:nvSpPr>
        <p:spPr>
          <a:xfrm>
            <a:off x="6307680" y="2142929"/>
            <a:ext cx="1800000" cy="648000"/>
          </a:xfrm>
          <a:prstGeom prst="roundRect">
            <a:avLst>
              <a:gd name="adj" fmla="val 1316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sz="3600">
                <a:solidFill>
                  <a:srgbClr val="FF0000"/>
                </a:solidFill>
                <a:latin typeface="#9Slide03 Cabin Condensed" panose="00000506000000000000" pitchFamily="2" charset="0"/>
              </a:rPr>
              <a:t>Mạnh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D1FCD53-2125-B3AF-9F1F-FD2AF3E2FB59}"/>
              </a:ext>
            </a:extLst>
          </p:cNvPr>
          <p:cNvSpPr/>
          <p:nvPr/>
        </p:nvSpPr>
        <p:spPr>
          <a:xfrm>
            <a:off x="6307680" y="3043103"/>
            <a:ext cx="1800000" cy="648000"/>
          </a:xfrm>
          <a:prstGeom prst="roundRect">
            <a:avLst>
              <a:gd name="adj" fmla="val 1316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sz="3400">
                <a:solidFill>
                  <a:srgbClr val="FF0000"/>
                </a:solidFill>
                <a:latin typeface="#9Slide03 Cabin Condensed" panose="00000506000000000000" pitchFamily="2" charset="0"/>
              </a:rPr>
              <a:t>Chậm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9DE42EC-BDBC-6578-D96E-938ED9BAB42C}"/>
              </a:ext>
            </a:extLst>
          </p:cNvPr>
          <p:cNvSpPr/>
          <p:nvPr/>
        </p:nvSpPr>
        <p:spPr>
          <a:xfrm>
            <a:off x="8097520" y="3043103"/>
            <a:ext cx="3780000" cy="648000"/>
          </a:xfrm>
          <a:prstGeom prst="roundRect">
            <a:avLst>
              <a:gd name="adj" fmla="val 1316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sz="3600">
                <a:solidFill>
                  <a:schemeClr val="tx1"/>
                </a:solidFill>
                <a:latin typeface="#9Slide03 Cabin Condensed" panose="00000506000000000000" pitchFamily="2" charset="0"/>
              </a:rPr>
              <a:t>Vừa oxi hóa, vừa khử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DA50D31-A70E-BBB9-4CB6-2EE1D94A6321}"/>
              </a:ext>
            </a:extLst>
          </p:cNvPr>
          <p:cNvSpPr/>
          <p:nvPr/>
        </p:nvSpPr>
        <p:spPr>
          <a:xfrm>
            <a:off x="8097520" y="3943277"/>
            <a:ext cx="3780000" cy="648000"/>
          </a:xfrm>
          <a:prstGeom prst="roundRect">
            <a:avLst>
              <a:gd name="adj" fmla="val 1316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sz="3600">
                <a:solidFill>
                  <a:schemeClr val="tx1"/>
                </a:solidFill>
                <a:latin typeface="#9Slide03 Cabin Condensed" panose="00000506000000000000" pitchFamily="2" charset="0"/>
              </a:rPr>
              <a:t>Vừa oxi hóa, vừa khử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D145EBF-CABF-8E9A-D08E-F23E837F4552}"/>
              </a:ext>
            </a:extLst>
          </p:cNvPr>
          <p:cNvSpPr/>
          <p:nvPr/>
        </p:nvSpPr>
        <p:spPr>
          <a:xfrm>
            <a:off x="8097520" y="4843452"/>
            <a:ext cx="3780000" cy="648000"/>
          </a:xfrm>
          <a:prstGeom prst="roundRect">
            <a:avLst>
              <a:gd name="adj" fmla="val 1316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sz="3600">
                <a:solidFill>
                  <a:schemeClr val="tx1"/>
                </a:solidFill>
                <a:latin typeface="#9Slide03 Cabin Condensed" panose="00000506000000000000" pitchFamily="2" charset="0"/>
              </a:rPr>
              <a:t>Không phản ứng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2905313-B02D-D2DD-3E80-06A7450A2E0E}"/>
              </a:ext>
            </a:extLst>
          </p:cNvPr>
          <p:cNvSpPr/>
          <p:nvPr/>
        </p:nvSpPr>
        <p:spPr>
          <a:xfrm>
            <a:off x="6307680" y="3943277"/>
            <a:ext cx="1800000" cy="648000"/>
          </a:xfrm>
          <a:prstGeom prst="roundRect">
            <a:avLst>
              <a:gd name="adj" fmla="val 1316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sz="3400">
                <a:solidFill>
                  <a:srgbClr val="FF0000"/>
                </a:solidFill>
                <a:latin typeface="#9Slide03 Cabin Condensed" panose="00000506000000000000" pitchFamily="2" charset="0"/>
              </a:rPr>
              <a:t>Rất chậm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210BD57D-FB20-AABB-C9BF-3F4D3DC55B3E}"/>
              </a:ext>
            </a:extLst>
          </p:cNvPr>
          <p:cNvSpPr/>
          <p:nvPr/>
        </p:nvSpPr>
        <p:spPr>
          <a:xfrm>
            <a:off x="6307680" y="4843452"/>
            <a:ext cx="1800000" cy="648000"/>
          </a:xfrm>
          <a:prstGeom prst="roundRect">
            <a:avLst>
              <a:gd name="adj" fmla="val 1316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sz="3400">
                <a:solidFill>
                  <a:srgbClr val="FF0000"/>
                </a:solidFill>
                <a:latin typeface="#9Slide03 Cabin Condensed" panose="00000506000000000000" pitchFamily="2" charset="0"/>
              </a:rPr>
              <a:t>Không pư</a:t>
            </a:r>
          </a:p>
        </p:txBody>
      </p:sp>
      <p:graphicFrame>
        <p:nvGraphicFramePr>
          <p:cNvPr id="34" name="Object 33">
            <a:extLst>
              <a:ext uri="{FF2B5EF4-FFF2-40B4-BE49-F238E27FC236}">
                <a16:creationId xmlns:a16="http://schemas.microsoft.com/office/drawing/2014/main" id="{08566136-EB31-86E4-23D0-AD4752F14D2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6684150"/>
              </p:ext>
            </p:extLst>
          </p:nvPr>
        </p:nvGraphicFramePr>
        <p:xfrm>
          <a:off x="501863" y="2142929"/>
          <a:ext cx="5635058" cy="64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815682" imgH="323920" progId="Equation.DSMT4">
                  <p:embed/>
                </p:oleObj>
              </mc:Choice>
              <mc:Fallback>
                <p:oleObj name="Equation" r:id="rId2" imgW="2815682" imgH="3239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01863" y="2142929"/>
                        <a:ext cx="5635058" cy="64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>
            <a:extLst>
              <a:ext uri="{FF2B5EF4-FFF2-40B4-BE49-F238E27FC236}">
                <a16:creationId xmlns:a16="http://schemas.microsoft.com/office/drawing/2014/main" id="{41517508-C367-A741-E1A5-B1038AC1380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6866902"/>
              </p:ext>
            </p:extLst>
          </p:nvPr>
        </p:nvGraphicFramePr>
        <p:xfrm>
          <a:off x="415392" y="3043103"/>
          <a:ext cx="5808000" cy="61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073621" imgH="323920" progId="Equation.DSMT4">
                  <p:embed/>
                </p:oleObj>
              </mc:Choice>
              <mc:Fallback>
                <p:oleObj name="Equation" r:id="rId4" imgW="3073621" imgH="3239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15392" y="3043103"/>
                        <a:ext cx="5808000" cy="61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35">
            <a:extLst>
              <a:ext uri="{FF2B5EF4-FFF2-40B4-BE49-F238E27FC236}">
                <a16:creationId xmlns:a16="http://schemas.microsoft.com/office/drawing/2014/main" id="{910A7B70-5FA9-3AAE-BA56-867AF0B869A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3134415"/>
              </p:ext>
            </p:extLst>
          </p:nvPr>
        </p:nvGraphicFramePr>
        <p:xfrm>
          <a:off x="415392" y="3943277"/>
          <a:ext cx="5808000" cy="61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073621" imgH="323920" progId="Equation.DSMT4">
                  <p:embed/>
                </p:oleObj>
              </mc:Choice>
              <mc:Fallback>
                <p:oleObj name="Equation" r:id="rId6" imgW="3073621" imgH="3239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15392" y="3943277"/>
                        <a:ext cx="5808000" cy="61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6">
            <a:extLst>
              <a:ext uri="{FF2B5EF4-FFF2-40B4-BE49-F238E27FC236}">
                <a16:creationId xmlns:a16="http://schemas.microsoft.com/office/drawing/2014/main" id="{B3DB3CA6-3D7E-8CEA-2BA3-496E8273074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6343958"/>
              </p:ext>
            </p:extLst>
          </p:nvPr>
        </p:nvGraphicFramePr>
        <p:xfrm>
          <a:off x="626853" y="4843452"/>
          <a:ext cx="4991997" cy="64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641320" imgH="342720" progId="Equation.DSMT4">
                  <p:embed/>
                </p:oleObj>
              </mc:Choice>
              <mc:Fallback>
                <p:oleObj name="Equation" r:id="rId8" imgW="264132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26853" y="4843452"/>
                        <a:ext cx="4991997" cy="64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FE154721-CF66-0E0C-828C-6F39DE06DFBA}"/>
              </a:ext>
            </a:extLst>
          </p:cNvPr>
          <p:cNvSpPr/>
          <p:nvPr/>
        </p:nvSpPr>
        <p:spPr>
          <a:xfrm>
            <a:off x="2607116" y="5776529"/>
            <a:ext cx="6977768" cy="792000"/>
          </a:xfrm>
          <a:prstGeom prst="roundRect">
            <a:avLst>
              <a:gd name="adj" fmla="val 13164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0000"/>
              </a:lnSpc>
            </a:pPr>
            <a:r>
              <a:rPr lang="en-US" sz="4400">
                <a:solidFill>
                  <a:schemeClr val="tx1"/>
                </a:solidFill>
                <a:latin typeface="#9Slide03 FS Neusa Bold" panose="00000800000000000000" pitchFamily="2" charset="0"/>
              </a:rPr>
              <a:t>Từ F</a:t>
            </a:r>
            <a:r>
              <a:rPr lang="en-US" sz="4400" baseline="-25000">
                <a:solidFill>
                  <a:schemeClr val="tx1"/>
                </a:solidFill>
                <a:latin typeface="#9Slide03 FS Neusa Bold" panose="00000800000000000000" pitchFamily="2" charset="0"/>
              </a:rPr>
              <a:t>2</a:t>
            </a:r>
            <a:r>
              <a:rPr lang="en-US" sz="4400">
                <a:solidFill>
                  <a:schemeClr val="tx1"/>
                </a:solidFill>
                <a:latin typeface="#9Slide03 FS Neusa Bold" panose="00000800000000000000" pitchFamily="2" charset="0"/>
              </a:rPr>
              <a:t> đến I</a:t>
            </a:r>
            <a:r>
              <a:rPr lang="en-US" sz="4400" baseline="-25000">
                <a:solidFill>
                  <a:schemeClr val="tx1"/>
                </a:solidFill>
                <a:latin typeface="#9Slide03 FS Neusa Bold" panose="00000800000000000000" pitchFamily="2" charset="0"/>
              </a:rPr>
              <a:t>2</a:t>
            </a:r>
            <a:r>
              <a:rPr lang="en-US" sz="4400">
                <a:solidFill>
                  <a:schemeClr val="tx1"/>
                </a:solidFill>
                <a:latin typeface="#9Slide03 FS Neusa Bold" panose="00000800000000000000" pitchFamily="2" charset="0"/>
              </a:rPr>
              <a:t>: tính oxi hóa </a:t>
            </a:r>
            <a:r>
              <a:rPr lang="en-US" sz="4400">
                <a:solidFill>
                  <a:schemeClr val="bg1"/>
                </a:solidFill>
                <a:highlight>
                  <a:srgbClr val="FF0000"/>
                </a:highlight>
                <a:latin typeface="#9Slide03 FS Neusa Bold" panose="00000800000000000000" pitchFamily="2" charset="0"/>
              </a:rPr>
              <a:t>giảm</a:t>
            </a:r>
            <a:r>
              <a:rPr lang="en-US" sz="4400">
                <a:solidFill>
                  <a:schemeClr val="tx1"/>
                </a:solidFill>
                <a:latin typeface="#9Slide03 FS Neusa Bold" panose="000008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403983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  <p:bldP spid="6" grpId="0"/>
      <p:bldP spid="11" grpId="0"/>
      <p:bldP spid="13" grpId="0"/>
      <p:bldP spid="14" grpId="0"/>
      <p:bldP spid="20" grpId="0"/>
      <p:bldP spid="21" grpId="0"/>
      <p:bldP spid="30" grpId="0"/>
      <p:bldP spid="3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9" name="Rectangle 17"/>
          <p:cNvSpPr>
            <a:spLocks noChangeArrowheads="1"/>
          </p:cNvSpPr>
          <p:nvPr/>
        </p:nvSpPr>
        <p:spPr bwMode="auto">
          <a:xfrm>
            <a:off x="1524008" y="-18466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A24DE3D-3004-B242-B94C-2476274F07DE}"/>
              </a:ext>
            </a:extLst>
          </p:cNvPr>
          <p:cNvGrpSpPr/>
          <p:nvPr/>
        </p:nvGrpSpPr>
        <p:grpSpPr>
          <a:xfrm>
            <a:off x="4116000" y="116120"/>
            <a:ext cx="3960000" cy="756000"/>
            <a:chOff x="396240" y="1458839"/>
            <a:chExt cx="6120013" cy="915120"/>
          </a:xfrm>
          <a:solidFill>
            <a:srgbClr val="CC00CC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D48ABB1-F197-B2C6-435C-3805B88A989A}"/>
                </a:ext>
              </a:extLst>
            </p:cNvPr>
            <p:cNvSpPr/>
            <p:nvPr/>
          </p:nvSpPr>
          <p:spPr>
            <a:xfrm>
              <a:off x="396240" y="1458839"/>
              <a:ext cx="6120013" cy="915120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ectangle: Rounded Corners 4">
              <a:extLst>
                <a:ext uri="{FF2B5EF4-FFF2-40B4-BE49-F238E27FC236}">
                  <a16:creationId xmlns:a16="http://schemas.microsoft.com/office/drawing/2014/main" id="{FDBD3B62-10F5-F91E-9242-80F7BDB9477B}"/>
                </a:ext>
              </a:extLst>
            </p:cNvPr>
            <p:cNvSpPr txBox="1"/>
            <p:nvPr/>
          </p:nvSpPr>
          <p:spPr>
            <a:xfrm>
              <a:off x="440911" y="1503511"/>
              <a:ext cx="6048000" cy="82577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9677" tIns="0" rIns="209677" bIns="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400">
                  <a:latin typeface="#9Slide03 Bebas Neue Bold" panose="020B0606020202050201" pitchFamily="34" charset="0"/>
                </a:rPr>
                <a:t>TÍNH CHẤT HÓA HỌC</a:t>
              </a:r>
              <a:endParaRPr lang="en-US" sz="4400" kern="1200">
                <a:latin typeface="#9Slide03 Bebas Neue Bold" panose="020B0606020202050201" pitchFamily="34" charset="0"/>
              </a:endParaRP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200AC9F-5705-1FB4-1FF7-75C04D143E15}"/>
              </a:ext>
            </a:extLst>
          </p:cNvPr>
          <p:cNvSpPr/>
          <p:nvPr/>
        </p:nvSpPr>
        <p:spPr>
          <a:xfrm>
            <a:off x="152400" y="990600"/>
            <a:ext cx="4708224" cy="648000"/>
          </a:xfrm>
          <a:prstGeom prst="roundRect">
            <a:avLst>
              <a:gd name="adj" fmla="val 13164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0000"/>
              </a:lnSpc>
            </a:pPr>
            <a:r>
              <a:rPr lang="en-US" sz="3600">
                <a:solidFill>
                  <a:schemeClr val="bg1"/>
                </a:solidFill>
                <a:latin typeface="#9Slide03 FS Neusa Bold" panose="00000800000000000000" pitchFamily="2" charset="0"/>
              </a:rPr>
              <a:t>TÁC DỤNG DUNG DỊCH KIỀM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5FF24DAB-AE67-795D-01BB-B4E6E9813C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7894372"/>
              </p:ext>
            </p:extLst>
          </p:nvPr>
        </p:nvGraphicFramePr>
        <p:xfrm>
          <a:off x="564355" y="1968000"/>
          <a:ext cx="9910283" cy="108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149280" imgH="342720" progId="Equation.DSMT4">
                  <p:embed/>
                </p:oleObj>
              </mc:Choice>
              <mc:Fallback>
                <p:oleObj name="Equation" r:id="rId2" imgW="314928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64355" y="1968000"/>
                        <a:ext cx="9910283" cy="108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77008249-9ADF-967A-92C3-D2D63D1A463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3236141"/>
              </p:ext>
            </p:extLst>
          </p:nvPr>
        </p:nvGraphicFramePr>
        <p:xfrm>
          <a:off x="564355" y="3270001"/>
          <a:ext cx="9879997" cy="108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136680" imgH="342720" progId="Equation.DSMT4">
                  <p:embed/>
                </p:oleObj>
              </mc:Choice>
              <mc:Fallback>
                <p:oleObj name="Equation" r:id="rId4" imgW="313668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64355" y="3270001"/>
                        <a:ext cx="9879997" cy="108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93A2567-213D-15F7-8DA9-16C357308DDE}"/>
              </a:ext>
            </a:extLst>
          </p:cNvPr>
          <p:cNvSpPr/>
          <p:nvPr/>
        </p:nvSpPr>
        <p:spPr>
          <a:xfrm>
            <a:off x="4800600" y="990600"/>
            <a:ext cx="7380000" cy="648000"/>
          </a:xfrm>
          <a:prstGeom prst="roundRect">
            <a:avLst>
              <a:gd name="adj" fmla="val 13164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0000"/>
              </a:lnSpc>
            </a:pPr>
            <a:r>
              <a:rPr lang="en-US" sz="3600">
                <a:solidFill>
                  <a:schemeClr val="tx1"/>
                </a:solidFill>
                <a:latin typeface="#9Slide03 Dekar" panose="02000000000000000000" pitchFamily="2" charset="0"/>
              </a:rPr>
              <a:t>Sản phẩm sinh ra tùy điều kiện phản ứng</a:t>
            </a:r>
          </a:p>
        </p:txBody>
      </p:sp>
    </p:spTree>
    <p:extLst>
      <p:ext uri="{BB962C8B-B14F-4D97-AF65-F5344CB8AC3E}">
        <p14:creationId xmlns:p14="http://schemas.microsoft.com/office/powerpoint/2010/main" val="10022948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9" name="Rectangle 17"/>
          <p:cNvSpPr>
            <a:spLocks noChangeArrowheads="1"/>
          </p:cNvSpPr>
          <p:nvPr/>
        </p:nvSpPr>
        <p:spPr bwMode="auto">
          <a:xfrm>
            <a:off x="1524008" y="-18466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60F7777-5167-CC5F-8092-FF2ABF226AA2}"/>
              </a:ext>
            </a:extLst>
          </p:cNvPr>
          <p:cNvGrpSpPr/>
          <p:nvPr/>
        </p:nvGrpSpPr>
        <p:grpSpPr>
          <a:xfrm>
            <a:off x="3396000" y="121200"/>
            <a:ext cx="5400000" cy="756000"/>
            <a:chOff x="396240" y="52679"/>
            <a:chExt cx="6120013" cy="91512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6773B654-6B35-F380-E1E0-01EBB32FFDFA}"/>
                </a:ext>
              </a:extLst>
            </p:cNvPr>
            <p:cNvSpPr/>
            <p:nvPr/>
          </p:nvSpPr>
          <p:spPr>
            <a:xfrm>
              <a:off x="396240" y="52679"/>
              <a:ext cx="6120013" cy="915120"/>
            </a:xfrm>
            <a:prstGeom prst="roundRect">
              <a:avLst/>
            </a:prstGeom>
            <a:solidFill>
              <a:srgbClr val="92D05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ectangle: Rounded Corners 4">
              <a:extLst>
                <a:ext uri="{FF2B5EF4-FFF2-40B4-BE49-F238E27FC236}">
                  <a16:creationId xmlns:a16="http://schemas.microsoft.com/office/drawing/2014/main" id="{BC2265ED-50E4-9828-F35D-4ECE1D9BA83B}"/>
                </a:ext>
              </a:extLst>
            </p:cNvPr>
            <p:cNvSpPr txBox="1"/>
            <p:nvPr/>
          </p:nvSpPr>
          <p:spPr>
            <a:xfrm>
              <a:off x="440913" y="97350"/>
              <a:ext cx="6030669" cy="82577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9677" tIns="0" rIns="209677" bIns="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400">
                  <a:latin typeface="#9Slide03 Bebas Neue Bold" panose="020B0606020202050201" pitchFamily="34" charset="0"/>
                </a:rPr>
                <a:t>VỊ TRÍ, TRẠNG THÁI TỰ NHIÊN</a:t>
              </a:r>
              <a:endParaRPr lang="en-US" sz="4400" kern="1200">
                <a:latin typeface="#9Slide03 Bebas Neue Bold" panose="020B0606020202050201" pitchFamily="34" charset="0"/>
              </a:endParaRPr>
            </a:p>
          </p:txBody>
        </p:sp>
      </p:grpSp>
      <p:sp>
        <p:nvSpPr>
          <p:cNvPr id="4" name="Arrow: Right 3">
            <a:extLst>
              <a:ext uri="{FF2B5EF4-FFF2-40B4-BE49-F238E27FC236}">
                <a16:creationId xmlns:a16="http://schemas.microsoft.com/office/drawing/2014/main" id="{D91A9615-52EF-D078-138B-8F842B5482E0}"/>
              </a:ext>
            </a:extLst>
          </p:cNvPr>
          <p:cNvSpPr/>
          <p:nvPr/>
        </p:nvSpPr>
        <p:spPr>
          <a:xfrm>
            <a:off x="228600" y="914400"/>
            <a:ext cx="2667000" cy="1371600"/>
          </a:xfrm>
          <a:prstGeom prst="rightArrow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#9Slide03 Bebas Neue Bold" panose="020B0606020202050201" pitchFamily="34" charset="0"/>
              </a:rPr>
              <a:t>Làm việc Cá nhân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644CFF-F281-851E-B86F-DF846B1635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231172"/>
            <a:ext cx="11430000" cy="4216539"/>
          </a:xfrm>
          <a:custGeom>
            <a:avLst/>
            <a:gdLst>
              <a:gd name="connsiteX0" fmla="*/ 0 w 11430000"/>
              <a:gd name="connsiteY0" fmla="*/ 0 h 4216539"/>
              <a:gd name="connsiteX1" fmla="*/ 342900 w 11430000"/>
              <a:gd name="connsiteY1" fmla="*/ 0 h 4216539"/>
              <a:gd name="connsiteX2" fmla="*/ 1143000 w 11430000"/>
              <a:gd name="connsiteY2" fmla="*/ 0 h 4216539"/>
              <a:gd name="connsiteX3" fmla="*/ 1485900 w 11430000"/>
              <a:gd name="connsiteY3" fmla="*/ 0 h 4216539"/>
              <a:gd name="connsiteX4" fmla="*/ 2286000 w 11430000"/>
              <a:gd name="connsiteY4" fmla="*/ 0 h 4216539"/>
              <a:gd name="connsiteX5" fmla="*/ 2514600 w 11430000"/>
              <a:gd name="connsiteY5" fmla="*/ 0 h 4216539"/>
              <a:gd name="connsiteX6" fmla="*/ 3200400 w 11430000"/>
              <a:gd name="connsiteY6" fmla="*/ 0 h 4216539"/>
              <a:gd name="connsiteX7" fmla="*/ 4000500 w 11430000"/>
              <a:gd name="connsiteY7" fmla="*/ 0 h 4216539"/>
              <a:gd name="connsiteX8" fmla="*/ 4800600 w 11430000"/>
              <a:gd name="connsiteY8" fmla="*/ 0 h 4216539"/>
              <a:gd name="connsiteX9" fmla="*/ 5372100 w 11430000"/>
              <a:gd name="connsiteY9" fmla="*/ 0 h 4216539"/>
              <a:gd name="connsiteX10" fmla="*/ 5600700 w 11430000"/>
              <a:gd name="connsiteY10" fmla="*/ 0 h 4216539"/>
              <a:gd name="connsiteX11" fmla="*/ 6057900 w 11430000"/>
              <a:gd name="connsiteY11" fmla="*/ 0 h 4216539"/>
              <a:gd name="connsiteX12" fmla="*/ 6743700 w 11430000"/>
              <a:gd name="connsiteY12" fmla="*/ 0 h 4216539"/>
              <a:gd name="connsiteX13" fmla="*/ 7315200 w 11430000"/>
              <a:gd name="connsiteY13" fmla="*/ 0 h 4216539"/>
              <a:gd name="connsiteX14" fmla="*/ 8115300 w 11430000"/>
              <a:gd name="connsiteY14" fmla="*/ 0 h 4216539"/>
              <a:gd name="connsiteX15" fmla="*/ 8343900 w 11430000"/>
              <a:gd name="connsiteY15" fmla="*/ 0 h 4216539"/>
              <a:gd name="connsiteX16" fmla="*/ 9144000 w 11430000"/>
              <a:gd name="connsiteY16" fmla="*/ 0 h 4216539"/>
              <a:gd name="connsiteX17" fmla="*/ 9944100 w 11430000"/>
              <a:gd name="connsiteY17" fmla="*/ 0 h 4216539"/>
              <a:gd name="connsiteX18" fmla="*/ 10172700 w 11430000"/>
              <a:gd name="connsiteY18" fmla="*/ 0 h 4216539"/>
              <a:gd name="connsiteX19" fmla="*/ 10401300 w 11430000"/>
              <a:gd name="connsiteY19" fmla="*/ 0 h 4216539"/>
              <a:gd name="connsiteX20" fmla="*/ 10744200 w 11430000"/>
              <a:gd name="connsiteY20" fmla="*/ 0 h 4216539"/>
              <a:gd name="connsiteX21" fmla="*/ 11430000 w 11430000"/>
              <a:gd name="connsiteY21" fmla="*/ 0 h 4216539"/>
              <a:gd name="connsiteX22" fmla="*/ 11430000 w 11430000"/>
              <a:gd name="connsiteY22" fmla="*/ 611398 h 4216539"/>
              <a:gd name="connsiteX23" fmla="*/ 11430000 w 11430000"/>
              <a:gd name="connsiteY23" fmla="*/ 1180631 h 4216539"/>
              <a:gd name="connsiteX24" fmla="*/ 11430000 w 11430000"/>
              <a:gd name="connsiteY24" fmla="*/ 1792029 h 4216539"/>
              <a:gd name="connsiteX25" fmla="*/ 11430000 w 11430000"/>
              <a:gd name="connsiteY25" fmla="*/ 2361262 h 4216539"/>
              <a:gd name="connsiteX26" fmla="*/ 11430000 w 11430000"/>
              <a:gd name="connsiteY26" fmla="*/ 2803998 h 4216539"/>
              <a:gd name="connsiteX27" fmla="*/ 11430000 w 11430000"/>
              <a:gd name="connsiteY27" fmla="*/ 3331066 h 4216539"/>
              <a:gd name="connsiteX28" fmla="*/ 11430000 w 11430000"/>
              <a:gd name="connsiteY28" fmla="*/ 4216539 h 4216539"/>
              <a:gd name="connsiteX29" fmla="*/ 11087100 w 11430000"/>
              <a:gd name="connsiteY29" fmla="*/ 4216539 h 4216539"/>
              <a:gd name="connsiteX30" fmla="*/ 10744200 w 11430000"/>
              <a:gd name="connsiteY30" fmla="*/ 4216539 h 4216539"/>
              <a:gd name="connsiteX31" fmla="*/ 10401300 w 11430000"/>
              <a:gd name="connsiteY31" fmla="*/ 4216539 h 4216539"/>
              <a:gd name="connsiteX32" fmla="*/ 9715500 w 11430000"/>
              <a:gd name="connsiteY32" fmla="*/ 4216539 h 4216539"/>
              <a:gd name="connsiteX33" fmla="*/ 8915400 w 11430000"/>
              <a:gd name="connsiteY33" fmla="*/ 4216539 h 4216539"/>
              <a:gd name="connsiteX34" fmla="*/ 8229600 w 11430000"/>
              <a:gd name="connsiteY34" fmla="*/ 4216539 h 4216539"/>
              <a:gd name="connsiteX35" fmla="*/ 7543800 w 11430000"/>
              <a:gd name="connsiteY35" fmla="*/ 4216539 h 4216539"/>
              <a:gd name="connsiteX36" fmla="*/ 6972300 w 11430000"/>
              <a:gd name="connsiteY36" fmla="*/ 4216539 h 4216539"/>
              <a:gd name="connsiteX37" fmla="*/ 6400800 w 11430000"/>
              <a:gd name="connsiteY37" fmla="*/ 4216539 h 4216539"/>
              <a:gd name="connsiteX38" fmla="*/ 6172200 w 11430000"/>
              <a:gd name="connsiteY38" fmla="*/ 4216539 h 4216539"/>
              <a:gd name="connsiteX39" fmla="*/ 5600700 w 11430000"/>
              <a:gd name="connsiteY39" fmla="*/ 4216539 h 4216539"/>
              <a:gd name="connsiteX40" fmla="*/ 5029200 w 11430000"/>
              <a:gd name="connsiteY40" fmla="*/ 4216539 h 4216539"/>
              <a:gd name="connsiteX41" fmla="*/ 4686300 w 11430000"/>
              <a:gd name="connsiteY41" fmla="*/ 4216539 h 4216539"/>
              <a:gd name="connsiteX42" fmla="*/ 4229100 w 11430000"/>
              <a:gd name="connsiteY42" fmla="*/ 4216539 h 4216539"/>
              <a:gd name="connsiteX43" fmla="*/ 3429000 w 11430000"/>
              <a:gd name="connsiteY43" fmla="*/ 4216539 h 4216539"/>
              <a:gd name="connsiteX44" fmla="*/ 3200400 w 11430000"/>
              <a:gd name="connsiteY44" fmla="*/ 4216539 h 4216539"/>
              <a:gd name="connsiteX45" fmla="*/ 2743200 w 11430000"/>
              <a:gd name="connsiteY45" fmla="*/ 4216539 h 4216539"/>
              <a:gd name="connsiteX46" fmla="*/ 2057400 w 11430000"/>
              <a:gd name="connsiteY46" fmla="*/ 4216539 h 4216539"/>
              <a:gd name="connsiteX47" fmla="*/ 1371600 w 11430000"/>
              <a:gd name="connsiteY47" fmla="*/ 4216539 h 4216539"/>
              <a:gd name="connsiteX48" fmla="*/ 1028700 w 11430000"/>
              <a:gd name="connsiteY48" fmla="*/ 4216539 h 4216539"/>
              <a:gd name="connsiteX49" fmla="*/ 685800 w 11430000"/>
              <a:gd name="connsiteY49" fmla="*/ 4216539 h 4216539"/>
              <a:gd name="connsiteX50" fmla="*/ 0 w 11430000"/>
              <a:gd name="connsiteY50" fmla="*/ 4216539 h 4216539"/>
              <a:gd name="connsiteX51" fmla="*/ 0 w 11430000"/>
              <a:gd name="connsiteY51" fmla="*/ 3815968 h 4216539"/>
              <a:gd name="connsiteX52" fmla="*/ 0 w 11430000"/>
              <a:gd name="connsiteY52" fmla="*/ 3288900 h 4216539"/>
              <a:gd name="connsiteX53" fmla="*/ 0 w 11430000"/>
              <a:gd name="connsiteY53" fmla="*/ 2719668 h 4216539"/>
              <a:gd name="connsiteX54" fmla="*/ 0 w 11430000"/>
              <a:gd name="connsiteY54" fmla="*/ 2150435 h 4216539"/>
              <a:gd name="connsiteX55" fmla="*/ 0 w 11430000"/>
              <a:gd name="connsiteY55" fmla="*/ 1581202 h 4216539"/>
              <a:gd name="connsiteX56" fmla="*/ 0 w 11430000"/>
              <a:gd name="connsiteY56" fmla="*/ 1011969 h 4216539"/>
              <a:gd name="connsiteX57" fmla="*/ 0 w 11430000"/>
              <a:gd name="connsiteY57" fmla="*/ 0 h 4216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1430000" h="4216539" extrusionOk="0">
                <a:moveTo>
                  <a:pt x="0" y="0"/>
                </a:moveTo>
                <a:cubicBezTo>
                  <a:pt x="68846" y="-2001"/>
                  <a:pt x="235086" y="13084"/>
                  <a:pt x="342900" y="0"/>
                </a:cubicBezTo>
                <a:cubicBezTo>
                  <a:pt x="450714" y="-13084"/>
                  <a:pt x="847117" y="13789"/>
                  <a:pt x="1143000" y="0"/>
                </a:cubicBezTo>
                <a:cubicBezTo>
                  <a:pt x="1438883" y="-13789"/>
                  <a:pt x="1411491" y="2846"/>
                  <a:pt x="1485900" y="0"/>
                </a:cubicBezTo>
                <a:cubicBezTo>
                  <a:pt x="1560309" y="-2846"/>
                  <a:pt x="1991791" y="769"/>
                  <a:pt x="2286000" y="0"/>
                </a:cubicBezTo>
                <a:cubicBezTo>
                  <a:pt x="2580209" y="-769"/>
                  <a:pt x="2409454" y="2240"/>
                  <a:pt x="2514600" y="0"/>
                </a:cubicBezTo>
                <a:cubicBezTo>
                  <a:pt x="2619746" y="-2240"/>
                  <a:pt x="2970179" y="70298"/>
                  <a:pt x="3200400" y="0"/>
                </a:cubicBezTo>
                <a:cubicBezTo>
                  <a:pt x="3430621" y="-70298"/>
                  <a:pt x="3838557" y="58107"/>
                  <a:pt x="4000500" y="0"/>
                </a:cubicBezTo>
                <a:cubicBezTo>
                  <a:pt x="4162443" y="-58107"/>
                  <a:pt x="4480997" y="34396"/>
                  <a:pt x="4800600" y="0"/>
                </a:cubicBezTo>
                <a:cubicBezTo>
                  <a:pt x="5120203" y="-34396"/>
                  <a:pt x="5217385" y="22419"/>
                  <a:pt x="5372100" y="0"/>
                </a:cubicBezTo>
                <a:cubicBezTo>
                  <a:pt x="5526815" y="-22419"/>
                  <a:pt x="5490439" y="8795"/>
                  <a:pt x="5600700" y="0"/>
                </a:cubicBezTo>
                <a:cubicBezTo>
                  <a:pt x="5710961" y="-8795"/>
                  <a:pt x="5855785" y="24815"/>
                  <a:pt x="6057900" y="0"/>
                </a:cubicBezTo>
                <a:cubicBezTo>
                  <a:pt x="6260015" y="-24815"/>
                  <a:pt x="6606382" y="57318"/>
                  <a:pt x="6743700" y="0"/>
                </a:cubicBezTo>
                <a:cubicBezTo>
                  <a:pt x="6881018" y="-57318"/>
                  <a:pt x="7068104" y="40140"/>
                  <a:pt x="7315200" y="0"/>
                </a:cubicBezTo>
                <a:cubicBezTo>
                  <a:pt x="7562296" y="-40140"/>
                  <a:pt x="7834724" y="34099"/>
                  <a:pt x="8115300" y="0"/>
                </a:cubicBezTo>
                <a:cubicBezTo>
                  <a:pt x="8395876" y="-34099"/>
                  <a:pt x="8285816" y="23509"/>
                  <a:pt x="8343900" y="0"/>
                </a:cubicBezTo>
                <a:cubicBezTo>
                  <a:pt x="8401984" y="-23509"/>
                  <a:pt x="8879811" y="68921"/>
                  <a:pt x="9144000" y="0"/>
                </a:cubicBezTo>
                <a:cubicBezTo>
                  <a:pt x="9408189" y="-68921"/>
                  <a:pt x="9598273" y="87955"/>
                  <a:pt x="9944100" y="0"/>
                </a:cubicBezTo>
                <a:cubicBezTo>
                  <a:pt x="10289927" y="-87955"/>
                  <a:pt x="10084867" y="17001"/>
                  <a:pt x="10172700" y="0"/>
                </a:cubicBezTo>
                <a:cubicBezTo>
                  <a:pt x="10260533" y="-17001"/>
                  <a:pt x="10315900" y="645"/>
                  <a:pt x="10401300" y="0"/>
                </a:cubicBezTo>
                <a:cubicBezTo>
                  <a:pt x="10486700" y="-645"/>
                  <a:pt x="10585209" y="3507"/>
                  <a:pt x="10744200" y="0"/>
                </a:cubicBezTo>
                <a:cubicBezTo>
                  <a:pt x="10903191" y="-3507"/>
                  <a:pt x="11095770" y="48530"/>
                  <a:pt x="11430000" y="0"/>
                </a:cubicBezTo>
                <a:cubicBezTo>
                  <a:pt x="11465841" y="258248"/>
                  <a:pt x="11394476" y="436910"/>
                  <a:pt x="11430000" y="611398"/>
                </a:cubicBezTo>
                <a:cubicBezTo>
                  <a:pt x="11465524" y="785886"/>
                  <a:pt x="11371546" y="1058958"/>
                  <a:pt x="11430000" y="1180631"/>
                </a:cubicBezTo>
                <a:cubicBezTo>
                  <a:pt x="11488454" y="1302304"/>
                  <a:pt x="11388880" y="1498893"/>
                  <a:pt x="11430000" y="1792029"/>
                </a:cubicBezTo>
                <a:cubicBezTo>
                  <a:pt x="11471120" y="2085165"/>
                  <a:pt x="11398997" y="2206152"/>
                  <a:pt x="11430000" y="2361262"/>
                </a:cubicBezTo>
                <a:cubicBezTo>
                  <a:pt x="11461003" y="2516372"/>
                  <a:pt x="11385061" y="2701574"/>
                  <a:pt x="11430000" y="2803998"/>
                </a:cubicBezTo>
                <a:cubicBezTo>
                  <a:pt x="11474939" y="2906422"/>
                  <a:pt x="11428865" y="3146485"/>
                  <a:pt x="11430000" y="3331066"/>
                </a:cubicBezTo>
                <a:cubicBezTo>
                  <a:pt x="11431135" y="3515647"/>
                  <a:pt x="11394911" y="3829586"/>
                  <a:pt x="11430000" y="4216539"/>
                </a:cubicBezTo>
                <a:cubicBezTo>
                  <a:pt x="11295107" y="4245153"/>
                  <a:pt x="11220783" y="4215841"/>
                  <a:pt x="11087100" y="4216539"/>
                </a:cubicBezTo>
                <a:cubicBezTo>
                  <a:pt x="10953417" y="4217237"/>
                  <a:pt x="10884007" y="4182349"/>
                  <a:pt x="10744200" y="4216539"/>
                </a:cubicBezTo>
                <a:cubicBezTo>
                  <a:pt x="10604393" y="4250729"/>
                  <a:pt x="10530498" y="4196934"/>
                  <a:pt x="10401300" y="4216539"/>
                </a:cubicBezTo>
                <a:cubicBezTo>
                  <a:pt x="10272102" y="4236144"/>
                  <a:pt x="9956162" y="4203040"/>
                  <a:pt x="9715500" y="4216539"/>
                </a:cubicBezTo>
                <a:cubicBezTo>
                  <a:pt x="9474838" y="4230038"/>
                  <a:pt x="9191904" y="4166449"/>
                  <a:pt x="8915400" y="4216539"/>
                </a:cubicBezTo>
                <a:cubicBezTo>
                  <a:pt x="8638896" y="4266629"/>
                  <a:pt x="8543315" y="4167817"/>
                  <a:pt x="8229600" y="4216539"/>
                </a:cubicBezTo>
                <a:cubicBezTo>
                  <a:pt x="7915885" y="4265261"/>
                  <a:pt x="7793855" y="4161132"/>
                  <a:pt x="7543800" y="4216539"/>
                </a:cubicBezTo>
                <a:cubicBezTo>
                  <a:pt x="7293745" y="4271946"/>
                  <a:pt x="7224399" y="4151709"/>
                  <a:pt x="6972300" y="4216539"/>
                </a:cubicBezTo>
                <a:cubicBezTo>
                  <a:pt x="6720201" y="4281369"/>
                  <a:pt x="6535221" y="4197335"/>
                  <a:pt x="6400800" y="4216539"/>
                </a:cubicBezTo>
                <a:cubicBezTo>
                  <a:pt x="6266379" y="4235743"/>
                  <a:pt x="6248428" y="4209240"/>
                  <a:pt x="6172200" y="4216539"/>
                </a:cubicBezTo>
                <a:cubicBezTo>
                  <a:pt x="6095972" y="4223838"/>
                  <a:pt x="5833652" y="4158305"/>
                  <a:pt x="5600700" y="4216539"/>
                </a:cubicBezTo>
                <a:cubicBezTo>
                  <a:pt x="5367748" y="4274773"/>
                  <a:pt x="5278118" y="4159987"/>
                  <a:pt x="5029200" y="4216539"/>
                </a:cubicBezTo>
                <a:cubicBezTo>
                  <a:pt x="4780282" y="4273091"/>
                  <a:pt x="4786427" y="4194751"/>
                  <a:pt x="4686300" y="4216539"/>
                </a:cubicBezTo>
                <a:cubicBezTo>
                  <a:pt x="4586173" y="4238327"/>
                  <a:pt x="4448023" y="4205679"/>
                  <a:pt x="4229100" y="4216539"/>
                </a:cubicBezTo>
                <a:cubicBezTo>
                  <a:pt x="4010177" y="4227399"/>
                  <a:pt x="3654574" y="4166077"/>
                  <a:pt x="3429000" y="4216539"/>
                </a:cubicBezTo>
                <a:cubicBezTo>
                  <a:pt x="3203426" y="4267001"/>
                  <a:pt x="3262934" y="4189806"/>
                  <a:pt x="3200400" y="4216539"/>
                </a:cubicBezTo>
                <a:cubicBezTo>
                  <a:pt x="3137866" y="4243272"/>
                  <a:pt x="2956622" y="4186535"/>
                  <a:pt x="2743200" y="4216539"/>
                </a:cubicBezTo>
                <a:cubicBezTo>
                  <a:pt x="2529778" y="4246543"/>
                  <a:pt x="2236716" y="4164912"/>
                  <a:pt x="2057400" y="4216539"/>
                </a:cubicBezTo>
                <a:cubicBezTo>
                  <a:pt x="1878084" y="4268166"/>
                  <a:pt x="1696866" y="4204271"/>
                  <a:pt x="1371600" y="4216539"/>
                </a:cubicBezTo>
                <a:cubicBezTo>
                  <a:pt x="1046334" y="4228807"/>
                  <a:pt x="1107118" y="4186224"/>
                  <a:pt x="1028700" y="4216539"/>
                </a:cubicBezTo>
                <a:cubicBezTo>
                  <a:pt x="950282" y="4246854"/>
                  <a:pt x="835335" y="4203497"/>
                  <a:pt x="685800" y="4216539"/>
                </a:cubicBezTo>
                <a:cubicBezTo>
                  <a:pt x="536265" y="4229581"/>
                  <a:pt x="172271" y="4183077"/>
                  <a:pt x="0" y="4216539"/>
                </a:cubicBezTo>
                <a:cubicBezTo>
                  <a:pt x="-15453" y="4065029"/>
                  <a:pt x="28575" y="3985325"/>
                  <a:pt x="0" y="3815968"/>
                </a:cubicBezTo>
                <a:cubicBezTo>
                  <a:pt x="-28575" y="3646611"/>
                  <a:pt x="2584" y="3518625"/>
                  <a:pt x="0" y="3288900"/>
                </a:cubicBezTo>
                <a:cubicBezTo>
                  <a:pt x="-2584" y="3059175"/>
                  <a:pt x="3034" y="2952975"/>
                  <a:pt x="0" y="2719668"/>
                </a:cubicBezTo>
                <a:cubicBezTo>
                  <a:pt x="-3034" y="2486361"/>
                  <a:pt x="4446" y="2284738"/>
                  <a:pt x="0" y="2150435"/>
                </a:cubicBezTo>
                <a:cubicBezTo>
                  <a:pt x="-4446" y="2016132"/>
                  <a:pt x="24917" y="1748211"/>
                  <a:pt x="0" y="1581202"/>
                </a:cubicBezTo>
                <a:cubicBezTo>
                  <a:pt x="-24917" y="1414193"/>
                  <a:pt x="8328" y="1226268"/>
                  <a:pt x="0" y="1011969"/>
                </a:cubicBezTo>
                <a:cubicBezTo>
                  <a:pt x="-8328" y="797670"/>
                  <a:pt x="76235" y="222999"/>
                  <a:pt x="0" y="0"/>
                </a:cubicBezTo>
                <a:close/>
              </a:path>
            </a:pathLst>
          </a:custGeom>
          <a:noFill/>
          <a:ln w="28575">
            <a:solidFill>
              <a:srgbClr val="000000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212023929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ts val="1200"/>
              </a:spcBef>
              <a:spcAft>
                <a:spcPts val="600"/>
              </a:spcAft>
            </a:pPr>
            <a:r>
              <a:rPr lang="en-US" altLang="en-US" sz="4400" b="1">
                <a:latin typeface="#9Slide03 FS Neusa Bold" panose="00000800000000000000" pitchFamily="2" charset="0"/>
                <a:ea typeface="Cambria" panose="02040503050406030204" pitchFamily="18" charset="0"/>
                <a:cs typeface="Cambria" panose="02040503050406030204" pitchFamily="18" charset="0"/>
              </a:rPr>
              <a:t>Hoàn thành phần làm việc cá nhân ở mục “</a:t>
            </a:r>
            <a:r>
              <a:rPr lang="en-US" altLang="en-US" sz="4400" b="1">
                <a:highlight>
                  <a:srgbClr val="FFFF00"/>
                </a:highlight>
                <a:latin typeface="#9Slide03 FS Neusa Bold" panose="00000800000000000000" pitchFamily="2" charset="0"/>
                <a:ea typeface="Cambria" panose="02040503050406030204" pitchFamily="18" charset="0"/>
                <a:cs typeface="Cambria" panose="02040503050406030204" pitchFamily="18" charset="0"/>
              </a:rPr>
              <a:t>Vị trí, trạng thái tự nhiên</a:t>
            </a:r>
            <a:r>
              <a:rPr lang="en-US" altLang="en-US" sz="4400" b="1">
                <a:latin typeface="#9Slide03 FS Neusa Bold" panose="00000800000000000000" pitchFamily="2" charset="0"/>
                <a:ea typeface="Cambria" panose="02040503050406030204" pitchFamily="18" charset="0"/>
                <a:cs typeface="Cambria" panose="02040503050406030204" pitchFamily="18" charset="0"/>
              </a:rPr>
              <a:t>” trong phiếu ghi bài.</a:t>
            </a:r>
          </a:p>
          <a:p>
            <a:pPr algn="just">
              <a:spcBef>
                <a:spcPts val="1200"/>
              </a:spcBef>
              <a:spcAft>
                <a:spcPts val="600"/>
              </a:spcAft>
            </a:pPr>
            <a:endParaRPr lang="en-US" altLang="en-US" sz="1100" b="1">
              <a:solidFill>
                <a:srgbClr val="FF0000"/>
              </a:solidFill>
              <a:latin typeface="#9Slide03 FS Neusa Bold" panose="00000800000000000000" pitchFamily="2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algn="just">
              <a:spcBef>
                <a:spcPts val="1200"/>
              </a:spcBef>
              <a:spcAft>
                <a:spcPts val="600"/>
              </a:spcAft>
            </a:pPr>
            <a:endParaRPr lang="en-US" altLang="en-US" sz="1100" b="1">
              <a:solidFill>
                <a:srgbClr val="FF0000"/>
              </a:solidFill>
              <a:latin typeface="#9Slide03 FS Neusa Bold" panose="00000800000000000000" pitchFamily="2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algn="just">
              <a:spcBef>
                <a:spcPts val="1200"/>
              </a:spcBef>
              <a:spcAft>
                <a:spcPts val="600"/>
              </a:spcAft>
            </a:pPr>
            <a:endParaRPr lang="en-US" altLang="en-US" sz="1100" b="1">
              <a:solidFill>
                <a:srgbClr val="FF0000"/>
              </a:solidFill>
              <a:latin typeface="#9Slide03 FS Neusa Bold" panose="00000800000000000000" pitchFamily="2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algn="just">
              <a:spcBef>
                <a:spcPts val="1200"/>
              </a:spcBef>
              <a:spcAft>
                <a:spcPts val="600"/>
              </a:spcAft>
            </a:pPr>
            <a:endParaRPr lang="en-US" altLang="en-US" sz="3600" b="1">
              <a:solidFill>
                <a:srgbClr val="FF0000"/>
              </a:solidFill>
              <a:latin typeface="#9Slide03 FS Neusa Bold" panose="00000800000000000000" pitchFamily="2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algn="just">
              <a:spcBef>
                <a:spcPts val="1200"/>
              </a:spcBef>
              <a:spcAft>
                <a:spcPts val="600"/>
              </a:spcAft>
            </a:pPr>
            <a:endParaRPr lang="en-US" altLang="en-US" sz="3600" b="1">
              <a:solidFill>
                <a:srgbClr val="FF0000"/>
              </a:solidFill>
              <a:latin typeface="#9Slide03 FS Neusa Bold" panose="00000800000000000000" pitchFamily="2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12" name="3 Minute Timer(To)">
            <a:hlinkClick r:id="" action="ppaction://media"/>
            <a:extLst>
              <a:ext uri="{FF2B5EF4-FFF2-40B4-BE49-F238E27FC236}">
                <a16:creationId xmlns:a16="http://schemas.microsoft.com/office/drawing/2014/main" id="{9C20C0E2-2F07-0684-E005-5275704DFB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31733" y="3886200"/>
            <a:ext cx="3928533" cy="220980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423788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4" grpId="0" animBg="1"/>
      <p:bldP spid="7" grpId="0" uiExpand="1" build="p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9" name="Rectangle 17"/>
          <p:cNvSpPr>
            <a:spLocks noChangeArrowheads="1"/>
          </p:cNvSpPr>
          <p:nvPr/>
        </p:nvSpPr>
        <p:spPr bwMode="auto">
          <a:xfrm>
            <a:off x="1524008" y="-18466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A24DE3D-3004-B242-B94C-2476274F07DE}"/>
              </a:ext>
            </a:extLst>
          </p:cNvPr>
          <p:cNvGrpSpPr/>
          <p:nvPr/>
        </p:nvGrpSpPr>
        <p:grpSpPr>
          <a:xfrm>
            <a:off x="4116000" y="116120"/>
            <a:ext cx="3960000" cy="756000"/>
            <a:chOff x="396240" y="1458839"/>
            <a:chExt cx="6120013" cy="915120"/>
          </a:xfrm>
          <a:solidFill>
            <a:srgbClr val="CC00CC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D48ABB1-F197-B2C6-435C-3805B88A989A}"/>
                </a:ext>
              </a:extLst>
            </p:cNvPr>
            <p:cNvSpPr/>
            <p:nvPr/>
          </p:nvSpPr>
          <p:spPr>
            <a:xfrm>
              <a:off x="396240" y="1458839"/>
              <a:ext cx="6120013" cy="915120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ectangle: Rounded Corners 4">
              <a:extLst>
                <a:ext uri="{FF2B5EF4-FFF2-40B4-BE49-F238E27FC236}">
                  <a16:creationId xmlns:a16="http://schemas.microsoft.com/office/drawing/2014/main" id="{FDBD3B62-10F5-F91E-9242-80F7BDB9477B}"/>
                </a:ext>
              </a:extLst>
            </p:cNvPr>
            <p:cNvSpPr txBox="1"/>
            <p:nvPr/>
          </p:nvSpPr>
          <p:spPr>
            <a:xfrm>
              <a:off x="440911" y="1503511"/>
              <a:ext cx="6048000" cy="82577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9677" tIns="0" rIns="209677" bIns="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400">
                  <a:latin typeface="#9Slide03 Bebas Neue Bold" panose="020B0606020202050201" pitchFamily="34" charset="0"/>
                </a:rPr>
                <a:t>TÍNH CHẤT HÓA HỌC</a:t>
              </a:r>
              <a:endParaRPr lang="en-US" sz="4400" kern="1200">
                <a:latin typeface="#9Slide03 Bebas Neue Bold" panose="020B0606020202050201" pitchFamily="34" charset="0"/>
              </a:endParaRP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200AC9F-5705-1FB4-1FF7-75C04D143E15}"/>
              </a:ext>
            </a:extLst>
          </p:cNvPr>
          <p:cNvSpPr/>
          <p:nvPr/>
        </p:nvSpPr>
        <p:spPr>
          <a:xfrm>
            <a:off x="152400" y="990600"/>
            <a:ext cx="4708224" cy="648000"/>
          </a:xfrm>
          <a:prstGeom prst="roundRect">
            <a:avLst>
              <a:gd name="adj" fmla="val 13164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0000"/>
              </a:lnSpc>
            </a:pPr>
            <a:r>
              <a:rPr lang="en-US" sz="3600">
                <a:solidFill>
                  <a:schemeClr val="bg1"/>
                </a:solidFill>
                <a:latin typeface="#9Slide03 FS Neusa Bold" panose="00000800000000000000" pitchFamily="2" charset="0"/>
              </a:rPr>
              <a:t>TÁC DỤNG DUNG DỊCH KIỀM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93A2567-213D-15F7-8DA9-16C357308DDE}"/>
              </a:ext>
            </a:extLst>
          </p:cNvPr>
          <p:cNvSpPr/>
          <p:nvPr/>
        </p:nvSpPr>
        <p:spPr>
          <a:xfrm>
            <a:off x="4953000" y="990600"/>
            <a:ext cx="1905000" cy="648000"/>
          </a:xfrm>
          <a:prstGeom prst="roundRect">
            <a:avLst>
              <a:gd name="adj" fmla="val 13164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0000"/>
              </a:lnSpc>
            </a:pPr>
            <a:r>
              <a:rPr lang="en-US" sz="3600">
                <a:solidFill>
                  <a:schemeClr val="tx1"/>
                </a:solidFill>
                <a:latin typeface="#9Slide03 Dekar" panose="02000000000000000000" pitchFamily="2" charset="0"/>
              </a:rPr>
              <a:t>Ứng dụng</a:t>
            </a:r>
          </a:p>
        </p:txBody>
      </p:sp>
      <p:pic>
        <p:nvPicPr>
          <p:cNvPr id="11" name="Picture 10" descr="A picture containing bottle, beverage, fruit drink&#10;&#10;Description automatically generated">
            <a:extLst>
              <a:ext uri="{FF2B5EF4-FFF2-40B4-BE49-F238E27FC236}">
                <a16:creationId xmlns:a16="http://schemas.microsoft.com/office/drawing/2014/main" id="{CA50E7EE-9564-A5B7-2410-3EAB2305C8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0" r="11000"/>
          <a:stretch/>
        </p:blipFill>
        <p:spPr>
          <a:xfrm>
            <a:off x="185156" y="1892160"/>
            <a:ext cx="3778560" cy="2880000"/>
          </a:xfrm>
          <a:prstGeom prst="round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4" name="Picture 13" descr="A picture containing outdoor, wave&#10;&#10;Description automatically generated">
            <a:extLst>
              <a:ext uri="{FF2B5EF4-FFF2-40B4-BE49-F238E27FC236}">
                <a16:creationId xmlns:a16="http://schemas.microsoft.com/office/drawing/2014/main" id="{37F2F9A5-BCED-C35A-779C-5FDF77F61E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916" y="1892160"/>
            <a:ext cx="3600000" cy="2880000"/>
          </a:xfrm>
          <a:prstGeom prst="round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7" name="Picture 16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7B158016-54E7-B11A-A1C9-06C1E9A9F4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116" y="1892160"/>
            <a:ext cx="3752728" cy="2880000"/>
          </a:xfrm>
          <a:prstGeom prst="round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E96D9AC-2FD3-EA36-CA78-456C770DD48C}"/>
              </a:ext>
            </a:extLst>
          </p:cNvPr>
          <p:cNvSpPr/>
          <p:nvPr/>
        </p:nvSpPr>
        <p:spPr>
          <a:xfrm>
            <a:off x="364436" y="4868240"/>
            <a:ext cx="3420000" cy="1296000"/>
          </a:xfrm>
          <a:prstGeom prst="roundRect">
            <a:avLst>
              <a:gd name="adj" fmla="val 1316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sz="3600">
                <a:solidFill>
                  <a:srgbClr val="FFFF00"/>
                </a:solidFill>
                <a:latin typeface="#9Slide03 FS Neusa Bold" panose="00000800000000000000" pitchFamily="2" charset="0"/>
              </a:rPr>
              <a:t>Javel: chất tẩy rửa, khử trùng.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4E17EC3-A878-6004-046C-0844872D4B3E}"/>
              </a:ext>
            </a:extLst>
          </p:cNvPr>
          <p:cNvSpPr/>
          <p:nvPr/>
        </p:nvSpPr>
        <p:spPr>
          <a:xfrm>
            <a:off x="4386000" y="4868240"/>
            <a:ext cx="3420000" cy="1296000"/>
          </a:xfrm>
          <a:prstGeom prst="roundRect">
            <a:avLst>
              <a:gd name="adj" fmla="val 1316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sz="3600">
                <a:solidFill>
                  <a:srgbClr val="FFFF00"/>
                </a:solidFill>
                <a:latin typeface="#9Slide03 FS Neusa Bold" panose="00000800000000000000" pitchFamily="2" charset="0"/>
              </a:rPr>
              <a:t>KClO</a:t>
            </a:r>
            <a:r>
              <a:rPr lang="en-US" sz="3600" baseline="-25000">
                <a:solidFill>
                  <a:srgbClr val="FFFF00"/>
                </a:solidFill>
                <a:latin typeface="#9Slide03 FS Neusa Bold" panose="00000800000000000000" pitchFamily="2" charset="0"/>
              </a:rPr>
              <a:t>3</a:t>
            </a:r>
            <a:r>
              <a:rPr lang="en-US" sz="3600">
                <a:solidFill>
                  <a:srgbClr val="FFFF00"/>
                </a:solidFill>
                <a:latin typeface="#9Slide03 FS Neusa Bold" panose="00000800000000000000" pitchFamily="2" charset="0"/>
              </a:rPr>
              <a:t>: thuốc nổ, </a:t>
            </a:r>
            <a:r>
              <a:rPr lang="en-US" sz="3600" spc="-100">
                <a:solidFill>
                  <a:srgbClr val="FFFF00"/>
                </a:solidFill>
                <a:latin typeface="#9Slide03 FS Neusa Bold" panose="00000800000000000000" pitchFamily="2" charset="0"/>
              </a:rPr>
              <a:t>hỗn hợp đầu que diêm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63C4BD3-4EB5-A797-1B5F-97915229CB60}"/>
              </a:ext>
            </a:extLst>
          </p:cNvPr>
          <p:cNvSpPr/>
          <p:nvPr/>
        </p:nvSpPr>
        <p:spPr>
          <a:xfrm>
            <a:off x="8420480" y="4868240"/>
            <a:ext cx="3420000" cy="1296000"/>
          </a:xfrm>
          <a:prstGeom prst="roundRect">
            <a:avLst>
              <a:gd name="adj" fmla="val 1316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sz="3600">
                <a:solidFill>
                  <a:srgbClr val="FFFF00"/>
                </a:solidFill>
                <a:latin typeface="#9Slide03 FS Neusa Bold" panose="00000800000000000000" pitchFamily="2" charset="0"/>
              </a:rPr>
              <a:t>Ca(ClO)</a:t>
            </a:r>
            <a:r>
              <a:rPr lang="en-US" sz="3600" baseline="-25000">
                <a:solidFill>
                  <a:srgbClr val="FFFF00"/>
                </a:solidFill>
                <a:latin typeface="#9Slide03 FS Neusa Bold" panose="00000800000000000000" pitchFamily="2" charset="0"/>
              </a:rPr>
              <a:t>2</a:t>
            </a:r>
            <a:r>
              <a:rPr lang="en-US" sz="3600">
                <a:solidFill>
                  <a:srgbClr val="FFFF00"/>
                </a:solidFill>
                <a:latin typeface="#9Slide03 FS Neusa Bold" panose="00000800000000000000" pitchFamily="2" charset="0"/>
              </a:rPr>
              <a:t>: khử trùng, tẩy uế.</a:t>
            </a:r>
          </a:p>
        </p:txBody>
      </p:sp>
    </p:spTree>
    <p:extLst>
      <p:ext uri="{BB962C8B-B14F-4D97-AF65-F5344CB8AC3E}">
        <p14:creationId xmlns:p14="http://schemas.microsoft.com/office/powerpoint/2010/main" val="27133635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" grpId="0" animBg="1"/>
      <p:bldP spid="19" grpId="0" animBg="1"/>
      <p:bldP spid="2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9" name="Rectangle 17"/>
          <p:cNvSpPr>
            <a:spLocks noChangeArrowheads="1"/>
          </p:cNvSpPr>
          <p:nvPr/>
        </p:nvSpPr>
        <p:spPr bwMode="auto">
          <a:xfrm>
            <a:off x="1524008" y="-18466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A24DE3D-3004-B242-B94C-2476274F07DE}"/>
              </a:ext>
            </a:extLst>
          </p:cNvPr>
          <p:cNvGrpSpPr/>
          <p:nvPr/>
        </p:nvGrpSpPr>
        <p:grpSpPr>
          <a:xfrm>
            <a:off x="4116000" y="116120"/>
            <a:ext cx="3960000" cy="756000"/>
            <a:chOff x="396240" y="1458839"/>
            <a:chExt cx="6120013" cy="915120"/>
          </a:xfrm>
          <a:solidFill>
            <a:srgbClr val="CC00CC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D48ABB1-F197-B2C6-435C-3805B88A989A}"/>
                </a:ext>
              </a:extLst>
            </p:cNvPr>
            <p:cNvSpPr/>
            <p:nvPr/>
          </p:nvSpPr>
          <p:spPr>
            <a:xfrm>
              <a:off x="396240" y="1458839"/>
              <a:ext cx="6120013" cy="915120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ectangle: Rounded Corners 4">
              <a:extLst>
                <a:ext uri="{FF2B5EF4-FFF2-40B4-BE49-F238E27FC236}">
                  <a16:creationId xmlns:a16="http://schemas.microsoft.com/office/drawing/2014/main" id="{FDBD3B62-10F5-F91E-9242-80F7BDB9477B}"/>
                </a:ext>
              </a:extLst>
            </p:cNvPr>
            <p:cNvSpPr txBox="1"/>
            <p:nvPr/>
          </p:nvSpPr>
          <p:spPr>
            <a:xfrm>
              <a:off x="440911" y="1503511"/>
              <a:ext cx="6048000" cy="82577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9677" tIns="0" rIns="209677" bIns="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400">
                  <a:latin typeface="#9Slide03 Bebas Neue Bold" panose="020B0606020202050201" pitchFamily="34" charset="0"/>
                </a:rPr>
                <a:t>TÍNH CHẤT HÓA HỌC</a:t>
              </a:r>
              <a:endParaRPr lang="en-US" sz="4400" kern="1200">
                <a:latin typeface="#9Slide03 Bebas Neue Bold" panose="020B0606020202050201" pitchFamily="34" charset="0"/>
              </a:endParaRPr>
            </a:p>
          </p:txBody>
        </p:sp>
      </p:grpSp>
      <p:sp>
        <p:nvSpPr>
          <p:cNvPr id="9" name="Arrow: Right 8">
            <a:extLst>
              <a:ext uri="{FF2B5EF4-FFF2-40B4-BE49-F238E27FC236}">
                <a16:creationId xmlns:a16="http://schemas.microsoft.com/office/drawing/2014/main" id="{91E3AFD1-44F3-7617-19E9-7DBC08560D49}"/>
              </a:ext>
            </a:extLst>
          </p:cNvPr>
          <p:cNvSpPr/>
          <p:nvPr/>
        </p:nvSpPr>
        <p:spPr>
          <a:xfrm>
            <a:off x="335667" y="693162"/>
            <a:ext cx="2057400" cy="1371600"/>
          </a:xfrm>
          <a:prstGeom prst="rightArrow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#9Slide03 Bebas Neue Bold" panose="020B0606020202050201" pitchFamily="34" charset="0"/>
              </a:rPr>
              <a:t>GROUP WORK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F59B797-021A-BB2D-9116-1C9594AEB14B}"/>
              </a:ext>
            </a:extLst>
          </p:cNvPr>
          <p:cNvSpPr/>
          <p:nvPr/>
        </p:nvSpPr>
        <p:spPr>
          <a:xfrm>
            <a:off x="814638" y="2113354"/>
            <a:ext cx="10462962" cy="1163245"/>
          </a:xfrm>
          <a:prstGeom prst="roundRect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>
                <a:solidFill>
                  <a:schemeClr val="bg1"/>
                </a:solidFill>
                <a:latin typeface="#9Slide03 FS Neusa Bold" panose="00000800000000000000" pitchFamily="2" charset="0"/>
              </a:rPr>
              <a:t>Thí nghiệm: THÍ NGHIỆM CHỨNG MINH TÍNH OXI HÓA MẠNH CỦA CÁC HALOGEN VÀ SO SÁNH TÍNH OXI HÓA CỦA CHÚNG.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DA7956C-07A2-AB87-A1CE-48214EF5339F}"/>
              </a:ext>
            </a:extLst>
          </p:cNvPr>
          <p:cNvSpPr/>
          <p:nvPr/>
        </p:nvSpPr>
        <p:spPr>
          <a:xfrm>
            <a:off x="814638" y="3581400"/>
            <a:ext cx="10462962" cy="720000"/>
          </a:xfrm>
          <a:prstGeom prst="roundRect">
            <a:avLst/>
          </a:prstGeom>
          <a:solidFill>
            <a:srgbClr val="CC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>
                <a:solidFill>
                  <a:schemeClr val="bg1"/>
                </a:solidFill>
                <a:latin typeface="#9Slide03 FS Neusa Bold" panose="00000800000000000000" pitchFamily="2" charset="0"/>
              </a:rPr>
              <a:t>Hoàn thành báo cáo nhóm, chụp ảnh và quay video thí nghiệm.</a:t>
            </a:r>
          </a:p>
        </p:txBody>
      </p:sp>
      <p:pic>
        <p:nvPicPr>
          <p:cNvPr id="14" name="15 Minute Timer (Nho)">
            <a:hlinkClick r:id="" action="ppaction://media"/>
            <a:extLst>
              <a:ext uri="{FF2B5EF4-FFF2-40B4-BE49-F238E27FC236}">
                <a16:creationId xmlns:a16="http://schemas.microsoft.com/office/drawing/2014/main" id="{346A28D7-9CAC-C885-CFFE-101A7D2003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03837" y="4538590"/>
            <a:ext cx="3584327" cy="201461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778904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9" name="Rectangle 17"/>
          <p:cNvSpPr>
            <a:spLocks noChangeArrowheads="1"/>
          </p:cNvSpPr>
          <p:nvPr/>
        </p:nvSpPr>
        <p:spPr bwMode="auto">
          <a:xfrm>
            <a:off x="1524008" y="-18466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A24DE3D-3004-B242-B94C-2476274F07DE}"/>
              </a:ext>
            </a:extLst>
          </p:cNvPr>
          <p:cNvGrpSpPr/>
          <p:nvPr/>
        </p:nvGrpSpPr>
        <p:grpSpPr>
          <a:xfrm>
            <a:off x="4116000" y="116120"/>
            <a:ext cx="3960000" cy="756000"/>
            <a:chOff x="396240" y="1458839"/>
            <a:chExt cx="6120013" cy="915120"/>
          </a:xfrm>
          <a:solidFill>
            <a:srgbClr val="CC00CC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D48ABB1-F197-B2C6-435C-3805B88A989A}"/>
                </a:ext>
              </a:extLst>
            </p:cNvPr>
            <p:cNvSpPr/>
            <p:nvPr/>
          </p:nvSpPr>
          <p:spPr>
            <a:xfrm>
              <a:off x="396240" y="1458839"/>
              <a:ext cx="6120013" cy="915120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ectangle: Rounded Corners 4">
              <a:extLst>
                <a:ext uri="{FF2B5EF4-FFF2-40B4-BE49-F238E27FC236}">
                  <a16:creationId xmlns:a16="http://schemas.microsoft.com/office/drawing/2014/main" id="{FDBD3B62-10F5-F91E-9242-80F7BDB9477B}"/>
                </a:ext>
              </a:extLst>
            </p:cNvPr>
            <p:cNvSpPr txBox="1"/>
            <p:nvPr/>
          </p:nvSpPr>
          <p:spPr>
            <a:xfrm>
              <a:off x="440911" y="1503511"/>
              <a:ext cx="6048000" cy="82577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9677" tIns="0" rIns="209677" bIns="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400">
                  <a:latin typeface="#9Slide03 Bebas Neue Bold" panose="020B0606020202050201" pitchFamily="34" charset="0"/>
                </a:rPr>
                <a:t>TÍNH CHẤT HÓA HỌC</a:t>
              </a:r>
              <a:endParaRPr lang="en-US" sz="4400" kern="1200">
                <a:latin typeface="#9Slide03 Bebas Neue Bold" panose="020B0606020202050201" pitchFamily="34" charset="0"/>
              </a:endParaRP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200AC9F-5705-1FB4-1FF7-75C04D143E15}"/>
              </a:ext>
            </a:extLst>
          </p:cNvPr>
          <p:cNvSpPr/>
          <p:nvPr/>
        </p:nvSpPr>
        <p:spPr>
          <a:xfrm>
            <a:off x="320976" y="990600"/>
            <a:ext cx="6460824" cy="648000"/>
          </a:xfrm>
          <a:prstGeom prst="roundRect">
            <a:avLst>
              <a:gd name="adj" fmla="val 13164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0000"/>
              </a:lnSpc>
            </a:pPr>
            <a:r>
              <a:rPr lang="en-US" sz="3600">
                <a:solidFill>
                  <a:schemeClr val="bg1"/>
                </a:solidFill>
                <a:latin typeface="#9Slide03 FS Neusa Bold" panose="00000800000000000000" pitchFamily="2" charset="0"/>
              </a:rPr>
              <a:t>TÍNH TẨY MÀU CỦA KHÍ CHLORINE ẨM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B282BFF-C43E-AC6E-9DA0-360B682B1081}"/>
              </a:ext>
            </a:extLst>
          </p:cNvPr>
          <p:cNvSpPr/>
          <p:nvPr/>
        </p:nvSpPr>
        <p:spPr>
          <a:xfrm>
            <a:off x="664022" y="1979240"/>
            <a:ext cx="6688200" cy="792000"/>
          </a:xfrm>
          <a:prstGeom prst="roundRect">
            <a:avLst>
              <a:gd name="adj" fmla="val 13164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0000"/>
              </a:lnSpc>
            </a:pPr>
            <a:r>
              <a:rPr lang="en-US" sz="4400">
                <a:solidFill>
                  <a:schemeClr val="tx1"/>
                </a:solidFill>
                <a:latin typeface="#9Slide03 FS Neusa Bold" panose="00000800000000000000" pitchFamily="2" charset="0"/>
              </a:rPr>
              <a:t>Khí chlorine ẩm có tính tẩy màu.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454C709-A72D-1C71-0C4F-A384278E15D3}"/>
              </a:ext>
            </a:extLst>
          </p:cNvPr>
          <p:cNvSpPr/>
          <p:nvPr/>
        </p:nvSpPr>
        <p:spPr>
          <a:xfrm>
            <a:off x="664022" y="3111880"/>
            <a:ext cx="10863956" cy="1684800"/>
          </a:xfrm>
          <a:prstGeom prst="roundRect">
            <a:avLst>
              <a:gd name="adj" fmla="val 13164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0000"/>
              </a:lnSpc>
            </a:pPr>
            <a:r>
              <a:rPr lang="en-US" sz="4400">
                <a:solidFill>
                  <a:schemeClr val="tx1"/>
                </a:solidFill>
                <a:latin typeface="#9Slide03 FS Neusa Bold" panose="00000800000000000000" pitchFamily="2" charset="0"/>
              </a:rPr>
              <a:t>Ứng dụng: </a:t>
            </a:r>
            <a:r>
              <a:rPr lang="en-US" sz="4400">
                <a:solidFill>
                  <a:schemeClr val="bg1"/>
                </a:solidFill>
                <a:highlight>
                  <a:srgbClr val="EC3A3B"/>
                </a:highlight>
                <a:latin typeface="#9Slide03 FS Neusa Bold" panose="00000800000000000000" pitchFamily="2" charset="0"/>
              </a:rPr>
              <a:t>điều chế chất tẩy màu</a:t>
            </a:r>
            <a:r>
              <a:rPr lang="en-US" sz="4400">
                <a:solidFill>
                  <a:schemeClr val="tx1"/>
                </a:solidFill>
                <a:latin typeface="#9Slide03 FS Neusa Bold" panose="00000800000000000000" pitchFamily="2" charset="0"/>
              </a:rPr>
              <a:t> trong công nghiệp sản xuất bột giấy, dệt, da, bột giặt, sản xuất Javel.</a:t>
            </a:r>
          </a:p>
        </p:txBody>
      </p:sp>
    </p:spTree>
    <p:extLst>
      <p:ext uri="{BB962C8B-B14F-4D97-AF65-F5344CB8AC3E}">
        <p14:creationId xmlns:p14="http://schemas.microsoft.com/office/powerpoint/2010/main" val="24029313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9" name="Rectangle 17"/>
          <p:cNvSpPr>
            <a:spLocks noChangeArrowheads="1"/>
          </p:cNvSpPr>
          <p:nvPr/>
        </p:nvSpPr>
        <p:spPr bwMode="auto">
          <a:xfrm>
            <a:off x="1524008" y="-18466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A24DE3D-3004-B242-B94C-2476274F07DE}"/>
              </a:ext>
            </a:extLst>
          </p:cNvPr>
          <p:cNvGrpSpPr/>
          <p:nvPr/>
        </p:nvGrpSpPr>
        <p:grpSpPr>
          <a:xfrm>
            <a:off x="4116000" y="116120"/>
            <a:ext cx="3960000" cy="756000"/>
            <a:chOff x="396240" y="1458839"/>
            <a:chExt cx="6120013" cy="915120"/>
          </a:xfrm>
          <a:solidFill>
            <a:srgbClr val="CC00CC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D48ABB1-F197-B2C6-435C-3805B88A989A}"/>
                </a:ext>
              </a:extLst>
            </p:cNvPr>
            <p:cNvSpPr/>
            <p:nvPr/>
          </p:nvSpPr>
          <p:spPr>
            <a:xfrm>
              <a:off x="396240" y="1458839"/>
              <a:ext cx="6120013" cy="915120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ectangle: Rounded Corners 4">
              <a:extLst>
                <a:ext uri="{FF2B5EF4-FFF2-40B4-BE49-F238E27FC236}">
                  <a16:creationId xmlns:a16="http://schemas.microsoft.com/office/drawing/2014/main" id="{FDBD3B62-10F5-F91E-9242-80F7BDB9477B}"/>
                </a:ext>
              </a:extLst>
            </p:cNvPr>
            <p:cNvSpPr txBox="1"/>
            <p:nvPr/>
          </p:nvSpPr>
          <p:spPr>
            <a:xfrm>
              <a:off x="440911" y="1503511"/>
              <a:ext cx="6048000" cy="82577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9677" tIns="0" rIns="209677" bIns="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400">
                  <a:latin typeface="#9Slide03 Bebas Neue Bold" panose="020B0606020202050201" pitchFamily="34" charset="0"/>
                </a:rPr>
                <a:t>TÍNH CHẤT HÓA HỌC</a:t>
              </a:r>
              <a:endParaRPr lang="en-US" sz="4400" kern="1200">
                <a:latin typeface="#9Slide03 Bebas Neue Bold" panose="020B0606020202050201" pitchFamily="34" charset="0"/>
              </a:endParaRP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200AC9F-5705-1FB4-1FF7-75C04D143E15}"/>
              </a:ext>
            </a:extLst>
          </p:cNvPr>
          <p:cNvSpPr/>
          <p:nvPr/>
        </p:nvSpPr>
        <p:spPr>
          <a:xfrm>
            <a:off x="320976" y="990600"/>
            <a:ext cx="5698824" cy="648000"/>
          </a:xfrm>
          <a:prstGeom prst="roundRect">
            <a:avLst>
              <a:gd name="adj" fmla="val 13164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0000"/>
              </a:lnSpc>
            </a:pPr>
            <a:r>
              <a:rPr lang="en-US" sz="3600">
                <a:solidFill>
                  <a:schemeClr val="bg1"/>
                </a:solidFill>
                <a:latin typeface="#9Slide03 FS Neusa Bold" panose="00000800000000000000" pitchFamily="2" charset="0"/>
              </a:rPr>
              <a:t>TÁC DỤNG VỚI DUNG DỊCH HALIDE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3ABC877-4FF3-8A18-901F-04399BBADCB3}"/>
              </a:ext>
            </a:extLst>
          </p:cNvPr>
          <p:cNvSpPr/>
          <p:nvPr/>
        </p:nvSpPr>
        <p:spPr>
          <a:xfrm>
            <a:off x="664022" y="1979240"/>
            <a:ext cx="8860978" cy="792000"/>
          </a:xfrm>
          <a:prstGeom prst="roundRect">
            <a:avLst>
              <a:gd name="adj" fmla="val 13164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0000"/>
              </a:lnSpc>
            </a:pPr>
            <a:r>
              <a:rPr lang="en-US" sz="4400">
                <a:solidFill>
                  <a:schemeClr val="tx1"/>
                </a:solidFill>
                <a:latin typeface="#9Slide03 FS Neusa Bold" panose="00000800000000000000" pitchFamily="2" charset="0"/>
              </a:rPr>
              <a:t>Thứ tự giảm dần tính oxi hóa: Cl</a:t>
            </a:r>
            <a:r>
              <a:rPr lang="en-US" sz="4400" baseline="-25000">
                <a:solidFill>
                  <a:schemeClr val="tx1"/>
                </a:solidFill>
                <a:latin typeface="#9Slide03 FS Neusa Bold" panose="00000800000000000000" pitchFamily="2" charset="0"/>
              </a:rPr>
              <a:t>2</a:t>
            </a:r>
            <a:r>
              <a:rPr lang="en-US" sz="4400">
                <a:solidFill>
                  <a:schemeClr val="tx1"/>
                </a:solidFill>
                <a:latin typeface="#9Slide03 FS Neusa Bold" panose="00000800000000000000" pitchFamily="2" charset="0"/>
              </a:rPr>
              <a:t> &gt; Br</a:t>
            </a:r>
            <a:r>
              <a:rPr lang="en-US" sz="4400" baseline="-25000">
                <a:solidFill>
                  <a:schemeClr val="tx1"/>
                </a:solidFill>
                <a:latin typeface="#9Slide03 FS Neusa Bold" panose="00000800000000000000" pitchFamily="2" charset="0"/>
              </a:rPr>
              <a:t>2</a:t>
            </a:r>
            <a:r>
              <a:rPr lang="en-US" sz="4400">
                <a:solidFill>
                  <a:schemeClr val="tx1"/>
                </a:solidFill>
                <a:latin typeface="#9Slide03 FS Neusa Bold" panose="00000800000000000000" pitchFamily="2" charset="0"/>
              </a:rPr>
              <a:t> &gt; I</a:t>
            </a:r>
            <a:r>
              <a:rPr lang="en-US" sz="4400" baseline="-25000">
                <a:solidFill>
                  <a:schemeClr val="tx1"/>
                </a:solidFill>
                <a:latin typeface="#9Slide03 FS Neusa Bold" panose="00000800000000000000" pitchFamily="2" charset="0"/>
              </a:rPr>
              <a:t>2</a:t>
            </a:r>
            <a:r>
              <a:rPr lang="en-US" sz="4400">
                <a:solidFill>
                  <a:schemeClr val="tx1"/>
                </a:solidFill>
                <a:latin typeface="#9Slide03 FS Neusa Bold" panose="00000800000000000000" pitchFamily="2" charset="0"/>
              </a:rPr>
              <a:t>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C3B86CD-2B7D-309A-F541-18169DBB789A}"/>
              </a:ext>
            </a:extLst>
          </p:cNvPr>
          <p:cNvSpPr/>
          <p:nvPr/>
        </p:nvSpPr>
        <p:spPr>
          <a:xfrm>
            <a:off x="1708739" y="3058920"/>
            <a:ext cx="5829300" cy="2438400"/>
          </a:xfrm>
          <a:custGeom>
            <a:avLst/>
            <a:gdLst>
              <a:gd name="connsiteX0" fmla="*/ 0 w 5829300"/>
              <a:gd name="connsiteY0" fmla="*/ 119847 h 2438400"/>
              <a:gd name="connsiteX1" fmla="*/ 119847 w 5829300"/>
              <a:gd name="connsiteY1" fmla="*/ 0 h 2438400"/>
              <a:gd name="connsiteX2" fmla="*/ 622912 w 5829300"/>
              <a:gd name="connsiteY2" fmla="*/ 0 h 2438400"/>
              <a:gd name="connsiteX3" fmla="*/ 1293664 w 5829300"/>
              <a:gd name="connsiteY3" fmla="*/ 0 h 2438400"/>
              <a:gd name="connsiteX4" fmla="*/ 1684937 w 5829300"/>
              <a:gd name="connsiteY4" fmla="*/ 0 h 2438400"/>
              <a:gd name="connsiteX5" fmla="*/ 2076209 w 5829300"/>
              <a:gd name="connsiteY5" fmla="*/ 0 h 2438400"/>
              <a:gd name="connsiteX6" fmla="*/ 2635170 w 5829300"/>
              <a:gd name="connsiteY6" fmla="*/ 0 h 2438400"/>
              <a:gd name="connsiteX7" fmla="*/ 3194130 w 5829300"/>
              <a:gd name="connsiteY7" fmla="*/ 0 h 2438400"/>
              <a:gd name="connsiteX8" fmla="*/ 3641299 w 5829300"/>
              <a:gd name="connsiteY8" fmla="*/ 0 h 2438400"/>
              <a:gd name="connsiteX9" fmla="*/ 4088467 w 5829300"/>
              <a:gd name="connsiteY9" fmla="*/ 0 h 2438400"/>
              <a:gd name="connsiteX10" fmla="*/ 4703324 w 5829300"/>
              <a:gd name="connsiteY10" fmla="*/ 0 h 2438400"/>
              <a:gd name="connsiteX11" fmla="*/ 5206388 w 5829300"/>
              <a:gd name="connsiteY11" fmla="*/ 0 h 2438400"/>
              <a:gd name="connsiteX12" fmla="*/ 5709453 w 5829300"/>
              <a:gd name="connsiteY12" fmla="*/ 0 h 2438400"/>
              <a:gd name="connsiteX13" fmla="*/ 5829300 w 5829300"/>
              <a:gd name="connsiteY13" fmla="*/ 119847 h 2438400"/>
              <a:gd name="connsiteX14" fmla="*/ 5829300 w 5829300"/>
              <a:gd name="connsiteY14" fmla="*/ 713498 h 2438400"/>
              <a:gd name="connsiteX15" fmla="*/ 5829300 w 5829300"/>
              <a:gd name="connsiteY15" fmla="*/ 1197213 h 2438400"/>
              <a:gd name="connsiteX16" fmla="*/ 5829300 w 5829300"/>
              <a:gd name="connsiteY16" fmla="*/ 1680928 h 2438400"/>
              <a:gd name="connsiteX17" fmla="*/ 5829300 w 5829300"/>
              <a:gd name="connsiteY17" fmla="*/ 2318553 h 2438400"/>
              <a:gd name="connsiteX18" fmla="*/ 5709453 w 5829300"/>
              <a:gd name="connsiteY18" fmla="*/ 2438400 h 2438400"/>
              <a:gd name="connsiteX19" fmla="*/ 5038700 w 5829300"/>
              <a:gd name="connsiteY19" fmla="*/ 2438400 h 2438400"/>
              <a:gd name="connsiteX20" fmla="*/ 4591532 w 5829300"/>
              <a:gd name="connsiteY20" fmla="*/ 2438400 h 2438400"/>
              <a:gd name="connsiteX21" fmla="*/ 3920779 w 5829300"/>
              <a:gd name="connsiteY21" fmla="*/ 2438400 h 2438400"/>
              <a:gd name="connsiteX22" fmla="*/ 3529507 w 5829300"/>
              <a:gd name="connsiteY22" fmla="*/ 2438400 h 2438400"/>
              <a:gd name="connsiteX23" fmla="*/ 3026442 w 5829300"/>
              <a:gd name="connsiteY23" fmla="*/ 2438400 h 2438400"/>
              <a:gd name="connsiteX24" fmla="*/ 2411585 w 5829300"/>
              <a:gd name="connsiteY24" fmla="*/ 2438400 h 2438400"/>
              <a:gd name="connsiteX25" fmla="*/ 1796729 w 5829300"/>
              <a:gd name="connsiteY25" fmla="*/ 2438400 h 2438400"/>
              <a:gd name="connsiteX26" fmla="*/ 1293664 w 5829300"/>
              <a:gd name="connsiteY26" fmla="*/ 2438400 h 2438400"/>
              <a:gd name="connsiteX27" fmla="*/ 790600 w 5829300"/>
              <a:gd name="connsiteY27" fmla="*/ 2438400 h 2438400"/>
              <a:gd name="connsiteX28" fmla="*/ 119847 w 5829300"/>
              <a:gd name="connsiteY28" fmla="*/ 2438400 h 2438400"/>
              <a:gd name="connsiteX29" fmla="*/ 0 w 5829300"/>
              <a:gd name="connsiteY29" fmla="*/ 2318553 h 2438400"/>
              <a:gd name="connsiteX30" fmla="*/ 0 w 5829300"/>
              <a:gd name="connsiteY30" fmla="*/ 1812851 h 2438400"/>
              <a:gd name="connsiteX31" fmla="*/ 0 w 5829300"/>
              <a:gd name="connsiteY31" fmla="*/ 1219200 h 2438400"/>
              <a:gd name="connsiteX32" fmla="*/ 0 w 5829300"/>
              <a:gd name="connsiteY32" fmla="*/ 691511 h 2438400"/>
              <a:gd name="connsiteX33" fmla="*/ 0 w 5829300"/>
              <a:gd name="connsiteY33" fmla="*/ 119847 h 243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829300" h="2438400" extrusionOk="0">
                <a:moveTo>
                  <a:pt x="0" y="119847"/>
                </a:moveTo>
                <a:cubicBezTo>
                  <a:pt x="-4469" y="54255"/>
                  <a:pt x="45750" y="1056"/>
                  <a:pt x="119847" y="0"/>
                </a:cubicBezTo>
                <a:cubicBezTo>
                  <a:pt x="237680" y="-32401"/>
                  <a:pt x="513008" y="36638"/>
                  <a:pt x="622912" y="0"/>
                </a:cubicBezTo>
                <a:cubicBezTo>
                  <a:pt x="732816" y="-36638"/>
                  <a:pt x="973039" y="68212"/>
                  <a:pt x="1293664" y="0"/>
                </a:cubicBezTo>
                <a:cubicBezTo>
                  <a:pt x="1614289" y="-68212"/>
                  <a:pt x="1545683" y="4092"/>
                  <a:pt x="1684937" y="0"/>
                </a:cubicBezTo>
                <a:cubicBezTo>
                  <a:pt x="1824191" y="-4092"/>
                  <a:pt x="1976359" y="26376"/>
                  <a:pt x="2076209" y="0"/>
                </a:cubicBezTo>
                <a:cubicBezTo>
                  <a:pt x="2176059" y="-26376"/>
                  <a:pt x="2444251" y="58013"/>
                  <a:pt x="2635170" y="0"/>
                </a:cubicBezTo>
                <a:cubicBezTo>
                  <a:pt x="2826089" y="-58013"/>
                  <a:pt x="2934104" y="51865"/>
                  <a:pt x="3194130" y="0"/>
                </a:cubicBezTo>
                <a:cubicBezTo>
                  <a:pt x="3454156" y="-51865"/>
                  <a:pt x="3480612" y="14728"/>
                  <a:pt x="3641299" y="0"/>
                </a:cubicBezTo>
                <a:cubicBezTo>
                  <a:pt x="3801986" y="-14728"/>
                  <a:pt x="3962168" y="25527"/>
                  <a:pt x="4088467" y="0"/>
                </a:cubicBezTo>
                <a:cubicBezTo>
                  <a:pt x="4214766" y="-25527"/>
                  <a:pt x="4539479" y="68147"/>
                  <a:pt x="4703324" y="0"/>
                </a:cubicBezTo>
                <a:cubicBezTo>
                  <a:pt x="4867169" y="-68147"/>
                  <a:pt x="4983995" y="15026"/>
                  <a:pt x="5206388" y="0"/>
                </a:cubicBezTo>
                <a:cubicBezTo>
                  <a:pt x="5428781" y="-15026"/>
                  <a:pt x="5548611" y="59478"/>
                  <a:pt x="5709453" y="0"/>
                </a:cubicBezTo>
                <a:cubicBezTo>
                  <a:pt x="5775422" y="-4965"/>
                  <a:pt x="5837576" y="55492"/>
                  <a:pt x="5829300" y="119847"/>
                </a:cubicBezTo>
                <a:cubicBezTo>
                  <a:pt x="5864972" y="395042"/>
                  <a:pt x="5798327" y="515431"/>
                  <a:pt x="5829300" y="713498"/>
                </a:cubicBezTo>
                <a:cubicBezTo>
                  <a:pt x="5860273" y="911565"/>
                  <a:pt x="5774637" y="1065793"/>
                  <a:pt x="5829300" y="1197213"/>
                </a:cubicBezTo>
                <a:cubicBezTo>
                  <a:pt x="5883963" y="1328634"/>
                  <a:pt x="5777126" y="1546101"/>
                  <a:pt x="5829300" y="1680928"/>
                </a:cubicBezTo>
                <a:cubicBezTo>
                  <a:pt x="5881474" y="1815755"/>
                  <a:pt x="5778971" y="2112516"/>
                  <a:pt x="5829300" y="2318553"/>
                </a:cubicBezTo>
                <a:cubicBezTo>
                  <a:pt x="5827024" y="2385368"/>
                  <a:pt x="5768353" y="2439454"/>
                  <a:pt x="5709453" y="2438400"/>
                </a:cubicBezTo>
                <a:cubicBezTo>
                  <a:pt x="5547017" y="2502183"/>
                  <a:pt x="5331545" y="2401700"/>
                  <a:pt x="5038700" y="2438400"/>
                </a:cubicBezTo>
                <a:cubicBezTo>
                  <a:pt x="4745855" y="2475100"/>
                  <a:pt x="4721107" y="2404346"/>
                  <a:pt x="4591532" y="2438400"/>
                </a:cubicBezTo>
                <a:cubicBezTo>
                  <a:pt x="4461957" y="2472454"/>
                  <a:pt x="4133597" y="2371232"/>
                  <a:pt x="3920779" y="2438400"/>
                </a:cubicBezTo>
                <a:cubicBezTo>
                  <a:pt x="3707961" y="2505568"/>
                  <a:pt x="3696940" y="2419954"/>
                  <a:pt x="3529507" y="2438400"/>
                </a:cubicBezTo>
                <a:cubicBezTo>
                  <a:pt x="3362074" y="2456846"/>
                  <a:pt x="3261674" y="2414691"/>
                  <a:pt x="3026442" y="2438400"/>
                </a:cubicBezTo>
                <a:cubicBezTo>
                  <a:pt x="2791211" y="2462109"/>
                  <a:pt x="2577159" y="2403188"/>
                  <a:pt x="2411585" y="2438400"/>
                </a:cubicBezTo>
                <a:cubicBezTo>
                  <a:pt x="2246011" y="2473612"/>
                  <a:pt x="2066248" y="2382436"/>
                  <a:pt x="1796729" y="2438400"/>
                </a:cubicBezTo>
                <a:cubicBezTo>
                  <a:pt x="1527210" y="2494364"/>
                  <a:pt x="1530916" y="2398120"/>
                  <a:pt x="1293664" y="2438400"/>
                </a:cubicBezTo>
                <a:cubicBezTo>
                  <a:pt x="1056412" y="2478680"/>
                  <a:pt x="976581" y="2421260"/>
                  <a:pt x="790600" y="2438400"/>
                </a:cubicBezTo>
                <a:cubicBezTo>
                  <a:pt x="604619" y="2455540"/>
                  <a:pt x="439341" y="2409827"/>
                  <a:pt x="119847" y="2438400"/>
                </a:cubicBezTo>
                <a:cubicBezTo>
                  <a:pt x="50634" y="2444903"/>
                  <a:pt x="-4423" y="2393957"/>
                  <a:pt x="0" y="2318553"/>
                </a:cubicBezTo>
                <a:cubicBezTo>
                  <a:pt x="-9096" y="2210235"/>
                  <a:pt x="20973" y="1973137"/>
                  <a:pt x="0" y="1812851"/>
                </a:cubicBezTo>
                <a:cubicBezTo>
                  <a:pt x="-20973" y="1652565"/>
                  <a:pt x="28684" y="1434899"/>
                  <a:pt x="0" y="1219200"/>
                </a:cubicBezTo>
                <a:cubicBezTo>
                  <a:pt x="-28684" y="1003501"/>
                  <a:pt x="41714" y="840031"/>
                  <a:pt x="0" y="691511"/>
                </a:cubicBezTo>
                <a:cubicBezTo>
                  <a:pt x="-41714" y="542991"/>
                  <a:pt x="28781" y="358915"/>
                  <a:pt x="0" y="119847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895585032">
                  <a:prstGeom prst="roundRect">
                    <a:avLst>
                      <a:gd name="adj" fmla="val 4915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400">
                <a:solidFill>
                  <a:schemeClr val="tx1"/>
                </a:solidFill>
                <a:latin typeface="#9Slide03 SFU Helvetica Condens" panose="00000400000000000000" pitchFamily="2" charset="0"/>
              </a:rPr>
              <a:t>Cl</a:t>
            </a:r>
            <a:r>
              <a:rPr lang="en-US" sz="3400" baseline="-25000">
                <a:solidFill>
                  <a:schemeClr val="tx1"/>
                </a:solidFill>
                <a:latin typeface="#9Slide03 SFU Helvetica Condens" panose="00000400000000000000" pitchFamily="2" charset="0"/>
              </a:rPr>
              <a:t>2</a:t>
            </a:r>
            <a:r>
              <a:rPr lang="en-US" sz="3400">
                <a:solidFill>
                  <a:schemeClr val="tx1"/>
                </a:solidFill>
                <a:latin typeface="#9Slide03 SFU Helvetica Condens" panose="00000400000000000000" pitchFamily="2" charset="0"/>
              </a:rPr>
              <a:t> + 2NaBr </a:t>
            </a:r>
            <a:r>
              <a:rPr lang="en-US" sz="3400">
                <a:solidFill>
                  <a:schemeClr val="tx1"/>
                </a:solidFill>
                <a:latin typeface="#9Slide03 SFU Helvetica Condens" panose="00000400000000000000" pitchFamily="2" charset="0"/>
                <a:sym typeface="Symbol" panose="05050102010706020507" pitchFamily="18" charset="2"/>
              </a:rPr>
              <a:t> 2NaCl + Br</a:t>
            </a:r>
            <a:r>
              <a:rPr lang="en-US" sz="3400" baseline="-25000">
                <a:solidFill>
                  <a:schemeClr val="tx1"/>
                </a:solidFill>
                <a:latin typeface="#9Slide03 SFU Helvetica Condens" panose="00000400000000000000" pitchFamily="2" charset="0"/>
                <a:sym typeface="Symbol" panose="05050102010706020507" pitchFamily="18" charset="2"/>
              </a:rPr>
              <a:t>2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400">
                <a:solidFill>
                  <a:schemeClr val="tx1"/>
                </a:solidFill>
                <a:latin typeface="#9Slide03 SFU Helvetica Condens" panose="00000400000000000000" pitchFamily="2" charset="0"/>
              </a:rPr>
              <a:t>Cl</a:t>
            </a:r>
            <a:r>
              <a:rPr lang="en-US" sz="3400" baseline="-25000">
                <a:solidFill>
                  <a:schemeClr val="tx1"/>
                </a:solidFill>
                <a:latin typeface="#9Slide03 SFU Helvetica Condens" panose="00000400000000000000" pitchFamily="2" charset="0"/>
              </a:rPr>
              <a:t>2</a:t>
            </a:r>
            <a:r>
              <a:rPr lang="en-US" sz="3400">
                <a:solidFill>
                  <a:schemeClr val="tx1"/>
                </a:solidFill>
                <a:latin typeface="#9Slide03 SFU Helvetica Condens" panose="00000400000000000000" pitchFamily="2" charset="0"/>
              </a:rPr>
              <a:t> + 2NaI </a:t>
            </a:r>
            <a:r>
              <a:rPr lang="en-US" sz="3400">
                <a:solidFill>
                  <a:schemeClr val="tx1"/>
                </a:solidFill>
                <a:latin typeface="#9Slide03 SFU Helvetica Condens" panose="00000400000000000000" pitchFamily="2" charset="0"/>
                <a:sym typeface="Symbol" panose="05050102010706020507" pitchFamily="18" charset="2"/>
              </a:rPr>
              <a:t> 2NaCl + I</a:t>
            </a:r>
            <a:r>
              <a:rPr lang="en-US" sz="3400" baseline="-25000">
                <a:solidFill>
                  <a:schemeClr val="tx1"/>
                </a:solidFill>
                <a:latin typeface="#9Slide03 SFU Helvetica Condens" panose="00000400000000000000" pitchFamily="2" charset="0"/>
                <a:sym typeface="Symbol" panose="05050102010706020507" pitchFamily="18" charset="2"/>
              </a:rPr>
              <a:t>2</a:t>
            </a:r>
            <a:endParaRPr lang="en-US" sz="3400">
              <a:solidFill>
                <a:schemeClr val="tx1"/>
              </a:solidFill>
              <a:latin typeface="#9Slide03 SFU Helvetica Condens" panose="00000400000000000000" pitchFamily="2" charset="0"/>
            </a:endParaRP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400">
                <a:solidFill>
                  <a:schemeClr val="tx1"/>
                </a:solidFill>
                <a:latin typeface="#9Slide03 SFU Helvetica Condens" panose="00000400000000000000" pitchFamily="2" charset="0"/>
              </a:rPr>
              <a:t>Br</a:t>
            </a:r>
            <a:r>
              <a:rPr lang="en-US" sz="3400" baseline="-25000">
                <a:solidFill>
                  <a:schemeClr val="tx1"/>
                </a:solidFill>
                <a:latin typeface="#9Slide03 SFU Helvetica Condens" panose="00000400000000000000" pitchFamily="2" charset="0"/>
              </a:rPr>
              <a:t>2</a:t>
            </a:r>
            <a:r>
              <a:rPr lang="en-US" sz="3400">
                <a:solidFill>
                  <a:schemeClr val="tx1"/>
                </a:solidFill>
                <a:latin typeface="#9Slide03 SFU Helvetica Condens" panose="00000400000000000000" pitchFamily="2" charset="0"/>
              </a:rPr>
              <a:t> + 2NaI </a:t>
            </a:r>
            <a:r>
              <a:rPr lang="en-US" sz="3400">
                <a:solidFill>
                  <a:schemeClr val="tx1"/>
                </a:solidFill>
                <a:latin typeface="#9Slide03 SFU Helvetica Condens" panose="00000400000000000000" pitchFamily="2" charset="0"/>
                <a:sym typeface="Symbol" panose="05050102010706020507" pitchFamily="18" charset="2"/>
              </a:rPr>
              <a:t> 2NaBr + I</a:t>
            </a:r>
            <a:r>
              <a:rPr lang="en-US" sz="3400" baseline="-25000">
                <a:solidFill>
                  <a:schemeClr val="tx1"/>
                </a:solidFill>
                <a:latin typeface="#9Slide03 SFU Helvetica Condens" panose="00000400000000000000" pitchFamily="2" charset="0"/>
                <a:sym typeface="Symbol" panose="05050102010706020507" pitchFamily="18" charset="2"/>
              </a:rPr>
              <a:t>2</a:t>
            </a:r>
            <a:endParaRPr lang="en-US" sz="3400">
              <a:solidFill>
                <a:schemeClr val="tx1"/>
              </a:solidFill>
              <a:latin typeface="#9Slide03 SFU Helvetica Condens" panose="00000400000000000000" pitchFamily="2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0F822F7-F2C3-59CB-00B4-FB2415DBCB95}"/>
              </a:ext>
            </a:extLst>
          </p:cNvPr>
          <p:cNvSpPr/>
          <p:nvPr/>
        </p:nvSpPr>
        <p:spPr>
          <a:xfrm>
            <a:off x="664022" y="5779920"/>
            <a:ext cx="11223178" cy="792000"/>
          </a:xfrm>
          <a:prstGeom prst="roundRect">
            <a:avLst>
              <a:gd name="adj" fmla="val 13164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0000"/>
              </a:lnSpc>
            </a:pPr>
            <a:r>
              <a:rPr lang="en-US" sz="4400">
                <a:solidFill>
                  <a:schemeClr val="tx1"/>
                </a:solidFill>
                <a:latin typeface="#9Slide03 FS Neusa Bold" panose="00000800000000000000" pitchFamily="2" charset="0"/>
              </a:rPr>
              <a:t>Trong CN, phản ứng giữa Cl</a:t>
            </a:r>
            <a:r>
              <a:rPr lang="en-US" sz="4400" baseline="-25000">
                <a:solidFill>
                  <a:schemeClr val="tx1"/>
                </a:solidFill>
                <a:latin typeface="#9Slide03 FS Neusa Bold" panose="00000800000000000000" pitchFamily="2" charset="0"/>
              </a:rPr>
              <a:t>2</a:t>
            </a:r>
            <a:r>
              <a:rPr lang="en-US" sz="4400">
                <a:solidFill>
                  <a:schemeClr val="tx1"/>
                </a:solidFill>
                <a:latin typeface="#9Slide03 FS Neusa Bold" panose="00000800000000000000" pitchFamily="2" charset="0"/>
              </a:rPr>
              <a:t> và Br</a:t>
            </a:r>
            <a:r>
              <a:rPr lang="en-US" sz="4400" baseline="30000">
                <a:solidFill>
                  <a:schemeClr val="tx1"/>
                </a:solidFill>
                <a:latin typeface="#9Slide03 FS Neusa Bold" panose="00000800000000000000" pitchFamily="2" charset="0"/>
              </a:rPr>
              <a:t>–</a:t>
            </a:r>
            <a:r>
              <a:rPr lang="en-US" sz="4400">
                <a:solidFill>
                  <a:schemeClr val="tx1"/>
                </a:solidFill>
                <a:latin typeface="#9Slide03 FS Neusa Bold" panose="00000800000000000000" pitchFamily="2" charset="0"/>
              </a:rPr>
              <a:t> dùng để </a:t>
            </a:r>
            <a:r>
              <a:rPr lang="en-US" sz="4400">
                <a:solidFill>
                  <a:schemeClr val="bg1"/>
                </a:solidFill>
                <a:highlight>
                  <a:srgbClr val="EC3A3B"/>
                </a:highlight>
                <a:latin typeface="#9Slide03 FS Neusa Bold" panose="00000800000000000000" pitchFamily="2" charset="0"/>
              </a:rPr>
              <a:t>điều chế Br</a:t>
            </a:r>
            <a:r>
              <a:rPr lang="en-US" sz="4400" baseline="-25000">
                <a:solidFill>
                  <a:schemeClr val="bg1"/>
                </a:solidFill>
                <a:highlight>
                  <a:srgbClr val="EC3A3B"/>
                </a:highlight>
                <a:latin typeface="#9Slide03 FS Neusa Bold" panose="00000800000000000000" pitchFamily="2" charset="0"/>
              </a:rPr>
              <a:t>2</a:t>
            </a:r>
            <a:r>
              <a:rPr lang="en-US" sz="4400">
                <a:solidFill>
                  <a:schemeClr val="tx1"/>
                </a:solidFill>
                <a:latin typeface="#9Slide03 FS Neusa Bold" panose="000008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455111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  <p:bldP spid="5" grpId="0" uiExpand="1" build="p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9" name="Rectangle 17"/>
          <p:cNvSpPr>
            <a:spLocks noChangeArrowheads="1"/>
          </p:cNvSpPr>
          <p:nvPr/>
        </p:nvSpPr>
        <p:spPr bwMode="auto">
          <a:xfrm>
            <a:off x="1524008" y="-18466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7FB61B8-ECCF-F073-65D8-1041772B46D5}"/>
              </a:ext>
            </a:extLst>
          </p:cNvPr>
          <p:cNvGrpSpPr/>
          <p:nvPr/>
        </p:nvGrpSpPr>
        <p:grpSpPr>
          <a:xfrm>
            <a:off x="3396000" y="121200"/>
            <a:ext cx="5400000" cy="756000"/>
            <a:chOff x="396240" y="52679"/>
            <a:chExt cx="6120013" cy="91512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02122066-B4DD-FE9E-8F06-09221DBEC90A}"/>
                </a:ext>
              </a:extLst>
            </p:cNvPr>
            <p:cNvSpPr/>
            <p:nvPr/>
          </p:nvSpPr>
          <p:spPr>
            <a:xfrm>
              <a:off x="396240" y="52679"/>
              <a:ext cx="6120013" cy="915120"/>
            </a:xfrm>
            <a:prstGeom prst="roundRect">
              <a:avLst/>
            </a:prstGeom>
            <a:solidFill>
              <a:srgbClr val="92D05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ectangle: Rounded Corners 4">
              <a:extLst>
                <a:ext uri="{FF2B5EF4-FFF2-40B4-BE49-F238E27FC236}">
                  <a16:creationId xmlns:a16="http://schemas.microsoft.com/office/drawing/2014/main" id="{27BCE17C-12C6-E83B-0726-656546640B10}"/>
                </a:ext>
              </a:extLst>
            </p:cNvPr>
            <p:cNvSpPr txBox="1"/>
            <p:nvPr/>
          </p:nvSpPr>
          <p:spPr>
            <a:xfrm>
              <a:off x="440913" y="97350"/>
              <a:ext cx="6030669" cy="82577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9677" tIns="0" rIns="209677" bIns="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400">
                  <a:latin typeface="#9Slide03 Bebas Neue Bold" panose="020B0606020202050201" pitchFamily="34" charset="0"/>
                </a:rPr>
                <a:t>VỊ TRÍ, TRẠNG THÁI TỰ NHIÊN</a:t>
              </a:r>
              <a:endParaRPr lang="en-US" sz="4400" kern="1200">
                <a:latin typeface="#9Slide03 Bebas Neue Bold" panose="020B0606020202050201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FE28870-AD3A-8483-035E-59E8A97C5D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172" y="1170039"/>
            <a:ext cx="10493649" cy="5433531"/>
          </a:xfrm>
          <a:prstGeom prst="rect">
            <a:avLst/>
          </a:prstGeom>
        </p:spPr>
      </p:pic>
      <p:sp>
        <p:nvSpPr>
          <p:cNvPr id="13" name="Arrow: Down 12">
            <a:extLst>
              <a:ext uri="{FF2B5EF4-FFF2-40B4-BE49-F238E27FC236}">
                <a16:creationId xmlns:a16="http://schemas.microsoft.com/office/drawing/2014/main" id="{E0387460-90E5-DA4E-54D0-10FE2654479E}"/>
              </a:ext>
            </a:extLst>
          </p:cNvPr>
          <p:cNvSpPr/>
          <p:nvPr/>
        </p:nvSpPr>
        <p:spPr>
          <a:xfrm>
            <a:off x="9987251" y="810978"/>
            <a:ext cx="326263" cy="748127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8D982F-707D-FD14-62D7-E17507B09722}"/>
              </a:ext>
            </a:extLst>
          </p:cNvPr>
          <p:cNvSpPr/>
          <p:nvPr/>
        </p:nvSpPr>
        <p:spPr>
          <a:xfrm>
            <a:off x="9886599" y="1952084"/>
            <a:ext cx="540000" cy="54096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endParaRPr lang="vi-VN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3E4ED22-374B-92F7-A772-CC41E45AE989}"/>
              </a:ext>
            </a:extLst>
          </p:cNvPr>
          <p:cNvSpPr/>
          <p:nvPr/>
        </p:nvSpPr>
        <p:spPr>
          <a:xfrm>
            <a:off x="9890448" y="2493173"/>
            <a:ext cx="541175" cy="54096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</a:t>
            </a:r>
            <a:endParaRPr lang="vi-VN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D28E99C-F884-E3BB-7E5D-693036EC8F9E}"/>
              </a:ext>
            </a:extLst>
          </p:cNvPr>
          <p:cNvSpPr/>
          <p:nvPr/>
        </p:nvSpPr>
        <p:spPr>
          <a:xfrm>
            <a:off x="9890448" y="3039008"/>
            <a:ext cx="541175" cy="57069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Br</a:t>
            </a:r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1295ACD-5200-3102-A6D7-36A918A16920}"/>
              </a:ext>
            </a:extLst>
          </p:cNvPr>
          <p:cNvSpPr/>
          <p:nvPr/>
        </p:nvSpPr>
        <p:spPr>
          <a:xfrm>
            <a:off x="9879793" y="3578314"/>
            <a:ext cx="541175" cy="540000"/>
          </a:xfrm>
          <a:prstGeom prst="rect">
            <a:avLst/>
          </a:prstGeom>
          <a:solidFill>
            <a:srgbClr val="800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C53726E-E23A-402A-0F0D-A28A658A153D}"/>
              </a:ext>
            </a:extLst>
          </p:cNvPr>
          <p:cNvSpPr/>
          <p:nvPr/>
        </p:nvSpPr>
        <p:spPr>
          <a:xfrm>
            <a:off x="9879794" y="4116659"/>
            <a:ext cx="541175" cy="5409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At</a:t>
            </a:r>
            <a:endParaRPr lang="vi-VN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1211291-49D4-C684-6D4E-0F570698B226}"/>
              </a:ext>
            </a:extLst>
          </p:cNvPr>
          <p:cNvSpPr/>
          <p:nvPr/>
        </p:nvSpPr>
        <p:spPr>
          <a:xfrm>
            <a:off x="9880969" y="4665213"/>
            <a:ext cx="540000" cy="54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Ts</a:t>
            </a:r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Slide Number Placeholder 1">
            <a:extLst>
              <a:ext uri="{FF2B5EF4-FFF2-40B4-BE49-F238E27FC236}">
                <a16:creationId xmlns:a16="http://schemas.microsoft.com/office/drawing/2014/main" id="{573D9CE7-F4AF-4F47-77F6-4354DDB49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AD37AB8-2472-4568-8904-D64F82B0251B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2434601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9" name="Rectangle 17"/>
          <p:cNvSpPr>
            <a:spLocks noChangeArrowheads="1"/>
          </p:cNvSpPr>
          <p:nvPr/>
        </p:nvSpPr>
        <p:spPr bwMode="auto">
          <a:xfrm>
            <a:off x="1524008" y="-18466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7FB61B8-ECCF-F073-65D8-1041772B46D5}"/>
              </a:ext>
            </a:extLst>
          </p:cNvPr>
          <p:cNvGrpSpPr/>
          <p:nvPr/>
        </p:nvGrpSpPr>
        <p:grpSpPr>
          <a:xfrm>
            <a:off x="3396000" y="121200"/>
            <a:ext cx="5400000" cy="756000"/>
            <a:chOff x="396240" y="52679"/>
            <a:chExt cx="6120013" cy="91512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02122066-B4DD-FE9E-8F06-09221DBEC90A}"/>
                </a:ext>
              </a:extLst>
            </p:cNvPr>
            <p:cNvSpPr/>
            <p:nvPr/>
          </p:nvSpPr>
          <p:spPr>
            <a:xfrm>
              <a:off x="396240" y="52679"/>
              <a:ext cx="6120013" cy="915120"/>
            </a:xfrm>
            <a:prstGeom prst="roundRect">
              <a:avLst/>
            </a:prstGeom>
            <a:solidFill>
              <a:srgbClr val="92D05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ectangle: Rounded Corners 4">
              <a:extLst>
                <a:ext uri="{FF2B5EF4-FFF2-40B4-BE49-F238E27FC236}">
                  <a16:creationId xmlns:a16="http://schemas.microsoft.com/office/drawing/2014/main" id="{27BCE17C-12C6-E83B-0726-656546640B10}"/>
                </a:ext>
              </a:extLst>
            </p:cNvPr>
            <p:cNvSpPr txBox="1"/>
            <p:nvPr/>
          </p:nvSpPr>
          <p:spPr>
            <a:xfrm>
              <a:off x="440913" y="97350"/>
              <a:ext cx="6030669" cy="82577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9677" tIns="0" rIns="209677" bIns="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400">
                  <a:latin typeface="#9Slide03 Bebas Neue Bold" panose="020B0606020202050201" pitchFamily="34" charset="0"/>
                </a:rPr>
                <a:t>VỊ TRÍ, TRẠNG THÁI TỰ NHIÊN</a:t>
              </a:r>
              <a:endParaRPr lang="en-US" sz="4400" kern="1200">
                <a:latin typeface="#9Slide03 Bebas Neue Bold" panose="020B0606020202050201" pitchFamily="34" charset="0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623B780E-36E3-D0E3-0DD2-868687F1A0AE}"/>
              </a:ext>
            </a:extLst>
          </p:cNvPr>
          <p:cNvSpPr/>
          <p:nvPr/>
        </p:nvSpPr>
        <p:spPr>
          <a:xfrm>
            <a:off x="5951849" y="1487433"/>
            <a:ext cx="648000" cy="648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endParaRPr lang="vi-VN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64C874F-E9D9-25B8-B668-85429BCBF5B6}"/>
              </a:ext>
            </a:extLst>
          </p:cNvPr>
          <p:cNvSpPr/>
          <p:nvPr/>
        </p:nvSpPr>
        <p:spPr>
          <a:xfrm>
            <a:off x="5951849" y="2349419"/>
            <a:ext cx="648000" cy="64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</a:t>
            </a:r>
            <a:endParaRPr lang="vi-VN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529DF7-EAD4-8255-4618-B3821A4F46A3}"/>
              </a:ext>
            </a:extLst>
          </p:cNvPr>
          <p:cNvSpPr/>
          <p:nvPr/>
        </p:nvSpPr>
        <p:spPr>
          <a:xfrm>
            <a:off x="5950674" y="3211405"/>
            <a:ext cx="648000" cy="64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Br</a:t>
            </a:r>
            <a:endParaRPr lang="vi-V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41AEED-DAD3-B793-9AF6-C6516932501A}"/>
              </a:ext>
            </a:extLst>
          </p:cNvPr>
          <p:cNvSpPr/>
          <p:nvPr/>
        </p:nvSpPr>
        <p:spPr>
          <a:xfrm>
            <a:off x="5950674" y="4073391"/>
            <a:ext cx="648000" cy="648000"/>
          </a:xfrm>
          <a:prstGeom prst="rect">
            <a:avLst/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vi-V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1411BC7-12B9-9E5C-3049-75C275C657E3}"/>
              </a:ext>
            </a:extLst>
          </p:cNvPr>
          <p:cNvSpPr/>
          <p:nvPr/>
        </p:nvSpPr>
        <p:spPr>
          <a:xfrm>
            <a:off x="5950674" y="4935377"/>
            <a:ext cx="648000" cy="64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endParaRPr lang="vi-V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B46D164-95DB-5EBC-C56A-5C68D463680D}"/>
              </a:ext>
            </a:extLst>
          </p:cNvPr>
          <p:cNvSpPr/>
          <p:nvPr/>
        </p:nvSpPr>
        <p:spPr>
          <a:xfrm>
            <a:off x="5951849" y="5745570"/>
            <a:ext cx="648000" cy="64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Ts</a:t>
            </a:r>
            <a:endParaRPr lang="vi-V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7AA7B7-918E-69C6-C60B-386E25C58C2E}"/>
              </a:ext>
            </a:extLst>
          </p:cNvPr>
          <p:cNvSpPr txBox="1"/>
          <p:nvPr/>
        </p:nvSpPr>
        <p:spPr>
          <a:xfrm>
            <a:off x="2705875" y="1539148"/>
            <a:ext cx="2080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Fluorine</a:t>
            </a:r>
            <a:endParaRPr lang="vi-VN" sz="32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00F5C7-3382-C132-326F-4F773A6AC4F7}"/>
              </a:ext>
            </a:extLst>
          </p:cNvPr>
          <p:cNvSpPr txBox="1"/>
          <p:nvPr/>
        </p:nvSpPr>
        <p:spPr>
          <a:xfrm>
            <a:off x="2705876" y="2430593"/>
            <a:ext cx="20807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Chlorine</a:t>
            </a:r>
            <a:endParaRPr lang="vi-VN" sz="3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6A86B8-AF6C-2DCE-565C-5042D01DE39A}"/>
              </a:ext>
            </a:extLst>
          </p:cNvPr>
          <p:cNvSpPr txBox="1"/>
          <p:nvPr/>
        </p:nvSpPr>
        <p:spPr>
          <a:xfrm>
            <a:off x="2757195" y="3245499"/>
            <a:ext cx="1782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Bromine</a:t>
            </a:r>
            <a:endParaRPr lang="vi-VN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4D69A8-013B-F312-5747-A69AA2394C5C}"/>
              </a:ext>
            </a:extLst>
          </p:cNvPr>
          <p:cNvSpPr txBox="1"/>
          <p:nvPr/>
        </p:nvSpPr>
        <p:spPr>
          <a:xfrm>
            <a:off x="2757195" y="4062534"/>
            <a:ext cx="15488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Iodine</a:t>
            </a:r>
            <a:endParaRPr lang="vi-VN" sz="3200" dirty="0">
              <a:solidFill>
                <a:srgbClr val="66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80A3C2-8F12-427E-05C0-54E924BEFA59}"/>
              </a:ext>
            </a:extLst>
          </p:cNvPr>
          <p:cNvSpPr txBox="1"/>
          <p:nvPr/>
        </p:nvSpPr>
        <p:spPr>
          <a:xfrm>
            <a:off x="2705876" y="4968048"/>
            <a:ext cx="1884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Astatine</a:t>
            </a:r>
            <a:endParaRPr lang="vi-V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01E461-E4A3-535D-9562-597BB9BAD9D6}"/>
              </a:ext>
            </a:extLst>
          </p:cNvPr>
          <p:cNvSpPr txBox="1"/>
          <p:nvPr/>
        </p:nvSpPr>
        <p:spPr>
          <a:xfrm>
            <a:off x="2710540" y="5859493"/>
            <a:ext cx="2304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Tennessine</a:t>
            </a:r>
            <a:endParaRPr lang="vi-V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E4E9891-1D7C-27F9-D2CE-EC690184C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7927" y="4897929"/>
            <a:ext cx="2446947" cy="15463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3311447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8" presetClass="exit" presetSubtype="1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0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8" presetClass="exit" presetSubtype="1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8" presetClass="exit" presetSubtype="1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8" presetClass="exit" presetSubtype="1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7" grpId="0" animBg="1"/>
      <p:bldP spid="9" grpId="0" animBg="1"/>
      <p:bldP spid="9" grpId="1" animBg="1"/>
      <p:bldP spid="9" grpId="2" animBg="1"/>
      <p:bldP spid="10" grpId="0" animBg="1"/>
      <p:bldP spid="10" grpId="1" animBg="1"/>
      <p:bldP spid="10" grpId="2" animBg="1"/>
      <p:bldP spid="11" grpId="0"/>
      <p:bldP spid="12" grpId="0"/>
      <p:bldP spid="13" grpId="0"/>
      <p:bldP spid="14" grpId="0"/>
      <p:bldP spid="15" grpId="0"/>
      <p:bldP spid="15" grpId="1"/>
      <p:bldP spid="15" grpId="2"/>
      <p:bldP spid="16" grpId="0"/>
      <p:bldP spid="16" grpId="1"/>
      <p:bldP spid="16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9" name="Rectangle 17"/>
          <p:cNvSpPr>
            <a:spLocks noChangeArrowheads="1"/>
          </p:cNvSpPr>
          <p:nvPr/>
        </p:nvSpPr>
        <p:spPr bwMode="auto">
          <a:xfrm>
            <a:off x="1524008" y="-18466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7FB61B8-ECCF-F073-65D8-1041772B46D5}"/>
              </a:ext>
            </a:extLst>
          </p:cNvPr>
          <p:cNvGrpSpPr/>
          <p:nvPr/>
        </p:nvGrpSpPr>
        <p:grpSpPr>
          <a:xfrm>
            <a:off x="3396000" y="121200"/>
            <a:ext cx="5400000" cy="756000"/>
            <a:chOff x="396240" y="52679"/>
            <a:chExt cx="6120013" cy="91512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02122066-B4DD-FE9E-8F06-09221DBEC90A}"/>
                </a:ext>
              </a:extLst>
            </p:cNvPr>
            <p:cNvSpPr/>
            <p:nvPr/>
          </p:nvSpPr>
          <p:spPr>
            <a:xfrm>
              <a:off x="396240" y="52679"/>
              <a:ext cx="6120013" cy="915120"/>
            </a:xfrm>
            <a:prstGeom prst="roundRect">
              <a:avLst/>
            </a:prstGeom>
            <a:solidFill>
              <a:srgbClr val="92D05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ectangle: Rounded Corners 4">
              <a:extLst>
                <a:ext uri="{FF2B5EF4-FFF2-40B4-BE49-F238E27FC236}">
                  <a16:creationId xmlns:a16="http://schemas.microsoft.com/office/drawing/2014/main" id="{27BCE17C-12C6-E83B-0726-656546640B10}"/>
                </a:ext>
              </a:extLst>
            </p:cNvPr>
            <p:cNvSpPr txBox="1"/>
            <p:nvPr/>
          </p:nvSpPr>
          <p:spPr>
            <a:xfrm>
              <a:off x="440913" y="97350"/>
              <a:ext cx="6030669" cy="82577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9677" tIns="0" rIns="209677" bIns="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400">
                  <a:latin typeface="#9Slide03 Bebas Neue Bold" panose="020B0606020202050201" pitchFamily="34" charset="0"/>
                </a:rPr>
                <a:t>VỊ TRÍ, TRẠNG THÁI TỰ NHIÊN</a:t>
              </a:r>
              <a:endParaRPr lang="en-US" sz="4400" kern="1200">
                <a:latin typeface="#9Slide03 Bebas Neue Bold" panose="020B0606020202050201" pitchFamily="34" charset="0"/>
              </a:endParaRPr>
            </a:p>
          </p:txBody>
        </p:sp>
      </p:grpSp>
      <p:pic>
        <p:nvPicPr>
          <p:cNvPr id="3" name="Picture 4">
            <a:extLst>
              <a:ext uri="{FF2B5EF4-FFF2-40B4-BE49-F238E27FC236}">
                <a16:creationId xmlns:a16="http://schemas.microsoft.com/office/drawing/2014/main" id="{B6CF1FF1-0A2B-12D2-7080-4EF066EF7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861" y="2137054"/>
            <a:ext cx="3592286" cy="30090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D9850FAC-B0C2-D825-9C65-CC9E8D168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9004" y="2137054"/>
            <a:ext cx="3271686" cy="30090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8">
            <a:extLst>
              <a:ext uri="{FF2B5EF4-FFF2-40B4-BE49-F238E27FC236}">
                <a16:creationId xmlns:a16="http://schemas.microsoft.com/office/drawing/2014/main" id="{2DAEA4DC-C1D6-9107-1211-F9084ED9B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10" y="2137054"/>
            <a:ext cx="3259693" cy="30090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lowchart: Terminator 8">
            <a:extLst>
              <a:ext uri="{FF2B5EF4-FFF2-40B4-BE49-F238E27FC236}">
                <a16:creationId xmlns:a16="http://schemas.microsoft.com/office/drawing/2014/main" id="{20616C2A-7231-D05E-5F2B-C25EEAB585FE}"/>
              </a:ext>
            </a:extLst>
          </p:cNvPr>
          <p:cNvSpPr/>
          <p:nvPr/>
        </p:nvSpPr>
        <p:spPr>
          <a:xfrm>
            <a:off x="471310" y="5555172"/>
            <a:ext cx="3259693" cy="957252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200" dirty="0">
                <a:solidFill>
                  <a:schemeClr val="tx1"/>
                </a:solidFill>
                <a:effectLst/>
                <a:highlight>
                  <a:srgbClr val="FFFF00"/>
                </a:highlight>
              </a:rPr>
              <a:t>Fluorite (CaF</a:t>
            </a:r>
            <a:r>
              <a:rPr lang="vi-VN" sz="3200" baseline="-25000" dirty="0">
                <a:solidFill>
                  <a:schemeClr val="tx1"/>
                </a:solidFill>
                <a:effectLst/>
                <a:highlight>
                  <a:srgbClr val="FFFF00"/>
                </a:highlight>
              </a:rPr>
              <a:t>2</a:t>
            </a:r>
            <a:r>
              <a:rPr lang="vi-VN" sz="3200" dirty="0">
                <a:solidFill>
                  <a:schemeClr val="tx1"/>
                </a:solidFill>
                <a:effectLst/>
                <a:highlight>
                  <a:srgbClr val="FFFF00"/>
                </a:highlight>
              </a:rPr>
              <a:t>)</a:t>
            </a:r>
          </a:p>
        </p:txBody>
      </p:sp>
      <p:sp>
        <p:nvSpPr>
          <p:cNvPr id="10" name="Flowchart: Terminator 9">
            <a:extLst>
              <a:ext uri="{FF2B5EF4-FFF2-40B4-BE49-F238E27FC236}">
                <a16:creationId xmlns:a16="http://schemas.microsoft.com/office/drawing/2014/main" id="{BA62804B-6682-710E-450D-51608C74DDDA}"/>
              </a:ext>
            </a:extLst>
          </p:cNvPr>
          <p:cNvSpPr/>
          <p:nvPr/>
        </p:nvSpPr>
        <p:spPr>
          <a:xfrm>
            <a:off x="4096849" y="5555172"/>
            <a:ext cx="3806890" cy="957252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highlight>
                  <a:srgbClr val="FFFF00"/>
                </a:highlight>
              </a:rPr>
              <a:t>Fluorapatite</a:t>
            </a:r>
          </a:p>
          <a:p>
            <a:pPr algn="ctr"/>
            <a:r>
              <a:rPr lang="vi-VN" sz="3200" dirty="0">
                <a:solidFill>
                  <a:schemeClr val="tx1"/>
                </a:solidFill>
                <a:highlight>
                  <a:srgbClr val="FFFF00"/>
                </a:highlight>
              </a:rPr>
              <a:t>(Ca</a:t>
            </a:r>
            <a:r>
              <a:rPr lang="vi-VN" sz="3200" baseline="-25000" dirty="0">
                <a:solidFill>
                  <a:schemeClr val="tx1"/>
                </a:solidFill>
                <a:highlight>
                  <a:srgbClr val="FFFF00"/>
                </a:highlight>
              </a:rPr>
              <a:t>5</a:t>
            </a:r>
            <a:r>
              <a:rPr lang="vi-VN" sz="3200" dirty="0">
                <a:solidFill>
                  <a:schemeClr val="tx1"/>
                </a:solidFill>
                <a:highlight>
                  <a:srgbClr val="FFFF00"/>
                </a:highlight>
              </a:rPr>
              <a:t>(PO</a:t>
            </a:r>
            <a:r>
              <a:rPr lang="vi-VN" sz="3200" baseline="-25000" dirty="0">
                <a:solidFill>
                  <a:schemeClr val="tx1"/>
                </a:solidFill>
                <a:highlight>
                  <a:srgbClr val="FFFF00"/>
                </a:highlight>
              </a:rPr>
              <a:t>4</a:t>
            </a:r>
            <a:r>
              <a:rPr lang="vi-VN" sz="3200" dirty="0">
                <a:solidFill>
                  <a:schemeClr val="tx1"/>
                </a:solidFill>
                <a:highlight>
                  <a:srgbClr val="FFFF00"/>
                </a:highlight>
              </a:rPr>
              <a:t>)</a:t>
            </a:r>
            <a:r>
              <a:rPr lang="vi-VN" sz="3200" baseline="-25000" dirty="0">
                <a:solidFill>
                  <a:schemeClr val="tx1"/>
                </a:solidFill>
                <a:highlight>
                  <a:srgbClr val="FFFF00"/>
                </a:highlight>
              </a:rPr>
              <a:t>3</a:t>
            </a:r>
            <a:r>
              <a:rPr lang="vi-VN" sz="3200" dirty="0">
                <a:solidFill>
                  <a:schemeClr val="tx1"/>
                </a:solidFill>
                <a:highlight>
                  <a:srgbClr val="FFFF00"/>
                </a:highlight>
              </a:rPr>
              <a:t>F)</a:t>
            </a:r>
          </a:p>
        </p:txBody>
      </p:sp>
      <p:sp>
        <p:nvSpPr>
          <p:cNvPr id="11" name="Flowchart: Terminator 10">
            <a:extLst>
              <a:ext uri="{FF2B5EF4-FFF2-40B4-BE49-F238E27FC236}">
                <a16:creationId xmlns:a16="http://schemas.microsoft.com/office/drawing/2014/main" id="{6D5C74D1-7331-5A2B-5994-9AECF8C11489}"/>
              </a:ext>
            </a:extLst>
          </p:cNvPr>
          <p:cNvSpPr/>
          <p:nvPr/>
        </p:nvSpPr>
        <p:spPr>
          <a:xfrm>
            <a:off x="8352353" y="5555172"/>
            <a:ext cx="3259693" cy="957252"/>
          </a:xfrm>
          <a:prstGeom prst="flowChartTermina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highlight>
                  <a:srgbClr val="FFFF00"/>
                </a:highlight>
              </a:rPr>
              <a:t>Cryolite (Na</a:t>
            </a:r>
            <a:r>
              <a:rPr lang="vi-VN" sz="3200" baseline="-25000" dirty="0">
                <a:solidFill>
                  <a:schemeClr val="tx1"/>
                </a:solidFill>
                <a:highlight>
                  <a:srgbClr val="FFFF00"/>
                </a:highlight>
              </a:rPr>
              <a:t>3</a:t>
            </a:r>
            <a:r>
              <a:rPr lang="vi-VN" sz="3200" dirty="0">
                <a:solidFill>
                  <a:schemeClr val="tx1"/>
                </a:solidFill>
                <a:highlight>
                  <a:srgbClr val="FFFF00"/>
                </a:highlight>
              </a:rPr>
              <a:t>AlF</a:t>
            </a:r>
            <a:r>
              <a:rPr lang="vi-VN" sz="3200" baseline="-25000" dirty="0">
                <a:solidFill>
                  <a:schemeClr val="tx1"/>
                </a:solidFill>
                <a:highlight>
                  <a:srgbClr val="FFFF00"/>
                </a:highlight>
              </a:rPr>
              <a:t>6</a:t>
            </a:r>
            <a:r>
              <a:rPr lang="vi-VN" sz="3200" dirty="0">
                <a:solidFill>
                  <a:schemeClr val="tx1"/>
                </a:solidFill>
                <a:highlight>
                  <a:srgbClr val="FFFF00"/>
                </a:highlight>
              </a:rPr>
              <a:t>)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BB2C7B3-0080-7836-BA39-01342C35EB10}"/>
              </a:ext>
            </a:extLst>
          </p:cNvPr>
          <p:cNvSpPr/>
          <p:nvPr/>
        </p:nvSpPr>
        <p:spPr>
          <a:xfrm>
            <a:off x="320976" y="990600"/>
            <a:ext cx="1736424" cy="648000"/>
          </a:xfrm>
          <a:prstGeom prst="roundRect">
            <a:avLst>
              <a:gd name="adj" fmla="val 13164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0000"/>
              </a:lnSpc>
            </a:pPr>
            <a:r>
              <a:rPr lang="en-US" sz="3600">
                <a:solidFill>
                  <a:schemeClr val="tx1"/>
                </a:solidFill>
                <a:latin typeface="#9Slide03 FS Neusa Bold" panose="00000800000000000000" pitchFamily="2" charset="0"/>
              </a:rPr>
              <a:t>FLUORINE</a:t>
            </a:r>
          </a:p>
        </p:txBody>
      </p:sp>
    </p:spTree>
    <p:extLst>
      <p:ext uri="{BB962C8B-B14F-4D97-AF65-F5344CB8AC3E}">
        <p14:creationId xmlns:p14="http://schemas.microsoft.com/office/powerpoint/2010/main" val="387932994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9" name="Rectangle 17"/>
          <p:cNvSpPr>
            <a:spLocks noChangeArrowheads="1"/>
          </p:cNvSpPr>
          <p:nvPr/>
        </p:nvSpPr>
        <p:spPr bwMode="auto">
          <a:xfrm>
            <a:off x="1524008" y="-18466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7FB61B8-ECCF-F073-65D8-1041772B46D5}"/>
              </a:ext>
            </a:extLst>
          </p:cNvPr>
          <p:cNvGrpSpPr/>
          <p:nvPr/>
        </p:nvGrpSpPr>
        <p:grpSpPr>
          <a:xfrm>
            <a:off x="3396000" y="121200"/>
            <a:ext cx="5400000" cy="756000"/>
            <a:chOff x="396240" y="52679"/>
            <a:chExt cx="6120013" cy="91512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02122066-B4DD-FE9E-8F06-09221DBEC90A}"/>
                </a:ext>
              </a:extLst>
            </p:cNvPr>
            <p:cNvSpPr/>
            <p:nvPr/>
          </p:nvSpPr>
          <p:spPr>
            <a:xfrm>
              <a:off x="396240" y="52679"/>
              <a:ext cx="6120013" cy="915120"/>
            </a:xfrm>
            <a:prstGeom prst="roundRect">
              <a:avLst/>
            </a:prstGeom>
            <a:solidFill>
              <a:srgbClr val="92D05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ectangle: Rounded Corners 4">
              <a:extLst>
                <a:ext uri="{FF2B5EF4-FFF2-40B4-BE49-F238E27FC236}">
                  <a16:creationId xmlns:a16="http://schemas.microsoft.com/office/drawing/2014/main" id="{27BCE17C-12C6-E83B-0726-656546640B10}"/>
                </a:ext>
              </a:extLst>
            </p:cNvPr>
            <p:cNvSpPr txBox="1"/>
            <p:nvPr/>
          </p:nvSpPr>
          <p:spPr>
            <a:xfrm>
              <a:off x="440913" y="97350"/>
              <a:ext cx="6030669" cy="82577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9677" tIns="0" rIns="209677" bIns="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400">
                  <a:latin typeface="#9Slide03 Bebas Neue Bold" panose="020B0606020202050201" pitchFamily="34" charset="0"/>
                </a:rPr>
                <a:t>VỊ TRÍ, TRẠNG THÁI TỰ NHIÊN</a:t>
              </a:r>
              <a:endParaRPr lang="en-US" sz="4400" kern="1200">
                <a:latin typeface="#9Slide03 Bebas Neue Bold" panose="020B0606020202050201" pitchFamily="34" charset="0"/>
              </a:endParaRPr>
            </a:p>
          </p:txBody>
        </p:sp>
      </p:grpSp>
      <p:pic>
        <p:nvPicPr>
          <p:cNvPr id="3" name="Picture 8">
            <a:extLst>
              <a:ext uri="{FF2B5EF4-FFF2-40B4-BE49-F238E27FC236}">
                <a16:creationId xmlns:a16="http://schemas.microsoft.com/office/drawing/2014/main" id="{3C19FA71-0FA0-8CDE-316A-209357548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002966"/>
            <a:ext cx="3240000" cy="29902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>
            <a:extLst>
              <a:ext uri="{FF2B5EF4-FFF2-40B4-BE49-F238E27FC236}">
                <a16:creationId xmlns:a16="http://schemas.microsoft.com/office/drawing/2014/main" id="{0AAA4FA1-5379-7ED4-8C72-EEC975924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460" y="2002966"/>
            <a:ext cx="3240000" cy="29902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5D39E2A4-36B2-507F-3F4B-B01AF1A96C2D}"/>
              </a:ext>
            </a:extLst>
          </p:cNvPr>
          <p:cNvSpPr/>
          <p:nvPr/>
        </p:nvSpPr>
        <p:spPr>
          <a:xfrm>
            <a:off x="812975" y="5192342"/>
            <a:ext cx="2680851" cy="1112611"/>
          </a:xfrm>
          <a:prstGeom prst="flowChartAlternateProcess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highlight>
                  <a:srgbClr val="FFFF00"/>
                </a:highlight>
              </a:rPr>
              <a:t>Muối mỏ (NaCl)</a:t>
            </a:r>
          </a:p>
        </p:txBody>
      </p:sp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4F76FF78-DCF6-7761-1E0B-38F3CBDD6BE2}"/>
              </a:ext>
            </a:extLst>
          </p:cNvPr>
          <p:cNvSpPr/>
          <p:nvPr/>
        </p:nvSpPr>
        <p:spPr>
          <a:xfrm>
            <a:off x="4710524" y="5204572"/>
            <a:ext cx="2765872" cy="1088150"/>
          </a:xfrm>
          <a:prstGeom prst="flowChartAlternate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highlight>
                  <a:srgbClr val="FFFF00"/>
                </a:highlight>
              </a:rPr>
              <a:t>Sylvite (KCl)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A07DD2D-571E-C766-A185-440E18FE82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3520" y="2022721"/>
            <a:ext cx="3240000" cy="29507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Flowchart: Alternate Process 10">
            <a:extLst>
              <a:ext uri="{FF2B5EF4-FFF2-40B4-BE49-F238E27FC236}">
                <a16:creationId xmlns:a16="http://schemas.microsoft.com/office/drawing/2014/main" id="{DAA5E625-F2D2-CF72-30E2-7452A5958DA8}"/>
              </a:ext>
            </a:extLst>
          </p:cNvPr>
          <p:cNvSpPr/>
          <p:nvPr/>
        </p:nvSpPr>
        <p:spPr>
          <a:xfrm>
            <a:off x="8650584" y="5204572"/>
            <a:ext cx="2765872" cy="1088150"/>
          </a:xfrm>
          <a:prstGeom prst="flowChartAlternate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highlight>
                  <a:srgbClr val="FFFF00"/>
                </a:highlight>
              </a:rPr>
              <a:t>Acid HCl trong dạ dày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0A8385D-5C6D-174B-E527-29ED33DDC03B}"/>
              </a:ext>
            </a:extLst>
          </p:cNvPr>
          <p:cNvSpPr/>
          <p:nvPr/>
        </p:nvSpPr>
        <p:spPr>
          <a:xfrm>
            <a:off x="320976" y="990600"/>
            <a:ext cx="1736424" cy="648000"/>
          </a:xfrm>
          <a:prstGeom prst="roundRect">
            <a:avLst>
              <a:gd name="adj" fmla="val 13164"/>
            </a:avLst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sz="3600">
                <a:solidFill>
                  <a:schemeClr val="tx1"/>
                </a:solidFill>
                <a:latin typeface="#9Slide03 FS Neusa Bold" panose="00000800000000000000" pitchFamily="2" charset="0"/>
              </a:rPr>
              <a:t>CHLORINE</a:t>
            </a:r>
          </a:p>
        </p:txBody>
      </p:sp>
    </p:spTree>
    <p:extLst>
      <p:ext uri="{BB962C8B-B14F-4D97-AF65-F5344CB8AC3E}">
        <p14:creationId xmlns:p14="http://schemas.microsoft.com/office/powerpoint/2010/main" val="69929978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1" grpId="0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9" name="Rectangle 17"/>
          <p:cNvSpPr>
            <a:spLocks noChangeArrowheads="1"/>
          </p:cNvSpPr>
          <p:nvPr/>
        </p:nvSpPr>
        <p:spPr bwMode="auto">
          <a:xfrm>
            <a:off x="1524008" y="-18466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7FB61B8-ECCF-F073-65D8-1041772B46D5}"/>
              </a:ext>
            </a:extLst>
          </p:cNvPr>
          <p:cNvGrpSpPr/>
          <p:nvPr/>
        </p:nvGrpSpPr>
        <p:grpSpPr>
          <a:xfrm>
            <a:off x="3396000" y="121200"/>
            <a:ext cx="5400000" cy="756000"/>
            <a:chOff x="396240" y="52679"/>
            <a:chExt cx="6120013" cy="91512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02122066-B4DD-FE9E-8F06-09221DBEC90A}"/>
                </a:ext>
              </a:extLst>
            </p:cNvPr>
            <p:cNvSpPr/>
            <p:nvPr/>
          </p:nvSpPr>
          <p:spPr>
            <a:xfrm>
              <a:off x="396240" y="52679"/>
              <a:ext cx="6120013" cy="915120"/>
            </a:xfrm>
            <a:prstGeom prst="roundRect">
              <a:avLst/>
            </a:prstGeom>
            <a:solidFill>
              <a:srgbClr val="92D05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ectangle: Rounded Corners 4">
              <a:extLst>
                <a:ext uri="{FF2B5EF4-FFF2-40B4-BE49-F238E27FC236}">
                  <a16:creationId xmlns:a16="http://schemas.microsoft.com/office/drawing/2014/main" id="{27BCE17C-12C6-E83B-0726-656546640B10}"/>
                </a:ext>
              </a:extLst>
            </p:cNvPr>
            <p:cNvSpPr txBox="1"/>
            <p:nvPr/>
          </p:nvSpPr>
          <p:spPr>
            <a:xfrm>
              <a:off x="440913" y="97350"/>
              <a:ext cx="6030669" cy="82577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9677" tIns="0" rIns="209677" bIns="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400">
                  <a:latin typeface="#9Slide03 Bebas Neue Bold" panose="020B0606020202050201" pitchFamily="34" charset="0"/>
                </a:rPr>
                <a:t>VỊ TRÍ, TRẠNG THÁI TỰ NHIÊN</a:t>
              </a:r>
              <a:endParaRPr lang="en-US" sz="4400" kern="1200">
                <a:latin typeface="#9Slide03 Bebas Neue Bold" panose="020B0606020202050201" pitchFamily="34" charset="0"/>
              </a:endParaRPr>
            </a:p>
          </p:txBody>
        </p:sp>
      </p:grpSp>
      <p:sp>
        <p:nvSpPr>
          <p:cNvPr id="4" name="Flowchart: Alternate Process 3">
            <a:extLst>
              <a:ext uri="{FF2B5EF4-FFF2-40B4-BE49-F238E27FC236}">
                <a16:creationId xmlns:a16="http://schemas.microsoft.com/office/drawing/2014/main" id="{5C048D6B-430E-B51D-F903-7934B05E85FC}"/>
              </a:ext>
            </a:extLst>
          </p:cNvPr>
          <p:cNvSpPr/>
          <p:nvPr/>
        </p:nvSpPr>
        <p:spPr>
          <a:xfrm>
            <a:off x="7487845" y="5541251"/>
            <a:ext cx="2765872" cy="1088149"/>
          </a:xfrm>
          <a:prstGeom prst="flowChartAlternate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highlight>
                  <a:srgbClr val="FFFF00"/>
                </a:highlight>
              </a:rPr>
              <a:t>Bromargyrite (AgBr)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CB9029C-473E-E8EA-E5E7-A99E16E22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805326"/>
            <a:ext cx="3806320" cy="36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2B8A4B2C-6CA8-1435-94A8-0E8B7680C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162" y="1805326"/>
            <a:ext cx="3899238" cy="36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592D960E-4E2A-15D2-5ABB-FEFD373B71C2}"/>
              </a:ext>
            </a:extLst>
          </p:cNvPr>
          <p:cNvSpPr/>
          <p:nvPr/>
        </p:nvSpPr>
        <p:spPr>
          <a:xfrm>
            <a:off x="1891824" y="5541251"/>
            <a:ext cx="2765872" cy="1088149"/>
          </a:xfrm>
          <a:prstGeom prst="flowChartAlternate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highlight>
                  <a:srgbClr val="FFFF00"/>
                </a:highlight>
              </a:rPr>
              <a:t>Nước biển</a:t>
            </a:r>
          </a:p>
          <a:p>
            <a:pPr algn="ctr"/>
            <a:r>
              <a:rPr lang="vi-VN" sz="3200" dirty="0">
                <a:solidFill>
                  <a:schemeClr val="tx1"/>
                </a:solidFill>
                <a:highlight>
                  <a:srgbClr val="FFFF00"/>
                </a:highlight>
              </a:rPr>
              <a:t>(NaBr, NaI)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650ECC0-F479-7FD0-D185-7E96187B49F4}"/>
              </a:ext>
            </a:extLst>
          </p:cNvPr>
          <p:cNvSpPr/>
          <p:nvPr/>
        </p:nvSpPr>
        <p:spPr>
          <a:xfrm>
            <a:off x="320976" y="990600"/>
            <a:ext cx="1736424" cy="648000"/>
          </a:xfrm>
          <a:prstGeom prst="roundRect">
            <a:avLst>
              <a:gd name="adj" fmla="val 13164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sz="3600">
                <a:solidFill>
                  <a:schemeClr val="bg1"/>
                </a:solidFill>
                <a:latin typeface="#9Slide03 FS Neusa Bold" panose="00000800000000000000" pitchFamily="2" charset="0"/>
              </a:rPr>
              <a:t>BROMINE</a:t>
            </a:r>
          </a:p>
        </p:txBody>
      </p:sp>
    </p:spTree>
    <p:extLst>
      <p:ext uri="{BB962C8B-B14F-4D97-AF65-F5344CB8AC3E}">
        <p14:creationId xmlns:p14="http://schemas.microsoft.com/office/powerpoint/2010/main" val="79981324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9" name="Rectangle 17"/>
          <p:cNvSpPr>
            <a:spLocks noChangeArrowheads="1"/>
          </p:cNvSpPr>
          <p:nvPr/>
        </p:nvSpPr>
        <p:spPr bwMode="auto">
          <a:xfrm>
            <a:off x="1524008" y="-18466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7FB61B8-ECCF-F073-65D8-1041772B46D5}"/>
              </a:ext>
            </a:extLst>
          </p:cNvPr>
          <p:cNvGrpSpPr/>
          <p:nvPr/>
        </p:nvGrpSpPr>
        <p:grpSpPr>
          <a:xfrm>
            <a:off x="3396000" y="121200"/>
            <a:ext cx="5400000" cy="756000"/>
            <a:chOff x="396240" y="52679"/>
            <a:chExt cx="6120013" cy="91512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02122066-B4DD-FE9E-8F06-09221DBEC90A}"/>
                </a:ext>
              </a:extLst>
            </p:cNvPr>
            <p:cNvSpPr/>
            <p:nvPr/>
          </p:nvSpPr>
          <p:spPr>
            <a:xfrm>
              <a:off x="396240" y="52679"/>
              <a:ext cx="6120013" cy="915120"/>
            </a:xfrm>
            <a:prstGeom prst="roundRect">
              <a:avLst/>
            </a:prstGeom>
            <a:solidFill>
              <a:srgbClr val="92D05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ectangle: Rounded Corners 4">
              <a:extLst>
                <a:ext uri="{FF2B5EF4-FFF2-40B4-BE49-F238E27FC236}">
                  <a16:creationId xmlns:a16="http://schemas.microsoft.com/office/drawing/2014/main" id="{27BCE17C-12C6-E83B-0726-656546640B10}"/>
                </a:ext>
              </a:extLst>
            </p:cNvPr>
            <p:cNvSpPr txBox="1"/>
            <p:nvPr/>
          </p:nvSpPr>
          <p:spPr>
            <a:xfrm>
              <a:off x="440913" y="97350"/>
              <a:ext cx="6030669" cy="82577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9677" tIns="0" rIns="209677" bIns="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400">
                  <a:latin typeface="#9Slide03 Bebas Neue Bold" panose="020B0606020202050201" pitchFamily="34" charset="0"/>
                </a:rPr>
                <a:t>VỊ TRÍ, TRẠNG THÁI TỰ NHIÊN</a:t>
              </a:r>
              <a:endParaRPr lang="en-US" sz="4400" kern="1200">
                <a:latin typeface="#9Slide03 Bebas Neue Bold" panose="020B0606020202050201" pitchFamily="34" charset="0"/>
              </a:endParaRPr>
            </a:p>
          </p:txBody>
        </p:sp>
      </p:grpSp>
      <p:pic>
        <p:nvPicPr>
          <p:cNvPr id="3" name="Picture 16">
            <a:extLst>
              <a:ext uri="{FF2B5EF4-FFF2-40B4-BE49-F238E27FC236}">
                <a16:creationId xmlns:a16="http://schemas.microsoft.com/office/drawing/2014/main" id="{8EAA1D33-DDFC-D444-2C5F-50112D977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637" y="1848897"/>
            <a:ext cx="3780000" cy="3650801"/>
          </a:xfrm>
          <a:prstGeom prst="roundRect">
            <a:avLst>
              <a:gd name="adj" fmla="val 16667"/>
            </a:avLst>
          </a:prstGeom>
          <a:ln w="38100"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DA7953A4-1CBC-3DC2-8EC8-D9246E4ED3FB}"/>
              </a:ext>
            </a:extLst>
          </p:cNvPr>
          <p:cNvSpPr/>
          <p:nvPr/>
        </p:nvSpPr>
        <p:spPr>
          <a:xfrm>
            <a:off x="7918756" y="5622516"/>
            <a:ext cx="2405762" cy="1067220"/>
          </a:xfrm>
          <a:prstGeom prst="flowChartAlternate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highlight>
                  <a:srgbClr val="FFFF00"/>
                </a:highlight>
              </a:rPr>
              <a:t>Iodargyrite (AgI) 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DF1CD7B-2AC9-DB1A-C4AA-35F5C4925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365" y="1891026"/>
            <a:ext cx="3780000" cy="3566543"/>
          </a:xfrm>
          <a:prstGeom prst="roundRect">
            <a:avLst>
              <a:gd name="adj" fmla="val 16667"/>
            </a:avLst>
          </a:prstGeom>
          <a:ln w="38100"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02178717-7A53-FDB7-EB71-88C8A464A8A9}"/>
              </a:ext>
            </a:extLst>
          </p:cNvPr>
          <p:cNvSpPr/>
          <p:nvPr/>
        </p:nvSpPr>
        <p:spPr>
          <a:xfrm>
            <a:off x="1867484" y="5632676"/>
            <a:ext cx="2405762" cy="1067220"/>
          </a:xfrm>
          <a:prstGeom prst="flowChartAlternate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highlight>
                  <a:srgbClr val="FFFF00"/>
                </a:highlight>
              </a:rPr>
              <a:t>Rong biển (NaI)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EFCB618-082A-DC2A-945C-205592ED25CE}"/>
              </a:ext>
            </a:extLst>
          </p:cNvPr>
          <p:cNvSpPr/>
          <p:nvPr/>
        </p:nvSpPr>
        <p:spPr>
          <a:xfrm>
            <a:off x="320976" y="990600"/>
            <a:ext cx="1736424" cy="648000"/>
          </a:xfrm>
          <a:prstGeom prst="roundRect">
            <a:avLst>
              <a:gd name="adj" fmla="val 13164"/>
            </a:avLst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sz="3600">
                <a:solidFill>
                  <a:schemeClr val="bg1"/>
                </a:solidFill>
                <a:latin typeface="#9Slide03 FS Neusa Bold" panose="00000800000000000000" pitchFamily="2" charset="0"/>
              </a:rPr>
              <a:t>IODINE</a:t>
            </a:r>
          </a:p>
        </p:txBody>
      </p:sp>
    </p:spTree>
    <p:extLst>
      <p:ext uri="{BB962C8B-B14F-4D97-AF65-F5344CB8AC3E}">
        <p14:creationId xmlns:p14="http://schemas.microsoft.com/office/powerpoint/2010/main" val="120127463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64457</TotalTime>
  <Words>1078</Words>
  <Application>Microsoft Office PowerPoint</Application>
  <PresentationFormat>Widescreen</PresentationFormat>
  <Paragraphs>209</Paragraphs>
  <Slides>33</Slides>
  <Notes>11</Notes>
  <HiddenSlides>0</HiddenSlides>
  <MMClips>6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6" baseType="lpstr">
      <vt:lpstr>#9Slide03 Bebas Neue Bold</vt:lpstr>
      <vt:lpstr>#9Slide03 Cabin Condensed</vt:lpstr>
      <vt:lpstr>#9Slide03 Dekar</vt:lpstr>
      <vt:lpstr>#9Slide03 FS Neusa Bold</vt:lpstr>
      <vt:lpstr>#9Slide03 NettoOT</vt:lpstr>
      <vt:lpstr>#9Slide03 SFU Grenoble</vt:lpstr>
      <vt:lpstr>#9Slide03 SFU Helvetica Condens</vt:lpstr>
      <vt:lpstr>#9Slide07 SVNBeachwood Sans</vt:lpstr>
      <vt:lpstr>Arial</vt:lpstr>
      <vt:lpstr>Times New Roman</vt:lpstr>
      <vt:lpstr>Wingdings</vt:lpstr>
      <vt:lpstr>Default Design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164A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Trần Ngọc Thành</dc:creator>
  <cp:lastModifiedBy>Trần Ngọc Thành thanhtrand08</cp:lastModifiedBy>
  <cp:revision>895</cp:revision>
  <dcterms:created xsi:type="dcterms:W3CDTF">2008-10-28T03:11:49Z</dcterms:created>
  <dcterms:modified xsi:type="dcterms:W3CDTF">2023-03-06T07:08:44Z</dcterms:modified>
</cp:coreProperties>
</file>