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5"/>
  </p:notesMasterIdLst>
  <p:sldIdLst>
    <p:sldId id="256" r:id="rId4"/>
    <p:sldId id="299" r:id="rId6"/>
    <p:sldId id="276" r:id="rId7"/>
    <p:sldId id="297" r:id="rId8"/>
    <p:sldId id="298" r:id="rId9"/>
    <p:sldId id="274" r:id="rId10"/>
    <p:sldId id="279" r:id="rId11"/>
    <p:sldId id="301" r:id="rId12"/>
    <p:sldId id="300" r:id="rId13"/>
    <p:sldId id="321" r:id="rId14"/>
    <p:sldId id="312" r:id="rId15"/>
    <p:sldId id="294" r:id="rId16"/>
    <p:sldId id="302" r:id="rId17"/>
    <p:sldId id="303" r:id="rId18"/>
    <p:sldId id="304" r:id="rId19"/>
    <p:sldId id="322" r:id="rId20"/>
    <p:sldId id="305" r:id="rId21"/>
    <p:sldId id="306" r:id="rId22"/>
    <p:sldId id="309" r:id="rId23"/>
    <p:sldId id="310" r:id="rId24"/>
    <p:sldId id="311" r:id="rId25"/>
    <p:sldId id="307" r:id="rId26"/>
    <p:sldId id="323" r:id="rId27"/>
    <p:sldId id="313" r:id="rId28"/>
    <p:sldId id="314" r:id="rId29"/>
    <p:sldId id="315" r:id="rId30"/>
    <p:sldId id="316" r:id="rId31"/>
    <p:sldId id="317" r:id="rId32"/>
    <p:sldId id="263" r:id="rId33"/>
    <p:sldId id="258" r:id="rId34"/>
    <p:sldId id="259" r:id="rId35"/>
    <p:sldId id="260" r:id="rId36"/>
    <p:sldId id="261" r:id="rId37"/>
    <p:sldId id="262" r:id="rId38"/>
    <p:sldId id="264" r:id="rId39"/>
    <p:sldId id="265" r:id="rId40"/>
    <p:sldId id="319" r:id="rId41"/>
    <p:sldId id="320" r:id="rId42"/>
    <p:sldId id="293" r:id="rId43"/>
  </p:sldIdLst>
  <p:sldSz cx="9144000" cy="6858000" type="screen4x3"/>
  <p:notesSz cx="6858000" cy="9144000"/>
  <p:defaultTex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FF99"/>
    <a:srgbClr val="0066FF"/>
    <a:srgbClr val="FF0000"/>
    <a:srgbClr val="F90F30"/>
    <a:srgbClr val="CCFFFF"/>
    <a:srgbClr val="CCECFF"/>
    <a:srgbClr val="FF99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p:restoredTop sz="94434"/>
  </p:normalViewPr>
  <p:slideViewPr>
    <p:cSldViewPr showGuides="1">
      <p:cViewPr varScale="1">
        <p:scale>
          <a:sx n="68" d="100"/>
          <a:sy n="68" d="100"/>
        </p:scale>
        <p:origin x="144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17.wmf"/><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6D2BAA2-41AB-475D-B0AF-8AE9646465AA}"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Slide Image Placeholder 1"/>
          <p:cNvSpPr>
            <a:spLocks noGrp="1" noRot="1" noChangeAspect="1" noTextEdit="1"/>
          </p:cNvSpPr>
          <p:nvPr>
            <p:ph type="sldImg"/>
          </p:nvPr>
        </p:nvSpPr>
        <p:spPr>
          <a:ln>
            <a:solidFill>
              <a:srgbClr val="000000">
                <a:alpha val="100000"/>
              </a:srgbClr>
            </a:solidFill>
            <a:miter lim="800000"/>
          </a:ln>
        </p:spPr>
      </p:sp>
      <p:sp>
        <p:nvSpPr>
          <p:cNvPr id="5123"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latin typeface="Calibri" panose="020F0502020204030204" pitchFamily="34" charset="0"/>
            </a:endParaRPr>
          </a:p>
        </p:txBody>
      </p:sp>
      <p:sp>
        <p:nvSpPr>
          <p:cNvPr id="5124"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vert="horz" lIns="91440" tIns="45720" rIns="91440" bIns="4572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2" Type="http://schemas.openxmlformats.org/officeDocument/2006/relationships/theme" Target="../theme/theme2.xml"/><Relationship Id="rId21" Type="http://schemas.openxmlformats.org/officeDocument/2006/relationships/slideLayout" Target="../slideLayouts/slideLayout39.xml"/><Relationship Id="rId20" Type="http://schemas.openxmlformats.org/officeDocument/2006/relationships/slideLayout" Target="../slideLayouts/slideLayout38.xml"/><Relationship Id="rId2" Type="http://schemas.openxmlformats.org/officeDocument/2006/relationships/slideLayout" Target="../slideLayouts/slideLayout20.xml"/><Relationship Id="rId19" Type="http://schemas.openxmlformats.org/officeDocument/2006/relationships/slideLayout" Target="../slideLayouts/slideLayout37.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vi-VN" altLang="en-US" dirty="0"/>
              <a:t>Click to edit Master title style</a:t>
            </a:r>
            <a:endParaRPr lang="vi-V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vi-VN" altLang="en-US" dirty="0"/>
              <a:t>Click to edit Master text styles</a:t>
            </a:r>
            <a:endParaRPr lang="vi-VN" altLang="en-US" dirty="0"/>
          </a:p>
          <a:p>
            <a:pPr lvl="1"/>
            <a:r>
              <a:rPr lang="vi-VN" altLang="en-US" dirty="0"/>
              <a:t>Second level</a:t>
            </a:r>
            <a:endParaRPr lang="vi-VN" altLang="en-US" dirty="0"/>
          </a:p>
          <a:p>
            <a:pPr lvl="2"/>
            <a:r>
              <a:rPr lang="vi-VN" altLang="en-US" dirty="0"/>
              <a:t>Third level</a:t>
            </a:r>
            <a:endParaRPr lang="vi-VN" altLang="en-US" dirty="0"/>
          </a:p>
          <a:p>
            <a:pPr lvl="3"/>
            <a:r>
              <a:rPr lang="vi-VN" altLang="en-US" dirty="0"/>
              <a:t>Fourth level</a:t>
            </a:r>
            <a:endParaRPr lang="vi-VN" altLang="en-US" dirty="0"/>
          </a:p>
          <a:p>
            <a:pPr lvl="4"/>
            <a:r>
              <a:rPr lang="vi-VN" altLang="en-US" dirty="0"/>
              <a:t>Fifth level</a:t>
            </a:r>
            <a:endParaRPr lang="vi-V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slow">
    <p:random/>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p:sp>
        <p:nvSpPr>
          <p:cNvPr id="2050" name="Title Placeholder 1"/>
          <p:cNvSpPr>
            <a:spLocks noGrp="1"/>
          </p:cNvSpPr>
          <p:nvPr>
            <p:ph type="title"/>
          </p:nvPr>
        </p:nvSpPr>
        <p:spPr>
          <a:xfrm>
            <a:off x="628650" y="365125"/>
            <a:ext cx="7886700" cy="1325563"/>
          </a:xfrm>
          <a:prstGeom prst="rect">
            <a:avLst/>
          </a:prstGeom>
          <a:noFill/>
          <a:ln w="9525">
            <a:noFill/>
          </a:ln>
        </p:spPr>
        <p:txBody>
          <a:bodyPr anchor="ctr" anchorCtr="0"/>
          <a:p>
            <a:pPr lvl="0"/>
            <a:r>
              <a:rPr lang="en-US" altLang="x-none" dirty="0"/>
              <a:t>Click to edit Master title style</a:t>
            </a:r>
            <a:endParaRPr lang="en-US" altLang="x-none"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F63E011B-7CC6-4939-851B-6CA56146200C}" type="datetimeFigureOut">
              <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rgbClr val="898989"/>
                </a:solidFill>
              </a:defRPr>
            </a:lvl1pPr>
          </a:lstStyle>
          <a:p>
            <a:pPr lvl="0">
              <a:buNone/>
            </a:pPr>
            <a:fld id="{9A0DB2DC-4C9A-4742-B13C-FB6460FD3503}" type="slidenum">
              <a:rPr lang="en-US" altLang="x-none" dirty="0">
                <a:latin typeface="Arial" panose="020B0604020202020204" pitchFamily="34" charset="0"/>
              </a:rPr>
            </a:fld>
            <a:endParaRPr lang="en-US" altLang="x-none"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9.png"/><Relationship Id="rId2" Type="http://schemas.microsoft.com/office/2007/relationships/media" Target="file:///C:\Users\Le%20Thanh%20Hoa\Downloads\B&#192;I%2016-C&#193;C%20Y&#7870;U%20T&#7888;%20&#7842;NH%20H&#431;&#7902;NG%20&#272;&#7870;N%20T&#7888;C%20&#272;&#7896;%20PH&#7842;N%20&#7912;NG%20H&#211;A%20H&#7884;C\Video%20m&#244;%20ph&#7887;ng%20-%20&#7842;nh%20h&#432;&#7903;ng%20c&#7911;a%20n&#7891;ng%20&#273;&#7897;%20t&#7899;i%20t&#7889;c%20&#273;&#7897;%20ph&#7843;n%20&#7913;ng_cut.mp4" TargetMode="External"/><Relationship Id="rId1" Type="http://schemas.openxmlformats.org/officeDocument/2006/relationships/video" Target="file:///C:\Users\Le%20Thanh%20Hoa\Downloads\B&#192;I%2016-C&#193;C%20Y&#7870;U%20T&#7888;%20&#7842;NH%20H&#431;&#7902;NG%20&#272;&#7870;N%20T&#7888;C%20&#272;&#7896;%20PH&#7842;N%20&#7912;NG%20H&#211;A%20H&#7884;C\Video%20m&#244;%20ph&#7887;ng%20-%20&#7842;nh%20h&#432;&#7903;ng%20c&#7911;a%20n&#7891;ng%20&#273;&#7897;%20t&#7899;i%20t&#7889;c%20&#273;&#7897;%20ph&#7843;n%20&#7913;ng_cut.mp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9.png"/><Relationship Id="rId2" Type="http://schemas.microsoft.com/office/2007/relationships/media" Target="file:///F:\TRANG\H&#243;a%2010%20(22-23)\B&#192;I%2016-C&#193;C%20Y&#7870;U%20T&#7888;%20&#7842;NH%20H&#431;&#7902;NG%20&#272;&#7870;N%20T&#7888;C%20&#272;&#7896;%20PH&#7842;N%20&#7912;NG%20H&#211;A%20H&#7884;C\Video%20m&#244;%20ph&#7887;ng%20-%20&#7842;nh%20h&#432;&#7903;ng%20c&#7911;a%20nhi&#7879;t%20&#273;&#7897;%20t&#7899;i%20t&#7889;c%20&#273;&#7897;%20ph&#7843;n%20&#7913;ng_cut.mp4" TargetMode="External"/><Relationship Id="rId1" Type="http://schemas.openxmlformats.org/officeDocument/2006/relationships/video" Target="file:///F:\TRANG\H&#243;a%2010%20(22-23)\B&#192;I%2016-C&#193;C%20Y&#7870;U%20T&#7888;%20&#7842;NH%20H&#431;&#7902;NG%20&#272;&#7870;N%20T&#7888;C%20&#272;&#7896;%20PH&#7842;N%20&#7912;NG%20H&#211;A%20H&#7884;C\Video%20m&#244;%20ph&#7887;ng%20-%20&#7842;nh%20h&#432;&#7903;ng%20c&#7911;a%20nhi&#7879;t%20&#273;&#7897;%20t&#7899;i%20t&#7889;c%20&#273;&#7897;%20ph&#7843;n%20&#7913;ng_cut.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9.png"/><Relationship Id="rId2" Type="http://schemas.microsoft.com/office/2007/relationships/media" Target="file:///C:\Users\Le%20Thanh%20Hoa\Downloads\B&#192;I%2016-C&#193;C%20Y&#7870;U%20T&#7888;%20&#7842;NH%20H&#431;&#7902;NG%20&#272;&#7870;N%20T&#7888;C%20&#272;&#7896;%20PH&#7842;N%20&#7912;NG%20H&#211;A%20H&#7884;C\y2mate.com%20-%203%20Effect%20of%20pressure%20on%20reaction%20rate_360p.mp4" TargetMode="External"/><Relationship Id="rId1" Type="http://schemas.openxmlformats.org/officeDocument/2006/relationships/video" Target="file:///C:\Users\Le%20Thanh%20Hoa\Downloads\B&#192;I%2016-C&#193;C%20Y&#7870;U%20T&#7888;%20&#7842;NH%20H&#431;&#7902;NG%20&#272;&#7870;N%20T&#7888;C%20&#272;&#7896;%20PH&#7842;N%20&#7912;NG%20H&#211;A%20H&#7884;C\y2mate.com%20-%203%20Effect%20of%20pressure%20on%20reaction%20rate_360p.mp4"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17.wmf"/><Relationship Id="rId7" Type="http://schemas.openxmlformats.org/officeDocument/2006/relationships/oleObject" Target="../embeddings/oleObject4.bin"/><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5.wmf"/><Relationship Id="rId3" Type="http://schemas.openxmlformats.org/officeDocument/2006/relationships/oleObject" Target="../embeddings/oleObject2.bin"/><Relationship Id="rId2" Type="http://schemas.openxmlformats.org/officeDocument/2006/relationships/image" Target="../media/image14.wmf"/><Relationship Id="rId10" Type="http://schemas.openxmlformats.org/officeDocument/2006/relationships/vmlDrawing" Target="../drawings/vmlDrawing1.vml"/><Relationship Id="rId1"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25.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32.xml"/><Relationship Id="rId3" Type="http://schemas.openxmlformats.org/officeDocument/2006/relationships/slide" Target="slide33.xml"/><Relationship Id="rId2" Type="http://schemas.openxmlformats.org/officeDocument/2006/relationships/slide" Target="slide34.xml"/><Relationship Id="rId1" Type="http://schemas.openxmlformats.org/officeDocument/2006/relationships/slide" Target="slide31.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19.jpeg"/><Relationship Id="rId2" Type="http://schemas.openxmlformats.org/officeDocument/2006/relationships/slide" Target="slide30.xml"/><Relationship Id="rId1" Type="http://schemas.openxmlformats.org/officeDocument/2006/relationships/image" Target="../media/image18.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19.jpeg"/><Relationship Id="rId2" Type="http://schemas.openxmlformats.org/officeDocument/2006/relationships/slide" Target="slide30.xml"/><Relationship Id="rId1" Type="http://schemas.openxmlformats.org/officeDocument/2006/relationships/image" Target="../media/image20.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19.jpeg"/><Relationship Id="rId2" Type="http://schemas.openxmlformats.org/officeDocument/2006/relationships/slide" Target="slide30.xml"/><Relationship Id="rId1" Type="http://schemas.openxmlformats.org/officeDocument/2006/relationships/image" Target="../media/image21.jpe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 Target="slide30.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 Target="slide30.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19.jpeg"/><Relationship Id="rId2" Type="http://schemas.openxmlformats.org/officeDocument/2006/relationships/slide" Target="slide30.xml"/><Relationship Id="rId1"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27.png"/><Relationship Id="rId3" Type="http://schemas.microsoft.com/office/2007/relationships/media" Target="Toc%20do%20phan%20ung%20NC_data\Da%20Lat%20mong%20mo%20-%20Thanh%20Thao.mp3" TargetMode="External"/><Relationship Id="rId2" Type="http://schemas.openxmlformats.org/officeDocument/2006/relationships/audio" Target="Toc%20do%20phan%20ung%20NC_data\Da%20Lat%20mong%20mo%20-%20Thanh%20Thao.mp3" TargetMode="External"/><Relationship Id="rId1"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accent2"/>
            </a:gs>
          </a:gsLst>
          <a:path path="shape">
            <a:fillToRect l="50000" t="50000" r="50000" b="50000"/>
          </a:path>
          <a:tileRect/>
        </a:gradFill>
        <a:effectLst/>
      </p:bgPr>
    </p:bg>
    <p:spTree>
      <p:nvGrpSpPr>
        <p:cNvPr id="1" name=""/>
        <p:cNvGrpSpPr/>
        <p:nvPr/>
      </p:nvGrpSpPr>
      <p:grpSpPr/>
      <p:sp>
        <p:nvSpPr>
          <p:cNvPr id="4098" name="Rectangle 2"/>
          <p:cNvSpPr>
            <a:spLocks noGrp="1"/>
          </p:cNvSpPr>
          <p:nvPr>
            <p:ph type="ctrTitle"/>
          </p:nvPr>
        </p:nvSpPr>
        <p:spPr>
          <a:xfrm>
            <a:off x="685800" y="2130425"/>
            <a:ext cx="7772400" cy="1470025"/>
          </a:xfrm>
          <a:ln/>
        </p:spPr>
        <p:txBody>
          <a:bodyPr vert="horz" wrap="square" lIns="91440" tIns="45720" rIns="91440" bIns="45720" anchor="ctr" anchorCtr="0"/>
          <a:p>
            <a:pPr eaLnBrk="1" hangingPunct="1">
              <a:buClrTx/>
              <a:buSzTx/>
              <a:buFontTx/>
            </a:pPr>
            <a:endParaRPr lang="en-US" altLang="en-US" sz="4400" kern="1200" dirty="0">
              <a:latin typeface="+mj-lt"/>
              <a:ea typeface="+mj-ea"/>
              <a:cs typeface="+mj-cs"/>
            </a:endParaRPr>
          </a:p>
        </p:txBody>
      </p:sp>
      <p:sp>
        <p:nvSpPr>
          <p:cNvPr id="4099" name="Rectangle 3"/>
          <p:cNvSpPr>
            <a:spLocks noGrp="1"/>
          </p:cNvSpPr>
          <p:nvPr>
            <p:ph type="subTitle" idx="1"/>
          </p:nvPr>
        </p:nvSpPr>
        <p:spPr>
          <a:xfrm>
            <a:off x="1371600" y="3886200"/>
            <a:ext cx="6400800" cy="1752600"/>
          </a:xfrm>
          <a:ln/>
        </p:spPr>
        <p:txBody>
          <a:bodyPr vert="horz" wrap="square" lIns="91440" tIns="45720" rIns="91440" bIns="45720" anchor="t" anchorCtr="0"/>
          <a:p>
            <a:pPr eaLnBrk="1" hangingPunct="1">
              <a:buClrTx/>
              <a:buSzTx/>
              <a:buFontTx/>
            </a:pPr>
            <a:endParaRPr lang="en-US" altLang="en-US" sz="3200" kern="1200" dirty="0">
              <a:latin typeface="+mn-lt"/>
              <a:ea typeface="+mn-ea"/>
              <a:cs typeface="+mn-cs"/>
            </a:endParaRPr>
          </a:p>
        </p:txBody>
      </p:sp>
      <p:pic>
        <p:nvPicPr>
          <p:cNvPr id="4100" name="Picture 4" descr="Picture7"/>
          <p:cNvPicPr>
            <a:picLocks noChangeAspect="1"/>
          </p:cNvPicPr>
          <p:nvPr/>
        </p:nvPicPr>
        <p:blipFill>
          <a:blip r:embed="rId1"/>
          <a:stretch>
            <a:fillRect/>
          </a:stretch>
        </p:blipFill>
        <p:spPr>
          <a:xfrm>
            <a:off x="0" y="0"/>
            <a:ext cx="9144000" cy="6858000"/>
          </a:xfrm>
          <a:prstGeom prst="rect">
            <a:avLst/>
          </a:prstGeom>
          <a:noFill/>
          <a:ln w="9525" cap="flat" cmpd="sng">
            <a:solidFill>
              <a:schemeClr val="bg1"/>
            </a:solidFill>
            <a:prstDash val="solid"/>
            <a:miter/>
            <a:headEnd type="none" w="med" len="med"/>
            <a:tailEnd type="none" w="med" len="med"/>
          </a:ln>
        </p:spPr>
      </p:pic>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5" name="Rectangle 4"/>
          <p:cNvSpPr/>
          <p:nvPr/>
        </p:nvSpPr>
        <p:spPr>
          <a:xfrm>
            <a:off x="650875" y="1125538"/>
            <a:ext cx="7815263" cy="646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sz="3600" b="1" i="1" dirty="0">
                <a:solidFill>
                  <a:srgbClr val="FF0000"/>
                </a:solidFill>
                <a:latin typeface="Times New Roman" panose="02020603050405020304" pitchFamily="18" charset="0"/>
                <a:cs typeface="Times New Roman" panose="02020603050405020304" pitchFamily="18" charset="0"/>
              </a:rPr>
              <a:t>? Quan sát hiện tượng của thí nghiệm </a:t>
            </a:r>
            <a:endParaRPr lang="en-US" altLang="en-US" sz="3600" b="1" i="1" dirty="0">
              <a:solidFill>
                <a:srgbClr val="FF0000"/>
              </a:solidFill>
              <a:latin typeface="Times New Roman" panose="02020603050405020304" pitchFamily="18" charset="0"/>
              <a:ea typeface="Times New Roman" panose="02020603050405020304" pitchFamily="18" charset="0"/>
            </a:endParaRPr>
          </a:p>
        </p:txBody>
      </p:sp>
      <p:sp>
        <p:nvSpPr>
          <p:cNvPr id="10246" name="Rectangle 5"/>
          <p:cNvSpPr/>
          <p:nvPr/>
        </p:nvSpPr>
        <p:spPr>
          <a:xfrm>
            <a:off x="684213" y="1879600"/>
            <a:ext cx="8064500" cy="1754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sz="3600" b="1" i="1" dirty="0">
                <a:solidFill>
                  <a:srgbClr val="FF0000"/>
                </a:solidFill>
                <a:latin typeface="Times New Roman" panose="02020603050405020304" pitchFamily="18" charset="0"/>
                <a:cs typeface="Times New Roman" panose="02020603050405020304" pitchFamily="18" charset="0"/>
              </a:rPr>
              <a:t>? Nhận xét mối liên hệ giữa thể tích dung dịch Na</a:t>
            </a:r>
            <a:r>
              <a:rPr lang="en-US" altLang="en-US" sz="3600" b="1" i="1" baseline="-25000" dirty="0">
                <a:solidFill>
                  <a:srgbClr val="FF0000"/>
                </a:solidFill>
                <a:latin typeface="Times New Roman" panose="02020603050405020304" pitchFamily="18" charset="0"/>
                <a:cs typeface="Times New Roman" panose="02020603050405020304" pitchFamily="18" charset="0"/>
              </a:rPr>
              <a:t>2</a:t>
            </a:r>
            <a:r>
              <a:rPr lang="en-US" altLang="en-US" sz="3600" b="1" i="1" dirty="0">
                <a:solidFill>
                  <a:srgbClr val="FF0000"/>
                </a:solidFill>
                <a:latin typeface="Times New Roman" panose="02020603050405020304" pitchFamily="18" charset="0"/>
                <a:cs typeface="Times New Roman" panose="02020603050405020304" pitchFamily="18" charset="0"/>
              </a:rPr>
              <a:t>S</a:t>
            </a:r>
            <a:r>
              <a:rPr lang="en-US" altLang="en-US" sz="3600" b="1" i="1" baseline="-25000" dirty="0">
                <a:solidFill>
                  <a:srgbClr val="FF0000"/>
                </a:solidFill>
                <a:latin typeface="Times New Roman" panose="02020603050405020304" pitchFamily="18" charset="0"/>
                <a:cs typeface="Times New Roman" panose="02020603050405020304" pitchFamily="18" charset="0"/>
              </a:rPr>
              <a:t>2</a:t>
            </a:r>
            <a:r>
              <a:rPr lang="en-US" altLang="en-US" sz="3600" b="1" i="1" dirty="0">
                <a:solidFill>
                  <a:srgbClr val="FF0000"/>
                </a:solidFill>
                <a:latin typeface="Times New Roman" panose="02020603050405020304" pitchFamily="18" charset="0"/>
                <a:cs typeface="Times New Roman" panose="02020603050405020304" pitchFamily="18" charset="0"/>
              </a:rPr>
              <a:t>O</a:t>
            </a:r>
            <a:r>
              <a:rPr lang="en-US" altLang="en-US" sz="3600" b="1" i="1" baseline="-25000" dirty="0">
                <a:solidFill>
                  <a:srgbClr val="FF0000"/>
                </a:solidFill>
                <a:latin typeface="Times New Roman" panose="02020603050405020304" pitchFamily="18" charset="0"/>
                <a:cs typeface="Times New Roman" panose="02020603050405020304" pitchFamily="18" charset="0"/>
              </a:rPr>
              <a:t>3</a:t>
            </a:r>
            <a:r>
              <a:rPr lang="en-US" altLang="en-US" sz="3600" b="1" i="1" dirty="0">
                <a:solidFill>
                  <a:srgbClr val="FF0000"/>
                </a:solidFill>
                <a:latin typeface="Times New Roman" panose="02020603050405020304" pitchFamily="18" charset="0"/>
                <a:cs typeface="Times New Roman" panose="02020603050405020304" pitchFamily="18" charset="0"/>
              </a:rPr>
              <a:t> với thời gian xuất hiện kết tủa. Giải thích </a:t>
            </a:r>
            <a:endParaRPr lang="en-US" altLang="en-US" sz="36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arn(inVertical)">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arn(inVertical)">
                                      <p:cBhvr>
                                        <p:cTn id="12"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Video mô phỏng - Ảnh hưởng của nồng độ tới tốc độ phản ứng_cut.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107950" y="188913"/>
            <a:ext cx="8928100" cy="655320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6"/>
          <p:cNvSpPr txBox="1"/>
          <p:nvPr/>
        </p:nvSpPr>
        <p:spPr>
          <a:xfrm>
            <a:off x="371475" y="2597150"/>
            <a:ext cx="8077200" cy="11398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vi-VN" altLang="en-US" sz="3600" b="1" dirty="0">
                <a:solidFill>
                  <a:srgbClr val="0000FF"/>
                </a:solidFill>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Khi tăng nồng độ chất phản ứng, tốc độ phản ứng tăng.</a:t>
            </a:r>
            <a:endParaRPr lang="en-US" altLang="en-US" dirty="0">
              <a:solidFill>
                <a:srgbClr val="0000FF"/>
              </a:solidFill>
              <a:latin typeface="Times New Roman" panose="02020603050405020304" pitchFamily="18" charset="0"/>
              <a:ea typeface="Times New Roman" panose="02020603050405020304" pitchFamily="18" charset="0"/>
            </a:endParaRPr>
          </a:p>
        </p:txBody>
      </p:sp>
      <p:sp>
        <p:nvSpPr>
          <p:cNvPr id="12" name="TextBox 11"/>
          <p:cNvSpPr txBox="1">
            <a:spLocks noChangeArrowheads="1"/>
          </p:cNvSpPr>
          <p:nvPr/>
        </p:nvSpPr>
        <p:spPr bwMode="auto">
          <a:xfrm>
            <a:off x="323850" y="836613"/>
            <a:ext cx="8077200" cy="132343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vi-VN"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I.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Ảnh</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hưởng</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của</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nồng</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độ</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đến</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tốc</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độ</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phản</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ứng</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endPar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3"/>
          <p:cNvSpPr>
            <a:spLocks noChangeArrowheads="1"/>
          </p:cNvSpPr>
          <p:nvPr/>
        </p:nvSpPr>
        <p:spPr bwMode="auto">
          <a:xfrm>
            <a:off x="179511" y="692150"/>
            <a:ext cx="8856985" cy="1938991"/>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2.2.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Tìm</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hiểu</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về</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ảnh</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hưởng</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của</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nhiệt</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độ</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áp</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suất</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diện</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tích</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bề</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mặt</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chất</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xúc</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tác</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đến</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tốc</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độ</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phản</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ứng</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endPar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042988" y="549275"/>
            <a:ext cx="205740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GÓC PHÂN TÍCH </a:t>
            </a:r>
            <a:endPar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5" name="Rectangle 4"/>
          <p:cNvSpPr/>
          <p:nvPr/>
        </p:nvSpPr>
        <p:spPr>
          <a:xfrm>
            <a:off x="6011863" y="692150"/>
            <a:ext cx="205740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GÓC QUAN SÁT</a:t>
            </a:r>
            <a:endPar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6" name="Rectangle 5"/>
          <p:cNvSpPr/>
          <p:nvPr/>
        </p:nvSpPr>
        <p:spPr>
          <a:xfrm>
            <a:off x="3552825" y="2205038"/>
            <a:ext cx="205740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3200" dirty="0">
                <a:latin typeface="Calibri" panose="020F0502020204030204" pitchFamily="34" charset="0"/>
                <a:cs typeface="Calibri" panose="020F0502020204030204" pitchFamily="34" charset="0"/>
              </a:rPr>
              <a:t>GÓC THỰC HÀNH </a:t>
            </a:r>
            <a:endParaRPr lang="en-US" altLang="x-none" sz="3200" dirty="0">
              <a:latin typeface="Calibri" panose="020F0502020204030204" pitchFamily="34" charset="0"/>
              <a:ea typeface="Calibri" panose="020F0502020204030204" pitchFamily="34" charset="0"/>
            </a:endParaRPr>
          </a:p>
        </p:txBody>
      </p:sp>
      <p:sp>
        <p:nvSpPr>
          <p:cNvPr id="18437" name="Rectangle 6"/>
          <p:cNvSpPr/>
          <p:nvPr/>
        </p:nvSpPr>
        <p:spPr>
          <a:xfrm>
            <a:off x="539750" y="3716338"/>
            <a:ext cx="7848600" cy="15700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Các nhóm thực hiện nhiệm vụ ở mỗi góc trong thời gian 7 phút rồi luân chuyển sang góc khác (1 phút).</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1"/>
          <p:cNvPicPr>
            <a:picLocks noChangeAspect="1"/>
          </p:cNvPicPr>
          <p:nvPr/>
        </p:nvPicPr>
        <p:blipFill>
          <a:blip r:embed="rId1"/>
          <a:stretch>
            <a:fillRect/>
          </a:stretch>
        </p:blipFill>
        <p:spPr>
          <a:xfrm>
            <a:off x="1835150" y="2844800"/>
            <a:ext cx="4171950" cy="1666875"/>
          </a:xfrm>
          <a:prstGeom prst="rect">
            <a:avLst/>
          </a:prstGeom>
          <a:noFill/>
          <a:ln w="9525">
            <a:noFill/>
          </a:ln>
        </p:spPr>
      </p:pic>
      <p:sp>
        <p:nvSpPr>
          <p:cNvPr id="14340" name="Rectangle 3"/>
          <p:cNvSpPr>
            <a:spLocks noChangeArrowheads="1"/>
          </p:cNvSpPr>
          <p:nvPr/>
        </p:nvSpPr>
        <p:spPr bwMode="auto">
          <a:xfrm>
            <a:off x="101599" y="442507"/>
            <a:ext cx="8796339" cy="1754326"/>
          </a:xfrm>
          <a:prstGeom prst="rect">
            <a:avLst/>
          </a:prstGeom>
          <a:noFill/>
          <a:ln>
            <a:noFill/>
          </a:ln>
          <a:effectLst/>
        </p:spPr>
        <p:txBody>
          <a:bodyPr anchor="ctr">
            <a:spAutoFit/>
          </a:bodyPr>
          <a:lstStyle>
            <a:lvl1pPr>
              <a:tabLst>
                <a:tab pos="180975" algn="l"/>
              </a:tabLst>
              <a:defRPr>
                <a:solidFill>
                  <a:schemeClr val="tx1"/>
                </a:solidFill>
                <a:latin typeface="Arial" panose="020B0604020202020204" pitchFamily="34" charset="0"/>
                <a:cs typeface="Arial" panose="020B0604020202020204" pitchFamily="34" charset="0"/>
              </a:defRPr>
            </a:lvl1pPr>
            <a:lvl2pPr marL="742950" indent="-285750">
              <a:tabLst>
                <a:tab pos="180975" algn="l"/>
              </a:tabLst>
              <a:defRPr>
                <a:solidFill>
                  <a:schemeClr val="tx1"/>
                </a:solidFill>
                <a:latin typeface="Arial" panose="020B0604020202020204" pitchFamily="34" charset="0"/>
                <a:cs typeface="Arial" panose="020B0604020202020204" pitchFamily="34" charset="0"/>
              </a:defRPr>
            </a:lvl2pPr>
            <a:lvl3pPr marL="1143000" indent="-228600">
              <a:tabLst>
                <a:tab pos="180975" algn="l"/>
              </a:tabLst>
              <a:defRPr>
                <a:solidFill>
                  <a:schemeClr val="tx1"/>
                </a:solidFill>
                <a:latin typeface="Arial" panose="020B0604020202020204" pitchFamily="34" charset="0"/>
                <a:cs typeface="Arial" panose="020B0604020202020204" pitchFamily="34" charset="0"/>
              </a:defRPr>
            </a:lvl3pPr>
            <a:lvl4pPr marL="1600200" indent="-228600">
              <a:tabLst>
                <a:tab pos="180975" algn="l"/>
              </a:tabLst>
              <a:defRPr>
                <a:solidFill>
                  <a:schemeClr val="tx1"/>
                </a:solidFill>
                <a:latin typeface="Arial" panose="020B0604020202020204" pitchFamily="34" charset="0"/>
                <a:cs typeface="Arial" panose="020B0604020202020204" pitchFamily="34" charset="0"/>
              </a:defRPr>
            </a:lvl4pPr>
            <a:lvl5pPr marL="2057400" indent="-228600">
              <a:tabLst>
                <a:tab pos="1809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80975" algn="l"/>
              </a:tabLst>
              <a:defRPr/>
            </a:pPr>
            <a:r>
              <a:rPr kumimoji="1" lang="en-US" altLang="en-US" sz="36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PHIẾU HỌC TẬP GÓC PHÂN TÍCH </a:t>
            </a:r>
            <a:endParaRPr kumimoji="1" lang="en-US" altLang="en-US" sz="36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defRPr/>
            </a:pPr>
            <a:r>
              <a:rPr kumimoji="1" lang="en-US" altLang="en-US" sz="36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(03 </a:t>
            </a:r>
            <a:r>
              <a:rPr kumimoji="1" lang="en-US" altLang="en-US" sz="36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câu</a:t>
            </a:r>
            <a:r>
              <a:rPr kumimoji="1" lang="en-US" altLang="en-US" sz="36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a:t>
            </a:r>
            <a:endParaRPr kumimoji="1" lang="en-US" altLang="en-US" sz="36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defRPr/>
            </a:pPr>
            <a:endParaRPr kumimoji="0" lang="en-US" alt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365" name="Rectangle 4"/>
          <p:cNvSpPr/>
          <p:nvPr/>
        </p:nvSpPr>
        <p:spPr>
          <a:xfrm>
            <a:off x="203200" y="4797425"/>
            <a:ext cx="8940800" cy="1754188"/>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defTabSz="914400">
              <a:spcBef>
                <a:spcPct val="0"/>
              </a:spcBef>
              <a:buNone/>
              <a:tabLst>
                <a:tab pos="180975" algn="l"/>
              </a:tabLst>
            </a:pPr>
            <a:r>
              <a:rPr lang="en-US" altLang="en-US" sz="3600" dirty="0">
                <a:solidFill>
                  <a:srgbClr val="FF0000"/>
                </a:solidFill>
                <a:latin typeface="Times New Roman" panose="02020603050405020304" pitchFamily="18" charset="0"/>
                <a:cs typeface="Calibri" panose="020F0502020204030204" pitchFamily="34" charset="0"/>
              </a:rPr>
              <a:t>Hãy nhận xét sự ảnh hưởng của nhiệt độ đến tốc độ phản ứng.</a:t>
            </a:r>
            <a:endParaRPr lang="en-US" altLang="en-US" sz="3600" dirty="0">
              <a:solidFill>
                <a:srgbClr val="FF0000"/>
              </a:solidFill>
              <a:latin typeface="Times New Roman" panose="02020603050405020304" pitchFamily="18" charset="0"/>
              <a:cs typeface="Calibri" panose="020F0502020204030204" pitchFamily="34" charset="0"/>
            </a:endParaRPr>
          </a:p>
          <a:p>
            <a:pPr marL="0" lvl="0" indent="0" defTabSz="914400">
              <a:spcBef>
                <a:spcPct val="0"/>
              </a:spcBef>
              <a:buNone/>
              <a:tabLst>
                <a:tab pos="180975" algn="l"/>
              </a:tabLst>
            </a:pPr>
            <a:endParaRPr lang="en-US" altLang="en-US" sz="3600" dirty="0">
              <a:solidFill>
                <a:srgbClr val="FF0000"/>
              </a:solidFill>
              <a:ea typeface="Calibri" panose="020F0502020204030204" pitchFamily="34" charset="0"/>
            </a:endParaRPr>
          </a:p>
        </p:txBody>
      </p:sp>
      <p:sp>
        <p:nvSpPr>
          <p:cNvPr id="7" name="Rectangle 3"/>
          <p:cNvSpPr/>
          <p:nvPr/>
        </p:nvSpPr>
        <p:spPr>
          <a:xfrm>
            <a:off x="0" y="1452563"/>
            <a:ext cx="8796338" cy="1754187"/>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defTabSz="914400">
              <a:spcBef>
                <a:spcPct val="0"/>
              </a:spcBef>
              <a:buNone/>
              <a:tabLst>
                <a:tab pos="180975" algn="l"/>
              </a:tabLst>
            </a:pPr>
            <a:r>
              <a:rPr lang="en-US" altLang="en-US" sz="3600" dirty="0">
                <a:solidFill>
                  <a:srgbClr val="FF0000"/>
                </a:solidFill>
                <a:latin typeface="Times New Roman" panose="02020603050405020304" pitchFamily="18" charset="0"/>
                <a:cs typeface="Calibri" panose="020F0502020204030204" pitchFamily="34" charset="0"/>
              </a:rPr>
              <a:t>Câu 1: </a:t>
            </a:r>
            <a:endParaRPr lang="en-US" altLang="en-US" sz="3600" dirty="0">
              <a:solidFill>
                <a:srgbClr val="FF0000"/>
              </a:solidFill>
              <a:latin typeface="Times New Roman" panose="02020603050405020304" pitchFamily="18" charset="0"/>
              <a:cs typeface="Calibri" panose="020F0502020204030204" pitchFamily="34" charset="0"/>
            </a:endParaRPr>
          </a:p>
          <a:p>
            <a:pPr marL="0" lvl="0" indent="0" defTabSz="914400">
              <a:spcBef>
                <a:spcPct val="0"/>
              </a:spcBef>
              <a:buNone/>
              <a:tabLst>
                <a:tab pos="180975" algn="l"/>
              </a:tabLst>
            </a:pPr>
            <a:r>
              <a:rPr lang="en-US" altLang="en-US" sz="3600" dirty="0">
                <a:solidFill>
                  <a:srgbClr val="FF0000"/>
                </a:solidFill>
                <a:latin typeface="Times New Roman" panose="02020603050405020304" pitchFamily="18" charset="0"/>
                <a:cs typeface="Calibri" panose="020F0502020204030204" pitchFamily="34" charset="0"/>
              </a:rPr>
              <a:t>Nghiên cứu SGK v</a:t>
            </a:r>
            <a:r>
              <a:rPr lang="en-US" altLang="en-US" sz="3600" dirty="0">
                <a:solidFill>
                  <a:srgbClr val="FF0000"/>
                </a:solidFill>
                <a:latin typeface="Times New Roman" panose="02020603050405020304" pitchFamily="18" charset="0"/>
                <a:ea typeface="Calibri" panose="020F0502020204030204" pitchFamily="34" charset="0"/>
              </a:rPr>
              <a:t>à</a:t>
            </a:r>
            <a:r>
              <a:rPr lang="en-US" altLang="en-US" sz="3600" dirty="0">
                <a:solidFill>
                  <a:srgbClr val="FF0000"/>
                </a:solidFill>
                <a:latin typeface="Times New Roman" panose="02020603050405020304" pitchFamily="18" charset="0"/>
                <a:cs typeface="Calibri" panose="020F0502020204030204" pitchFamily="34" charset="0"/>
              </a:rPr>
              <a:t> quan sát Hình 16.3 </a:t>
            </a:r>
            <a:endParaRPr lang="en-US" altLang="en-US" sz="3600" dirty="0">
              <a:solidFill>
                <a:srgbClr val="FF0000"/>
              </a:solidFill>
              <a:latin typeface="Times New Roman" panose="02020603050405020304" pitchFamily="18" charset="0"/>
              <a:cs typeface="Calibri" panose="020F0502020204030204" pitchFamily="34" charset="0"/>
            </a:endParaRPr>
          </a:p>
          <a:p>
            <a:pPr marL="0" lvl="0" indent="0" defTabSz="914400">
              <a:spcBef>
                <a:spcPct val="0"/>
              </a:spcBef>
              <a:buNone/>
              <a:tabLst>
                <a:tab pos="180975" algn="l"/>
              </a:tabLst>
            </a:pPr>
            <a:endParaRPr lang="en-US" altLang="en-US" sz="3600" dirty="0">
              <a:solidFill>
                <a:srgbClr val="FF0000"/>
              </a:solidFill>
              <a:ea typeface="Calibri" panose="020F0502020204030204"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wheel(1)">
                                      <p:cBhvr>
                                        <p:cTn id="12"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3"/>
          <p:cNvPicPr>
            <a:picLocks noChangeAspect="1"/>
          </p:cNvPicPr>
          <p:nvPr/>
        </p:nvPicPr>
        <p:blipFill>
          <a:blip r:embed="rId1"/>
          <a:stretch>
            <a:fillRect/>
          </a:stretch>
        </p:blipFill>
        <p:spPr>
          <a:xfrm>
            <a:off x="2195513" y="2781300"/>
            <a:ext cx="4387850" cy="2076450"/>
          </a:xfrm>
          <a:prstGeom prst="rect">
            <a:avLst/>
          </a:prstGeom>
          <a:noFill/>
          <a:ln w="9525">
            <a:noFill/>
          </a:ln>
        </p:spPr>
      </p:pic>
      <p:sp>
        <p:nvSpPr>
          <p:cNvPr id="20483" name="Rectangle 4"/>
          <p:cNvSpPr/>
          <p:nvPr/>
        </p:nvSpPr>
        <p:spPr>
          <a:xfrm>
            <a:off x="101600" y="379413"/>
            <a:ext cx="8940800" cy="2862262"/>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defTabSz="914400">
              <a:spcBef>
                <a:spcPct val="0"/>
              </a:spcBef>
              <a:buNone/>
              <a:tabLst>
                <a:tab pos="180975" algn="l"/>
              </a:tabLst>
            </a:pPr>
            <a:r>
              <a:rPr lang="en-US" altLang="en-US" sz="3600" b="1" dirty="0">
                <a:solidFill>
                  <a:srgbClr val="FF0000"/>
                </a:solidFill>
                <a:latin typeface="Times New Roman" panose="02020603050405020304" pitchFamily="18" charset="0"/>
                <a:cs typeface="Calibri" panose="020F0502020204030204" pitchFamily="34" charset="0"/>
              </a:rPr>
              <a:t>Câu 2:</a:t>
            </a:r>
            <a:r>
              <a:rPr lang="en-US" altLang="en-US" sz="3600" dirty="0">
                <a:solidFill>
                  <a:srgbClr val="FF0000"/>
                </a:solidFill>
                <a:latin typeface="Times New Roman" panose="02020603050405020304" pitchFamily="18" charset="0"/>
                <a:cs typeface="Tahoma" panose="020B0604030504040204" pitchFamily="34" charset="0"/>
              </a:rPr>
              <a:t> </a:t>
            </a:r>
            <a:endParaRPr lang="en-US" altLang="en-US" sz="3600" dirty="0">
              <a:solidFill>
                <a:srgbClr val="FF0000"/>
              </a:solidFill>
              <a:latin typeface="Times New Roman" panose="02020603050405020304" pitchFamily="18" charset="0"/>
              <a:cs typeface="Tahoma" panose="020B0604030504040204" pitchFamily="34" charset="0"/>
            </a:endParaRPr>
          </a:p>
          <a:p>
            <a:pPr marL="0" lvl="0" indent="0" defTabSz="914400">
              <a:spcBef>
                <a:spcPct val="0"/>
              </a:spcBef>
              <a:buNone/>
              <a:tabLst>
                <a:tab pos="180975" algn="l"/>
              </a:tabLst>
            </a:pPr>
            <a:r>
              <a:rPr lang="en-US" altLang="en-US" sz="3600" dirty="0">
                <a:solidFill>
                  <a:srgbClr val="FF0000"/>
                </a:solidFill>
                <a:latin typeface="Times New Roman" panose="02020603050405020304" pitchFamily="18" charset="0"/>
                <a:cs typeface="Calibri" panose="020F0502020204030204" pitchFamily="34" charset="0"/>
              </a:rPr>
              <a:t>Quan sát Hình 16.4 v</a:t>
            </a:r>
            <a:r>
              <a:rPr lang="en-US" altLang="en-US" sz="3600" dirty="0">
                <a:solidFill>
                  <a:srgbClr val="FF0000"/>
                </a:solidFill>
                <a:latin typeface="Times New Roman" panose="02020603050405020304" pitchFamily="18" charset="0"/>
                <a:ea typeface="Calibri" panose="020F0502020204030204" pitchFamily="34" charset="0"/>
              </a:rPr>
              <a:t>à</a:t>
            </a:r>
            <a:r>
              <a:rPr lang="en-US" altLang="en-US" sz="3600" dirty="0">
                <a:solidFill>
                  <a:srgbClr val="FF0000"/>
                </a:solidFill>
                <a:latin typeface="Times New Roman" panose="02020603050405020304" pitchFamily="18" charset="0"/>
                <a:cs typeface="Calibri" panose="020F0502020204030204" pitchFamily="34" charset="0"/>
              </a:rPr>
              <a:t> phương trình hoá học của phản ứng, giải thích vì sao tốc độ mất m</a:t>
            </a:r>
            <a:r>
              <a:rPr lang="en-US" altLang="en-US" sz="3600" dirty="0">
                <a:solidFill>
                  <a:srgbClr val="FF0000"/>
                </a:solidFill>
                <a:latin typeface="Times New Roman" panose="02020603050405020304" pitchFamily="18" charset="0"/>
                <a:ea typeface="Calibri" panose="020F0502020204030204" pitchFamily="34" charset="0"/>
              </a:rPr>
              <a:t>à</a:t>
            </a:r>
            <a:r>
              <a:rPr lang="en-US" altLang="en-US" sz="3600" dirty="0">
                <a:solidFill>
                  <a:srgbClr val="FF0000"/>
                </a:solidFill>
                <a:latin typeface="Times New Roman" panose="02020603050405020304" pitchFamily="18" charset="0"/>
                <a:cs typeface="Calibri" panose="020F0502020204030204" pitchFamily="34" charset="0"/>
              </a:rPr>
              <a:t>u của KMnO</a:t>
            </a:r>
            <a:r>
              <a:rPr lang="en-US" altLang="en-US" sz="3600" baseline="-30000" dirty="0">
                <a:solidFill>
                  <a:srgbClr val="FF0000"/>
                </a:solidFill>
                <a:latin typeface="Times New Roman" panose="02020603050405020304" pitchFamily="18" charset="0"/>
                <a:cs typeface="Calibri" panose="020F0502020204030204" pitchFamily="34" charset="0"/>
              </a:rPr>
              <a:t>4</a:t>
            </a:r>
            <a:r>
              <a:rPr lang="en-US" altLang="en-US" sz="3600" dirty="0">
                <a:solidFill>
                  <a:srgbClr val="FF0000"/>
                </a:solidFill>
                <a:latin typeface="Times New Roman" panose="02020603050405020304" pitchFamily="18" charset="0"/>
                <a:cs typeface="Calibri" panose="020F0502020204030204" pitchFamily="34" charset="0"/>
              </a:rPr>
              <a:t> trong 2 cốc  không giống nhau.</a:t>
            </a:r>
            <a:endParaRPr lang="en-US" altLang="en-US" sz="3600" dirty="0">
              <a:solidFill>
                <a:srgbClr val="FF0000"/>
              </a:solidFill>
              <a:latin typeface="Times New Roman" panose="02020603050405020304" pitchFamily="18" charset="0"/>
              <a:cs typeface="Times New Roman" panose="02020603050405020304" pitchFamily="18" charset="0"/>
            </a:endParaRPr>
          </a:p>
          <a:p>
            <a:pPr marL="0" lvl="0" indent="0" defTabSz="914400">
              <a:spcBef>
                <a:spcPct val="0"/>
              </a:spcBef>
              <a:buNone/>
              <a:tabLst>
                <a:tab pos="180975" algn="l"/>
              </a:tabLst>
            </a:pPr>
            <a:endParaRPr lang="en-US" altLang="en-US" sz="3600" dirty="0">
              <a:solidFill>
                <a:srgbClr val="FF0000"/>
              </a:solidFill>
            </a:endParaRPr>
          </a:p>
        </p:txBody>
      </p:sp>
      <p:sp>
        <p:nvSpPr>
          <p:cNvPr id="20484" name="Rectangle 5"/>
          <p:cNvSpPr/>
          <p:nvPr/>
        </p:nvSpPr>
        <p:spPr>
          <a:xfrm>
            <a:off x="36513" y="4737100"/>
            <a:ext cx="9215437" cy="156845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254000" defTabSz="914400">
              <a:spcBef>
                <a:spcPct val="0"/>
              </a:spcBef>
              <a:buNone/>
              <a:tabLst>
                <a:tab pos="180975" algn="l"/>
              </a:tabLst>
            </a:pPr>
            <a:r>
              <a:rPr lang="en-US" altLang="en-US" dirty="0">
                <a:solidFill>
                  <a:srgbClr val="FF0000"/>
                </a:solidFill>
                <a:latin typeface="Times New Roman" panose="02020603050405020304" pitchFamily="18" charset="0"/>
                <a:cs typeface="Calibri" panose="020F0502020204030204" pitchFamily="34" charset="0"/>
              </a:rPr>
              <a:t>Phương trình hoá học của phản ứng:</a:t>
            </a:r>
            <a:endParaRPr lang="en-US" altLang="en-US" dirty="0">
              <a:solidFill>
                <a:srgbClr val="FF0000"/>
              </a:solidFill>
              <a:latin typeface="Times New Roman" panose="02020603050405020304" pitchFamily="18" charset="0"/>
              <a:cs typeface="Calibri" panose="020F0502020204030204" pitchFamily="34" charset="0"/>
            </a:endParaRPr>
          </a:p>
          <a:p>
            <a:pPr marL="0" lvl="0" indent="254000" defTabSz="914400">
              <a:spcBef>
                <a:spcPct val="0"/>
              </a:spcBef>
              <a:buNone/>
              <a:tabLst>
                <a:tab pos="180975" algn="l"/>
              </a:tabLst>
            </a:pPr>
            <a:r>
              <a:rPr lang="en-US" altLang="en-US" dirty="0">
                <a:solidFill>
                  <a:srgbClr val="FF0000"/>
                </a:solidFill>
                <a:latin typeface="Times New Roman" panose="02020603050405020304" pitchFamily="18" charset="0"/>
                <a:cs typeface="Calibri" panose="020F0502020204030204" pitchFamily="34" charset="0"/>
              </a:rPr>
              <a:t>2KMnO</a:t>
            </a:r>
            <a:r>
              <a:rPr lang="en-US" altLang="en-US" baseline="-30000" dirty="0">
                <a:solidFill>
                  <a:srgbClr val="FF0000"/>
                </a:solidFill>
                <a:latin typeface="Times New Roman" panose="02020603050405020304" pitchFamily="18" charset="0"/>
                <a:cs typeface="Calibri" panose="020F0502020204030204" pitchFamily="34" charset="0"/>
              </a:rPr>
              <a:t>4</a:t>
            </a:r>
            <a:r>
              <a:rPr lang="en-US" altLang="en-US" dirty="0">
                <a:solidFill>
                  <a:srgbClr val="FF0000"/>
                </a:solidFill>
                <a:latin typeface="Times New Roman" panose="02020603050405020304" pitchFamily="18" charset="0"/>
                <a:cs typeface="Calibri" panose="020F0502020204030204" pitchFamily="34" charset="0"/>
              </a:rPr>
              <a:t>(aq) + 5H</a:t>
            </a:r>
            <a:r>
              <a:rPr lang="en-US" altLang="en-US" baseline="-30000" dirty="0">
                <a:solidFill>
                  <a:srgbClr val="FF0000"/>
                </a:solidFill>
                <a:latin typeface="Times New Roman" panose="02020603050405020304" pitchFamily="18" charset="0"/>
                <a:cs typeface="Calibri" panose="020F0502020204030204" pitchFamily="34" charset="0"/>
              </a:rPr>
              <a:t>2</a:t>
            </a:r>
            <a:r>
              <a:rPr lang="en-US" altLang="en-US" dirty="0">
                <a:solidFill>
                  <a:srgbClr val="FF0000"/>
                </a:solidFill>
                <a:latin typeface="Times New Roman" panose="02020603050405020304" pitchFamily="18" charset="0"/>
                <a:cs typeface="Calibri" panose="020F0502020204030204" pitchFamily="34" charset="0"/>
              </a:rPr>
              <a:t>C</a:t>
            </a:r>
            <a:r>
              <a:rPr lang="en-US" altLang="en-US" baseline="-30000" dirty="0">
                <a:solidFill>
                  <a:srgbClr val="FF0000"/>
                </a:solidFill>
                <a:latin typeface="Times New Roman" panose="02020603050405020304" pitchFamily="18" charset="0"/>
                <a:cs typeface="Calibri" panose="020F0502020204030204" pitchFamily="34" charset="0"/>
              </a:rPr>
              <a:t>2</a:t>
            </a:r>
            <a:r>
              <a:rPr lang="en-US" altLang="en-US" dirty="0">
                <a:solidFill>
                  <a:srgbClr val="FF0000"/>
                </a:solidFill>
                <a:latin typeface="Times New Roman" panose="02020603050405020304" pitchFamily="18" charset="0"/>
                <a:cs typeface="Calibri" panose="020F0502020204030204" pitchFamily="34" charset="0"/>
              </a:rPr>
              <a:t>O</a:t>
            </a:r>
            <a:r>
              <a:rPr lang="en-US" altLang="en-US" baseline="-30000" dirty="0">
                <a:solidFill>
                  <a:srgbClr val="FF0000"/>
                </a:solidFill>
                <a:latin typeface="Times New Roman" panose="02020603050405020304" pitchFamily="18" charset="0"/>
                <a:cs typeface="Calibri" panose="020F0502020204030204" pitchFamily="34" charset="0"/>
              </a:rPr>
              <a:t>4</a:t>
            </a:r>
            <a:r>
              <a:rPr lang="en-US" altLang="en-US" dirty="0">
                <a:solidFill>
                  <a:srgbClr val="FF0000"/>
                </a:solidFill>
                <a:latin typeface="Times New Roman" panose="02020603050405020304" pitchFamily="18" charset="0"/>
                <a:cs typeface="Calibri" panose="020F0502020204030204" pitchFamily="34" charset="0"/>
              </a:rPr>
              <a:t>(aq) + 3H</a:t>
            </a:r>
            <a:r>
              <a:rPr lang="en-US" altLang="en-US" baseline="-30000" dirty="0">
                <a:solidFill>
                  <a:srgbClr val="FF0000"/>
                </a:solidFill>
                <a:latin typeface="Times New Roman" panose="02020603050405020304" pitchFamily="18" charset="0"/>
                <a:cs typeface="Calibri" panose="020F0502020204030204" pitchFamily="34" charset="0"/>
              </a:rPr>
              <a:t>2</a:t>
            </a:r>
            <a:r>
              <a:rPr lang="en-US" altLang="en-US" dirty="0">
                <a:solidFill>
                  <a:srgbClr val="FF0000"/>
                </a:solidFill>
                <a:latin typeface="Times New Roman" panose="02020603050405020304" pitchFamily="18" charset="0"/>
                <a:cs typeface="Calibri" panose="020F0502020204030204" pitchFamily="34" charset="0"/>
              </a:rPr>
              <a:t>SO</a:t>
            </a:r>
            <a:r>
              <a:rPr lang="en-US" altLang="en-US" baseline="-30000" dirty="0">
                <a:solidFill>
                  <a:srgbClr val="FF0000"/>
                </a:solidFill>
                <a:latin typeface="Times New Roman" panose="02020603050405020304" pitchFamily="18" charset="0"/>
                <a:cs typeface="Calibri" panose="020F0502020204030204" pitchFamily="34" charset="0"/>
              </a:rPr>
              <a:t>4</a:t>
            </a:r>
            <a:r>
              <a:rPr lang="en-US" altLang="en-US" dirty="0">
                <a:solidFill>
                  <a:srgbClr val="FF0000"/>
                </a:solidFill>
                <a:latin typeface="Times New Roman" panose="02020603050405020304" pitchFamily="18" charset="0"/>
                <a:cs typeface="Calibri" panose="020F0502020204030204" pitchFamily="34" charset="0"/>
              </a:rPr>
              <a:t>(aq) </a:t>
            </a:r>
            <a:endParaRPr lang="en-US" altLang="en-US" dirty="0">
              <a:solidFill>
                <a:srgbClr val="FF0000"/>
              </a:solidFill>
              <a:latin typeface="Times New Roman" panose="02020603050405020304" pitchFamily="18" charset="0"/>
              <a:cs typeface="Calibri" panose="020F0502020204030204" pitchFamily="34" charset="0"/>
            </a:endParaRPr>
          </a:p>
          <a:p>
            <a:pPr marL="0" lvl="0" indent="254000" defTabSz="914400">
              <a:spcBef>
                <a:spcPct val="0"/>
              </a:spcBef>
              <a:buNone/>
              <a:tabLst>
                <a:tab pos="180975" algn="l"/>
              </a:tabLst>
            </a:pPr>
            <a:r>
              <a:rPr lang="en-US" altLang="en-US" dirty="0">
                <a:solidFill>
                  <a:srgbClr val="FF0000"/>
                </a:solidFill>
                <a:latin typeface="Times New Roman" panose="02020603050405020304" pitchFamily="18" charset="0"/>
                <a:ea typeface="Calibri" panose="020F0502020204030204" pitchFamily="34" charset="0"/>
              </a:rPr>
              <a:t>—</a:t>
            </a:r>
            <a:r>
              <a:rPr lang="en-US" altLang="en-US" dirty="0">
                <a:solidFill>
                  <a:srgbClr val="FF0000"/>
                </a:solidFill>
                <a:latin typeface="Times New Roman" panose="02020603050405020304" pitchFamily="18" charset="0"/>
                <a:cs typeface="Calibri" panose="020F0502020204030204" pitchFamily="34" charset="0"/>
              </a:rPr>
              <a:t>&gt; 2MnSO</a:t>
            </a:r>
            <a:r>
              <a:rPr lang="en-US" altLang="en-US" baseline="-30000" dirty="0">
                <a:solidFill>
                  <a:srgbClr val="FF0000"/>
                </a:solidFill>
                <a:latin typeface="Times New Roman" panose="02020603050405020304" pitchFamily="18" charset="0"/>
                <a:cs typeface="Calibri" panose="020F0502020204030204" pitchFamily="34" charset="0"/>
              </a:rPr>
              <a:t>4</a:t>
            </a:r>
            <a:r>
              <a:rPr lang="en-US" altLang="en-US" dirty="0">
                <a:solidFill>
                  <a:srgbClr val="FF0000"/>
                </a:solidFill>
                <a:latin typeface="Times New Roman" panose="02020603050405020304" pitchFamily="18" charset="0"/>
                <a:cs typeface="Calibri" panose="020F0502020204030204" pitchFamily="34" charset="0"/>
              </a:rPr>
              <a:t>(aq) + K</a:t>
            </a:r>
            <a:r>
              <a:rPr lang="en-US" altLang="en-US" baseline="-30000" dirty="0">
                <a:solidFill>
                  <a:srgbClr val="FF0000"/>
                </a:solidFill>
                <a:latin typeface="Times New Roman" panose="02020603050405020304" pitchFamily="18" charset="0"/>
                <a:cs typeface="Calibri" panose="020F0502020204030204" pitchFamily="34" charset="0"/>
              </a:rPr>
              <a:t>2</a:t>
            </a:r>
            <a:r>
              <a:rPr lang="en-US" altLang="en-US" dirty="0">
                <a:solidFill>
                  <a:srgbClr val="FF0000"/>
                </a:solidFill>
                <a:latin typeface="Times New Roman" panose="02020603050405020304" pitchFamily="18" charset="0"/>
                <a:cs typeface="Calibri" panose="020F0502020204030204" pitchFamily="34" charset="0"/>
              </a:rPr>
              <a:t>SO</a:t>
            </a:r>
            <a:r>
              <a:rPr lang="en-US" altLang="en-US" baseline="-30000" dirty="0">
                <a:solidFill>
                  <a:srgbClr val="FF0000"/>
                </a:solidFill>
                <a:latin typeface="Times New Roman" panose="02020603050405020304" pitchFamily="18" charset="0"/>
                <a:cs typeface="Calibri" panose="020F0502020204030204" pitchFamily="34" charset="0"/>
              </a:rPr>
              <a:t>4</a:t>
            </a:r>
            <a:r>
              <a:rPr lang="en-US" altLang="en-US" dirty="0">
                <a:solidFill>
                  <a:srgbClr val="FF0000"/>
                </a:solidFill>
                <a:latin typeface="Times New Roman" panose="02020603050405020304" pitchFamily="18" charset="0"/>
                <a:cs typeface="Calibri" panose="020F0502020204030204" pitchFamily="34" charset="0"/>
              </a:rPr>
              <a:t>(aq)+ 10CO</a:t>
            </a:r>
            <a:r>
              <a:rPr lang="en-US" altLang="en-US" baseline="-30000" dirty="0">
                <a:solidFill>
                  <a:srgbClr val="FF0000"/>
                </a:solidFill>
                <a:latin typeface="Times New Roman" panose="02020603050405020304" pitchFamily="18" charset="0"/>
                <a:cs typeface="Calibri" panose="020F0502020204030204" pitchFamily="34" charset="0"/>
              </a:rPr>
              <a:t>2</a:t>
            </a:r>
            <a:r>
              <a:rPr lang="en-US" altLang="en-US" dirty="0">
                <a:solidFill>
                  <a:srgbClr val="FF0000"/>
                </a:solidFill>
                <a:latin typeface="Times New Roman" panose="02020603050405020304" pitchFamily="18" charset="0"/>
                <a:cs typeface="Calibri" panose="020F0502020204030204" pitchFamily="34" charset="0"/>
              </a:rPr>
              <a:t>(g) + 8H</a:t>
            </a:r>
            <a:r>
              <a:rPr lang="en-US" altLang="en-US" baseline="-30000" dirty="0">
                <a:solidFill>
                  <a:srgbClr val="FF0000"/>
                </a:solidFill>
                <a:latin typeface="Times New Roman" panose="02020603050405020304" pitchFamily="18" charset="0"/>
                <a:cs typeface="Calibri" panose="020F0502020204030204" pitchFamily="34" charset="0"/>
              </a:rPr>
              <a:t>2</a:t>
            </a:r>
            <a:r>
              <a:rPr lang="en-US" altLang="en-US" dirty="0">
                <a:solidFill>
                  <a:srgbClr val="FF0000"/>
                </a:solidFill>
                <a:latin typeface="Times New Roman" panose="02020603050405020304" pitchFamily="18" charset="0"/>
                <a:cs typeface="Calibri" panose="020F0502020204030204" pitchFamily="34" charset="0"/>
              </a:rPr>
              <a:t>O(l)</a:t>
            </a:r>
            <a:endParaRPr lang="en-US" altLang="en-US" b="1" dirty="0">
              <a:solidFill>
                <a:srgbClr val="FF0000"/>
              </a:solidFill>
              <a:latin typeface="Times New Roman" panose="02020603050405020304" pitchFamily="18" charset="0"/>
              <a:ea typeface="Calibri" panose="020F0502020204030204" pitchFamily="34" charset="0"/>
            </a:endParaRPr>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5"/>
          <p:cNvSpPr/>
          <p:nvPr/>
        </p:nvSpPr>
        <p:spPr>
          <a:xfrm>
            <a:off x="282575" y="908050"/>
            <a:ext cx="8578850" cy="341630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254000" defTabSz="914400">
              <a:spcBef>
                <a:spcPct val="0"/>
              </a:spcBef>
              <a:buNone/>
              <a:tabLst>
                <a:tab pos="180975" algn="l"/>
              </a:tabLst>
            </a:pPr>
            <a:r>
              <a:rPr lang="en-US" altLang="en-US" sz="3600" b="1" dirty="0">
                <a:solidFill>
                  <a:srgbClr val="FF0000"/>
                </a:solidFill>
                <a:latin typeface="Times New Roman" panose="02020603050405020304" pitchFamily="18" charset="0"/>
                <a:cs typeface="Calibri" panose="020F0502020204030204" pitchFamily="34" charset="0"/>
              </a:rPr>
              <a:t>Câu 3: </a:t>
            </a:r>
            <a:r>
              <a:rPr lang="en-US" altLang="en-US" sz="3600" dirty="0">
                <a:solidFill>
                  <a:srgbClr val="FF0000"/>
                </a:solidFill>
                <a:latin typeface="Times New Roman" panose="02020603050405020304" pitchFamily="18" charset="0"/>
                <a:cs typeface="Calibri" panose="020F0502020204030204" pitchFamily="34" charset="0"/>
              </a:rPr>
              <a:t>Nghiên cứu  hệ số nhiệt độ Van't Hoff (Van-hốp) SGK trả lời câu hỏi sau</a:t>
            </a:r>
            <a:r>
              <a:rPr lang="en-US" altLang="en-US" sz="3600" b="1" dirty="0">
                <a:solidFill>
                  <a:srgbClr val="FF0000"/>
                </a:solidFill>
                <a:latin typeface="Times New Roman" panose="02020603050405020304" pitchFamily="18" charset="0"/>
                <a:cs typeface="Calibri" panose="020F0502020204030204" pitchFamily="34" charset="0"/>
              </a:rPr>
              <a:t>: </a:t>
            </a:r>
            <a:r>
              <a:rPr lang="en-US" altLang="en-US" sz="3600" dirty="0">
                <a:solidFill>
                  <a:srgbClr val="FF0000"/>
                </a:solidFill>
                <a:latin typeface="Times New Roman" panose="02020603050405020304" pitchFamily="18" charset="0"/>
                <a:cs typeface="Calibri" panose="020F0502020204030204" pitchFamily="34" charset="0"/>
              </a:rPr>
              <a:t>Biết rằng, khi nhiệt độ tăng thêm 10 °C, tốc độ của một phản ứng hoá học tăng 4 Lần; cho biết tốc độ phản ứng giảm bao nhiêu lần khi nhiệt độ giảm từ 70</a:t>
            </a:r>
            <a:r>
              <a:rPr lang="en-US" altLang="en-US" sz="3600" baseline="30000" dirty="0">
                <a:solidFill>
                  <a:srgbClr val="FF0000"/>
                </a:solidFill>
                <a:latin typeface="Times New Roman" panose="02020603050405020304" pitchFamily="18" charset="0"/>
                <a:cs typeface="Calibri" panose="020F0502020204030204" pitchFamily="34" charset="0"/>
              </a:rPr>
              <a:t>0</a:t>
            </a:r>
            <a:r>
              <a:rPr lang="en-US" altLang="en-US" sz="3600" dirty="0">
                <a:solidFill>
                  <a:srgbClr val="FF0000"/>
                </a:solidFill>
                <a:latin typeface="Times New Roman" panose="02020603050405020304" pitchFamily="18" charset="0"/>
                <a:cs typeface="Calibri" panose="020F0502020204030204" pitchFamily="34" charset="0"/>
              </a:rPr>
              <a:t>C xuống 40</a:t>
            </a:r>
            <a:r>
              <a:rPr lang="en-US" altLang="en-US" sz="3600" baseline="30000" dirty="0">
                <a:solidFill>
                  <a:srgbClr val="FF0000"/>
                </a:solidFill>
                <a:latin typeface="Times New Roman" panose="02020603050405020304" pitchFamily="18" charset="0"/>
                <a:cs typeface="Calibri" panose="020F0502020204030204" pitchFamily="34" charset="0"/>
              </a:rPr>
              <a:t>0</a:t>
            </a:r>
            <a:r>
              <a:rPr lang="en-US" altLang="en-US" sz="3600" dirty="0">
                <a:solidFill>
                  <a:srgbClr val="FF0000"/>
                </a:solidFill>
                <a:latin typeface="Times New Roman" panose="02020603050405020304" pitchFamily="18" charset="0"/>
                <a:cs typeface="Calibri" panose="020F0502020204030204" pitchFamily="34" charset="0"/>
              </a:rPr>
              <a:t>C. </a:t>
            </a:r>
            <a:endParaRPr lang="en-US" altLang="en-US" sz="3600" dirty="0">
              <a:solidFill>
                <a:srgbClr val="FF0000"/>
              </a:solidFill>
              <a:latin typeface="Times New Roman" panose="02020603050405020304" pitchFamily="18" charset="0"/>
              <a:ea typeface="Calibri" panose="020F0502020204030204" pitchFamily="34" charset="0"/>
            </a:endParaRPr>
          </a:p>
        </p:txBody>
      </p:sp>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3"/>
          <p:cNvSpPr>
            <a:spLocks noChangeArrowheads="1"/>
          </p:cNvSpPr>
          <p:nvPr/>
        </p:nvSpPr>
        <p:spPr bwMode="auto">
          <a:xfrm>
            <a:off x="107950" y="260350"/>
            <a:ext cx="8928100" cy="550920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PHIẾU HỌC TẬP GÓC QUAN SÁT </a:t>
            </a:r>
            <a:endPar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(03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câu</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a:t>
            </a:r>
            <a:endPar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Quan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sát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mô</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phỏng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ảnh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hưởng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nhiệt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đến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tốc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phản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ứng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giải</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thích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vì</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sao</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khi</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tăng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nhiệt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tốc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phản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ứng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tăng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Quan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sát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mô</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phỏng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ảnh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hưởng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áp</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suất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đến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tốc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phản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ứng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hãy</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giải</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thích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ảnh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hưởng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áp</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suất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đến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tốc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phản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ứng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Quan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sát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16.7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nhận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xét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mối</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liên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hệ</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giữa</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tốc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phản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ứng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kích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thước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CaCO</a:t>
            </a:r>
            <a:r>
              <a:rPr kumimoji="0" lang="en-US" altLang="en-US" sz="32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Giải</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thích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2531" name="Picture 4"/>
          <p:cNvPicPr>
            <a:picLocks noChangeAspect="1"/>
          </p:cNvPicPr>
          <p:nvPr/>
        </p:nvPicPr>
        <p:blipFill>
          <a:blip r:embed="rId1"/>
          <a:stretch>
            <a:fillRect/>
          </a:stretch>
        </p:blipFill>
        <p:spPr>
          <a:xfrm>
            <a:off x="1835150" y="5157788"/>
            <a:ext cx="6264275" cy="1700212"/>
          </a:xfrm>
          <a:prstGeom prst="rect">
            <a:avLst/>
          </a:prstGeom>
          <a:noFill/>
          <a:ln w="9525">
            <a:noFill/>
          </a:ln>
        </p:spPr>
      </p:pic>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Video mô phỏng - Ảnh hưởng của nhiệt độ tới tốc độ phản ứng_cut.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0" y="0"/>
            <a:ext cx="9144000" cy="685800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TextBox 4"/>
          <p:cNvSpPr txBox="1"/>
          <p:nvPr/>
        </p:nvSpPr>
        <p:spPr>
          <a:xfrm>
            <a:off x="306388" y="2239963"/>
            <a:ext cx="8445500" cy="10779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dirty="0">
                <a:solidFill>
                  <a:srgbClr val="FF0000"/>
                </a:solidFill>
                <a:latin typeface="Times New Roman" panose="02020603050405020304" pitchFamily="18" charset="0"/>
                <a:cs typeface="Times New Roman" panose="02020603050405020304" pitchFamily="18" charset="0"/>
              </a:rPr>
              <a:t>- Hoạt động nhóm thảo luận trả lời các câu hỏi,  ghi câu trả lời v</a:t>
            </a:r>
            <a:r>
              <a:rPr lang="en-US" altLang="en-US" dirty="0">
                <a:solidFill>
                  <a:srgbClr val="FF0000"/>
                </a:solidFill>
                <a:latin typeface="Times New Roman" panose="02020603050405020304" pitchFamily="18" charset="0"/>
                <a:ea typeface="Times New Roman" panose="02020603050405020304" pitchFamily="18" charset="0"/>
              </a:rPr>
              <a:t>à</a:t>
            </a:r>
            <a:r>
              <a:rPr lang="en-US" altLang="en-US" dirty="0">
                <a:solidFill>
                  <a:srgbClr val="FF0000"/>
                </a:solidFill>
                <a:latin typeface="Times New Roman" panose="02020603050405020304" pitchFamily="18" charset="0"/>
                <a:cs typeface="Times New Roman" panose="02020603050405020304" pitchFamily="18" charset="0"/>
              </a:rPr>
              <a:t>o bảng phụ. ( 10 phút) </a:t>
            </a:r>
            <a:endParaRPr lang="en-US" altLang="en-US" dirty="0">
              <a:solidFill>
                <a:srgbClr val="FF0000"/>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319088" y="1123950"/>
            <a:ext cx="8645525" cy="1077913"/>
          </a:xfrm>
          <a:prstGeom prst="rect">
            <a:avLst/>
          </a:prstGeom>
          <a:noFill/>
          <a:ln>
            <a:noFill/>
          </a:ln>
        </p:spPr>
        <p:txBody>
          <a:bodyPr>
            <a:spAutoFit/>
          </a:bodyPr>
          <a:p>
            <a:pPr algn="just">
              <a:buNone/>
            </a:pPr>
            <a:r>
              <a:rPr lang="en-US" altLang="x-none" sz="3200" dirty="0">
                <a:solidFill>
                  <a:srgbClr val="FF0000"/>
                </a:solidFill>
                <a:latin typeface="Times New Roman" panose="02020603050405020304" pitchFamily="18" charset="0"/>
                <a:cs typeface="Times New Roman" panose="02020603050405020304" pitchFamily="18" charset="0"/>
              </a:rPr>
              <a:t>- Cùng theo dõi những hình ảnh. Mỗi cá nhân tự ghi lại những câu hỏi trong quá trình theo dõi.</a:t>
            </a:r>
            <a:endParaRPr lang="en-US" altLang="x-none" sz="3200" dirty="0">
              <a:solidFill>
                <a:srgbClr val="FF0000"/>
              </a:solidFill>
              <a:latin typeface="Times New Roman" panose="02020603050405020304" pitchFamily="18" charset="0"/>
              <a:ea typeface="Times New Roman" panose="02020603050405020304" pitchFamily="18" charset="0"/>
            </a:endParaRPr>
          </a:p>
        </p:txBody>
      </p:sp>
      <p:sp>
        <p:nvSpPr>
          <p:cNvPr id="3076" name="TextBox 6"/>
          <p:cNvSpPr txBox="1"/>
          <p:nvPr/>
        </p:nvSpPr>
        <p:spPr>
          <a:xfrm>
            <a:off x="306388" y="3319463"/>
            <a:ext cx="8445500" cy="5857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dirty="0">
                <a:solidFill>
                  <a:srgbClr val="FF0000"/>
                </a:solidFill>
                <a:latin typeface="Times New Roman" panose="02020603050405020304" pitchFamily="18" charset="0"/>
                <a:cs typeface="Times New Roman" panose="02020603050405020304" pitchFamily="18" charset="0"/>
              </a:rPr>
              <a:t>- Treo bảng phụ  v</a:t>
            </a:r>
            <a:r>
              <a:rPr lang="en-US" altLang="en-US" dirty="0">
                <a:solidFill>
                  <a:srgbClr val="FF0000"/>
                </a:solidFill>
                <a:latin typeface="Times New Roman" panose="02020603050405020304" pitchFamily="18" charset="0"/>
                <a:ea typeface="Times New Roman" panose="02020603050405020304" pitchFamily="18" charset="0"/>
              </a:rPr>
              <a:t>à</a:t>
            </a:r>
            <a:r>
              <a:rPr lang="en-US" altLang="en-US" dirty="0">
                <a:solidFill>
                  <a:srgbClr val="FF0000"/>
                </a:solidFill>
                <a:latin typeface="Times New Roman" panose="02020603050405020304" pitchFamily="18" charset="0"/>
                <a:cs typeface="Times New Roman" panose="02020603050405020304" pitchFamily="18" charset="0"/>
              </a:rPr>
              <a:t>o góc học tập nhóm.  </a:t>
            </a:r>
            <a:endParaRPr lang="en-US" altLang="en-US" dirty="0">
              <a:solidFill>
                <a:srgbClr val="FF0000"/>
              </a:solidFill>
              <a:latin typeface="Times New Roman" panose="02020603050405020304" pitchFamily="18" charset="0"/>
              <a:ea typeface="Times New Roman" panose="02020603050405020304" pitchFamily="18" charset="0"/>
            </a:endParaRPr>
          </a:p>
        </p:txBody>
      </p:sp>
      <p:sp>
        <p:nvSpPr>
          <p:cNvPr id="7" name="Title 1"/>
          <p:cNvSpPr>
            <a:spLocks noGrp="1"/>
          </p:cNvSpPr>
          <p:nvPr>
            <p:ph type="title"/>
          </p:nvPr>
        </p:nvSpPr>
        <p:spPr bwMode="auto">
          <a:xfrm>
            <a:off x="642938" y="188640"/>
            <a:ext cx="7772400" cy="1143000"/>
          </a:xfrm>
          <a:ln>
            <a:miter lim="800000"/>
          </a:ln>
          <a:effectLst/>
          <a:scene3d>
            <a:camera prst="orthographicFront"/>
            <a:lightRig rig="balanced" dir="t"/>
          </a:scene3d>
          <a:sp3d prstMaterial="plastic"/>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HOẠT ĐỘNG 1: KHỞI ĐỘNG</a:t>
            </a:r>
            <a:endParaRPr kumimoji="1" lang="en-US" sz="32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6" grpId="0"/>
      <p:bldP spid="30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y2mate.com - 3 Effect of pressure on reaction rate_360p.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0" y="0"/>
            <a:ext cx="9144000" cy="6958013"/>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3"/>
          <p:cNvPicPr>
            <a:picLocks noChangeAspect="1"/>
          </p:cNvPicPr>
          <p:nvPr/>
        </p:nvPicPr>
        <p:blipFill>
          <a:blip r:embed="rId1"/>
          <a:stretch>
            <a:fillRect/>
          </a:stretch>
        </p:blipFill>
        <p:spPr>
          <a:xfrm>
            <a:off x="468313" y="404813"/>
            <a:ext cx="8351837" cy="5903912"/>
          </a:xfrm>
          <a:prstGeom prst="rect">
            <a:avLst/>
          </a:prstGeom>
          <a:noFill/>
          <a:ln w="9525">
            <a:noFill/>
          </a:ln>
        </p:spPr>
      </p:pic>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6626" name="Table 26625"/>
          <p:cNvGraphicFramePr/>
          <p:nvPr/>
        </p:nvGraphicFramePr>
        <p:xfrm>
          <a:off x="-20637" y="1096963"/>
          <a:ext cx="8928100" cy="5707062"/>
        </p:xfrm>
        <a:graphic>
          <a:graphicData uri="http://schemas.openxmlformats.org/drawingml/2006/table">
            <a:tbl>
              <a:tblPr/>
              <a:tblGrid>
                <a:gridCol w="503238"/>
                <a:gridCol w="1476375"/>
                <a:gridCol w="4486275"/>
                <a:gridCol w="1223962"/>
                <a:gridCol w="1238250"/>
              </a:tblGrid>
              <a:tr h="14906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20000"/>
                        </a:lnSpc>
                        <a:buNone/>
                        <a:tabLst>
                          <a:tab pos="179705" algn="l"/>
                        </a:tabLst>
                      </a:pPr>
                      <a:r>
                        <a:rPr lang="en-US" altLang="x-none" sz="2800" b="1" dirty="0">
                          <a:solidFill>
                            <a:srgbClr val="262626"/>
                          </a:solidFill>
                          <a:latin typeface="Arial" panose="020B0604020202020204" pitchFamily="34" charset="0"/>
                        </a:rPr>
                        <a:t>STT</a:t>
                      </a:r>
                      <a:endParaRPr lang="en-US" altLang="x-none" sz="2800" b="1" dirty="0">
                        <a:solidFill>
                          <a:srgbClr val="262626"/>
                        </a:solidFill>
                        <a:latin typeface="Times New Roman" panose="02020603050405020304" pitchFamily="18"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8E8E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20000"/>
                        </a:lnSpc>
                        <a:buNone/>
                        <a:tabLst>
                          <a:tab pos="179705" algn="l"/>
                        </a:tabLst>
                      </a:pPr>
                      <a:r>
                        <a:rPr lang="en-US" altLang="x-none" sz="2800" b="1" dirty="0">
                          <a:solidFill>
                            <a:srgbClr val="262626"/>
                          </a:solidFill>
                          <a:latin typeface="Arial" panose="020B0604020202020204" pitchFamily="34" charset="0"/>
                        </a:rPr>
                        <a:t>Thí nghiệm</a:t>
                      </a:r>
                      <a:endParaRPr lang="en-US" altLang="x-none" sz="2800" b="1" dirty="0">
                        <a:solidFill>
                          <a:srgbClr val="262626"/>
                        </a:solidFill>
                        <a:latin typeface="Times New Roman" panose="02020603050405020304" pitchFamily="18"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8E8E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20000"/>
                        </a:lnSpc>
                        <a:buNone/>
                        <a:tabLst>
                          <a:tab pos="179705" algn="l"/>
                        </a:tabLst>
                      </a:pPr>
                      <a:r>
                        <a:rPr lang="en-US" altLang="x-none" sz="2800" b="1" dirty="0">
                          <a:solidFill>
                            <a:srgbClr val="262626"/>
                          </a:solidFill>
                          <a:latin typeface="Arial" panose="020B0604020202020204" pitchFamily="34" charset="0"/>
                        </a:rPr>
                        <a:t>Cách tiến hành</a:t>
                      </a:r>
                      <a:endParaRPr lang="en-US" altLang="x-none" sz="2800" b="1" dirty="0">
                        <a:solidFill>
                          <a:srgbClr val="262626"/>
                        </a:solidFill>
                        <a:latin typeface="Times New Roman" panose="02020603050405020304" pitchFamily="18"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8E8E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20000"/>
                        </a:lnSpc>
                        <a:buNone/>
                        <a:tabLst>
                          <a:tab pos="179705" algn="l"/>
                        </a:tabLst>
                      </a:pPr>
                      <a:r>
                        <a:rPr lang="en-US" altLang="x-none" sz="2800" b="1" dirty="0">
                          <a:solidFill>
                            <a:srgbClr val="262626"/>
                          </a:solidFill>
                          <a:latin typeface="Arial" panose="020B0604020202020204" pitchFamily="34" charset="0"/>
                        </a:rPr>
                        <a:t>Hiện tượng </a:t>
                      </a:r>
                      <a:endParaRPr lang="en-US" altLang="x-none" sz="2800" b="1" dirty="0">
                        <a:solidFill>
                          <a:srgbClr val="262626"/>
                        </a:solidFill>
                        <a:latin typeface="Times New Roman" panose="02020603050405020304" pitchFamily="18"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8E8E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20000"/>
                        </a:lnSpc>
                        <a:buNone/>
                        <a:tabLst>
                          <a:tab pos="179705" algn="l"/>
                        </a:tabLst>
                      </a:pPr>
                      <a:r>
                        <a:rPr lang="en-US" altLang="x-none" sz="2800" b="1" dirty="0">
                          <a:solidFill>
                            <a:srgbClr val="262626"/>
                          </a:solidFill>
                          <a:latin typeface="Arial" panose="020B0604020202020204" pitchFamily="34" charset="0"/>
                        </a:rPr>
                        <a:t>Giải thích </a:t>
                      </a:r>
                      <a:endParaRPr lang="en-US" altLang="x-none" sz="2800" b="1" dirty="0">
                        <a:solidFill>
                          <a:srgbClr val="262626"/>
                        </a:solidFill>
                        <a:latin typeface="Times New Roman" panose="02020603050405020304" pitchFamily="18"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8E8EF"/>
                    </a:solidFill>
                  </a:tcPr>
                </a:tc>
              </a:tr>
              <a:tr h="42164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20000"/>
                        </a:lnSpc>
                        <a:buNone/>
                        <a:tabLst>
                          <a:tab pos="179705" algn="l"/>
                        </a:tabLst>
                      </a:pPr>
                      <a:r>
                        <a:rPr lang="en-US" altLang="x-none" sz="2800" b="1" dirty="0">
                          <a:solidFill>
                            <a:srgbClr val="000000"/>
                          </a:solidFill>
                          <a:latin typeface="Arial" panose="020B0604020202020204" pitchFamily="34" charset="0"/>
                        </a:rPr>
                        <a:t>1</a:t>
                      </a:r>
                      <a:endParaRPr lang="en-US" altLang="x-none" sz="2800" b="1" dirty="0">
                        <a:solidFill>
                          <a:srgbClr val="000000"/>
                        </a:solidFill>
                        <a:latin typeface="Times New Roman" panose="02020603050405020304" pitchFamily="18"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CDCDD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254000" algn="just" eaLnBrk="1" hangingPunct="1">
                        <a:lnSpc>
                          <a:spcPct val="125000"/>
                        </a:lnSpc>
                        <a:spcAft>
                          <a:spcPts val="300"/>
                        </a:spcAft>
                        <a:buNone/>
                      </a:pPr>
                      <a:r>
                        <a:rPr lang="en-US" altLang="x-none" sz="2800" dirty="0">
                          <a:solidFill>
                            <a:srgbClr val="000000"/>
                          </a:solidFill>
                          <a:latin typeface="Arial" panose="020B0604020202020204" pitchFamily="34" charset="0"/>
                        </a:rPr>
                        <a:t>Ảnh hưởng của bề mặt tiếp xúc đến tốc độ phản ứng</a:t>
                      </a:r>
                      <a:endParaRPr lang="en-US" altLang="x-none" sz="2800" dirty="0">
                        <a:solidFill>
                          <a:srgbClr val="000000"/>
                        </a:solidFill>
                        <a:latin typeface="Times New Roman" panose="02020603050405020304" pitchFamily="18"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CDCDD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254000" algn="just" eaLnBrk="1" hangingPunct="1">
                        <a:lnSpc>
                          <a:spcPct val="129000"/>
                        </a:lnSpc>
                        <a:spcAft>
                          <a:spcPts val="500"/>
                        </a:spcAft>
                        <a:buNone/>
                      </a:pPr>
                      <a:r>
                        <a:rPr lang="en-US" altLang="x-none" sz="2800" dirty="0">
                          <a:solidFill>
                            <a:srgbClr val="FF0000"/>
                          </a:solidFill>
                          <a:latin typeface="Arial" panose="020B0604020202020204" pitchFamily="34" charset="0"/>
                        </a:rPr>
                        <a:t>Bước 1: Cân khoảng 2g CaCO</a:t>
                      </a:r>
                      <a:r>
                        <a:rPr lang="en-US" altLang="x-none" sz="2800" baseline="-25000" dirty="0">
                          <a:solidFill>
                            <a:srgbClr val="FF0000"/>
                          </a:solidFill>
                          <a:latin typeface="Arial" panose="020B0604020202020204" pitchFamily="34" charset="0"/>
                        </a:rPr>
                        <a:t>3</a:t>
                      </a:r>
                      <a:r>
                        <a:rPr lang="en-US" altLang="x-none" sz="2800" dirty="0">
                          <a:solidFill>
                            <a:srgbClr val="FF0000"/>
                          </a:solidFill>
                          <a:latin typeface="Arial" panose="020B0604020202020204" pitchFamily="34" charset="0"/>
                        </a:rPr>
                        <a:t> mỗi loại, cho vào 2 bình tam giác (1), (2).</a:t>
                      </a:r>
                      <a:endParaRPr lang="en-US" altLang="x-none" sz="2800" dirty="0">
                        <a:solidFill>
                          <a:srgbClr val="FF0000"/>
                        </a:solidFill>
                        <a:latin typeface="Arial" panose="020B0604020202020204" pitchFamily="34" charset="0"/>
                      </a:endParaRPr>
                    </a:p>
                    <a:p>
                      <a:pPr lvl="0" indent="254000" eaLnBrk="1" hangingPunct="1">
                        <a:lnSpc>
                          <a:spcPct val="110000"/>
                        </a:lnSpc>
                        <a:spcAft>
                          <a:spcPts val="600"/>
                        </a:spcAft>
                        <a:buNone/>
                      </a:pPr>
                      <a:r>
                        <a:rPr lang="en-US" altLang="x-none" sz="2800" dirty="0">
                          <a:solidFill>
                            <a:srgbClr val="FF0000"/>
                          </a:solidFill>
                          <a:latin typeface="Arial" panose="020B0604020202020204" pitchFamily="34" charset="0"/>
                        </a:rPr>
                        <a:t>Bước 2: Đong khoảng 20 ml dung dịch HC1M, rót đồng thời vào mỗi bình tam giác.</a:t>
                      </a:r>
                      <a:endParaRPr lang="en-US" altLang="x-none" sz="2800" dirty="0">
                        <a:solidFill>
                          <a:srgbClr val="FF0000"/>
                        </a:solidFill>
                        <a:latin typeface="Times New Roman" panose="02020603050405020304" pitchFamily="18"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CDCDD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20000"/>
                        </a:lnSpc>
                        <a:buNone/>
                        <a:tabLst>
                          <a:tab pos="179705" algn="l"/>
                        </a:tabLst>
                      </a:pPr>
                      <a:r>
                        <a:rPr lang="en-US" altLang="x-none" sz="2800" dirty="0">
                          <a:solidFill>
                            <a:srgbClr val="000000"/>
                          </a:solidFill>
                          <a:latin typeface="Arial" panose="020B0604020202020204" pitchFamily="34" charset="0"/>
                        </a:rPr>
                        <a:t> </a:t>
                      </a:r>
                      <a:endParaRPr lang="en-US" altLang="x-none" sz="2800" dirty="0">
                        <a:solidFill>
                          <a:srgbClr val="000000"/>
                        </a:solidFill>
                        <a:latin typeface="Calibri" panose="020F0502020204030204" pitchFamily="34"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CDCDD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20000"/>
                        </a:lnSpc>
                        <a:buNone/>
                        <a:tabLst>
                          <a:tab pos="179705" algn="l"/>
                        </a:tabLst>
                      </a:pPr>
                      <a:r>
                        <a:rPr lang="en-US" altLang="x-none" sz="2800" dirty="0">
                          <a:solidFill>
                            <a:srgbClr val="000000"/>
                          </a:solidFill>
                          <a:latin typeface="Arial" panose="020B0604020202020204" pitchFamily="34" charset="0"/>
                        </a:rPr>
                        <a:t> </a:t>
                      </a:r>
                      <a:endParaRPr lang="en-US" altLang="x-none" sz="2800" dirty="0">
                        <a:solidFill>
                          <a:srgbClr val="000000"/>
                        </a:solidFill>
                        <a:latin typeface="Calibri" panose="020F0502020204030204" pitchFamily="34"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CDCDDE"/>
                    </a:solidFill>
                  </a:tcPr>
                </a:tc>
              </a:tr>
            </a:tbl>
          </a:graphicData>
        </a:graphic>
      </p:graphicFrame>
      <p:sp>
        <p:nvSpPr>
          <p:cNvPr id="17436" name="Rectangle 2"/>
          <p:cNvSpPr>
            <a:spLocks noChangeArrowheads="1"/>
          </p:cNvSpPr>
          <p:nvPr/>
        </p:nvSpPr>
        <p:spPr bwMode="auto">
          <a:xfrm>
            <a:off x="395288" y="22573"/>
            <a:ext cx="8137525" cy="1077218"/>
          </a:xfrm>
          <a:prstGeom prst="rect">
            <a:avLst/>
          </a:prstGeom>
          <a:noFill/>
          <a:ln>
            <a:noFill/>
          </a:ln>
          <a:effectLst/>
        </p:spPr>
        <p:txBody>
          <a:bodyPr anchor="ctr">
            <a:spAutoFit/>
          </a:bodyPr>
          <a:lstStyle>
            <a:lvl1pPr indent="254000">
              <a:tabLst>
                <a:tab pos="180975" algn="l"/>
              </a:tabLst>
              <a:defRPr>
                <a:solidFill>
                  <a:schemeClr val="tx1"/>
                </a:solidFill>
                <a:latin typeface="Arial" panose="020B0604020202020204" pitchFamily="34" charset="0"/>
                <a:cs typeface="Arial" panose="020B0604020202020204" pitchFamily="34" charset="0"/>
              </a:defRPr>
            </a:lvl1pPr>
            <a:lvl2pPr marL="742950" indent="-285750">
              <a:tabLst>
                <a:tab pos="180975" algn="l"/>
              </a:tabLst>
              <a:defRPr>
                <a:solidFill>
                  <a:schemeClr val="tx1"/>
                </a:solidFill>
                <a:latin typeface="Arial" panose="020B0604020202020204" pitchFamily="34" charset="0"/>
                <a:cs typeface="Arial" panose="020B0604020202020204" pitchFamily="34" charset="0"/>
              </a:defRPr>
            </a:lvl2pPr>
            <a:lvl3pPr marL="1143000" indent="-228600">
              <a:tabLst>
                <a:tab pos="180975" algn="l"/>
              </a:tabLst>
              <a:defRPr>
                <a:solidFill>
                  <a:schemeClr val="tx1"/>
                </a:solidFill>
                <a:latin typeface="Arial" panose="020B0604020202020204" pitchFamily="34" charset="0"/>
                <a:cs typeface="Arial" panose="020B0604020202020204" pitchFamily="34" charset="0"/>
              </a:defRPr>
            </a:lvl3pPr>
            <a:lvl4pPr marL="1600200" indent="-228600">
              <a:tabLst>
                <a:tab pos="180975" algn="l"/>
              </a:tabLst>
              <a:defRPr>
                <a:solidFill>
                  <a:schemeClr val="tx1"/>
                </a:solidFill>
                <a:latin typeface="Arial" panose="020B0604020202020204" pitchFamily="34" charset="0"/>
                <a:cs typeface="Arial" panose="020B0604020202020204" pitchFamily="34" charset="0"/>
              </a:defRPr>
            </a:lvl4pPr>
            <a:lvl5pPr marL="2057400" indent="-228600">
              <a:tabLst>
                <a:tab pos="1809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9pPr>
          </a:lstStyle>
          <a:p>
            <a:pPr marL="0" marR="0" lvl="0" indent="254000" algn="ctr" defTabSz="914400" rtl="0" eaLnBrk="0" fontAlgn="base" latinLnBrk="0" hangingPunct="0">
              <a:lnSpc>
                <a:spcPct val="100000"/>
              </a:lnSpc>
              <a:spcBef>
                <a:spcPct val="0"/>
              </a:spcBef>
              <a:spcAft>
                <a:spcPct val="0"/>
              </a:spcAft>
              <a:buClrTx/>
              <a:buSzTx/>
              <a:buFontTx/>
              <a:buNone/>
              <a:tabLst>
                <a:tab pos="180975" algn="l"/>
              </a:tabLst>
              <a:defRPr/>
            </a:pP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PHIẾU HỌC TẬP GÓC THỰC HÀNH</a:t>
            </a:r>
            <a:endPar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a:p>
            <a:pPr marL="0" marR="0" lvl="0" indent="254000" algn="ctr" defTabSz="914400" rtl="0" eaLnBrk="0" fontAlgn="base" latinLnBrk="0" hangingPunct="0">
              <a:lnSpc>
                <a:spcPct val="100000"/>
              </a:lnSpc>
              <a:spcBef>
                <a:spcPct val="0"/>
              </a:spcBef>
              <a:spcAft>
                <a:spcPct val="0"/>
              </a:spcAft>
              <a:buClrTx/>
              <a:buSzTx/>
              <a:buFontTx/>
              <a:buNone/>
              <a:tabLst>
                <a:tab pos="180975" algn="l"/>
              </a:tabLst>
              <a:defRPr/>
            </a:pP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(02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thí</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nghiệm</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endPar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7650" name="Table 27649"/>
          <p:cNvGraphicFramePr/>
          <p:nvPr/>
        </p:nvGraphicFramePr>
        <p:xfrm>
          <a:off x="323850" y="1077913"/>
          <a:ext cx="8928100" cy="5727700"/>
        </p:xfrm>
        <a:graphic>
          <a:graphicData uri="http://schemas.openxmlformats.org/drawingml/2006/table">
            <a:tbl>
              <a:tblPr/>
              <a:tblGrid>
                <a:gridCol w="323850"/>
                <a:gridCol w="1655763"/>
                <a:gridCol w="4284662"/>
                <a:gridCol w="1311275"/>
                <a:gridCol w="1352550"/>
              </a:tblGrid>
              <a:tr h="12779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20000"/>
                        </a:lnSpc>
                        <a:buNone/>
                        <a:tabLst>
                          <a:tab pos="179705" algn="l"/>
                        </a:tabLst>
                      </a:pPr>
                      <a:r>
                        <a:rPr lang="en-US" altLang="x-none" sz="2400" b="1" dirty="0">
                          <a:solidFill>
                            <a:srgbClr val="262626"/>
                          </a:solidFill>
                          <a:latin typeface="Arial" panose="020B0604020202020204" pitchFamily="34" charset="0"/>
                        </a:rPr>
                        <a:t>STT</a:t>
                      </a:r>
                      <a:endParaRPr lang="en-US" altLang="x-none" sz="2400" b="1" dirty="0">
                        <a:solidFill>
                          <a:srgbClr val="262626"/>
                        </a:solidFill>
                        <a:latin typeface="Times New Roman" panose="02020603050405020304" pitchFamily="18"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8E8E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20000"/>
                        </a:lnSpc>
                        <a:buNone/>
                        <a:tabLst>
                          <a:tab pos="179705" algn="l"/>
                        </a:tabLst>
                      </a:pPr>
                      <a:r>
                        <a:rPr lang="en-US" altLang="x-none" sz="2400" b="1" dirty="0">
                          <a:solidFill>
                            <a:srgbClr val="262626"/>
                          </a:solidFill>
                          <a:latin typeface="Arial" panose="020B0604020202020204" pitchFamily="34" charset="0"/>
                        </a:rPr>
                        <a:t>Thí nghiệm</a:t>
                      </a:r>
                      <a:endParaRPr lang="en-US" altLang="x-none" sz="2400" b="1" dirty="0">
                        <a:solidFill>
                          <a:srgbClr val="262626"/>
                        </a:solidFill>
                        <a:latin typeface="Times New Roman" panose="02020603050405020304" pitchFamily="18"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8E8E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20000"/>
                        </a:lnSpc>
                        <a:buNone/>
                        <a:tabLst>
                          <a:tab pos="179705" algn="l"/>
                        </a:tabLst>
                      </a:pPr>
                      <a:r>
                        <a:rPr lang="en-US" altLang="x-none" sz="2400" b="1" dirty="0">
                          <a:solidFill>
                            <a:srgbClr val="262626"/>
                          </a:solidFill>
                          <a:latin typeface="Arial" panose="020B0604020202020204" pitchFamily="34" charset="0"/>
                        </a:rPr>
                        <a:t>Cách tiến hành</a:t>
                      </a:r>
                      <a:endParaRPr lang="en-US" altLang="x-none" sz="2400" b="1" dirty="0">
                        <a:solidFill>
                          <a:srgbClr val="262626"/>
                        </a:solidFill>
                        <a:latin typeface="Times New Roman" panose="02020603050405020304" pitchFamily="18"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8E8E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20000"/>
                        </a:lnSpc>
                        <a:buNone/>
                        <a:tabLst>
                          <a:tab pos="179705" algn="l"/>
                        </a:tabLst>
                      </a:pPr>
                      <a:r>
                        <a:rPr lang="en-US" altLang="x-none" sz="2400" b="1" dirty="0">
                          <a:solidFill>
                            <a:srgbClr val="262626"/>
                          </a:solidFill>
                          <a:latin typeface="Arial" panose="020B0604020202020204" pitchFamily="34" charset="0"/>
                        </a:rPr>
                        <a:t>Hiện tượng </a:t>
                      </a:r>
                      <a:endParaRPr lang="en-US" altLang="x-none" sz="2400" b="1" dirty="0">
                        <a:solidFill>
                          <a:srgbClr val="262626"/>
                        </a:solidFill>
                        <a:latin typeface="Times New Roman" panose="02020603050405020304" pitchFamily="18"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8E8E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20000"/>
                        </a:lnSpc>
                        <a:buNone/>
                        <a:tabLst>
                          <a:tab pos="179705" algn="l"/>
                        </a:tabLst>
                      </a:pPr>
                      <a:r>
                        <a:rPr lang="en-US" altLang="x-none" sz="2400" b="1" dirty="0">
                          <a:solidFill>
                            <a:srgbClr val="262626"/>
                          </a:solidFill>
                          <a:latin typeface="Arial" panose="020B0604020202020204" pitchFamily="34" charset="0"/>
                        </a:rPr>
                        <a:t>Giải thích </a:t>
                      </a:r>
                      <a:endParaRPr lang="en-US" altLang="x-none" sz="2400" b="1" dirty="0">
                        <a:solidFill>
                          <a:srgbClr val="262626"/>
                        </a:solidFill>
                        <a:latin typeface="Times New Roman" panose="02020603050405020304" pitchFamily="18"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8E8EF"/>
                    </a:solidFill>
                  </a:tcPr>
                </a:tc>
              </a:tr>
              <a:tr h="44497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20000"/>
                        </a:lnSpc>
                        <a:buNone/>
                        <a:tabLst>
                          <a:tab pos="179705" algn="l"/>
                        </a:tabLst>
                      </a:pPr>
                      <a:r>
                        <a:rPr lang="en-US" altLang="x-none" sz="2400" b="1" dirty="0">
                          <a:solidFill>
                            <a:srgbClr val="000000"/>
                          </a:solidFill>
                          <a:latin typeface="Arial" panose="020B0604020202020204" pitchFamily="34" charset="0"/>
                        </a:rPr>
                        <a:t>2</a:t>
                      </a:r>
                      <a:endParaRPr lang="en-US" altLang="x-none" sz="2400" b="1" dirty="0">
                        <a:solidFill>
                          <a:srgbClr val="000000"/>
                        </a:solidFill>
                        <a:latin typeface="Times New Roman" panose="02020603050405020304" pitchFamily="18"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CDCDD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254000" eaLnBrk="1" hangingPunct="1">
                        <a:lnSpc>
                          <a:spcPct val="129000"/>
                        </a:lnSpc>
                        <a:buNone/>
                      </a:pPr>
                      <a:r>
                        <a:rPr lang="en-US" altLang="x-none" sz="2400" dirty="0">
                          <a:solidFill>
                            <a:srgbClr val="000000"/>
                          </a:solidFill>
                          <a:latin typeface="Arial" panose="020B0604020202020204" pitchFamily="34" charset="0"/>
                        </a:rPr>
                        <a:t>Ảnh hưởng của xúc tác đến tốc độ phản ứng</a:t>
                      </a:r>
                      <a:endParaRPr lang="en-US" altLang="x-none" sz="2400" dirty="0">
                        <a:solidFill>
                          <a:srgbClr val="000000"/>
                        </a:solidFill>
                        <a:latin typeface="Arial" panose="020B0604020202020204" pitchFamily="34" charset="0"/>
                      </a:endParaRPr>
                    </a:p>
                    <a:p>
                      <a:pPr lvl="0" indent="254000" eaLnBrk="1" hangingPunct="1">
                        <a:lnSpc>
                          <a:spcPct val="120000"/>
                        </a:lnSpc>
                        <a:buNone/>
                      </a:pPr>
                      <a:r>
                        <a:rPr lang="en-US" altLang="x-none" sz="2400" dirty="0">
                          <a:solidFill>
                            <a:srgbClr val="000000"/>
                          </a:solidFill>
                          <a:latin typeface="Arial" panose="020B0604020202020204" pitchFamily="34" charset="0"/>
                        </a:rPr>
                        <a:t> </a:t>
                      </a:r>
                      <a:endParaRPr lang="en-US" altLang="x-none" sz="2400" dirty="0">
                        <a:solidFill>
                          <a:srgbClr val="000000"/>
                        </a:solidFill>
                        <a:latin typeface="Times New Roman" panose="02020603050405020304" pitchFamily="18"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CDCDD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254000" eaLnBrk="1" hangingPunct="1">
                        <a:lnSpc>
                          <a:spcPct val="129000"/>
                        </a:lnSpc>
                        <a:buNone/>
                      </a:pPr>
                      <a:r>
                        <a:rPr lang="en-US" altLang="x-none" sz="2400" dirty="0">
                          <a:solidFill>
                            <a:srgbClr val="FF0000"/>
                          </a:solidFill>
                          <a:latin typeface="Arial" panose="020B0604020202020204" pitchFamily="34" charset="0"/>
                        </a:rPr>
                        <a:t>Bước 1: Rót khoảng 2 ml dung dịch H</a:t>
                      </a:r>
                      <a:r>
                        <a:rPr lang="en-US" altLang="x-none" sz="2400" baseline="-25000" dirty="0">
                          <a:solidFill>
                            <a:srgbClr val="FF0000"/>
                          </a:solidFill>
                          <a:latin typeface="Arial" panose="020B0604020202020204" pitchFamily="34" charset="0"/>
                        </a:rPr>
                        <a:t>2</a:t>
                      </a:r>
                      <a:r>
                        <a:rPr lang="en-US" altLang="x-none" sz="2400" dirty="0">
                          <a:solidFill>
                            <a:srgbClr val="FF0000"/>
                          </a:solidFill>
                          <a:latin typeface="Arial" panose="020B0604020202020204" pitchFamily="34" charset="0"/>
                        </a:rPr>
                        <a:t>O</a:t>
                      </a:r>
                      <a:r>
                        <a:rPr lang="en-US" altLang="x-none" sz="2400" baseline="-25000" dirty="0">
                          <a:solidFill>
                            <a:srgbClr val="FF0000"/>
                          </a:solidFill>
                          <a:latin typeface="Arial" panose="020B0604020202020204" pitchFamily="34" charset="0"/>
                        </a:rPr>
                        <a:t>2</a:t>
                      </a:r>
                      <a:r>
                        <a:rPr lang="en-US" altLang="x-none" sz="2400" dirty="0">
                          <a:solidFill>
                            <a:srgbClr val="FF0000"/>
                          </a:solidFill>
                          <a:latin typeface="Arial" panose="020B0604020202020204" pitchFamily="34" charset="0"/>
                        </a:rPr>
                        <a:t> vào 2 ống nghiệm (1), (2).</a:t>
                      </a:r>
                      <a:endParaRPr lang="en-US" altLang="x-none" sz="2400" dirty="0">
                        <a:solidFill>
                          <a:srgbClr val="FF0000"/>
                        </a:solidFill>
                        <a:latin typeface="Arial" panose="020B0604020202020204" pitchFamily="34" charset="0"/>
                      </a:endParaRPr>
                    </a:p>
                    <a:p>
                      <a:pPr lvl="0" indent="254000" eaLnBrk="1" hangingPunct="1">
                        <a:lnSpc>
                          <a:spcPct val="120000"/>
                        </a:lnSpc>
                        <a:buNone/>
                      </a:pPr>
                      <a:r>
                        <a:rPr lang="en-US" altLang="x-none" sz="2400" dirty="0">
                          <a:solidFill>
                            <a:srgbClr val="FF0000"/>
                          </a:solidFill>
                          <a:latin typeface="Arial" panose="020B0604020202020204" pitchFamily="34" charset="0"/>
                        </a:rPr>
                        <a:t>   Bước 2: Thêm một ít bột MnO</a:t>
                      </a:r>
                      <a:r>
                        <a:rPr lang="en-US" altLang="x-none" sz="2400" baseline="-25000" dirty="0">
                          <a:solidFill>
                            <a:srgbClr val="FF0000"/>
                          </a:solidFill>
                          <a:latin typeface="Arial" panose="020B0604020202020204" pitchFamily="34" charset="0"/>
                        </a:rPr>
                        <a:t>2</a:t>
                      </a:r>
                      <a:r>
                        <a:rPr lang="en-US" altLang="x-none" sz="2400" dirty="0">
                          <a:solidFill>
                            <a:srgbClr val="FF0000"/>
                          </a:solidFill>
                          <a:latin typeface="Arial" panose="020B0604020202020204" pitchFamily="34" charset="0"/>
                        </a:rPr>
                        <a:t> vào ống nghiệm (2) và đưa nhanh tàn đóm đỏ vào miệng 2 ống nghiệm (Hình 16.8)</a:t>
                      </a:r>
                      <a:endParaRPr lang="en-US" altLang="x-none" sz="2400" dirty="0">
                        <a:solidFill>
                          <a:srgbClr val="FF0000"/>
                        </a:solidFill>
                        <a:latin typeface="Arial" panose="020B0604020202020204" pitchFamily="34" charset="0"/>
                      </a:endParaRPr>
                    </a:p>
                    <a:p>
                      <a:pPr lvl="0" indent="254000" eaLnBrk="1" hangingPunct="1">
                        <a:lnSpc>
                          <a:spcPct val="120000"/>
                        </a:lnSpc>
                        <a:buNone/>
                      </a:pPr>
                      <a:r>
                        <a:rPr lang="en-US" altLang="x-none" sz="2400" dirty="0">
                          <a:solidFill>
                            <a:srgbClr val="000000"/>
                          </a:solidFill>
                          <a:latin typeface="Arial" panose="020B0604020202020204" pitchFamily="34" charset="0"/>
                        </a:rPr>
                        <a:t> </a:t>
                      </a:r>
                      <a:endParaRPr lang="en-US" altLang="x-none" sz="2400" dirty="0">
                        <a:solidFill>
                          <a:srgbClr val="000000"/>
                        </a:solidFill>
                        <a:latin typeface="Arial" panose="020B0604020202020204" pitchFamily="34" charset="0"/>
                      </a:endParaRPr>
                    </a:p>
                    <a:p>
                      <a:pPr lvl="0" indent="254000" eaLnBrk="1" hangingPunct="1">
                        <a:lnSpc>
                          <a:spcPct val="120000"/>
                        </a:lnSpc>
                        <a:buNone/>
                      </a:pPr>
                      <a:r>
                        <a:rPr lang="en-US" altLang="x-none" sz="2400" dirty="0">
                          <a:solidFill>
                            <a:srgbClr val="000000"/>
                          </a:solidFill>
                          <a:latin typeface="Arial" panose="020B0604020202020204" pitchFamily="34" charset="0"/>
                        </a:rPr>
                        <a:t> </a:t>
                      </a:r>
                      <a:endParaRPr lang="en-US" altLang="x-none" sz="2400" dirty="0">
                        <a:solidFill>
                          <a:srgbClr val="000000"/>
                        </a:solidFill>
                        <a:latin typeface="Times New Roman" panose="02020603050405020304" pitchFamily="18"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CDCDD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20000"/>
                        </a:lnSpc>
                        <a:buNone/>
                        <a:tabLst>
                          <a:tab pos="179705" algn="l"/>
                        </a:tabLst>
                      </a:pPr>
                      <a:r>
                        <a:rPr lang="en-US" altLang="x-none" sz="2400" dirty="0">
                          <a:solidFill>
                            <a:srgbClr val="000000"/>
                          </a:solidFill>
                          <a:latin typeface="Arial" panose="020B0604020202020204" pitchFamily="34" charset="0"/>
                        </a:rPr>
                        <a:t> </a:t>
                      </a:r>
                      <a:endParaRPr lang="en-US" altLang="x-none" sz="2400" dirty="0">
                        <a:solidFill>
                          <a:srgbClr val="000000"/>
                        </a:solidFill>
                        <a:latin typeface="Calibri" panose="020F0502020204030204" pitchFamily="34"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CDCDD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20000"/>
                        </a:lnSpc>
                        <a:buNone/>
                        <a:tabLst>
                          <a:tab pos="179705" algn="l"/>
                        </a:tabLst>
                      </a:pPr>
                      <a:r>
                        <a:rPr lang="en-US" altLang="x-none" sz="2400" dirty="0">
                          <a:solidFill>
                            <a:srgbClr val="000000"/>
                          </a:solidFill>
                          <a:latin typeface="Arial" panose="020B0604020202020204" pitchFamily="34" charset="0"/>
                        </a:rPr>
                        <a:t> </a:t>
                      </a:r>
                      <a:endParaRPr lang="en-US" altLang="x-none" sz="2400" dirty="0">
                        <a:solidFill>
                          <a:srgbClr val="000000"/>
                        </a:solidFill>
                        <a:latin typeface="Calibri" panose="020F0502020204030204" pitchFamily="34" charset="0"/>
                        <a:ea typeface="Calibri" panose="020F0502020204030204" pitchFamily="34" charset="0"/>
                      </a:endParaRPr>
                    </a:p>
                  </a:txBody>
                  <a:tcPr marL="68573" marR="68573" marT="0" marB="0">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CDCDDE"/>
                    </a:solidFill>
                  </a:tcPr>
                </a:tc>
              </a:tr>
            </a:tbl>
          </a:graphicData>
        </a:graphic>
      </p:graphicFrame>
      <p:pic>
        <p:nvPicPr>
          <p:cNvPr id="27670" name="Picture 4"/>
          <p:cNvPicPr>
            <a:picLocks noChangeAspect="1"/>
          </p:cNvPicPr>
          <p:nvPr/>
        </p:nvPicPr>
        <p:blipFill>
          <a:blip r:embed="rId1"/>
          <a:stretch>
            <a:fillRect/>
          </a:stretch>
        </p:blipFill>
        <p:spPr>
          <a:xfrm>
            <a:off x="3200400" y="5670550"/>
            <a:ext cx="2743200" cy="1133475"/>
          </a:xfrm>
          <a:prstGeom prst="rect">
            <a:avLst/>
          </a:prstGeom>
          <a:noFill/>
          <a:ln w="9525">
            <a:noFill/>
          </a:ln>
        </p:spPr>
      </p:pic>
      <p:sp>
        <p:nvSpPr>
          <p:cNvPr id="5" name="Rectangle 2"/>
          <p:cNvSpPr>
            <a:spLocks noChangeArrowheads="1"/>
          </p:cNvSpPr>
          <p:nvPr/>
        </p:nvSpPr>
        <p:spPr bwMode="auto">
          <a:xfrm>
            <a:off x="503237" y="0"/>
            <a:ext cx="8137525" cy="1077218"/>
          </a:xfrm>
          <a:prstGeom prst="rect">
            <a:avLst/>
          </a:prstGeom>
          <a:noFill/>
          <a:ln>
            <a:noFill/>
          </a:ln>
          <a:effectLst/>
        </p:spPr>
        <p:txBody>
          <a:bodyPr anchor="ctr">
            <a:spAutoFit/>
          </a:bodyPr>
          <a:lstStyle>
            <a:lvl1pPr indent="254000">
              <a:tabLst>
                <a:tab pos="180975" algn="l"/>
              </a:tabLst>
              <a:defRPr>
                <a:solidFill>
                  <a:schemeClr val="tx1"/>
                </a:solidFill>
                <a:latin typeface="Arial" panose="020B0604020202020204" pitchFamily="34" charset="0"/>
                <a:cs typeface="Arial" panose="020B0604020202020204" pitchFamily="34" charset="0"/>
              </a:defRPr>
            </a:lvl1pPr>
            <a:lvl2pPr marL="742950" indent="-285750">
              <a:tabLst>
                <a:tab pos="180975" algn="l"/>
              </a:tabLst>
              <a:defRPr>
                <a:solidFill>
                  <a:schemeClr val="tx1"/>
                </a:solidFill>
                <a:latin typeface="Arial" panose="020B0604020202020204" pitchFamily="34" charset="0"/>
                <a:cs typeface="Arial" panose="020B0604020202020204" pitchFamily="34" charset="0"/>
              </a:defRPr>
            </a:lvl2pPr>
            <a:lvl3pPr marL="1143000" indent="-228600">
              <a:tabLst>
                <a:tab pos="180975" algn="l"/>
              </a:tabLst>
              <a:defRPr>
                <a:solidFill>
                  <a:schemeClr val="tx1"/>
                </a:solidFill>
                <a:latin typeface="Arial" panose="020B0604020202020204" pitchFamily="34" charset="0"/>
                <a:cs typeface="Arial" panose="020B0604020202020204" pitchFamily="34" charset="0"/>
              </a:defRPr>
            </a:lvl3pPr>
            <a:lvl4pPr marL="1600200" indent="-228600">
              <a:tabLst>
                <a:tab pos="180975" algn="l"/>
              </a:tabLst>
              <a:defRPr>
                <a:solidFill>
                  <a:schemeClr val="tx1"/>
                </a:solidFill>
                <a:latin typeface="Arial" panose="020B0604020202020204" pitchFamily="34" charset="0"/>
                <a:cs typeface="Arial" panose="020B0604020202020204" pitchFamily="34" charset="0"/>
              </a:defRPr>
            </a:lvl4pPr>
            <a:lvl5pPr marL="2057400" indent="-228600">
              <a:tabLst>
                <a:tab pos="1809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9pPr>
          </a:lstStyle>
          <a:p>
            <a:pPr marL="0" marR="0" lvl="0" indent="254000" algn="ctr" defTabSz="914400" rtl="0" eaLnBrk="0" fontAlgn="base" latinLnBrk="0" hangingPunct="0">
              <a:lnSpc>
                <a:spcPct val="100000"/>
              </a:lnSpc>
              <a:spcBef>
                <a:spcPct val="0"/>
              </a:spcBef>
              <a:spcAft>
                <a:spcPct val="0"/>
              </a:spcAft>
              <a:buClrTx/>
              <a:buSzTx/>
              <a:buFontTx/>
              <a:buNone/>
              <a:tabLst>
                <a:tab pos="180975" algn="l"/>
              </a:tabLst>
              <a:defRPr/>
            </a:pP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PHIẾU HỌC TẬP GÓC THỰC HÀNH</a:t>
            </a:r>
            <a:endPar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a:p>
            <a:pPr marL="0" marR="0" lvl="0" indent="254000" algn="ctr" defTabSz="914400" rtl="0" eaLnBrk="0" fontAlgn="base" latinLnBrk="0" hangingPunct="0">
              <a:lnSpc>
                <a:spcPct val="100000"/>
              </a:lnSpc>
              <a:spcBef>
                <a:spcPct val="0"/>
              </a:spcBef>
              <a:spcAft>
                <a:spcPct val="0"/>
              </a:spcAft>
              <a:buClrTx/>
              <a:buSzTx/>
              <a:buFontTx/>
              <a:buNone/>
              <a:tabLst>
                <a:tab pos="180975" algn="l"/>
              </a:tabLst>
              <a:defRPr/>
            </a:pP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(02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thí</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nghiệm</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endPar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8"/>
          <p:cNvSpPr/>
          <p:nvPr/>
        </p:nvSpPr>
        <p:spPr>
          <a:xfrm>
            <a:off x="-107950" y="2009775"/>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254000">
              <a:spcBef>
                <a:spcPct val="0"/>
              </a:spcBef>
              <a:buNone/>
            </a:pPr>
            <a:r>
              <a:rPr lang="en-US" altLang="en-US" sz="1300" dirty="0">
                <a:latin typeface="Times New Roman" panose="02020603050405020304" pitchFamily="18" charset="0"/>
                <a:cs typeface="Calibri" panose="020F0502020204030204" pitchFamily="34" charset="0"/>
              </a:rPr>
              <a:t>. </a:t>
            </a:r>
            <a:endParaRPr lang="en-US" altLang="en-US" sz="1800" dirty="0"/>
          </a:p>
        </p:txBody>
      </p:sp>
      <p:sp>
        <p:nvSpPr>
          <p:cNvPr id="28675" name="Rectangle 12"/>
          <p:cNvSpPr/>
          <p:nvPr/>
        </p:nvSpPr>
        <p:spPr>
          <a:xfrm>
            <a:off x="271463" y="750888"/>
            <a:ext cx="8351837" cy="15700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b="1" i="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Khi tăng nhiệt độ, tốc độ phản ứng tăng.</a:t>
            </a:r>
            <a:endParaRPr lang="en-US" altLang="en-US" dirty="0">
              <a:latin typeface="Times New Roman" panose="02020603050405020304" pitchFamily="18" charset="0"/>
              <a:cs typeface="Times New Roman" panose="02020603050405020304" pitchFamily="18" charset="0"/>
            </a:endParaRPr>
          </a:p>
          <a:p>
            <a:pPr marL="0" lvl="0" indent="0">
              <a:spcBef>
                <a:spcPct val="0"/>
              </a:spcBef>
              <a:buNone/>
            </a:pPr>
            <a:r>
              <a:rPr lang="en-US" altLang="en-US" dirty="0">
                <a:latin typeface="Times New Roman" panose="02020603050405020304" pitchFamily="18" charset="0"/>
                <a:cs typeface="Times New Roman" panose="02020603050405020304" pitchFamily="18" charset="0"/>
              </a:rPr>
              <a:t>- Mối quan hệ giữa nhiệt độ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tốc độ phản ứng hoá học được biểu diễn bằng công thức:</a:t>
            </a:r>
            <a:endParaRPr lang="en-US" altLang="en-US" dirty="0">
              <a:latin typeface="Times New Roman" panose="02020603050405020304" pitchFamily="18" charset="0"/>
              <a:ea typeface="Times New Roman" panose="02020603050405020304" pitchFamily="18" charset="0"/>
            </a:endParaRPr>
          </a:p>
        </p:txBody>
      </p:sp>
      <p:sp>
        <p:nvSpPr>
          <p:cNvPr id="20484" name="Rectangle 13"/>
          <p:cNvSpPr>
            <a:spLocks noChangeArrowheads="1"/>
          </p:cNvSpPr>
          <p:nvPr/>
        </p:nvSpPr>
        <p:spPr bwMode="auto">
          <a:xfrm>
            <a:off x="243999" y="63183"/>
            <a:ext cx="8351837" cy="707886"/>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II.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Ảnh</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hưởng</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của</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nhiệt</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độ</a:t>
            </a:r>
            <a:endPar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p:txBody>
      </p:sp>
      <p:sp>
        <p:nvSpPr>
          <p:cNvPr id="28677" name="Rectangle 11"/>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n-US" altLang="en-US" sz="1800" dirty="0"/>
          </a:p>
        </p:txBody>
      </p:sp>
      <p:graphicFrame>
        <p:nvGraphicFramePr>
          <p:cNvPr id="28678" name="Object 15"/>
          <p:cNvGraphicFramePr>
            <a:graphicFrameLocks noChangeAspect="1"/>
          </p:cNvGraphicFramePr>
          <p:nvPr/>
        </p:nvGraphicFramePr>
        <p:xfrm>
          <a:off x="2495550" y="2419350"/>
          <a:ext cx="2233613" cy="1049338"/>
        </p:xfrm>
        <a:graphic>
          <a:graphicData uri="http://schemas.openxmlformats.org/presentationml/2006/ole">
            <mc:AlternateContent xmlns:mc="http://schemas.openxmlformats.org/markup-compatibility/2006">
              <mc:Choice xmlns:v="urn:schemas-microsoft-com:vml" Requires="v">
                <p:oleObj spid="_x0000_s3078" name="" r:id="rId1" imgW="660400" imgH="482600" progId="Equation.DSMT4">
                  <p:embed/>
                </p:oleObj>
              </mc:Choice>
              <mc:Fallback>
                <p:oleObj name="" r:id="rId1" imgW="660400" imgH="482600" progId="Equation.DSMT4">
                  <p:embed/>
                  <p:pic>
                    <p:nvPicPr>
                      <p:cNvPr id="0" name="Picture 3077"/>
                      <p:cNvPicPr/>
                      <p:nvPr/>
                    </p:nvPicPr>
                    <p:blipFill>
                      <a:blip r:embed="rId2"/>
                      <a:stretch>
                        <a:fillRect/>
                      </a:stretch>
                    </p:blipFill>
                    <p:spPr>
                      <a:xfrm>
                        <a:off x="2495550" y="2419350"/>
                        <a:ext cx="2233613" cy="1049338"/>
                      </a:xfrm>
                      <a:prstGeom prst="rect">
                        <a:avLst/>
                      </a:prstGeom>
                      <a:noFill/>
                      <a:ln w="38100">
                        <a:noFill/>
                        <a:miter/>
                      </a:ln>
                    </p:spPr>
                  </p:pic>
                </p:oleObj>
              </mc:Fallback>
            </mc:AlternateContent>
          </a:graphicData>
        </a:graphic>
      </p:graphicFrame>
      <p:sp>
        <p:nvSpPr>
          <p:cNvPr id="28679" name="Rectangle 16"/>
          <p:cNvSpPr/>
          <p:nvPr/>
        </p:nvSpPr>
        <p:spPr>
          <a:xfrm>
            <a:off x="511175" y="3497263"/>
            <a:ext cx="1819275"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dirty="0">
                <a:latin typeface="Times New Roman" panose="02020603050405020304" pitchFamily="18" charset="0"/>
                <a:cs typeface="Times New Roman" panose="02020603050405020304" pitchFamily="18" charset="0"/>
              </a:rPr>
              <a:t>Trong đó</a:t>
            </a:r>
            <a:r>
              <a:rPr lang="en-US" altLang="en-US" sz="2000"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ea typeface="Times New Roman" panose="02020603050405020304" pitchFamily="18" charset="0"/>
            </a:endParaRPr>
          </a:p>
        </p:txBody>
      </p:sp>
      <p:sp>
        <p:nvSpPr>
          <p:cNvPr id="28680" name="Rectangle 13"/>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n-US" altLang="en-US" sz="1800" dirty="0"/>
          </a:p>
        </p:txBody>
      </p:sp>
      <p:graphicFrame>
        <p:nvGraphicFramePr>
          <p:cNvPr id="28681" name="Object 18"/>
          <p:cNvGraphicFramePr>
            <a:graphicFrameLocks noChangeAspect="1"/>
          </p:cNvGraphicFramePr>
          <p:nvPr/>
        </p:nvGraphicFramePr>
        <p:xfrm>
          <a:off x="2365375" y="3490913"/>
          <a:ext cx="866775" cy="682625"/>
        </p:xfrm>
        <a:graphic>
          <a:graphicData uri="http://schemas.openxmlformats.org/presentationml/2006/ole">
            <mc:AlternateContent xmlns:mc="http://schemas.openxmlformats.org/markup-compatibility/2006">
              <mc:Choice xmlns:v="urn:schemas-microsoft-com:vml" Requires="v">
                <p:oleObj spid="_x0000_s3079" name="" r:id="rId3" imgW="368300" imgH="241300" progId="Equation.DSMT4">
                  <p:embed/>
                </p:oleObj>
              </mc:Choice>
              <mc:Fallback>
                <p:oleObj name="" r:id="rId3" imgW="368300" imgH="241300" progId="Equation.DSMT4">
                  <p:embed/>
                  <p:pic>
                    <p:nvPicPr>
                      <p:cNvPr id="0" name="Picture 3078"/>
                      <p:cNvPicPr/>
                      <p:nvPr/>
                    </p:nvPicPr>
                    <p:blipFill>
                      <a:blip r:embed="rId4"/>
                      <a:stretch>
                        <a:fillRect/>
                      </a:stretch>
                    </p:blipFill>
                    <p:spPr>
                      <a:xfrm>
                        <a:off x="2365375" y="3490913"/>
                        <a:ext cx="866775" cy="682625"/>
                      </a:xfrm>
                      <a:prstGeom prst="rect">
                        <a:avLst/>
                      </a:prstGeom>
                      <a:noFill/>
                      <a:ln w="38100">
                        <a:noFill/>
                        <a:miter/>
                      </a:ln>
                    </p:spPr>
                  </p:pic>
                </p:oleObj>
              </mc:Fallback>
            </mc:AlternateContent>
          </a:graphicData>
        </a:graphic>
      </p:graphicFrame>
      <p:sp>
        <p:nvSpPr>
          <p:cNvPr id="28682" name="Rectangle 19"/>
          <p:cNvSpPr/>
          <p:nvPr/>
        </p:nvSpPr>
        <p:spPr>
          <a:xfrm>
            <a:off x="3302000" y="3589338"/>
            <a:ext cx="5400675"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dirty="0">
                <a:latin typeface="Times New Roman" panose="02020603050405020304" pitchFamily="18" charset="0"/>
                <a:cs typeface="Times New Roman" panose="02020603050405020304" pitchFamily="18" charset="0"/>
              </a:rPr>
              <a:t>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tốc độ phản ứng ở 2 nhiệt độ </a:t>
            </a:r>
            <a:endParaRPr lang="en-US" altLang="en-US" dirty="0">
              <a:latin typeface="Times New Roman" panose="02020603050405020304" pitchFamily="18" charset="0"/>
              <a:ea typeface="Times New Roman" panose="02020603050405020304" pitchFamily="18" charset="0"/>
            </a:endParaRPr>
          </a:p>
        </p:txBody>
      </p:sp>
      <p:sp>
        <p:nvSpPr>
          <p:cNvPr id="28683" name="Rectangle 15"/>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n-US" altLang="en-US" sz="1800" dirty="0"/>
          </a:p>
        </p:txBody>
      </p:sp>
      <p:sp>
        <p:nvSpPr>
          <p:cNvPr id="28684" name="Rectangle 17"/>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n-US" altLang="en-US" sz="1800" dirty="0"/>
          </a:p>
        </p:txBody>
      </p:sp>
      <p:graphicFrame>
        <p:nvGraphicFramePr>
          <p:cNvPr id="28685" name="Object 23"/>
          <p:cNvGraphicFramePr>
            <a:graphicFrameLocks noChangeAspect="1"/>
          </p:cNvGraphicFramePr>
          <p:nvPr/>
        </p:nvGraphicFramePr>
        <p:xfrm>
          <a:off x="884238" y="4038600"/>
          <a:ext cx="676275" cy="542925"/>
        </p:xfrm>
        <a:graphic>
          <a:graphicData uri="http://schemas.openxmlformats.org/presentationml/2006/ole">
            <mc:AlternateContent xmlns:mc="http://schemas.openxmlformats.org/markup-compatibility/2006">
              <mc:Choice xmlns:v="urn:schemas-microsoft-com:vml" Requires="v">
                <p:oleObj spid="_x0000_s3076" name="" r:id="rId5" imgW="279400" imgH="228600" progId="Equation.DSMT4">
                  <p:embed/>
                </p:oleObj>
              </mc:Choice>
              <mc:Fallback>
                <p:oleObj name="" r:id="rId5" imgW="279400" imgH="228600" progId="Equation.DSMT4">
                  <p:embed/>
                  <p:pic>
                    <p:nvPicPr>
                      <p:cNvPr id="0" name="Picture 3075"/>
                      <p:cNvPicPr/>
                      <p:nvPr/>
                    </p:nvPicPr>
                    <p:blipFill>
                      <a:blip r:embed="rId6"/>
                      <a:stretch>
                        <a:fillRect/>
                      </a:stretch>
                    </p:blipFill>
                    <p:spPr>
                      <a:xfrm>
                        <a:off x="884238" y="4038600"/>
                        <a:ext cx="676275" cy="542925"/>
                      </a:xfrm>
                      <a:prstGeom prst="rect">
                        <a:avLst/>
                      </a:prstGeom>
                      <a:noFill/>
                      <a:ln w="38100">
                        <a:noFill/>
                        <a:miter/>
                      </a:ln>
                    </p:spPr>
                  </p:pic>
                </p:oleObj>
              </mc:Fallback>
            </mc:AlternateContent>
          </a:graphicData>
        </a:graphic>
      </p:graphicFrame>
      <p:sp>
        <p:nvSpPr>
          <p:cNvPr id="28686" name="Rectangle 19"/>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n-US" altLang="en-US" sz="1800" dirty="0"/>
          </a:p>
        </p:txBody>
      </p:sp>
      <p:graphicFrame>
        <p:nvGraphicFramePr>
          <p:cNvPr id="28687" name="Object 25"/>
          <p:cNvGraphicFramePr>
            <a:graphicFrameLocks noChangeAspect="1"/>
          </p:cNvGraphicFramePr>
          <p:nvPr/>
        </p:nvGraphicFramePr>
        <p:xfrm>
          <a:off x="793750" y="4581525"/>
          <a:ext cx="428625" cy="503238"/>
        </p:xfrm>
        <a:graphic>
          <a:graphicData uri="http://schemas.openxmlformats.org/presentationml/2006/ole">
            <mc:AlternateContent xmlns:mc="http://schemas.openxmlformats.org/markup-compatibility/2006">
              <mc:Choice xmlns:v="urn:schemas-microsoft-com:vml" Requires="v">
                <p:oleObj spid="_x0000_s3077" name="" r:id="rId7" imgW="139700" imgH="177800" progId="Equation.DSMT4">
                  <p:embed/>
                </p:oleObj>
              </mc:Choice>
              <mc:Fallback>
                <p:oleObj name="" r:id="rId7" imgW="139700" imgH="177800" progId="Equation.DSMT4">
                  <p:embed/>
                  <p:pic>
                    <p:nvPicPr>
                      <p:cNvPr id="0" name="Picture 3076"/>
                      <p:cNvPicPr/>
                      <p:nvPr/>
                    </p:nvPicPr>
                    <p:blipFill>
                      <a:blip r:embed="rId8"/>
                      <a:stretch>
                        <a:fillRect/>
                      </a:stretch>
                    </p:blipFill>
                    <p:spPr>
                      <a:xfrm>
                        <a:off x="793750" y="4581525"/>
                        <a:ext cx="428625" cy="503238"/>
                      </a:xfrm>
                      <a:prstGeom prst="rect">
                        <a:avLst/>
                      </a:prstGeom>
                      <a:noFill/>
                      <a:ln w="38100">
                        <a:noFill/>
                        <a:miter/>
                      </a:ln>
                    </p:spPr>
                  </p:pic>
                </p:oleObj>
              </mc:Fallback>
            </mc:AlternateContent>
          </a:graphicData>
        </a:graphic>
      </p:graphicFrame>
      <p:sp>
        <p:nvSpPr>
          <p:cNvPr id="28688" name="Rectangle 26"/>
          <p:cNvSpPr/>
          <p:nvPr/>
        </p:nvSpPr>
        <p:spPr>
          <a:xfrm>
            <a:off x="1222375" y="4581525"/>
            <a:ext cx="4779963"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dirty="0">
                <a:latin typeface="Times New Roman" panose="02020603050405020304" pitchFamily="18" charset="0"/>
                <a:cs typeface="Times New Roman" panose="02020603050405020304" pitchFamily="18" charset="0"/>
              </a:rPr>
              <a:t>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hệ sổ nhiệt độ Van't Hoff</a:t>
            </a:r>
            <a:r>
              <a:rPr lang="en-US" altLang="en-US" dirty="0"/>
              <a:t>.</a:t>
            </a:r>
            <a:endParaRPr lang="en-US" altLang="en-US" dirty="0"/>
          </a:p>
        </p:txBody>
      </p:sp>
      <p:sp>
        <p:nvSpPr>
          <p:cNvPr id="28689" name="Rectangle 27"/>
          <p:cNvSpPr/>
          <p:nvPr/>
        </p:nvSpPr>
        <p:spPr>
          <a:xfrm>
            <a:off x="303213" y="5445125"/>
            <a:ext cx="8550275" cy="1077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b="1" i="1" dirty="0">
                <a:latin typeface="Times New Roman" panose="02020603050405020304" pitchFamily="18" charset="0"/>
                <a:cs typeface="Times New Roman" panose="02020603050405020304" pitchFamily="18" charset="0"/>
              </a:rPr>
              <a:t>Chú ý: </a:t>
            </a:r>
            <a:r>
              <a:rPr lang="en-US" altLang="en-US" i="1" dirty="0">
                <a:latin typeface="Times New Roman" panose="02020603050405020304" pitchFamily="18" charset="0"/>
                <a:cs typeface="Times New Roman" panose="02020603050405020304" pitchFamily="18" charset="0"/>
              </a:rPr>
              <a:t>Quy tắc Varít Hoff chỉ gần đúng trong khoảng nhiệt độ không cao.</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3"/>
          <p:cNvSpPr>
            <a:spLocks noChangeArrowheads="1"/>
          </p:cNvSpPr>
          <p:nvPr/>
        </p:nvSpPr>
        <p:spPr bwMode="auto">
          <a:xfrm>
            <a:off x="179388" y="566738"/>
            <a:ext cx="8640762" cy="538609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III.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Ảnh</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hưởng</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của</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áp</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suất</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endPar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Đối</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với</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phản</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ứng</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có</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chất</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khí</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tham</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gia</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tốc</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độ</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phản</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ứng</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tăng</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khi</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tăng</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áp</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suất</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IV.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Ảnh</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hưởng</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của</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bề</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mặt</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tiếp</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xúc</a:t>
            </a:r>
            <a:endPar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Khi</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tăng</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diện</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tích</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bề</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mặt</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bề</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mặt</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tiếp</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xúc</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của</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chất</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phản</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ứng</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tốc</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độ</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phản</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ứng</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tăng</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V.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Ảnh</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hưởng</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của</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chất</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xúc</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tác</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endPar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Chất</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xúc</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tác</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làm</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tăng</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tốc</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độ</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của</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phản</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ứng</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hoá</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học</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nhưng</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vẫn</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được</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bảo</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toàn</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về</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chất</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và</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lượng</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khi</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kết</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thúc</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phản</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ứng</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3"/>
          <p:cNvSpPr>
            <a:spLocks noChangeArrowheads="1"/>
          </p:cNvSpPr>
          <p:nvPr/>
        </p:nvSpPr>
        <p:spPr bwMode="auto">
          <a:xfrm>
            <a:off x="323850" y="587375"/>
            <a:ext cx="8568630" cy="132344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2.3.Tìm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hiểu</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về</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ý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nghĩa</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thực</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tiễn</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của</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tốc</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độ</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phản</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ứng</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đời</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sống</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và</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sản</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xuất</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a:t>
            </a:r>
            <a:endPar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p:txBody>
      </p:sp>
      <p:sp>
        <p:nvSpPr>
          <p:cNvPr id="30723" name="Rectangle 4"/>
          <p:cNvSpPr/>
          <p:nvPr/>
        </p:nvSpPr>
        <p:spPr>
          <a:xfrm>
            <a:off x="320675" y="1982788"/>
            <a:ext cx="8686800" cy="15684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dirty="0">
                <a:latin typeface="Times New Roman" panose="02020603050405020304" pitchFamily="18" charset="0"/>
                <a:cs typeface="Times New Roman" panose="02020603050405020304" pitchFamily="18" charset="0"/>
              </a:rPr>
              <a:t>-Hoạt động nhóm kiểm tra câu trả lời ở hoạt động khởi động, thống nhất lại đáp án. ( 5 phút)</a:t>
            </a:r>
            <a:endParaRPr lang="en-US" altLang="en-US" dirty="0">
              <a:latin typeface="Times New Roman" panose="02020603050405020304" pitchFamily="18" charset="0"/>
              <a:cs typeface="Times New Roman" panose="02020603050405020304" pitchFamily="18" charset="0"/>
            </a:endParaRPr>
          </a:p>
          <a:p>
            <a:pPr marL="0" lvl="0" indent="0">
              <a:spcBef>
                <a:spcPct val="0"/>
              </a:spcBef>
              <a:buNone/>
            </a:pPr>
            <a:r>
              <a:rPr lang="en-US" altLang="en-US" dirty="0">
                <a:latin typeface="Times New Roman" panose="02020603050405020304" pitchFamily="18" charset="0"/>
                <a:cs typeface="Times New Roman" panose="02020603050405020304" pitchFamily="18" charset="0"/>
              </a:rPr>
              <a:t>-Báo cáo , thảo luận.</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3"/>
          <p:cNvSpPr>
            <a:spLocks noChangeArrowheads="1"/>
          </p:cNvSpPr>
          <p:nvPr/>
        </p:nvSpPr>
        <p:spPr bwMode="auto">
          <a:xfrm>
            <a:off x="250825" y="981075"/>
            <a:ext cx="8676631" cy="1323439"/>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VI. Ý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nghĩa</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thực</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tiễn</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của</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tốc</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độ</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phản</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ứng</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đời</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sống</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và</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sản</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xuất</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a:t>
            </a:r>
            <a:endPar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p:txBody>
      </p:sp>
      <p:sp>
        <p:nvSpPr>
          <p:cNvPr id="31747" name="Rectangle 4"/>
          <p:cNvSpPr/>
          <p:nvPr/>
        </p:nvSpPr>
        <p:spPr>
          <a:xfrm>
            <a:off x="285750" y="2636838"/>
            <a:ext cx="8642350" cy="20621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i="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Kiểm soát tốc độ các phản úng diễn ra trong đời sống, sản xuất khi vận dụng các yếu tố ảnh hưởng như: nồng độ, nhiệt độ, áp suất, bề mặt tiếp xúc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chất xúc tác mang lại các giá trị hiệu quả.</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3"/>
          <p:cNvSpPr>
            <a:spLocks noChangeArrowheads="1"/>
          </p:cNvSpPr>
          <p:nvPr/>
        </p:nvSpPr>
        <p:spPr bwMode="auto">
          <a:xfrm>
            <a:off x="250825" y="981075"/>
            <a:ext cx="8676631" cy="707886"/>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HOẠT ĐỘNG 3: LUYỆN TẬP </a:t>
            </a:r>
            <a:endPar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a:hlinkClick r:id="" action="ppaction://hlinkshowjump?jump=nextslide"/>
          </p:cNvPr>
          <p:cNvSpPr/>
          <p:nvPr/>
        </p:nvSpPr>
        <p:spPr>
          <a:xfrm>
            <a:off x="0" y="-55562"/>
            <a:ext cx="9144000" cy="6913563"/>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stStyle>
          <a:p>
            <a:pPr marL="0" lvl="0" indent="0" algn="just" defTabSz="914400">
              <a:lnSpc>
                <a:spcPct val="100000"/>
              </a:lnSpc>
              <a:spcBef>
                <a:spcPct val="0"/>
              </a:spcBef>
              <a:buFontTx/>
              <a:buNone/>
            </a:pPr>
            <a:r>
              <a:rPr lang="en-US" altLang="x-none" sz="4800" b="1" i="1" dirty="0">
                <a:solidFill>
                  <a:srgbClr val="FF0000"/>
                </a:solidFill>
                <a:latin typeface="Times New Roman" panose="02020603050405020304" pitchFamily="18" charset="0"/>
                <a:cs typeface="Calibri" panose="020F0502020204030204" pitchFamily="34" charset="0"/>
              </a:rPr>
              <a:t>Hãy nhận diện các yếu tố ảnh hưởng đến tốc độ phản ứng v</a:t>
            </a:r>
            <a:r>
              <a:rPr lang="en-US" altLang="x-none" sz="4800" b="1" i="1" dirty="0">
                <a:solidFill>
                  <a:srgbClr val="FF0000"/>
                </a:solidFill>
                <a:latin typeface="Times New Roman" panose="02020603050405020304" pitchFamily="18" charset="0"/>
                <a:ea typeface="Calibri" panose="020F0502020204030204" pitchFamily="34" charset="0"/>
              </a:rPr>
              <a:t>à</a:t>
            </a:r>
            <a:r>
              <a:rPr lang="en-US" altLang="x-none" sz="4800" b="1" i="1" dirty="0">
                <a:solidFill>
                  <a:srgbClr val="FF0000"/>
                </a:solidFill>
                <a:latin typeface="Times New Roman" panose="02020603050405020304" pitchFamily="18" charset="0"/>
                <a:cs typeface="Calibri" panose="020F0502020204030204" pitchFamily="34" charset="0"/>
              </a:rPr>
              <a:t> giải thích được nguyên nhân ảnh hưởng của các yếu tố đó trong các tình huống sau</a:t>
            </a:r>
            <a:endParaRPr lang="en-US" altLang="x-none" sz="48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idx="4294967295"/>
          </p:nvPr>
        </p:nvSpPr>
        <p:spPr bwMode="auto">
          <a:xfrm>
            <a:off x="685800" y="457200"/>
            <a:ext cx="7772400" cy="1143000"/>
          </a:xfrm>
          <a:ln>
            <a:miter lim="800000"/>
          </a:ln>
          <a:effectLst/>
          <a:scene3d>
            <a:camera prst="orthographicFront"/>
            <a:lightRig rig="balanced" dir="t"/>
          </a:scene3d>
          <a:sp3d prstMaterial="plastic"/>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Vì</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sao</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để</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thực</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phẩm</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trong</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tủ</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lạnh</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được</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tươi</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lâu</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hơn</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để</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ở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ngoài</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endParaRPr kumimoji="1" lang="en-US" sz="3200" b="0" i="0" u="none" strike="noStrike" kern="0" cap="none" spc="0" normalizeH="0" baseline="0" noProof="0" dirty="0">
              <a:ln>
                <a:noFill/>
              </a:ln>
              <a:solidFill>
                <a:schemeClr val="tx2"/>
              </a:solidFill>
              <a:effectLst/>
              <a:uLnTx/>
              <a:uFillTx/>
              <a:latin typeface="+mj-lt"/>
              <a:ea typeface="+mj-ea"/>
              <a:cs typeface="+mj-cs"/>
            </a:endParaRPr>
          </a:p>
        </p:txBody>
      </p:sp>
      <p:pic>
        <p:nvPicPr>
          <p:cNvPr id="4" name="Content Placeholder 3" descr="Ca.jpg"/>
          <p:cNvPicPr>
            <a:picLocks noGrp="1" noChangeAspect="1"/>
          </p:cNvPicPr>
          <p:nvPr>
            <p:ph idx="1"/>
          </p:nvPr>
        </p:nvPicPr>
        <p:blipFill>
          <a:blip r:embed="rId1"/>
          <a:srcRect b="33714"/>
          <a:stretch>
            <a:fillRect/>
          </a:stretch>
        </p:blipFill>
        <p:spPr>
          <a:xfrm>
            <a:off x="466955" y="1450975"/>
            <a:ext cx="3409490" cy="2209800"/>
          </a:xfrm>
          <a:prstGeom prst="ellipse">
            <a:avLst/>
          </a:prstGeom>
          <a:effectLst>
            <a:softEdge rad="112500"/>
          </a:effectLst>
        </p:spPr>
      </p:pic>
      <p:pic>
        <p:nvPicPr>
          <p:cNvPr id="5" name="Picture 4" descr="images1259246_200349916-001.jpg"/>
          <p:cNvPicPr>
            <a:picLocks noChangeAspect="1"/>
          </p:cNvPicPr>
          <p:nvPr/>
        </p:nvPicPr>
        <p:blipFill>
          <a:blip r:embed="rId2"/>
          <a:srcRect t="11111" r="9934"/>
          <a:stretch>
            <a:fillRect/>
          </a:stretch>
        </p:blipFill>
        <p:spPr>
          <a:xfrm>
            <a:off x="2217079" y="3435350"/>
            <a:ext cx="2969942" cy="2971800"/>
          </a:xfrm>
          <a:prstGeom prst="ellipse">
            <a:avLst/>
          </a:prstGeom>
          <a:ln>
            <a:noFill/>
          </a:ln>
          <a:effectLst>
            <a:softEdge rad="112500"/>
          </a:effectLst>
        </p:spPr>
      </p:pic>
      <p:pic>
        <p:nvPicPr>
          <p:cNvPr id="7173" name="Picture 5" descr="VI_HP_KHOANG_TRONG_tu_lanh.gif"/>
          <p:cNvPicPr>
            <a:picLocks noChangeAspect="1"/>
          </p:cNvPicPr>
          <p:nvPr/>
        </p:nvPicPr>
        <p:blipFill>
          <a:blip r:embed="rId3"/>
          <a:stretch>
            <a:fillRect/>
          </a:stretch>
        </p:blipFill>
        <p:spPr>
          <a:xfrm>
            <a:off x="5334000" y="1676400"/>
            <a:ext cx="3424238" cy="5181600"/>
          </a:xfrm>
          <a:prstGeom prst="rect">
            <a:avLst/>
          </a:prstGeom>
          <a:noFill/>
          <a:ln w="9525">
            <a:noFill/>
          </a:ln>
        </p:spPr>
      </p:pic>
      <p:sp>
        <p:nvSpPr>
          <p:cNvPr id="7174" name="Slide Number Placeholder 7"/>
          <p:cNvSpPr txBox="1">
            <a:spLocks noGrp="1"/>
          </p:cNvSpPr>
          <p:nvPr/>
        </p:nvSpPr>
        <p:spPr>
          <a:xfrm>
            <a:off x="6553200" y="6248400"/>
            <a:ext cx="19050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50000"/>
              </a:spcBef>
              <a:buNone/>
            </a:pPr>
            <a:fld id="{9A0DB2DC-4C9A-4742-B13C-FB6460FD3503}" type="slidenum">
              <a:rPr lang="en-US" altLang="en-US" sz="1400" dirty="0">
                <a:latin typeface="Times New Roman" panose="02020603050405020304" pitchFamily="18" charset="0"/>
              </a:rPr>
            </a:fld>
            <a:endParaRPr lang="en-US" altLang="en-US" sz="1400" dirty="0">
              <a:latin typeface="Times New Roman" panose="02020603050405020304" pitchFamily="18" charset="0"/>
            </a:endParaRPr>
          </a:p>
        </p:txBody>
      </p:sp>
    </p:spTree>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9" name="Group 1028"/>
          <p:cNvGrpSpPr/>
          <p:nvPr/>
        </p:nvGrpSpPr>
        <p:grpSpPr>
          <a:xfrm>
            <a:off x="1684378" y="556812"/>
            <a:ext cx="5699678" cy="5568236"/>
            <a:chOff x="2475700" y="1677717"/>
            <a:chExt cx="3881038" cy="3791536"/>
          </a:xfrm>
          <a:effectLst>
            <a:glow rad="101600">
              <a:schemeClr val="accent6">
                <a:satMod val="175000"/>
                <a:alpha val="40000"/>
              </a:schemeClr>
            </a:glow>
          </a:effectLst>
          <a:scene3d>
            <a:camera prst="orthographicFront">
              <a:rot lat="0" lon="0" rev="0"/>
            </a:camera>
            <a:lightRig rig="balanced" dir="t">
              <a:rot lat="0" lon="0" rev="8700000"/>
            </a:lightRig>
          </a:scene3d>
        </p:grpSpPr>
        <p:grpSp>
          <p:nvGrpSpPr>
            <p:cNvPr id="1027" name="Group 1026"/>
            <p:cNvGrpSpPr/>
            <p:nvPr/>
          </p:nvGrpSpPr>
          <p:grpSpPr>
            <a:xfrm>
              <a:off x="2535238" y="1679890"/>
              <a:ext cx="3794126" cy="3789363"/>
              <a:chOff x="2674938" y="1647826"/>
              <a:chExt cx="3794126" cy="3789363"/>
            </a:xfrm>
          </p:grpSpPr>
          <p:sp>
            <p:nvSpPr>
              <p:cNvPr id="5" name="Freeform 6"/>
              <p:cNvSpPr/>
              <p:nvPr/>
            </p:nvSpPr>
            <p:spPr bwMode="auto">
              <a:xfrm>
                <a:off x="4572001" y="1647826"/>
                <a:ext cx="407988" cy="1892300"/>
              </a:xfrm>
              <a:custGeom>
                <a:avLst/>
                <a:gdLst>
                  <a:gd name="T0" fmla="*/ 0 w 684"/>
                  <a:gd name="T1" fmla="*/ 3179 h 3179"/>
                  <a:gd name="T2" fmla="*/ 684 w 684"/>
                  <a:gd name="T3" fmla="*/ 74 h 3179"/>
                  <a:gd name="T4" fmla="*/ 0 w 684"/>
                  <a:gd name="T5" fmla="*/ 0 h 3179"/>
                  <a:gd name="T6" fmla="*/ 0 w 684"/>
                  <a:gd name="T7" fmla="*/ 3179 h 3179"/>
                </a:gdLst>
                <a:ahLst/>
                <a:cxnLst>
                  <a:cxn ang="0">
                    <a:pos x="T0" y="T1"/>
                  </a:cxn>
                  <a:cxn ang="0">
                    <a:pos x="T2" y="T3"/>
                  </a:cxn>
                  <a:cxn ang="0">
                    <a:pos x="T4" y="T5"/>
                  </a:cxn>
                  <a:cxn ang="0">
                    <a:pos x="T6" y="T7"/>
                  </a:cxn>
                </a:cxnLst>
                <a:rect l="0" t="0" r="r" b="b"/>
                <a:pathLst>
                  <a:path w="684" h="3179">
                    <a:moveTo>
                      <a:pt x="0" y="3179"/>
                    </a:moveTo>
                    <a:lnTo>
                      <a:pt x="684" y="74"/>
                    </a:lnTo>
                    <a:cubicBezTo>
                      <a:pt x="459" y="25"/>
                      <a:pt x="230" y="0"/>
                      <a:pt x="0" y="0"/>
                    </a:cubicBezTo>
                    <a:lnTo>
                      <a:pt x="0" y="3179"/>
                    </a:lnTo>
                    <a:close/>
                  </a:path>
                </a:pathLst>
              </a:custGeom>
              <a:solidFill>
                <a:srgbClr val="39608E"/>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7"/>
              <p:cNvSpPr/>
              <p:nvPr/>
            </p:nvSpPr>
            <p:spPr bwMode="auto">
              <a:xfrm>
                <a:off x="4572001" y="1692276"/>
                <a:ext cx="795338" cy="1847850"/>
              </a:xfrm>
              <a:custGeom>
                <a:avLst/>
                <a:gdLst>
                  <a:gd name="T0" fmla="*/ 0 w 1335"/>
                  <a:gd name="T1" fmla="*/ 3105 h 3105"/>
                  <a:gd name="T2" fmla="*/ 1335 w 1335"/>
                  <a:gd name="T3" fmla="*/ 220 h 3105"/>
                  <a:gd name="T4" fmla="*/ 684 w 1335"/>
                  <a:gd name="T5" fmla="*/ 0 h 3105"/>
                  <a:gd name="T6" fmla="*/ 0 w 1335"/>
                  <a:gd name="T7" fmla="*/ 3105 h 3105"/>
                </a:gdLst>
                <a:ahLst/>
                <a:cxnLst>
                  <a:cxn ang="0">
                    <a:pos x="T0" y="T1"/>
                  </a:cxn>
                  <a:cxn ang="0">
                    <a:pos x="T2" y="T3"/>
                  </a:cxn>
                  <a:cxn ang="0">
                    <a:pos x="T4" y="T5"/>
                  </a:cxn>
                  <a:cxn ang="0">
                    <a:pos x="T6" y="T7"/>
                  </a:cxn>
                </a:cxnLst>
                <a:rect l="0" t="0" r="r" b="b"/>
                <a:pathLst>
                  <a:path w="1335" h="3105">
                    <a:moveTo>
                      <a:pt x="0" y="3105"/>
                    </a:moveTo>
                    <a:lnTo>
                      <a:pt x="1335" y="220"/>
                    </a:lnTo>
                    <a:cubicBezTo>
                      <a:pt x="1127" y="123"/>
                      <a:pt x="908" y="50"/>
                      <a:pt x="684" y="0"/>
                    </a:cubicBezTo>
                    <a:lnTo>
                      <a:pt x="0" y="3105"/>
                    </a:lnTo>
                    <a:close/>
                  </a:path>
                </a:pathLst>
              </a:custGeom>
              <a:solidFill>
                <a:srgbClr val="92D050"/>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8"/>
              <p:cNvSpPr/>
              <p:nvPr/>
            </p:nvSpPr>
            <p:spPr bwMode="auto">
              <a:xfrm>
                <a:off x="4572001" y="1822451"/>
                <a:ext cx="1146175" cy="1717675"/>
              </a:xfrm>
              <a:custGeom>
                <a:avLst/>
                <a:gdLst>
                  <a:gd name="T0" fmla="*/ 0 w 1924"/>
                  <a:gd name="T1" fmla="*/ 2885 h 2885"/>
                  <a:gd name="T2" fmla="*/ 1924 w 1924"/>
                  <a:gd name="T3" fmla="*/ 354 h 2885"/>
                  <a:gd name="T4" fmla="*/ 1335 w 1924"/>
                  <a:gd name="T5" fmla="*/ 0 h 2885"/>
                  <a:gd name="T6" fmla="*/ 0 w 1924"/>
                  <a:gd name="T7" fmla="*/ 2885 h 2885"/>
                </a:gdLst>
                <a:ahLst/>
                <a:cxnLst>
                  <a:cxn ang="0">
                    <a:pos x="T0" y="T1"/>
                  </a:cxn>
                  <a:cxn ang="0">
                    <a:pos x="T2" y="T3"/>
                  </a:cxn>
                  <a:cxn ang="0">
                    <a:pos x="T4" y="T5"/>
                  </a:cxn>
                  <a:cxn ang="0">
                    <a:pos x="T6" y="T7"/>
                  </a:cxn>
                </a:cxnLst>
                <a:rect l="0" t="0" r="r" b="b"/>
                <a:pathLst>
                  <a:path w="1924" h="2885">
                    <a:moveTo>
                      <a:pt x="0" y="2885"/>
                    </a:moveTo>
                    <a:lnTo>
                      <a:pt x="1924" y="354"/>
                    </a:lnTo>
                    <a:cubicBezTo>
                      <a:pt x="1741" y="215"/>
                      <a:pt x="1544" y="96"/>
                      <a:pt x="1335" y="0"/>
                    </a:cubicBezTo>
                    <a:lnTo>
                      <a:pt x="0" y="2885"/>
                    </a:lnTo>
                    <a:close/>
                  </a:path>
                </a:pathLst>
              </a:custGeom>
              <a:solidFill>
                <a:srgbClr val="748C41"/>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9"/>
              <p:cNvSpPr/>
              <p:nvPr/>
            </p:nvSpPr>
            <p:spPr bwMode="auto">
              <a:xfrm>
                <a:off x="4572001" y="2033589"/>
                <a:ext cx="1443038" cy="1506538"/>
              </a:xfrm>
              <a:custGeom>
                <a:avLst/>
                <a:gdLst>
                  <a:gd name="T0" fmla="*/ 0 w 2423"/>
                  <a:gd name="T1" fmla="*/ 2531 h 2531"/>
                  <a:gd name="T2" fmla="*/ 2423 w 2423"/>
                  <a:gd name="T3" fmla="*/ 473 h 2531"/>
                  <a:gd name="T4" fmla="*/ 1924 w 2423"/>
                  <a:gd name="T5" fmla="*/ 0 h 2531"/>
                  <a:gd name="T6" fmla="*/ 0 w 2423"/>
                  <a:gd name="T7" fmla="*/ 2531 h 2531"/>
                </a:gdLst>
                <a:ahLst/>
                <a:cxnLst>
                  <a:cxn ang="0">
                    <a:pos x="T0" y="T1"/>
                  </a:cxn>
                  <a:cxn ang="0">
                    <a:pos x="T2" y="T3"/>
                  </a:cxn>
                  <a:cxn ang="0">
                    <a:pos x="T4" y="T5"/>
                  </a:cxn>
                  <a:cxn ang="0">
                    <a:pos x="T6" y="T7"/>
                  </a:cxn>
                </a:cxnLst>
                <a:rect l="0" t="0" r="r" b="b"/>
                <a:pathLst>
                  <a:path w="2423" h="2531">
                    <a:moveTo>
                      <a:pt x="0" y="2531"/>
                    </a:moveTo>
                    <a:lnTo>
                      <a:pt x="2423" y="473"/>
                    </a:lnTo>
                    <a:cubicBezTo>
                      <a:pt x="2274" y="298"/>
                      <a:pt x="2107" y="139"/>
                      <a:pt x="1924" y="0"/>
                    </a:cubicBezTo>
                    <a:lnTo>
                      <a:pt x="0" y="2531"/>
                    </a:lnTo>
                    <a:close/>
                  </a:path>
                </a:pathLst>
              </a:custGeom>
              <a:solidFill>
                <a:srgbClr val="00B0F0"/>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10"/>
              <p:cNvSpPr/>
              <p:nvPr/>
            </p:nvSpPr>
            <p:spPr bwMode="auto">
              <a:xfrm>
                <a:off x="4572001" y="2316164"/>
                <a:ext cx="1671638" cy="1223963"/>
              </a:xfrm>
              <a:custGeom>
                <a:avLst/>
                <a:gdLst>
                  <a:gd name="T0" fmla="*/ 0 w 2809"/>
                  <a:gd name="T1" fmla="*/ 2058 h 2058"/>
                  <a:gd name="T2" fmla="*/ 2809 w 2809"/>
                  <a:gd name="T3" fmla="*/ 569 h 2058"/>
                  <a:gd name="T4" fmla="*/ 2423 w 2809"/>
                  <a:gd name="T5" fmla="*/ 0 h 2058"/>
                  <a:gd name="T6" fmla="*/ 0 w 2809"/>
                  <a:gd name="T7" fmla="*/ 2058 h 2058"/>
                </a:gdLst>
                <a:ahLst/>
                <a:cxnLst>
                  <a:cxn ang="0">
                    <a:pos x="T0" y="T1"/>
                  </a:cxn>
                  <a:cxn ang="0">
                    <a:pos x="T2" y="T3"/>
                  </a:cxn>
                  <a:cxn ang="0">
                    <a:pos x="T4" y="T5"/>
                  </a:cxn>
                  <a:cxn ang="0">
                    <a:pos x="T6" y="T7"/>
                  </a:cxn>
                </a:cxnLst>
                <a:rect l="0" t="0" r="r" b="b"/>
                <a:pathLst>
                  <a:path w="2809" h="2058">
                    <a:moveTo>
                      <a:pt x="0" y="2058"/>
                    </a:moveTo>
                    <a:lnTo>
                      <a:pt x="2809" y="569"/>
                    </a:lnTo>
                    <a:cubicBezTo>
                      <a:pt x="2701" y="366"/>
                      <a:pt x="2572" y="175"/>
                      <a:pt x="2423" y="0"/>
                    </a:cubicBezTo>
                    <a:lnTo>
                      <a:pt x="0" y="2058"/>
                    </a:lnTo>
                    <a:close/>
                  </a:path>
                </a:pathLst>
              </a:custGeom>
              <a:solidFill>
                <a:srgbClr val="368195"/>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11"/>
              <p:cNvSpPr/>
              <p:nvPr/>
            </p:nvSpPr>
            <p:spPr bwMode="auto">
              <a:xfrm>
                <a:off x="4572001" y="2654301"/>
                <a:ext cx="1824038" cy="885825"/>
              </a:xfrm>
              <a:custGeom>
                <a:avLst/>
                <a:gdLst>
                  <a:gd name="T0" fmla="*/ 0 w 3063"/>
                  <a:gd name="T1" fmla="*/ 1489 h 1489"/>
                  <a:gd name="T2" fmla="*/ 3063 w 3063"/>
                  <a:gd name="T3" fmla="*/ 638 h 1489"/>
                  <a:gd name="T4" fmla="*/ 2809 w 3063"/>
                  <a:gd name="T5" fmla="*/ 0 h 1489"/>
                  <a:gd name="T6" fmla="*/ 0 w 3063"/>
                  <a:gd name="T7" fmla="*/ 1489 h 1489"/>
                </a:gdLst>
                <a:ahLst/>
                <a:cxnLst>
                  <a:cxn ang="0">
                    <a:pos x="T0" y="T1"/>
                  </a:cxn>
                  <a:cxn ang="0">
                    <a:pos x="T2" y="T3"/>
                  </a:cxn>
                  <a:cxn ang="0">
                    <a:pos x="T4" y="T5"/>
                  </a:cxn>
                  <a:cxn ang="0">
                    <a:pos x="T6" y="T7"/>
                  </a:cxn>
                </a:cxnLst>
                <a:rect l="0" t="0" r="r" b="b"/>
                <a:pathLst>
                  <a:path w="3063" h="1489">
                    <a:moveTo>
                      <a:pt x="0" y="1489"/>
                    </a:moveTo>
                    <a:lnTo>
                      <a:pt x="3063" y="638"/>
                    </a:lnTo>
                    <a:cubicBezTo>
                      <a:pt x="3002" y="417"/>
                      <a:pt x="2916" y="203"/>
                      <a:pt x="2809" y="0"/>
                    </a:cubicBezTo>
                    <a:lnTo>
                      <a:pt x="0" y="1489"/>
                    </a:lnTo>
                    <a:close/>
                  </a:path>
                </a:pathLst>
              </a:custGeom>
              <a:solidFill>
                <a:srgbClr val="BA7032"/>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2"/>
              <p:cNvSpPr/>
              <p:nvPr/>
            </p:nvSpPr>
            <p:spPr bwMode="auto">
              <a:xfrm>
                <a:off x="4572001" y="3033714"/>
                <a:ext cx="1889125" cy="506413"/>
              </a:xfrm>
              <a:custGeom>
                <a:avLst/>
                <a:gdLst>
                  <a:gd name="T0" fmla="*/ 0 w 3174"/>
                  <a:gd name="T1" fmla="*/ 851 h 851"/>
                  <a:gd name="T2" fmla="*/ 3174 w 3174"/>
                  <a:gd name="T3" fmla="*/ 679 h 851"/>
                  <a:gd name="T4" fmla="*/ 3063 w 3174"/>
                  <a:gd name="T5" fmla="*/ 0 h 851"/>
                  <a:gd name="T6" fmla="*/ 0 w 3174"/>
                  <a:gd name="T7" fmla="*/ 851 h 851"/>
                </a:gdLst>
                <a:ahLst/>
                <a:cxnLst>
                  <a:cxn ang="0">
                    <a:pos x="T0" y="T1"/>
                  </a:cxn>
                  <a:cxn ang="0">
                    <a:pos x="T2" y="T3"/>
                  </a:cxn>
                  <a:cxn ang="0">
                    <a:pos x="T4" y="T5"/>
                  </a:cxn>
                  <a:cxn ang="0">
                    <a:pos x="T6" y="T7"/>
                  </a:cxn>
                </a:cxnLst>
                <a:rect l="0" t="0" r="r" b="b"/>
                <a:pathLst>
                  <a:path w="3174" h="851">
                    <a:moveTo>
                      <a:pt x="0" y="851"/>
                    </a:moveTo>
                    <a:lnTo>
                      <a:pt x="3174" y="679"/>
                    </a:lnTo>
                    <a:cubicBezTo>
                      <a:pt x="3162" y="449"/>
                      <a:pt x="3125" y="222"/>
                      <a:pt x="3063" y="0"/>
                    </a:cubicBezTo>
                    <a:lnTo>
                      <a:pt x="0" y="851"/>
                    </a:lnTo>
                    <a:close/>
                  </a:path>
                </a:pathLst>
              </a:custGeom>
              <a:solidFill>
                <a:srgbClr val="4572A7"/>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3"/>
              <p:cNvSpPr/>
              <p:nvPr/>
            </p:nvSpPr>
            <p:spPr bwMode="auto">
              <a:xfrm>
                <a:off x="4572001" y="3438526"/>
                <a:ext cx="1897063" cy="407988"/>
              </a:xfrm>
              <a:custGeom>
                <a:avLst/>
                <a:gdLst>
                  <a:gd name="T0" fmla="*/ 0 w 3187"/>
                  <a:gd name="T1" fmla="*/ 172 h 686"/>
                  <a:gd name="T2" fmla="*/ 3137 w 3187"/>
                  <a:gd name="T3" fmla="*/ 686 h 686"/>
                  <a:gd name="T4" fmla="*/ 3174 w 3187"/>
                  <a:gd name="T5" fmla="*/ 0 h 686"/>
                  <a:gd name="T6" fmla="*/ 0 w 3187"/>
                  <a:gd name="T7" fmla="*/ 172 h 686"/>
                </a:gdLst>
                <a:ahLst/>
                <a:cxnLst>
                  <a:cxn ang="0">
                    <a:pos x="T0" y="T1"/>
                  </a:cxn>
                  <a:cxn ang="0">
                    <a:pos x="T2" y="T3"/>
                  </a:cxn>
                  <a:cxn ang="0">
                    <a:pos x="T4" y="T5"/>
                  </a:cxn>
                  <a:cxn ang="0">
                    <a:pos x="T6" y="T7"/>
                  </a:cxn>
                </a:cxnLst>
                <a:rect l="0" t="0" r="r" b="b"/>
                <a:pathLst>
                  <a:path w="3187" h="686">
                    <a:moveTo>
                      <a:pt x="0" y="172"/>
                    </a:moveTo>
                    <a:lnTo>
                      <a:pt x="3137" y="686"/>
                    </a:lnTo>
                    <a:cubicBezTo>
                      <a:pt x="3174" y="459"/>
                      <a:pt x="3187" y="229"/>
                      <a:pt x="3174" y="0"/>
                    </a:cubicBezTo>
                    <a:lnTo>
                      <a:pt x="0" y="172"/>
                    </a:lnTo>
                    <a:close/>
                  </a:path>
                </a:pathLst>
              </a:custGeom>
              <a:solidFill>
                <a:srgbClr val="AA4643"/>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4"/>
              <p:cNvSpPr/>
              <p:nvPr/>
            </p:nvSpPr>
            <p:spPr bwMode="auto">
              <a:xfrm>
                <a:off x="4572001" y="3540126"/>
                <a:ext cx="1866900" cy="700088"/>
              </a:xfrm>
              <a:custGeom>
                <a:avLst/>
                <a:gdLst>
                  <a:gd name="T0" fmla="*/ 0 w 3137"/>
                  <a:gd name="T1" fmla="*/ 0 h 1176"/>
                  <a:gd name="T2" fmla="*/ 2953 w 3137"/>
                  <a:gd name="T3" fmla="*/ 1176 h 1176"/>
                  <a:gd name="T4" fmla="*/ 3137 w 3137"/>
                  <a:gd name="T5" fmla="*/ 514 h 1176"/>
                  <a:gd name="T6" fmla="*/ 0 w 3137"/>
                  <a:gd name="T7" fmla="*/ 0 h 1176"/>
                </a:gdLst>
                <a:ahLst/>
                <a:cxnLst>
                  <a:cxn ang="0">
                    <a:pos x="T0" y="T1"/>
                  </a:cxn>
                  <a:cxn ang="0">
                    <a:pos x="T2" y="T3"/>
                  </a:cxn>
                  <a:cxn ang="0">
                    <a:pos x="T4" y="T5"/>
                  </a:cxn>
                  <a:cxn ang="0">
                    <a:pos x="T6" y="T7"/>
                  </a:cxn>
                </a:cxnLst>
                <a:rect l="0" t="0" r="r" b="b"/>
                <a:pathLst>
                  <a:path w="3137" h="1176">
                    <a:moveTo>
                      <a:pt x="0" y="0"/>
                    </a:moveTo>
                    <a:lnTo>
                      <a:pt x="2953" y="1176"/>
                    </a:lnTo>
                    <a:cubicBezTo>
                      <a:pt x="3038" y="963"/>
                      <a:pt x="3100" y="741"/>
                      <a:pt x="3137" y="514"/>
                    </a:cubicBezTo>
                    <a:lnTo>
                      <a:pt x="0" y="0"/>
                    </a:lnTo>
                    <a:close/>
                  </a:path>
                </a:pathLst>
              </a:custGeom>
              <a:solidFill>
                <a:srgbClr val="89A54E"/>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5"/>
              <p:cNvSpPr/>
              <p:nvPr/>
            </p:nvSpPr>
            <p:spPr bwMode="auto">
              <a:xfrm>
                <a:off x="4572001" y="3540126"/>
                <a:ext cx="1757363" cy="1062038"/>
              </a:xfrm>
              <a:custGeom>
                <a:avLst/>
                <a:gdLst>
                  <a:gd name="T0" fmla="*/ 0 w 2953"/>
                  <a:gd name="T1" fmla="*/ 0 h 1784"/>
                  <a:gd name="T2" fmla="*/ 2631 w 2953"/>
                  <a:gd name="T3" fmla="*/ 1784 h 1784"/>
                  <a:gd name="T4" fmla="*/ 2953 w 2953"/>
                  <a:gd name="T5" fmla="*/ 1176 h 1784"/>
                  <a:gd name="T6" fmla="*/ 0 w 2953"/>
                  <a:gd name="T7" fmla="*/ 0 h 1784"/>
                </a:gdLst>
                <a:ahLst/>
                <a:cxnLst>
                  <a:cxn ang="0">
                    <a:pos x="T0" y="T1"/>
                  </a:cxn>
                  <a:cxn ang="0">
                    <a:pos x="T2" y="T3"/>
                  </a:cxn>
                  <a:cxn ang="0">
                    <a:pos x="T4" y="T5"/>
                  </a:cxn>
                  <a:cxn ang="0">
                    <a:pos x="T6" y="T7"/>
                  </a:cxn>
                </a:cxnLst>
                <a:rect l="0" t="0" r="r" b="b"/>
                <a:pathLst>
                  <a:path w="2953" h="1784">
                    <a:moveTo>
                      <a:pt x="0" y="0"/>
                    </a:moveTo>
                    <a:lnTo>
                      <a:pt x="2631" y="1784"/>
                    </a:lnTo>
                    <a:cubicBezTo>
                      <a:pt x="2760" y="1593"/>
                      <a:pt x="2868" y="1390"/>
                      <a:pt x="2953" y="1176"/>
                    </a:cubicBezTo>
                    <a:lnTo>
                      <a:pt x="0" y="0"/>
                    </a:lnTo>
                    <a:close/>
                  </a:path>
                </a:pathLst>
              </a:custGeom>
              <a:solidFill>
                <a:srgbClr val="71588F"/>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6"/>
              <p:cNvSpPr/>
              <p:nvPr/>
            </p:nvSpPr>
            <p:spPr bwMode="auto">
              <a:xfrm>
                <a:off x="4572001" y="3540126"/>
                <a:ext cx="1566863" cy="1373188"/>
              </a:xfrm>
              <a:custGeom>
                <a:avLst/>
                <a:gdLst>
                  <a:gd name="T0" fmla="*/ 0 w 2631"/>
                  <a:gd name="T1" fmla="*/ 0 h 2307"/>
                  <a:gd name="T2" fmla="*/ 2186 w 2631"/>
                  <a:gd name="T3" fmla="*/ 2307 h 2307"/>
                  <a:gd name="T4" fmla="*/ 2631 w 2631"/>
                  <a:gd name="T5" fmla="*/ 1784 h 2307"/>
                  <a:gd name="T6" fmla="*/ 0 w 2631"/>
                  <a:gd name="T7" fmla="*/ 0 h 2307"/>
                </a:gdLst>
                <a:ahLst/>
                <a:cxnLst>
                  <a:cxn ang="0">
                    <a:pos x="T0" y="T1"/>
                  </a:cxn>
                  <a:cxn ang="0">
                    <a:pos x="T2" y="T3"/>
                  </a:cxn>
                  <a:cxn ang="0">
                    <a:pos x="T4" y="T5"/>
                  </a:cxn>
                  <a:cxn ang="0">
                    <a:pos x="T6" y="T7"/>
                  </a:cxn>
                </a:cxnLst>
                <a:rect l="0" t="0" r="r" b="b"/>
                <a:pathLst>
                  <a:path w="2631" h="2307">
                    <a:moveTo>
                      <a:pt x="0" y="0"/>
                    </a:moveTo>
                    <a:lnTo>
                      <a:pt x="2186" y="2307"/>
                    </a:lnTo>
                    <a:cubicBezTo>
                      <a:pt x="2353" y="2149"/>
                      <a:pt x="2502" y="1974"/>
                      <a:pt x="2631" y="1784"/>
                    </a:cubicBezTo>
                    <a:lnTo>
                      <a:pt x="0" y="0"/>
                    </a:lnTo>
                    <a:close/>
                  </a:path>
                </a:pathLst>
              </a:custGeom>
              <a:solidFill>
                <a:srgbClr val="4198AF"/>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7"/>
              <p:cNvSpPr/>
              <p:nvPr/>
            </p:nvSpPr>
            <p:spPr bwMode="auto">
              <a:xfrm>
                <a:off x="4572001" y="3540126"/>
                <a:ext cx="1301750" cy="1620838"/>
              </a:xfrm>
              <a:custGeom>
                <a:avLst/>
                <a:gdLst>
                  <a:gd name="T0" fmla="*/ 0 w 2186"/>
                  <a:gd name="T1" fmla="*/ 0 h 2723"/>
                  <a:gd name="T2" fmla="*/ 1639 w 2186"/>
                  <a:gd name="T3" fmla="*/ 2723 h 2723"/>
                  <a:gd name="T4" fmla="*/ 2186 w 2186"/>
                  <a:gd name="T5" fmla="*/ 2307 h 2723"/>
                  <a:gd name="T6" fmla="*/ 0 w 2186"/>
                  <a:gd name="T7" fmla="*/ 0 h 2723"/>
                </a:gdLst>
                <a:ahLst/>
                <a:cxnLst>
                  <a:cxn ang="0">
                    <a:pos x="T0" y="T1"/>
                  </a:cxn>
                  <a:cxn ang="0">
                    <a:pos x="T2" y="T3"/>
                  </a:cxn>
                  <a:cxn ang="0">
                    <a:pos x="T4" y="T5"/>
                  </a:cxn>
                  <a:cxn ang="0">
                    <a:pos x="T6" y="T7"/>
                  </a:cxn>
                </a:cxnLst>
                <a:rect l="0" t="0" r="r" b="b"/>
                <a:pathLst>
                  <a:path w="2186" h="2723">
                    <a:moveTo>
                      <a:pt x="0" y="0"/>
                    </a:moveTo>
                    <a:lnTo>
                      <a:pt x="1639" y="2723"/>
                    </a:lnTo>
                    <a:cubicBezTo>
                      <a:pt x="1836" y="2605"/>
                      <a:pt x="2020" y="2466"/>
                      <a:pt x="2186" y="2307"/>
                    </a:cubicBezTo>
                    <a:lnTo>
                      <a:pt x="0" y="0"/>
                    </a:lnTo>
                    <a:close/>
                  </a:path>
                </a:pathLst>
              </a:custGeom>
              <a:solidFill>
                <a:srgbClr val="DB843D"/>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8"/>
              <p:cNvSpPr/>
              <p:nvPr/>
            </p:nvSpPr>
            <p:spPr bwMode="auto">
              <a:xfrm>
                <a:off x="4572001" y="3540126"/>
                <a:ext cx="976313" cy="1793875"/>
              </a:xfrm>
              <a:custGeom>
                <a:avLst/>
                <a:gdLst>
                  <a:gd name="T0" fmla="*/ 0 w 1639"/>
                  <a:gd name="T1" fmla="*/ 0 h 3012"/>
                  <a:gd name="T2" fmla="*/ 1015 w 1639"/>
                  <a:gd name="T3" fmla="*/ 3012 h 3012"/>
                  <a:gd name="T4" fmla="*/ 1639 w 1639"/>
                  <a:gd name="T5" fmla="*/ 2723 h 3012"/>
                  <a:gd name="T6" fmla="*/ 0 w 1639"/>
                  <a:gd name="T7" fmla="*/ 0 h 3012"/>
                </a:gdLst>
                <a:ahLst/>
                <a:cxnLst>
                  <a:cxn ang="0">
                    <a:pos x="T0" y="T1"/>
                  </a:cxn>
                  <a:cxn ang="0">
                    <a:pos x="T2" y="T3"/>
                  </a:cxn>
                  <a:cxn ang="0">
                    <a:pos x="T4" y="T5"/>
                  </a:cxn>
                  <a:cxn ang="0">
                    <a:pos x="T6" y="T7"/>
                  </a:cxn>
                </a:cxnLst>
                <a:rect l="0" t="0" r="r" b="b"/>
                <a:pathLst>
                  <a:path w="1639" h="3012">
                    <a:moveTo>
                      <a:pt x="0" y="0"/>
                    </a:moveTo>
                    <a:lnTo>
                      <a:pt x="1015" y="3012"/>
                    </a:lnTo>
                    <a:cubicBezTo>
                      <a:pt x="1233" y="2939"/>
                      <a:pt x="1442" y="2842"/>
                      <a:pt x="1639" y="2723"/>
                    </a:cubicBezTo>
                    <a:lnTo>
                      <a:pt x="0" y="0"/>
                    </a:lnTo>
                    <a:close/>
                  </a:path>
                </a:pathLst>
              </a:custGeom>
              <a:solidFill>
                <a:srgbClr val="4F81BD"/>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9"/>
              <p:cNvSpPr/>
              <p:nvPr/>
            </p:nvSpPr>
            <p:spPr bwMode="auto">
              <a:xfrm>
                <a:off x="4572001" y="3540126"/>
                <a:ext cx="604838" cy="1881188"/>
              </a:xfrm>
              <a:custGeom>
                <a:avLst/>
                <a:gdLst>
                  <a:gd name="T0" fmla="*/ 0 w 1015"/>
                  <a:gd name="T1" fmla="*/ 0 h 3160"/>
                  <a:gd name="T2" fmla="*/ 344 w 1015"/>
                  <a:gd name="T3" fmla="*/ 3160 h 3160"/>
                  <a:gd name="T4" fmla="*/ 1015 w 1015"/>
                  <a:gd name="T5" fmla="*/ 3012 h 3160"/>
                  <a:gd name="T6" fmla="*/ 0 w 1015"/>
                  <a:gd name="T7" fmla="*/ 0 h 3160"/>
                </a:gdLst>
                <a:ahLst/>
                <a:cxnLst>
                  <a:cxn ang="0">
                    <a:pos x="T0" y="T1"/>
                  </a:cxn>
                  <a:cxn ang="0">
                    <a:pos x="T2" y="T3"/>
                  </a:cxn>
                  <a:cxn ang="0">
                    <a:pos x="T4" y="T5"/>
                  </a:cxn>
                  <a:cxn ang="0">
                    <a:pos x="T6" y="T7"/>
                  </a:cxn>
                </a:cxnLst>
                <a:rect l="0" t="0" r="r" b="b"/>
                <a:pathLst>
                  <a:path w="1015" h="3160">
                    <a:moveTo>
                      <a:pt x="0" y="0"/>
                    </a:moveTo>
                    <a:lnTo>
                      <a:pt x="344" y="3160"/>
                    </a:lnTo>
                    <a:cubicBezTo>
                      <a:pt x="573" y="3135"/>
                      <a:pt x="798" y="3085"/>
                      <a:pt x="1015" y="3012"/>
                    </a:cubicBezTo>
                    <a:lnTo>
                      <a:pt x="0" y="0"/>
                    </a:lnTo>
                    <a:close/>
                  </a:path>
                </a:pathLst>
              </a:custGeom>
              <a:solidFill>
                <a:srgbClr val="C0504D"/>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20"/>
              <p:cNvSpPr/>
              <p:nvPr/>
            </p:nvSpPr>
            <p:spPr bwMode="auto">
              <a:xfrm>
                <a:off x="4367213" y="3540126"/>
                <a:ext cx="409575" cy="1897063"/>
              </a:xfrm>
              <a:custGeom>
                <a:avLst/>
                <a:gdLst>
                  <a:gd name="T0" fmla="*/ 343 w 687"/>
                  <a:gd name="T1" fmla="*/ 0 h 3185"/>
                  <a:gd name="T2" fmla="*/ 0 w 687"/>
                  <a:gd name="T3" fmla="*/ 3160 h 3185"/>
                  <a:gd name="T4" fmla="*/ 687 w 687"/>
                  <a:gd name="T5" fmla="*/ 3160 h 3185"/>
                  <a:gd name="T6" fmla="*/ 343 w 687"/>
                  <a:gd name="T7" fmla="*/ 0 h 3185"/>
                </a:gdLst>
                <a:ahLst/>
                <a:cxnLst>
                  <a:cxn ang="0">
                    <a:pos x="T0" y="T1"/>
                  </a:cxn>
                  <a:cxn ang="0">
                    <a:pos x="T2" y="T3"/>
                  </a:cxn>
                  <a:cxn ang="0">
                    <a:pos x="T4" y="T5"/>
                  </a:cxn>
                  <a:cxn ang="0">
                    <a:pos x="T6" y="T7"/>
                  </a:cxn>
                </a:cxnLst>
                <a:rect l="0" t="0" r="r" b="b"/>
                <a:pathLst>
                  <a:path w="687" h="3185">
                    <a:moveTo>
                      <a:pt x="343" y="0"/>
                    </a:moveTo>
                    <a:lnTo>
                      <a:pt x="0" y="3160"/>
                    </a:lnTo>
                    <a:cubicBezTo>
                      <a:pt x="228" y="3185"/>
                      <a:pt x="459" y="3185"/>
                      <a:pt x="687" y="3160"/>
                    </a:cubicBezTo>
                    <a:lnTo>
                      <a:pt x="343" y="0"/>
                    </a:lnTo>
                    <a:close/>
                  </a:path>
                </a:pathLst>
              </a:custGeom>
              <a:solidFill>
                <a:srgbClr val="9BBB59"/>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1"/>
              <p:cNvSpPr/>
              <p:nvPr/>
            </p:nvSpPr>
            <p:spPr bwMode="auto">
              <a:xfrm>
                <a:off x="3968751" y="3540126"/>
                <a:ext cx="603250" cy="1881188"/>
              </a:xfrm>
              <a:custGeom>
                <a:avLst/>
                <a:gdLst>
                  <a:gd name="T0" fmla="*/ 1014 w 1014"/>
                  <a:gd name="T1" fmla="*/ 0 h 3160"/>
                  <a:gd name="T2" fmla="*/ 0 w 1014"/>
                  <a:gd name="T3" fmla="*/ 3012 h 3160"/>
                  <a:gd name="T4" fmla="*/ 671 w 1014"/>
                  <a:gd name="T5" fmla="*/ 3160 h 3160"/>
                  <a:gd name="T6" fmla="*/ 1014 w 1014"/>
                  <a:gd name="T7" fmla="*/ 0 h 3160"/>
                </a:gdLst>
                <a:ahLst/>
                <a:cxnLst>
                  <a:cxn ang="0">
                    <a:pos x="T0" y="T1"/>
                  </a:cxn>
                  <a:cxn ang="0">
                    <a:pos x="T2" y="T3"/>
                  </a:cxn>
                  <a:cxn ang="0">
                    <a:pos x="T4" y="T5"/>
                  </a:cxn>
                  <a:cxn ang="0">
                    <a:pos x="T6" y="T7"/>
                  </a:cxn>
                </a:cxnLst>
                <a:rect l="0" t="0" r="r" b="b"/>
                <a:pathLst>
                  <a:path w="1014" h="3160">
                    <a:moveTo>
                      <a:pt x="1014" y="0"/>
                    </a:moveTo>
                    <a:lnTo>
                      <a:pt x="0" y="3012"/>
                    </a:lnTo>
                    <a:cubicBezTo>
                      <a:pt x="217" y="3085"/>
                      <a:pt x="442" y="3135"/>
                      <a:pt x="671" y="3160"/>
                    </a:cubicBezTo>
                    <a:lnTo>
                      <a:pt x="1014" y="0"/>
                    </a:lnTo>
                    <a:close/>
                  </a:path>
                </a:pathLst>
              </a:custGeom>
              <a:solidFill>
                <a:srgbClr val="8064A2"/>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2"/>
              <p:cNvSpPr/>
              <p:nvPr/>
            </p:nvSpPr>
            <p:spPr bwMode="auto">
              <a:xfrm>
                <a:off x="3597276" y="3540126"/>
                <a:ext cx="974725" cy="1793875"/>
              </a:xfrm>
              <a:custGeom>
                <a:avLst/>
                <a:gdLst>
                  <a:gd name="T0" fmla="*/ 1638 w 1638"/>
                  <a:gd name="T1" fmla="*/ 0 h 3012"/>
                  <a:gd name="T2" fmla="*/ 0 w 1638"/>
                  <a:gd name="T3" fmla="*/ 2723 h 3012"/>
                  <a:gd name="T4" fmla="*/ 624 w 1638"/>
                  <a:gd name="T5" fmla="*/ 3012 h 3012"/>
                  <a:gd name="T6" fmla="*/ 1638 w 1638"/>
                  <a:gd name="T7" fmla="*/ 0 h 3012"/>
                </a:gdLst>
                <a:ahLst/>
                <a:cxnLst>
                  <a:cxn ang="0">
                    <a:pos x="T0" y="T1"/>
                  </a:cxn>
                  <a:cxn ang="0">
                    <a:pos x="T2" y="T3"/>
                  </a:cxn>
                  <a:cxn ang="0">
                    <a:pos x="T4" y="T5"/>
                  </a:cxn>
                  <a:cxn ang="0">
                    <a:pos x="T6" y="T7"/>
                  </a:cxn>
                </a:cxnLst>
                <a:rect l="0" t="0" r="r" b="b"/>
                <a:pathLst>
                  <a:path w="1638" h="3012">
                    <a:moveTo>
                      <a:pt x="1638" y="0"/>
                    </a:moveTo>
                    <a:lnTo>
                      <a:pt x="0" y="2723"/>
                    </a:lnTo>
                    <a:cubicBezTo>
                      <a:pt x="197" y="2842"/>
                      <a:pt x="406" y="2939"/>
                      <a:pt x="624" y="3012"/>
                    </a:cubicBezTo>
                    <a:lnTo>
                      <a:pt x="1638" y="0"/>
                    </a:lnTo>
                    <a:close/>
                  </a:path>
                </a:pathLst>
              </a:custGeom>
              <a:solidFill>
                <a:srgbClr val="4BACC6"/>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3"/>
              <p:cNvSpPr/>
              <p:nvPr/>
            </p:nvSpPr>
            <p:spPr bwMode="auto">
              <a:xfrm>
                <a:off x="3271838" y="3540126"/>
                <a:ext cx="1300163" cy="1620838"/>
              </a:xfrm>
              <a:custGeom>
                <a:avLst/>
                <a:gdLst>
                  <a:gd name="T0" fmla="*/ 2185 w 2185"/>
                  <a:gd name="T1" fmla="*/ 0 h 2723"/>
                  <a:gd name="T2" fmla="*/ 0 w 2185"/>
                  <a:gd name="T3" fmla="*/ 2308 h 2723"/>
                  <a:gd name="T4" fmla="*/ 547 w 2185"/>
                  <a:gd name="T5" fmla="*/ 2723 h 2723"/>
                  <a:gd name="T6" fmla="*/ 2185 w 2185"/>
                  <a:gd name="T7" fmla="*/ 0 h 2723"/>
                </a:gdLst>
                <a:ahLst/>
                <a:cxnLst>
                  <a:cxn ang="0">
                    <a:pos x="T0" y="T1"/>
                  </a:cxn>
                  <a:cxn ang="0">
                    <a:pos x="T2" y="T3"/>
                  </a:cxn>
                  <a:cxn ang="0">
                    <a:pos x="T4" y="T5"/>
                  </a:cxn>
                  <a:cxn ang="0">
                    <a:pos x="T6" y="T7"/>
                  </a:cxn>
                </a:cxnLst>
                <a:rect l="0" t="0" r="r" b="b"/>
                <a:pathLst>
                  <a:path w="2185" h="2723">
                    <a:moveTo>
                      <a:pt x="2185" y="0"/>
                    </a:moveTo>
                    <a:lnTo>
                      <a:pt x="0" y="2308"/>
                    </a:lnTo>
                    <a:cubicBezTo>
                      <a:pt x="166" y="2466"/>
                      <a:pt x="350" y="2605"/>
                      <a:pt x="547" y="2723"/>
                    </a:cubicBezTo>
                    <a:lnTo>
                      <a:pt x="2185" y="0"/>
                    </a:lnTo>
                    <a:close/>
                  </a:path>
                </a:pathLst>
              </a:custGeom>
              <a:solidFill>
                <a:srgbClr val="F79646"/>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4"/>
              <p:cNvSpPr/>
              <p:nvPr/>
            </p:nvSpPr>
            <p:spPr bwMode="auto">
              <a:xfrm>
                <a:off x="3006726" y="3540126"/>
                <a:ext cx="1565275" cy="1374775"/>
              </a:xfrm>
              <a:custGeom>
                <a:avLst/>
                <a:gdLst>
                  <a:gd name="T0" fmla="*/ 2630 w 2630"/>
                  <a:gd name="T1" fmla="*/ 0 h 2308"/>
                  <a:gd name="T2" fmla="*/ 0 w 2630"/>
                  <a:gd name="T3" fmla="*/ 1784 h 2308"/>
                  <a:gd name="T4" fmla="*/ 445 w 2630"/>
                  <a:gd name="T5" fmla="*/ 2308 h 2308"/>
                  <a:gd name="T6" fmla="*/ 2630 w 2630"/>
                  <a:gd name="T7" fmla="*/ 0 h 2308"/>
                </a:gdLst>
                <a:ahLst/>
                <a:cxnLst>
                  <a:cxn ang="0">
                    <a:pos x="T0" y="T1"/>
                  </a:cxn>
                  <a:cxn ang="0">
                    <a:pos x="T2" y="T3"/>
                  </a:cxn>
                  <a:cxn ang="0">
                    <a:pos x="T4" y="T5"/>
                  </a:cxn>
                  <a:cxn ang="0">
                    <a:pos x="T6" y="T7"/>
                  </a:cxn>
                </a:cxnLst>
                <a:rect l="0" t="0" r="r" b="b"/>
                <a:pathLst>
                  <a:path w="2630" h="2308">
                    <a:moveTo>
                      <a:pt x="2630" y="0"/>
                    </a:moveTo>
                    <a:lnTo>
                      <a:pt x="0" y="1784"/>
                    </a:lnTo>
                    <a:cubicBezTo>
                      <a:pt x="128" y="1974"/>
                      <a:pt x="278" y="2149"/>
                      <a:pt x="445" y="2308"/>
                    </a:cubicBezTo>
                    <a:lnTo>
                      <a:pt x="2630" y="0"/>
                    </a:lnTo>
                    <a:close/>
                  </a:path>
                </a:pathLst>
              </a:custGeom>
              <a:solidFill>
                <a:srgbClr val="93A9CF"/>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5"/>
              <p:cNvSpPr/>
              <p:nvPr/>
            </p:nvSpPr>
            <p:spPr bwMode="auto">
              <a:xfrm>
                <a:off x="2814638" y="3540126"/>
                <a:ext cx="1757363" cy="1062038"/>
              </a:xfrm>
              <a:custGeom>
                <a:avLst/>
                <a:gdLst>
                  <a:gd name="T0" fmla="*/ 2952 w 2952"/>
                  <a:gd name="T1" fmla="*/ 0 h 1784"/>
                  <a:gd name="T2" fmla="*/ 0 w 2952"/>
                  <a:gd name="T3" fmla="*/ 1176 h 1784"/>
                  <a:gd name="T4" fmla="*/ 322 w 2952"/>
                  <a:gd name="T5" fmla="*/ 1784 h 1784"/>
                  <a:gd name="T6" fmla="*/ 2952 w 2952"/>
                  <a:gd name="T7" fmla="*/ 0 h 1784"/>
                </a:gdLst>
                <a:ahLst/>
                <a:cxnLst>
                  <a:cxn ang="0">
                    <a:pos x="T0" y="T1"/>
                  </a:cxn>
                  <a:cxn ang="0">
                    <a:pos x="T2" y="T3"/>
                  </a:cxn>
                  <a:cxn ang="0">
                    <a:pos x="T4" y="T5"/>
                  </a:cxn>
                  <a:cxn ang="0">
                    <a:pos x="T6" y="T7"/>
                  </a:cxn>
                </a:cxnLst>
                <a:rect l="0" t="0" r="r" b="b"/>
                <a:pathLst>
                  <a:path w="2952" h="1784">
                    <a:moveTo>
                      <a:pt x="2952" y="0"/>
                    </a:moveTo>
                    <a:lnTo>
                      <a:pt x="0" y="1176"/>
                    </a:lnTo>
                    <a:cubicBezTo>
                      <a:pt x="85" y="1390"/>
                      <a:pt x="193" y="1593"/>
                      <a:pt x="322" y="1784"/>
                    </a:cubicBezTo>
                    <a:lnTo>
                      <a:pt x="2952" y="0"/>
                    </a:lnTo>
                    <a:close/>
                  </a:path>
                </a:pathLst>
              </a:custGeom>
              <a:solidFill>
                <a:srgbClr val="D19392"/>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6"/>
              <p:cNvSpPr/>
              <p:nvPr/>
            </p:nvSpPr>
            <p:spPr bwMode="auto">
              <a:xfrm>
                <a:off x="2705101" y="3540126"/>
                <a:ext cx="1866900" cy="700088"/>
              </a:xfrm>
              <a:custGeom>
                <a:avLst/>
                <a:gdLst>
                  <a:gd name="T0" fmla="*/ 3136 w 3136"/>
                  <a:gd name="T1" fmla="*/ 0 h 1176"/>
                  <a:gd name="T2" fmla="*/ 0 w 3136"/>
                  <a:gd name="T3" fmla="*/ 514 h 1176"/>
                  <a:gd name="T4" fmla="*/ 184 w 3136"/>
                  <a:gd name="T5" fmla="*/ 1176 h 1176"/>
                  <a:gd name="T6" fmla="*/ 3136 w 3136"/>
                  <a:gd name="T7" fmla="*/ 0 h 1176"/>
                </a:gdLst>
                <a:ahLst/>
                <a:cxnLst>
                  <a:cxn ang="0">
                    <a:pos x="T0" y="T1"/>
                  </a:cxn>
                  <a:cxn ang="0">
                    <a:pos x="T2" y="T3"/>
                  </a:cxn>
                  <a:cxn ang="0">
                    <a:pos x="T4" y="T5"/>
                  </a:cxn>
                  <a:cxn ang="0">
                    <a:pos x="T6" y="T7"/>
                  </a:cxn>
                </a:cxnLst>
                <a:rect l="0" t="0" r="r" b="b"/>
                <a:pathLst>
                  <a:path w="3136" h="1176">
                    <a:moveTo>
                      <a:pt x="3136" y="0"/>
                    </a:moveTo>
                    <a:lnTo>
                      <a:pt x="0" y="514"/>
                    </a:lnTo>
                    <a:cubicBezTo>
                      <a:pt x="37" y="741"/>
                      <a:pt x="99" y="963"/>
                      <a:pt x="184" y="1176"/>
                    </a:cubicBezTo>
                    <a:lnTo>
                      <a:pt x="3136" y="0"/>
                    </a:lnTo>
                    <a:close/>
                  </a:path>
                </a:pathLst>
              </a:custGeom>
              <a:solidFill>
                <a:srgbClr val="B9CD96"/>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7"/>
              <p:cNvSpPr/>
              <p:nvPr/>
            </p:nvSpPr>
            <p:spPr bwMode="auto">
              <a:xfrm>
                <a:off x="2674938" y="3438526"/>
                <a:ext cx="1897063" cy="407988"/>
              </a:xfrm>
              <a:custGeom>
                <a:avLst/>
                <a:gdLst>
                  <a:gd name="T0" fmla="*/ 3186 w 3186"/>
                  <a:gd name="T1" fmla="*/ 172 h 686"/>
                  <a:gd name="T2" fmla="*/ 12 w 3186"/>
                  <a:gd name="T3" fmla="*/ 0 h 686"/>
                  <a:gd name="T4" fmla="*/ 50 w 3186"/>
                  <a:gd name="T5" fmla="*/ 686 h 686"/>
                  <a:gd name="T6" fmla="*/ 3186 w 3186"/>
                  <a:gd name="T7" fmla="*/ 172 h 686"/>
                </a:gdLst>
                <a:ahLst/>
                <a:cxnLst>
                  <a:cxn ang="0">
                    <a:pos x="T0" y="T1"/>
                  </a:cxn>
                  <a:cxn ang="0">
                    <a:pos x="T2" y="T3"/>
                  </a:cxn>
                  <a:cxn ang="0">
                    <a:pos x="T4" y="T5"/>
                  </a:cxn>
                  <a:cxn ang="0">
                    <a:pos x="T6" y="T7"/>
                  </a:cxn>
                </a:cxnLst>
                <a:rect l="0" t="0" r="r" b="b"/>
                <a:pathLst>
                  <a:path w="3186" h="686">
                    <a:moveTo>
                      <a:pt x="3186" y="172"/>
                    </a:moveTo>
                    <a:lnTo>
                      <a:pt x="12" y="0"/>
                    </a:lnTo>
                    <a:cubicBezTo>
                      <a:pt x="0" y="229"/>
                      <a:pt x="13" y="459"/>
                      <a:pt x="50" y="686"/>
                    </a:cubicBezTo>
                    <a:lnTo>
                      <a:pt x="3186" y="172"/>
                    </a:lnTo>
                    <a:close/>
                  </a:path>
                </a:pathLst>
              </a:custGeom>
              <a:solidFill>
                <a:srgbClr val="A99BBD"/>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8"/>
              <p:cNvSpPr/>
              <p:nvPr/>
            </p:nvSpPr>
            <p:spPr bwMode="auto">
              <a:xfrm>
                <a:off x="2682876" y="3033714"/>
                <a:ext cx="1889125" cy="506413"/>
              </a:xfrm>
              <a:custGeom>
                <a:avLst/>
                <a:gdLst>
                  <a:gd name="T0" fmla="*/ 3174 w 3174"/>
                  <a:gd name="T1" fmla="*/ 851 h 851"/>
                  <a:gd name="T2" fmla="*/ 112 w 3174"/>
                  <a:gd name="T3" fmla="*/ 0 h 851"/>
                  <a:gd name="T4" fmla="*/ 0 w 3174"/>
                  <a:gd name="T5" fmla="*/ 679 h 851"/>
                  <a:gd name="T6" fmla="*/ 3174 w 3174"/>
                  <a:gd name="T7" fmla="*/ 851 h 851"/>
                </a:gdLst>
                <a:ahLst/>
                <a:cxnLst>
                  <a:cxn ang="0">
                    <a:pos x="T0" y="T1"/>
                  </a:cxn>
                  <a:cxn ang="0">
                    <a:pos x="T2" y="T3"/>
                  </a:cxn>
                  <a:cxn ang="0">
                    <a:pos x="T4" y="T5"/>
                  </a:cxn>
                  <a:cxn ang="0">
                    <a:pos x="T6" y="T7"/>
                  </a:cxn>
                </a:cxnLst>
                <a:rect l="0" t="0" r="r" b="b"/>
                <a:pathLst>
                  <a:path w="3174" h="851">
                    <a:moveTo>
                      <a:pt x="3174" y="851"/>
                    </a:moveTo>
                    <a:lnTo>
                      <a:pt x="112" y="0"/>
                    </a:lnTo>
                    <a:cubicBezTo>
                      <a:pt x="50" y="222"/>
                      <a:pt x="13" y="449"/>
                      <a:pt x="0" y="679"/>
                    </a:cubicBezTo>
                    <a:lnTo>
                      <a:pt x="3174" y="851"/>
                    </a:lnTo>
                    <a:close/>
                  </a:path>
                </a:pathLst>
              </a:custGeom>
              <a:solidFill>
                <a:srgbClr val="91C3D5"/>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9"/>
              <p:cNvSpPr/>
              <p:nvPr/>
            </p:nvSpPr>
            <p:spPr bwMode="auto">
              <a:xfrm>
                <a:off x="2749551" y="2654301"/>
                <a:ext cx="1822450" cy="885825"/>
              </a:xfrm>
              <a:custGeom>
                <a:avLst/>
                <a:gdLst>
                  <a:gd name="T0" fmla="*/ 3062 w 3062"/>
                  <a:gd name="T1" fmla="*/ 1489 h 1489"/>
                  <a:gd name="T2" fmla="*/ 254 w 3062"/>
                  <a:gd name="T3" fmla="*/ 0 h 1489"/>
                  <a:gd name="T4" fmla="*/ 0 w 3062"/>
                  <a:gd name="T5" fmla="*/ 638 h 1489"/>
                  <a:gd name="T6" fmla="*/ 3062 w 3062"/>
                  <a:gd name="T7" fmla="*/ 1489 h 1489"/>
                </a:gdLst>
                <a:ahLst/>
                <a:cxnLst>
                  <a:cxn ang="0">
                    <a:pos x="T0" y="T1"/>
                  </a:cxn>
                  <a:cxn ang="0">
                    <a:pos x="T2" y="T3"/>
                  </a:cxn>
                  <a:cxn ang="0">
                    <a:pos x="T4" y="T5"/>
                  </a:cxn>
                  <a:cxn ang="0">
                    <a:pos x="T6" y="T7"/>
                  </a:cxn>
                </a:cxnLst>
                <a:rect l="0" t="0" r="r" b="b"/>
                <a:pathLst>
                  <a:path w="3062" h="1489">
                    <a:moveTo>
                      <a:pt x="3062" y="1489"/>
                    </a:moveTo>
                    <a:lnTo>
                      <a:pt x="254" y="0"/>
                    </a:lnTo>
                    <a:cubicBezTo>
                      <a:pt x="146" y="203"/>
                      <a:pt x="61" y="417"/>
                      <a:pt x="0" y="638"/>
                    </a:cubicBezTo>
                    <a:lnTo>
                      <a:pt x="3062" y="1489"/>
                    </a:lnTo>
                    <a:close/>
                  </a:path>
                </a:pathLst>
              </a:custGeom>
              <a:solidFill>
                <a:srgbClr val="F9B590"/>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30"/>
              <p:cNvSpPr/>
              <p:nvPr/>
            </p:nvSpPr>
            <p:spPr bwMode="auto">
              <a:xfrm>
                <a:off x="2900363" y="2316164"/>
                <a:ext cx="1671638" cy="1223963"/>
              </a:xfrm>
              <a:custGeom>
                <a:avLst/>
                <a:gdLst>
                  <a:gd name="T0" fmla="*/ 2808 w 2808"/>
                  <a:gd name="T1" fmla="*/ 2058 h 2058"/>
                  <a:gd name="T2" fmla="*/ 386 w 2808"/>
                  <a:gd name="T3" fmla="*/ 0 h 2058"/>
                  <a:gd name="T4" fmla="*/ 0 w 2808"/>
                  <a:gd name="T5" fmla="*/ 569 h 2058"/>
                  <a:gd name="T6" fmla="*/ 2808 w 2808"/>
                  <a:gd name="T7" fmla="*/ 2058 h 2058"/>
                </a:gdLst>
                <a:ahLst/>
                <a:cxnLst>
                  <a:cxn ang="0">
                    <a:pos x="T0" y="T1"/>
                  </a:cxn>
                  <a:cxn ang="0">
                    <a:pos x="T2" y="T3"/>
                  </a:cxn>
                  <a:cxn ang="0">
                    <a:pos x="T4" y="T5"/>
                  </a:cxn>
                  <a:cxn ang="0">
                    <a:pos x="T6" y="T7"/>
                  </a:cxn>
                </a:cxnLst>
                <a:rect l="0" t="0" r="r" b="b"/>
                <a:pathLst>
                  <a:path w="2808" h="2058">
                    <a:moveTo>
                      <a:pt x="2808" y="2058"/>
                    </a:moveTo>
                    <a:lnTo>
                      <a:pt x="386" y="0"/>
                    </a:lnTo>
                    <a:cubicBezTo>
                      <a:pt x="237" y="175"/>
                      <a:pt x="108" y="366"/>
                      <a:pt x="0" y="569"/>
                    </a:cubicBezTo>
                    <a:lnTo>
                      <a:pt x="2808" y="2058"/>
                    </a:lnTo>
                    <a:close/>
                  </a:path>
                </a:pathLst>
              </a:custGeom>
              <a:solidFill>
                <a:srgbClr val="BCC8DF"/>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31"/>
              <p:cNvSpPr/>
              <p:nvPr/>
            </p:nvSpPr>
            <p:spPr bwMode="auto">
              <a:xfrm>
                <a:off x="3130551" y="2033589"/>
                <a:ext cx="1441450" cy="1506538"/>
              </a:xfrm>
              <a:custGeom>
                <a:avLst/>
                <a:gdLst>
                  <a:gd name="T0" fmla="*/ 2422 w 2422"/>
                  <a:gd name="T1" fmla="*/ 2531 h 2531"/>
                  <a:gd name="T2" fmla="*/ 499 w 2422"/>
                  <a:gd name="T3" fmla="*/ 0 h 2531"/>
                  <a:gd name="T4" fmla="*/ 0 w 2422"/>
                  <a:gd name="T5" fmla="*/ 473 h 2531"/>
                  <a:gd name="T6" fmla="*/ 2422 w 2422"/>
                  <a:gd name="T7" fmla="*/ 2531 h 2531"/>
                </a:gdLst>
                <a:ahLst/>
                <a:cxnLst>
                  <a:cxn ang="0">
                    <a:pos x="T0" y="T1"/>
                  </a:cxn>
                  <a:cxn ang="0">
                    <a:pos x="T2" y="T3"/>
                  </a:cxn>
                  <a:cxn ang="0">
                    <a:pos x="T4" y="T5"/>
                  </a:cxn>
                  <a:cxn ang="0">
                    <a:pos x="T6" y="T7"/>
                  </a:cxn>
                </a:cxnLst>
                <a:rect l="0" t="0" r="r" b="b"/>
                <a:pathLst>
                  <a:path w="2422" h="2531">
                    <a:moveTo>
                      <a:pt x="2422" y="2531"/>
                    </a:moveTo>
                    <a:lnTo>
                      <a:pt x="499" y="0"/>
                    </a:lnTo>
                    <a:cubicBezTo>
                      <a:pt x="316" y="139"/>
                      <a:pt x="149" y="298"/>
                      <a:pt x="0" y="473"/>
                    </a:cubicBezTo>
                    <a:lnTo>
                      <a:pt x="2422" y="2531"/>
                    </a:lnTo>
                    <a:close/>
                  </a:path>
                </a:pathLst>
              </a:custGeom>
              <a:solidFill>
                <a:srgbClr val="E0BCBC"/>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32"/>
              <p:cNvSpPr/>
              <p:nvPr/>
            </p:nvSpPr>
            <p:spPr bwMode="auto">
              <a:xfrm>
                <a:off x="3427413" y="1822451"/>
                <a:ext cx="1144588" cy="1717675"/>
              </a:xfrm>
              <a:custGeom>
                <a:avLst/>
                <a:gdLst>
                  <a:gd name="T0" fmla="*/ 1923 w 1923"/>
                  <a:gd name="T1" fmla="*/ 2885 h 2885"/>
                  <a:gd name="T2" fmla="*/ 589 w 1923"/>
                  <a:gd name="T3" fmla="*/ 0 h 2885"/>
                  <a:gd name="T4" fmla="*/ 0 w 1923"/>
                  <a:gd name="T5" fmla="*/ 354 h 2885"/>
                  <a:gd name="T6" fmla="*/ 1923 w 1923"/>
                  <a:gd name="T7" fmla="*/ 2885 h 2885"/>
                </a:gdLst>
                <a:ahLst/>
                <a:cxnLst>
                  <a:cxn ang="0">
                    <a:pos x="T0" y="T1"/>
                  </a:cxn>
                  <a:cxn ang="0">
                    <a:pos x="T2" y="T3"/>
                  </a:cxn>
                  <a:cxn ang="0">
                    <a:pos x="T4" y="T5"/>
                  </a:cxn>
                  <a:cxn ang="0">
                    <a:pos x="T6" y="T7"/>
                  </a:cxn>
                </a:cxnLst>
                <a:rect l="0" t="0" r="r" b="b"/>
                <a:pathLst>
                  <a:path w="1923" h="2885">
                    <a:moveTo>
                      <a:pt x="1923" y="2885"/>
                    </a:moveTo>
                    <a:lnTo>
                      <a:pt x="589" y="0"/>
                    </a:lnTo>
                    <a:cubicBezTo>
                      <a:pt x="380" y="96"/>
                      <a:pt x="183" y="215"/>
                      <a:pt x="0" y="354"/>
                    </a:cubicBezTo>
                    <a:lnTo>
                      <a:pt x="1923" y="2885"/>
                    </a:lnTo>
                    <a:close/>
                  </a:path>
                </a:pathLst>
              </a:custGeom>
              <a:solidFill>
                <a:srgbClr val="FFC000"/>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 name="Freeform 33"/>
              <p:cNvSpPr/>
              <p:nvPr/>
            </p:nvSpPr>
            <p:spPr bwMode="auto">
              <a:xfrm>
                <a:off x="3778251" y="1692276"/>
                <a:ext cx="793750" cy="1847850"/>
              </a:xfrm>
              <a:custGeom>
                <a:avLst/>
                <a:gdLst>
                  <a:gd name="T0" fmla="*/ 1334 w 1334"/>
                  <a:gd name="T1" fmla="*/ 3105 h 3105"/>
                  <a:gd name="T2" fmla="*/ 651 w 1334"/>
                  <a:gd name="T3" fmla="*/ 0 h 3105"/>
                  <a:gd name="T4" fmla="*/ 0 w 1334"/>
                  <a:gd name="T5" fmla="*/ 220 h 3105"/>
                  <a:gd name="T6" fmla="*/ 1334 w 1334"/>
                  <a:gd name="T7" fmla="*/ 3105 h 3105"/>
                </a:gdLst>
                <a:ahLst/>
                <a:cxnLst>
                  <a:cxn ang="0">
                    <a:pos x="T0" y="T1"/>
                  </a:cxn>
                  <a:cxn ang="0">
                    <a:pos x="T2" y="T3"/>
                  </a:cxn>
                  <a:cxn ang="0">
                    <a:pos x="T4" y="T5"/>
                  </a:cxn>
                  <a:cxn ang="0">
                    <a:pos x="T6" y="T7"/>
                  </a:cxn>
                </a:cxnLst>
                <a:rect l="0" t="0" r="r" b="b"/>
                <a:pathLst>
                  <a:path w="1334" h="3105">
                    <a:moveTo>
                      <a:pt x="1334" y="3105"/>
                    </a:moveTo>
                    <a:lnTo>
                      <a:pt x="651" y="0"/>
                    </a:lnTo>
                    <a:cubicBezTo>
                      <a:pt x="427" y="50"/>
                      <a:pt x="208" y="123"/>
                      <a:pt x="0" y="220"/>
                    </a:cubicBezTo>
                    <a:lnTo>
                      <a:pt x="1334" y="3105"/>
                    </a:lnTo>
                    <a:close/>
                  </a:path>
                </a:pathLst>
              </a:custGeom>
              <a:solidFill>
                <a:srgbClr val="C8C0D4"/>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5" name="Freeform 34"/>
              <p:cNvSpPr/>
              <p:nvPr/>
            </p:nvSpPr>
            <p:spPr bwMode="auto">
              <a:xfrm>
                <a:off x="4165601" y="1647826"/>
                <a:ext cx="406400" cy="1892300"/>
              </a:xfrm>
              <a:custGeom>
                <a:avLst/>
                <a:gdLst>
                  <a:gd name="T0" fmla="*/ 683 w 683"/>
                  <a:gd name="T1" fmla="*/ 3179 h 3179"/>
                  <a:gd name="T2" fmla="*/ 683 w 683"/>
                  <a:gd name="T3" fmla="*/ 0 h 3179"/>
                  <a:gd name="T4" fmla="*/ 0 w 683"/>
                  <a:gd name="T5" fmla="*/ 74 h 3179"/>
                  <a:gd name="T6" fmla="*/ 683 w 683"/>
                  <a:gd name="T7" fmla="*/ 3179 h 3179"/>
                </a:gdLst>
                <a:ahLst/>
                <a:cxnLst>
                  <a:cxn ang="0">
                    <a:pos x="T0" y="T1"/>
                  </a:cxn>
                  <a:cxn ang="0">
                    <a:pos x="T2" y="T3"/>
                  </a:cxn>
                  <a:cxn ang="0">
                    <a:pos x="T4" y="T5"/>
                  </a:cxn>
                  <a:cxn ang="0">
                    <a:pos x="T6" y="T7"/>
                  </a:cxn>
                </a:cxnLst>
                <a:rect l="0" t="0" r="r" b="b"/>
                <a:pathLst>
                  <a:path w="683" h="3179">
                    <a:moveTo>
                      <a:pt x="683" y="3179"/>
                    </a:moveTo>
                    <a:lnTo>
                      <a:pt x="683" y="0"/>
                    </a:lnTo>
                    <a:cubicBezTo>
                      <a:pt x="454" y="0"/>
                      <a:pt x="225" y="25"/>
                      <a:pt x="0" y="74"/>
                    </a:cubicBezTo>
                    <a:lnTo>
                      <a:pt x="683" y="3179"/>
                    </a:lnTo>
                    <a:close/>
                  </a:path>
                </a:pathLst>
              </a:custGeom>
              <a:solidFill>
                <a:srgbClr val="BBD7E3"/>
              </a:solidFill>
              <a:ln w="0">
                <a:noFill/>
                <a:prstDash val="solid"/>
                <a:rou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28" name="TextBox 1027"/>
            <p:cNvSpPr txBox="1"/>
            <p:nvPr/>
          </p:nvSpPr>
          <p:spPr>
            <a:xfrm rot="18410248">
              <a:off x="4890418" y="2402609"/>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TextBox 36"/>
            <p:cNvSpPr txBox="1"/>
            <p:nvPr/>
          </p:nvSpPr>
          <p:spPr>
            <a:xfrm rot="19552894">
              <a:off x="5125099" y="2608132"/>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8" name="TextBox 37"/>
            <p:cNvSpPr txBox="1"/>
            <p:nvPr/>
          </p:nvSpPr>
          <p:spPr>
            <a:xfrm rot="20091146">
              <a:off x="5311969" y="2879826"/>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9" name="TextBox 38"/>
            <p:cNvSpPr txBox="1"/>
            <p:nvPr/>
          </p:nvSpPr>
          <p:spPr>
            <a:xfrm>
              <a:off x="5366138" y="3509250"/>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TextBox 39"/>
            <p:cNvSpPr txBox="1"/>
            <p:nvPr/>
          </p:nvSpPr>
          <p:spPr>
            <a:xfrm rot="20845902">
              <a:off x="5364347" y="3216992"/>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1" name="TextBox 40"/>
            <p:cNvSpPr txBox="1"/>
            <p:nvPr/>
          </p:nvSpPr>
          <p:spPr>
            <a:xfrm rot="1287321">
              <a:off x="5308861" y="3842981"/>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TextBox 41"/>
            <p:cNvSpPr txBox="1"/>
            <p:nvPr/>
          </p:nvSpPr>
          <p:spPr>
            <a:xfrm rot="2223586">
              <a:off x="4991469" y="4315238"/>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TextBox 42"/>
            <p:cNvSpPr txBox="1"/>
            <p:nvPr/>
          </p:nvSpPr>
          <p:spPr>
            <a:xfrm rot="3764361">
              <a:off x="4541839" y="4726073"/>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TextBox 43"/>
            <p:cNvSpPr txBox="1"/>
            <p:nvPr/>
          </p:nvSpPr>
          <p:spPr>
            <a:xfrm rot="1664434">
              <a:off x="5186190" y="4118390"/>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5" name="TextBox 44"/>
            <p:cNvSpPr txBox="1"/>
            <p:nvPr/>
          </p:nvSpPr>
          <p:spPr>
            <a:xfrm rot="3135074">
              <a:off x="4744270" y="4552418"/>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6" name="TextBox 45"/>
            <p:cNvSpPr txBox="1"/>
            <p:nvPr/>
          </p:nvSpPr>
          <p:spPr>
            <a:xfrm rot="5055293">
              <a:off x="4222461" y="4791272"/>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7" name="TextBox 46"/>
            <p:cNvSpPr txBox="1"/>
            <p:nvPr/>
          </p:nvSpPr>
          <p:spPr>
            <a:xfrm rot="5400000">
              <a:off x="3945269" y="4810539"/>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8" name="TextBox 47"/>
            <p:cNvSpPr txBox="1"/>
            <p:nvPr/>
          </p:nvSpPr>
          <p:spPr>
            <a:xfrm rot="6462750">
              <a:off x="3593898" y="4744653"/>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9" name="TextBox 48"/>
            <p:cNvSpPr txBox="1"/>
            <p:nvPr/>
          </p:nvSpPr>
          <p:spPr>
            <a:xfrm rot="7002405">
              <a:off x="3286918" y="4726920"/>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p:nvPr/>
          </p:nvSpPr>
          <p:spPr>
            <a:xfrm rot="7563710">
              <a:off x="3081479" y="4518132"/>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p:nvPr/>
          </p:nvSpPr>
          <p:spPr>
            <a:xfrm rot="8648676">
              <a:off x="2842173" y="4333759"/>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p:nvPr/>
          </p:nvSpPr>
          <p:spPr>
            <a:xfrm rot="9520400">
              <a:off x="2665516" y="4035412"/>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3" name="TextBox 52"/>
            <p:cNvSpPr txBox="1"/>
            <p:nvPr/>
          </p:nvSpPr>
          <p:spPr>
            <a:xfrm rot="9806271">
              <a:off x="2588718" y="3791229"/>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4" name="TextBox 53"/>
            <p:cNvSpPr txBox="1"/>
            <p:nvPr/>
          </p:nvSpPr>
          <p:spPr>
            <a:xfrm rot="10800000">
              <a:off x="2486120" y="3474971"/>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5" name="TextBox 54"/>
            <p:cNvSpPr txBox="1"/>
            <p:nvPr/>
          </p:nvSpPr>
          <p:spPr>
            <a:xfrm rot="11539924">
              <a:off x="2475700" y="3176879"/>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6" name="TextBox 55"/>
            <p:cNvSpPr txBox="1"/>
            <p:nvPr/>
          </p:nvSpPr>
          <p:spPr>
            <a:xfrm rot="12217304">
              <a:off x="2555400" y="2861881"/>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7" name="TextBox 56"/>
            <p:cNvSpPr txBox="1"/>
            <p:nvPr/>
          </p:nvSpPr>
          <p:spPr>
            <a:xfrm rot="12878863">
              <a:off x="2754244" y="2609212"/>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8" name="TextBox 57"/>
            <p:cNvSpPr txBox="1"/>
            <p:nvPr/>
          </p:nvSpPr>
          <p:spPr>
            <a:xfrm rot="13423944">
              <a:off x="2950394" y="2381252"/>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9" name="TextBox 58"/>
            <p:cNvSpPr txBox="1"/>
            <p:nvPr/>
          </p:nvSpPr>
          <p:spPr>
            <a:xfrm rot="14455027">
              <a:off x="3218659" y="2208279"/>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0" name="TextBox 59"/>
            <p:cNvSpPr txBox="1"/>
            <p:nvPr/>
          </p:nvSpPr>
          <p:spPr>
            <a:xfrm rot="14830393">
              <a:off x="3497442" y="2090783"/>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1" name="TextBox 60"/>
            <p:cNvSpPr txBox="1"/>
            <p:nvPr/>
          </p:nvSpPr>
          <p:spPr>
            <a:xfrm rot="15693974">
              <a:off x="3783112" y="2034744"/>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2" name="TextBox 61"/>
            <p:cNvSpPr txBox="1"/>
            <p:nvPr/>
          </p:nvSpPr>
          <p:spPr>
            <a:xfrm rot="16743352">
              <a:off x="4088139" y="2019128"/>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3" name="TextBox 62"/>
            <p:cNvSpPr txBox="1"/>
            <p:nvPr/>
          </p:nvSpPr>
          <p:spPr>
            <a:xfrm rot="17422641">
              <a:off x="4391756" y="2090243"/>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4" name="TextBox 63"/>
            <p:cNvSpPr txBox="1"/>
            <p:nvPr/>
          </p:nvSpPr>
          <p:spPr>
            <a:xfrm rot="17972616">
              <a:off x="4666586" y="2249567"/>
              <a:ext cx="990600" cy="30777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Học sinh</a:t>
              </a: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6" name="AutoShape 5"/>
          <p:cNvSpPr>
            <a:spLocks noChangeArrowheads="1"/>
          </p:cNvSpPr>
          <p:nvPr/>
        </p:nvSpPr>
        <p:spPr bwMode="auto">
          <a:xfrm rot="11289578">
            <a:off x="4649788" y="219075"/>
            <a:ext cx="457200" cy="965200"/>
          </a:xfrm>
          <a:prstGeom prst="flowChartExtract">
            <a:avLst/>
          </a:prstGeom>
          <a:gradFill rotWithShape="1">
            <a:gsLst>
              <a:gs pos="0">
                <a:srgbClr val="6A570A"/>
              </a:gs>
              <a:gs pos="50000">
                <a:srgbClr val="E4BD16"/>
              </a:gs>
              <a:gs pos="100000">
                <a:srgbClr val="6A570A"/>
              </a:gs>
            </a:gsLst>
            <a:lin ang="0" scaled="1"/>
          </a:gradFill>
          <a:ln w="25400">
            <a:solidFill>
              <a:schemeClr val="bg1"/>
            </a:solidFill>
            <a:miter lim="800000"/>
          </a:ln>
        </p:spPr>
        <p:txBody>
          <a:bodyPr vert="eaVert"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30" name="Flowchart: Connector 1029"/>
          <p:cNvSpPr/>
          <p:nvPr/>
        </p:nvSpPr>
        <p:spPr>
          <a:xfrm>
            <a:off x="4024320" y="2685410"/>
            <a:ext cx="1091316" cy="1122369"/>
          </a:xfrm>
          <a:prstGeom prst="flowChartConnector">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3" name="Pentagon 1032">
            <a:hlinkClick r:id="rId1" action="ppaction://hlinksldjump"/>
          </p:cNvPr>
          <p:cNvSpPr/>
          <p:nvPr/>
        </p:nvSpPr>
        <p:spPr>
          <a:xfrm>
            <a:off x="-25400" y="304800"/>
            <a:ext cx="838200" cy="573088"/>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Pentagon 70">
            <a:hlinkClick r:id="rId2" action="ppaction://hlinksldjump"/>
          </p:cNvPr>
          <p:cNvSpPr/>
          <p:nvPr/>
        </p:nvSpPr>
        <p:spPr>
          <a:xfrm>
            <a:off x="0" y="2978150"/>
            <a:ext cx="838200" cy="573088"/>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Pentagon 71">
            <a:hlinkClick r:id="rId3" action="ppaction://hlinksldjump"/>
          </p:cNvPr>
          <p:cNvSpPr/>
          <p:nvPr/>
        </p:nvSpPr>
        <p:spPr>
          <a:xfrm>
            <a:off x="0" y="2057400"/>
            <a:ext cx="838200" cy="573088"/>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Pentagon 72">
            <a:hlinkClick r:id="rId4" action="ppaction://hlinksldjump"/>
          </p:cNvPr>
          <p:cNvSpPr/>
          <p:nvPr/>
        </p:nvSpPr>
        <p:spPr>
          <a:xfrm>
            <a:off x="-26987" y="1214438"/>
            <a:ext cx="838200" cy="573088"/>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27" name="TextBox 1033"/>
          <p:cNvSpPr txBox="1"/>
          <p:nvPr/>
        </p:nvSpPr>
        <p:spPr>
          <a:xfrm>
            <a:off x="76200" y="325438"/>
            <a:ext cx="381000" cy="585787"/>
          </a:xfrm>
          <a:prstGeom prst="rect">
            <a:avLst/>
          </a:prstGeom>
          <a:noFill/>
          <a:ln w="9525">
            <a:noFill/>
          </a:ln>
        </p:spPr>
        <p:txBody>
          <a:bodyPr>
            <a:spAutoFit/>
          </a:bodyPr>
          <a:p>
            <a:pPr eaLnBrk="1" hangingPunct="1">
              <a:buNone/>
            </a:pPr>
            <a:r>
              <a:rPr lang="en-US" altLang="x-none" sz="3200" b="1" dirty="0">
                <a:solidFill>
                  <a:srgbClr val="FF0000"/>
                </a:solidFill>
                <a:latin typeface="Times New Roman" panose="02020603050405020304" pitchFamily="18" charset="0"/>
                <a:cs typeface="Times New Roman" panose="02020603050405020304" pitchFamily="18" charset="0"/>
                <a:hlinkClick r:id="rId1" action="ppaction://hlinksldjump"/>
              </a:rPr>
              <a:t>1</a:t>
            </a:r>
            <a:endParaRPr lang="en-US" altLang="x-none" sz="3200" b="1" dirty="0">
              <a:solidFill>
                <a:srgbClr val="FF0000"/>
              </a:solidFill>
              <a:latin typeface="Times New Roman" panose="02020603050405020304" pitchFamily="18" charset="0"/>
              <a:ea typeface="Times New Roman" panose="02020603050405020304" pitchFamily="18" charset="0"/>
            </a:endParaRPr>
          </a:p>
        </p:txBody>
      </p:sp>
      <p:sp>
        <p:nvSpPr>
          <p:cNvPr id="34828" name="TextBox 74">
            <a:hlinkClick r:id="rId2" action="ppaction://hlinksldjump"/>
          </p:cNvPr>
          <p:cNvSpPr txBox="1"/>
          <p:nvPr/>
        </p:nvSpPr>
        <p:spPr>
          <a:xfrm>
            <a:off x="76200" y="2971800"/>
            <a:ext cx="381000" cy="584200"/>
          </a:xfrm>
          <a:prstGeom prst="rect">
            <a:avLst/>
          </a:prstGeom>
          <a:noFill/>
          <a:ln w="9525">
            <a:noFill/>
          </a:ln>
        </p:spPr>
        <p:txBody>
          <a:bodyPr>
            <a:spAutoFit/>
          </a:bodyPr>
          <a:p>
            <a:pPr eaLnBrk="1" hangingPunct="1">
              <a:buNone/>
            </a:pPr>
            <a:r>
              <a:rPr lang="en-US" altLang="x-none" sz="3200" b="1" dirty="0">
                <a:solidFill>
                  <a:srgbClr val="FF0000"/>
                </a:solidFill>
                <a:latin typeface="Times New Roman" panose="02020603050405020304" pitchFamily="18" charset="0"/>
                <a:cs typeface="Times New Roman" panose="02020603050405020304" pitchFamily="18" charset="0"/>
              </a:rPr>
              <a:t>4</a:t>
            </a:r>
            <a:endParaRPr lang="en-US" altLang="x-none" sz="3200" b="1" dirty="0">
              <a:solidFill>
                <a:srgbClr val="FF0000"/>
              </a:solidFill>
              <a:latin typeface="Times New Roman" panose="02020603050405020304" pitchFamily="18" charset="0"/>
              <a:ea typeface="Times New Roman" panose="02020603050405020304" pitchFamily="18" charset="0"/>
            </a:endParaRPr>
          </a:p>
        </p:txBody>
      </p:sp>
      <p:sp>
        <p:nvSpPr>
          <p:cNvPr id="34829" name="TextBox 75">
            <a:hlinkClick r:id="rId3" action="ppaction://hlinksldjump"/>
          </p:cNvPr>
          <p:cNvSpPr txBox="1"/>
          <p:nvPr/>
        </p:nvSpPr>
        <p:spPr>
          <a:xfrm>
            <a:off x="76200" y="2057400"/>
            <a:ext cx="381000" cy="584200"/>
          </a:xfrm>
          <a:prstGeom prst="rect">
            <a:avLst/>
          </a:prstGeom>
          <a:noFill/>
          <a:ln w="9525">
            <a:noFill/>
          </a:ln>
        </p:spPr>
        <p:txBody>
          <a:bodyPr>
            <a:spAutoFit/>
          </a:bodyPr>
          <a:p>
            <a:pPr eaLnBrk="1" hangingPunct="1">
              <a:buNone/>
            </a:pPr>
            <a:r>
              <a:rPr lang="en-US" altLang="x-none" sz="3200" b="1" dirty="0">
                <a:solidFill>
                  <a:srgbClr val="FF0000"/>
                </a:solidFill>
                <a:latin typeface="Times New Roman" panose="02020603050405020304" pitchFamily="18" charset="0"/>
                <a:cs typeface="Times New Roman" panose="02020603050405020304" pitchFamily="18" charset="0"/>
              </a:rPr>
              <a:t>3</a:t>
            </a:r>
            <a:endParaRPr lang="en-US" altLang="x-none" sz="3200" b="1" dirty="0">
              <a:solidFill>
                <a:srgbClr val="FF0000"/>
              </a:solidFill>
              <a:latin typeface="Times New Roman" panose="02020603050405020304" pitchFamily="18" charset="0"/>
              <a:ea typeface="Times New Roman" panose="02020603050405020304" pitchFamily="18" charset="0"/>
            </a:endParaRPr>
          </a:p>
        </p:txBody>
      </p:sp>
      <p:sp>
        <p:nvSpPr>
          <p:cNvPr id="34830" name="TextBox 76">
            <a:hlinkClick r:id="rId4" action="ppaction://hlinksldjump"/>
          </p:cNvPr>
          <p:cNvSpPr txBox="1"/>
          <p:nvPr/>
        </p:nvSpPr>
        <p:spPr>
          <a:xfrm>
            <a:off x="76200" y="1143000"/>
            <a:ext cx="381000" cy="584200"/>
          </a:xfrm>
          <a:prstGeom prst="rect">
            <a:avLst/>
          </a:prstGeom>
          <a:noFill/>
          <a:ln w="9525">
            <a:noFill/>
          </a:ln>
        </p:spPr>
        <p:txBody>
          <a:bodyPr>
            <a:spAutoFit/>
          </a:bodyPr>
          <a:p>
            <a:pPr eaLnBrk="1" hangingPunct="1">
              <a:buNone/>
            </a:pPr>
            <a:r>
              <a:rPr lang="en-US" altLang="x-none" sz="3200" b="1" dirty="0">
                <a:solidFill>
                  <a:srgbClr val="FF0000"/>
                </a:solidFill>
                <a:latin typeface="Times New Roman" panose="02020603050405020304" pitchFamily="18" charset="0"/>
                <a:cs typeface="Times New Roman" panose="02020603050405020304" pitchFamily="18" charset="0"/>
              </a:rPr>
              <a:t>2</a:t>
            </a:r>
            <a:endParaRPr lang="en-US" altLang="x-none" sz="3200" b="1" dirty="0">
              <a:solidFill>
                <a:srgbClr val="FF0000"/>
              </a:solidFill>
              <a:latin typeface="Times New Roman" panose="02020603050405020304" pitchFamily="18" charset="0"/>
              <a:ea typeface="Times New Roman" panose="02020603050405020304" pitchFamily="18" charset="0"/>
            </a:endParaRPr>
          </a:p>
        </p:txBody>
      </p:sp>
      <p:sp>
        <p:nvSpPr>
          <p:cNvPr id="78" name="Pentagon 70">
            <a:hlinkClick r:id="rId5" action="ppaction://hlinksldjump"/>
          </p:cNvPr>
          <p:cNvSpPr/>
          <p:nvPr/>
        </p:nvSpPr>
        <p:spPr>
          <a:xfrm>
            <a:off x="0" y="3892550"/>
            <a:ext cx="838200" cy="573088"/>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32" name="TextBox 78">
            <a:hlinkClick r:id="rId5" action="ppaction://hlinksldjump"/>
          </p:cNvPr>
          <p:cNvSpPr txBox="1"/>
          <p:nvPr/>
        </p:nvSpPr>
        <p:spPr>
          <a:xfrm>
            <a:off x="76200" y="3886200"/>
            <a:ext cx="381000" cy="584200"/>
          </a:xfrm>
          <a:prstGeom prst="rect">
            <a:avLst/>
          </a:prstGeom>
          <a:noFill/>
          <a:ln w="9525">
            <a:noFill/>
          </a:ln>
        </p:spPr>
        <p:txBody>
          <a:bodyPr>
            <a:spAutoFit/>
          </a:bodyPr>
          <a:p>
            <a:pPr eaLnBrk="1" hangingPunct="1">
              <a:buNone/>
            </a:pPr>
            <a:r>
              <a:rPr lang="en-US" altLang="x-none" sz="3200" b="1" dirty="0">
                <a:solidFill>
                  <a:srgbClr val="FF0000"/>
                </a:solidFill>
                <a:latin typeface="Times New Roman" panose="02020603050405020304" pitchFamily="18" charset="0"/>
                <a:cs typeface="Times New Roman" panose="02020603050405020304" pitchFamily="18" charset="0"/>
              </a:rPr>
              <a:t>5</a:t>
            </a:r>
            <a:endParaRPr lang="en-US" altLang="x-none" sz="3200" b="1" dirty="0">
              <a:solidFill>
                <a:srgbClr val="FF0000"/>
              </a:solidFill>
              <a:latin typeface="Times New Roman" panose="02020603050405020304" pitchFamily="18" charset="0"/>
              <a:ea typeface="Times New Roman" panose="02020603050405020304" pitchFamily="18" charset="0"/>
            </a:endParaRPr>
          </a:p>
        </p:txBody>
      </p:sp>
      <p:sp>
        <p:nvSpPr>
          <p:cNvPr id="80" name="Pentagon 70">
            <a:hlinkClick r:id="rId6" action="ppaction://hlinksldjump"/>
          </p:cNvPr>
          <p:cNvSpPr/>
          <p:nvPr/>
        </p:nvSpPr>
        <p:spPr>
          <a:xfrm>
            <a:off x="0" y="4806950"/>
            <a:ext cx="838200" cy="573088"/>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34" name="TextBox 80">
            <a:hlinkClick r:id="rId6" action="ppaction://hlinksldjump"/>
          </p:cNvPr>
          <p:cNvSpPr txBox="1"/>
          <p:nvPr/>
        </p:nvSpPr>
        <p:spPr>
          <a:xfrm>
            <a:off x="152400" y="4800600"/>
            <a:ext cx="381000" cy="584200"/>
          </a:xfrm>
          <a:prstGeom prst="rect">
            <a:avLst/>
          </a:prstGeom>
          <a:noFill/>
          <a:ln w="9525">
            <a:noFill/>
          </a:ln>
        </p:spPr>
        <p:txBody>
          <a:bodyPr>
            <a:spAutoFit/>
          </a:bodyPr>
          <a:p>
            <a:pPr eaLnBrk="1" hangingPunct="1">
              <a:buNone/>
            </a:pPr>
            <a:r>
              <a:rPr lang="en-US" altLang="x-none" sz="3200" b="1" dirty="0">
                <a:solidFill>
                  <a:srgbClr val="FF0000"/>
                </a:solidFill>
                <a:latin typeface="Times New Roman" panose="02020603050405020304" pitchFamily="18" charset="0"/>
                <a:cs typeface="Times New Roman" panose="02020603050405020304" pitchFamily="18" charset="0"/>
              </a:rPr>
              <a:t>6</a:t>
            </a:r>
            <a:endParaRPr lang="en-US" altLang="x-none" sz="32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9"/>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1000" fill="hold"/>
                                        <p:tgtEl>
                                          <p:spTgt spid="102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childTnLst>
              </p:cTn>
              <p:nextCondLst>
                <p:cond evt="onClick" delay="0">
                  <p:tgtEl>
                    <p:spTgt spid="1029"/>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Cách phục hồi cổ pô rỉ sét được sạch bóng như mới"/>
          <p:cNvPicPr>
            <a:picLocks noChangeAspect="1"/>
          </p:cNvPicPr>
          <p:nvPr/>
        </p:nvPicPr>
        <p:blipFill>
          <a:blip r:embed="rId1"/>
          <a:stretch>
            <a:fillRect/>
          </a:stretch>
        </p:blipFill>
        <p:spPr>
          <a:xfrm>
            <a:off x="57150" y="2336800"/>
            <a:ext cx="2962275" cy="1930400"/>
          </a:xfrm>
          <a:prstGeom prst="rect">
            <a:avLst/>
          </a:prstGeom>
          <a:noFill/>
          <a:ln w="9525">
            <a:noFill/>
          </a:ln>
        </p:spPr>
      </p:pic>
      <p:sp>
        <p:nvSpPr>
          <p:cNvPr id="3" name="Cloud 2"/>
          <p:cNvSpPr/>
          <p:nvPr/>
        </p:nvSpPr>
        <p:spPr>
          <a:xfrm>
            <a:off x="76200" y="76200"/>
            <a:ext cx="7010400" cy="28194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850900" y="609600"/>
            <a:ext cx="5918200" cy="1570038"/>
          </a:xfrm>
          <a:prstGeom prst="rect">
            <a:avLst/>
          </a:prstGeom>
          <a:noFill/>
          <a:ln w="9525">
            <a:noFill/>
          </a:ln>
        </p:spPr>
        <p:txBody>
          <a:bodyPr>
            <a:spAutoFit/>
          </a:bodyPr>
          <a:p>
            <a:pPr eaLnBrk="1" hangingPunct="1">
              <a:buNone/>
            </a:pPr>
            <a:r>
              <a:rPr lang="en-US" altLang="x-none" sz="3200" dirty="0">
                <a:solidFill>
                  <a:srgbClr val="000000"/>
                </a:solidFill>
                <a:latin typeface="Calibri" panose="020F0502020204030204" pitchFamily="34" charset="0"/>
                <a:cs typeface="Calibri" panose="020F0502020204030204" pitchFamily="34" charset="0"/>
              </a:rPr>
              <a:t>Ống bô của xe máy sẽ bị rỉ nhanh hơn nếu như chúng ta sử dụng xe thường xuyên.</a:t>
            </a:r>
            <a:endParaRPr lang="en-US" altLang="x-none" sz="3200" dirty="0">
              <a:solidFill>
                <a:srgbClr val="000000"/>
              </a:solidFill>
              <a:latin typeface="Times New Roman" panose="02020603050405020304" pitchFamily="18" charset="0"/>
              <a:ea typeface="Times New Roman" panose="02020603050405020304" pitchFamily="18" charset="0"/>
            </a:endParaRPr>
          </a:p>
        </p:txBody>
      </p:sp>
      <p:sp>
        <p:nvSpPr>
          <p:cNvPr id="6" name="Cloud 5"/>
          <p:cNvSpPr/>
          <p:nvPr/>
        </p:nvSpPr>
        <p:spPr>
          <a:xfrm>
            <a:off x="4800600" y="2590800"/>
            <a:ext cx="2409825" cy="1447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5181600" y="3043238"/>
            <a:ext cx="1752600" cy="584200"/>
          </a:xfrm>
          <a:prstGeom prst="rect">
            <a:avLst/>
          </a:prstGeom>
          <a:noFill/>
          <a:ln w="9525">
            <a:noFill/>
          </a:ln>
        </p:spPr>
        <p:txBody>
          <a:bodyPr>
            <a:spAutoFit/>
          </a:bodyPr>
          <a:p>
            <a:pPr eaLnBrk="1" hangingPunct="1">
              <a:buNone/>
            </a:pPr>
            <a:r>
              <a:rPr lang="en-US" altLang="x-none" sz="3200" b="1" dirty="0">
                <a:solidFill>
                  <a:srgbClr val="2F5597"/>
                </a:solidFill>
                <a:latin typeface="Calibri" panose="020F0502020204030204" pitchFamily="34" charset="0"/>
                <a:cs typeface="Calibri" panose="020F0502020204030204" pitchFamily="34" charset="0"/>
              </a:rPr>
              <a:t>Nhiệt độ</a:t>
            </a:r>
            <a:endParaRPr lang="en-US" altLang="x-none" sz="3200" b="1" dirty="0">
              <a:solidFill>
                <a:srgbClr val="2F5597"/>
              </a:solidFill>
              <a:latin typeface="Times New Roman" panose="02020603050405020304" pitchFamily="18" charset="0"/>
              <a:ea typeface="Times New Roman" panose="02020603050405020304" pitchFamily="18" charset="0"/>
            </a:endParaRPr>
          </a:p>
        </p:txBody>
      </p:sp>
      <p:pic>
        <p:nvPicPr>
          <p:cNvPr id="35847" name="Picture 7">
            <a:hlinkClick r:id="rId2" action="ppaction://hlinksldjump"/>
          </p:cNvPr>
          <p:cNvPicPr>
            <a:picLocks noChangeAspect="1"/>
          </p:cNvPicPr>
          <p:nvPr/>
        </p:nvPicPr>
        <p:blipFill>
          <a:blip r:embed="rId3">
            <a:clrChange>
              <a:clrFrom>
                <a:srgbClr val="EEEEEE"/>
              </a:clrFrom>
              <a:clrTo>
                <a:srgbClr val="EEEEEE">
                  <a:alpha val="0"/>
                </a:srgbClr>
              </a:clrTo>
            </a:clrChange>
          </a:blip>
          <a:stretch>
            <a:fillRect/>
          </a:stretch>
        </p:blipFill>
        <p:spPr>
          <a:xfrm>
            <a:off x="6934200" y="4949825"/>
            <a:ext cx="2314575" cy="1971675"/>
          </a:xfrm>
          <a:prstGeom prst="rect">
            <a:avLst/>
          </a:prstGeom>
          <a:noFill/>
          <a:ln w="9525">
            <a:noFill/>
          </a:ln>
        </p:spPr>
      </p:pic>
      <p:sp>
        <p:nvSpPr>
          <p:cNvPr id="9" name="Cloud 8"/>
          <p:cNvSpPr/>
          <p:nvPr/>
        </p:nvSpPr>
        <p:spPr>
          <a:xfrm>
            <a:off x="76200" y="4114800"/>
            <a:ext cx="8001000" cy="2971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457200" y="4737100"/>
            <a:ext cx="7467600" cy="1816100"/>
          </a:xfrm>
          <a:prstGeom prst="rect">
            <a:avLst/>
          </a:prstGeom>
          <a:noFill/>
          <a:ln w="9525">
            <a:noFill/>
          </a:ln>
        </p:spPr>
        <p:txBody>
          <a:bodyPr>
            <a:spAutoFit/>
          </a:bodyPr>
          <a:p>
            <a:pPr eaLnBrk="1" hangingPunct="1">
              <a:buNone/>
            </a:pPr>
            <a:r>
              <a:rPr lang="en-US" altLang="x-none" sz="2800" b="1" dirty="0">
                <a:solidFill>
                  <a:srgbClr val="385723"/>
                </a:solidFill>
                <a:latin typeface="Calibri" panose="020F0502020204030204" pitchFamily="34" charset="0"/>
                <a:cs typeface="Calibri" panose="020F0502020204030204" pitchFamily="34" charset="0"/>
              </a:rPr>
              <a:t>Khi xe máy hoạt động, bô xe bị gia nhiệt. Khi nhiệt độ tăng, tiểu phân chuyển động nhanh hơn, khả năng va chạm nhiều hơn dẫn đến số va chạm hiệu quả tăng lên, tốc độ phản ứng tăng.</a:t>
            </a:r>
            <a:endParaRPr lang="en-US" altLang="x-none" sz="2800" b="1" dirty="0">
              <a:solidFill>
                <a:srgbClr val="385723"/>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2" descr="Quy định về sử dụng pháo hoa"/>
          <p:cNvPicPr>
            <a:picLocks noChangeAspect="1"/>
          </p:cNvPicPr>
          <p:nvPr/>
        </p:nvPicPr>
        <p:blipFill>
          <a:blip r:embed="rId1"/>
          <a:stretch>
            <a:fillRect/>
          </a:stretch>
        </p:blipFill>
        <p:spPr>
          <a:xfrm>
            <a:off x="11113" y="0"/>
            <a:ext cx="9056687" cy="6858000"/>
          </a:xfrm>
          <a:prstGeom prst="rect">
            <a:avLst/>
          </a:prstGeom>
          <a:noFill/>
          <a:ln w="9525">
            <a:noFill/>
          </a:ln>
        </p:spPr>
      </p:pic>
      <p:sp>
        <p:nvSpPr>
          <p:cNvPr id="3" name="Cloud 2"/>
          <p:cNvSpPr/>
          <p:nvPr/>
        </p:nvSpPr>
        <p:spPr>
          <a:xfrm>
            <a:off x="1168400" y="381000"/>
            <a:ext cx="6832600" cy="28194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2032000" y="893763"/>
            <a:ext cx="5283200" cy="1179513"/>
          </a:xfrm>
          <a:prstGeom prst="rect">
            <a:avLst/>
          </a:prstGeom>
          <a:noFill/>
        </p:spPr>
        <p:txBody>
          <a:bodyPr wrap="square" rtlCol="0">
            <a:spAutoFit/>
          </a:bodyPr>
          <a:p>
            <a:pPr algn="just" eaLnBrk="1" hangingPunct="1">
              <a:lnSpc>
                <a:spcPct val="115000"/>
              </a:lnSpc>
              <a:spcAft>
                <a:spcPts val="600"/>
              </a:spcAft>
              <a:buNone/>
            </a:pPr>
            <a:r>
              <a:rPr lang="en-US" altLang="x-none" sz="3200" dirty="0">
                <a:solidFill>
                  <a:srgbClr val="000000"/>
                </a:solidFill>
                <a:latin typeface="Times New Roman" panose="02020603050405020304" pitchFamily="18" charset="0"/>
                <a:cs typeface="Calibri" panose="020F0502020204030204" pitchFamily="34" charset="0"/>
              </a:rPr>
              <a:t>Trong sản xuất pháo hoa, các nguyên liệu thường ở dạng bột.</a:t>
            </a:r>
            <a:endParaRPr lang="en-US" altLang="x-none" sz="3200" i="1" dirty="0">
              <a:solidFill>
                <a:srgbClr val="000000"/>
              </a:solidFill>
              <a:latin typeface="Times New Roman" panose="02020603050405020304" pitchFamily="18" charset="0"/>
              <a:ea typeface="Times New Roman" panose="02020603050405020304" pitchFamily="18" charset="0"/>
            </a:endParaRPr>
          </a:p>
        </p:txBody>
      </p:sp>
      <p:sp>
        <p:nvSpPr>
          <p:cNvPr id="6" name="Cloud 5"/>
          <p:cNvSpPr/>
          <p:nvPr/>
        </p:nvSpPr>
        <p:spPr>
          <a:xfrm>
            <a:off x="3709988" y="2779713"/>
            <a:ext cx="5486400" cy="1298575"/>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4275138" y="3054350"/>
            <a:ext cx="4356100" cy="585788"/>
          </a:xfrm>
          <a:prstGeom prst="rect">
            <a:avLst/>
          </a:prstGeom>
          <a:noFill/>
          <a:ln w="9525">
            <a:noFill/>
          </a:ln>
        </p:spPr>
        <p:txBody>
          <a:bodyPr>
            <a:spAutoFit/>
          </a:bodyPr>
          <a:p>
            <a:pPr algn="ctr" eaLnBrk="1" hangingPunct="1">
              <a:buNone/>
            </a:pPr>
            <a:r>
              <a:rPr lang="en-US" altLang="x-none" sz="3200" b="1" dirty="0">
                <a:solidFill>
                  <a:srgbClr val="0070C0"/>
                </a:solidFill>
                <a:latin typeface="Times New Roman" panose="02020603050405020304" pitchFamily="18" charset="0"/>
                <a:cs typeface="Calibri" panose="020F0502020204030204" pitchFamily="34" charset="0"/>
              </a:rPr>
              <a:t>Diện tích tiếp xúc</a:t>
            </a:r>
            <a:endParaRPr lang="en-US" altLang="x-none" sz="3200" b="1" dirty="0">
              <a:solidFill>
                <a:srgbClr val="0070C0"/>
              </a:solidFill>
              <a:latin typeface="Times New Roman" panose="02020603050405020304" pitchFamily="18" charset="0"/>
              <a:ea typeface="Times New Roman" panose="02020603050405020304" pitchFamily="18" charset="0"/>
            </a:endParaRPr>
          </a:p>
        </p:txBody>
      </p:sp>
      <p:pic>
        <p:nvPicPr>
          <p:cNvPr id="36871" name="Picture 7">
            <a:hlinkClick r:id="rId2" action="ppaction://hlinksldjump"/>
          </p:cNvPr>
          <p:cNvPicPr>
            <a:picLocks noChangeAspect="1"/>
          </p:cNvPicPr>
          <p:nvPr/>
        </p:nvPicPr>
        <p:blipFill>
          <a:blip r:embed="rId3">
            <a:clrChange>
              <a:clrFrom>
                <a:srgbClr val="EEEEEE"/>
              </a:clrFrom>
              <a:clrTo>
                <a:srgbClr val="EEEEEE">
                  <a:alpha val="0"/>
                </a:srgbClr>
              </a:clrTo>
            </a:clrChange>
          </a:blip>
          <a:stretch>
            <a:fillRect/>
          </a:stretch>
        </p:blipFill>
        <p:spPr>
          <a:xfrm>
            <a:off x="11113" y="4957763"/>
            <a:ext cx="2314575" cy="1971675"/>
          </a:xfrm>
          <a:prstGeom prst="rect">
            <a:avLst/>
          </a:prstGeom>
          <a:noFill/>
          <a:ln w="9525">
            <a:noFill/>
          </a:ln>
        </p:spPr>
      </p:pic>
      <p:sp>
        <p:nvSpPr>
          <p:cNvPr id="9" name="Cloud 8"/>
          <p:cNvSpPr/>
          <p:nvPr/>
        </p:nvSpPr>
        <p:spPr>
          <a:xfrm>
            <a:off x="76200" y="3810000"/>
            <a:ext cx="8001000" cy="2971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742950" y="4546600"/>
            <a:ext cx="7467600" cy="1384300"/>
          </a:xfrm>
          <a:prstGeom prst="rect">
            <a:avLst/>
          </a:prstGeom>
          <a:noFill/>
          <a:ln w="9525">
            <a:noFill/>
          </a:ln>
        </p:spPr>
        <p:txBody>
          <a:bodyPr>
            <a:spAutoFit/>
          </a:bodyPr>
          <a:p>
            <a:pPr eaLnBrk="1" hangingPunct="1">
              <a:buNone/>
            </a:pPr>
            <a:r>
              <a:rPr lang="en-US" altLang="x-none" sz="2800" b="1" dirty="0">
                <a:solidFill>
                  <a:srgbClr val="385723"/>
                </a:solidFill>
                <a:latin typeface="Calibri" panose="020F0502020204030204" pitchFamily="34" charset="0"/>
                <a:cs typeface="Calibri" panose="020F0502020204030204" pitchFamily="34" charset="0"/>
              </a:rPr>
              <a:t>Khi nghiền nhỏ các chất rắn, khả năng va chạm của các tiểu phân nhiều hơn, dẫn đến va chạm hiệu quả tăng lên, tốc độ phản ứng tăng.</a:t>
            </a:r>
            <a:endParaRPr lang="en-US" altLang="x-none" sz="2800" b="1" dirty="0">
              <a:solidFill>
                <a:srgbClr val="385723"/>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 descr="Bạn nên ngừng sử dụng nước oxy già để sát khuẩn vết thương - Đây là lí do  tại sao"/>
          <p:cNvPicPr>
            <a:picLocks noChangeAspect="1"/>
          </p:cNvPicPr>
          <p:nvPr/>
        </p:nvPicPr>
        <p:blipFill>
          <a:blip r:embed="rId1"/>
          <a:stretch>
            <a:fillRect/>
          </a:stretch>
        </p:blipFill>
        <p:spPr>
          <a:xfrm>
            <a:off x="0" y="1676400"/>
            <a:ext cx="9144000" cy="2362200"/>
          </a:xfrm>
          <a:prstGeom prst="rect">
            <a:avLst/>
          </a:prstGeom>
          <a:noFill/>
          <a:ln w="9525">
            <a:noFill/>
          </a:ln>
        </p:spPr>
      </p:pic>
      <p:sp>
        <p:nvSpPr>
          <p:cNvPr id="3" name="Cloud 2"/>
          <p:cNvSpPr/>
          <p:nvPr/>
        </p:nvSpPr>
        <p:spPr>
          <a:xfrm>
            <a:off x="1168400" y="381000"/>
            <a:ext cx="5943600" cy="19812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2133600" y="892175"/>
            <a:ext cx="4419600" cy="1076325"/>
          </a:xfrm>
          <a:prstGeom prst="rect">
            <a:avLst/>
          </a:prstGeom>
          <a:noFill/>
          <a:ln w="9525">
            <a:noFill/>
          </a:ln>
        </p:spPr>
        <p:txBody>
          <a:bodyPr>
            <a:spAutoFit/>
          </a:bodyPr>
          <a:p>
            <a:pPr eaLnBrk="1" hangingPunct="1">
              <a:buNone/>
            </a:pPr>
            <a:r>
              <a:rPr lang="en-US" altLang="x-none" sz="3200" dirty="0">
                <a:solidFill>
                  <a:srgbClr val="000000"/>
                </a:solidFill>
                <a:latin typeface="Calibri" panose="020F0502020204030204" pitchFamily="34" charset="0"/>
                <a:cs typeface="Calibri" panose="020F0502020204030204" pitchFamily="34" charset="0"/>
              </a:rPr>
              <a:t>Nước oxi gi</a:t>
            </a:r>
            <a:r>
              <a:rPr lang="en-US" altLang="x-none" sz="3200" dirty="0">
                <a:solidFill>
                  <a:srgbClr val="000000"/>
                </a:solidFill>
                <a:latin typeface="Calibri" panose="020F0502020204030204" pitchFamily="34" charset="0"/>
                <a:ea typeface="Calibri" panose="020F0502020204030204" pitchFamily="34" charset="0"/>
              </a:rPr>
              <a:t>à</a:t>
            </a:r>
            <a:r>
              <a:rPr lang="en-US" altLang="x-none" sz="3200" dirty="0">
                <a:solidFill>
                  <a:srgbClr val="000000"/>
                </a:solidFill>
                <a:latin typeface="Calibri" panose="020F0502020204030204" pitchFamily="34" charset="0"/>
                <a:cs typeface="Calibri" panose="020F0502020204030204" pitchFamily="34" charset="0"/>
              </a:rPr>
              <a:t> nổi bọt khi xoa lên da</a:t>
            </a:r>
            <a:endParaRPr lang="en-US" altLang="x-none" sz="3200" dirty="0">
              <a:solidFill>
                <a:srgbClr val="000000"/>
              </a:solidFill>
              <a:latin typeface="Times New Roman" panose="02020603050405020304" pitchFamily="18" charset="0"/>
              <a:ea typeface="Times New Roman" panose="02020603050405020304" pitchFamily="18" charset="0"/>
            </a:endParaRPr>
          </a:p>
        </p:txBody>
      </p:sp>
      <p:sp>
        <p:nvSpPr>
          <p:cNvPr id="6" name="Cloud 5"/>
          <p:cNvSpPr/>
          <p:nvPr/>
        </p:nvSpPr>
        <p:spPr>
          <a:xfrm>
            <a:off x="5829300" y="3276600"/>
            <a:ext cx="3048000" cy="911225"/>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5168900" y="3500438"/>
            <a:ext cx="4356100" cy="584200"/>
          </a:xfrm>
          <a:prstGeom prst="rect">
            <a:avLst/>
          </a:prstGeom>
          <a:noFill/>
          <a:ln w="9525">
            <a:noFill/>
          </a:ln>
        </p:spPr>
        <p:txBody>
          <a:bodyPr>
            <a:spAutoFit/>
          </a:bodyPr>
          <a:p>
            <a:pPr algn="ctr" eaLnBrk="1" hangingPunct="1">
              <a:buNone/>
            </a:pPr>
            <a:r>
              <a:rPr lang="en-US" altLang="x-none" sz="3200" b="1" dirty="0">
                <a:solidFill>
                  <a:srgbClr val="0070C0"/>
                </a:solidFill>
                <a:latin typeface="Calibri" panose="020F0502020204030204" pitchFamily="34" charset="0"/>
                <a:cs typeface="Calibri" panose="020F0502020204030204" pitchFamily="34" charset="0"/>
              </a:rPr>
              <a:t>Chất xúc tác</a:t>
            </a:r>
            <a:endParaRPr lang="en-US" altLang="x-none" sz="3200" b="1" dirty="0">
              <a:solidFill>
                <a:srgbClr val="0070C0"/>
              </a:solidFill>
              <a:latin typeface="Times New Roman" panose="02020603050405020304" pitchFamily="18" charset="0"/>
              <a:ea typeface="Times New Roman" panose="02020603050405020304" pitchFamily="18" charset="0"/>
            </a:endParaRPr>
          </a:p>
        </p:txBody>
      </p:sp>
      <p:pic>
        <p:nvPicPr>
          <p:cNvPr id="37895" name="Picture 7">
            <a:hlinkClick r:id="rId2" action="ppaction://hlinksldjump"/>
          </p:cNvPr>
          <p:cNvPicPr>
            <a:picLocks noChangeAspect="1"/>
          </p:cNvPicPr>
          <p:nvPr/>
        </p:nvPicPr>
        <p:blipFill>
          <a:blip r:embed="rId3">
            <a:clrChange>
              <a:clrFrom>
                <a:srgbClr val="EEEEEE"/>
              </a:clrFrom>
              <a:clrTo>
                <a:srgbClr val="EEEEEE">
                  <a:alpha val="0"/>
                </a:srgbClr>
              </a:clrTo>
            </a:clrChange>
          </a:blip>
          <a:stretch>
            <a:fillRect/>
          </a:stretch>
        </p:blipFill>
        <p:spPr>
          <a:xfrm>
            <a:off x="6934200" y="4949825"/>
            <a:ext cx="2314575" cy="1971675"/>
          </a:xfrm>
          <a:prstGeom prst="rect">
            <a:avLst/>
          </a:prstGeom>
          <a:noFill/>
          <a:ln w="9525">
            <a:noFill/>
          </a:ln>
        </p:spPr>
      </p:pic>
      <p:sp>
        <p:nvSpPr>
          <p:cNvPr id="9" name="Cloud 8"/>
          <p:cNvSpPr/>
          <p:nvPr/>
        </p:nvSpPr>
        <p:spPr>
          <a:xfrm>
            <a:off x="76200" y="4084638"/>
            <a:ext cx="8001000" cy="2697163"/>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406400" y="4230688"/>
            <a:ext cx="6858000" cy="2247900"/>
          </a:xfrm>
          <a:prstGeom prst="rect">
            <a:avLst/>
          </a:prstGeom>
          <a:noFill/>
          <a:ln w="9525">
            <a:noFill/>
          </a:ln>
        </p:spPr>
        <p:txBody>
          <a:bodyPr>
            <a:spAutoFit/>
          </a:bodyPr>
          <a:p>
            <a:pPr eaLnBrk="1" hangingPunct="1">
              <a:buNone/>
            </a:pPr>
            <a:r>
              <a:rPr lang="en-US" altLang="x-none" sz="2800" b="1" dirty="0">
                <a:solidFill>
                  <a:srgbClr val="385723"/>
                </a:solidFill>
                <a:latin typeface="Calibri" panose="020F0502020204030204" pitchFamily="34" charset="0"/>
                <a:cs typeface="Calibri" panose="020F0502020204030204" pitchFamily="34" charset="0"/>
              </a:rPr>
              <a:t>Tế b</a:t>
            </a:r>
            <a:r>
              <a:rPr lang="en-US" altLang="x-none" sz="2800" b="1" dirty="0">
                <a:solidFill>
                  <a:srgbClr val="385723"/>
                </a:solidFill>
                <a:latin typeface="Calibri" panose="020F0502020204030204" pitchFamily="34" charset="0"/>
                <a:ea typeface="Calibri" panose="020F0502020204030204" pitchFamily="34" charset="0"/>
              </a:rPr>
              <a:t>à</a:t>
            </a:r>
            <a:r>
              <a:rPr lang="en-US" altLang="x-none" sz="2800" b="1" dirty="0">
                <a:solidFill>
                  <a:srgbClr val="385723"/>
                </a:solidFill>
                <a:latin typeface="Calibri" panose="020F0502020204030204" pitchFamily="34" charset="0"/>
                <a:cs typeface="Calibri" panose="020F0502020204030204" pitchFamily="34" charset="0"/>
              </a:rPr>
              <a:t>o sống có enzym catalyse, l</a:t>
            </a:r>
            <a:r>
              <a:rPr lang="en-US" altLang="x-none" sz="2800" b="1" dirty="0">
                <a:solidFill>
                  <a:srgbClr val="385723"/>
                </a:solidFill>
                <a:latin typeface="Calibri" panose="020F0502020204030204" pitchFamily="34" charset="0"/>
                <a:ea typeface="Calibri" panose="020F0502020204030204" pitchFamily="34" charset="0"/>
              </a:rPr>
              <a:t>à</a:t>
            </a:r>
            <a:r>
              <a:rPr lang="en-US" altLang="x-none" sz="2800" b="1" dirty="0">
                <a:solidFill>
                  <a:srgbClr val="385723"/>
                </a:solidFill>
                <a:latin typeface="Calibri" panose="020F0502020204030204" pitchFamily="34" charset="0"/>
                <a:cs typeface="Calibri" panose="020F0502020204030204" pitchFamily="34" charset="0"/>
              </a:rPr>
              <a:t> một loại chất xúc tác cho quá trình phân huỷ H</a:t>
            </a:r>
            <a:r>
              <a:rPr lang="en-US" altLang="x-none" sz="2800" b="1" baseline="-25000" dirty="0">
                <a:solidFill>
                  <a:srgbClr val="385723"/>
                </a:solidFill>
                <a:latin typeface="Calibri" panose="020F0502020204030204" pitchFamily="34" charset="0"/>
                <a:cs typeface="Calibri" panose="020F0502020204030204" pitchFamily="34" charset="0"/>
              </a:rPr>
              <a:t>2</a:t>
            </a:r>
            <a:r>
              <a:rPr lang="en-US" altLang="x-none" sz="2800" b="1" dirty="0">
                <a:solidFill>
                  <a:srgbClr val="385723"/>
                </a:solidFill>
                <a:latin typeface="Calibri" panose="020F0502020204030204" pitchFamily="34" charset="0"/>
                <a:cs typeface="Calibri" panose="020F0502020204030204" pitchFamily="34" charset="0"/>
              </a:rPr>
              <a:t>O</a:t>
            </a:r>
            <a:r>
              <a:rPr lang="en-US" altLang="x-none" sz="2800" b="1" baseline="-25000" dirty="0">
                <a:solidFill>
                  <a:srgbClr val="385723"/>
                </a:solidFill>
                <a:latin typeface="Calibri" panose="020F0502020204030204" pitchFamily="34" charset="0"/>
                <a:cs typeface="Calibri" panose="020F0502020204030204" pitchFamily="34" charset="0"/>
              </a:rPr>
              <a:t>2</a:t>
            </a:r>
            <a:r>
              <a:rPr lang="en-US" altLang="x-none" sz="2800" b="1" dirty="0">
                <a:solidFill>
                  <a:srgbClr val="385723"/>
                </a:solidFill>
                <a:latin typeface="Calibri" panose="020F0502020204030204" pitchFamily="34" charset="0"/>
                <a:cs typeface="Calibri" panose="020F0502020204030204" pitchFamily="34" charset="0"/>
              </a:rPr>
              <a:t>. Chất xúc tác l</a:t>
            </a:r>
            <a:r>
              <a:rPr lang="en-US" altLang="x-none" sz="2800" b="1" dirty="0">
                <a:solidFill>
                  <a:srgbClr val="385723"/>
                </a:solidFill>
                <a:latin typeface="Calibri" panose="020F0502020204030204" pitchFamily="34" charset="0"/>
                <a:ea typeface="Calibri" panose="020F0502020204030204" pitchFamily="34" charset="0"/>
              </a:rPr>
              <a:t>à</a:t>
            </a:r>
            <a:r>
              <a:rPr lang="en-US" altLang="x-none" sz="2800" b="1" dirty="0">
                <a:solidFill>
                  <a:srgbClr val="385723"/>
                </a:solidFill>
                <a:latin typeface="Calibri" panose="020F0502020204030204" pitchFamily="34" charset="0"/>
                <a:cs typeface="Calibri" panose="020F0502020204030204" pitchFamily="34" charset="0"/>
              </a:rPr>
              <a:t>m giảm năng lượng tối thiểu để phá vỡ liên kết, từ đó l</a:t>
            </a:r>
            <a:r>
              <a:rPr lang="en-US" altLang="x-none" sz="2800" b="1" dirty="0">
                <a:solidFill>
                  <a:srgbClr val="385723"/>
                </a:solidFill>
                <a:latin typeface="Calibri" panose="020F0502020204030204" pitchFamily="34" charset="0"/>
                <a:ea typeface="Calibri" panose="020F0502020204030204" pitchFamily="34" charset="0"/>
              </a:rPr>
              <a:t>à</a:t>
            </a:r>
            <a:r>
              <a:rPr lang="en-US" altLang="x-none" sz="2800" b="1" dirty="0">
                <a:solidFill>
                  <a:srgbClr val="385723"/>
                </a:solidFill>
                <a:latin typeface="Calibri" panose="020F0502020204030204" pitchFamily="34" charset="0"/>
                <a:cs typeface="Calibri" panose="020F0502020204030204" pitchFamily="34" charset="0"/>
              </a:rPr>
              <a:t>m tăng số va chạm hiệu quả, từ đó tốc độ phản ứng tăng.</a:t>
            </a:r>
            <a:endParaRPr lang="en-US" altLang="x-none" sz="2800" b="1" dirty="0">
              <a:solidFill>
                <a:srgbClr val="385723"/>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down)">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loud 2"/>
          <p:cNvSpPr/>
          <p:nvPr/>
        </p:nvSpPr>
        <p:spPr>
          <a:xfrm>
            <a:off x="558800" y="85725"/>
            <a:ext cx="8585200" cy="2179638"/>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866900" y="374650"/>
            <a:ext cx="6553200" cy="1570038"/>
          </a:xfrm>
          <a:prstGeom prst="rect">
            <a:avLst/>
          </a:prstGeom>
          <a:noFill/>
          <a:ln w="9525">
            <a:noFill/>
          </a:ln>
        </p:spPr>
        <p:txBody>
          <a:bodyPr>
            <a:spAutoFit/>
          </a:bodyPr>
          <a:p>
            <a:pPr eaLnBrk="1" hangingPunct="1">
              <a:buNone/>
            </a:pPr>
            <a:r>
              <a:rPr lang="en-US" altLang="x-none" sz="3200" dirty="0">
                <a:solidFill>
                  <a:srgbClr val="000000"/>
                </a:solidFill>
                <a:latin typeface="Calibri" panose="020F0502020204030204" pitchFamily="34" charset="0"/>
                <a:cs typeface="Calibri" panose="020F0502020204030204" pitchFamily="34" charset="0"/>
              </a:rPr>
              <a:t>Trong quy trình sản xuất sulfuric acid, không khí được thổi v</a:t>
            </a:r>
            <a:r>
              <a:rPr lang="en-US" altLang="x-none" sz="3200" dirty="0">
                <a:solidFill>
                  <a:srgbClr val="000000"/>
                </a:solidFill>
                <a:latin typeface="Calibri" panose="020F0502020204030204" pitchFamily="34" charset="0"/>
                <a:ea typeface="Calibri" panose="020F0502020204030204" pitchFamily="34" charset="0"/>
              </a:rPr>
              <a:t>à</a:t>
            </a:r>
            <a:r>
              <a:rPr lang="en-US" altLang="x-none" sz="3200" dirty="0">
                <a:solidFill>
                  <a:srgbClr val="000000"/>
                </a:solidFill>
                <a:latin typeface="Calibri" panose="020F0502020204030204" pitchFamily="34" charset="0"/>
                <a:cs typeface="Calibri" panose="020F0502020204030204" pitchFamily="34" charset="0"/>
              </a:rPr>
              <a:t>o liên tục để đốt lưu huỳnh hoặc quặng pirit sắt.</a:t>
            </a:r>
            <a:endParaRPr lang="en-US" altLang="x-none" sz="3200" dirty="0">
              <a:solidFill>
                <a:srgbClr val="000000"/>
              </a:solidFill>
              <a:latin typeface="Times New Roman" panose="02020603050405020304" pitchFamily="18" charset="0"/>
              <a:ea typeface="Times New Roman" panose="02020603050405020304" pitchFamily="18" charset="0"/>
            </a:endParaRPr>
          </a:p>
        </p:txBody>
      </p:sp>
      <p:sp>
        <p:nvSpPr>
          <p:cNvPr id="6" name="Cloud 5"/>
          <p:cNvSpPr/>
          <p:nvPr/>
        </p:nvSpPr>
        <p:spPr>
          <a:xfrm>
            <a:off x="6230938" y="1873250"/>
            <a:ext cx="2687638" cy="109855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6650038" y="2198688"/>
            <a:ext cx="2314575" cy="584200"/>
          </a:xfrm>
          <a:prstGeom prst="rect">
            <a:avLst/>
          </a:prstGeom>
          <a:noFill/>
          <a:ln w="9525">
            <a:noFill/>
          </a:ln>
        </p:spPr>
        <p:txBody>
          <a:bodyPr>
            <a:spAutoFit/>
          </a:bodyPr>
          <a:p>
            <a:pPr algn="ctr" eaLnBrk="1" hangingPunct="1">
              <a:buNone/>
            </a:pPr>
            <a:r>
              <a:rPr lang="en-US" altLang="x-none" sz="3200" b="1" dirty="0">
                <a:solidFill>
                  <a:srgbClr val="0070C0"/>
                </a:solidFill>
                <a:latin typeface="Calibri" panose="020F0502020204030204" pitchFamily="34" charset="0"/>
                <a:cs typeface="Calibri" panose="020F0502020204030204" pitchFamily="34" charset="0"/>
              </a:rPr>
              <a:t>Nồng độ</a:t>
            </a:r>
            <a:endParaRPr lang="en-US" altLang="x-none" sz="3200" b="1" dirty="0">
              <a:solidFill>
                <a:srgbClr val="0070C0"/>
              </a:solidFill>
              <a:latin typeface="Times New Roman" panose="02020603050405020304" pitchFamily="18" charset="0"/>
              <a:ea typeface="Times New Roman" panose="02020603050405020304" pitchFamily="18" charset="0"/>
            </a:endParaRPr>
          </a:p>
        </p:txBody>
      </p:sp>
      <p:pic>
        <p:nvPicPr>
          <p:cNvPr id="38918" name="Picture 7">
            <a:hlinkClick r:id="rId1" action="ppaction://hlinksldjump"/>
          </p:cNvPr>
          <p:cNvPicPr>
            <a:picLocks noChangeAspect="1"/>
          </p:cNvPicPr>
          <p:nvPr/>
        </p:nvPicPr>
        <p:blipFill>
          <a:blip r:embed="rId2">
            <a:clrChange>
              <a:clrFrom>
                <a:srgbClr val="EEEEEE"/>
              </a:clrFrom>
              <a:clrTo>
                <a:srgbClr val="EEEEEE">
                  <a:alpha val="0"/>
                </a:srgbClr>
              </a:clrTo>
            </a:clrChange>
          </a:blip>
          <a:stretch>
            <a:fillRect/>
          </a:stretch>
        </p:blipFill>
        <p:spPr>
          <a:xfrm>
            <a:off x="6934200" y="4949825"/>
            <a:ext cx="2314575" cy="1971675"/>
          </a:xfrm>
          <a:prstGeom prst="rect">
            <a:avLst/>
          </a:prstGeom>
          <a:noFill/>
          <a:ln w="9525">
            <a:noFill/>
          </a:ln>
        </p:spPr>
      </p:pic>
      <p:pic>
        <p:nvPicPr>
          <p:cNvPr id="38919" name="Picture 2" descr="Lưu huỳnh dioxit có nguy hiểm không? Điều chế và ứng dụng"/>
          <p:cNvPicPr>
            <a:picLocks noChangeAspect="1"/>
          </p:cNvPicPr>
          <p:nvPr/>
        </p:nvPicPr>
        <p:blipFill>
          <a:blip r:embed="rId3"/>
          <a:stretch>
            <a:fillRect/>
          </a:stretch>
        </p:blipFill>
        <p:spPr>
          <a:xfrm>
            <a:off x="60325" y="2154238"/>
            <a:ext cx="6181725" cy="4295775"/>
          </a:xfrm>
          <a:prstGeom prst="rect">
            <a:avLst/>
          </a:prstGeom>
          <a:noFill/>
          <a:ln w="9525">
            <a:noFill/>
          </a:ln>
        </p:spPr>
      </p:pic>
      <p:sp>
        <p:nvSpPr>
          <p:cNvPr id="9" name="Cloud 8"/>
          <p:cNvSpPr/>
          <p:nvPr/>
        </p:nvSpPr>
        <p:spPr>
          <a:xfrm>
            <a:off x="3286125" y="2782888"/>
            <a:ext cx="4024313" cy="3770313"/>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3657600" y="3114675"/>
            <a:ext cx="3652838" cy="3108325"/>
          </a:xfrm>
          <a:prstGeom prst="rect">
            <a:avLst/>
          </a:prstGeom>
          <a:noFill/>
          <a:ln w="9525">
            <a:noFill/>
          </a:ln>
        </p:spPr>
        <p:txBody>
          <a:bodyPr>
            <a:spAutoFit/>
          </a:bodyPr>
          <a:p>
            <a:pPr eaLnBrk="1" hangingPunct="1">
              <a:buNone/>
            </a:pPr>
            <a:r>
              <a:rPr lang="en-US" altLang="x-none" sz="2800" b="1" dirty="0">
                <a:solidFill>
                  <a:srgbClr val="385723"/>
                </a:solidFill>
                <a:latin typeface="Calibri" panose="020F0502020204030204" pitchFamily="34" charset="0"/>
                <a:cs typeface="Calibri" panose="020F0502020204030204" pitchFamily="34" charset="0"/>
              </a:rPr>
              <a:t>Việc thổi khí liên tục l</a:t>
            </a:r>
            <a:r>
              <a:rPr lang="en-US" altLang="x-none" sz="2800" b="1" dirty="0">
                <a:solidFill>
                  <a:srgbClr val="385723"/>
                </a:solidFill>
                <a:latin typeface="Calibri" panose="020F0502020204030204" pitchFamily="34" charset="0"/>
                <a:ea typeface="Calibri" panose="020F0502020204030204" pitchFamily="34" charset="0"/>
              </a:rPr>
              <a:t>à</a:t>
            </a:r>
            <a:r>
              <a:rPr lang="en-US" altLang="x-none" sz="2800" b="1" dirty="0">
                <a:solidFill>
                  <a:srgbClr val="385723"/>
                </a:solidFill>
                <a:latin typeface="Calibri" panose="020F0502020204030204" pitchFamily="34" charset="0"/>
                <a:cs typeface="Calibri" panose="020F0502020204030204" pitchFamily="34" charset="0"/>
              </a:rPr>
              <a:t>m tăng nồng độ khí oxygen, dẫn đến khả năng va chạm nhiều hơn, từ đó số va chạm hiệu quả tăng lên, tốc độ phản ứng tăng.</a:t>
            </a:r>
            <a:endParaRPr lang="en-US" altLang="x-none" sz="2800" b="1" dirty="0">
              <a:solidFill>
                <a:srgbClr val="385723"/>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loud 2"/>
          <p:cNvSpPr/>
          <p:nvPr/>
        </p:nvSpPr>
        <p:spPr>
          <a:xfrm>
            <a:off x="215900" y="233363"/>
            <a:ext cx="8204200" cy="28194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169988" y="914400"/>
            <a:ext cx="7239000" cy="1179513"/>
          </a:xfrm>
          <a:prstGeom prst="rect">
            <a:avLst/>
          </a:prstGeom>
          <a:noFill/>
        </p:spPr>
        <p:txBody>
          <a:bodyPr wrap="square" rtlCol="0">
            <a:spAutoFit/>
          </a:bodyPr>
          <a:p>
            <a:pPr algn="just" eaLnBrk="1" hangingPunct="1">
              <a:lnSpc>
                <a:spcPct val="115000"/>
              </a:lnSpc>
              <a:spcAft>
                <a:spcPts val="600"/>
              </a:spcAft>
              <a:buNone/>
            </a:pPr>
            <a:r>
              <a:rPr sz="3200" i="1" dirty="0">
                <a:solidFill>
                  <a:srgbClr val="000000"/>
                </a:solidFill>
                <a:latin typeface="Times New Roman" panose="02020603050405020304" pitchFamily="18" charset="0"/>
                <a:cs typeface="Times New Roman" panose="02020603050405020304" pitchFamily="18" charset="0"/>
              </a:rPr>
              <a:t>Củi khi được chẻ nhỏ sẽ cháy nhanh hơn v</a:t>
            </a:r>
            <a:r>
              <a:rPr sz="3200" i="1" dirty="0">
                <a:solidFill>
                  <a:srgbClr val="000000"/>
                </a:solidFill>
                <a:latin typeface="Times New Roman" panose="02020603050405020304" pitchFamily="18" charset="0"/>
                <a:ea typeface="Times New Roman" panose="02020603050405020304" pitchFamily="18" charset="0"/>
              </a:rPr>
              <a:t>à</a:t>
            </a:r>
            <a:r>
              <a:rPr sz="3200" i="1" dirty="0">
                <a:solidFill>
                  <a:srgbClr val="000000"/>
                </a:solidFill>
                <a:latin typeface="Times New Roman" panose="02020603050405020304" pitchFamily="18" charset="0"/>
                <a:cs typeface="Times New Roman" panose="02020603050405020304" pitchFamily="18" charset="0"/>
              </a:rPr>
              <a:t> mạnh hơn so với củi có kích thước lớn</a:t>
            </a:r>
            <a:endParaRPr lang="en-US" altLang="x-none" sz="3200" i="1" dirty="0">
              <a:solidFill>
                <a:srgbClr val="000000"/>
              </a:solidFill>
              <a:latin typeface="Times New Roman" panose="02020603050405020304" pitchFamily="18" charset="0"/>
              <a:ea typeface="Times New Roman" panose="02020603050405020304" pitchFamily="18" charset="0"/>
            </a:endParaRPr>
          </a:p>
        </p:txBody>
      </p:sp>
      <p:sp>
        <p:nvSpPr>
          <p:cNvPr id="6" name="Cloud 5"/>
          <p:cNvSpPr/>
          <p:nvPr/>
        </p:nvSpPr>
        <p:spPr>
          <a:xfrm>
            <a:off x="5087938" y="2286000"/>
            <a:ext cx="3633788" cy="16002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5318125" y="2794000"/>
            <a:ext cx="3403600" cy="584200"/>
          </a:xfrm>
          <a:prstGeom prst="rect">
            <a:avLst/>
          </a:prstGeom>
          <a:noFill/>
          <a:ln w="9525">
            <a:noFill/>
          </a:ln>
        </p:spPr>
        <p:txBody>
          <a:bodyPr>
            <a:spAutoFit/>
          </a:bodyPr>
          <a:p>
            <a:pPr eaLnBrk="1" hangingPunct="1">
              <a:buNone/>
            </a:pPr>
            <a:r>
              <a:rPr lang="en-US" altLang="x-none" sz="3200" b="1" dirty="0">
                <a:solidFill>
                  <a:srgbClr val="0070C0"/>
                </a:solidFill>
                <a:latin typeface="Calibri" panose="020F0502020204030204" pitchFamily="34" charset="0"/>
                <a:cs typeface="Calibri" panose="020F0502020204030204" pitchFamily="34" charset="0"/>
              </a:rPr>
              <a:t>Diện tích tiếp xúc</a:t>
            </a:r>
            <a:endParaRPr lang="en-US" altLang="x-none" sz="3200" b="1" dirty="0">
              <a:solidFill>
                <a:srgbClr val="0070C0"/>
              </a:solidFill>
              <a:latin typeface="Times New Roman" panose="02020603050405020304" pitchFamily="18" charset="0"/>
              <a:ea typeface="Times New Roman" panose="02020603050405020304" pitchFamily="18" charset="0"/>
            </a:endParaRPr>
          </a:p>
        </p:txBody>
      </p:sp>
      <p:pic>
        <p:nvPicPr>
          <p:cNvPr id="39942" name="Picture 7">
            <a:hlinkClick r:id="rId1" action="ppaction://hlinksldjump"/>
          </p:cNvPr>
          <p:cNvPicPr>
            <a:picLocks noChangeAspect="1"/>
          </p:cNvPicPr>
          <p:nvPr/>
        </p:nvPicPr>
        <p:blipFill>
          <a:blip r:embed="rId2">
            <a:clrChange>
              <a:clrFrom>
                <a:srgbClr val="EEEEEE"/>
              </a:clrFrom>
              <a:clrTo>
                <a:srgbClr val="EEEEEE">
                  <a:alpha val="0"/>
                </a:srgbClr>
              </a:clrTo>
            </a:clrChange>
          </a:blip>
          <a:stretch>
            <a:fillRect/>
          </a:stretch>
        </p:blipFill>
        <p:spPr>
          <a:xfrm>
            <a:off x="6934200" y="4949825"/>
            <a:ext cx="2314575" cy="1971675"/>
          </a:xfrm>
          <a:prstGeom prst="rect">
            <a:avLst/>
          </a:prstGeom>
          <a:noFill/>
          <a:ln w="9525">
            <a:noFill/>
          </a:ln>
        </p:spPr>
      </p:pic>
      <p:pic>
        <p:nvPicPr>
          <p:cNvPr id="2052" name="Picture 4" descr="Nguyên tắc nhóm và sử dụng lửa trại ngoài tự nhiên - Tư Vấn Du Lịch Trải  Nghiệm"/>
          <p:cNvPicPr>
            <a:picLocks noChangeAspect="1"/>
          </p:cNvPicPr>
          <p:nvPr/>
        </p:nvPicPr>
        <p:blipFill>
          <a:blip r:embed="rId3"/>
          <a:stretch>
            <a:fillRect/>
          </a:stretch>
        </p:blipFill>
        <p:spPr>
          <a:xfrm>
            <a:off x="215900" y="2133600"/>
            <a:ext cx="2286000" cy="1847850"/>
          </a:xfrm>
          <a:prstGeom prst="rect">
            <a:avLst/>
          </a:prstGeom>
          <a:noFill/>
          <a:ln w="9525">
            <a:noFill/>
          </a:ln>
        </p:spPr>
      </p:pic>
      <p:pic>
        <p:nvPicPr>
          <p:cNvPr id="2054" name="Picture 6" descr="Cành Cây Bị Cháy Và Ngọn Lửa Buổi Tối Tuyệt Đẹp Lửa Của Cây Thông Cháy  Trong Rừng Hoang Dã Củi Đốt Lửa Cam Ngọn Lửa Đỏ Trên Than Nóng Của Lò"/>
          <p:cNvPicPr>
            <a:picLocks noChangeAspect="1"/>
          </p:cNvPicPr>
          <p:nvPr/>
        </p:nvPicPr>
        <p:blipFill>
          <a:blip r:embed="rId4"/>
          <a:stretch>
            <a:fillRect/>
          </a:stretch>
        </p:blipFill>
        <p:spPr>
          <a:xfrm>
            <a:off x="2638425" y="2133600"/>
            <a:ext cx="2466975" cy="1847850"/>
          </a:xfrm>
          <a:prstGeom prst="rect">
            <a:avLst/>
          </a:prstGeom>
          <a:noFill/>
          <a:ln w="9525">
            <a:noFill/>
          </a:ln>
        </p:spPr>
      </p:pic>
      <p:sp>
        <p:nvSpPr>
          <p:cNvPr id="9" name="Cloud 8"/>
          <p:cNvSpPr/>
          <p:nvPr/>
        </p:nvSpPr>
        <p:spPr>
          <a:xfrm>
            <a:off x="76200" y="3810000"/>
            <a:ext cx="8001000" cy="2971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342900" y="4503738"/>
            <a:ext cx="7467600" cy="1487488"/>
          </a:xfrm>
          <a:prstGeom prst="rect">
            <a:avLst/>
          </a:prstGeom>
          <a:noFill/>
        </p:spPr>
        <p:txBody>
          <a:bodyPr wrap="square" rtlCol="0">
            <a:spAutoFit/>
          </a:bodyPr>
          <a:p>
            <a:pPr indent="254000" algn="just" eaLnBrk="1" hangingPunct="1">
              <a:lnSpc>
                <a:spcPct val="110000"/>
              </a:lnSpc>
              <a:spcAft>
                <a:spcPts val="500"/>
              </a:spcAft>
              <a:buNone/>
            </a:pPr>
            <a:r>
              <a:rPr lang="en-US" altLang="x-none" sz="2800" b="1" dirty="0">
                <a:solidFill>
                  <a:srgbClr val="385723"/>
                </a:solidFill>
                <a:latin typeface="Times New Roman" panose="02020603050405020304" pitchFamily="18" charset="0"/>
                <a:cs typeface="Calibri" panose="020F0502020204030204" pitchFamily="34" charset="0"/>
              </a:rPr>
              <a:t>Củi được chẻ nhỏ có diện tích bề mặt tiếp xúc lớn hơn, l</a:t>
            </a:r>
            <a:r>
              <a:rPr lang="en-US" altLang="x-none" sz="2800" b="1" dirty="0">
                <a:solidFill>
                  <a:srgbClr val="385723"/>
                </a:solidFill>
                <a:latin typeface="Times New Roman" panose="02020603050405020304" pitchFamily="18" charset="0"/>
                <a:ea typeface="Calibri" panose="020F0502020204030204" pitchFamily="34" charset="0"/>
              </a:rPr>
              <a:t>à</a:t>
            </a:r>
            <a:r>
              <a:rPr lang="en-US" altLang="x-none" sz="2800" b="1" dirty="0">
                <a:solidFill>
                  <a:srgbClr val="385723"/>
                </a:solidFill>
                <a:latin typeface="Times New Roman" panose="02020603050405020304" pitchFamily="18" charset="0"/>
                <a:cs typeface="Calibri" panose="020F0502020204030204" pitchFamily="34" charset="0"/>
              </a:rPr>
              <a:t>m tăng khả năng phản ứng cháy với oxygen, tốc độ phản ứng tăng.</a:t>
            </a:r>
            <a:endParaRPr lang="en-US" altLang="x-none" sz="2000" b="1" dirty="0">
              <a:solidFill>
                <a:srgbClr val="385723"/>
              </a:solidFill>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arn(inVertical)">
                                      <p:cBhvr>
                                        <p:cTn id="13" dur="500"/>
                                        <p:tgtEl>
                                          <p:spTgt spid="2052"/>
                                        </p:tgtEl>
                                      </p:cBhvr>
                                    </p:animEffect>
                                  </p:childTnLst>
                                </p:cTn>
                              </p:par>
                              <p:par>
                                <p:cTn id="14" presetID="16" presetClass="entr" presetSubtype="21"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barn(inVertical)">
                                      <p:cBhvr>
                                        <p:cTn id="16" dur="500"/>
                                        <p:tgtEl>
                                          <p:spTgt spid="205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2" descr="Cộng đồng học tập online | Học trực tuyến - Hoc24"/>
          <p:cNvPicPr>
            <a:picLocks noChangeAspect="1"/>
          </p:cNvPicPr>
          <p:nvPr/>
        </p:nvPicPr>
        <p:blipFill>
          <a:blip r:embed="rId1"/>
          <a:srcRect l="6667" t="17439" r="7407"/>
          <a:stretch>
            <a:fillRect/>
          </a:stretch>
        </p:blipFill>
        <p:spPr>
          <a:xfrm>
            <a:off x="9525" y="2019300"/>
            <a:ext cx="3616325" cy="3327400"/>
          </a:xfrm>
          <a:prstGeom prst="rect">
            <a:avLst/>
          </a:prstGeom>
          <a:noFill/>
          <a:ln w="9525">
            <a:noFill/>
          </a:ln>
        </p:spPr>
      </p:pic>
      <p:sp>
        <p:nvSpPr>
          <p:cNvPr id="3" name="Cloud 2"/>
          <p:cNvSpPr/>
          <p:nvPr/>
        </p:nvSpPr>
        <p:spPr>
          <a:xfrm>
            <a:off x="304800" y="106363"/>
            <a:ext cx="5943600" cy="22860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346200" y="635000"/>
            <a:ext cx="4419600" cy="1177925"/>
          </a:xfrm>
          <a:prstGeom prst="rect">
            <a:avLst/>
          </a:prstGeom>
          <a:noFill/>
        </p:spPr>
        <p:txBody>
          <a:bodyPr wrap="square" rtlCol="0">
            <a:spAutoFit/>
          </a:bodyPr>
          <a:p>
            <a:pPr eaLnBrk="1" hangingPunct="1">
              <a:lnSpc>
                <a:spcPct val="115000"/>
              </a:lnSpc>
              <a:buNone/>
            </a:pPr>
            <a:r>
              <a:rPr lang="en-US" altLang="x-none" sz="3200" dirty="0">
                <a:solidFill>
                  <a:srgbClr val="000000"/>
                </a:solidFill>
                <a:latin typeface="Times New Roman" panose="02020603050405020304" pitchFamily="18" charset="0"/>
                <a:cs typeface="Calibri" panose="020F0502020204030204" pitchFamily="34" charset="0"/>
              </a:rPr>
              <a:t>Khi nhai kĩ cơm, cảm nhận cơm có vị ngọt hơn</a:t>
            </a:r>
            <a:endParaRPr lang="en-US" altLang="x-none" dirty="0">
              <a:solidFill>
                <a:srgbClr val="000000"/>
              </a:solidFill>
              <a:latin typeface="Tahoma" panose="020B0604030504040204" pitchFamily="34" charset="0"/>
              <a:ea typeface="Tahoma" panose="020B0604030504040204" pitchFamily="34" charset="0"/>
            </a:endParaRPr>
          </a:p>
        </p:txBody>
      </p:sp>
      <p:sp>
        <p:nvSpPr>
          <p:cNvPr id="6" name="Cloud 5"/>
          <p:cNvSpPr/>
          <p:nvPr/>
        </p:nvSpPr>
        <p:spPr>
          <a:xfrm>
            <a:off x="3317875" y="2146300"/>
            <a:ext cx="2743200" cy="15240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3565525" y="2598738"/>
            <a:ext cx="2260600" cy="585787"/>
          </a:xfrm>
          <a:prstGeom prst="rect">
            <a:avLst/>
          </a:prstGeom>
          <a:noFill/>
          <a:ln w="9525">
            <a:noFill/>
          </a:ln>
        </p:spPr>
        <p:txBody>
          <a:bodyPr>
            <a:spAutoFit/>
          </a:bodyPr>
          <a:p>
            <a:pPr eaLnBrk="1" hangingPunct="1">
              <a:buNone/>
            </a:pPr>
            <a:r>
              <a:rPr lang="en-US" altLang="x-none" sz="3200" b="1" dirty="0">
                <a:solidFill>
                  <a:srgbClr val="0070C0"/>
                </a:solidFill>
                <a:latin typeface="Calibri" panose="020F0502020204030204" pitchFamily="34" charset="0"/>
                <a:cs typeface="Calibri" panose="020F0502020204030204" pitchFamily="34" charset="0"/>
              </a:rPr>
              <a:t>chất xúc tác</a:t>
            </a:r>
            <a:endParaRPr lang="en-US" altLang="x-none" sz="3200" b="1" dirty="0">
              <a:solidFill>
                <a:srgbClr val="0070C0"/>
              </a:solidFill>
              <a:latin typeface="Times New Roman" panose="02020603050405020304" pitchFamily="18" charset="0"/>
              <a:ea typeface="Times New Roman" panose="02020603050405020304" pitchFamily="18" charset="0"/>
            </a:endParaRPr>
          </a:p>
        </p:txBody>
      </p:sp>
      <p:pic>
        <p:nvPicPr>
          <p:cNvPr id="40967" name="Picture 7">
            <a:hlinkClick r:id="rId2" action="ppaction://hlinksldjump"/>
          </p:cNvPr>
          <p:cNvPicPr>
            <a:picLocks noChangeAspect="1"/>
          </p:cNvPicPr>
          <p:nvPr/>
        </p:nvPicPr>
        <p:blipFill>
          <a:blip r:embed="rId3">
            <a:clrChange>
              <a:clrFrom>
                <a:srgbClr val="EEEEEE"/>
              </a:clrFrom>
              <a:clrTo>
                <a:srgbClr val="EEEEEE">
                  <a:alpha val="0"/>
                </a:srgbClr>
              </a:clrTo>
            </a:clrChange>
          </a:blip>
          <a:stretch>
            <a:fillRect/>
          </a:stretch>
        </p:blipFill>
        <p:spPr>
          <a:xfrm>
            <a:off x="6934200" y="4949825"/>
            <a:ext cx="2314575" cy="1971675"/>
          </a:xfrm>
          <a:prstGeom prst="rect">
            <a:avLst/>
          </a:prstGeom>
          <a:noFill/>
          <a:ln w="9525">
            <a:noFill/>
          </a:ln>
        </p:spPr>
      </p:pic>
      <p:sp>
        <p:nvSpPr>
          <p:cNvPr id="9" name="Cloud 8"/>
          <p:cNvSpPr/>
          <p:nvPr/>
        </p:nvSpPr>
        <p:spPr>
          <a:xfrm>
            <a:off x="5868988" y="98425"/>
            <a:ext cx="3378200" cy="6988175"/>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70AD47">
                  <a:lumMod val="50000"/>
                </a:srgbClr>
              </a:solidFill>
              <a:effectLst/>
              <a:uLnTx/>
              <a:uFillTx/>
              <a:latin typeface="Calibri" panose="020F0502020204030204"/>
              <a:ea typeface="+mn-ea"/>
              <a:cs typeface="+mn-cs"/>
            </a:endParaRPr>
          </a:p>
        </p:txBody>
      </p:sp>
      <p:sp>
        <p:nvSpPr>
          <p:cNvPr id="10" name="TextBox 9"/>
          <p:cNvSpPr txBox="1"/>
          <p:nvPr/>
        </p:nvSpPr>
        <p:spPr>
          <a:xfrm>
            <a:off x="6038850" y="715963"/>
            <a:ext cx="3152775" cy="6294438"/>
          </a:xfrm>
          <a:prstGeom prst="rect">
            <a:avLst/>
          </a:prstGeom>
          <a:noFill/>
        </p:spPr>
        <p:txBody>
          <a:bodyPr wrap="square" rtlCol="0">
            <a:spAutoFit/>
          </a:bodyPr>
          <a:p>
            <a:pPr marL="101600" indent="254000" algn="ctr" eaLnBrk="1" hangingPunct="1">
              <a:lnSpc>
                <a:spcPct val="110000"/>
              </a:lnSpc>
              <a:spcAft>
                <a:spcPts val="500"/>
              </a:spcAft>
              <a:buNone/>
            </a:pPr>
            <a:r>
              <a:rPr lang="en-US" altLang="x-none" sz="2800" dirty="0">
                <a:solidFill>
                  <a:srgbClr val="385723"/>
                </a:solidFill>
                <a:latin typeface="Times New Roman" panose="02020603050405020304" pitchFamily="18" charset="0"/>
                <a:cs typeface="Calibri" panose="020F0502020204030204" pitchFamily="34" charset="0"/>
              </a:rPr>
              <a:t>Th</a:t>
            </a:r>
            <a:r>
              <a:rPr lang="en-US" altLang="x-none" sz="2800" dirty="0">
                <a:solidFill>
                  <a:srgbClr val="385723"/>
                </a:solidFill>
                <a:latin typeface="Times New Roman" panose="02020603050405020304" pitchFamily="18" charset="0"/>
                <a:ea typeface="Calibri" panose="020F0502020204030204" pitchFamily="34" charset="0"/>
              </a:rPr>
              <a:t>à</a:t>
            </a:r>
            <a:r>
              <a:rPr lang="en-US" altLang="x-none" sz="2800" dirty="0">
                <a:solidFill>
                  <a:srgbClr val="385723"/>
                </a:solidFill>
                <a:latin typeface="Times New Roman" panose="02020603050405020304" pitchFamily="18" charset="0"/>
                <a:cs typeface="Calibri" panose="020F0502020204030204" pitchFamily="34" charset="0"/>
              </a:rPr>
              <a:t>nh phần chính của cơm l</a:t>
            </a:r>
            <a:r>
              <a:rPr lang="en-US" altLang="x-none" sz="2800" dirty="0">
                <a:solidFill>
                  <a:srgbClr val="385723"/>
                </a:solidFill>
                <a:latin typeface="Times New Roman" panose="02020603050405020304" pitchFamily="18" charset="0"/>
                <a:ea typeface="Calibri" panose="020F0502020204030204" pitchFamily="34" charset="0"/>
              </a:rPr>
              <a:t>à</a:t>
            </a:r>
            <a:r>
              <a:rPr lang="en-US" altLang="x-none" sz="2800" dirty="0">
                <a:solidFill>
                  <a:srgbClr val="385723"/>
                </a:solidFill>
                <a:latin typeface="Times New Roman" panose="02020603050405020304" pitchFamily="18" charset="0"/>
                <a:cs typeface="Calibri" panose="020F0502020204030204" pitchFamily="34" charset="0"/>
              </a:rPr>
              <a:t> tinh bột (C</a:t>
            </a:r>
            <a:r>
              <a:rPr lang="en-US" altLang="x-none" sz="2800" baseline="-25000" dirty="0">
                <a:solidFill>
                  <a:srgbClr val="385723"/>
                </a:solidFill>
                <a:latin typeface="Times New Roman" panose="02020603050405020304" pitchFamily="18" charset="0"/>
                <a:cs typeface="Calibri" panose="020F0502020204030204" pitchFamily="34" charset="0"/>
              </a:rPr>
              <a:t>6</a:t>
            </a:r>
            <a:r>
              <a:rPr lang="en-US" altLang="x-none" sz="2800" dirty="0">
                <a:solidFill>
                  <a:srgbClr val="385723"/>
                </a:solidFill>
                <a:latin typeface="Times New Roman" panose="02020603050405020304" pitchFamily="18" charset="0"/>
                <a:cs typeface="Calibri" panose="020F0502020204030204" pitchFamily="34" charset="0"/>
              </a:rPr>
              <a:t>H</a:t>
            </a:r>
            <a:r>
              <a:rPr lang="en-US" altLang="x-none" sz="2800" baseline="-25000" dirty="0">
                <a:solidFill>
                  <a:srgbClr val="385723"/>
                </a:solidFill>
                <a:latin typeface="Times New Roman" panose="02020603050405020304" pitchFamily="18" charset="0"/>
                <a:cs typeface="Calibri" panose="020F0502020204030204" pitchFamily="34" charset="0"/>
              </a:rPr>
              <a:t>10</a:t>
            </a:r>
            <a:r>
              <a:rPr lang="en-US" altLang="x-none" sz="2800" dirty="0">
                <a:solidFill>
                  <a:srgbClr val="385723"/>
                </a:solidFill>
                <a:latin typeface="Times New Roman" panose="02020603050405020304" pitchFamily="18" charset="0"/>
                <a:cs typeface="Calibri" panose="020F0502020204030204" pitchFamily="34" charset="0"/>
              </a:rPr>
              <a:t>O</a:t>
            </a:r>
            <a:r>
              <a:rPr lang="en-US" altLang="x-none" sz="2800" baseline="-25000" dirty="0">
                <a:solidFill>
                  <a:srgbClr val="385723"/>
                </a:solidFill>
                <a:latin typeface="Times New Roman" panose="02020603050405020304" pitchFamily="18" charset="0"/>
                <a:cs typeface="Calibri" panose="020F0502020204030204" pitchFamily="34" charset="0"/>
              </a:rPr>
              <a:t>5</a:t>
            </a:r>
            <a:r>
              <a:rPr lang="en-US" altLang="x-none" sz="2800" dirty="0">
                <a:solidFill>
                  <a:srgbClr val="385723"/>
                </a:solidFill>
                <a:latin typeface="Times New Roman" panose="02020603050405020304" pitchFamily="18" charset="0"/>
                <a:cs typeface="Calibri" panose="020F0502020204030204" pitchFamily="34" charset="0"/>
              </a:rPr>
              <a:t>)</a:t>
            </a:r>
            <a:r>
              <a:rPr lang="en-US" altLang="x-none" sz="2800" baseline="-25000" dirty="0">
                <a:solidFill>
                  <a:srgbClr val="385723"/>
                </a:solidFill>
                <a:latin typeface="Times New Roman" panose="02020603050405020304" pitchFamily="18" charset="0"/>
                <a:cs typeface="Calibri" panose="020F0502020204030204" pitchFamily="34" charset="0"/>
              </a:rPr>
              <a:t>n</a:t>
            </a:r>
            <a:r>
              <a:rPr lang="en-US" altLang="x-none" sz="2800" dirty="0">
                <a:solidFill>
                  <a:srgbClr val="385723"/>
                </a:solidFill>
                <a:latin typeface="Times New Roman" panose="02020603050405020304" pitchFamily="18" charset="0"/>
                <a:cs typeface="Calibri" panose="020F0502020204030204" pitchFamily="34" charset="0"/>
              </a:rPr>
              <a:t> khi nhai kĩ cơm, tuyến nước bọt cung cấp enzyme amylase, đóng vai trò l</a:t>
            </a:r>
            <a:r>
              <a:rPr lang="en-US" altLang="x-none" sz="2800" dirty="0">
                <a:solidFill>
                  <a:srgbClr val="385723"/>
                </a:solidFill>
                <a:latin typeface="Times New Roman" panose="02020603050405020304" pitchFamily="18" charset="0"/>
                <a:ea typeface="Calibri" panose="020F0502020204030204" pitchFamily="34" charset="0"/>
              </a:rPr>
              <a:t>à</a:t>
            </a:r>
            <a:r>
              <a:rPr lang="en-US" altLang="x-none" sz="2800" dirty="0">
                <a:solidFill>
                  <a:srgbClr val="385723"/>
                </a:solidFill>
                <a:latin typeface="Times New Roman" panose="02020603050405020304" pitchFamily="18" charset="0"/>
                <a:cs typeface="Calibri" panose="020F0502020204030204" pitchFamily="34" charset="0"/>
              </a:rPr>
              <a:t> chất xúc tác, chuyển hoá tinh bột th</a:t>
            </a:r>
            <a:r>
              <a:rPr lang="en-US" altLang="x-none" sz="2800" dirty="0">
                <a:solidFill>
                  <a:srgbClr val="385723"/>
                </a:solidFill>
                <a:latin typeface="Times New Roman" panose="02020603050405020304" pitchFamily="18" charset="0"/>
                <a:ea typeface="Calibri" panose="020F0502020204030204" pitchFamily="34" charset="0"/>
              </a:rPr>
              <a:t>à</a:t>
            </a:r>
            <a:r>
              <a:rPr lang="en-US" altLang="x-none" sz="2800" dirty="0">
                <a:solidFill>
                  <a:srgbClr val="385723"/>
                </a:solidFill>
                <a:latin typeface="Times New Roman" panose="02020603050405020304" pitchFamily="18" charset="0"/>
                <a:cs typeface="Calibri" panose="020F0502020204030204" pitchFamily="34" charset="0"/>
              </a:rPr>
              <a:t>nh đường glucose (C</a:t>
            </a:r>
            <a:r>
              <a:rPr lang="en-US" altLang="x-none" sz="2800" baseline="-25000" dirty="0">
                <a:solidFill>
                  <a:srgbClr val="385723"/>
                </a:solidFill>
                <a:latin typeface="Times New Roman" panose="02020603050405020304" pitchFamily="18" charset="0"/>
                <a:cs typeface="Calibri" panose="020F0502020204030204" pitchFamily="34" charset="0"/>
              </a:rPr>
              <a:t>6</a:t>
            </a:r>
            <a:r>
              <a:rPr lang="en-US" altLang="x-none" sz="2800" dirty="0">
                <a:solidFill>
                  <a:srgbClr val="385723"/>
                </a:solidFill>
                <a:latin typeface="Times New Roman" panose="02020603050405020304" pitchFamily="18" charset="0"/>
                <a:cs typeface="Calibri" panose="020F0502020204030204" pitchFamily="34" charset="0"/>
              </a:rPr>
              <a:t>H</a:t>
            </a:r>
            <a:r>
              <a:rPr lang="en-US" altLang="x-none" sz="2800" baseline="-25000" dirty="0">
                <a:solidFill>
                  <a:srgbClr val="385723"/>
                </a:solidFill>
                <a:latin typeface="Times New Roman" panose="02020603050405020304" pitchFamily="18" charset="0"/>
                <a:cs typeface="Calibri" panose="020F0502020204030204" pitchFamily="34" charset="0"/>
              </a:rPr>
              <a:t>12</a:t>
            </a:r>
            <a:r>
              <a:rPr lang="en-US" altLang="x-none" sz="2800" dirty="0">
                <a:solidFill>
                  <a:srgbClr val="385723"/>
                </a:solidFill>
                <a:latin typeface="Times New Roman" panose="02020603050405020304" pitchFamily="18" charset="0"/>
                <a:cs typeface="Calibri" panose="020F0502020204030204" pitchFamily="34" charset="0"/>
              </a:rPr>
              <a:t>O</a:t>
            </a:r>
            <a:r>
              <a:rPr lang="en-US" altLang="x-none" sz="2800" baseline="-25000" dirty="0">
                <a:solidFill>
                  <a:srgbClr val="385723"/>
                </a:solidFill>
                <a:latin typeface="Times New Roman" panose="02020603050405020304" pitchFamily="18" charset="0"/>
                <a:cs typeface="Calibri" panose="020F0502020204030204" pitchFamily="34" charset="0"/>
              </a:rPr>
              <a:t>6</a:t>
            </a:r>
            <a:r>
              <a:rPr lang="en-US" altLang="x-none" sz="2800" dirty="0">
                <a:solidFill>
                  <a:srgbClr val="385723"/>
                </a:solidFill>
                <a:latin typeface="Times New Roman" panose="02020603050405020304" pitchFamily="18" charset="0"/>
                <a:cs typeface="Calibri" panose="020F0502020204030204" pitchFamily="34" charset="0"/>
              </a:rPr>
              <a:t>) có vị ngọt.</a:t>
            </a:r>
            <a:endParaRPr lang="en-US" altLang="x-none" sz="2800" dirty="0">
              <a:solidFill>
                <a:srgbClr val="385723"/>
              </a:solidFill>
              <a:latin typeface="Calibri" panose="020F0502020204030204" pitchFamily="34" charset="0"/>
              <a:cs typeface="Calibri" panose="020F0502020204030204" pitchFamily="34" charset="0"/>
            </a:endParaRPr>
          </a:p>
          <a:p>
            <a:pPr marL="101600" indent="254000" algn="ctr" eaLnBrk="1" hangingPunct="1">
              <a:lnSpc>
                <a:spcPct val="110000"/>
              </a:lnSpc>
              <a:spcAft>
                <a:spcPts val="500"/>
              </a:spcAft>
              <a:buNone/>
            </a:pPr>
            <a:endParaRPr lang="en-US" altLang="x-none" sz="2800" b="1" dirty="0">
              <a:solidFill>
                <a:srgbClr val="385723"/>
              </a:solidFill>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ChangeArrowheads="1"/>
          </p:cNvSpPr>
          <p:nvPr/>
        </p:nvSpPr>
        <p:spPr bwMode="auto">
          <a:xfrm>
            <a:off x="233685" y="7430"/>
            <a:ext cx="8676630" cy="70788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HOẠT ĐỘNG 4: VẬN DỤNG</a:t>
            </a:r>
            <a:endPar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p:txBody>
      </p:sp>
      <p:sp>
        <p:nvSpPr>
          <p:cNvPr id="41987" name="Rectangle 4"/>
          <p:cNvSpPr/>
          <p:nvPr/>
        </p:nvSpPr>
        <p:spPr>
          <a:xfrm>
            <a:off x="107950" y="546100"/>
            <a:ext cx="8802688" cy="54784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vi-VN" altLang="en-US" sz="2500" dirty="0">
                <a:latin typeface="Times New Roman" panose="02020603050405020304" pitchFamily="18" charset="0"/>
                <a:cs typeface="Times New Roman" panose="02020603050405020304" pitchFamily="18" charset="0"/>
              </a:rPr>
              <a:t>- </a:t>
            </a:r>
            <a:r>
              <a:rPr lang="en-US" altLang="en-US" sz="2500" dirty="0">
                <a:latin typeface="Times New Roman" panose="02020603050405020304" pitchFamily="18" charset="0"/>
                <a:cs typeface="Times New Roman" panose="02020603050405020304" pitchFamily="18" charset="0"/>
              </a:rPr>
              <a:t>Mỗi nhóm </a:t>
            </a:r>
            <a:r>
              <a:rPr lang="vi-VN" altLang="en-US" sz="2500" dirty="0">
                <a:latin typeface="Times New Roman" panose="02020603050405020304" pitchFamily="18" charset="0"/>
                <a:cs typeface="Times New Roman" panose="02020603050405020304" pitchFamily="18" charset="0"/>
              </a:rPr>
              <a:t>tìm 2 tình huống, một tình huống trong cuộc sống v</a:t>
            </a:r>
            <a:r>
              <a:rPr lang="vi-VN" altLang="en-US" sz="2500" dirty="0">
                <a:latin typeface="Times New Roman" panose="02020603050405020304" pitchFamily="18" charset="0"/>
                <a:ea typeface="Times New Roman" panose="02020603050405020304" pitchFamily="18" charset="0"/>
              </a:rPr>
              <a:t>à</a:t>
            </a:r>
            <a:r>
              <a:rPr lang="vi-VN" altLang="en-US" sz="2500" dirty="0">
                <a:latin typeface="Times New Roman" panose="02020603050405020304" pitchFamily="18" charset="0"/>
                <a:cs typeface="Times New Roman" panose="02020603050405020304" pitchFamily="18" charset="0"/>
              </a:rPr>
              <a:t> một tình huống trong sản xuất có vận dụng kiến thức ảnh hưởng của các yếu tố ảnh hưởng tới tốc độ phản ứng hoá học;  </a:t>
            </a:r>
            <a:endParaRPr lang="en-US" altLang="en-US" sz="2500" dirty="0">
              <a:latin typeface="Times New Roman" panose="02020603050405020304" pitchFamily="18" charset="0"/>
              <a:cs typeface="Times New Roman" panose="02020603050405020304" pitchFamily="18" charset="0"/>
            </a:endParaRPr>
          </a:p>
          <a:p>
            <a:pPr marL="0" lvl="0" indent="0">
              <a:spcBef>
                <a:spcPct val="0"/>
              </a:spcBef>
              <a:buNone/>
            </a:pPr>
            <a:r>
              <a:rPr lang="vi-VN" altLang="en-US" sz="2500" dirty="0">
                <a:latin typeface="Times New Roman" panose="02020603050405020304" pitchFamily="18" charset="0"/>
                <a:cs typeface="Times New Roman" panose="02020603050405020304" pitchFamily="18" charset="0"/>
              </a:rPr>
              <a:t>- </a:t>
            </a:r>
            <a:r>
              <a:rPr lang="en-US" altLang="en-US" sz="2500" dirty="0">
                <a:latin typeface="Times New Roman" panose="02020603050405020304" pitchFamily="18" charset="0"/>
                <a:cs typeface="Times New Roman" panose="02020603050405020304" pitchFamily="18" charset="0"/>
              </a:rPr>
              <a:t>V</a:t>
            </a:r>
            <a:r>
              <a:rPr lang="vi-VN" altLang="en-US" sz="2500" dirty="0">
                <a:latin typeface="Times New Roman" panose="02020603050405020304" pitchFamily="18" charset="0"/>
                <a:cs typeface="Times New Roman" panose="02020603050405020304" pitchFamily="18" charset="0"/>
              </a:rPr>
              <a:t>iết báo cáo về yếu tố ảnh hưởng trong hai tình huống v</a:t>
            </a:r>
            <a:r>
              <a:rPr lang="vi-VN" altLang="en-US" sz="2500" dirty="0">
                <a:latin typeface="Times New Roman" panose="02020603050405020304" pitchFamily="18" charset="0"/>
                <a:ea typeface="Times New Roman" panose="02020603050405020304" pitchFamily="18" charset="0"/>
              </a:rPr>
              <a:t>à</a:t>
            </a:r>
            <a:r>
              <a:rPr lang="vi-VN" altLang="en-US" sz="2500" dirty="0">
                <a:latin typeface="Times New Roman" panose="02020603050405020304" pitchFamily="18" charset="0"/>
                <a:cs typeface="Times New Roman" panose="02020603050405020304" pitchFamily="18" charset="0"/>
              </a:rPr>
              <a:t> giải thích sự ảnh hưởng của yếu tố đến tốc độ phản ứng. Nội dung b</a:t>
            </a:r>
            <a:r>
              <a:rPr lang="vi-VN" altLang="en-US" sz="2500" dirty="0">
                <a:latin typeface="Times New Roman" panose="02020603050405020304" pitchFamily="18" charset="0"/>
                <a:ea typeface="Times New Roman" panose="02020603050405020304" pitchFamily="18" charset="0"/>
              </a:rPr>
              <a:t>à</a:t>
            </a:r>
            <a:r>
              <a:rPr lang="vi-VN" altLang="en-US" sz="2500" dirty="0">
                <a:latin typeface="Times New Roman" panose="02020603050405020304" pitchFamily="18" charset="0"/>
                <a:cs typeface="Times New Roman" panose="02020603050405020304" pitchFamily="18" charset="0"/>
              </a:rPr>
              <a:t>i báo cáo gồm:</a:t>
            </a:r>
            <a:endParaRPr lang="en-US" altLang="en-US" sz="2500" dirty="0">
              <a:latin typeface="Times New Roman" panose="02020603050405020304" pitchFamily="18" charset="0"/>
              <a:cs typeface="Times New Roman" panose="02020603050405020304" pitchFamily="18" charset="0"/>
            </a:endParaRPr>
          </a:p>
          <a:p>
            <a:pPr marL="0" lvl="0" indent="0">
              <a:spcBef>
                <a:spcPct val="0"/>
              </a:spcBef>
              <a:buNone/>
            </a:pPr>
            <a:r>
              <a:rPr lang="en-US" altLang="en-US" sz="2500" dirty="0">
                <a:latin typeface="Times New Roman" panose="02020603050405020304" pitchFamily="18" charset="0"/>
                <a:cs typeface="Times New Roman" panose="02020603050405020304" pitchFamily="18" charset="0"/>
              </a:rPr>
              <a:t>	</a:t>
            </a:r>
            <a:r>
              <a:rPr lang="vi-VN" altLang="en-US" sz="2500" dirty="0">
                <a:latin typeface="Times New Roman" panose="02020603050405020304" pitchFamily="18" charset="0"/>
                <a:cs typeface="Times New Roman" panose="02020603050405020304" pitchFamily="18" charset="0"/>
              </a:rPr>
              <a:t>+ Giới thiệu tình huống v</a:t>
            </a:r>
            <a:r>
              <a:rPr lang="vi-VN" altLang="en-US" sz="2500" dirty="0">
                <a:latin typeface="Times New Roman" panose="02020603050405020304" pitchFamily="18" charset="0"/>
                <a:ea typeface="Times New Roman" panose="02020603050405020304" pitchFamily="18" charset="0"/>
              </a:rPr>
              <a:t>à</a:t>
            </a:r>
            <a:r>
              <a:rPr lang="vi-VN" altLang="en-US" sz="2500" dirty="0">
                <a:latin typeface="Times New Roman" panose="02020603050405020304" pitchFamily="18" charset="0"/>
                <a:cs typeface="Times New Roman" panose="02020603050405020304" pitchFamily="18" charset="0"/>
              </a:rPr>
              <a:t> phản ứng hoá học xảy ra trong tình huống; </a:t>
            </a:r>
            <a:endParaRPr lang="en-US" altLang="en-US" sz="2500" dirty="0">
              <a:latin typeface="Times New Roman" panose="02020603050405020304" pitchFamily="18" charset="0"/>
              <a:cs typeface="Times New Roman" panose="02020603050405020304" pitchFamily="18" charset="0"/>
            </a:endParaRPr>
          </a:p>
          <a:p>
            <a:pPr marL="0" lvl="0" indent="0">
              <a:spcBef>
                <a:spcPct val="0"/>
              </a:spcBef>
              <a:buNone/>
            </a:pPr>
            <a:r>
              <a:rPr lang="en-US" altLang="en-US" sz="2500" dirty="0">
                <a:latin typeface="Times New Roman" panose="02020603050405020304" pitchFamily="18" charset="0"/>
                <a:cs typeface="Times New Roman" panose="02020603050405020304" pitchFamily="18" charset="0"/>
              </a:rPr>
              <a:t>	</a:t>
            </a:r>
            <a:r>
              <a:rPr lang="vi-VN" altLang="en-US" sz="2500" dirty="0">
                <a:latin typeface="Times New Roman" panose="02020603050405020304" pitchFamily="18" charset="0"/>
                <a:cs typeface="Times New Roman" panose="02020603050405020304" pitchFamily="18" charset="0"/>
              </a:rPr>
              <a:t>+ Nêu được sự vận dụng yếu tố ảnh hưởng đến tốc độ phản ứng;</a:t>
            </a:r>
            <a:endParaRPr lang="en-US" altLang="en-US" sz="2500" dirty="0">
              <a:latin typeface="Times New Roman" panose="02020603050405020304" pitchFamily="18" charset="0"/>
              <a:cs typeface="Times New Roman" panose="02020603050405020304" pitchFamily="18" charset="0"/>
            </a:endParaRPr>
          </a:p>
          <a:p>
            <a:pPr marL="0" lvl="0" indent="0">
              <a:spcBef>
                <a:spcPct val="0"/>
              </a:spcBef>
              <a:buNone/>
            </a:pPr>
            <a:r>
              <a:rPr lang="en-US" altLang="en-US" sz="2500" dirty="0">
                <a:latin typeface="Times New Roman" panose="02020603050405020304" pitchFamily="18" charset="0"/>
                <a:cs typeface="Times New Roman" panose="02020603050405020304" pitchFamily="18" charset="0"/>
              </a:rPr>
              <a:t>	</a:t>
            </a:r>
            <a:r>
              <a:rPr lang="vi-VN" altLang="en-US" sz="2500" dirty="0">
                <a:latin typeface="Times New Roman" panose="02020603050405020304" pitchFamily="18" charset="0"/>
                <a:cs typeface="Times New Roman" panose="02020603050405020304" pitchFamily="18" charset="0"/>
              </a:rPr>
              <a:t>+ Nêu yếu tố ảnh hưởng đến tốc độ phản ứng hoá học trong tình huống; </a:t>
            </a:r>
            <a:endParaRPr lang="en-US" altLang="en-US" sz="2500" dirty="0">
              <a:latin typeface="Times New Roman" panose="02020603050405020304" pitchFamily="18" charset="0"/>
              <a:cs typeface="Times New Roman" panose="02020603050405020304" pitchFamily="18" charset="0"/>
            </a:endParaRPr>
          </a:p>
          <a:p>
            <a:pPr marL="0" lvl="0" indent="0">
              <a:spcBef>
                <a:spcPct val="0"/>
              </a:spcBef>
              <a:buNone/>
            </a:pPr>
            <a:r>
              <a:rPr lang="en-US" altLang="en-US" sz="2500" dirty="0">
                <a:latin typeface="Times New Roman" panose="02020603050405020304" pitchFamily="18" charset="0"/>
                <a:cs typeface="Times New Roman" panose="02020603050405020304" pitchFamily="18" charset="0"/>
              </a:rPr>
              <a:t>	</a:t>
            </a:r>
            <a:r>
              <a:rPr lang="vi-VN" altLang="en-US" sz="2500" dirty="0">
                <a:latin typeface="Times New Roman" panose="02020603050405020304" pitchFamily="18" charset="0"/>
                <a:cs typeface="Times New Roman" panose="02020603050405020304" pitchFamily="18" charset="0"/>
              </a:rPr>
              <a:t>+ Giải thích được sự ảnh hưởng của yếu tố đó đến tốc độ phản ứng hoá học.</a:t>
            </a:r>
            <a:endParaRPr lang="en-US" altLang="en-US" sz="2500" dirty="0">
              <a:latin typeface="Times New Roman" panose="02020603050405020304" pitchFamily="18" charset="0"/>
              <a:ea typeface="Times New Roman" panose="02020603050405020304" pitchFamily="18" charset="0"/>
            </a:endParaRPr>
          </a:p>
        </p:txBody>
      </p:sp>
    </p:spTree>
  </p:cSld>
  <p:clrMapOvr>
    <a:masterClrMapping/>
  </p:clrMapOvr>
  <p:transition spd="slow">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3"/>
          <p:cNvSpPr/>
          <p:nvPr/>
        </p:nvSpPr>
        <p:spPr>
          <a:xfrm>
            <a:off x="179388" y="1628775"/>
            <a:ext cx="8569325" cy="30464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dirty="0">
                <a:latin typeface="Times New Roman" panose="02020603050405020304" pitchFamily="18" charset="0"/>
                <a:cs typeface="Times New Roman" panose="02020603050405020304" pitchFamily="18" charset="0"/>
              </a:rPr>
              <a:t>- Các nhóm </a:t>
            </a:r>
            <a:r>
              <a:rPr lang="vi-VN" altLang="en-US" dirty="0">
                <a:latin typeface="Times New Roman" panose="02020603050405020304" pitchFamily="18" charset="0"/>
                <a:cs typeface="Times New Roman" panose="02020603050405020304" pitchFamily="18" charset="0"/>
              </a:rPr>
              <a:t>thực hiện nhiệm vụ học tập n</a:t>
            </a:r>
            <a:r>
              <a:rPr lang="vi-VN" altLang="en-US" dirty="0">
                <a:latin typeface="Times New Roman" panose="02020603050405020304" pitchFamily="18" charset="0"/>
                <a:ea typeface="Times New Roman" panose="02020603050405020304" pitchFamily="18" charset="0"/>
              </a:rPr>
              <a:t>à</a:t>
            </a:r>
            <a:r>
              <a:rPr lang="vi-VN" altLang="en-US" dirty="0">
                <a:latin typeface="Times New Roman" panose="02020603050405020304" pitchFamily="18" charset="0"/>
                <a:cs typeface="Times New Roman" panose="02020603050405020304" pitchFamily="18" charset="0"/>
              </a:rPr>
              <a:t>y ở nh</a:t>
            </a:r>
            <a:r>
              <a:rPr lang="vi-VN" altLang="en-US" dirty="0">
                <a:latin typeface="Times New Roman" panose="02020603050405020304" pitchFamily="18" charset="0"/>
                <a:ea typeface="Times New Roman" panose="02020603050405020304" pitchFamily="18" charset="0"/>
              </a:rPr>
              <a:t>à</a:t>
            </a:r>
            <a:r>
              <a:rPr lang="vi-VN"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Viết </a:t>
            </a:r>
            <a:r>
              <a:rPr lang="vi-VN" altLang="en-US" dirty="0">
                <a:latin typeface="Times New Roman" panose="02020603050405020304" pitchFamily="18" charset="0"/>
                <a:cs typeface="Times New Roman" panose="02020603050405020304" pitchFamily="18" charset="0"/>
              </a:rPr>
              <a:t>b</a:t>
            </a:r>
            <a:r>
              <a:rPr lang="vi-VN" altLang="en-US" dirty="0">
                <a:latin typeface="Times New Roman" panose="02020603050405020304" pitchFamily="18" charset="0"/>
                <a:ea typeface="Times New Roman" panose="02020603050405020304" pitchFamily="18" charset="0"/>
              </a:rPr>
              <a:t>à</a:t>
            </a:r>
            <a:r>
              <a:rPr lang="vi-VN" altLang="en-US" dirty="0">
                <a:latin typeface="Times New Roman" panose="02020603050405020304" pitchFamily="18" charset="0"/>
                <a:cs typeface="Times New Roman" panose="02020603050405020304" pitchFamily="18" charset="0"/>
              </a:rPr>
              <a:t>i báo cáo</a:t>
            </a:r>
            <a:r>
              <a:rPr lang="en-US" alt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marL="0" lvl="0" indent="0">
              <a:spcBef>
                <a:spcPct val="0"/>
              </a:spcBef>
              <a:buNone/>
            </a:pP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Hình thức  : Biên soạn trên file word</a:t>
            </a:r>
            <a:r>
              <a:rPr lang="en-US" altLang="en-US" dirty="0">
                <a:latin typeface="Times New Roman" panose="02020603050405020304" pitchFamily="18" charset="0"/>
                <a:cs typeface="Times New Roman" panose="02020603050405020304" pitchFamily="18" charset="0"/>
              </a:rPr>
              <a:t> hoặc  powerpoint</a:t>
            </a:r>
            <a:endParaRPr lang="en-US" altLang="en-US" dirty="0">
              <a:latin typeface="Times New Roman" panose="02020603050405020304" pitchFamily="18" charset="0"/>
              <a:cs typeface="Times New Roman" panose="02020603050405020304" pitchFamily="18" charset="0"/>
            </a:endParaRPr>
          </a:p>
          <a:p>
            <a:pPr marL="0" lvl="0" indent="0">
              <a:spcBef>
                <a:spcPct val="0"/>
              </a:spcBef>
              <a:buNone/>
            </a:pPr>
            <a:r>
              <a:rPr lang="en-US" altLang="en-US" dirty="0">
                <a:latin typeface="Times New Roman" panose="02020603050405020304" pitchFamily="18" charset="0"/>
                <a:cs typeface="Times New Roman" panose="02020603050405020304" pitchFamily="18" charset="0"/>
              </a:rPr>
              <a:t>-Thời gian nộp b</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i: Trong vòng 1 tuần sau buổi học.</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ransition spd="slow">
    <p:random/>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4034" name="WordArt 3"/>
          <p:cNvSpPr>
            <a:spLocks noTextEdit="1"/>
          </p:cNvSpPr>
          <p:nvPr/>
        </p:nvSpPr>
        <p:spPr>
          <a:xfrm>
            <a:off x="1831975" y="1628775"/>
            <a:ext cx="6965950" cy="2654300"/>
          </a:xfrm>
          <a:prstGeom prst="rect">
            <a:avLst/>
          </a:prstGeom>
        </p:spPr>
        <p:txBody>
          <a:bodyPr wrap="none" fromWordArt="1">
            <a:prstTxWarp prst="textPlain">
              <a:avLst>
                <a:gd name="adj" fmla="val 51009"/>
              </a:avLst>
            </a:prstTxWarp>
            <a:normAutofit/>
          </a:bodyPr>
          <a:p>
            <a:pPr algn="l"/>
            <a:r>
              <a:rPr lang="en-US" sz="1800">
                <a:solidFill>
                  <a:schemeClr val="tx1"/>
                </a:solidFill>
                <a:latin typeface="Arial" panose="020B0604020202020204" pitchFamily="34" charset="0"/>
                <a:ea typeface="Arial" panose="020B0604020202020204" pitchFamily="34" charset="0"/>
              </a:rPr>
              <a:t>Chúc các em học sinh  học tập tốt </a:t>
            </a:r>
            <a:endParaRPr lang="en-US" sz="1800">
              <a:solidFill>
                <a:schemeClr val="tx1"/>
              </a:solidFill>
              <a:latin typeface="Arial" panose="020B0604020202020204" pitchFamily="34" charset="0"/>
              <a:ea typeface="Arial" panose="020B0604020202020204" pitchFamily="34" charset="0"/>
            </a:endParaRPr>
          </a:p>
          <a:p>
            <a:pPr algn="l"/>
            <a:r>
              <a:rPr lang="en-US" sz="1800">
                <a:solidFill>
                  <a:schemeClr val="tx1"/>
                </a:solidFill>
                <a:latin typeface="Arial" panose="020B0604020202020204" pitchFamily="34" charset="0"/>
                <a:ea typeface="Arial" panose="020B0604020202020204" pitchFamily="34" charset="0"/>
              </a:rPr>
              <a:t>và đạt được ước mơ của mình!</a:t>
            </a:r>
            <a:endParaRPr lang="en-US" sz="1800">
              <a:solidFill>
                <a:schemeClr val="tx1"/>
              </a:solidFill>
              <a:latin typeface="Arial" panose="020B0604020202020204" pitchFamily="34" charset="0"/>
              <a:ea typeface="Arial" panose="020B0604020202020204" pitchFamily="34" charset="0"/>
            </a:endParaRPr>
          </a:p>
          <a:p>
            <a:pPr algn="l"/>
            <a:endParaRPr lang="en-US" sz="1800">
              <a:solidFill>
                <a:schemeClr val="tx1"/>
              </a:solidFill>
              <a:latin typeface="Arial" panose="020B0604020202020204" pitchFamily="34" charset="0"/>
              <a:ea typeface="Arial" panose="020B0604020202020204" pitchFamily="34" charset="0"/>
            </a:endParaRPr>
          </a:p>
        </p:txBody>
      </p:sp>
      <p:pic>
        <p:nvPicPr>
          <p:cNvPr id="51208" name="Da Lat mong mo - Thanh Thao.mp3">
            <a:hlinkClick r:id="" action="ppaction://media"/>
          </p:cNvPr>
          <p:cNvPicPr>
            <a:picLocks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8459788" y="6237288"/>
            <a:ext cx="304800" cy="30480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ox(in)">
                                      <p:cBhvr>
                                        <p:cTn id="7" dur="3000"/>
                                        <p:tgtEl>
                                          <p:spTgt spid="44034"/>
                                        </p:tgtEl>
                                      </p:cBhvr>
                                    </p:animEffect>
                                  </p:childTnLst>
                                </p:cTn>
                              </p:par>
                            </p:childTnLst>
                          </p:cTn>
                        </p:par>
                        <p:par>
                          <p:cTn id="8" fill="hold">
                            <p:stCondLst>
                              <p:cond delay="3000"/>
                            </p:stCondLst>
                            <p:childTnLst>
                              <p:par>
                                <p:cTn id="9" presetID="1" presetClass="mediacall" presetSubtype="0" fill="hold" nodeType="afterEffect">
                                  <p:stCondLst>
                                    <p:cond delay="0"/>
                                  </p:stCondLst>
                                  <p:childTnLst>
                                    <p:cmd type="call" cmd="playFrom(0.0)">
                                      <p:cBhvr>
                                        <p:cTn id="10" dur="269686" fill="hold"/>
                                        <p:tgtEl>
                                          <p:spTgt spid="5120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120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1"/>
          <p:cNvPicPr>
            <a:picLocks noChangeAspect="1"/>
          </p:cNvPicPr>
          <p:nvPr/>
        </p:nvPicPr>
        <p:blipFill>
          <a:blip r:embed="rId1"/>
          <a:stretch>
            <a:fillRect/>
          </a:stretch>
        </p:blipFill>
        <p:spPr>
          <a:xfrm>
            <a:off x="1692275" y="1557338"/>
            <a:ext cx="4967288" cy="4389437"/>
          </a:xfrm>
          <a:prstGeom prst="rect">
            <a:avLst/>
          </a:prstGeom>
          <a:noFill/>
          <a:ln w="9525">
            <a:noFill/>
          </a:ln>
        </p:spPr>
      </p:pic>
      <p:sp>
        <p:nvSpPr>
          <p:cNvPr id="4" name="Title 1"/>
          <p:cNvSpPr txBox="1"/>
          <p:nvPr/>
        </p:nvSpPr>
        <p:spPr bwMode="auto">
          <a:xfrm>
            <a:off x="685800" y="457200"/>
            <a:ext cx="7772400" cy="1143000"/>
          </a:xfrm>
          <a:prstGeom prst="rect">
            <a:avLst/>
          </a:prstGeom>
          <a:noFill/>
          <a:ln>
            <a:noFill/>
            <a:miter lim="800000"/>
          </a:ln>
          <a:effectLst/>
        </p:spPr>
        <p:txBody>
          <a:bodyPr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Vì</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sao</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khi</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nấu</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một</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số</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loại</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thực</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phẩm</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bằng</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nồi</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áp</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suất</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sẽ</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nhanh</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chín</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hơn</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a:t>
            </a:r>
            <a:endParaRPr kumimoji="1" lang="en-US" sz="32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1"/>
          <p:cNvPicPr>
            <a:picLocks noChangeAspect="1"/>
          </p:cNvPicPr>
          <p:nvPr/>
        </p:nvPicPr>
        <p:blipFill>
          <a:blip r:embed="rId1"/>
          <a:stretch>
            <a:fillRect/>
          </a:stretch>
        </p:blipFill>
        <p:spPr>
          <a:xfrm>
            <a:off x="1671638" y="2205038"/>
            <a:ext cx="5060950" cy="3960812"/>
          </a:xfrm>
          <a:prstGeom prst="rect">
            <a:avLst/>
          </a:prstGeom>
          <a:noFill/>
          <a:ln w="9525">
            <a:noFill/>
          </a:ln>
        </p:spPr>
      </p:pic>
      <p:sp>
        <p:nvSpPr>
          <p:cNvPr id="6147" name="TextBox 2"/>
          <p:cNvSpPr txBox="1">
            <a:spLocks noChangeArrowheads="1"/>
          </p:cNvSpPr>
          <p:nvPr/>
        </p:nvSpPr>
        <p:spPr bwMode="auto">
          <a:xfrm>
            <a:off x="179512" y="549275"/>
            <a:ext cx="8784976" cy="156966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Tại</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sao</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bệnh</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nhân</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sẽ</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dễ</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hô</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hấp</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hơn</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khi</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dùng</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oxygen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từ</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bình</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chứa</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khí</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oxygen </a:t>
            </a:r>
            <a:endPar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so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với</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từ</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không</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khí</a:t>
            </a:r>
            <a:r>
              <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endParaRPr kumimoji="1" lang="en-US" alt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idx="4294967295"/>
          </p:nvPr>
        </p:nvSpPr>
        <p:spPr bwMode="auto">
          <a:xfrm>
            <a:off x="467544" y="548680"/>
            <a:ext cx="7704855" cy="1143000"/>
          </a:xfrm>
          <a:ln>
            <a:miter lim="800000"/>
          </a:ln>
          <a:effectLst/>
          <a:scene3d>
            <a:camera prst="orthographicFront"/>
            <a:lightRig rig="balanced" dir="t"/>
          </a:scene3d>
          <a:sp3d prstMaterial="plastic"/>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Tại</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sao</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các</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viên</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than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tổ</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ong</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được</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chế</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tạo</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có</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nhiều</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lỗ</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như</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sz="32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vậy</a:t>
            </a:r>
            <a:r>
              <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a:t>
            </a:r>
            <a:endParaRPr kumimoji="1" lang="en-US" sz="32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
        <p:nvSpPr>
          <p:cNvPr id="10243" name="Slide Number Placeholder 5"/>
          <p:cNvSpPr txBox="1">
            <a:spLocks noGrp="1"/>
          </p:cNvSpPr>
          <p:nvPr/>
        </p:nvSpPr>
        <p:spPr>
          <a:xfrm>
            <a:off x="6553200" y="6248400"/>
            <a:ext cx="19050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50000"/>
              </a:spcBef>
              <a:buNone/>
            </a:pPr>
            <a:fld id="{9A0DB2DC-4C9A-4742-B13C-FB6460FD3503}" type="slidenum">
              <a:rPr lang="en-US" altLang="en-US" sz="1400" dirty="0">
                <a:latin typeface="Times New Roman" panose="02020603050405020304" pitchFamily="18" charset="0"/>
              </a:rPr>
            </a:fld>
            <a:endParaRPr lang="en-US" altLang="en-US" sz="1400" dirty="0">
              <a:latin typeface="Times New Roman" panose="02020603050405020304" pitchFamily="18" charset="0"/>
            </a:endParaRPr>
          </a:p>
        </p:txBody>
      </p:sp>
      <p:pic>
        <p:nvPicPr>
          <p:cNvPr id="10244" name="Picture 4"/>
          <p:cNvPicPr>
            <a:picLocks noChangeAspect="1"/>
          </p:cNvPicPr>
          <p:nvPr/>
        </p:nvPicPr>
        <p:blipFill>
          <a:blip r:embed="rId1"/>
          <a:stretch>
            <a:fillRect/>
          </a:stretch>
        </p:blipFill>
        <p:spPr>
          <a:xfrm>
            <a:off x="1835150" y="2349500"/>
            <a:ext cx="4535488" cy="3240088"/>
          </a:xfrm>
          <a:prstGeom prst="rect">
            <a:avLst/>
          </a:prstGeom>
          <a:noFill/>
          <a:ln w="9525">
            <a:noFill/>
          </a:ln>
        </p:spPr>
      </p:pic>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Box 2"/>
          <p:cNvSpPr txBox="1">
            <a:spLocks noChangeArrowheads="1"/>
          </p:cNvSpPr>
          <p:nvPr/>
        </p:nvSpPr>
        <p:spPr bwMode="auto">
          <a:xfrm>
            <a:off x="395288" y="1268760"/>
            <a:ext cx="8424862" cy="304698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en-US" sz="48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mj-lt"/>
                <a:ea typeface="+mj-ea"/>
                <a:cs typeface="+mj-cs"/>
              </a:rPr>
              <a:t>BÀI 16: </a:t>
            </a:r>
            <a:endParaRPr kumimoji="1" lang="en-US" altLang="en-US" sz="48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en-US" sz="48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mj-lt"/>
                <a:ea typeface="+mj-ea"/>
                <a:cs typeface="+mj-cs"/>
              </a:rPr>
              <a:t> CÁC YẾU TỐ ẢNH HƯỞNG ĐẾN TỐC ĐỘ PHẢN ỨNG HÓA HỌC </a:t>
            </a:r>
            <a:endParaRPr kumimoji="1" lang="en-US" altLang="en-US" sz="48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mj-lt"/>
              <a:ea typeface="+mj-ea"/>
              <a:cs typeface="+mj-cs"/>
            </a:endParaRPr>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Box 1"/>
          <p:cNvSpPr txBox="1">
            <a:spLocks noChangeArrowheads="1"/>
          </p:cNvSpPr>
          <p:nvPr/>
        </p:nvSpPr>
        <p:spPr bwMode="auto">
          <a:xfrm>
            <a:off x="255588" y="404813"/>
            <a:ext cx="8708900" cy="193899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vi-VN"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H</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OẠT ĐỘNG 2 </a:t>
            </a:r>
            <a:r>
              <a:rPr kumimoji="1" lang="vi-VN"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 </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rPr>
              <a:t>HÌNH THÀNH KIẾN THỨC MỚI</a:t>
            </a:r>
            <a:endPar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4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219" name="Rectangle 4"/>
          <p:cNvSpPr>
            <a:spLocks noChangeArrowheads="1"/>
          </p:cNvSpPr>
          <p:nvPr/>
        </p:nvSpPr>
        <p:spPr bwMode="auto">
          <a:xfrm>
            <a:off x="355600" y="1817688"/>
            <a:ext cx="8788400" cy="13239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2.1.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Tìm</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hiểu</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về</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ảnh</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hưởng</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của</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nồng</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độ</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đến</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tốc</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độ</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phản</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1" lang="en-US" altLang="en-US" sz="4000" b="1" i="0" u="none" strike="noStrike" kern="0" cap="none" spc="0" normalizeH="0" baseline="0" noProof="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ứng</a:t>
            </a:r>
            <a:r>
              <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endParaRPr kumimoji="1" lang="en-US" altLang="en-US" sz="40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
        <p:nvSpPr>
          <p:cNvPr id="12292" name="Rectangle 13"/>
          <p:cNvSpPr/>
          <p:nvPr/>
        </p:nvSpPr>
        <p:spPr>
          <a:xfrm>
            <a:off x="355600" y="3141663"/>
            <a:ext cx="8405813" cy="13223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sz="4000" dirty="0">
                <a:latin typeface="Times New Roman" panose="02020603050405020304" pitchFamily="18" charset="0"/>
                <a:cs typeface="Times New Roman" panose="02020603050405020304" pitchFamily="18" charset="0"/>
              </a:rPr>
              <a:t>Hoạt động nhóm thực hiện nội dung  phiếu học tập 1 (15 phút)</a:t>
            </a:r>
            <a:endParaRPr lang="en-US" altLang="en-US" sz="4000" dirty="0">
              <a:latin typeface="Times New Roman" panose="02020603050405020304" pitchFamily="18" charset="0"/>
              <a:ea typeface="Times New Roman" panose="02020603050405020304" pitchFamily="18" charset="0"/>
            </a:endParaRPr>
          </a:p>
        </p:txBody>
      </p:sp>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1"/>
          <p:cNvSpPr>
            <a:spLocks noChangeArrowheads="1"/>
          </p:cNvSpPr>
          <p:nvPr/>
        </p:nvSpPr>
        <p:spPr bwMode="auto">
          <a:xfrm>
            <a:off x="250825" y="115888"/>
            <a:ext cx="8208963" cy="1200329"/>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en-US" sz="36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PHIẾU HỌC TẬP 1 </a:t>
            </a:r>
            <a:endParaRPr kumimoji="1" lang="en-US" altLang="en-US" sz="36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Tiến</a:t>
            </a:r>
            <a:r>
              <a:rPr kumimoji="0" lang="en-US" altLang="en-US" sz="3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hành</a:t>
            </a:r>
            <a:r>
              <a:rPr kumimoji="0" lang="en-US" altLang="en-US" sz="3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thí</a:t>
            </a:r>
            <a:r>
              <a:rPr kumimoji="0" lang="en-US" altLang="en-US" sz="3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nghiệm</a:t>
            </a:r>
            <a:r>
              <a:rPr kumimoji="0" lang="en-US" altLang="en-US" sz="3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1</a:t>
            </a:r>
            <a:endParaRPr kumimoji="0" lang="en-US" altLang="en-US" sz="3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pic>
        <p:nvPicPr>
          <p:cNvPr id="10243" name="Picture 2"/>
          <p:cNvPicPr>
            <a:picLocks noChangeAspect="1"/>
          </p:cNvPicPr>
          <p:nvPr/>
        </p:nvPicPr>
        <p:blipFill>
          <a:blip r:embed="rId1"/>
          <a:stretch>
            <a:fillRect/>
          </a:stretch>
        </p:blipFill>
        <p:spPr>
          <a:xfrm>
            <a:off x="0" y="2852738"/>
            <a:ext cx="7848600" cy="2251075"/>
          </a:xfrm>
          <a:prstGeom prst="rect">
            <a:avLst/>
          </a:prstGeom>
          <a:noFill/>
          <a:ln w="9525">
            <a:noFill/>
          </a:ln>
        </p:spPr>
      </p:pic>
      <p:sp>
        <p:nvSpPr>
          <p:cNvPr id="7" name="Rectangle 1"/>
          <p:cNvSpPr/>
          <p:nvPr/>
        </p:nvSpPr>
        <p:spPr>
          <a:xfrm>
            <a:off x="250825" y="1282700"/>
            <a:ext cx="8208963" cy="15700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b="1" i="1" dirty="0">
                <a:latin typeface="Times New Roman" panose="02020603050405020304" pitchFamily="18" charset="0"/>
                <a:cs typeface="Times New Roman" panose="02020603050405020304" pitchFamily="18" charset="0"/>
              </a:rPr>
              <a:t>Bước 1:</a:t>
            </a:r>
            <a:r>
              <a:rPr lang="en-US" altLang="en-US"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a:p>
            <a:pPr marL="0" lvl="0" indent="0">
              <a:spcBef>
                <a:spcPct val="0"/>
              </a:spcBef>
              <a:buNone/>
            </a:pPr>
            <a:r>
              <a:rPr lang="en-US" altLang="en-US" dirty="0">
                <a:latin typeface="Times New Roman" panose="02020603050405020304" pitchFamily="18" charset="0"/>
                <a:cs typeface="Times New Roman" panose="02020603050405020304" pitchFamily="18" charset="0"/>
              </a:rPr>
              <a:t>Pha loãng dung dịch Na</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S</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3</a:t>
            </a:r>
            <a:r>
              <a:rPr lang="en-US" altLang="en-US" dirty="0">
                <a:latin typeface="Times New Roman" panose="02020603050405020304" pitchFamily="18" charset="0"/>
                <a:cs typeface="Times New Roman" panose="02020603050405020304" pitchFamily="18" charset="0"/>
              </a:rPr>
              <a:t> 0,15 M để được các dung dịch có nồng độ khác nhau theo Bảng</a:t>
            </a:r>
            <a:endParaRPr lang="en-US" altLang="en-US" dirty="0">
              <a:latin typeface="Times New Roman" panose="02020603050405020304" pitchFamily="18" charset="0"/>
              <a:ea typeface="Times New Roman" panose="02020603050405020304" pitchFamily="18" charset="0"/>
            </a:endParaRPr>
          </a:p>
        </p:txBody>
      </p:sp>
      <p:sp>
        <p:nvSpPr>
          <p:cNvPr id="8" name="Rectangle 3"/>
          <p:cNvSpPr/>
          <p:nvPr/>
        </p:nvSpPr>
        <p:spPr>
          <a:xfrm>
            <a:off x="123825" y="5016500"/>
            <a:ext cx="8462963" cy="1754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sz="3600" b="1" i="1" dirty="0">
                <a:latin typeface="Times New Roman" panose="02020603050405020304" pitchFamily="18" charset="0"/>
                <a:cs typeface="Times New Roman" panose="02020603050405020304" pitchFamily="18" charset="0"/>
              </a:rPr>
              <a:t>Bước 2:</a:t>
            </a:r>
            <a:r>
              <a:rPr lang="en-US" altLang="en-US" sz="3600"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a:p>
            <a:pPr marL="0" lvl="0" indent="0">
              <a:spcBef>
                <a:spcPct val="0"/>
              </a:spcBef>
              <a:buNone/>
            </a:pPr>
            <a:r>
              <a:rPr lang="en-US" altLang="en-US" sz="3600" dirty="0">
                <a:latin typeface="Times New Roman" panose="02020603050405020304" pitchFamily="18" charset="0"/>
                <a:cs typeface="Times New Roman" panose="02020603050405020304" pitchFamily="18" charset="0"/>
              </a:rPr>
              <a:t>Rót đồng thời 10 ml dung dịch H</a:t>
            </a:r>
            <a:r>
              <a:rPr lang="en-US" altLang="en-US" sz="3600" baseline="-25000" dirty="0">
                <a:latin typeface="Times New Roman" panose="02020603050405020304" pitchFamily="18" charset="0"/>
                <a:cs typeface="Times New Roman" panose="02020603050405020304" pitchFamily="18" charset="0"/>
              </a:rPr>
              <a:t>2</a:t>
            </a:r>
            <a:r>
              <a:rPr lang="en-US" altLang="en-US" sz="3600" dirty="0">
                <a:latin typeface="Times New Roman" panose="02020603050405020304" pitchFamily="18" charset="0"/>
                <a:cs typeface="Times New Roman" panose="02020603050405020304" pitchFamily="18" charset="0"/>
              </a:rPr>
              <a:t>SO</a:t>
            </a:r>
            <a:r>
              <a:rPr lang="en-US" altLang="en-US" sz="3600" baseline="-25000" dirty="0">
                <a:latin typeface="Times New Roman" panose="02020603050405020304" pitchFamily="18" charset="0"/>
                <a:cs typeface="Times New Roman" panose="02020603050405020304" pitchFamily="18" charset="0"/>
              </a:rPr>
              <a:t>4</a:t>
            </a:r>
            <a:r>
              <a:rPr lang="en-US" altLang="en-US" sz="3600" dirty="0">
                <a:latin typeface="Times New Roman" panose="02020603050405020304" pitchFamily="18" charset="0"/>
                <a:cs typeface="Times New Roman" panose="02020603050405020304" pitchFamily="18" charset="0"/>
              </a:rPr>
              <a:t> 0,1M v</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o mỗi cốc v</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 khuấy đều.</a:t>
            </a:r>
            <a:endParaRPr lang="en-US" altLang="en-US" sz="3600" dirty="0">
              <a:latin typeface="Times New Roman" panose="02020603050405020304" pitchFamily="18" charset="0"/>
              <a:ea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wipe(down)">
                                      <p:cBhvr>
                                        <p:cTn id="11" dur="500"/>
                                        <p:tgtEl>
                                          <p:spTgt spid="1024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6937</Words>
  <Application>WPS Presentation</Application>
  <PresentationFormat/>
  <Paragraphs>295</Paragraphs>
  <Slides>39</Slides>
  <Notes>1</Notes>
  <HiddenSlides>0</HiddenSlides>
  <MMClips>4</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4</vt:i4>
      </vt:variant>
      <vt:variant>
        <vt:lpstr>幻灯片标题</vt:lpstr>
      </vt:variant>
      <vt:variant>
        <vt:i4>39</vt:i4>
      </vt:variant>
    </vt:vector>
  </HeadingPairs>
  <TitlesOfParts>
    <vt:vector size="55" baseType="lpstr">
      <vt:lpstr>Arial</vt:lpstr>
      <vt:lpstr>SimSun</vt:lpstr>
      <vt:lpstr>Wingdings</vt:lpstr>
      <vt:lpstr>Times New Roman</vt:lpstr>
      <vt:lpstr>Calibri</vt:lpstr>
      <vt:lpstr>Tahoma</vt:lpstr>
      <vt:lpstr>Microsoft YaHei</vt:lpstr>
      <vt:lpstr>Arial Unicode MS</vt:lpstr>
      <vt:lpstr>Calibri</vt:lpstr>
      <vt:lpstr>Calibri Light</vt:lpstr>
      <vt:lpstr>Default Design</vt:lpstr>
      <vt:lpstr>Office Theme</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86</cp:revision>
  <dcterms:created xsi:type="dcterms:W3CDTF">2010-04-01T12:24:55Z</dcterms:created>
  <dcterms:modified xsi:type="dcterms:W3CDTF">2024-06-07T06:58:29Z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31126E21CC614735A3E1BCB2C3BCEF4C_13</vt:lpwstr>
  </property>
  <property fmtid="{D5CDD505-2E9C-101B-9397-08002B2CF9AE}" pid="3" name="KSOProductBuildVer">
    <vt:lpwstr>1033-12.2.0.17119</vt:lpwstr>
  </property>
</Properties>
</file>