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6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8.emf"/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24.emf"/><Relationship Id="rId4" Type="http://schemas.openxmlformats.org/officeDocument/2006/relationships/image" Target="../media/image23.emf"/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09A1B-AD0A-4DAF-907A-8CB93FEFA6D6}" type="datetimeFigureOut">
              <a:rPr lang="vi-VN" smtClean="0"/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14D0A-64CD-46D1-B473-BEEFCF6DEA6B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14D0A-64CD-46D1-B473-BEEFCF6DEA6B}" type="slidenum">
              <a:rPr lang="vi-VN" smtClean="0"/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4411-93BF-4F6F-9672-0A907FF39270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91AF2A-1F50-42A7-9374-6E71D438215D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8.e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5.wmf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emf"/><Relationship Id="rId8" Type="http://schemas.openxmlformats.org/officeDocument/2006/relationships/oleObject" Target="../embeddings/oleObject20.bin"/><Relationship Id="rId7" Type="http://schemas.openxmlformats.org/officeDocument/2006/relationships/image" Target="../media/image22.emf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e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13.wmf"/><Relationship Id="rId13" Type="http://schemas.openxmlformats.org/officeDocument/2006/relationships/vmlDrawing" Target="../drawings/vmlDrawing6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24.emf"/><Relationship Id="rId10" Type="http://schemas.openxmlformats.org/officeDocument/2006/relationships/oleObject" Target="../embeddings/oleObject21.bin"/><Relationship Id="rId1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e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6.emf"/><Relationship Id="rId1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2" Type="http://schemas.openxmlformats.org/officeDocument/2006/relationships/notesSlide" Target="../notesSlides/notesSlide1.xml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084" y="133012"/>
            <a:ext cx="9144000" cy="781388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THPT………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202238"/>
            <a:ext cx="9144000" cy="1655762"/>
          </a:xfrm>
        </p:spPr>
        <p:txBody>
          <a:bodyPr/>
          <a:lstStyle/>
          <a:p>
            <a:r>
              <a:rPr lang="en-US" dirty="0"/>
              <a:t>GV: ……………………………………………………..</a:t>
            </a: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1863776" y="1695436"/>
            <a:ext cx="8464445" cy="2412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 14. TÍNH BIẾN THIÊN ENTHALPY CỦA PHẢN ỨNG HOÁ HỌC </a:t>
            </a:r>
            <a:endParaRPr lang="vi-VN" sz="40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325" y="500942"/>
            <a:ext cx="11133944" cy="147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XÁC ĐỊNH BIẾN THIÊN ENTHALPY CỦA PHẢN ỨNG DỰA VÀO ENTHALPY TẠO THÀNH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8324" y="2392364"/>
            <a:ext cx="10519347" cy="4117007"/>
            <a:chOff x="648324" y="2392364"/>
            <a:chExt cx="10519347" cy="4117007"/>
          </a:xfrm>
        </p:grpSpPr>
        <p:sp>
          <p:nvSpPr>
            <p:cNvPr id="8" name="TextBox 7"/>
            <p:cNvSpPr txBox="1"/>
            <p:nvPr/>
          </p:nvSpPr>
          <p:spPr>
            <a:xfrm>
              <a:off x="648324" y="2392364"/>
              <a:ext cx="10519347" cy="11567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4: Cho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nhiệt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chuẩn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tương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endPara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514007" y="3968892"/>
              <a:ext cx="8829205" cy="135261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48324" y="5353157"/>
              <a:ext cx="9455046" cy="1156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enthalpy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phản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lnSpc>
                  <a:spcPct val="130000"/>
                </a:lnSpc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(g) + 3CO(g) </a:t>
              </a:r>
              <a:r>
                <a:rPr lang="en-US" sz="28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→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O(g) + 3CO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(g)</a:t>
              </a:r>
              <a:endPara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325" y="500942"/>
            <a:ext cx="11133944" cy="147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XÁC ĐỊNH BIẾN THIÊN ENTHALPY CỦA PHẢN ỨNG DỰA VÀO ENTHALPY TẠO THÀNH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94250" y="2371725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" imgW="2743200" imgH="3048000" progId="Equation.DSMT4">
                  <p:embed/>
                </p:oleObj>
              </mc:Choice>
              <mc:Fallback>
                <p:oleObj name="Equation" r:id="rId1" imgW="2743200" imgH="3048000" progId="Equation.DSMT4">
                  <p:embed/>
                  <p:pic>
                    <p:nvPicPr>
                      <p:cNvPr id="0" name="Picture 514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038850" y="3363913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Equation" r:id="rId3" imgW="2743200" imgH="3048000" progId="Equation.DSMT4">
                  <p:embed/>
                </p:oleObj>
              </mc:Choice>
              <mc:Fallback>
                <p:oleObj name="Equation" r:id="rId3" imgW="2743200" imgH="304800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63913"/>
                        <a:ext cx="1143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48325" y="1972563"/>
            <a:ext cx="9204335" cy="4171979"/>
            <a:chOff x="648325" y="1972563"/>
            <a:chExt cx="9204335" cy="4171979"/>
          </a:xfrm>
        </p:grpSpPr>
        <p:sp>
          <p:nvSpPr>
            <p:cNvPr id="5" name="TextBox 4"/>
            <p:cNvSpPr txBox="1"/>
            <p:nvPr/>
          </p:nvSpPr>
          <p:spPr>
            <a:xfrm>
              <a:off x="648325" y="1972563"/>
              <a:ext cx="6093500" cy="5961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800"/>
                </a:spcAft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Theo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công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(2), ta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:</a:t>
              </a:r>
              <a:endPara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768246" y="2743653"/>
            <a:ext cx="8105931" cy="1558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Equation" r:id="rId5" imgW="2592070" imgH="539750" progId="Equation.DSMT4">
                    <p:embed/>
                  </p:oleObj>
                </mc:Choice>
                <mc:Fallback>
                  <p:oleObj name="Equation" r:id="rId5" imgW="2592070" imgH="539750" progId="Equation.DSMT4">
                    <p:embed/>
                    <p:pic>
                      <p:nvPicPr>
                        <p:cNvPr id="0" name="Picture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68246" y="2743653"/>
                          <a:ext cx="8105931" cy="15580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1023078" y="4491672"/>
              <a:ext cx="882958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= 82,05 + 3*(-393,50)-9,16-3*(-110,5) = -776,11 kJ</a:t>
              </a:r>
              <a:endParaRPr lang="vi-VN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8325" y="5621322"/>
              <a:ext cx="76899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Do </a:t>
              </a:r>
              <a:endParaRPr lang="vi-VN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1535920" y="5621322"/>
            <a:ext cx="1065819" cy="52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Equation" r:id="rId7" imgW="530225" imgH="260350" progId="Equation.DSMT4">
                    <p:embed/>
                  </p:oleObj>
                </mc:Choice>
                <mc:Fallback>
                  <p:oleObj name="Equation" r:id="rId7" imgW="530225" imgH="260350" progId="Equation.DSMT4">
                    <p:embed/>
                    <p:pic>
                      <p:nvPicPr>
                        <p:cNvPr id="0" name="Picture 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35920" y="5621322"/>
                          <a:ext cx="1065819" cy="5232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2720340" y="5621322"/>
              <a:ext cx="609219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&lt; 0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nên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phản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toả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nhiệt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.</a:t>
              </a:r>
              <a:endParaRPr lang="vi-VN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0095" y="1004054"/>
            <a:ext cx="9583118" cy="3869884"/>
            <a:chOff x="760095" y="1004054"/>
            <a:chExt cx="9583118" cy="3869884"/>
          </a:xfrm>
        </p:grpSpPr>
        <p:sp>
          <p:nvSpPr>
            <p:cNvPr id="7" name="TextBox 6"/>
            <p:cNvSpPr txBox="1"/>
            <p:nvPr/>
          </p:nvSpPr>
          <p:spPr>
            <a:xfrm>
              <a:off x="760095" y="1004054"/>
              <a:ext cx="609219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Cho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phương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trình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hoá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học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tổng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quát</a:t>
              </a:r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:</a:t>
              </a:r>
              <a:endParaRPr lang="vi-VN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6433968" y="1004054"/>
              <a:ext cx="147290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aA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853753" y="1024354"/>
            <a:ext cx="891540" cy="668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1" imgW="190500" imgH="139700" progId="Equation.DSMT4">
                    <p:embed/>
                  </p:oleObj>
                </mc:Choice>
                <mc:Fallback>
                  <p:oleObj name="Equation" r:id="rId1" imgW="190500" imgH="1397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3753" y="1024354"/>
                          <a:ext cx="891540" cy="6686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8745293" y="1004054"/>
              <a:ext cx="13308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m +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nN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84419" y="2000151"/>
              <a:ext cx="945879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tính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được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biến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thiên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enthalpy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chuẩn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một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phản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hoá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học</a:t>
              </a:r>
              <a:endParaRPr lang="vi-VN" sz="2800" dirty="0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1556698" y="3130863"/>
            <a:ext cx="8424471" cy="174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Equation" r:id="rId3" imgW="61874400" imgH="12801600" progId="Equation.DSMT4">
                    <p:embed/>
                  </p:oleObj>
                </mc:Choice>
                <mc:Fallback>
                  <p:oleObj name="Equation" r:id="rId3" imgW="61874400" imgH="12801600" progId="Equation.DSMT4">
                    <p:embed/>
                    <p:pic>
                      <p:nvPicPr>
                        <p:cNvPr id="0" name="Picture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56698" y="3130863"/>
                          <a:ext cx="8424471" cy="1743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99" y="587478"/>
            <a:ext cx="11133944" cy="75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 err="1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Củng</a:t>
            </a: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cap="all" dirty="0" err="1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cố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034" y="1437388"/>
            <a:ext cx="15561356" cy="1793469"/>
            <a:chOff x="30034" y="1437388"/>
            <a:chExt cx="15561356" cy="1793469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0034" y="1437605"/>
              <a:ext cx="269817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Câu</a:t>
              </a:r>
              <a:r>
                <a:rPr kumimoji="0" lang="en-US" altLang="vi-VN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1: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Xác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định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570422" y="1477835"/>
            <a:ext cx="983866" cy="4829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1" imgW="507365" imgH="266065" progId="Equation.DSMT4">
                    <p:embed/>
                  </p:oleObj>
                </mc:Choice>
                <mc:Fallback>
                  <p:oleObj name="Equation" r:id="rId1" imgW="507365" imgH="266065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0422" y="1477835"/>
                          <a:ext cx="983866" cy="4829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554288" y="1437388"/>
              <a:ext cx="1203710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phản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ứng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sau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dựa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v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à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o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bảng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gi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á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trị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E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ở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à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14.1: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728209" y="2045158"/>
            <a:ext cx="6685614" cy="589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Equation" r:id="rId3" imgW="2811780" imgH="251460" progId="Equation.DSMT4">
                    <p:embed/>
                  </p:oleObj>
                </mc:Choice>
                <mc:Fallback>
                  <p:oleObj name="Equation" r:id="rId3" imgW="2811780" imgH="251460" progId="Equation.DSMT4">
                    <p:embed/>
                    <p:pic>
                      <p:nvPicPr>
                        <p:cNvPr id="0" name="Picture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28209" y="2045158"/>
                          <a:ext cx="6685614" cy="5895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1204212" y="2634732"/>
              <a:ext cx="7644982" cy="5961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800"/>
                </a:spcAft>
              </a:pP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Hãy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cho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biết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phản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trên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toả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nhiệt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hay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nhiệt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?</a:t>
              </a:r>
              <a:endPara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034" y="3627143"/>
            <a:ext cx="15110399" cy="2774314"/>
            <a:chOff x="30034" y="3627143"/>
            <a:chExt cx="15110399" cy="2774314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0034" y="3627144"/>
              <a:ext cx="206492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Câu</a:t>
              </a:r>
              <a:r>
                <a:rPr kumimoji="0" lang="en-US" altLang="vi-VN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2: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í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nh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2037512" y="3627143"/>
            <a:ext cx="1065819" cy="52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Equation" r:id="rId5" imgW="507365" imgH="266065" progId="Equation.DSMT4">
                    <p:embed/>
                  </p:oleObj>
                </mc:Choice>
                <mc:Fallback>
                  <p:oleObj name="Equation" r:id="rId5" imgW="507365" imgH="266065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7512" y="3627143"/>
                          <a:ext cx="1065819" cy="52322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 rot="10800000" flipV="1">
              <a:off x="3103331" y="3627143"/>
              <a:ext cx="1203710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2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phản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ứng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sau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: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1379121" y="4214835"/>
            <a:ext cx="2553314" cy="52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Equation" r:id="rId6" imgW="1165860" imgH="242570" progId="Equation.DSMT4">
                    <p:embed/>
                  </p:oleObj>
                </mc:Choice>
                <mc:Fallback>
                  <p:oleObj name="Equation" r:id="rId6" imgW="1165860" imgH="242570" progId="Equation.DSMT4">
                    <p:embed/>
                    <p:pic>
                      <p:nvPicPr>
                        <p:cNvPr id="0" name="Picture 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379121" y="4214835"/>
                          <a:ext cx="2553314" cy="5232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1349508" y="4802526"/>
            <a:ext cx="2553313" cy="52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" name="Equation" r:id="rId8" imgW="1165860" imgH="242570" progId="Equation.DSMT4">
                    <p:embed/>
                  </p:oleObj>
                </mc:Choice>
                <mc:Fallback>
                  <p:oleObj name="Equation" r:id="rId8" imgW="1165860" imgH="242570" progId="Equation.DSMT4">
                    <p:embed/>
                    <p:pic>
                      <p:nvPicPr>
                        <p:cNvPr id="0" name="Picture 11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49508" y="4802526"/>
                          <a:ext cx="2553313" cy="5232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97099" y="5447350"/>
              <a:ext cx="312578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Liên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hệ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giữa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giá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trị</a:t>
              </a:r>
              <a:endParaRPr lang="vi-VN" sz="2800" dirty="0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2937128" y="5420612"/>
            <a:ext cx="1234320" cy="605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" name="Equation" r:id="rId10" imgW="530225" imgH="260350" progId="Equation.DSMT4">
                    <p:embed/>
                  </p:oleObj>
                </mc:Choice>
                <mc:Fallback>
                  <p:oleObj name="Equation" r:id="rId10" imgW="530225" imgH="260350" progId="Equation.DSMT4">
                    <p:embed/>
                    <p:pic>
                      <p:nvPicPr>
                        <p:cNvPr id="0" name="Picture 17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937128" y="5420612"/>
                          <a:ext cx="1234320" cy="6059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4171448" y="5447350"/>
              <a:ext cx="756585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với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độ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bền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3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, 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2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và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giải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thích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,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biết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phân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tử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3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gồm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1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liên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kết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đôi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O=O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và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1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liên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kết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đơn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 O-O</a:t>
              </a:r>
              <a:endParaRPr lang="vi-VN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2764" y="213812"/>
            <a:ext cx="11133944" cy="75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 err="1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Củng</a:t>
            </a: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cap="all" dirty="0" err="1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cố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78501" y="1338902"/>
            <a:ext cx="11448738" cy="4155594"/>
            <a:chOff x="378501" y="1338902"/>
            <a:chExt cx="11448738" cy="4155594"/>
          </a:xfrm>
        </p:grpSpPr>
        <p:sp>
          <p:nvSpPr>
            <p:cNvPr id="5" name="TextBox 4"/>
            <p:cNvSpPr txBox="1"/>
            <p:nvPr/>
          </p:nvSpPr>
          <p:spPr>
            <a:xfrm>
              <a:off x="378501" y="1338902"/>
              <a:ext cx="11448738" cy="17164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800"/>
                </a:spcAft>
              </a:pPr>
              <a:r>
                <a:rPr lang="en-US" sz="2800" b="1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Câu</a:t>
              </a:r>
              <a:r>
                <a:rPr lang="en-US" sz="2800" b="1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3: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biến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enthalpy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phản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huỷ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trinitroglycerin (C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5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(NO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)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)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theo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phương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trình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(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biết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nhiệt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tạo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nitroglycerin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-370,15 kJ/mol):</a:t>
              </a:r>
              <a:endPara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901999" y="3429000"/>
              <a:ext cx="304282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4 C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5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O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(NO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)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(s) 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947409" y="3269663"/>
            <a:ext cx="1215790" cy="648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1" imgW="431800" imgH="228600" progId="Equation.DSMT4">
                    <p:embed/>
                  </p:oleObj>
                </mc:Choice>
                <mc:Fallback>
                  <p:oleObj name="Equation" r:id="rId1" imgW="4318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09" y="3269663"/>
                          <a:ext cx="1215790" cy="6484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 rot="10800000" flipV="1">
              <a:off x="5194001" y="3394864"/>
              <a:ext cx="6096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6N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(g) + 12CO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(g) + 10H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O(g) + O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(g)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4577" y="4338217"/>
              <a:ext cx="10987790" cy="115627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800"/>
                </a:spcAft>
              </a:pP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Hãy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giải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thích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vì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sao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trinitroglycerin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được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làm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phần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thuốc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súng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không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khói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2744" y="289434"/>
            <a:ext cx="11133944" cy="75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VẬN DỤNG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4539" y="1508104"/>
            <a:ext cx="10747946" cy="4952561"/>
            <a:chOff x="704539" y="1508104"/>
            <a:chExt cx="10747946" cy="4952561"/>
          </a:xfrm>
        </p:grpSpPr>
        <p:sp>
          <p:nvSpPr>
            <p:cNvPr id="5" name="TextBox 4"/>
            <p:cNvSpPr txBox="1"/>
            <p:nvPr/>
          </p:nvSpPr>
          <p:spPr>
            <a:xfrm>
              <a:off x="704539" y="1508104"/>
              <a:ext cx="10747946" cy="115627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800"/>
                </a:spcAft>
              </a:pP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Dựa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vào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liệu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về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năng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lượng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kết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ở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bảng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14.1,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hãy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biến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thiên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enthalpy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2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2800" dirty="0">
                  <a:solidFill>
                    <a:srgbClr val="0D0D0D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2782628" y="2921046"/>
            <a:ext cx="5897775" cy="783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1" imgW="2011680" imgH="269875" progId="Equation.DSMT4">
                    <p:embed/>
                  </p:oleObj>
                </mc:Choice>
                <mc:Fallback>
                  <p:oleObj name="Equation" r:id="rId1" imgW="2011680" imgH="269875" progId="Equation.DSMT4">
                    <p:embed/>
                    <p:pic>
                      <p:nvPicPr>
                        <p:cNvPr id="0" name="Picture 514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782628" y="2921046"/>
                          <a:ext cx="5897775" cy="7832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583296" y="3704308"/>
            <a:ext cx="7025408" cy="641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Equation" r:id="rId3" imgW="2926080" imgH="269875" progId="Equation.DSMT4">
                    <p:embed/>
                  </p:oleObj>
                </mc:Choice>
                <mc:Fallback>
                  <p:oleObj name="Equation" r:id="rId3" imgW="2926080" imgH="269875" progId="Equation.DSMT4">
                    <p:embed/>
                    <p:pic>
                      <p:nvPicPr>
                        <p:cNvPr id="0" name="Picture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83296" y="3704308"/>
                          <a:ext cx="7025408" cy="6411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704540" y="4744233"/>
              <a:ext cx="10747945" cy="17164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800"/>
                </a:spcAft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So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sánh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kết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quả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thu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được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từ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đó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cho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biết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H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hay C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7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16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nhiên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liệu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hiệu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quả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hơn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cho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lửa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(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biết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C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7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H</a:t>
              </a:r>
              <a:r>
                <a:rPr lang="en-US" sz="2800" baseline="-250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16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6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kết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C-C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16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kết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C-H).</a:t>
              </a:r>
              <a:endPara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589" y="118451"/>
            <a:ext cx="4588239" cy="70848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Ô CHỮ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3268186" y="1309671"/>
          <a:ext cx="558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500"/>
                <a:gridCol w="697500"/>
                <a:gridCol w="697500"/>
                <a:gridCol w="697500"/>
                <a:gridCol w="697500"/>
                <a:gridCol w="697500"/>
                <a:gridCol w="697500"/>
                <a:gridCol w="697500"/>
              </a:tblGrid>
              <a:tr h="803040">
                <a:tc>
                  <a:txBody>
                    <a:bodyPr/>
                    <a:lstStyle/>
                    <a:p>
                      <a:r>
                        <a:rPr lang="en-US" sz="5400" dirty="0">
                          <a:latin typeface="+mj-lt"/>
                        </a:rPr>
                        <a:t>T</a:t>
                      </a:r>
                      <a:endParaRPr lang="vi-VN" sz="5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O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Ả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N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H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I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Ệ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T</a:t>
                      </a:r>
                      <a:endParaRPr lang="vi-VN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4"/>
          <p:cNvGraphicFramePr>
            <a:graphicFrameLocks noGrp="1"/>
          </p:cNvGraphicFramePr>
          <p:nvPr/>
        </p:nvGraphicFramePr>
        <p:xfrm>
          <a:off x="1010090" y="2287434"/>
          <a:ext cx="1105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</a:tblGrid>
              <a:tr h="803040">
                <a:tc>
                  <a:txBody>
                    <a:bodyPr/>
                    <a:lstStyle/>
                    <a:p>
                      <a:r>
                        <a:rPr lang="en-US" sz="5400" dirty="0">
                          <a:latin typeface="+mj-lt"/>
                        </a:rPr>
                        <a:t>E</a:t>
                      </a:r>
                      <a:endParaRPr lang="vi-VN" sz="5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N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T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H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A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L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P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Y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T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Ạ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O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T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H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À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N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H</a:t>
                      </a:r>
                      <a:endParaRPr lang="vi-VN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4"/>
          <p:cNvGraphicFramePr>
            <a:graphicFrameLocks noGrp="1"/>
          </p:cNvGraphicFramePr>
          <p:nvPr/>
        </p:nvGraphicFramePr>
        <p:xfrm>
          <a:off x="1884598" y="3263042"/>
          <a:ext cx="486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104"/>
                <a:gridCol w="786296"/>
                <a:gridCol w="691320"/>
                <a:gridCol w="691320"/>
                <a:gridCol w="691320"/>
                <a:gridCol w="691320"/>
                <a:gridCol w="691320"/>
              </a:tblGrid>
              <a:tr h="803040">
                <a:tc>
                  <a:txBody>
                    <a:bodyPr/>
                    <a:lstStyle/>
                    <a:p>
                      <a:r>
                        <a:rPr lang="en-US" sz="5400" dirty="0">
                          <a:latin typeface="+mj-lt"/>
                        </a:rPr>
                        <a:t>T</a:t>
                      </a:r>
                      <a:endParaRPr lang="vi-VN" sz="5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H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Ấ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P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H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Ơ</a:t>
                      </a:r>
                      <a:endParaRPr lang="vi-V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/>
                        <a:t>N</a:t>
                      </a:r>
                      <a:endParaRPr lang="vi-VN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4"/>
          <p:cNvGraphicFramePr>
            <a:graphicFrameLocks noGrp="1"/>
          </p:cNvGraphicFramePr>
          <p:nvPr/>
        </p:nvGraphicFramePr>
        <p:xfrm>
          <a:off x="3268186" y="1297181"/>
          <a:ext cx="558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500"/>
                <a:gridCol w="697500"/>
                <a:gridCol w="697500"/>
                <a:gridCol w="697500"/>
                <a:gridCol w="697500"/>
                <a:gridCol w="697500"/>
                <a:gridCol w="697500"/>
                <a:gridCol w="697500"/>
              </a:tblGrid>
              <a:tr h="803040">
                <a:tc>
                  <a:txBody>
                    <a:bodyPr/>
                    <a:lstStyle/>
                    <a:p>
                      <a:endParaRPr lang="vi-VN" sz="5400" dirty="0">
                        <a:latin typeface="+mj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4"/>
          <p:cNvGraphicFramePr>
            <a:graphicFrameLocks noGrp="1"/>
          </p:cNvGraphicFramePr>
          <p:nvPr/>
        </p:nvGraphicFramePr>
        <p:xfrm>
          <a:off x="1010090" y="2287434"/>
          <a:ext cx="1105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  <a:gridCol w="690750"/>
              </a:tblGrid>
              <a:tr h="803040">
                <a:tc>
                  <a:txBody>
                    <a:bodyPr/>
                    <a:lstStyle/>
                    <a:p>
                      <a:endParaRPr lang="vi-VN" sz="5400" dirty="0">
                        <a:latin typeface="+mj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4"/>
          <p:cNvGraphicFramePr>
            <a:graphicFrameLocks noGrp="1"/>
          </p:cNvGraphicFramePr>
          <p:nvPr/>
        </p:nvGraphicFramePr>
        <p:xfrm>
          <a:off x="1932066" y="3250552"/>
          <a:ext cx="486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91"/>
                <a:gridCol w="682209"/>
                <a:gridCol w="691320"/>
                <a:gridCol w="691320"/>
                <a:gridCol w="691320"/>
                <a:gridCol w="691320"/>
                <a:gridCol w="691320"/>
              </a:tblGrid>
              <a:tr h="803040">
                <a:tc>
                  <a:txBody>
                    <a:bodyPr/>
                    <a:lstStyle/>
                    <a:p>
                      <a:endParaRPr lang="vi-VN" sz="5400" dirty="0">
                        <a:latin typeface="+mj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5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Số 1"/>
          <p:cNvSpPr/>
          <p:nvPr/>
        </p:nvSpPr>
        <p:spPr>
          <a:xfrm>
            <a:off x="2097375" y="1192784"/>
            <a:ext cx="986429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1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11" name="số 2"/>
          <p:cNvSpPr/>
          <p:nvPr/>
        </p:nvSpPr>
        <p:spPr>
          <a:xfrm>
            <a:off x="-65030" y="2218545"/>
            <a:ext cx="986429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2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15" name="số 3"/>
          <p:cNvSpPr/>
          <p:nvPr/>
        </p:nvSpPr>
        <p:spPr>
          <a:xfrm>
            <a:off x="814052" y="3250552"/>
            <a:ext cx="986429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3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6" name="câu 1"/>
          <p:cNvSpPr txBox="1"/>
          <p:nvPr/>
        </p:nvSpPr>
        <p:spPr>
          <a:xfrm>
            <a:off x="1010090" y="4820828"/>
            <a:ext cx="10667248" cy="11387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Sulfuric acid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âu 2"/>
          <p:cNvSpPr txBox="1"/>
          <p:nvPr/>
        </p:nvSpPr>
        <p:spPr>
          <a:xfrm>
            <a:off x="997974" y="4780782"/>
            <a:ext cx="10667248" cy="11387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mol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câu 3"/>
          <p:cNvGrpSpPr/>
          <p:nvPr/>
        </p:nvGrpSpPr>
        <p:grpSpPr>
          <a:xfrm>
            <a:off x="985858" y="4774353"/>
            <a:ext cx="10667248" cy="1745059"/>
            <a:chOff x="4118050" y="889422"/>
            <a:chExt cx="10667248" cy="1745059"/>
          </a:xfrm>
        </p:grpSpPr>
        <p:grpSp>
          <p:nvGrpSpPr>
            <p:cNvPr id="20" name="Group 19"/>
            <p:cNvGrpSpPr/>
            <p:nvPr/>
          </p:nvGrpSpPr>
          <p:grpSpPr>
            <a:xfrm>
              <a:off x="4118050" y="889422"/>
              <a:ext cx="10667248" cy="1742085"/>
              <a:chOff x="4058090" y="874906"/>
              <a:chExt cx="10667248" cy="174208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058090" y="874906"/>
                <a:ext cx="10667248" cy="166199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3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3: 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Cho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nhiệt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hoá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3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	</a:t>
                </a:r>
                <a:endParaRPr lang="en-US" sz="3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        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" name="Object 6"/>
              <p:cNvGraphicFramePr>
                <a:graphicFrameLocks noChangeAspect="1"/>
              </p:cNvGraphicFramePr>
              <p:nvPr/>
            </p:nvGraphicFramePr>
            <p:xfrm>
              <a:off x="4497675" y="1320416"/>
              <a:ext cx="5302429" cy="7176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2" name="Equation" r:id="rId1" imgW="40538400" imgH="5486400" progId="Equation.DSMT4">
                      <p:embed/>
                    </p:oleObj>
                  </mc:Choice>
                  <mc:Fallback>
                    <p:oleObj name="Equation" r:id="rId1" imgW="40538400" imgH="5486400" progId="Equation.DSMT4">
                      <p:embed/>
                      <p:pic>
                        <p:nvPicPr>
                          <p:cNvPr id="0" name="Picture 5141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4497675" y="1320416"/>
                            <a:ext cx="5302429" cy="71762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Object 8"/>
              <p:cNvGraphicFramePr>
                <a:graphicFrameLocks noChangeAspect="1"/>
              </p:cNvGraphicFramePr>
              <p:nvPr/>
            </p:nvGraphicFramePr>
            <p:xfrm>
              <a:off x="10094625" y="1362689"/>
              <a:ext cx="3251492" cy="6056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" name="Equation" r:id="rId3" imgW="31089600" imgH="5791200" progId="Equation.DSMT4">
                      <p:embed/>
                    </p:oleObj>
                  </mc:Choice>
                  <mc:Fallback>
                    <p:oleObj name="Equation" r:id="rId3" imgW="31089600" imgH="5791200" progId="Equation.DSMT4">
                      <p:embed/>
                      <p:pic>
                        <p:nvPicPr>
                          <p:cNvPr id="0" name="Picture 4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094625" y="1362689"/>
                            <a:ext cx="3251492" cy="60567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/>
            </p:nvGraphicFramePr>
            <p:xfrm>
              <a:off x="6707581" y="1967976"/>
              <a:ext cx="1882144" cy="6490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" name="Equation" r:id="rId5" imgW="17678400" imgH="6096000" progId="Equation.DSMT4">
                      <p:embed/>
                    </p:oleObj>
                  </mc:Choice>
                  <mc:Fallback>
                    <p:oleObj name="Equation" r:id="rId5" imgW="17678400" imgH="6096000" progId="Equation.DSMT4">
                      <p:embed/>
                      <p:pic>
                        <p:nvPicPr>
                          <p:cNvPr id="0" name="Picture 18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6707581" y="1967976"/>
                            <a:ext cx="1882144" cy="64901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9778276" y="1907908"/>
            <a:ext cx="2143390" cy="726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" name="Equation" r:id="rId7" imgW="17983200" imgH="6096000" progId="Equation.DSMT4">
                    <p:embed/>
                  </p:oleObj>
                </mc:Choice>
                <mc:Fallback>
                  <p:oleObj name="Equation" r:id="rId7" imgW="17983200" imgH="6096000" progId="Equation.DSMT4">
                    <p:embed/>
                    <p:pic>
                      <p:nvPicPr>
                        <p:cNvPr id="0" name="Picture 2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778276" y="1907908"/>
                          <a:ext cx="2143390" cy="7265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744" y="231119"/>
            <a:ext cx="11122701" cy="147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XÁC ĐỊNH BIẾN THIÊN ENTHALPY CỦA PHẢN ỨNG DỰA VÀO NĂNG LƯỢNG LIÊN KẾT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715" y="1690688"/>
            <a:ext cx="11242623" cy="4200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2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4557" y="1469036"/>
            <a:ext cx="10679243" cy="5023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3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424067"/>
            <a:ext cx="10284502" cy="488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29522" y="2268667"/>
          <a:ext cx="10123358" cy="1403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" imgW="1943100" imgH="254000" progId="Equation.DSMT4">
                  <p:embed/>
                </p:oleObj>
              </mc:Choice>
              <mc:Fallback>
                <p:oleObj name="Equation" r:id="rId1" imgW="1943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522" y="2268667"/>
                        <a:ext cx="10123358" cy="14039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9522" y="4113862"/>
          <a:ext cx="10732958" cy="129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Equation" r:id="rId3" imgW="2463800" imgH="254000" progId="Equation.DSMT4">
                  <p:embed/>
                </p:oleObj>
              </mc:Choice>
              <mc:Fallback>
                <p:oleObj name="Equation" r:id="rId3" imgW="24638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522" y="4113862"/>
                        <a:ext cx="10732958" cy="129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vi-VN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vi-VN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vi-VN" altLang="vi-V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971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404734" y="714375"/>
            <a:ext cx="107329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anthalpy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vi-V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325" y="500942"/>
            <a:ext cx="11133944" cy="147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XÁC ĐỊNH BIẾN THIÊN ENTHALPY CỦA PHẢN ỨNG DỰA VÀO ENTHALPY TẠO THÀNH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8325" y="2176366"/>
            <a:ext cx="10219544" cy="3219364"/>
            <a:chOff x="648325" y="1771632"/>
            <a:chExt cx="10219544" cy="3219364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648325" y="1771632"/>
              <a:ext cx="10219544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3: Cho enthalpy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chuẩn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tương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vi-V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049" name="Picture 2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866" y="2729091"/>
              <a:ext cx="7296462" cy="1028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648325" y="4036889"/>
              <a:ext cx="8540645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thiên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enthalpy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phản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vi-VN" sz="2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2NO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(g) 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→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N­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altLang="vi-VN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(g)</a:t>
              </a:r>
              <a:endPara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542" y="570417"/>
            <a:ext cx="11133944" cy="147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3600" b="1" cap="all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XÁC ĐỊNH BIẾN THIÊN ENTHALPY CỦA PHẢN ỨNG DỰA VÀO ENTHALPY TẠO THÀNH</a:t>
            </a:r>
            <a:endParaRPr lang="vi-VN" sz="3600" b="1" cap="all" dirty="0">
              <a:solidFill>
                <a:srgbClr val="002060"/>
              </a:solidFill>
              <a:effectLst/>
              <a:latin typeface="Minion Pro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4498" y="2211972"/>
            <a:ext cx="15762058" cy="3518644"/>
            <a:chOff x="764498" y="2211972"/>
            <a:chExt cx="15762058" cy="3518644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3822492" y="4122294"/>
            <a:ext cx="437879" cy="179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1" imgW="114300" imgH="127000" progId="Equation.DSMT4">
                    <p:embed/>
                  </p:oleObj>
                </mc:Choice>
                <mc:Fallback>
                  <p:oleObj name="Equation" r:id="rId1" imgW="114300" imgH="1270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2492" y="4122294"/>
                          <a:ext cx="437879" cy="1798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764498" y="2211972"/>
              <a:ext cx="15762058" cy="3518644"/>
              <a:chOff x="764498" y="2211972"/>
              <a:chExt cx="15762058" cy="3518644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64498" y="2211972"/>
                <a:ext cx="15762058" cy="3518644"/>
                <a:chOff x="764498" y="2211972"/>
                <a:chExt cx="15762058" cy="3518644"/>
              </a:xfrm>
            </p:grpSpPr>
            <p:graphicFrame>
              <p:nvGraphicFramePr>
                <p:cNvPr id="4" name="Object 3"/>
                <p:cNvGraphicFramePr>
                  <a:graphicFrameLocks noChangeAspect="1"/>
                </p:cNvGraphicFramePr>
                <p:nvPr/>
              </p:nvGraphicFramePr>
              <p:xfrm>
                <a:off x="764498" y="2941607"/>
                <a:ext cx="8268919" cy="8002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" name="Equation" r:id="rId3" imgW="2654300" imgH="254000" progId="Equation.DSMT4">
                        <p:embed/>
                      </p:oleObj>
                    </mc:Choice>
                    <mc:Fallback>
                      <p:oleObj name="Equation" r:id="rId3" imgW="2654300" imgH="254000" progId="Equation.DSMT4">
                        <p:embed/>
                        <p:pic>
                          <p:nvPicPr>
                            <p:cNvPr id="0" name="Object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4498" y="2941607"/>
                              <a:ext cx="8268919" cy="800218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" name="Object 6"/>
                <p:cNvGraphicFramePr>
                  <a:graphicFrameLocks noChangeAspect="1"/>
                </p:cNvGraphicFramePr>
                <p:nvPr/>
              </p:nvGraphicFramePr>
              <p:xfrm>
                <a:off x="764498" y="5096747"/>
                <a:ext cx="1648918" cy="63386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" name="Equation" r:id="rId5" imgW="507365" imgH="266065" progId="Equation.DSMT4">
                        <p:embed/>
                      </p:oleObj>
                    </mc:Choice>
                    <mc:Fallback>
                      <p:oleObj name="Equation" r:id="rId5" imgW="507365" imgH="266065" progId="Equation.DSMT4">
                        <p:embed/>
                        <p:pic>
                          <p:nvPicPr>
                            <p:cNvPr id="0" name="Object 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4498" y="5096747"/>
                              <a:ext cx="1648918" cy="63386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" name="Rectangle 4"/>
                <p:cNvSpPr>
                  <a:spLocks noChangeArrowheads="1"/>
                </p:cNvSpPr>
                <p:nvPr/>
              </p:nvSpPr>
              <p:spPr bwMode="auto">
                <a:xfrm>
                  <a:off x="764498" y="2211972"/>
                  <a:ext cx="3926075" cy="800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Theo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công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thức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(2), ta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có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:</a:t>
                  </a:r>
                  <a:endParaRPr kumimoji="0" lang="vi-VN" altLang="vi-VN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vi-VN" altLang="vi-VN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2263515" y="3911760"/>
                  <a:ext cx="14263041" cy="523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= 9,16 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–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2 </a:t>
                  </a:r>
                  <a:endPara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Rectangle 7"/>
                <p:cNvSpPr>
                  <a:spLocks noChangeArrowheads="1"/>
                </p:cNvSpPr>
                <p:nvPr/>
              </p:nvSpPr>
              <p:spPr bwMode="auto">
                <a:xfrm>
                  <a:off x="2263515" y="5152071"/>
                  <a:ext cx="12341901" cy="523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&lt; 0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nên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phản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ứng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toả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vi-VN" sz="2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nhiệt</a:t>
                  </a:r>
                  <a:r>
                    <a:rPr kumimoji="0" lang="en-US" altLang="vi-VN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.</a:t>
                  </a:r>
                  <a:endPara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3822492" y="3935696"/>
                <a:ext cx="307327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33,20 = -57,24 kJ</a:t>
                </a:r>
                <a:endPara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2336</Words>
  <Application>WPS Presentation</Application>
  <PresentationFormat>Widescreen</PresentationFormat>
  <Paragraphs>173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24</vt:i4>
      </vt:variant>
      <vt:variant>
        <vt:lpstr>幻灯片标题</vt:lpstr>
      </vt:variant>
      <vt:variant>
        <vt:i4>15</vt:i4>
      </vt:variant>
    </vt:vector>
  </HeadingPairs>
  <TitlesOfParts>
    <vt:vector size="54" baseType="lpstr">
      <vt:lpstr>Arial</vt:lpstr>
      <vt:lpstr>SimSun</vt:lpstr>
      <vt:lpstr>Wingdings</vt:lpstr>
      <vt:lpstr>Wingdings 3</vt:lpstr>
      <vt:lpstr>Arial</vt:lpstr>
      <vt:lpstr>Times New Roman</vt:lpstr>
      <vt:lpstr>Minion Pro</vt:lpstr>
      <vt:lpstr>Segoe Print</vt:lpstr>
      <vt:lpstr>Cambria Math</vt:lpstr>
      <vt:lpstr>Tahoma</vt:lpstr>
      <vt:lpstr>Calibri</vt:lpstr>
      <vt:lpstr>Trebuchet MS</vt:lpstr>
      <vt:lpstr>Microsoft YaHei</vt:lpstr>
      <vt:lpstr>Arial Unicode MS</vt:lpstr>
      <vt:lpstr>Facet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Trường THPT………</vt:lpstr>
      <vt:lpstr>TRÒ CHƠI Ô CHỮ</vt:lpstr>
      <vt:lpstr>PowerPoint 演示文稿</vt:lpstr>
      <vt:lpstr>PHIẾU HỌC TẬP SỐ 1</vt:lpstr>
      <vt:lpstr>PHIẾU HỌC TẬP SỐ 2</vt:lpstr>
      <vt:lpstr>PHIẾU HỌC TẬP SỐ 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THPT………</dc:title>
  <dc:creator>Windows 11</dc:creator>
  <cp:lastModifiedBy>USER</cp:lastModifiedBy>
  <cp:revision>19</cp:revision>
  <dcterms:created xsi:type="dcterms:W3CDTF">2022-07-24T13:40:00Z</dcterms:created>
  <dcterms:modified xsi:type="dcterms:W3CDTF">2024-06-07T08:06:51Z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CB4E802CF2494677AFBEA12F99E0FB55_13</vt:lpwstr>
  </property>
  <property fmtid="{D5CDD505-2E9C-101B-9397-08002B2CF9AE}" pid="3" name="KSOProductBuildVer">
    <vt:lpwstr>1033-12.2.0.17119</vt:lpwstr>
  </property>
</Properties>
</file>