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emf" ContentType="image/x-emf"/>
  <Default Extension="gif" ContentType="image/gif"/>
  <Default Extension="wmf" ContentType="image/x-wmf"/>
  <Default Extension="mp4" ContentType="video/mp4"/>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9" r:id="rId5"/>
    <p:sldMasterId id="2147483701" r:id="rId6"/>
    <p:sldMasterId id="2147483720" r:id="rId7"/>
  </p:sldMasterIdLst>
  <p:notesMasterIdLst>
    <p:notesMasterId r:id="rId10"/>
  </p:notesMasterIdLst>
  <p:sldIdLst>
    <p:sldId id="286" r:id="rId8"/>
    <p:sldId id="257" r:id="rId9"/>
    <p:sldId id="295" r:id="rId11"/>
    <p:sldId id="347" r:id="rId12"/>
    <p:sldId id="328" r:id="rId13"/>
    <p:sldId id="329" r:id="rId14"/>
    <p:sldId id="330" r:id="rId15"/>
    <p:sldId id="354" r:id="rId16"/>
    <p:sldId id="353" r:id="rId17"/>
    <p:sldId id="333" r:id="rId18"/>
    <p:sldId id="335" r:id="rId19"/>
    <p:sldId id="331" r:id="rId20"/>
    <p:sldId id="318" r:id="rId21"/>
    <p:sldId id="337" r:id="rId22"/>
    <p:sldId id="336" r:id="rId23"/>
    <p:sldId id="321" r:id="rId24"/>
    <p:sldId id="294" r:id="rId25"/>
    <p:sldId id="334" r:id="rId26"/>
    <p:sldId id="339" r:id="rId27"/>
    <p:sldId id="340" r:id="rId28"/>
    <p:sldId id="319" r:id="rId29"/>
    <p:sldId id="341" r:id="rId30"/>
    <p:sldId id="346" r:id="rId31"/>
    <p:sldId id="296" r:id="rId32"/>
    <p:sldId id="342" r:id="rId33"/>
    <p:sldId id="356" r:id="rId34"/>
    <p:sldId id="357" r:id="rId35"/>
    <p:sldId id="358" r:id="rId36"/>
    <p:sldId id="355" r:id="rId37"/>
    <p:sldId id="297" r:id="rId38"/>
    <p:sldId id="298" r:id="rId39"/>
    <p:sldId id="299" r:id="rId40"/>
    <p:sldId id="300" r:id="rId41"/>
    <p:sldId id="301" r:id="rId42"/>
    <p:sldId id="302" r:id="rId43"/>
    <p:sldId id="359" r:id="rId44"/>
    <p:sldId id="360" r:id="rId45"/>
    <p:sldId id="343" r:id="rId46"/>
    <p:sldId id="345" r:id="rId47"/>
    <p:sldId id="256" r:id="rId48"/>
    <p:sldId id="272" r:id="rId49"/>
    <p:sldId id="277" r:id="rId50"/>
    <p:sldId id="278" r:id="rId51"/>
    <p:sldId id="279" r:id="rId52"/>
    <p:sldId id="280" r:id="rId53"/>
    <p:sldId id="281" r:id="rId54"/>
    <p:sldId id="282" r:id="rId55"/>
    <p:sldId id="361" r:id="rId56"/>
    <p:sldId id="362" r:id="rId57"/>
    <p:sldId id="589" r:id="rId58"/>
  </p:sldIdLst>
  <p:sldSz cx="12192000" cy="6858000"/>
  <p:notesSz cx="6735445" cy="986599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3792" autoAdjust="0"/>
  </p:normalViewPr>
  <p:slideViewPr>
    <p:cSldViewPr snapToGrid="0">
      <p:cViewPr varScale="1">
        <p:scale>
          <a:sx n="72" d="100"/>
          <a:sy n="72" d="100"/>
        </p:scale>
        <p:origin x="60" y="3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2" Type="http://schemas.openxmlformats.org/officeDocument/2006/relationships/commentAuthors" Target="commentAuthors.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Master" Target="slideMasters/slideMaster5.xml"/><Relationship Id="rId59" Type="http://schemas.openxmlformats.org/officeDocument/2006/relationships/presProps" Target="presProps.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1T14:31:53.407" idx="2">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7A23690-1A5A-419E-B266-0C94662BFEDE}" type="datetimeFigureOut">
              <a:rPr lang="en-US" smtClean="0"/>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7DBE18F-53DF-460A-97F1-86DB1008B80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BE18F-53DF-460A-97F1-86DB1008B80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6992D577-4BCA-42E5-BBA4-9A28011D98E8}" type="datetime4">
              <a:rPr lang="vi-VN" altLang="en-US"/>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51FCE393-E28F-4C62-96CF-5A196F9DC9A9}"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C3060755-7512-4465-9C6E-22FD9DE689DB}" type="datetime4">
              <a:rPr lang="vi-VN" altLang="en-US"/>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05FB2474-9171-471C-9E32-2DECF3EB7CC7}"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fld id="{A89A976C-1CC6-474F-B510-70A15A99AA23}" type="datetime4">
              <a:rPr lang="vi-VN" altLang="en-US"/>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E2F5A9E2-2248-406A-AA4A-F721797C16C9}" type="slidenum">
              <a:rPr lang="en-US" altLang="en-US"/>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B0E49FFA-8BC1-496E-85A4-3F108E5D950C}" type="datetime4">
              <a:rPr lang="vi-VN" altLang="en-US"/>
            </a:fld>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53772487-6033-47C1-93A2-C34A3B79464E}"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CF62AD23-F3FA-41E1-B7BC-7E4C270446A9}" type="datetime4">
              <a:rPr lang="vi-VN" altLang="en-US"/>
            </a:fld>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BD210FE6-7153-4213-9A80-FE682CA7C934}"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6175AA9F-7D75-41F0-9BE9-3B9E3DB8A9EA}" type="datetime4">
              <a:rPr lang="vi-VN" altLang="en-US"/>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3C00462C-BA0A-4BC5-862F-ED8E5E2190B0}"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60A6711-4831-4B54-B329-CBB701DCEC26}" type="datetime4">
              <a:rPr lang="vi-VN" altLang="en-US"/>
            </a:fld>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D81BA739-940D-47AD-9101-B077A05FEED0}" type="slidenum">
              <a:rPr lang="en-US" altLang="en-US"/>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BCECA63A-E4E3-436F-8959-AF0E766779DD}" type="datetime4">
              <a:rPr lang="vi-VN" altLang="en-US"/>
            </a:fld>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3C958F7E-B540-407B-B298-BCDBF7E028EC}"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B6B2CFEF-72A6-4356-A200-575AE5BDF6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fld id="{47F6E727-8D5E-4839-BF05-4A0B2281C2D5}" type="datetime4">
              <a:rPr lang="vi-VN" altLang="en-US"/>
            </a:fld>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EEE1509D-80C7-42A9-B21E-0DBCF4ED0A73}"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0547C26D-F1C2-4A05-828C-35DF689B0611}" type="datetime4">
              <a:rPr lang="vi-VN" altLang="en-US"/>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EA208605-6576-44E6-B176-645B199875C9}"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0B5DBE7E-7ABB-492A-AAC7-3E6C393F39B1}" type="datetime4">
              <a:rPr lang="vi-VN" altLang="en-US"/>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0071C52C-3240-4898-8AF9-9E3E60CB9988}" type="slidenum">
              <a:rPr lang="en-US" altLang="en-US"/>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fld id="{C963A4F0-B677-4DB7-B2EB-E5A03856E447}" type="datetime4">
              <a:rPr lang="vi-VN" altLang="en-US"/>
            </a:fld>
            <a:endParaRPr lang="en-US" altLang="en-US"/>
          </a:p>
        </p:txBody>
      </p:sp>
      <p:sp>
        <p:nvSpPr>
          <p:cNvPr id="7" name="Rectangle 5"/>
          <p:cNvSpPr>
            <a:spLocks noGrp="1" noChangeArrowheads="1"/>
          </p:cNvSpPr>
          <p:nvPr>
            <p:ph type="ftr" sz="quarter" idx="11"/>
          </p:nvPr>
        </p:nvSpPr>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E6D0B2B6-2429-491A-BCD2-A432CCDAC30A}" type="slidenum">
              <a:rPr lang="en-US" altLang="en-US"/>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fld id="{210280FF-4482-450E-A58A-2BA785CC8E59}" type="datetime4">
              <a:rPr lang="vi-VN" altLang="en-US"/>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A6A0D0DD-4EDF-4C77-A902-E47E01A3B41B}"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53026BB-6EBF-4445-970A-8FA426306BF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3026BB-6EBF-4445-970A-8FA426306BF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53026BB-6EBF-4445-970A-8FA426306BF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53026BB-6EBF-4445-970A-8FA426306BF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53026BB-6EBF-4445-970A-8FA426306BF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6B2CFEF-72A6-4356-A200-575AE5BDF63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53026BB-6EBF-4445-970A-8FA426306BF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3026BB-6EBF-4445-970A-8FA426306BF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3026BB-6EBF-4445-970A-8FA426306BF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53026BB-6EBF-4445-970A-8FA426306BF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3026BB-6EBF-4445-970A-8FA426306BF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53026BB-6EBF-4445-970A-8FA426306BF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C1C8A-2EA0-40E3-8CA0-3357419AE7F9}"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ageCurlDouble"/>
      </p:transition>
    </mc:Choice>
    <mc:Fallback>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101FEF4-1AE9-4F49-BE45-C740CEDE9FE1}" type="slidenum">
              <a:rPr lang="en-US" smtClean="0"/>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B6B2CFEF-72A6-4356-A200-575AE5BDF6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6943DB5-DBE0-42FA-8903-98F8DC6308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96943DB5-DBE0-42FA-8903-98F8DC6308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96943DB5-DBE0-42FA-8903-98F8DC6308F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1FEF4-1AE9-4F49-BE45-C740CEDE9FE1}" type="slidenum">
              <a:rPr lang="en-US" smtClean="0"/>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943DB5-DBE0-42FA-8903-98F8DC6308F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1FEF4-1AE9-4F49-BE45-C740CEDE9FE1}" type="slidenum">
              <a:rPr lang="en-US" smtClean="0"/>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3DB5-DBE0-42FA-8903-98F8DC6308F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1FEF4-1AE9-4F49-BE45-C740CEDE9FE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6943DB5-DBE0-42FA-8903-98F8DC6308F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6943DB5-DBE0-42FA-8903-98F8DC6308F8}" type="datetimeFigureOut">
              <a:rPr lang="en-US" smtClean="0"/>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101FEF4-1AE9-4F49-BE45-C740CEDE9FE1}" type="slidenum">
              <a:rPr lang="en-US" smtClean="0"/>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96943DB5-DBE0-42FA-8903-98F8DC6308F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1FEF4-1AE9-4F49-BE45-C740CEDE9FE1}" type="slidenum">
              <a:rPr lang="en-US" smtClean="0"/>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B6B2CFEF-72A6-4356-A200-575AE5BDF63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06ABD190-56AD-4C55-BBCA-1554B872117B}" type="datetimeFigureOut">
              <a:rPr lang="en-US" smtClean="0"/>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8F674BA-2DE0-4D90-8561-25BA31F62F13}" type="slidenum">
              <a:rPr lang="en-US" smtClean="0"/>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B2CFEF-72A6-4356-A200-575AE5BDF63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latin typeface="Times New Roman" panose="02020603050405020304" pitchFamily="18" charset="0"/>
              </a:rPr>
              <a:t>“</a:t>
            </a:r>
            <a:endParaRPr lang="en-US" sz="8000" dirty="0">
              <a:solidFill>
                <a:schemeClr val="tx1"/>
              </a:solidFill>
              <a:effectLst/>
              <a:latin typeface="Times New Roman" panose="02020603050405020304" pitchFamily="18" charset="0"/>
            </a:endParaRP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latin typeface="Times New Roman" panose="02020603050405020304" pitchFamily="18" charset="0"/>
              </a:rPr>
              <a:t>”</a:t>
            </a:r>
            <a:endParaRPr lang="en-US" sz="8000" dirty="0">
              <a:solidFill>
                <a:schemeClr val="tx1"/>
              </a:solidFill>
              <a:effectLst/>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2CFEF-72A6-4356-A200-575AE5BDF63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B2CFEF-72A6-4356-A200-575AE5BDF6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6B2CFEF-72A6-4356-A200-575AE5BDF63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61599-2903-4A52-B552-6F6CFD93761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5" Type="http://schemas.openxmlformats.org/officeDocument/2006/relationships/theme" Target="../theme/theme3.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0" Type="http://schemas.openxmlformats.org/officeDocument/2006/relationships/theme" Target="../theme/theme5.xml"/><Relationship Id="rId2" Type="http://schemas.openxmlformats.org/officeDocument/2006/relationships/slideLayout" Target="../slideLayouts/slideLayout51.xml"/><Relationship Id="rId19" Type="http://schemas.openxmlformats.org/officeDocument/2006/relationships/image" Target="../media/image3.jpeg"/><Relationship Id="rId18" Type="http://schemas.openxmlformats.org/officeDocument/2006/relationships/slideLayout" Target="../slideLayouts/slideLayout67.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tags" Target="../tags/tag1.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2CFEF-72A6-4356-A200-575AE5BDF63C}" type="datetimeFigureOut">
              <a:rPr lang="en-US" smtClean="0"/>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61599-2903-4A52-B552-6F6CFD93761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26522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b="0">
                <a:effectLst/>
              </a:defRPr>
            </a:lvl1pPr>
          </a:lstStyle>
          <a:p>
            <a:pPr>
              <a:defRPr/>
            </a:pPr>
            <a:fld id="{E1F8668C-B85A-4CF8-BB2C-B84D96FE94E7}" type="datetime4">
              <a:rPr lang="vi-VN" altLang="en-US"/>
            </a:fld>
            <a:endParaRPr lang="en-US" altLang="en-US"/>
          </a:p>
        </p:txBody>
      </p:sp>
      <p:sp>
        <p:nvSpPr>
          <p:cNvPr id="26522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b="0">
                <a:effectLst/>
              </a:defRPr>
            </a:lvl1pPr>
          </a:lstStyle>
          <a:p>
            <a:pPr>
              <a:defRPr/>
            </a:pPr>
            <a:endParaRPr lang="en-US" altLang="en-US"/>
          </a:p>
        </p:txBody>
      </p:sp>
      <p:sp>
        <p:nvSpPr>
          <p:cNvPr id="26522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eaLnBrk="1" hangingPunct="1">
              <a:defRPr sz="1400" b="0">
                <a:effectLst/>
              </a:defRPr>
            </a:lvl1pPr>
          </a:lstStyle>
          <a:p>
            <a:pPr>
              <a:defRPr/>
            </a:pPr>
            <a:fld id="{11A1A293-387A-4430-B15A-2D233AB591BD}"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026BB-6EBF-4445-970A-8FA426306BF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C1C8A-2EA0-40E3-8CA0-3357419AE7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t="1538" b="-1538"/>
          <a:stretch>
            <a:fillRect/>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6943DB5-DBE0-42FA-8903-98F8DC6308F8}" type="datetimeFigureOut">
              <a:rPr lang="en-US" smtClean="0"/>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101FEF4-1AE9-4F49-BE45-C740CEDE9FE1}" type="slidenum">
              <a:rPr lang="en-US" smtClean="0"/>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latin typeface="Times New Roman" panose="02020603050405020304" pitchFamily="18" charset="0"/>
              </a:defRPr>
            </a:lvl1pPr>
          </a:lstStyle>
          <a:p>
            <a:fld id="{06ABD190-56AD-4C55-BBCA-1554B872117B}" type="datetimeFigureOut">
              <a:rPr lang="en-US" smtClean="0"/>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latin typeface="Times New Roman" panose="02020603050405020304" pitchFamily="18" charset="0"/>
              </a:defRPr>
            </a:lvl1pPr>
          </a:lstStyle>
          <a:p>
            <a:fld id="{B8F674BA-2DE0-4D90-8561-25BA31F62F13}"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Times New Roman" panose="02020603050405020304" pitchFamily="18" charset="0"/>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Times New Roman" panose="02020603050405020304" pitchFamily="18" charset="0"/>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Times New Roman" panose="02020603050405020304" pitchFamily="18" charset="0"/>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Times New Roman" panose="02020603050405020304" pitchFamily="18" charset="0"/>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Times New Roman" panose="02020603050405020304" pitchFamily="18" charset="0"/>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5187067" y="-712232"/>
            <a:ext cx="1817869" cy="369332"/>
          </a:xfrm>
          <a:prstGeom prst="rect">
            <a:avLst/>
          </a:prstGeom>
          <a:noFill/>
        </p:spPr>
        <p:txBody>
          <a:bodyPr vert="horz" wrap="none" lIns="0" tIns="0" rIns="0" bIns="0" rtlCol="0">
            <a:spAutoFit/>
          </a:bodyPr>
          <a:lstStyle/>
          <a:p>
            <a:pPr algn="ctr"/>
            <a:r>
              <a:rPr lang="en-US" sz="2400">
                <a:solidFill>
                  <a:srgbClr val="C3C3C3"/>
                </a:solidFill>
              </a:rPr>
              <a:t>www.9slide.vn</a:t>
            </a:r>
            <a:endParaRPr lang="en-US" sz="2400">
              <a:solidFill>
                <a:srgbClr val="C3C3C3"/>
              </a:solidFill>
            </a:endParaRPr>
          </a:p>
        </p:txBody>
      </p:sp>
      <p:grpSp>
        <p:nvGrpSpPr>
          <p:cNvPr id="11" name="Group 10"/>
          <p:cNvGrpSpPr>
            <a:grpSpLocks noGrp="1" noSelect="1" noRot="1" noMove="1" noResize="1"/>
          </p:cNvGrpSpPr>
          <p:nvPr>
            <p:custDataLst>
              <p:tags r:id="rId2"/>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6.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GIF"/><Relationship Id="rId1" Type="http://schemas.openxmlformats.org/officeDocument/2006/relationships/image" Target="../media/image15.emf"/></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microsoft.com/office/2007/relationships/media" Target="../media/media3.mp4"/><Relationship Id="rId1" Type="http://schemas.openxmlformats.org/officeDocument/2006/relationships/video" Target="../media/media3.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microsoft.com/office/2007/relationships/media" Target="../media/media4.mp4"/><Relationship Id="rId1" Type="http://schemas.openxmlformats.org/officeDocument/2006/relationships/video" Target="../media/media4.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23.wmf"/><Relationship Id="rId3" Type="http://schemas.openxmlformats.org/officeDocument/2006/relationships/oleObject" Target="../embeddings/oleObject3.bin"/><Relationship Id="rId2" Type="http://schemas.openxmlformats.org/officeDocument/2006/relationships/image" Target="../media/image22.wmf"/><Relationship Id="rId1"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GIF"/><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29.wmf"/><Relationship Id="rId2" Type="http://schemas.openxmlformats.org/officeDocument/2006/relationships/oleObject" Target="../embeddings/oleObject4.bin"/><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emf"/><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7" Type="http://schemas.openxmlformats.org/officeDocument/2006/relationships/vmlDrawing" Target="../drawings/vmlDrawing4.vml"/><Relationship Id="rId6" Type="http://schemas.openxmlformats.org/officeDocument/2006/relationships/slideLayout" Target="../slideLayouts/slideLayout2.xml"/><Relationship Id="rId5" Type="http://schemas.openxmlformats.org/officeDocument/2006/relationships/oleObject" Target="../embeddings/oleObject7.bin"/><Relationship Id="rId4" Type="http://schemas.openxmlformats.org/officeDocument/2006/relationships/oleObject" Target="../embeddings/oleObject6.bin"/><Relationship Id="rId3" Type="http://schemas.openxmlformats.org/officeDocument/2006/relationships/image" Target="../media/image33.wmf"/><Relationship Id="rId2" Type="http://schemas.openxmlformats.org/officeDocument/2006/relationships/oleObject" Target="../embeddings/oleObject5.bin"/><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emf"/><Relationship Id="rId1" Type="http://schemas.openxmlformats.org/officeDocument/2006/relationships/image" Target="../media/image43.emf"/></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39.xml"/><Relationship Id="rId2" Type="http://schemas.openxmlformats.org/officeDocument/2006/relationships/image" Target="../media/image16.GIF"/><Relationship Id="rId1" Type="http://schemas.openxmlformats.org/officeDocument/2006/relationships/image" Target="../media/image47.GIF"/></Relationships>
</file>

<file path=ppt/slides/_rels/slide41.xml.rels><?xml version="1.0" encoding="UTF-8" standalone="yes"?>
<Relationships xmlns="http://schemas.openxmlformats.org/package/2006/relationships"><Relationship Id="rId9" Type="http://schemas.openxmlformats.org/officeDocument/2006/relationships/image" Target="../media/image56.GIF"/><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2" Type="http://schemas.openxmlformats.org/officeDocument/2006/relationships/slideLayout" Target="../slideLayouts/slideLayout67.xml"/><Relationship Id="rId31" Type="http://schemas.openxmlformats.org/officeDocument/2006/relationships/audio" Target="../media/audio2.wav"/><Relationship Id="rId30" Type="http://schemas.openxmlformats.org/officeDocument/2006/relationships/image" Target="../media/image68.png"/><Relationship Id="rId3" Type="http://schemas.openxmlformats.org/officeDocument/2006/relationships/image" Target="../media/image50.png"/><Relationship Id="rId29" Type="http://schemas.openxmlformats.org/officeDocument/2006/relationships/slide" Target="slide47.xml"/><Relationship Id="rId28" Type="http://schemas.openxmlformats.org/officeDocument/2006/relationships/image" Target="../media/image67.png"/><Relationship Id="rId27" Type="http://schemas.openxmlformats.org/officeDocument/2006/relationships/slide" Target="slide46.xml"/><Relationship Id="rId26" Type="http://schemas.openxmlformats.org/officeDocument/2006/relationships/image" Target="../media/image66.png"/><Relationship Id="rId25" Type="http://schemas.openxmlformats.org/officeDocument/2006/relationships/slide" Target="slide45.xml"/><Relationship Id="rId24" Type="http://schemas.openxmlformats.org/officeDocument/2006/relationships/image" Target="../media/image65.png"/><Relationship Id="rId23" Type="http://schemas.openxmlformats.org/officeDocument/2006/relationships/slide" Target="slide44.xml"/><Relationship Id="rId22" Type="http://schemas.openxmlformats.org/officeDocument/2006/relationships/image" Target="../media/image64.png"/><Relationship Id="rId21" Type="http://schemas.openxmlformats.org/officeDocument/2006/relationships/slide" Target="slide43.xml"/><Relationship Id="rId20" Type="http://schemas.openxmlformats.org/officeDocument/2006/relationships/image" Target="../media/image63.png"/><Relationship Id="rId2" Type="http://schemas.openxmlformats.org/officeDocument/2006/relationships/image" Target="../media/image49.png"/><Relationship Id="rId19" Type="http://schemas.openxmlformats.org/officeDocument/2006/relationships/slide" Target="slide42.xml"/><Relationship Id="rId18" Type="http://schemas.openxmlformats.org/officeDocument/2006/relationships/image" Target="../media/image62.png"/><Relationship Id="rId17" Type="http://schemas.microsoft.com/office/2007/relationships/media" Target="../media/media5.wma"/><Relationship Id="rId16" Type="http://schemas.openxmlformats.org/officeDocument/2006/relationships/audio" Target="../media/media5.wma"/><Relationship Id="rId15" Type="http://schemas.openxmlformats.org/officeDocument/2006/relationships/image" Target="../media/image61.png"/><Relationship Id="rId14" Type="http://schemas.openxmlformats.org/officeDocument/2006/relationships/slide" Target="slide10.xml"/><Relationship Id="rId13" Type="http://schemas.openxmlformats.org/officeDocument/2006/relationships/image" Target="../media/image60.GIF"/><Relationship Id="rId12" Type="http://schemas.openxmlformats.org/officeDocument/2006/relationships/image" Target="../media/image59.png"/><Relationship Id="rId11" Type="http://schemas.openxmlformats.org/officeDocument/2006/relationships/image" Target="../media/image58.GIF"/><Relationship Id="rId10" Type="http://schemas.openxmlformats.org/officeDocument/2006/relationships/image" Target="../media/image57.GIF"/><Relationship Id="rId1" Type="http://schemas.openxmlformats.org/officeDocument/2006/relationships/image" Target="../media/image48.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67.xml"/><Relationship Id="rId4" Type="http://schemas.openxmlformats.org/officeDocument/2006/relationships/audio" Target="../media/audio3.wav"/><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 Target="slide41.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67.xml"/><Relationship Id="rId3" Type="http://schemas.openxmlformats.org/officeDocument/2006/relationships/audio" Target="../media/audio3.wav"/><Relationship Id="rId2" Type="http://schemas.openxmlformats.org/officeDocument/2006/relationships/image" Target="../media/image69.png"/><Relationship Id="rId1" Type="http://schemas.openxmlformats.org/officeDocument/2006/relationships/slide" Target="slide41.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67.xml"/><Relationship Id="rId4" Type="http://schemas.openxmlformats.org/officeDocument/2006/relationships/audio" Target="../media/audio3.wav"/><Relationship Id="rId3" Type="http://schemas.openxmlformats.org/officeDocument/2006/relationships/image" Target="../media/image71.emf"/><Relationship Id="rId2" Type="http://schemas.openxmlformats.org/officeDocument/2006/relationships/image" Target="../media/image69.png"/><Relationship Id="rId1" Type="http://schemas.openxmlformats.org/officeDocument/2006/relationships/slide" Target="slide41.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67.xml"/><Relationship Id="rId5" Type="http://schemas.openxmlformats.org/officeDocument/2006/relationships/audio" Target="../media/audio3.wav"/><Relationship Id="rId4" Type="http://schemas.openxmlformats.org/officeDocument/2006/relationships/image" Target="../media/image73.emf"/><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 Target="slide41.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67.xml"/><Relationship Id="rId3" Type="http://schemas.openxmlformats.org/officeDocument/2006/relationships/audio" Target="../media/audio3.wav"/><Relationship Id="rId2" Type="http://schemas.openxmlformats.org/officeDocument/2006/relationships/image" Target="../media/image69.png"/><Relationship Id="rId1" Type="http://schemas.openxmlformats.org/officeDocument/2006/relationships/slide" Target="slide41.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67.xml"/><Relationship Id="rId3" Type="http://schemas.openxmlformats.org/officeDocument/2006/relationships/audio" Target="../media/audio3.wav"/><Relationship Id="rId2" Type="http://schemas.openxmlformats.org/officeDocument/2006/relationships/image" Target="../media/image69.png"/><Relationship Id="rId1" Type="http://schemas.openxmlformats.org/officeDocument/2006/relationships/slide" Target="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2.mp4"/><Relationship Id="rId1" Type="http://schemas.openxmlformats.org/officeDocument/2006/relationships/video" Target="../media/media2.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3.xml"/><Relationship Id="rId7" Type="http://schemas.openxmlformats.org/officeDocument/2006/relationships/audio" Target="../media/audio1.wav"/><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 Target="slide38.xml"/><Relationship Id="rId3" Type="http://schemas.openxmlformats.org/officeDocument/2006/relationships/slide" Target="slide18.xml"/><Relationship Id="rId2" Type="http://schemas.openxmlformats.org/officeDocument/2006/relationships/slide" Target="slide23.xml"/><Relationship Id="rId1"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st No Text Intro Template Free Download #10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
        <p:nvSpPr>
          <p:cNvPr id="5" name="Rectangle 4"/>
          <p:cNvSpPr/>
          <p:nvPr/>
        </p:nvSpPr>
        <p:spPr>
          <a:xfrm>
            <a:off x="1634467" y="194420"/>
            <a:ext cx="8923084" cy="313932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CHÀO MỪNG CÁC BẠN </a:t>
            </a:r>
            <a:endPar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ĐẾN VỚI CHƯƠNG 5:</a:t>
            </a:r>
            <a:endPar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600" b="1">
                <a:ln w="9525">
                  <a:solidFill>
                    <a:prstClr val="white"/>
                  </a:solidFill>
                  <a:prstDash val="solid"/>
                </a:ln>
                <a:solidFill>
                  <a:srgbClr val="FFFF00"/>
                </a:solidFill>
                <a:latin typeface="Calibri" panose="020F0502020204030204"/>
              </a:rPr>
              <a:t>NĂNG LƯỢNG </a:t>
            </a:r>
            <a:r>
              <a:rPr kumimoji="0" lang="en-US" sz="6600" b="1" i="0" u="none" strike="noStrike" kern="1200" cap="none" spc="0" normalizeH="0" baseline="0" noProof="0">
                <a:ln w="9525">
                  <a:solidFill>
                    <a:prstClr val="white"/>
                  </a:solidFill>
                  <a:prstDash val="solid"/>
                </a:ln>
                <a:solidFill>
                  <a:srgbClr val="FFFF00"/>
                </a:solidFill>
                <a:effectLst/>
                <a:uLnTx/>
                <a:uFillTx/>
                <a:latin typeface="Calibri" panose="020F0502020204030204"/>
                <a:ea typeface="+mn-ea"/>
                <a:cs typeface="+mn-cs"/>
              </a:rPr>
              <a:t>HÓA HỌC </a:t>
            </a:r>
            <a:endParaRPr kumimoji="0" lang="en-US" sz="6600" b="1" i="0" u="none" strike="noStrike" kern="1200" cap="none" spc="0" normalizeH="0" baseline="0" noProof="0" dirty="0">
              <a:ln w="9525">
                <a:solidFill>
                  <a:prstClr val="white"/>
                </a:solidFill>
                <a:prstDash val="solid"/>
              </a:ln>
              <a:solidFill>
                <a:srgbClr val="FFFF00"/>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8464" y="1917291"/>
            <a:ext cx="7403690" cy="2246769"/>
          </a:xfrm>
          <a:prstGeom prst="rect">
            <a:avLst/>
          </a:prstGeom>
          <a:noFill/>
          <a:ln w="28575">
            <a:solidFill>
              <a:srgbClr val="00B050"/>
            </a:solidFill>
          </a:ln>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endParaRPr lang="en-US" sz="2800" b="1">
              <a:solidFill>
                <a:srgbClr val="002060"/>
              </a:solidFill>
              <a:latin typeface="Times New Roman" panose="02020603050405020304" pitchFamily="18" charset="0"/>
              <a:cs typeface="Times New Roman" panose="02020603050405020304" pitchFamily="18" charset="0"/>
            </a:endParaRP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quan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sát</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nhôm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dùng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đường</a:t>
            </a:r>
            <a:r>
              <a:rPr lang="en-US" sz="2800">
                <a:latin typeface="Times New Roman" panose="02020603050405020304" pitchFamily="18" charset="0"/>
                <a:cs typeface="Times New Roman" panose="02020603050405020304" pitchFamily="18" charset="0"/>
              </a:rPr>
              <a:t> ray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1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1.</a:t>
            </a:r>
            <a:endParaRPr lang="en-US" sz="2800">
              <a:latin typeface="Times New Roman" panose="02020603050405020304" pitchFamily="18" charset="0"/>
              <a:cs typeface="Times New Roman" panose="02020603050405020304" pitchFamily="18" charset="0"/>
            </a:endParaRPr>
          </a:p>
        </p:txBody>
      </p:sp>
      <p:sp>
        <p:nvSpPr>
          <p:cNvPr id="6" name="Oval 5"/>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endParaRPr lang="en-US" sz="3200" b="1">
              <a:latin typeface="Arial" panose="020B0604020202020204" pitchFamily="34" charset="0"/>
              <a:cs typeface="Arial" panose="020B0604020202020204" pitchFamily="34" charset="0"/>
            </a:endParaRPr>
          </a:p>
        </p:txBody>
      </p:sp>
      <p:cxnSp>
        <p:nvCxnSpPr>
          <p:cNvPr id="7" name="Straight Connector 6"/>
          <p:cNvCxnSpPr>
            <a:stCxn id="6"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endParaRPr lang="en-US" sz="3200" b="1">
              <a:solidFill>
                <a:srgbClr val="C00000"/>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8428" y="162233"/>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1</a:t>
            </a:r>
            <a:endParaRPr lang="en-US" sz="2400" b="1">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85704" y="673886"/>
            <a:ext cx="8524567" cy="3657733"/>
          </a:xfrm>
          <a:prstGeom prst="rect">
            <a:avLst/>
          </a:prstGeom>
          <a:noFill/>
          <a:ln w="38100">
            <a:solidFill>
              <a:srgbClr val="FF0000"/>
            </a:solidFill>
            <a:prstDash val="lgDash"/>
          </a:ln>
        </p:spPr>
        <p:txBody>
          <a:bodyPr wrap="square" rtlCol="0">
            <a:spAutoFit/>
          </a:bodyPr>
          <a:lstStyle/>
          <a:p>
            <a:pPr>
              <a:lnSpc>
                <a:spcPct val="150000"/>
              </a:lnSpc>
            </a:pPr>
            <a:r>
              <a:rPr lang="en-US" sz="2400" b="1">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 video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nhôm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hóa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cảm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a:latin typeface="Times New Roman" panose="02020603050405020304" pitchFamily="18" charset="0"/>
                <a:cs typeface="Times New Roman" panose="02020603050405020304" pitchFamily="18" charset="0"/>
              </a:rPr>
              <a:t>2. </a:t>
            </a:r>
            <a:r>
              <a:rPr lang="en-US" sz="2400" err="1">
                <a:latin typeface="Times New Roman" panose="02020603050405020304" pitchFamily="18" charset="0"/>
                <a:ea typeface="Calibri" panose="020F0502020204030204" pitchFamily="34" charset="0"/>
                <a:cs typeface="Times New Roman" panose="02020603050405020304" pitchFamily="18" charset="0"/>
              </a:rPr>
              <a:t>Dựa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trên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quả</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thí</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a:latin typeface="Times New Roman" panose="02020603050405020304" pitchFamily="18" charset="0"/>
                <a:ea typeface="Calibri" panose="020F0502020204030204" pitchFamily="34" charset="0"/>
                <a:cs typeface="Times New Roman" panose="02020603050405020304" pitchFamily="18" charset="0"/>
              </a:rPr>
              <a:t> 1</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 </a:t>
            </a:r>
            <a:r>
              <a:rPr lang="en-US" sz="2400" err="1">
                <a:latin typeface="Times New Roman" panose="02020603050405020304" pitchFamily="18" charset="0"/>
                <a:ea typeface="Calibri" panose="020F0502020204030204" pitchFamily="34" charset="0"/>
                <a:cs typeface="Times New Roman" panose="02020603050405020304" pitchFamily="18" charset="0"/>
              </a:rPr>
              <a:t>Nêu</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hiện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xảy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viết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trình</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latin typeface="Times New Roman" panose="02020603050405020304" pitchFamily="18" charset="0"/>
                <a:cs typeface="Times New Roman" panose="02020603050405020304" pitchFamily="18" charset="0"/>
              </a:rPr>
              <a:t>   b) </a:t>
            </a:r>
            <a:r>
              <a:rPr lang="en-US" sz="2400" err="1">
                <a:latin typeface="Times New Roman" panose="02020603050405020304" pitchFamily="18" charset="0"/>
                <a:cs typeface="Times New Roman" panose="02020603050405020304" pitchFamily="18" charset="0"/>
              </a:rPr>
              <a:t>Ghi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nhận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sự</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thay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độ</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theo</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thời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Rút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ra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kết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luận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về</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sự</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thay</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đổi</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của</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phản</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n-US" sz="2400" err="1">
                <a:latin typeface="Times New Roman" panose="02020603050405020304" pitchFamily="18" charset="0"/>
                <a:ea typeface="Calibri" panose="020F0502020204030204" pitchFamily="34" charset="0"/>
                <a:cs typeface="Times New Roman" panose="02020603050405020304" pitchFamily="18" charset="0"/>
              </a:rPr>
              <a:t>ứng</a:t>
            </a:r>
            <a:r>
              <a:rPr lang="en-US" sz="2400" i="1">
                <a:latin typeface="Times New Roman" panose="02020603050405020304" pitchFamily="18" charset="0"/>
                <a:ea typeface="Calibri" panose="020F0502020204030204" pitchFamily="34" charset="0"/>
                <a:cs typeface="Times New Roman" panose="02020603050405020304" pitchFamily="18"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endParaRPr lang="en-US" sz="3200" b="1">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1"/>
          <a:srcRect l="12713" r="14441" b="13438"/>
          <a:stretch>
            <a:fillRect/>
          </a:stretch>
        </p:blipFill>
        <p:spPr>
          <a:xfrm>
            <a:off x="2726560" y="4510337"/>
            <a:ext cx="8242853" cy="2185430"/>
          </a:xfrm>
          <a:prstGeom prst="rect">
            <a:avLst/>
          </a:prstGeom>
        </p:spPr>
      </p:pic>
      <p:pic>
        <p:nvPicPr>
          <p:cNvPr id="7" name="Picture 2" descr="question mark what Sticker by Aminal Sticke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995" y="948265"/>
            <a:ext cx="1383005" cy="13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53368" y="142671"/>
            <a:ext cx="8175419" cy="5450279"/>
          </a:xfrm>
          <a:prstGeom prst="rect">
            <a:avLst/>
          </a:prstGeom>
        </p:spPr>
      </p:pic>
      <p:sp>
        <p:nvSpPr>
          <p:cNvPr id="3" name="TextBox 2"/>
          <p:cNvSpPr txBox="1"/>
          <p:nvPr/>
        </p:nvSpPr>
        <p:spPr>
          <a:xfrm>
            <a:off x="2825186" y="5813959"/>
            <a:ext cx="7265989" cy="523220"/>
          </a:xfrm>
          <a:prstGeom prst="rect">
            <a:avLst/>
          </a:prstGeom>
          <a:noFill/>
        </p:spPr>
        <p:txBody>
          <a:bodyPr wrap="square" rtlCol="0">
            <a:spAutoFit/>
          </a:bodyPr>
          <a:lstStyle/>
          <a:p>
            <a:r>
              <a:rPr lang="en-US" sz="2800" b="1">
                <a:solidFill>
                  <a:srgbClr val="FF0000"/>
                </a:solidFill>
              </a:rPr>
              <a:t>PHẢN ỨNG NHIỆT NHÔM ĐỂ HÀN ĐƯỜNG RAY</a:t>
            </a:r>
            <a:endParaRPr lang="en-US" sz="2800" b="1">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3466" y="508000"/>
            <a:ext cx="10905067" cy="5442837"/>
          </a:xfrm>
          <a:prstGeom prst="rect">
            <a:avLst/>
          </a:prstGeom>
        </p:spPr>
        <p:txBody>
          <a:bodyPr wrap="square">
            <a:spAutoFit/>
          </a:bodyPr>
          <a:lstStyle/>
          <a:p>
            <a:pPr marL="18415" algn="just"/>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đũa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25 ml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5 g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khuấy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chạm</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bút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1000"/>
                                        <p:tgtEl>
                                          <p:spTgt spid="5">
                                            <p:txEl>
                                              <p:pRg st="7" end="7"/>
                                            </p:txEl>
                                          </p:spTgt>
                                        </p:tgtEl>
                                      </p:cBhvr>
                                    </p:animEffect>
                                    <p:anim calcmode="lin" valueType="num">
                                      <p:cBhvr>
                                        <p:cTn id="5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222" y="1134138"/>
            <a:ext cx="9436992" cy="1143070"/>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  2 Al  +   Fe</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Al</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2Fe</a:t>
            </a:r>
            <a:endParaRPr lang="en-US" sz="2400">
              <a:latin typeface="Times New Roman" panose="02020603050405020304" pitchFamily="18" charset="0"/>
              <a:cs typeface="Times New Roman" panose="02020603050405020304" pitchFamily="18" charset="0"/>
            </a:endParaRPr>
          </a:p>
          <a:p>
            <a:pPr>
              <a:lnSpc>
                <a:spcPct val="150000"/>
              </a:lnSpc>
            </a:pP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tỏa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lớn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nóng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kim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r>
              <a:rPr lang="en-US"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8" name="TextBox 7"/>
          <p:cNvSpPr txBox="1"/>
          <p:nvPr/>
        </p:nvSpPr>
        <p:spPr>
          <a:xfrm>
            <a:off x="1298222" y="2290005"/>
            <a:ext cx="10216445" cy="2862322"/>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 </a:t>
            </a:r>
            <a:r>
              <a:rPr lang="en-US" sz="2400" i="1">
                <a:latin typeface="Times New Roman" panose="02020603050405020304" pitchFamily="18" charset="0"/>
                <a:cs typeface="Times New Roman" panose="02020603050405020304" pitchFamily="18" charset="0"/>
              </a:rPr>
              <a:t>Hiện tượng xảy ra:</a:t>
            </a:r>
            <a:r>
              <a:rPr lang="en-US" sz="2400">
                <a:latin typeface="Times New Roman" panose="02020603050405020304" pitchFamily="18" charset="0"/>
                <a:cs typeface="Times New Roman" panose="02020603050405020304" pitchFamily="18" charset="0"/>
              </a:rPr>
              <a:t> CaO tác dụng với nước, tan một phần và phản ứng toả nhiệt, xảy ra phản ứng hoá học:    </a:t>
            </a:r>
            <a:endParaRPr lang="en-US" sz="2400">
              <a:latin typeface="Times New Roman" panose="02020603050405020304" pitchFamily="18" charset="0"/>
              <a:cs typeface="Times New Roman" panose="02020603050405020304" pitchFamily="18" charset="0"/>
            </a:endParaRPr>
          </a:p>
          <a:p>
            <a:pPr>
              <a:lnSpc>
                <a:spcPct val="150000"/>
              </a:lnSpc>
            </a:pPr>
            <a:r>
              <a:rPr lang="en-US" sz="2400">
                <a:latin typeface="Times New Roman" panose="02020603050405020304" pitchFamily="18" charset="0"/>
                <a:cs typeface="Times New Roman" panose="02020603050405020304" pitchFamily="18" charset="0"/>
              </a:rPr>
              <a:t>CaO(s) + 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O(l) </a:t>
            </a:r>
            <a:r>
              <a:rPr lang="en-US" sz="2400">
                <a:latin typeface="Times New Roman" panose="02020603050405020304" pitchFamily="18" charset="0"/>
                <a:cs typeface="Times New Roman" panose="02020603050405020304" pitchFamily="18" charset="0"/>
                <a:sym typeface="Symbol" panose="05050102010706020507" pitchFamily="18" charset="2"/>
              </a:rPr>
              <a:t> </a:t>
            </a:r>
            <a:r>
              <a:rPr lang="en-US" sz="2400">
                <a:latin typeface="Times New Roman" panose="02020603050405020304" pitchFamily="18" charset="0"/>
                <a:cs typeface="Times New Roman" panose="02020603050405020304" pitchFamily="18" charset="0"/>
              </a:rPr>
              <a:t>Ca(OH)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(aq)</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b) Ghi nhận sự thay đổi nhiệt độ theo thời gian của phản ứng.</a:t>
            </a:r>
            <a:endParaRPr lang="en-US" sz="2400">
              <a:latin typeface="Times New Roman" panose="02020603050405020304" pitchFamily="18" charset="0"/>
              <a:cs typeface="Times New Roman" panose="02020603050405020304" pitchFamily="18" charset="0"/>
            </a:endParaRPr>
          </a:p>
          <a:p>
            <a:r>
              <a:rPr lang="en-US" sz="2400" i="1">
                <a:latin typeface="Times New Roman" panose="02020603050405020304" pitchFamily="18" charset="0"/>
                <a:cs typeface="Times New Roman" panose="02020603050405020304" pitchFamily="18" charset="0"/>
              </a:rPr>
              <a:t>Kết luận:</a:t>
            </a:r>
            <a:r>
              <a:rPr lang="en-US" sz="2400">
                <a:latin typeface="Times New Roman" panose="02020603050405020304" pitchFamily="18" charset="0"/>
                <a:cs typeface="Times New Roman" panose="02020603050405020304" pitchFamily="18" charset="0"/>
              </a:rPr>
              <a:t> Phản ứng xảy ra có sự tăng về nhiệt độ.</a:t>
            </a:r>
            <a:endParaRPr lang="en-US" sz="2400">
              <a:latin typeface="Times New Roman" panose="02020603050405020304" pitchFamily="18" charset="0"/>
              <a:cs typeface="Times New Roman" panose="02020603050405020304" pitchFamily="18" charset="0"/>
            </a:endParaRPr>
          </a:p>
          <a:p>
            <a:r>
              <a:rPr lang="en-US" sz="2400" i="1">
                <a:latin typeface="Times New Roman" panose="02020603050405020304" pitchFamily="18" charset="0"/>
                <a:cs typeface="Times New Roman" panose="02020603050405020304" pitchFamily="18" charset="0"/>
              </a:rPr>
              <a:t>Giải thích:</a:t>
            </a:r>
            <a:r>
              <a:rPr lang="en-US" sz="2400">
                <a:latin typeface="Times New Roman" panose="02020603050405020304" pitchFamily="18" charset="0"/>
                <a:cs typeface="Times New Roman" panose="02020603050405020304" pitchFamily="18" charset="0"/>
              </a:rPr>
              <a:t> Phản ứng toả nhiệt, tạo hỗn hợp màu trắng, CaO tan dần trong nước.</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3269229" y="672473"/>
            <a:ext cx="5389349"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TRẢ LỜI PHIẾU HỌC TẬP SỐ 1</a:t>
            </a:r>
            <a:endParaRPr lang="en-US" sz="2400" b="1">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endParaRPr lang="en-US" sz="3200" b="1">
              <a:latin typeface="Arial" panose="020B0604020202020204" pitchFamily="34" charset="0"/>
              <a:cs typeface="Arial" panose="020B0604020202020204" pitchFamily="34" charset="0"/>
            </a:endParaRPr>
          </a:p>
        </p:txBody>
      </p:sp>
      <p:cxnSp>
        <p:nvCxnSpPr>
          <p:cNvPr id="5" name="Straight Connector 4"/>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endParaRPr lang="en-US" sz="3200" b="1">
              <a:solidFill>
                <a:srgbClr val="C00000"/>
              </a:solidFill>
              <a:latin typeface="Arial" panose="020B0604020202020204" pitchFamily="34" charset="0"/>
              <a:cs typeface="Arial" panose="020B0604020202020204" pitchFamily="34" charset="0"/>
            </a:endParaRPr>
          </a:p>
        </p:txBody>
      </p:sp>
      <p:pic>
        <p:nvPicPr>
          <p:cNvPr id="8" name="Picture 7"/>
          <p:cNvPicPr/>
          <p:nvPr/>
        </p:nvPicPr>
        <p:blipFill>
          <a:blip r:embed="rId1">
            <a:extLst>
              <a:ext uri="{28A0092B-C50C-407E-A947-70E740481C1C}">
                <a14:useLocalDpi xmlns:a14="http://schemas.microsoft.com/office/drawing/2010/main" val="0"/>
              </a:ext>
            </a:extLst>
          </a:blip>
          <a:stretch>
            <a:fillRect/>
          </a:stretch>
        </p:blipFill>
        <p:spPr>
          <a:xfrm>
            <a:off x="2438400" y="2069202"/>
            <a:ext cx="7315200" cy="4487747"/>
          </a:xfrm>
          <a:prstGeom prst="rect">
            <a:avLst/>
          </a:prstGeom>
        </p:spPr>
      </p:pic>
      <p:sp>
        <p:nvSpPr>
          <p:cNvPr id="7" name="TextBox 6"/>
          <p:cNvSpPr txBox="1"/>
          <p:nvPr/>
        </p:nvSpPr>
        <p:spPr>
          <a:xfrm>
            <a:off x="2381278" y="1017964"/>
            <a:ext cx="7878063" cy="1043619"/>
          </a:xfrm>
          <a:prstGeom prst="rect">
            <a:avLst/>
          </a:prstGeom>
          <a:noFill/>
        </p:spPr>
        <p:txBody>
          <a:bodyPr wrap="square">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Mở rộng: </a:t>
            </a:r>
            <a:r>
              <a:rPr lang="en-US" sz="28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đồ thị thể hiện sự tương quan giữa nhiệt độ của phản ứng và thời gian phản ứng.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56584" y="1986793"/>
            <a:ext cx="8537824" cy="1951496"/>
          </a:xfrm>
          <a:prstGeom prst="rect">
            <a:avLst/>
          </a:prstGeom>
          <a:ln w="28575">
            <a:solidFill>
              <a:srgbClr val="FF0000"/>
            </a:solidFill>
            <a:prstDash val="lgDash"/>
          </a:ln>
        </p:spPr>
        <p:txBody>
          <a:bodyPr wrap="square">
            <a:spAutoFit/>
          </a:bodyPr>
          <a:lstStyle/>
          <a:p>
            <a:pPr algn="just">
              <a:lnSpc>
                <a:spcPct val="150000"/>
              </a:lnSpc>
            </a:pPr>
            <a:r>
              <a:rPr lang="en-US" sz="2800" b="1">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Thế </a:t>
            </a:r>
            <a:r>
              <a:rPr lang="en-US" sz="2800" err="1">
                <a:latin typeface="Arial" panose="020B0604020202020204" pitchFamily="34" charset="0"/>
                <a:cs typeface="Arial" panose="020B0604020202020204" pitchFamily="34" charset="0"/>
              </a:rPr>
              <a:t>nào</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là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a:p>
            <a:pPr algn="just">
              <a:lnSpc>
                <a:spcPct val="150000"/>
              </a:lnSpc>
            </a:pPr>
            <a:r>
              <a:rPr lang="en-US" sz="2800" b="1">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Cho </a:t>
            </a:r>
            <a:r>
              <a:rPr lang="en-US" sz="2800" err="1">
                <a:latin typeface="Arial" panose="020B0604020202020204" pitchFamily="34" charset="0"/>
                <a:cs typeface="Arial" panose="020B0604020202020204" pitchFamily="34" charset="0"/>
              </a:rPr>
              <a:t>một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ví</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dụ</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về</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trong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đời</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em</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biết</a:t>
            </a:r>
            <a:r>
              <a:rPr lang="en-US" sz="280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7" name="Oval 6"/>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endParaRPr lang="en-US" sz="3200" b="1">
              <a:latin typeface="Arial" panose="020B0604020202020204" pitchFamily="34" charset="0"/>
              <a:cs typeface="Arial" panose="020B0604020202020204" pitchFamily="34" charset="0"/>
            </a:endParaRPr>
          </a:p>
        </p:txBody>
      </p:sp>
      <p:sp>
        <p:nvSpPr>
          <p:cNvPr id="9" name="TextBox 8"/>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endParaRPr lang="en-US" sz="3200" b="1">
              <a:solidFill>
                <a:srgbClr val="C00000"/>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p:cNvSpPr>
            <a:spLocks noChangeArrowheads="1"/>
          </p:cNvSpPr>
          <p:nvPr/>
        </p:nvSpPr>
        <p:spPr bwMode="auto">
          <a:xfrm>
            <a:off x="1178088" y="1854808"/>
            <a:ext cx="9449731"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tỏa</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ra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endParaRPr lang="en-US" sz="3200" b="1">
              <a:latin typeface="Arial" panose="020B0604020202020204" pitchFamily="34" charset="0"/>
              <a:cs typeface="Arial" panose="020B0604020202020204" pitchFamily="34" charset="0"/>
            </a:endParaRPr>
          </a:p>
        </p:txBody>
      </p:sp>
      <p:cxnSp>
        <p:nvCxnSpPr>
          <p:cNvPr id="21" name="Straight Connector 20"/>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endParaRPr lang="en-US" sz="3200" b="1">
              <a:solidFill>
                <a:srgbClr val="C00000"/>
              </a:solidFill>
              <a:latin typeface="Arial" panose="020B0604020202020204" pitchFamily="34" charset="0"/>
              <a:cs typeface="Arial" panose="020B0604020202020204" pitchFamily="34" charset="0"/>
            </a:endParaRPr>
          </a:p>
        </p:txBody>
      </p:sp>
      <p:sp>
        <p:nvSpPr>
          <p:cNvPr id="23" name="Flowchart: Terminator 22"/>
          <p:cNvSpPr/>
          <p:nvPr/>
        </p:nvSpPr>
        <p:spPr>
          <a:xfrm>
            <a:off x="1348440" y="973265"/>
            <a:ext cx="2885351"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Định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nghĩa</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25" name="Rectangle 5"/>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29" name="Flowchart: Terminator 28"/>
          <p:cNvSpPr/>
          <p:nvPr/>
        </p:nvSpPr>
        <p:spPr>
          <a:xfrm>
            <a:off x="1478400" y="2893316"/>
            <a:ext cx="2621097"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Một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VD</a:t>
            </a:r>
            <a:endParaRPr lang="en-US" sz="3200" b="1">
              <a:solidFill>
                <a:schemeClr val="bg1"/>
              </a:solidFill>
              <a:latin typeface="Times New Roman" panose="02020603050405020304" pitchFamily="18" charset="0"/>
              <a:cs typeface="Times New Roman" panose="02020603050405020304" pitchFamily="18" charset="0"/>
            </a:endParaRPr>
          </a:p>
        </p:txBody>
      </p:sp>
      <p:pic>
        <p:nvPicPr>
          <p:cNvPr id="18" name="Picture 17"/>
          <p:cNvPicPr/>
          <p:nvPr/>
        </p:nvPicPr>
        <p:blipFill>
          <a:blip r:embed="rId1" cstate="print">
            <a:extLst>
              <a:ext uri="{28A0092B-C50C-407E-A947-70E740481C1C}">
                <a14:useLocalDpi xmlns:a14="http://schemas.microsoft.com/office/drawing/2010/main" val="0"/>
              </a:ext>
            </a:extLst>
          </a:blip>
          <a:stretch>
            <a:fillRect/>
          </a:stretch>
        </p:blipFill>
        <p:spPr>
          <a:xfrm>
            <a:off x="1705511" y="3873654"/>
            <a:ext cx="3474450" cy="2196559"/>
          </a:xfrm>
          <a:prstGeom prst="rect">
            <a:avLst/>
          </a:prstGeom>
        </p:spPr>
      </p:pic>
      <p:sp>
        <p:nvSpPr>
          <p:cNvPr id="2" name="TextBox 1"/>
          <p:cNvSpPr txBox="1"/>
          <p:nvPr/>
        </p:nvSpPr>
        <p:spPr>
          <a:xfrm>
            <a:off x="1331198" y="6095284"/>
            <a:ext cx="3876459"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Than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2" cstate="print">
            <a:extLst>
              <a:ext uri="{28A0092B-C50C-407E-A947-70E740481C1C}">
                <a14:useLocalDpi xmlns:a14="http://schemas.microsoft.com/office/drawing/2010/main" val="0"/>
              </a:ext>
            </a:extLst>
          </a:blip>
          <a:stretch>
            <a:fillRect/>
          </a:stretch>
        </p:blipFill>
        <p:spPr>
          <a:xfrm>
            <a:off x="6206943" y="3873653"/>
            <a:ext cx="3827566" cy="2205202"/>
          </a:xfrm>
          <a:prstGeom prst="rect">
            <a:avLst/>
          </a:prstGeom>
        </p:spPr>
      </p:pic>
      <p:sp>
        <p:nvSpPr>
          <p:cNvPr id="24" name="TextBox 23"/>
          <p:cNvSpPr txBox="1"/>
          <p:nvPr/>
        </p:nvSpPr>
        <p:spPr>
          <a:xfrm>
            <a:off x="5298529" y="6095284"/>
            <a:ext cx="5369472"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Alcohol (ethanol)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endParaRPr lang="en-US" sz="3200" b="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2618464" y="1873047"/>
            <a:ext cx="7403690"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endParaRPr lang="en-US" sz="2800" b="1">
              <a:solidFill>
                <a:srgbClr val="002060"/>
              </a:solidFill>
              <a:latin typeface="Times New Roman" panose="02020603050405020304" pitchFamily="18" charset="0"/>
              <a:cs typeface="Times New Roman" panose="02020603050405020304" pitchFamily="18" charset="0"/>
            </a:endParaRP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phân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hủy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vôi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2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2.</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7555" y="552346"/>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2</a:t>
            </a:r>
            <a:endParaRPr lang="en-US" sz="2400" b="1">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53499" y="1022104"/>
            <a:ext cx="9543480" cy="4475071"/>
          </a:xfrm>
          <a:prstGeom prst="rect">
            <a:avLst/>
          </a:prstGeom>
          <a:noFill/>
          <a:ln w="38100">
            <a:solidFill>
              <a:srgbClr val="FF0000"/>
            </a:solidFill>
            <a:prstDash val="lgDash"/>
          </a:ln>
        </p:spPr>
        <p:txBody>
          <a:bodyPr wrap="square" rtlCol="0">
            <a:spAutoFit/>
          </a:bodyPr>
          <a:lstStyle/>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dự đoán sự thay đổi nhiệt độ của nước trong cốc.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Trong phản ứng nung đá vôi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 nếu ngừng cung cấp nhiệt, phản ứng có tiếp tục xảy ra không?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Nêu hiện tượng trước và sau khi đốt nóng hỗn hợp.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có xảy ra không?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Rút ra kết luận về việc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Giải thích.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a:effectLst/>
                <a:latin typeface="Times New Roman" panose="02020603050405020304" pitchFamily="18" charset="0"/>
                <a:ea typeface="Calibri" panose="020F0502020204030204" pitchFamily="34" charset="0"/>
              </a:rPr>
              <a:t>d) So sánh với kết quả của thí nghiệm 1.</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endParaRPr lang="en-US" sz="3200" b="1">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14" name="Rectangle 13"/>
          <p:cNvSpPr/>
          <p:nvPr/>
        </p:nvSpPr>
        <p:spPr>
          <a:xfrm>
            <a:off x="2438400" y="685800"/>
            <a:ext cx="8229600" cy="548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2438399" y="1092608"/>
            <a:ext cx="822960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Bài</a:t>
            </a:r>
            <a:r>
              <a:rPr lang="en-US" sz="3200" b="1">
                <a:latin typeface="Arial" panose="020B0604020202020204" pitchFamily="34" charset="0"/>
                <a:cs typeface="Arial" panose="020B0604020202020204" pitchFamily="34" charset="0"/>
              </a:rPr>
              <a:t> 13</a:t>
            </a:r>
            <a:endParaRPr lang="en-US" sz="3200" b="1">
              <a:latin typeface="Arial" panose="020B0604020202020204" pitchFamily="34" charset="0"/>
              <a:cs typeface="Arial" panose="020B0604020202020204" pitchFamily="34" charset="0"/>
            </a:endParaRPr>
          </a:p>
        </p:txBody>
      </p:sp>
      <p:sp>
        <p:nvSpPr>
          <p:cNvPr id="9" name="TextBox 8"/>
          <p:cNvSpPr txBox="1"/>
          <p:nvPr/>
        </p:nvSpPr>
        <p:spPr>
          <a:xfrm>
            <a:off x="2438399" y="2186494"/>
            <a:ext cx="8229600" cy="2308324"/>
          </a:xfrm>
          <a:prstGeom prst="rect">
            <a:avLst/>
          </a:prstGeom>
          <a:noFill/>
        </p:spPr>
        <p:txBody>
          <a:bodyPr wrap="square" rtlCol="0">
            <a:spAutoFit/>
          </a:bodyPr>
          <a:lstStyle/>
          <a:p>
            <a:pPr algn="ctr"/>
            <a:r>
              <a:rPr lang="en-US" sz="4800" b="1">
                <a:solidFill>
                  <a:srgbClr val="FF0000"/>
                </a:solidFill>
                <a:ea typeface="Calibri" panose="020F0502020204030204" pitchFamily="34" charset="0"/>
              </a:rPr>
              <a:t>ENTHALPY TẠO THÀNH VÀ </a:t>
            </a:r>
            <a:r>
              <a:rPr lang="en-US" sz="4800" b="1">
                <a:solidFill>
                  <a:srgbClr val="FF0000"/>
                </a:solidFill>
                <a:cs typeface="Arial" panose="020B0604020202020204" pitchFamily="34" charset="0"/>
              </a:rPr>
              <a:t>SỰ BIẾN THIÊN ENTHALPY CỦA PHẢN ỨNG HOÁ HỌC </a:t>
            </a:r>
            <a:endParaRPr lang="en-US" sz="4800">
              <a:solidFill>
                <a:srgbClr val="FF0000"/>
              </a:solidFill>
              <a:cs typeface="Arial" panose="020B0604020202020204" pitchFamily="34" charset="0"/>
            </a:endParaRPr>
          </a:p>
        </p:txBody>
      </p:sp>
      <p:sp>
        <p:nvSpPr>
          <p:cNvPr id="15" name="TextBox 14"/>
          <p:cNvSpPr txBox="1"/>
          <p:nvPr/>
        </p:nvSpPr>
        <p:spPr>
          <a:xfrm>
            <a:off x="1524000" y="5180619"/>
            <a:ext cx="9143998" cy="584775"/>
          </a:xfrm>
          <a:prstGeom prst="rect">
            <a:avLst/>
          </a:prstGeom>
          <a:solidFill>
            <a:srgbClr val="0070C0"/>
          </a:solidFill>
        </p:spPr>
        <p:txBody>
          <a:bodyPr wrap="square" rtlCol="0">
            <a:spAutoFit/>
          </a:bodyPr>
          <a:lstStyle/>
          <a:p>
            <a:pPr algn="r"/>
            <a:endParaRPr lang="en-US" sz="3200" b="1">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composition of calcium carbonat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52400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510344"/>
            <a:ext cx="9144000" cy="5119350"/>
          </a:xfrm>
          <a:prstGeom prst="rect">
            <a:avLst/>
          </a:prstGeom>
        </p:spPr>
        <p:txBody>
          <a:bodyPr wrap="square">
            <a:spAutoFit/>
          </a:bodyPr>
          <a:lstStyle/>
          <a:p>
            <a:pPr marR="93345" algn="just">
              <a:lnSpc>
                <a:spcPct val="150000"/>
              </a:lnSpc>
              <a:spcAft>
                <a:spcPts val="800"/>
              </a:spcAft>
              <a:tabLst>
                <a:tab pos="555625" algn="l"/>
              </a:tabLst>
            </a:pP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Nhiệt phân potassium chlorate</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Chậu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ống nghiệm, giá, đèn cồn, bình tam giác, ống dẫn khí.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KClO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MnO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Trộn đều khoảng 4 g tinh thể KClO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đã được nghiền nhỏ với 1 g MnO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Cho hỗn hợp vào ống nghiệm chịu nhiệt, khô. Đậy ống nghiệm bằng nút có gắn ống dẫn khí. Dùng đèn cồn hơ nóng đều nửa đáy ống nghiệm, sau đó đun tập trung ở phần có chứa hoá chất.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Quan sát hiện tượng.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19290" y="464915"/>
          <a:ext cx="11414210" cy="5928170"/>
        </p:xfrm>
        <a:graphic>
          <a:graphicData uri="http://schemas.openxmlformats.org/drawingml/2006/table">
            <a:tbl>
              <a:tblPr firstRow="1" firstCol="1" bandRow="1"/>
              <a:tblGrid>
                <a:gridCol w="11414210"/>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nhiệt độ của nước trong cốc giảm (lạnh).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phân huỷ đá vôi (CaCO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phải cung cấp nhiệt liên tục. Nếu ngừng cung cấp nhiệt, phản ứng không thể tiếp tục xảy ra.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CaO(</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 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g</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Hiện tượng: Trước khi đốt nóng hỗn hợp không có hiện tượng. Sau khi đốt nóng hỗn hợp, khí 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thu được ở bình tam giác.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Phương trình hoá học của phản ứng: 2KClO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             3O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 + 2KCl(s)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không xảy ra.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Kết luận: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thu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d) So sánh kết quả: thí nghiệm 1: toả nhiệt và thí nghiệm 2: thu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Object 7"/>
          <p:cNvGraphicFramePr>
            <a:graphicFrameLocks noChangeAspect="1"/>
          </p:cNvGraphicFramePr>
          <p:nvPr/>
        </p:nvGraphicFramePr>
        <p:xfrm>
          <a:off x="1990840" y="2500133"/>
          <a:ext cx="1096969" cy="336570"/>
        </p:xfrm>
        <a:graphic>
          <a:graphicData uri="http://schemas.openxmlformats.org/presentationml/2006/ole">
            <mc:AlternateContent xmlns:mc="http://schemas.openxmlformats.org/markup-compatibility/2006">
              <mc:Choice xmlns:v="urn:schemas-microsoft-com:vml" Requires="v">
                <p:oleObj spid="_x0000_s5142" name="Equation" r:id="rId1" imgW="838200" imgH="228600" progId="Equation.DSMT4">
                  <p:embed/>
                </p:oleObj>
              </mc:Choice>
              <mc:Fallback>
                <p:oleObj name="Equation" r:id="rId1" imgW="838200" imgH="228600" progId="Equation.DSMT4">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840" y="2500133"/>
                        <a:ext cx="1096969" cy="336570"/>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6374463" y="4433104"/>
          <a:ext cx="954178" cy="370389"/>
        </p:xfrm>
        <a:graphic>
          <a:graphicData uri="http://schemas.openxmlformats.org/presentationml/2006/ole">
            <mc:AlternateContent xmlns:mc="http://schemas.openxmlformats.org/markup-compatibility/2006">
              <mc:Choice xmlns:v="urn:schemas-microsoft-com:vml" Requires="v">
                <p:oleObj spid="_x0000_s2" name="Equation" r:id="rId3" imgW="711200" imgH="241300" progId="Equation.DSMT4">
                  <p:embed/>
                </p:oleObj>
              </mc:Choice>
              <mc:Fallback>
                <p:oleObj name="Equation" r:id="rId3" imgW="711200" imgH="2413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463" y="4433104"/>
                        <a:ext cx="954178" cy="370389"/>
                      </a:xfrm>
                      <a:prstGeom prst="rect">
                        <a:avLst/>
                      </a:prstGeom>
                      <a:noFill/>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a:t>
            </a:r>
            <a:endParaRPr lang="en-US" sz="3200" b="1" dirty="0">
              <a:latin typeface="Arial" panose="020B0604020202020204" pitchFamily="34" charset="0"/>
              <a:cs typeface="Arial" panose="020B0604020202020204" pitchFamily="34" charset="0"/>
            </a:endParaRPr>
          </a:p>
        </p:txBody>
      </p:sp>
      <p:cxnSp>
        <p:nvCxnSpPr>
          <p:cNvPr id="5" name="Straight Connector 4"/>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58073" y="301051"/>
            <a:ext cx="5324475"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PHẢN ỨNG THU NHIỆT</a:t>
            </a:r>
            <a:endParaRPr lang="en-US" sz="3200" b="1" dirty="0">
              <a:solidFill>
                <a:srgbClr val="C00000"/>
              </a:solidFill>
              <a:latin typeface="Arial" panose="020B0604020202020204" pitchFamily="34" charset="0"/>
              <a:cs typeface="Arial" panose="020B0604020202020204" pitchFamily="34" charset="0"/>
            </a:endParaRPr>
          </a:p>
        </p:txBody>
      </p:sp>
      <p:pic>
        <p:nvPicPr>
          <p:cNvPr id="7" name="Picture 6"/>
          <p:cNvPicPr/>
          <p:nvPr/>
        </p:nvPicPr>
        <p:blipFill>
          <a:blip r:embed="rId1" cstate="print">
            <a:extLst>
              <a:ext uri="{28A0092B-C50C-407E-A947-70E740481C1C}">
                <a14:useLocalDpi xmlns:a14="http://schemas.microsoft.com/office/drawing/2010/main" val="0"/>
              </a:ext>
            </a:extLst>
          </a:blip>
          <a:stretch>
            <a:fillRect/>
          </a:stretch>
        </p:blipFill>
        <p:spPr>
          <a:xfrm>
            <a:off x="2807110" y="1927800"/>
            <a:ext cx="6308173" cy="40010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p:cNvSpPr>
            <a:spLocks noChangeArrowheads="1"/>
          </p:cNvSpPr>
          <p:nvPr/>
        </p:nvSpPr>
        <p:spPr bwMode="auto">
          <a:xfrm>
            <a:off x="1593298" y="1514318"/>
            <a:ext cx="8965890"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thu</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endParaRPr lang="en-US" sz="3200" b="1">
              <a:latin typeface="Arial" panose="020B0604020202020204" pitchFamily="34" charset="0"/>
              <a:cs typeface="Arial" panose="020B0604020202020204" pitchFamily="34" charset="0"/>
            </a:endParaRPr>
          </a:p>
        </p:txBody>
      </p:sp>
      <p:cxnSp>
        <p:nvCxnSpPr>
          <p:cNvPr id="21" name="Straight Connector 20"/>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endParaRPr lang="en-US" sz="3200" b="1">
              <a:solidFill>
                <a:srgbClr val="C00000"/>
              </a:solidFill>
              <a:latin typeface="Arial" panose="020B0604020202020204" pitchFamily="34" charset="0"/>
              <a:cs typeface="Arial" panose="020B0604020202020204" pitchFamily="34" charset="0"/>
            </a:endParaRPr>
          </a:p>
        </p:txBody>
      </p:sp>
      <p:sp>
        <p:nvSpPr>
          <p:cNvPr id="23" name="Flowchart: Terminator 22"/>
          <p:cNvSpPr/>
          <p:nvPr/>
        </p:nvSpPr>
        <p:spPr>
          <a:xfrm>
            <a:off x="2219503" y="905626"/>
            <a:ext cx="2006942" cy="572594"/>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Định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nghĩa</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29" name="Flowchart: Terminator 28"/>
          <p:cNvSpPr/>
          <p:nvPr/>
        </p:nvSpPr>
        <p:spPr>
          <a:xfrm>
            <a:off x="2338381" y="2484996"/>
            <a:ext cx="1946035" cy="556023"/>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Một</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số</a:t>
            </a:r>
            <a:r>
              <a:rPr lang="en-US" sz="2400" b="1">
                <a:solidFill>
                  <a:schemeClr val="bg1"/>
                </a:solidFill>
                <a:latin typeface="Times New Roman" panose="02020603050405020304" pitchFamily="18" charset="0"/>
                <a:cs typeface="Times New Roman" panose="02020603050405020304" pitchFamily="18" charset="0"/>
              </a:rPr>
              <a:t> VD</a:t>
            </a:r>
            <a:endParaRPr lang="en-US" sz="2400" b="1">
              <a:solidFill>
                <a:schemeClr val="bg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2010216" y="3115379"/>
            <a:ext cx="2602363" cy="3187446"/>
            <a:chOff x="3405833" y="3352800"/>
            <a:chExt cx="2791092" cy="3665140"/>
          </a:xfrm>
        </p:grpSpPr>
        <p:sp>
          <p:nvSpPr>
            <p:cNvPr id="3" name="TextBox 2"/>
            <p:cNvSpPr txBox="1"/>
            <p:nvPr/>
          </p:nvSpPr>
          <p:spPr>
            <a:xfrm>
              <a:off x="3405833" y="6062404"/>
              <a:ext cx="2791092" cy="955536"/>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Hòa</a:t>
              </a:r>
              <a:r>
                <a:rPr lang="en-US" sz="2400" b="1">
                  <a:solidFill>
                    <a:srgbClr val="FF0000"/>
                  </a:solidFill>
                  <a:latin typeface="Times New Roman" panose="02020603050405020304" pitchFamily="18" charset="0"/>
                  <a:cs typeface="Times New Roman" panose="02020603050405020304" pitchFamily="18" charset="0"/>
                </a:rPr>
                <a:t> tan </a:t>
              </a:r>
              <a:r>
                <a:rPr lang="en-US" sz="2400" b="1" err="1">
                  <a:solidFill>
                    <a:srgbClr val="FF0000"/>
                  </a:solidFill>
                  <a:latin typeface="Times New Roman" panose="02020603050405020304" pitchFamily="18" charset="0"/>
                  <a:cs typeface="Times New Roman" panose="02020603050405020304" pitchFamily="18" charset="0"/>
                </a:rPr>
                <a:t>viên</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sủi</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cốc</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nước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4" name="Picture 23"/>
            <p:cNvPicPr/>
            <p:nvPr/>
          </p:nvPicPr>
          <p:blipFill>
            <a:blip r:embed="rId1" cstate="print">
              <a:extLst>
                <a:ext uri="{28A0092B-C50C-407E-A947-70E740481C1C}">
                  <a14:useLocalDpi xmlns:a14="http://schemas.microsoft.com/office/drawing/2010/main" val="0"/>
                </a:ext>
              </a:extLst>
            </a:blip>
            <a:stretch>
              <a:fillRect/>
            </a:stretch>
          </p:blipFill>
          <p:spPr>
            <a:xfrm>
              <a:off x="3508429" y="3352800"/>
              <a:ext cx="2688496" cy="2709603"/>
            </a:xfrm>
            <a:prstGeom prst="rect">
              <a:avLst/>
            </a:prstGeom>
          </p:spPr>
        </p:pic>
      </p:grpSp>
      <p:sp>
        <p:nvSpPr>
          <p:cNvPr id="2" name="TextBox 1"/>
          <p:cNvSpPr txBox="1"/>
          <p:nvPr/>
        </p:nvSpPr>
        <p:spPr>
          <a:xfrm>
            <a:off x="5572359" y="5866791"/>
            <a:ext cx="3868229" cy="461665"/>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Bình</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chữa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dạng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bột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Sécurité incendie : un guide sur la responsabilité du chef d'établissement  - Sécurité incen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763" y="3057588"/>
            <a:ext cx="5484542" cy="28092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p:cNvSpPr txBox="1"/>
              <p:nvPr/>
            </p:nvSpPr>
            <p:spPr>
              <a:xfrm>
                <a:off x="1727201" y="312677"/>
                <a:ext cx="9877778"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727201" y="312677"/>
                <a:ext cx="9877778" cy="1113895"/>
              </a:xfrm>
              <a:prstGeom prst="rect">
                <a:avLst/>
              </a:prstGeom>
              <a:blipFill rotWithShape="1">
                <a:blip r:embed="rId1"/>
                <a:stretch>
                  <a:fillRect t="-23" r="4" b="32"/>
                </a:stretch>
              </a:blipFill>
            </p:spPr>
            <p:txBody>
              <a:bodyPr/>
              <a:lstStyle/>
              <a:p>
                <a:r>
                  <a:rPr lang="en-US" altLang="en-US">
                    <a:noFill/>
                  </a:rPr>
                  <a:t> </a:t>
                </a:r>
              </a:p>
            </p:txBody>
          </p:sp>
        </mc:Fallback>
      </mc:AlternateContent>
      <p:sp>
        <p:nvSpPr>
          <p:cNvPr id="5" name="TextBox 4"/>
          <p:cNvSpPr txBox="1"/>
          <p:nvPr/>
        </p:nvSpPr>
        <p:spPr>
          <a:xfrm>
            <a:off x="1382686" y="2020530"/>
            <a:ext cx="9149847" cy="3539430"/>
          </a:xfrm>
          <a:prstGeom prst="rect">
            <a:avLst/>
          </a:prstGeom>
          <a:noFill/>
          <a:ln w="28575">
            <a:solidFill>
              <a:srgbClr val="FF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PHIẾU HỌC TẬP SỐ 3</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Câu 1: </a:t>
            </a:r>
            <a:r>
              <a:rPr lang="en-US" sz="2800">
                <a:latin typeface="Times New Roman" panose="02020603050405020304" pitchFamily="18" charset="0"/>
                <a:cs typeface="Times New Roman" panose="02020603050405020304" pitchFamily="18" charset="0"/>
              </a:rPr>
              <a:t>Biến thiên enthalpy của phản ứng (hay nhiệt phản ứng) là gì? Kí hiệu? Đơn vị?</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Câu 2:</a:t>
            </a:r>
            <a:r>
              <a:rPr lang="en-US" sz="2800">
                <a:latin typeface="Times New Roman" panose="02020603050405020304" pitchFamily="18" charset="0"/>
                <a:cs typeface="Times New Roman" panose="02020603050405020304" pitchFamily="18" charset="0"/>
              </a:rPr>
              <a:t> Biến thiên enthalpy chuẩn của một phản ứng hóa học được xác định trong điều kiện nào?</a:t>
            </a:r>
            <a:endParaRPr lang="en-US" sz="28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Câu 3:</a:t>
            </a:r>
            <a:r>
              <a:rPr lang="en-US" sz="2800">
                <a:latin typeface="Times New Roman" panose="02020603050405020304" pitchFamily="18" charset="0"/>
                <a:cs typeface="Times New Roman" panose="02020603050405020304" pitchFamily="18" charset="0"/>
              </a:rPr>
              <a:t> So sánh nhiệt độ và áp suất ở điều kiện thường và điều kiện chuẩn. Vì sao các số liệu đo trong phòng thí nghiệm cần quy về điều kiện chuẩn? </a:t>
            </a:r>
            <a:endParaRPr lang="en-US" sz="2800">
              <a:latin typeface="Times New Roman" panose="02020603050405020304" pitchFamily="18" charset="0"/>
              <a:cs typeface="Times New Roman" panose="02020603050405020304" pitchFamily="18" charset="0"/>
            </a:endParaRPr>
          </a:p>
        </p:txBody>
      </p:sp>
      <p:pic>
        <p:nvPicPr>
          <p:cNvPr id="7" name="Picture 2" descr="question mark what Sticker by Aminal Sticke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61312" y="851573"/>
            <a:ext cx="1743957" cy="17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p:cNvSpPr txBox="1"/>
              <p:nvPr/>
            </p:nvSpPr>
            <p:spPr>
              <a:xfrm>
                <a:off x="1761067" y="312677"/>
                <a:ext cx="9843911"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761067" y="312677"/>
                <a:ext cx="9843911" cy="1113895"/>
              </a:xfrm>
              <a:prstGeom prst="rect">
                <a:avLst/>
              </a:prstGeom>
              <a:blipFill rotWithShape="1">
                <a:blip r:embed="rId1"/>
                <a:stretch>
                  <a:fillRect l="-2" t="-23" r="4" b="32"/>
                </a:stretch>
              </a:blipFill>
            </p:spPr>
            <p:txBody>
              <a:bodyPr/>
              <a:lstStyle/>
              <a:p>
                <a:r>
                  <a:rPr lang="en-US" altLang="en-US">
                    <a:noFill/>
                  </a:rPr>
                  <a:t> </a:t>
                </a:r>
              </a:p>
            </p:txBody>
          </p:sp>
        </mc:Fallback>
      </mc:AlternateContent>
      <p:graphicFrame>
        <p:nvGraphicFramePr>
          <p:cNvPr id="12" name="Table 11"/>
          <p:cNvGraphicFramePr>
            <a:graphicFrameLocks noGrp="1"/>
          </p:cNvGraphicFramePr>
          <p:nvPr/>
        </p:nvGraphicFramePr>
        <p:xfrm>
          <a:off x="1343378" y="1509853"/>
          <a:ext cx="9956800" cy="4477322"/>
        </p:xfrm>
        <a:graphic>
          <a:graphicData uri="http://schemas.openxmlformats.org/drawingml/2006/table">
            <a:tbl>
              <a:tblPr firstRow="1" firstCol="1" bandRow="1"/>
              <a:tblGrid>
                <a:gridCol w="9956800"/>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Biến thiên e</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nthalpy của một phản ứng là lượng nhiệt toả ra hay thu vào của 1 phản ứng hoá học trong quá trình đẳng áp. Kí hiệu         </a:t>
                      </a:r>
                      <a:r>
                        <a:rPr lang="en-US" sz="2400">
                          <a:effectLst/>
                          <a:latin typeface="Times New Roman" panose="02020603050405020304" pitchFamily="18" charset="0"/>
                          <a:ea typeface="Calibri" panose="020F0502020204030204" pitchFamily="34" charset="0"/>
                          <a:cs typeface="Times New Roman" panose="02020603050405020304" pitchFamily="18" charset="0"/>
                        </a:rPr>
                        <a:t> , đơn vị kJ hoặc kcal.</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chuẩn: áp suất 1 bar (đối với chất khí), nồng độ 1 mol/L (đối với chất tan trong dung dịch) và thuờng chọn nhiệt độ 25 °C (hay 298 K).</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thường sẽ tùy thuộc vào thời tiết, áp suất và vị trí địa lí khác nhau.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điều kiện thường được quy về tiêu chuẩn để thực hiện các đo lường trong thí nghiệm, cho phép so sánh kết quả thí nghiệm giữa các phòng thí nghiệm với nhau.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Object 12"/>
          <p:cNvGraphicFramePr>
            <a:graphicFrameLocks noChangeAspect="1"/>
          </p:cNvGraphicFramePr>
          <p:nvPr/>
        </p:nvGraphicFramePr>
        <p:xfrm>
          <a:off x="8488658" y="2462802"/>
          <a:ext cx="531164" cy="418493"/>
        </p:xfrm>
        <a:graphic>
          <a:graphicData uri="http://schemas.openxmlformats.org/presentationml/2006/ole">
            <mc:AlternateContent xmlns:mc="http://schemas.openxmlformats.org/markup-compatibility/2006">
              <mc:Choice xmlns:v="urn:schemas-microsoft-com:vml" Requires="v">
                <p:oleObj spid="_x0000_s5142" name="Equation" r:id="rId2" imgW="304800" imgH="241300" progId="Equation.DSMT4">
                  <p:embed/>
                </p:oleObj>
              </mc:Choice>
              <mc:Fallback>
                <p:oleObj name="Equation" r:id="rId2" imgW="304800" imgH="241300" progId="Equation.DSMT4">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658" y="2462802"/>
                        <a:ext cx="531164" cy="418493"/>
                      </a:xfrm>
                      <a:prstGeom prst="rect">
                        <a:avLst/>
                      </a:prstGeom>
                      <a:noFill/>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p:cNvSpPr txBox="1"/>
              <p:nvPr/>
            </p:nvSpPr>
            <p:spPr>
              <a:xfrm>
                <a:off x="1930399" y="312677"/>
                <a:ext cx="9917044"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930399" y="312677"/>
                <a:ext cx="9917044" cy="1113895"/>
              </a:xfrm>
              <a:prstGeom prst="rect">
                <a:avLst/>
              </a:prstGeom>
              <a:blipFill rotWithShape="1">
                <a:blip r:embed="rId1"/>
                <a:stretch>
                  <a:fillRect l="-6" t="-23" r="3" b="32"/>
                </a:stretch>
              </a:blipFill>
            </p:spPr>
            <p:txBody>
              <a:bodyPr/>
              <a:lstStyle/>
              <a:p>
                <a:r>
                  <a:rPr lang="en-US" altLang="en-US">
                    <a:noFill/>
                  </a:rPr>
                  <a:t> </a:t>
                </a:r>
              </a:p>
            </p:txBody>
          </p:sp>
        </mc:Fallback>
      </mc:AlternateContent>
      <p:sp>
        <p:nvSpPr>
          <p:cNvPr id="5" name="TextBox 4"/>
          <p:cNvSpPr txBox="1"/>
          <p:nvPr/>
        </p:nvSpPr>
        <p:spPr>
          <a:xfrm>
            <a:off x="1343410" y="2037107"/>
            <a:ext cx="9779111" cy="2677656"/>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4</a:t>
            </a:r>
            <a:endParaRPr lang="en-US" sz="2400" b="1">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Câu 1: </a:t>
            </a:r>
            <a:r>
              <a:rPr lang="en-US" sz="2400">
                <a:latin typeface="Times New Roman" panose="02020603050405020304" pitchFamily="18" charset="0"/>
                <a:cs typeface="Times New Roman" panose="02020603050405020304" pitchFamily="18" charset="0"/>
              </a:rPr>
              <a:t>Phương trình nhiệt hóa học cho biết thông tin gì về phản ứng hóa học?</a:t>
            </a:r>
            <a:endParaRPr lang="en-US" sz="2400">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Cho 2 phương trình nhiệt hóa học sau:</a:t>
            </a:r>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Trong 2 phản ứng trên, phản ứng nào thu nhiệt, phản ứng nào tỏa nhiệt?</a:t>
            </a:r>
            <a:endParaRPr lang="en-US" sz="24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1" r="21698"/>
          <a:stretch>
            <a:fillRect/>
          </a:stretch>
        </p:blipFill>
        <p:spPr>
          <a:xfrm>
            <a:off x="2984754" y="3194754"/>
            <a:ext cx="6496424" cy="1016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p:cNvSpPr txBox="1"/>
              <p:nvPr/>
            </p:nvSpPr>
            <p:spPr>
              <a:xfrm>
                <a:off x="1840089" y="312677"/>
                <a:ext cx="9764889"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840089" y="312677"/>
                <a:ext cx="9764889" cy="1113895"/>
              </a:xfrm>
              <a:prstGeom prst="rect">
                <a:avLst/>
              </a:prstGeom>
              <a:blipFill rotWithShape="1">
                <a:blip r:embed="rId1"/>
                <a:stretch>
                  <a:fillRect l="-5" t="-23" r="4" b="32"/>
                </a:stretch>
              </a:blipFill>
            </p:spPr>
            <p:txBody>
              <a:bodyPr/>
              <a:lstStyle/>
              <a:p>
                <a:r>
                  <a:rPr lang="en-US" altLang="en-US">
                    <a:noFill/>
                  </a:rPr>
                  <a:t> </a:t>
                </a:r>
              </a:p>
            </p:txBody>
          </p:sp>
        </mc:Fallback>
      </mc:AlternateContent>
      <p:graphicFrame>
        <p:nvGraphicFramePr>
          <p:cNvPr id="6" name="Table 5"/>
          <p:cNvGraphicFramePr>
            <a:graphicFrameLocks noGrp="1"/>
          </p:cNvGraphicFramePr>
          <p:nvPr/>
        </p:nvGraphicFramePr>
        <p:xfrm>
          <a:off x="1680578" y="2020696"/>
          <a:ext cx="9597022" cy="2373757"/>
        </p:xfrm>
        <a:graphic>
          <a:graphicData uri="http://schemas.openxmlformats.org/drawingml/2006/table">
            <a:tbl>
              <a:tblPr firstRow="1" firstCol="1" bandRow="1"/>
              <a:tblGrid>
                <a:gridCol w="9597022"/>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nhiệt hoá học cho biết thông tin về phản ứng hoá học: Chất phản ứng; sản phẩm;                ; điều kiện phản ứng; trạng thái các chất.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(1) có           &gt;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thu nhiệt.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90170">
                        <a:lnSpc>
                          <a:spcPct val="115000"/>
                        </a:lnSpc>
                        <a:spcAft>
                          <a:spcPts val="800"/>
                        </a:spcAft>
                      </a:pP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(2) có              &lt;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toả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Object 6"/>
          <p:cNvGraphicFramePr>
            <a:graphicFrameLocks noChangeAspect="1"/>
          </p:cNvGraphicFramePr>
          <p:nvPr/>
        </p:nvGraphicFramePr>
        <p:xfrm>
          <a:off x="3963704" y="3980997"/>
          <a:ext cx="750346" cy="413456"/>
        </p:xfrm>
        <a:graphic>
          <a:graphicData uri="http://schemas.openxmlformats.org/presentationml/2006/ole">
            <mc:AlternateContent xmlns:mc="http://schemas.openxmlformats.org/markup-compatibility/2006">
              <mc:Choice xmlns:v="urn:schemas-microsoft-com:vml" Requires="v">
                <p:oleObj spid="_x0000_s5142" name="Equation" r:id="rId2" imgW="443865" imgH="254000" progId="Equation.DSMT4">
                  <p:embed/>
                </p:oleObj>
              </mc:Choice>
              <mc:Fallback>
                <p:oleObj name="Equation" r:id="rId2" imgW="443865" imgH="254000" progId="Equation.DSMT4">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704" y="3980997"/>
                        <a:ext cx="750346" cy="413456"/>
                      </a:xfrm>
                      <a:prstGeom prst="rect">
                        <a:avLst/>
                      </a:prstGeom>
                      <a:noFill/>
                    </p:spPr>
                  </p:pic>
                </p:oleObj>
              </mc:Fallback>
            </mc:AlternateContent>
          </a:graphicData>
        </a:graphic>
      </p:graphicFrame>
      <p:graphicFrame>
        <p:nvGraphicFramePr>
          <p:cNvPr id="8" name="Object 7"/>
          <p:cNvGraphicFramePr>
            <a:graphicFrameLocks noChangeAspect="1"/>
          </p:cNvGraphicFramePr>
          <p:nvPr/>
        </p:nvGraphicFramePr>
        <p:xfrm>
          <a:off x="4714050" y="3465286"/>
          <a:ext cx="750346" cy="413456"/>
        </p:xfrm>
        <a:graphic>
          <a:graphicData uri="http://schemas.openxmlformats.org/presentationml/2006/ole">
            <mc:AlternateContent xmlns:mc="http://schemas.openxmlformats.org/markup-compatibility/2006">
              <mc:Choice xmlns:v="urn:schemas-microsoft-com:vml" Requires="v">
                <p:oleObj spid="_x0000_s5" name="Equation" r:id="rId4" imgW="443865" imgH="254000" progId="Equation.DSMT4">
                  <p:embed/>
                </p:oleObj>
              </mc:Choice>
              <mc:Fallback>
                <p:oleObj name="Equation" r:id="rId4" imgW="443865" imgH="254000" progId="Equation.DSMT4">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050" y="3465286"/>
                        <a:ext cx="750346" cy="413456"/>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5169429" y="2949575"/>
          <a:ext cx="750346" cy="413456"/>
        </p:xfrm>
        <a:graphic>
          <a:graphicData uri="http://schemas.openxmlformats.org/presentationml/2006/ole">
            <mc:AlternateContent xmlns:mc="http://schemas.openxmlformats.org/markup-compatibility/2006">
              <mc:Choice xmlns:v="urn:schemas-microsoft-com:vml" Requires="v">
                <p:oleObj spid="_x0000_s10" name="Equation" r:id="rId5" imgW="443865" imgH="254000" progId="Equation.DSMT4">
                  <p:embed/>
                </p:oleObj>
              </mc:Choice>
              <mc:Fallback>
                <p:oleObj name="Equation" r:id="rId5" imgW="443865" imgH="2540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429" y="2949575"/>
                        <a:ext cx="750346" cy="413456"/>
                      </a:xfrm>
                      <a:prstGeom prst="rect">
                        <a:avLst/>
                      </a:prstGeom>
                      <a:noFill/>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3" name="Straight Connector 2"/>
          <p:cNvCxnSpPr>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TextBox 3"/>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rotWithShape="1">
                <a:blip r:embed="rId1"/>
                <a:stretch>
                  <a:fillRect l="-6" t="-22" r="6" b="3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411111" y="2047361"/>
                <a:ext cx="9731022" cy="4173065"/>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5</a:t>
                </a:r>
                <a:endParaRPr lang="en-US" sz="2400" b="1">
                  <a:latin typeface="Times New Roman" panose="02020603050405020304" pitchFamily="18" charset="0"/>
                  <a:cs typeface="Times New Roman" panose="02020603050405020304" pitchFamily="18" charset="0"/>
                </a:endParaRPr>
              </a:p>
              <a:p>
                <a:pPr marL="15875" algn="just">
                  <a:lnSpc>
                    <a:spcPct val="115000"/>
                  </a:lnSpc>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1: </a:t>
                </a:r>
                <a:r>
                  <a:rPr lang="en-US" sz="2400">
                    <a:latin typeface="Times New Roman" panose="02020603050405020304" pitchFamily="18" charset="0"/>
                    <a:ea typeface="Calibri" panose="020F0502020204030204" pitchFamily="34" charset="0"/>
                    <a:cs typeface="Times New Roman" panose="02020603050405020304" pitchFamily="18" charset="0"/>
                  </a:rPr>
                  <a:t>Thế nào là enthalpy tạo thành của 1 chất? Kí hiệu? Đơn vị? Enthalpy tạo thành chuẩn của 1 chất. Kí hiệu? </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marL="15875" algn="just">
                  <a:lnSpc>
                    <a:spcPct val="115000"/>
                  </a:lnSpc>
                  <a:spcAft>
                    <a:spcPts val="800"/>
                  </a:spcAft>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2: </a:t>
                </a:r>
                <a:r>
                  <a:rPr lang="en-US" sz="2400">
                    <a:latin typeface="Times New Roman" panose="02020603050405020304" pitchFamily="18" charset="0"/>
                    <a:ea typeface="Calibri" panose="020F0502020204030204" pitchFamily="34" charset="0"/>
                    <a:cs typeface="Times New Roman" panose="02020603050405020304" pitchFamily="18" charset="0"/>
                  </a:rPr>
                  <a:t>Phân biệt enthalpy tạo thành của một chất và enthalpy của phản ứng? Lấy ví dụ minh họa.</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Câu 3: </a:t>
                </a:r>
                <a:r>
                  <a:rPr lang="en-US" sz="2400">
                    <a:latin typeface="Times New Roman" panose="02020603050405020304" pitchFamily="18" charset="0"/>
                    <a:cs typeface="Times New Roman" panose="02020603050405020304" pitchFamily="18" charset="0"/>
                  </a:rPr>
                  <a:t>Cho phản ứng sau:</a:t>
                </a:r>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Calibri" panose="020F0502020204030204" pitchFamily="34" charset="0"/>
                  </a:rPr>
                  <a:t>a) Cho biết ý nghĩa của giá trị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m:t>
                        </m:r>
                      </m:e>
                      <m:sub>
                        <m:r>
                          <a:rPr lang="en-US" sz="2400" b="1" i="1">
                            <a:latin typeface="Cambria Math" panose="02040503050406030204" pitchFamily="18" charset="0"/>
                            <a:ea typeface="Cambria Math" panose="02040503050406030204" pitchFamily="18" charset="0"/>
                          </a:rPr>
                          <m:t>𝒇</m:t>
                        </m:r>
                      </m:sub>
                    </m:sSub>
                    <m:sSubSup>
                      <m:sSubSupPr>
                        <m:ctrlPr>
                          <a:rPr lang="en-US" sz="2400" b="1" i="1">
                            <a:latin typeface="Cambria Math" panose="02040503050406030204" pitchFamily="18" charset="0"/>
                          </a:rPr>
                        </m:ctrlPr>
                      </m:sSubSupPr>
                      <m:e>
                        <m:r>
                          <a:rPr lang="en-US" sz="2400" b="1" i="1">
                            <a:latin typeface="Cambria Math" panose="02040503050406030204" pitchFamily="18" charset="0"/>
                          </a:rPr>
                          <m:t>𝑯</m:t>
                        </m:r>
                      </m:e>
                      <m:sub>
                        <m:r>
                          <a:rPr lang="en-US" sz="2400" b="1" i="1">
                            <a:latin typeface="Cambria Math" panose="02040503050406030204" pitchFamily="18" charset="0"/>
                          </a:rPr>
                          <m:t>𝟐𝟗𝟖</m:t>
                        </m:r>
                      </m:sub>
                      <m:sup>
                        <m:r>
                          <a:rPr lang="en-US" sz="2400" b="1" i="1">
                            <a:latin typeface="Cambria Math" panose="02040503050406030204" pitchFamily="18" charset="0"/>
                          </a:rPr>
                          <m:t>𝟎</m:t>
                        </m:r>
                      </m:sup>
                    </m:sSubSup>
                  </m:oMath>
                </a14:m>
                <a:r>
                  <a:rPr lang="en-US" sz="2400">
                    <a:latin typeface="Times New Roman" panose="02020603050405020304" pitchFamily="18" charset="0"/>
                    <a:ea typeface="Calibri" panose="020F0502020204030204" pitchFamily="34" charset="0"/>
                  </a:rPr>
                  <a: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endParaRPr lang="en-US"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Calibri" panose="020F0502020204030204" pitchFamily="34" charset="0"/>
                  </a:rPr>
                  <a:t>b) Hợp chất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 bền hơn hay kém bền hơn về mặt năng lượng so với các đơn chất bền S(s) và 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endParaRPr lang="en-US" sz="2400">
                  <a:latin typeface="Times New Roman" panose="02020603050405020304" pitchFamily="18" charset="0"/>
                  <a:cs typeface="Times New Roman" panose="02020603050405020304" pitchFamily="18"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11111" y="2047361"/>
                <a:ext cx="9731022" cy="4173065"/>
              </a:xfrm>
              <a:prstGeom prst="rect">
                <a:avLst/>
              </a:prstGeom>
              <a:blipFill rotWithShape="1">
                <a:blip r:embed="rId2"/>
                <a:stretch>
                  <a:fillRect l="-152" t="-353" r="-146" b="-336"/>
                </a:stretch>
              </a:blipFill>
              <a:ln w="28575">
                <a:solidFill>
                  <a:srgbClr val="FF0000"/>
                </a:solidFill>
                <a:prstDash val="lgDash"/>
              </a:ln>
            </p:spPr>
            <p:txBody>
              <a:bodyPr/>
              <a:lstStyle/>
              <a:p>
                <a:r>
                  <a:rPr lang="en-US" altLang="en-US">
                    <a:noFill/>
                  </a:rPr>
                  <a:t> </a:t>
                </a:r>
              </a:p>
            </p:txBody>
          </p:sp>
        </mc:Fallback>
      </mc:AlternateContent>
      <p:pic>
        <p:nvPicPr>
          <p:cNvPr id="8" name="Picture 7"/>
          <p:cNvPicPr>
            <a:picLocks noChangeAspect="1"/>
          </p:cNvPicPr>
          <p:nvPr/>
        </p:nvPicPr>
        <p:blipFill rotWithShape="1">
          <a:blip r:embed="rId3"/>
          <a:srcRect l="15110" t="-4052" r="11978"/>
          <a:stretch>
            <a:fillRect/>
          </a:stretch>
        </p:blipFill>
        <p:spPr>
          <a:xfrm>
            <a:off x="1704109" y="4490978"/>
            <a:ext cx="8783781" cy="797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MỤC TIÊU BÀI HỌC</a:t>
            </a:r>
            <a:endParaRPr lang="en-US" sz="3200" b="1">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10"/>
              <p:cNvSpPr>
                <a:spLocks noChangeArrowheads="1"/>
              </p:cNvSpPr>
              <p:nvPr/>
            </p:nvSpPr>
            <p:spPr bwMode="auto">
              <a:xfrm>
                <a:off x="1871662" y="1174945"/>
                <a:ext cx="8448676" cy="344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en-US" sz="2800">
                    <a:ea typeface="Times New Roman" panose="02020603050405020304" pitchFamily="18" charset="0"/>
                    <a:cs typeface="Arial" panose="020B0604020202020204" pitchFamily="34" charset="0"/>
                  </a:rPr>
                  <a:t>Trình bày được khái niệm phản ứng toả nhiệt, thu nhiệt; </a:t>
                </a:r>
                <a:r>
                  <a:rPr lang="en-US" altLang="en-US" sz="2800" err="1">
                    <a:latin typeface="Arial" panose="020B0604020202020204" pitchFamily="34" charset="0"/>
                    <a:ea typeface="Times New Roman" panose="02020603050405020304" pitchFamily="18" charset="0"/>
                    <a:cs typeface="Arial" panose="020B0604020202020204" pitchFamily="34" charset="0"/>
                  </a:rPr>
                  <a:t>điều</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kiện</a:t>
                </a:r>
                <a:r>
                  <a:rPr lang="en-US" altLang="en-US" sz="2800">
                    <a:latin typeface="Arial" panose="020B0604020202020204" pitchFamily="34" charset="0"/>
                    <a:ea typeface="Times New Roman" panose="02020603050405020304" pitchFamily="18" charset="0"/>
                    <a:cs typeface="Arial" panose="020B0604020202020204" pitchFamily="34" charset="0"/>
                  </a:rPr>
                  <a:t> </a:t>
                </a:r>
                <a:r>
                  <a:rPr lang="en-US" altLang="en-US" sz="2800" err="1">
                    <a:latin typeface="Arial" panose="020B0604020202020204" pitchFamily="34" charset="0"/>
                    <a:ea typeface="Times New Roman" panose="02020603050405020304" pitchFamily="18" charset="0"/>
                    <a:cs typeface="Arial" panose="020B0604020202020204" pitchFamily="34" charset="0"/>
                  </a:rPr>
                  <a:t>chuẩn</a:t>
                </a:r>
                <a:r>
                  <a:rPr lang="vi-VN" altLang="en-US" sz="2800">
                    <a:ea typeface="Times New Roman" panose="02020603050405020304" pitchFamily="18" charset="0"/>
                    <a:cs typeface="Arial" panose="020B0604020202020204" pitchFamily="34" charset="0"/>
                  </a:rPr>
                  <a:t>; enthalpy tạo thành (</a:t>
                </a:r>
                <a:r>
                  <a:rPr lang="en-US" altLang="en-US" sz="2800" err="1">
                    <a:ea typeface="Times New Roman" panose="02020603050405020304" pitchFamily="18" charset="0"/>
                    <a:cs typeface="Arial" panose="020B0604020202020204" pitchFamily="34" charset="0"/>
                  </a:rPr>
                  <a:t>nhiệt</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tạo</a:t>
                </a:r>
                <a:r>
                  <a:rPr lang="en-US" altLang="en-US" sz="2800">
                    <a:ea typeface="Times New Roman" panose="02020603050405020304" pitchFamily="18" charset="0"/>
                    <a:cs typeface="Arial" panose="020B0604020202020204" pitchFamily="34" charset="0"/>
                  </a:rPr>
                  <a:t> </a:t>
                </a:r>
                <a:r>
                  <a:rPr lang="en-US" altLang="en-US" sz="2800" err="1">
                    <a:ea typeface="Times New Roman" panose="02020603050405020304" pitchFamily="18" charset="0"/>
                    <a:cs typeface="Arial" panose="020B0604020202020204" pitchFamily="34" charset="0"/>
                  </a:rPr>
                  <a:t>thành</a:t>
                </a:r>
                <a:r>
                  <a:rPr lang="vi-VN" altLang="en-US" sz="2800">
                    <a:ea typeface="Times New Roman" panose="02020603050405020304" pitchFamily="18" charset="0"/>
                    <a:cs typeface="Arial" panose="020B0604020202020204" pitchFamily="34" charset="0"/>
                  </a:rPr>
                  <a:t>)</a:t>
                </a:r>
                <a:r>
                  <a:rPr lang="en-US" altLang="en-US" sz="2800">
                    <a:ea typeface="Times New Roman" panose="02020603050405020304" pitchFamily="18" charset="0"/>
                    <a:cs typeface="Arial" panose="020B0604020202020204" pitchFamily="34"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oMath>
                </a14:m>
                <a:r>
                  <a:rPr lang="en-US" altLang="en-US" sz="2800">
                    <a:latin typeface="Arial" panose="020B0604020202020204" pitchFamily="34" charset="0"/>
                    <a:ea typeface="Times New Roman" panose="02020603050405020304" pitchFamily="18" charset="0"/>
                    <a:cs typeface="Arial" panose="020B0604020202020204" pitchFamily="34" charset="0"/>
                  </a:rPr>
                  <a:t> b</a:t>
                </a:r>
                <a:r>
                  <a:rPr lang="vi-VN" altLang="en-US" sz="2800">
                    <a:ea typeface="Times New Roman" panose="02020603050405020304" pitchFamily="18" charset="0"/>
                    <a:cs typeface="Arial" panose="020B0604020202020204" pitchFamily="34" charset="0"/>
                  </a:rPr>
                  <a:t>iến thiên enthalpy (nhiệt phản ứng) của phản ứng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endParaRPr lang="en-US" sz="2800" b="1"/>
              </a:p>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ko-KR" sz="2800">
                    <a:latin typeface="Arial" panose="020B0604020202020204" pitchFamily="34" charset="0"/>
                    <a:ea typeface="Calibri" panose="020F0502020204030204" pitchFamily="34" charset="0"/>
                    <a:cs typeface="Arial" panose="020B0604020202020204" pitchFamily="34" charset="0"/>
                  </a:rPr>
                  <a:t>Nêu được ý nghĩa của dấu và giá trị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r>
                      <a:rPr lang="en-US" sz="2800">
                        <a:latin typeface="Cambria Math" panose="02040503050406030204" pitchFamily="18" charset="0"/>
                      </a:rPr>
                      <m:t> </m:t>
                    </m:r>
                  </m:oMath>
                </a14:m>
                <a:endParaRPr lang="vi-VN" altLang="ko-KR" sz="2800">
                  <a:latin typeface="Arial" panose="020B0604020202020204" pitchFamily="34" charset="0"/>
                  <a:cs typeface="Arial" panose="020B0604020202020204" pitchFamily="34" charset="0"/>
                </a:endParaRPr>
              </a:p>
            </p:txBody>
          </p:sp>
        </mc:Choice>
        <mc:Fallback>
          <p:sp>
            <p:nvSpPr>
              <p:cNvPr id="16" name="Rectangle 10"/>
              <p:cNvSpPr>
                <a:spLocks noRot="1" noChangeAspect="1" noMove="1" noResize="1" noEditPoints="1" noAdjustHandles="1" noChangeArrowheads="1" noChangeShapeType="1" noTextEdit="1"/>
              </p:cNvSpPr>
              <p:nvPr/>
            </p:nvSpPr>
            <p:spPr bwMode="auto">
              <a:xfrm>
                <a:off x="1871662" y="1174945"/>
                <a:ext cx="8448676" cy="3446136"/>
              </a:xfrm>
              <a:prstGeom prst="rect">
                <a:avLst/>
              </a:prstGeom>
              <a:blipFill rotWithShape="1">
                <a:blip r:embed="rId1"/>
                <a:stretch>
                  <a:fillRect l="-4" t="-945" r="4" b="-9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21" name="Straight Connector 20"/>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endParaRPr lang="en-US" sz="3200" b="1">
                  <a:solidFill>
                    <a:srgbClr val="C00000"/>
                  </a:solidFill>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rotWithShape="1">
                <a:blip r:embed="rId1"/>
                <a:stretch>
                  <a:fillRect l="-6" t="-22" r="6" b="33"/>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3" name="Rectangle 11"/>
              <p:cNvSpPr>
                <a:spLocks noChangeArrowheads="1"/>
              </p:cNvSpPr>
              <p:nvPr/>
            </p:nvSpPr>
            <p:spPr bwMode="auto">
              <a:xfrm>
                <a:off x="1613055" y="3214216"/>
                <a:ext cx="8965889" cy="102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en-US" altLang="en-US" sz="2800" b="1">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ea typeface="Cambria Math" panose="02040503050406030204" pitchFamily="18" charset="0"/>
                          </a:rPr>
                          <m:t>∆</m:t>
                        </m:r>
                      </m:e>
                      <m:sub>
                        <m:r>
                          <a:rPr lang="en-US" sz="2800" b="1" i="1">
                            <a:solidFill>
                              <a:srgbClr val="FF0000"/>
                            </a:solidFill>
                            <a:latin typeface="Cambria Math" panose="02040503050406030204" pitchFamily="18" charset="0"/>
                            <a:ea typeface="Cambria Math" panose="02040503050406030204" pitchFamily="18" charset="0"/>
                          </a:rPr>
                          <m:t>𝒇</m:t>
                        </m:r>
                      </m:sub>
                    </m:sSub>
                    <m:r>
                      <a:rPr lang="en-US" sz="2800" b="1" i="1">
                        <a:solidFill>
                          <a:srgbClr val="FF0000"/>
                        </a:solidFill>
                        <a:latin typeface="Cambria Math" panose="02040503050406030204" pitchFamily="18" charset="0"/>
                        <a:ea typeface="Cambria Math" panose="02040503050406030204" pitchFamily="18" charset="0"/>
                      </a:rPr>
                      <m:t>𝑯</m:t>
                    </m:r>
                  </m:oMath>
                </a14:m>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đơn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vị</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kJ/</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mol</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kcal/mol. </a:t>
                </a:r>
                <a:endParaRPr lang="en-US" altLang="en-US" sz="2800" b="1">
                  <a:latin typeface="Times New Roman" panose="02020603050405020304" pitchFamily="18" charset="0"/>
                  <a:cs typeface="Times New Roman" panose="02020603050405020304" pitchFamily="18" charset="0"/>
                </a:endParaRPr>
              </a:p>
            </p:txBody>
          </p:sp>
        </mc:Choice>
        <mc:Fallback>
          <p:sp>
            <p:nvSpPr>
              <p:cNvPr id="33" name="Rectangle 11"/>
              <p:cNvSpPr>
                <a:spLocks noRot="1" noChangeAspect="1" noMove="1" noResize="1" noEditPoints="1" noAdjustHandles="1" noChangeArrowheads="1" noChangeShapeType="1" noTextEdit="1"/>
              </p:cNvSpPr>
              <p:nvPr/>
            </p:nvSpPr>
            <p:spPr bwMode="auto">
              <a:xfrm>
                <a:off x="1613055" y="3214216"/>
                <a:ext cx="8965889" cy="1027910"/>
              </a:xfrm>
              <a:prstGeom prst="rect">
                <a:avLst/>
              </a:prstGeom>
              <a:blipFill rotWithShape="1">
                <a:blip r:embed="rId2"/>
                <a:stretch>
                  <a:fillRect l="-2" t="-47" r="5" b="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grpSp>
        <p:nvGrpSpPr>
          <p:cNvPr id="4" name="Group 3"/>
          <p:cNvGrpSpPr/>
          <p:nvPr/>
        </p:nvGrpSpPr>
        <p:grpSpPr>
          <a:xfrm>
            <a:off x="1710452" y="1194695"/>
            <a:ext cx="8818845" cy="1860672"/>
            <a:chOff x="178359" y="1738340"/>
            <a:chExt cx="8818845" cy="1860672"/>
          </a:xfrm>
        </p:grpSpPr>
        <p:sp>
          <p:nvSpPr>
            <p:cNvPr id="36" name="Arrow: Right 35"/>
            <p:cNvSpPr/>
            <p:nvPr/>
          </p:nvSpPr>
          <p:spPr>
            <a:xfrm>
              <a:off x="178359" y="1738340"/>
              <a:ext cx="1828800" cy="18288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Times New Roman" panose="02020603050405020304" pitchFamily="18" charset="0"/>
                  <a:cs typeface="Times New Roman" panose="02020603050405020304" pitchFamily="18" charset="0"/>
                </a:rPr>
                <a:t>Khái</a:t>
              </a:r>
              <a:endParaRPr lang="en-US" sz="2800" b="1">
                <a:latin typeface="Times New Roman" panose="02020603050405020304" pitchFamily="18" charset="0"/>
                <a:cs typeface="Times New Roman" panose="02020603050405020304" pitchFamily="18" charset="0"/>
              </a:endParaRPr>
            </a:p>
            <a:p>
              <a:pPr algn="ctr"/>
              <a:r>
                <a:rPr lang="en-US" sz="2800" b="1" err="1">
                  <a:latin typeface="Times New Roman" panose="02020603050405020304" pitchFamily="18" charset="0"/>
                  <a:cs typeface="Times New Roman" panose="02020603050405020304" pitchFamily="18" charset="0"/>
                </a:rPr>
                <a:t>niệm</a:t>
              </a:r>
              <a:endParaRPr lang="en-US" sz="2800" b="1">
                <a:latin typeface="Times New Roman" panose="02020603050405020304" pitchFamily="18" charset="0"/>
                <a:cs typeface="Times New Roman" panose="02020603050405020304" pitchFamily="18" charset="0"/>
              </a:endParaRPr>
            </a:p>
          </p:txBody>
        </p:sp>
        <p:sp>
          <p:nvSpPr>
            <p:cNvPr id="39" name="Rectangle 38"/>
            <p:cNvSpPr/>
            <p:nvPr/>
          </p:nvSpPr>
          <p:spPr>
            <a:xfrm>
              <a:off x="1858217" y="1884504"/>
              <a:ext cx="7138987" cy="1714508"/>
            </a:xfrm>
            <a:prstGeom prst="rect">
              <a:avLst/>
            </a:prstGeom>
          </p:spPr>
          <p:txBody>
            <a:bodyPr wrap="square">
              <a:spAutoFit/>
            </a:bodyPr>
            <a:lstStyle/>
            <a:p>
              <a:pPr marL="64770" marR="143510" algn="just">
                <a:lnSpc>
                  <a:spcPct val="130000"/>
                </a:lnSpc>
                <a:spcAft>
                  <a:spcPts val="10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 </a:t>
              </a:r>
              <a:r>
                <a:rPr lang="en-US" sz="2800" b="1"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ạ</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ủ</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kèm</a:t>
              </a:r>
              <a:r>
                <a:rPr lang="en-US" sz="2800" i="1" spc="30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i="1" spc="1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ó</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ề</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1515906" y="6488668"/>
            <a:ext cx="9152094" cy="369332"/>
            <a:chOff x="-8094" y="6488668"/>
            <a:chExt cx="9152094" cy="369332"/>
          </a:xfrm>
        </p:grpSpPr>
        <p:sp>
          <p:nvSpPr>
            <p:cNvPr id="6" name="Rectangle 5"/>
            <p:cNvSpPr/>
            <p:nvPr/>
          </p:nvSpPr>
          <p:spPr>
            <a:xfrm>
              <a:off x="0" y="6488668"/>
              <a:ext cx="9144000" cy="369332"/>
            </a:xfrm>
            <a:prstGeom prst="rect">
              <a:avLst/>
            </a:prstGeom>
          </p:spPr>
          <p:txBody>
            <a:bodyPr wrap="square">
              <a:spAutoFit/>
            </a:bodyPr>
            <a:lstStyle/>
            <a:p>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b="1" i="1" baseline="30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f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viết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tắt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formation: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thành</a:t>
              </a:r>
              <a:endParaRPr lang="en-US" b="1" i="1">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8094" y="6488668"/>
              <a:ext cx="9144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mc:AlternateContent xmlns:mc="http://schemas.openxmlformats.org/markup-compatibility/2006">
        <mc:Choice xmlns:a14="http://schemas.microsoft.com/office/drawing/2010/main" Requires="a14">
          <p:sp>
            <p:nvSpPr>
              <p:cNvPr id="2" name="Rectangle 2"/>
              <p:cNvSpPr>
                <a:spLocks noChangeArrowheads="1"/>
              </p:cNvSpPr>
              <p:nvPr/>
            </p:nvSpPr>
            <p:spPr bwMode="auto">
              <a:xfrm>
                <a:off x="1600199" y="1334195"/>
                <a:ext cx="8975414" cy="1458797"/>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spAutoFit/>
              </a:bodyPr>
              <a:lstStyle/>
              <a:p>
                <a:pPr algn="just" defTabSz="914400" eaLnBrk="0" fontAlgn="base" hangingPunct="0">
                  <a:spcBef>
                    <a:spcPct val="0"/>
                  </a:spcBef>
                  <a:spcAft>
                    <a:spcPct val="0"/>
                  </a:spcAft>
                </a:pPr>
                <a:r>
                  <a:rPr lang="en-US" altLang="en-US" sz="2800">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điều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kiện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gọi</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r>
                  <a:rPr lang="en-US" altLang="en-US" sz="2800">
                    <a:latin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mc:Choice>
        <mc:Fallback>
          <p:sp>
            <p:nvSpPr>
              <p:cNvPr id="2" name="Rectangle 2"/>
              <p:cNvSpPr>
                <a:spLocks noRot="1" noChangeAspect="1" noMove="1" noResize="1" noEditPoints="1" noAdjustHandles="1" noChangeArrowheads="1" noChangeShapeType="1" noTextEdit="1"/>
              </p:cNvSpPr>
              <p:nvPr/>
            </p:nvSpPr>
            <p:spPr bwMode="auto">
              <a:xfrm>
                <a:off x="1600199" y="1334195"/>
                <a:ext cx="8975414" cy="1458797"/>
              </a:xfrm>
              <a:prstGeom prst="rect">
                <a:avLst/>
              </a:prstGeom>
              <a:blipFill rotWithShape="1">
                <a:blip r:embed="rId1"/>
                <a:stretch>
                  <a:fillRect l="-7" t="-4" r="4" b="18"/>
                </a:stretch>
              </a:blipFill>
              <a:ln>
                <a:noFill/>
              </a:ln>
              <a:effectLst/>
            </p:spPr>
            <p:txBody>
              <a:bodyPr/>
              <a:lstStyle/>
              <a:p>
                <a:r>
                  <a:rPr lang="en-US" altLang="en-US">
                    <a:noFill/>
                  </a:rPr>
                  <a:t> </a:t>
                </a:r>
              </a:p>
            </p:txBody>
          </p:sp>
        </mc:Fallback>
      </mc:AlternateContent>
      <p:sp>
        <p:nvSpPr>
          <p:cNvPr id="4" name="Rectangle 3"/>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34" name="Straight Connector 33"/>
          <p:cNvCxnSpPr>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endParaRPr lang="en-US" sz="3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608292" y="3229734"/>
                <a:ext cx="8975414" cy="145443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rPr>
                  <a:t>VD: </a:t>
                </a:r>
                <a:endParaRPr lang="en-US" sz="2800">
                  <a:latin typeface="Times New Roman" panose="02020603050405020304" pitchFamily="18" charset="0"/>
                  <a:cs typeface="Times New Roman" panose="02020603050405020304" pitchFamily="18" charset="0"/>
                </a:endParaRPr>
              </a:p>
              <a:p>
                <a:pPr algn="just">
                  <a:lnSpc>
                    <a:spcPct val="150000"/>
                  </a:lnSpc>
                </a:pPr>
                <a:r>
                  <a:rPr lang="en-US" sz="2400">
                    <a:latin typeface="Times New Roman" panose="02020603050405020304" pitchFamily="18" charset="0"/>
                    <a:cs typeface="Times New Roman" panose="02020603050405020304" pitchFamily="18" charset="0"/>
                  </a:rPr>
                  <a:t>C (graphite, 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groupChr>
                      <m:groupChrPr>
                        <m:chr m:val="→"/>
                        <m:vertJc m:val="bot"/>
                        <m:ctrlPr>
                          <a:rPr lang="en-US" sz="2400" i="1">
                            <a:latin typeface="Cambria Math" panose="02040503050406030204" pitchFamily="18" charset="0"/>
                          </a:rPr>
                        </m:ctrlPr>
                      </m:groupChr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0</m:t>
                            </m:r>
                          </m:sup>
                        </m:sSup>
                      </m:e>
                    </m:groupChr>
                  </m:oMath>
                </a14:m>
                <a:r>
                  <a:rPr lang="en-US" sz="2400">
                    <a:latin typeface="Times New Roman" panose="02020603050405020304" pitchFamily="18" charset="0"/>
                    <a:cs typeface="Times New Roman" panose="02020603050405020304" pitchFamily="18" charset="0"/>
                  </a:rPr>
                  <a:t>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e>
                      <m:sub>
                        <m:r>
                          <a:rPr lang="en-US" sz="2400" i="1">
                            <a:latin typeface="Cambria Math" panose="02040503050406030204" pitchFamily="18" charset="0"/>
                            <a:ea typeface="Cambria Math" panose="02040503050406030204" pitchFamily="18" charset="0"/>
                          </a:rPr>
                          <m:t>𝑓</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𝐻</m:t>
                        </m:r>
                      </m:e>
                      <m:sub>
                        <m:r>
                          <a:rPr lang="en-US" sz="2400" i="1">
                            <a:latin typeface="Cambria Math" panose="02040503050406030204" pitchFamily="18" charset="0"/>
                          </a:rPr>
                          <m:t>298</m:t>
                        </m:r>
                      </m:sub>
                      <m:sup>
                        <m:r>
                          <a:rPr lang="en-US" sz="2400" i="1">
                            <a:latin typeface="Cambria Math" panose="02040503050406030204" pitchFamily="18" charset="0"/>
                          </a:rPr>
                          <m:t>0</m:t>
                        </m:r>
                      </m:sup>
                    </m:sSubSup>
                  </m:oMath>
                </a14:m>
                <a:r>
                  <a:rPr lang="en-US" sz="2400">
                    <a:latin typeface="Times New Roman" panose="02020603050405020304" pitchFamily="18" charset="0"/>
                    <a:cs typeface="Times New Roman" panose="02020603050405020304" pitchFamily="18" charset="0"/>
                  </a:rPr>
                  <a:t>(CO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 -393,50 kJ/mol</a:t>
                </a:r>
                <a:endParaRPr lang="en-US" sz="2400">
                  <a:latin typeface="Times New Roman" panose="02020603050405020304" pitchFamily="18" charset="0"/>
                  <a:cs typeface="Times New Roman" panose="02020603050405020304" pitchFamily="18"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608292" y="3229734"/>
                <a:ext cx="8975414" cy="1454437"/>
              </a:xfrm>
              <a:prstGeom prst="rect">
                <a:avLst/>
              </a:prstGeom>
              <a:blipFill rotWithShape="1">
                <a:blip r:embed="rId2"/>
                <a:stretch>
                  <a:fillRect l="-5" t="-9" r="2" b="-4032"/>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 name="Rectangle 3"/>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34" name="Straight Connector 33"/>
          <p:cNvCxnSpPr>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endParaRPr lang="en-US" sz="3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p:cNvSpPr txBox="1"/>
              <p:nvPr/>
            </p:nvSpPr>
            <p:spPr>
              <a:xfrm>
                <a:off x="1608292" y="935507"/>
                <a:ext cx="8975414" cy="5413790"/>
              </a:xfrm>
              <a:prstGeom prst="rect">
                <a:avLst/>
              </a:prstGeom>
              <a:noFill/>
            </p:spPr>
            <p:txBody>
              <a:bodyPr wrap="square" rtlCol="0">
                <a:spAutoFit/>
              </a:bodyPr>
              <a:lstStyle/>
              <a:p>
                <a:pPr algn="just">
                  <a:lnSpc>
                    <a:spcPct val="150000"/>
                  </a:lnSpc>
                </a:pPr>
                <a:r>
                  <a:rPr lang="en-US" sz="2800" b="1" i="1">
                    <a:latin typeface="Times New Roman" panose="02020603050405020304" pitchFamily="18" charset="0"/>
                    <a:cs typeface="Times New Roman" panose="02020603050405020304" pitchFamily="18" charset="0"/>
                  </a:rPr>
                  <a:t>*</a:t>
                </a:r>
                <a:r>
                  <a:rPr lang="en-US" sz="2800" b="1" i="1" err="1">
                    <a:latin typeface="Times New Roman" panose="02020603050405020304" pitchFamily="18" charset="0"/>
                    <a:cs typeface="Times New Roman" panose="02020603050405020304" pitchFamily="18" charset="0"/>
                  </a:rPr>
                  <a:t>Chú</a:t>
                </a:r>
                <a:r>
                  <a:rPr lang="en-US" sz="2800" b="1" i="1">
                    <a:latin typeface="Times New Roman" panose="02020603050405020304" pitchFamily="18" charset="0"/>
                    <a:cs typeface="Times New Roman" panose="02020603050405020304" pitchFamily="18" charset="0"/>
                  </a:rPr>
                  <a:t> ý:</a:t>
                </a:r>
                <a:endParaRPr lang="en-US" sz="2800" b="1" i="1">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bằng</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xét</a:t>
                </a:r>
                <a:r>
                  <a:rPr lang="en-US" sz="2800">
                    <a:latin typeface="Times New Roman" panose="02020603050405020304" pitchFamily="18" charset="0"/>
                    <a:cs typeface="Times New Roman" panose="02020603050405020304" pitchFamily="18" charset="0"/>
                  </a:rPr>
                  <a:t> ở </a:t>
                </a:r>
                <a:r>
                  <a:rPr lang="en-US" sz="2800" err="1">
                    <a:latin typeface="Times New Roman" panose="02020603050405020304" pitchFamily="18" charset="0"/>
                    <a:cs typeface="Times New Roman" panose="02020603050405020304" pitchFamily="18" charset="0"/>
                  </a:rPr>
                  <a:t>đkc</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tỏa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&gt;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kém</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1608292" y="935507"/>
                <a:ext cx="8975414" cy="5413790"/>
              </a:xfrm>
              <a:prstGeom prst="rect">
                <a:avLst/>
              </a:prstGeom>
              <a:blipFill rotWithShape="1">
                <a:blip r:embed="rId1"/>
                <a:stretch>
                  <a:fillRect l="-5" t="-3" r="2" b="-176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gridCol w="1408930"/>
                    <a:gridCol w="1663217"/>
                    <a:gridCol w="1407452"/>
                    <a:gridCol w="1518333"/>
                    <a:gridCol w="1407452"/>
                  </a:tblGrid>
                  <a:tr h="1105285">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endParaRPr lang="vi-VN" sz="2350" b="1">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endParaRPr lang="vi-VN" sz="2350" b="1">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endParaRPr lang="vi-VN" sz="2350" b="1">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Al</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–1676,00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A</a:t>
                          </a:r>
                          <a:r>
                            <a:rPr lang="en-US" sz="2350" b="0" err="1">
                              <a:effectLst/>
                              <a:latin typeface="Arial" panose="020B0604020202020204" pitchFamily="34" charset="0"/>
                              <a:cs typeface="Arial" panose="020B0604020202020204" pitchFamily="34" charset="0"/>
                            </a:rPr>
                            <a:t>g</a:t>
                          </a: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r</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M</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B</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aO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NaOH (s)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1</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 (</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05</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H</a:t>
                          </a:r>
                          <a:r>
                            <a:rPr lang="en-US" sz="2350" b="0"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SO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 </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spc="5"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9,16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–273,00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NH</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I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Ca(OH)</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4</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5" name="Table 4"/>
              <p:cNvGraphicFramePr>
                <a:graphicFrameLocks noGrp="1"/>
              </p:cNvGraphicFramePr>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gridCol w="1408930"/>
                    <a:gridCol w="1663217"/>
                    <a:gridCol w="1407452"/>
                    <a:gridCol w="1518333"/>
                    <a:gridCol w="1407452"/>
                  </a:tblGrid>
                  <a:tr h="1105535">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1"/>
                        </a:blipFill>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1"/>
                        </a:blipFill>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1"/>
                        </a:blipFill>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Al</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–1676,00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A</a:t>
                          </a:r>
                          <a:r>
                            <a:rPr lang="en-US" sz="2350" b="0" err="1">
                              <a:effectLst/>
                              <a:latin typeface="Arial" panose="020B0604020202020204" pitchFamily="34" charset="0"/>
                              <a:cs typeface="Arial" panose="020B0604020202020204" pitchFamily="34" charset="0"/>
                            </a:rPr>
                            <a:t>g</a:t>
                          </a: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r</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M</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B</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aO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NaOH (s)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1</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 (</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05</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H</a:t>
                          </a:r>
                          <a:r>
                            <a:rPr lang="en-US" sz="2350" b="0"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SO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 </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spc="5"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9,16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–273,00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NH</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I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Ca(OH)</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4</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
        <p:nvSpPr>
          <p:cNvPr id="9" name="Oval 8"/>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10" name="Straight Connector 9"/>
          <p:cNvCxnSpPr>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endParaRPr lang="en-US" sz="3200" b="1">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408610" y="1071896"/>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endParaRPr lang="en-US" sz="3200" b="1">
              <a:latin typeface="Arial" panose="020B0604020202020204" pitchFamily="34" charset="0"/>
              <a:cs typeface="Arial" panose="020B0604020202020204" pitchFamily="34" charset="0"/>
            </a:endParaRPr>
          </a:p>
        </p:txBody>
      </p:sp>
      <p:cxnSp>
        <p:nvCxnSpPr>
          <p:cNvPr id="10" name="Straight Connector 9"/>
          <p:cNvCxnSpPr>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endParaRPr lang="en-US" sz="3200" b="1">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408611" y="1071893"/>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gridCol w="1408930"/>
                    <a:gridCol w="1663217"/>
                    <a:gridCol w="1407451"/>
                    <a:gridCol w="1518333"/>
                    <a:gridCol w="1407451"/>
                  </a:tblGrid>
                  <a:tr h="1063550">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endParaRPr lang="vi-VN" sz="2350">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endParaRPr lang="vi-VN" sz="2350">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endParaRPr lang="vi-VN" sz="2350">
                            <a:effectLst/>
                            <a:latin typeface="Arial" panose="020B0604020202020204" pitchFamily="34" charset="0"/>
                            <a:cs typeface="Arial" panose="020B0604020202020204" pitchFamily="34" charset="0"/>
                          </a:endParaRP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indent="-4762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S</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4</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–287,00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err="1">
                              <a:effectLst/>
                              <a:latin typeface="Arial" panose="020B0604020202020204" pitchFamily="34" charset="0"/>
                              <a:cs typeface="Arial" panose="020B0604020202020204" pitchFamily="34" charset="0"/>
                            </a:rPr>
                            <a:t>F</a:t>
                          </a:r>
                          <a:r>
                            <a:rPr lang="en-US" sz="2350" b="0" spc="-5" err="1">
                              <a:effectLst/>
                              <a:latin typeface="Arial" panose="020B0604020202020204" pitchFamily="34" charset="0"/>
                              <a:cs typeface="Arial" panose="020B0604020202020204" pitchFamily="34" charset="0"/>
                            </a:rPr>
                            <a:t>e</a:t>
                          </a:r>
                          <a:r>
                            <a:rPr lang="en-US" sz="2350" b="0" err="1">
                              <a:effectLst/>
                              <a:latin typeface="Arial" panose="020B0604020202020204" pitchFamily="34" charset="0"/>
                              <a:cs typeface="Arial" panose="020B0604020202020204" pitchFamily="34" charset="0"/>
                            </a:rPr>
                            <a:t>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–1121,00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–394,00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–359,00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SO</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CS</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Si</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CH</a:t>
                          </a:r>
                          <a:r>
                            <a:rPr lang="en-US" sz="2350" b="0" baseline="-25000">
                              <a:effectLst/>
                              <a:latin typeface="Arial" panose="020B0604020202020204" pitchFamily="34" charset="0"/>
                              <a:cs typeface="Arial" panose="020B0604020202020204" pitchFamily="34" charset="0"/>
                            </a:rPr>
                            <a:t>4 </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87</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971">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L</a:t>
                          </a:r>
                          <a:r>
                            <a:rPr lang="en-US" sz="2350" b="0" spc="-5">
                              <a:effectLst/>
                              <a:latin typeface="Arial" panose="020B0604020202020204" pitchFamily="34" charset="0"/>
                              <a:cs typeface="Arial" panose="020B0604020202020204" pitchFamily="34" charset="0"/>
                            </a:rPr>
                            <a:t>iC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a:effectLst/>
                              <a:latin typeface="Arial" panose="020B0604020202020204" pitchFamily="34" charset="0"/>
                              <a:cs typeface="Arial" panose="020B0604020202020204" pitchFamily="34" charset="0"/>
                            </a:rPr>
                            <a:t>C</a:t>
                          </a:r>
                          <a:r>
                            <a:rPr lang="en-US" sz="2200" b="0" baseline="-25000">
                              <a:effectLst/>
                              <a:latin typeface="Arial" panose="020B0604020202020204" pitchFamily="34" charset="0"/>
                              <a:cs typeface="Arial" panose="020B0604020202020204" pitchFamily="34" charset="0"/>
                            </a:rPr>
                            <a:t>2</a:t>
                          </a:r>
                          <a:r>
                            <a:rPr lang="en-US" sz="2200" b="0">
                              <a:effectLst/>
                              <a:latin typeface="Arial" panose="020B0604020202020204" pitchFamily="34" charset="0"/>
                              <a:cs typeface="Arial" panose="020B0604020202020204" pitchFamily="34" charset="0"/>
                            </a:rPr>
                            <a:t>H</a:t>
                          </a:r>
                          <a:r>
                            <a:rPr lang="en-US" sz="2200" b="0" baseline="-25000">
                              <a:effectLst/>
                              <a:latin typeface="Arial" panose="020B0604020202020204" pitchFamily="34" charset="0"/>
                              <a:cs typeface="Arial" panose="020B0604020202020204" pitchFamily="34" charset="0"/>
                            </a:rPr>
                            <a:t>5</a:t>
                          </a:r>
                          <a:r>
                            <a:rPr lang="en-US" sz="2200" b="0">
                              <a:effectLst/>
                              <a:latin typeface="Arial" panose="020B0604020202020204" pitchFamily="34" charset="0"/>
                              <a:cs typeface="Arial" panose="020B0604020202020204" pitchFamily="34" charset="0"/>
                            </a:rPr>
                            <a:t>OH (l)</a:t>
                          </a:r>
                          <a:endParaRPr lang="en-US" sz="2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 name="Table 2"/>
              <p:cNvGraphicFramePr>
                <a:graphicFrameLocks noGrp="1"/>
              </p:cNvGraphicFramePr>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gridCol w="1408930"/>
                    <a:gridCol w="1663217"/>
                    <a:gridCol w="1407451"/>
                    <a:gridCol w="1518333"/>
                    <a:gridCol w="1407451"/>
                  </a:tblGrid>
                  <a:tr h="1063625">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blipFill>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blipFill>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
                        </a:blipFill>
                      </a:tcPr>
                    </a:tc>
                  </a:tr>
                  <a:tr h="487606">
                    <a:tc>
                      <a:txBody>
                        <a:bodyPr/>
                        <a:lstStyle/>
                        <a:p>
                          <a:pPr marL="0" marR="0" indent="-4762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S</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4</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–287,00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err="1">
                              <a:effectLst/>
                              <a:latin typeface="Arial" panose="020B0604020202020204" pitchFamily="34" charset="0"/>
                              <a:cs typeface="Arial" panose="020B0604020202020204" pitchFamily="34" charset="0"/>
                            </a:rPr>
                            <a:t>F</a:t>
                          </a:r>
                          <a:r>
                            <a:rPr lang="en-US" sz="2350" b="0" spc="-5" err="1">
                              <a:effectLst/>
                              <a:latin typeface="Arial" panose="020B0604020202020204" pitchFamily="34" charset="0"/>
                              <a:cs typeface="Arial" panose="020B0604020202020204" pitchFamily="34" charset="0"/>
                            </a:rPr>
                            <a:t>e</a:t>
                          </a:r>
                          <a:r>
                            <a:rPr lang="en-US" sz="2350" b="0" err="1">
                              <a:effectLst/>
                              <a:latin typeface="Arial" panose="020B0604020202020204" pitchFamily="34" charset="0"/>
                              <a:cs typeface="Arial" panose="020B0604020202020204" pitchFamily="34" charset="0"/>
                            </a:rPr>
                            <a:t>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–1121,00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–394,00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–359,00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SO</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CS</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Si</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CH</a:t>
                          </a:r>
                          <a:r>
                            <a:rPr lang="en-US" sz="2350" b="0" baseline="-25000">
                              <a:effectLst/>
                              <a:latin typeface="Arial" panose="020B0604020202020204" pitchFamily="34" charset="0"/>
                              <a:cs typeface="Arial" panose="020B0604020202020204" pitchFamily="34" charset="0"/>
                            </a:rPr>
                            <a:t>4 </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87</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0971">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L</a:t>
                          </a:r>
                          <a:r>
                            <a:rPr lang="en-US" sz="2350" b="0" spc="-5">
                              <a:effectLst/>
                              <a:latin typeface="Arial" panose="020B0604020202020204" pitchFamily="34" charset="0"/>
                              <a:cs typeface="Arial" panose="020B0604020202020204" pitchFamily="34" charset="0"/>
                            </a:rPr>
                            <a:t>iC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a:effectLst/>
                              <a:latin typeface="Arial" panose="020B0604020202020204" pitchFamily="34" charset="0"/>
                              <a:cs typeface="Arial" panose="020B0604020202020204" pitchFamily="34" charset="0"/>
                            </a:rPr>
                            <a:t>C</a:t>
                          </a:r>
                          <a:r>
                            <a:rPr lang="en-US" sz="2200" b="0" baseline="-25000">
                              <a:effectLst/>
                              <a:latin typeface="Arial" panose="020B0604020202020204" pitchFamily="34" charset="0"/>
                              <a:cs typeface="Arial" panose="020B0604020202020204" pitchFamily="34" charset="0"/>
                            </a:rPr>
                            <a:t>2</a:t>
                          </a:r>
                          <a:r>
                            <a:rPr lang="en-US" sz="2200" b="0">
                              <a:effectLst/>
                              <a:latin typeface="Arial" panose="020B0604020202020204" pitchFamily="34" charset="0"/>
                              <a:cs typeface="Arial" panose="020B0604020202020204" pitchFamily="34" charset="0"/>
                            </a:rPr>
                            <a:t>H</a:t>
                          </a:r>
                          <a:r>
                            <a:rPr lang="en-US" sz="2200" b="0" baseline="-25000">
                              <a:effectLst/>
                              <a:latin typeface="Arial" panose="020B0604020202020204" pitchFamily="34" charset="0"/>
                              <a:cs typeface="Arial" panose="020B0604020202020204" pitchFamily="34" charset="0"/>
                            </a:rPr>
                            <a:t>5</a:t>
                          </a:r>
                          <a:r>
                            <a:rPr lang="en-US" sz="2200" b="0">
                              <a:effectLst/>
                              <a:latin typeface="Arial" panose="020B0604020202020204" pitchFamily="34" charset="0"/>
                              <a:cs typeface="Arial" panose="020B0604020202020204" pitchFamily="34" charset="0"/>
                            </a:rPr>
                            <a:t>OH (l)</a:t>
                          </a:r>
                          <a:endParaRPr lang="en-US" sz="2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endParaRPr lang="en-US" sz="3200" b="1">
              <a:latin typeface="Arial" panose="020B0604020202020204" pitchFamily="34" charset="0"/>
              <a:cs typeface="Arial" panose="020B0604020202020204" pitchFamily="34" charset="0"/>
            </a:endParaRPr>
          </a:p>
        </p:txBody>
      </p:sp>
      <p:cxnSp>
        <p:nvCxnSpPr>
          <p:cNvPr id="5" name="Straight Connector 4"/>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33763" y="312678"/>
            <a:ext cx="637628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TRẢ LỜI PHIẾU HỌC TẬP SỐ 5</a:t>
            </a:r>
            <a:endParaRPr lang="en-US" sz="3200" b="1">
              <a:solidFill>
                <a:srgbClr val="C0000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812800" y="1166050"/>
          <a:ext cx="10611556" cy="4889310"/>
        </p:xfrm>
        <a:graphic>
          <a:graphicData uri="http://schemas.openxmlformats.org/drawingml/2006/table">
            <a:tbl>
              <a:tblPr firstRow="1" firstCol="1" bandRow="1"/>
              <a:tblGrid>
                <a:gridCol w="10611556"/>
              </a:tblGrid>
              <a:tr h="4720309">
                <a:tc>
                  <a:txBody>
                    <a:bodyPr/>
                    <a:lstStyle/>
                    <a:p>
                      <a:pPr algn="ctr">
                        <a:lnSpc>
                          <a:spcPct val="115000"/>
                        </a:lnSpc>
                        <a:spcAft>
                          <a:spcPts val="800"/>
                        </a:spcAft>
                        <a:tabLst>
                          <a:tab pos="180340"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Enthalpy tạo thành của một chất là nhiệt kèm theo phản ứng tạo thành 1 mol chất đó từ các đơn chất bền nhất. Kí hiệu </a:t>
                      </a:r>
                      <a:r>
                        <a:rPr lang="en-US" sz="200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f</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tính theo đơn vị kJ/mol hoặc kcal/mol. Enthalpy tạo thành trong điều kiện chuẩn được gọi là enthalpy tạo thành chuẩn (hay nhiệt tạo thành chuẩn). Kí hiệu là ∆</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a:effectLst/>
                          <a:latin typeface="Times New Roman" panose="02020603050405020304" pitchFamily="18" charset="0"/>
                          <a:ea typeface="Calibri" panose="020F0502020204030204" pitchFamily="34" charset="0"/>
                          <a:cs typeface="Times New Roman" panose="02020603050405020304" pitchFamily="18" charset="0"/>
                        </a:rPr>
                        <a:t>Enthalpy tạo thành của một chất chất là nhiệt kèm theo phản ứng tạo thành 1 mol chất đó từ các đơn chất bền nhất.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Enthalpy của phản ứng là lượng nhiệt tỏa ra hay thu vào của một phản ứng hóa học trong đkc.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Ví dụ: S(s) + 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–296,80 kJ/mol (enthalpy tạo thành)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Zn(s) + 2HCl(aq) → ZnCl</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(aq) + 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 –152,6 kJ/mol (biến thiên enthalpy của phản ứng)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 296,80 kJ/mol là nhiệt lượng kèm theo khi tạo ra 1 mol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từ các đơn chất bền ở điều kiện chuẩn (sulfur rắn và oxygen phân tử).</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spc="-3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&lt; 0, hợp chất SO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(g) bền hơn về mặt năng lượng so với các đơn chất bền S (s) và 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931" marR="639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endParaRPr lang="en-US" sz="3200" b="1">
              <a:latin typeface="Arial" panose="020B0604020202020204" pitchFamily="34" charset="0"/>
              <a:cs typeface="Arial" panose="020B0604020202020204" pitchFamily="34" charset="0"/>
            </a:endParaRPr>
          </a:p>
        </p:txBody>
      </p:sp>
      <p:cxnSp>
        <p:nvCxnSpPr>
          <p:cNvPr id="10" name="Straight Connector 9"/>
          <p:cNvCxnSpPr>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8" name="Rectangle 5"/>
          <p:cNvSpPr>
            <a:spLocks noChangeArrowheads="1"/>
          </p:cNvSpPr>
          <p:nvPr/>
        </p:nvSpPr>
        <p:spPr bwMode="auto">
          <a:xfrm>
            <a:off x="798159" y="1166842"/>
            <a:ext cx="10595676" cy="4524315"/>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90805"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1pPr>
            <a:lvl2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2pPr>
            <a:lvl3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3pPr>
            <a:lvl4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4pPr>
            <a:lvl5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5pPr>
            <a:lvl6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6pPr>
            <a:lvl7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7pPr>
            <a:lvl8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8pPr>
            <a:lvl9pPr eaLnBrk="0" fontAlgn="base" hangingPunct="0">
              <a:spcBef>
                <a:spcPct val="0"/>
              </a:spcBef>
              <a:spcAft>
                <a:spcPct val="0"/>
              </a:spcAft>
              <a:tabLst>
                <a:tab pos="423545" algn="l"/>
                <a:tab pos="461645" algn="l"/>
              </a:tabLst>
              <a:defRPr>
                <a:solidFill>
                  <a:schemeClr val="tx1"/>
                </a:solidFill>
                <a:latin typeface="Arial" panose="020B0604020202020204" pitchFamily="34" charset="0"/>
              </a:defRPr>
            </a:lvl9pPr>
          </a:lstStyle>
          <a:p>
            <a:pPr marL="0" marR="0" lvl="0" indent="90805" algn="ctr" defTabSz="914400" rtl="0" eaLnBrk="0" fontAlgn="base" latinLnBrk="0" hangingPunct="0">
              <a:lnSpc>
                <a:spcPct val="100000"/>
              </a:lnSpc>
              <a:spcBef>
                <a:spcPct val="0"/>
              </a:spcBef>
              <a:spcAft>
                <a:spcPct val="0"/>
              </a:spcAft>
              <a:buClrTx/>
              <a:buSzTx/>
              <a:buFontTx/>
              <a:buNone/>
              <a:tabLst>
                <a:tab pos="423545" algn="l"/>
                <a:tab pos="461645"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a:t>
            </a:r>
            <a:r>
              <a:rPr kumimoji="0" lang="en-US" altLang="en-US" sz="24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90805" algn="l" defTabSz="914400" rtl="0" eaLnBrk="0" fontAlgn="base" latinLnBrk="0" hangingPunct="0">
              <a:lnSpc>
                <a:spcPct val="100000"/>
              </a:lnSpc>
              <a:spcBef>
                <a:spcPct val="0"/>
              </a:spcBef>
              <a:spcAft>
                <a:spcPct val="0"/>
              </a:spcAft>
              <a:buClrTx/>
              <a:buSzTx/>
              <a:buFontTx/>
              <a:buNone/>
              <a:tabLst>
                <a:tab pos="423545" algn="l"/>
                <a:tab pos="461645"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13.5 SGK mô tả sơ đồ biểu diễn biến thiên enthalpy của phản ứng. Nhận xét về giá trị của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(sp) so với </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(cđ).</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defTabSz="914400"/>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2: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Cho hai phương trình nhiệt hóa học sau:</a:t>
            </a:r>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So sánh nhiệt giữa 2 phản ứng. Phản ứng nào xảy ra thuận lợi hơn?</a:t>
            </a:r>
            <a:endParaRPr lang="en-US" altLang="en-US" sz="2400">
              <a:latin typeface="Times New Roman" panose="02020603050405020304" pitchFamily="18" charset="0"/>
              <a:cs typeface="Times New Roman" panose="02020603050405020304" pitchFamily="18" charset="0"/>
              <a:sym typeface="Symbol" panose="05050102010706020507" pitchFamily="18" charset="2"/>
            </a:endParaRPr>
          </a:p>
          <a:p>
            <a:pPr lvl="0" defTabSz="914400"/>
            <a:r>
              <a:rPr lang="en-US" altLang="en-US" sz="2400" b="1">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3: </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Vẽ sơ đồ biểu diễn biến thiên enthalpy của phản ứng nhiệt phân CaCO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3</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rPr>
              <a:t>Từ kết quả giải thích vì sao khi nung vôi cần cung cấp nhiệt liên tục, nếu dừng cung cấp nhiệt phản ứng sẽ không tiếp diễn?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 name="Rectangle 9"/>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90805"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
          <a:stretch>
            <a:fillRect/>
          </a:stretch>
        </p:blipFill>
        <p:spPr>
          <a:xfrm>
            <a:off x="895661" y="4343222"/>
            <a:ext cx="9078580" cy="622582"/>
          </a:xfrm>
          <a:prstGeom prst="rect">
            <a:avLst/>
          </a:prstGeom>
        </p:spPr>
      </p:pic>
      <p:pic>
        <p:nvPicPr>
          <p:cNvPr id="18" name="Picture 17"/>
          <p:cNvPicPr>
            <a:picLocks noChangeAspect="1"/>
          </p:cNvPicPr>
          <p:nvPr/>
        </p:nvPicPr>
        <p:blipFill>
          <a:blip r:embed="rId2"/>
          <a:stretch>
            <a:fillRect/>
          </a:stretch>
        </p:blipFill>
        <p:spPr>
          <a:xfrm>
            <a:off x="1268842" y="2682313"/>
            <a:ext cx="8326714" cy="9013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endParaRPr lang="en-US" sz="3200" b="1">
              <a:latin typeface="Arial" panose="020B0604020202020204" pitchFamily="34" charset="0"/>
              <a:cs typeface="Arial" panose="020B0604020202020204" pitchFamily="34" charset="0"/>
            </a:endParaRPr>
          </a:p>
        </p:txBody>
      </p:sp>
      <p:cxnSp>
        <p:nvCxnSpPr>
          <p:cNvPr id="10" name="Straight Connector 9"/>
          <p:cNvCxnSpPr>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5990" y="301050"/>
            <a:ext cx="746001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16" name="Rectangle 9"/>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90805" algn="l" defTabSz="914400" rtl="0" eaLnBrk="0" fontAlgn="base" latinLnBrk="0" hangingPunct="0">
              <a:lnSpc>
                <a:spcPct val="100000"/>
              </a:lnSpc>
              <a:spcBef>
                <a:spcPct val="0"/>
              </a:spcBef>
              <a:spcAft>
                <a:spcPct val="0"/>
              </a:spcAft>
              <a:buClrTx/>
              <a:buSzTx/>
              <a:buFontTx/>
              <a:buNone/>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493153" y="1147180"/>
          <a:ext cx="9654315" cy="5161153"/>
        </p:xfrm>
        <a:graphic>
          <a:graphicData uri="http://schemas.openxmlformats.org/drawingml/2006/table">
            <a:tbl>
              <a:tblPr firstRow="1" firstCol="1" bandRow="1"/>
              <a:tblGrid>
                <a:gridCol w="9654315"/>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400">
                          <a:effectLst/>
                          <a:latin typeface="Times New Roman" panose="02020603050405020304" pitchFamily="18" charset="0"/>
                          <a:ea typeface="Calibri" panose="020F0502020204030204" pitchFamily="34" charset="0"/>
                          <a:cs typeface="Times New Roman" panose="02020603050405020304" pitchFamily="18" charset="0"/>
                        </a:rPr>
                        <a:t>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(sp) &lt; 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(cđ)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400">
                          <a:effectLst/>
                          <a:latin typeface="Cambria Math" panose="02040503050406030204" pitchFamily="18" charset="0"/>
                          <a:ea typeface="Calibri" panose="020F0502020204030204" pitchFamily="34" charset="0"/>
                          <a:cs typeface="Cambria Math" panose="020405030504060302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&lt; 0: Phản ứng toả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(2) toả ra lượng nhiệt lớn hơn nên xảy ra thuận lợi hơn.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2400">
                          <a:effectLst/>
                          <a:latin typeface="Times New Roman" panose="02020603050405020304" pitchFamily="18" charset="0"/>
                          <a:ea typeface="Calibri" panose="020F0502020204030204" pitchFamily="34" charset="0"/>
                          <a:cs typeface="Times New Roman" panose="02020603050405020304" pitchFamily="18" charset="0"/>
                        </a:rPr>
                        <a:t> Sơ đồ biểu diễn biến thiên enthalpy của phản ứng nhiệt phân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217" name="Picture 40" descr="A picture containing diagram&#10;&#10;Description automatically generat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3408" y="3770490"/>
            <a:ext cx="3674244" cy="22198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8701" y="1817147"/>
            <a:ext cx="8841565" cy="2000548"/>
          </a:xfrm>
          <a:prstGeom prst="rect">
            <a:avLst/>
          </a:prstGeom>
          <a:noFill/>
          <a:ln w="28575">
            <a:solidFill>
              <a:srgbClr val="FFC000"/>
            </a:solidFill>
          </a:ln>
        </p:spPr>
        <p:txBody>
          <a:bodyPr wrap="square" rtlCol="0">
            <a:spAutoFit/>
          </a:bodyPr>
          <a:lstStyle/>
          <a:p>
            <a:pPr algn="ctr"/>
            <a:r>
              <a:rPr lang="en-US" sz="3600" b="1">
                <a:solidFill>
                  <a:srgbClr val="FF0000"/>
                </a:solidFill>
              </a:rPr>
              <a:t>BÀI TẬP VỀ NHÀ</a:t>
            </a:r>
            <a:endParaRPr lang="en-US" sz="3600" b="1">
              <a:solidFill>
                <a:srgbClr val="FF0000"/>
              </a:solidFill>
            </a:endParaRPr>
          </a:p>
          <a:p>
            <a:pPr algn="ctr"/>
            <a:r>
              <a:rPr lang="en-US" sz="4400">
                <a:latin typeface="Times New Roman" panose="02020603050405020304" pitchFamily="18" charset="0"/>
                <a:ea typeface="Calibri" panose="020F0502020204030204" pitchFamily="34" charset="0"/>
              </a:rPr>
              <a:t>T</a:t>
            </a:r>
            <a:r>
              <a:rPr lang="en-US" sz="4400">
                <a:effectLst/>
                <a:latin typeface="Times New Roman" panose="02020603050405020304" pitchFamily="18" charset="0"/>
                <a:ea typeface="Calibri" panose="020F0502020204030204" pitchFamily="34" charset="0"/>
              </a:rPr>
              <a:t>óm tắt nội dung chính của bài học bằng sơ đồ tư duy hoặc infographic.</a:t>
            </a:r>
            <a:endParaRPr lang="en-US" sz="6000" b="1">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ìm shop bán nguyên liệu làm đồ handmade ở đâu? | Goviet Nhập Hàng Trung  Quố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27112" y="1962719"/>
            <a:ext cx="6837529" cy="3964676"/>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1953905" y="1041495"/>
            <a:ext cx="7983941" cy="788158"/>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rgbClr val="FF0000"/>
                </a:solidFill>
                <a:latin typeface="Cambria" panose="02040503050406030204" pitchFamily="18" charset="0"/>
                <a:ea typeface="Cambria" panose="02040503050406030204" pitchFamily="18" charset="0"/>
                <a:cs typeface="Times New Roman" panose="02020603050405020304" pitchFamily="18" charset="0"/>
              </a:rPr>
              <a:t>CẢM ƠN SỰ THEO DÕI CỦA CÁC BẠN!</a:t>
            </a:r>
            <a:endParaRPr lang="en-US" sz="33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endParaRPr lang="en-US" sz="3200" b="1">
              <a:latin typeface="Arial" panose="020B0604020202020204" pitchFamily="34" charset="0"/>
              <a:cs typeface="Arial" panose="020B0604020202020204" pitchFamily="34" charset="0"/>
            </a:endParaRPr>
          </a:p>
        </p:txBody>
      </p:sp>
      <p:sp>
        <p:nvSpPr>
          <p:cNvPr id="16" name="Rectangle 10"/>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p:cNvSpPr>
            <a:spLocks noChangeArrowheads="1"/>
          </p:cNvSpPr>
          <p:nvPr/>
        </p:nvSpPr>
        <p:spPr bwMode="auto">
          <a:xfrm>
            <a:off x="1793787" y="1119141"/>
            <a:ext cx="8604426" cy="2632772"/>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down)">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09247" y="2749721"/>
            <a:ext cx="6142420" cy="977621"/>
          </a:xfrm>
        </p:spPr>
        <p:txBody>
          <a:bodyPr>
            <a:normAutofit fontScale="77500" lnSpcReduction="20000"/>
          </a:bodyPr>
          <a:lstStyle/>
          <a:p>
            <a:pPr algn="ctr"/>
            <a:r>
              <a:rPr lang="en-US" sz="4000" b="1" cap="none" dirty="0">
                <a:ln w="22225">
                  <a:solidFill>
                    <a:schemeClr val="accent2"/>
                  </a:solidFill>
                  <a:prstDash val="solid"/>
                </a:ln>
                <a:solidFill>
                  <a:schemeClr val="accent2">
                    <a:lumMod val="40000"/>
                    <a:lumOff val="60000"/>
                  </a:schemeClr>
                </a:solidFill>
              </a:rPr>
              <a:t>TRÒ CHƠI LẬT MẢNH GHÉP</a:t>
            </a:r>
            <a:endParaRPr lang="en-US" sz="4000" b="1" cap="none" dirty="0">
              <a:ln w="22225">
                <a:solidFill>
                  <a:schemeClr val="accent2"/>
                </a:solidFill>
                <a:prstDash val="solid"/>
              </a:ln>
              <a:solidFill>
                <a:schemeClr val="accent2">
                  <a:lumMod val="40000"/>
                  <a:lumOff val="60000"/>
                </a:schemeClr>
              </a:solidFill>
            </a:endParaRPr>
          </a:p>
        </p:txBody>
      </p:sp>
      <p:pic>
        <p:nvPicPr>
          <p:cNvPr id="1026" name="Picture 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3760838" y="959987"/>
            <a:ext cx="2138516" cy="1669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60178" y="185267"/>
            <a:ext cx="416011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5400" b="1">
                <a:ln w="22225">
                  <a:solidFill>
                    <a:srgbClr val="DE478E"/>
                  </a:solidFill>
                  <a:prstDash val="solid"/>
                </a:ln>
                <a:solidFill>
                  <a:srgbClr val="DE478E">
                    <a:lumMod val="40000"/>
                    <a:lumOff val="60000"/>
                  </a:srgbClr>
                </a:solidFill>
                <a:latin typeface="Gill Sans MT" panose="020B0502020104020203"/>
              </a:rPr>
              <a:t>LUYỆN TẬP</a:t>
            </a:r>
            <a:endParaRPr kumimoji="0" lang="en-US" sz="5400" b="1" i="0" u="none" strike="noStrike" kern="1200" cap="none" spc="0" normalizeH="0" baseline="0" noProof="0" dirty="0">
              <a:ln w="22225">
                <a:solidFill>
                  <a:srgbClr val="DE478E"/>
                </a:solidFill>
                <a:prstDash val="solid"/>
              </a:ln>
              <a:solidFill>
                <a:srgbClr val="DE478E">
                  <a:lumMod val="40000"/>
                  <a:lumOff val="60000"/>
                </a:srgbClr>
              </a:solidFill>
              <a:effectLst/>
              <a:uLnTx/>
              <a:uFillTx/>
              <a:latin typeface="Gill Sans MT" panose="020B0502020104020203"/>
              <a:ea typeface="+mn-ea"/>
              <a:cs typeface="+mn-cs"/>
            </a:endParaRPr>
          </a:p>
        </p:txBody>
      </p:sp>
      <p:sp>
        <p:nvSpPr>
          <p:cNvPr id="6" name="Speech Bubble: Oval 5"/>
          <p:cNvSpPr/>
          <p:nvPr/>
        </p:nvSpPr>
        <p:spPr>
          <a:xfrm>
            <a:off x="8289436" y="1290544"/>
            <a:ext cx="3930179" cy="2729091"/>
          </a:xfrm>
          <a:prstGeom prst="wedgeEllipseCallout">
            <a:avLst>
              <a:gd name="adj1" fmla="val -63524"/>
              <a:gd name="adj2" fmla="val 65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Em hãy chọn câu hỏi bất kì, trả lời đúng sẽ mở được 1 mảnh ghép của bức tranh bí mật.</a:t>
            </a:r>
            <a:endPar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4" descr="question mark what Sticker by Aminal Sticke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2605" y="3577406"/>
            <a:ext cx="2007316" cy="200731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p:cNvSpPr/>
          <p:nvPr/>
        </p:nvSpPr>
        <p:spPr>
          <a:xfrm>
            <a:off x="44121" y="3727342"/>
            <a:ext cx="3930179" cy="2270096"/>
          </a:xfrm>
          <a:prstGeom prst="wedgeEllipseCallout">
            <a:avLst>
              <a:gd name="adj1" fmla="val 85829"/>
              <a:gd name="adj2" fmla="val -8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Hãy đoán xem hình ảnh bí mật ẩn sau các mảnh ghép là gì nhé!</a:t>
            </a:r>
            <a:endPar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16" presetClass="entr" presetSubtype="21"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500"/>
                            </p:stCondLst>
                            <p:childTnLst>
                              <p:par>
                                <p:cTn id="24" presetID="6" presetClass="entr" presetSubtype="16"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par>
                          <p:cTn id="27" fill="hold">
                            <p:stCondLst>
                              <p:cond delay="8500"/>
                            </p:stCondLst>
                            <p:childTnLst>
                              <p:par>
                                <p:cTn id="28" presetID="6" presetClass="entr" presetSubtype="16"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king soda là gì? 5 Công dụng của Baking soda nhân viên khách sạn – nhà  hàng cần biế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34008" y="1123541"/>
            <a:ext cx="6729545" cy="448636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199" y="739518"/>
            <a:ext cx="2651990" cy="2651990"/>
          </a:xfrm>
          <a:prstGeom prst="rect">
            <a:avLst/>
          </a:prstGeom>
        </p:spPr>
      </p:pic>
      <p:pic>
        <p:nvPicPr>
          <p:cNvPr id="125" name="den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26" y="1090668"/>
            <a:ext cx="2639810" cy="2639810"/>
          </a:xfrm>
          <a:prstGeom prst="rect">
            <a:avLst/>
          </a:prstGeom>
        </p:spPr>
      </p:pic>
      <p:pic>
        <p:nvPicPr>
          <p:cNvPr id="126" name="den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378" y="738007"/>
            <a:ext cx="2639810" cy="2645893"/>
          </a:xfrm>
          <a:prstGeom prst="rect">
            <a:avLst/>
          </a:prstGeom>
        </p:spPr>
      </p:pic>
      <p:pic>
        <p:nvPicPr>
          <p:cNvPr id="127" name="den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 name="TextBox 1"/>
          <p:cNvSpPr txBox="1"/>
          <p:nvPr/>
        </p:nvSpPr>
        <p:spPr>
          <a:xfrm>
            <a:off x="2888251" y="6182188"/>
            <a:ext cx="812460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ĐI TÌM HÌNH ẢNH BÍ MẬT ẨN SAU MẢNH GHÉP CÁC EM NHÉ!!</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88622" y="410935"/>
            <a:ext cx="1066880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kumimoji="0" lang="en-US" sz="2200" b="1" i="0" u="none" strike="noStrike" kern="1200" cap="none" spc="0" normalizeH="0" baseline="0" noProof="0">
                <a:ln>
                  <a:noFill/>
                </a:ln>
                <a:solidFill>
                  <a:prstClr val="white"/>
                </a:solidFill>
                <a:effectLst/>
                <a:uLnTx/>
                <a:uFillTx/>
                <a:latin typeface="Times New Roman" panose="02020603050405020304" pitchFamily="18" charset="0"/>
              </a:rPr>
              <a:t>Câu 1: </a:t>
            </a:r>
            <a:r>
              <a:rPr lang="vi-VN" sz="2200" b="1">
                <a:solidFill>
                  <a:prstClr val="white"/>
                </a:solidFill>
                <a:latin typeface="Times New Roman" panose="02020603050405020304" pitchFamily="18" charset="0"/>
              </a:rPr>
              <a:t>Sơ đồ biểu diễn biến thiên enthalpy của phản ứng:  A + B </a:t>
            </a:r>
            <a:r>
              <a:rPr lang="vi-VN"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vi-VN" sz="2200" b="1">
                <a:solidFill>
                  <a:prstClr val="white"/>
                </a:solidFill>
                <a:latin typeface="Times New Roman" panose="02020603050405020304" pitchFamily="18" charset="0"/>
              </a:rPr>
              <a:t>C + D có dạng:</a:t>
            </a:r>
            <a:endParaRPr lang="en-US" sz="2200" b="1">
              <a:solidFill>
                <a:prstClr val="white"/>
              </a:solidFill>
              <a:latin typeface="Times New Roman" panose="02020603050405020304" pitchFamily="18" charset="0"/>
            </a:endParaRPr>
          </a:p>
          <a:p>
            <a:pPr algn="just">
              <a:lnSpc>
                <a:spcPct val="115000"/>
              </a:lnSpc>
              <a:spcAft>
                <a:spcPts val="800"/>
              </a:spcAft>
            </a:pPr>
            <a:r>
              <a:rPr lang="en-US" sz="2200">
                <a:latin typeface="Times New Roman" panose="02020603050405020304" pitchFamily="18" charset="0"/>
                <a:cs typeface="Times New Roman" panose="02020603050405020304" pitchFamily="18" charset="0"/>
              </a:rPr>
              <a:t>Phát biểu nào sau đây là đúng?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vi-VN" sz="2200">
                <a:latin typeface="Times New Roman" panose="02020603050405020304" pitchFamily="18" charset="0"/>
                <a:ea typeface="Times New Roman" panose="02020603050405020304" pitchFamily="18" charset="0"/>
                <a:cs typeface="Times New Roman" panose="02020603050405020304" pitchFamily="18" charset="0"/>
              </a:rPr>
              <a:t>A.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t</a:t>
            </a:r>
            <a:r>
              <a:rPr lang="vi-VN" sz="2200">
                <a:latin typeface="Times New Roman" panose="02020603050405020304" pitchFamily="18" charset="0"/>
                <a:ea typeface="Yu Mincho" panose="02020400000000000000" pitchFamily="18" charset="-128"/>
                <a:cs typeface="Times New Roman" panose="02020603050405020304" pitchFamily="18" charset="0"/>
              </a:rPr>
              <a:t>oả nhiệt</a:t>
            </a:r>
            <a:r>
              <a:rPr lang="en-US" sz="2200">
                <a:latin typeface="Times New Roman" panose="02020603050405020304" pitchFamily="18" charset="0"/>
                <a:ea typeface="Yu Mincho" panose="02020400000000000000" pitchFamily="18" charset="-128"/>
                <a:cs typeface="Times New Roman" panose="02020603050405020304" pitchFamily="18" charset="0"/>
              </a:rPr>
              <a:t>.           </a:t>
            </a:r>
            <a:r>
              <a:rPr lang="en-US" sz="2200">
                <a:latin typeface="Times New Roman" panose="02020603050405020304" pitchFamily="18" charset="0"/>
                <a:ea typeface="Times New Roman" panose="02020603050405020304" pitchFamily="18" charset="0"/>
                <a:cs typeface="Times New Roman" panose="02020603050405020304" pitchFamily="18" charset="0"/>
              </a:rPr>
              <a:t>B.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hấp thụ nhiệt lượng từ môi trường xung quanh.</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200">
                <a:latin typeface="Times New Roman" panose="02020603050405020304" pitchFamily="18" charset="0"/>
                <a:ea typeface="Times New Roman" panose="02020603050405020304" pitchFamily="18" charset="0"/>
                <a:cs typeface="Times New Roman" panose="02020603050405020304" pitchFamily="18" charset="0"/>
              </a:rPr>
              <a:t>C.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a:t>
            </a:r>
            <a:r>
              <a:rPr lang="en-US" sz="2200">
                <a:latin typeface="Times New Roman" panose="02020603050405020304" pitchFamily="18" charset="0"/>
                <a:ea typeface="Yu Mincho" panose="02020400000000000000" pitchFamily="18" charset="-128"/>
                <a:cs typeface="Times New Roman" panose="02020603050405020304" pitchFamily="18" charset="0"/>
              </a:rPr>
              <a:t>thu nhiệt.           </a:t>
            </a:r>
            <a:r>
              <a:rPr lang="en-US" sz="2200">
                <a:latin typeface="Times New Roman" panose="02020603050405020304" pitchFamily="18" charset="0"/>
                <a:ea typeface="Times New Roman" panose="02020603050405020304" pitchFamily="18" charset="0"/>
                <a:cs typeface="Times New Roman" panose="02020603050405020304" pitchFamily="18" charset="0"/>
              </a:rPr>
              <a:t>D.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không có sự thay đổi năng lượng.	</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834571" y="5113868"/>
            <a:ext cx="10522857" cy="47461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Đáp án</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0101" y="2638879"/>
            <a:ext cx="4309987" cy="24749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pt-BR" sz="3200">
                <a:latin typeface="Times New Roman" panose="02020603050405020304" pitchFamily="18" charset="0"/>
                <a:ea typeface="Calibri" panose="020F0502020204030204" pitchFamily="34" charset="0"/>
              </a:rPr>
              <a:t>Câu 2: Cho p</a:t>
            </a:r>
            <a:r>
              <a:rPr lang="en-US" sz="3200">
                <a:latin typeface="Times New Roman" panose="02020603050405020304" pitchFamily="18" charset="0"/>
                <a:ea typeface="Calibri" panose="020F0502020204030204" pitchFamily="34" charset="0"/>
              </a:rPr>
              <a:t>hương trình nhiệt hóa học của phản ứng:</a:t>
            </a:r>
            <a:endParaRPr lang="en-US" sz="3200">
              <a:latin typeface="Times New Roman" panose="02020603050405020304" pitchFamily="18" charset="0"/>
              <a:ea typeface="Calibri" panose="020F0502020204030204" pitchFamily="34" charset="0"/>
            </a:endParaRPr>
          </a:p>
          <a:p>
            <a:pPr lvl="0" algn="just" defTabSz="914400">
              <a:defRPr/>
            </a:pP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 (g) + 1/2O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 (g)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f</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H</a:t>
            </a:r>
            <a:r>
              <a:rPr kumimoji="0" lang="en-US" sz="3200" i="0" u="none" strike="noStrike" kern="1200" cap="none" spc="0" normalizeH="0" baseline="30000" noProof="0">
                <a:ln>
                  <a:noFill/>
                </a:ln>
                <a:solidFill>
                  <a:prstClr val="white"/>
                </a:solidFill>
                <a:effectLst/>
                <a:uLnTx/>
                <a:uFillTx/>
                <a:latin typeface="Times New Roman" panose="02020603050405020304" pitchFamily="18" charset="0"/>
                <a:cs typeface="+mn-cs"/>
                <a:sym typeface="Symbol" panose="05050102010706020507" pitchFamily="18" charset="2"/>
              </a:rPr>
              <a:t>0</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298</a:t>
            </a:r>
            <a:r>
              <a:rPr kumimoji="0" lang="en-US" sz="3200" i="0" u="none" strike="noStrike" kern="1200" cap="none" spc="0" normalizeH="0" noProof="0">
                <a:ln>
                  <a:noFill/>
                </a:ln>
                <a:solidFill>
                  <a:prstClr val="white"/>
                </a:solidFill>
                <a:effectLst/>
                <a:uLnTx/>
                <a:uFillTx/>
                <a:latin typeface="Times New Roman" panose="02020603050405020304" pitchFamily="18" charset="0"/>
                <a:cs typeface="+mn-cs"/>
                <a:sym typeface="Symbol" panose="05050102010706020507" pitchFamily="18" charset="2"/>
              </a:rPr>
              <a:t> = +280 kJ</a:t>
            </a:r>
            <a:endParaRPr kumimoji="0" lang="en-US" sz="3200" i="0" u="none" strike="noStrike" kern="1200" cap="none" spc="0" normalizeH="0" noProof="0">
              <a:ln>
                <a:noFill/>
              </a:ln>
              <a:solidFill>
                <a:prstClr val="white"/>
              </a:solidFill>
              <a:effectLst/>
              <a:uLnTx/>
              <a:uFillTx/>
              <a:latin typeface="Times New Roman" panose="02020603050405020304" pitchFamily="18" charset="0"/>
              <a:cs typeface="+mn-cs"/>
              <a:sym typeface="Symbol" panose="05050102010706020507" pitchFamily="18" charset="2"/>
            </a:endParaRPr>
          </a:p>
          <a:p>
            <a:pPr algn="just"/>
            <a:r>
              <a:rPr lang="en-US" sz="2400">
                <a:latin typeface="Times New Roman" panose="02020603050405020304" pitchFamily="18" charset="0"/>
                <a:cs typeface="Times New Roman" panose="02020603050405020304" pitchFamily="18" charset="0"/>
              </a:rPr>
              <a:t>Lượng nhiệt cần cung cấp để tạo thành 56 g CO(</a:t>
            </a:r>
            <a:r>
              <a:rPr lang="en-US" sz="2400" i="1">
                <a:latin typeface="Times New Roman" panose="02020603050405020304" pitchFamily="18" charset="0"/>
                <a:cs typeface="Times New Roman" panose="02020603050405020304" pitchFamily="18" charset="0"/>
              </a:rPr>
              <a:t>g</a:t>
            </a:r>
            <a:r>
              <a:rPr lang="en-US" sz="2400">
                <a:latin typeface="Times New Roman" panose="02020603050405020304" pitchFamily="18" charset="0"/>
                <a:cs typeface="Times New Roman" panose="02020603050405020304" pitchFamily="18" charset="0"/>
              </a:rPr>
              <a:t>) là</a:t>
            </a:r>
            <a:endParaRPr lang="en-US" sz="2400">
              <a:latin typeface="Times New Roman" panose="02020603050405020304" pitchFamily="18" charset="0"/>
              <a:cs typeface="Times New Roman" panose="02020603050405020304" pitchFamily="18" charset="0"/>
            </a:endParaRPr>
          </a:p>
          <a:p>
            <a:pPr algn="just"/>
            <a:r>
              <a:rPr lang="pt-BR" sz="240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+ 140 kJ. </a:t>
            </a:r>
            <a:r>
              <a:rPr lang="pt-BR" sz="2400">
                <a:latin typeface="Times New Roman" panose="02020603050405020304" pitchFamily="18" charset="0"/>
                <a:cs typeface="Times New Roman" panose="02020603050405020304" pitchFamily="18" charset="0"/>
              </a:rPr>
              <a:t> 	           B. </a:t>
            </a:r>
            <a:r>
              <a:rPr lang="en-US" sz="2400">
                <a:latin typeface="Times New Roman" panose="02020603050405020304" pitchFamily="18" charset="0"/>
                <a:cs typeface="Times New Roman" panose="02020603050405020304" pitchFamily="18" charset="0"/>
              </a:rPr>
              <a:t>+ 560 kJ</a:t>
            </a:r>
            <a:r>
              <a:rPr lang="pt-BR" sz="2400">
                <a:latin typeface="Times New Roman" panose="02020603050405020304" pitchFamily="18" charset="0"/>
                <a:cs typeface="Times New Roman" panose="02020603050405020304" pitchFamily="18" charset="0"/>
              </a:rPr>
              <a:t>.   	          C. –140 kJ.		D. –</a:t>
            </a:r>
            <a:r>
              <a:rPr lang="en-US" sz="2400">
                <a:latin typeface="Times New Roman" panose="02020603050405020304" pitchFamily="18" charset="0"/>
                <a:cs typeface="Times New Roman" panose="02020603050405020304" pitchFamily="18" charset="0"/>
              </a:rPr>
              <a:t>560 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115822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a:solidFill>
                  <a:prstClr val="white"/>
                </a:solidFill>
                <a:latin typeface="Times New Roman" panose="02020603050405020304" pitchFamily="18" charset="0"/>
                <a:cs typeface="Times New Roman" panose="02020603050405020304" pitchFamily="18" charset="0"/>
              </a:rPr>
              <a:t>Câu 3: </a:t>
            </a:r>
            <a:r>
              <a:rPr lang="vi-VN" sz="3200" b="1">
                <a:solidFill>
                  <a:prstClr val="white"/>
                </a:solidFill>
                <a:latin typeface="Times New Roman" panose="02020603050405020304" pitchFamily="18" charset="0"/>
                <a:cs typeface="Times New Roman" panose="02020603050405020304" pitchFamily="18" charset="0"/>
              </a:rPr>
              <a:t>Cho các phương trình nhiệt hóa học của các phản ứng sau</a:t>
            </a:r>
            <a:r>
              <a:rPr lang="en-US" sz="3200" b="1">
                <a:solidFill>
                  <a:prstClr val="white"/>
                </a:solidFill>
                <a:latin typeface="Times New Roman" panose="02020603050405020304" pitchFamily="18" charset="0"/>
                <a:cs typeface="Times New Roman" panose="02020603050405020304" pitchFamily="18" charset="0"/>
              </a:rPr>
              <a:t>. Phản ứng nào thu nhiệt?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5023556"/>
            <a:ext cx="10522857" cy="56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t>
            </a:r>
            <a:r>
              <a:rPr lang="en-US" sz="3200" b="1">
                <a:solidFill>
                  <a:prstClr val="white"/>
                </a:solidFill>
                <a:latin typeface="Calibri" panose="020F0502020204030204"/>
              </a:rPr>
              <a:t>(a), (b),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3" name="Picture 2"/>
          <p:cNvPicPr>
            <a:picLocks noChangeAspect="1"/>
          </p:cNvPicPr>
          <p:nvPr/>
        </p:nvPicPr>
        <p:blipFill>
          <a:blip r:embed="rId3"/>
          <a:stretch>
            <a:fillRect/>
          </a:stretch>
        </p:blipFill>
        <p:spPr>
          <a:xfrm>
            <a:off x="1655554" y="1569156"/>
            <a:ext cx="10306468" cy="3198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99912" y="410935"/>
            <a:ext cx="10657518" cy="96630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a:solidFill>
                  <a:prstClr val="white"/>
                </a:solidFill>
                <a:latin typeface="Times New Roman" panose="02020603050405020304" pitchFamily="18" charset="0"/>
                <a:cs typeface="Times New Roman" panose="02020603050405020304" pitchFamily="18" charset="0"/>
              </a:rPr>
              <a:t>Câu 4: </a:t>
            </a:r>
            <a:r>
              <a:rPr lang="vi-VN" sz="2800" b="1">
                <a:solidFill>
                  <a:prstClr val="white"/>
                </a:solidFill>
                <a:latin typeface="Times New Roman" panose="02020603050405020304" pitchFamily="18" charset="0"/>
                <a:cs typeface="Times New Roman" panose="02020603050405020304" pitchFamily="18" charset="0"/>
              </a:rPr>
              <a:t>Cho sơ đồ biểu diễn biến thiên enthalpy của phản ứng sau:</a:t>
            </a:r>
            <a:endParaRPr lang="en-US" sz="2800" b="1">
              <a:solidFill>
                <a:prstClr val="white"/>
              </a:solidFill>
              <a:latin typeface="Times New Roman" panose="02020603050405020304" pitchFamily="18" charset="0"/>
              <a:cs typeface="Times New Roman" panose="02020603050405020304" pitchFamily="18" charset="0"/>
            </a:endParaRPr>
          </a:p>
          <a:p>
            <a:pPr lvl="0" algn="ctr" defTabSz="914400">
              <a:defRPr/>
            </a:pPr>
            <a:r>
              <a:rPr lang="pt-BR" sz="2800">
                <a:latin typeface="Times New Roman" panose="02020603050405020304" pitchFamily="18" charset="0"/>
                <a:cs typeface="Times New Roman" panose="02020603050405020304" pitchFamily="18" charset="0"/>
              </a:rPr>
              <a:t>Phương trình nhiệt hóa học ứng với </a:t>
            </a:r>
            <a:r>
              <a:rPr lang="en-US" sz="2800">
                <a:latin typeface="Times New Roman" panose="02020603050405020304" pitchFamily="18" charset="0"/>
                <a:cs typeface="Times New Roman" panose="02020603050405020304" pitchFamily="18" charset="0"/>
              </a:rPr>
              <a:t>phản ứng trên là</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933244"/>
            <a:ext cx="10522857" cy="62403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a:t>
            </a:r>
            <a:endParaRPr kumimoji="0" lang="en-US" sz="32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descr="A picture containing text, screenshot, aquatic bird&#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568" y="1488228"/>
            <a:ext cx="4544212" cy="3334032"/>
          </a:xfrm>
          <a:prstGeom prst="rect">
            <a:avLst/>
          </a:prstGeom>
          <a:noFill/>
          <a:ln>
            <a:noFill/>
          </a:ln>
        </p:spPr>
      </p:pic>
      <p:pic>
        <p:nvPicPr>
          <p:cNvPr id="16" name="Picture 15"/>
          <p:cNvPicPr>
            <a:picLocks noChangeAspect="1"/>
          </p:cNvPicPr>
          <p:nvPr/>
        </p:nvPicPr>
        <p:blipFill rotWithShape="1">
          <a:blip r:embed="rId4"/>
          <a:srcRect r="19060"/>
          <a:stretch>
            <a:fillRect/>
          </a:stretch>
        </p:blipFill>
        <p:spPr>
          <a:xfrm>
            <a:off x="5159724" y="2037145"/>
            <a:ext cx="6540708" cy="2002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của MgO là –602 kJ/mol. Khi 20,15 g MgO bị phân hủy ở áp suất không đổi theo phương trình dưới đây, nhiệt lượng tỏa ra hay hấp thụ là bao nhiêu?</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2MgO(s) </a:t>
            </a:r>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a:latin typeface="Times New Roman" panose="02020603050405020304" pitchFamily="18" charset="0"/>
                <a:cs typeface="Times New Roman" panose="02020603050405020304" pitchFamily="18" charset="0"/>
              </a:rPr>
              <a:t> 2Mg(s)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A. 1,20.10</a:t>
            </a:r>
            <a:r>
              <a:rPr 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kJ nhiệt được tỏa ra.		B.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được tỏa ra.		D. 3,01.10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516835" y="451764"/>
            <a:ext cx="11118574" cy="30180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6: </a:t>
            </a:r>
            <a:r>
              <a:rPr lang="vi-VN" sz="3200">
                <a:latin typeface="Times New Roman" panose="02020603050405020304" pitchFamily="18" charset="0"/>
                <a:cs typeface="Times New Roman" panose="02020603050405020304" pitchFamily="18" charset="0"/>
              </a:rPr>
              <a:t>Điều kiện nào sau đây </a:t>
            </a:r>
            <a:r>
              <a:rPr lang="vi-VN" sz="3200" b="1">
                <a:latin typeface="Times New Roman" panose="02020603050405020304" pitchFamily="18" charset="0"/>
                <a:cs typeface="Times New Roman" panose="02020603050405020304" pitchFamily="18" charset="0"/>
              </a:rPr>
              <a:t>không </a:t>
            </a:r>
            <a:r>
              <a:rPr lang="vi-VN" sz="3200">
                <a:latin typeface="Times New Roman" panose="02020603050405020304" pitchFamily="18" charset="0"/>
                <a:cs typeface="Times New Roman" panose="02020603050405020304" pitchFamily="18" charset="0"/>
              </a:rPr>
              <a:t>phải là điều kiện chuần?</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Áp suất 1 bar và nhiệt độ 25 °C hay 298 K.</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Áp suất 1 bar và nhiệt độ 298 K.</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 Áp suất 1 bar và nhiệt độ 25 °C.</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Áp suất 1 bar và nhiệt độ 25 K.</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219123"/>
            <a:ext cx="10522857" cy="8414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958" y="612844"/>
            <a:ext cx="10124660" cy="3973395"/>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TẬP VỀ NHÀ</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Chia lớp thành 4 nhóm, nhiệm vụ mỗi nhóm:</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1,2: Trả lời câu 1, 2 trong phiếu học tập số 8.</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3,4: Trả lời câu 3, 4 trong phiếu học tập số 8.</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a:effectLst/>
                <a:latin typeface="Times New Roman" panose="02020603050405020304" pitchFamily="18" charset="0"/>
                <a:ea typeface="Calibri" panose="020F0502020204030204" pitchFamily="34" charset="0"/>
              </a:rPr>
              <a:t>Trình bày nội dung câu trả lời trên giấy A0 hoặc powerpoint.</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612844"/>
            <a:ext cx="11243733" cy="5632311"/>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PHIẾU HỌC TẬP SỐ 8</a:t>
            </a:r>
            <a:endParaRPr kumimoji="0" lang="en-US"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ứng dụng của gói làm lạnh khẩn cấp (cool pack). Quá trình xảy ra là toả nhiệt hay thu nhiệt? Tìm hiểu thêm những ứng dụng khác của phản ứng tỏa nhiệt hay thu nhiệt mà em biết.</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Lấy ví dụ trong thực tế các hiện tượng hay phản ứng kèm theo sự thay đổi năng lượng dưới dạng nhiệt năng có vai trò quan trọng trong cuộc sống.   </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và giải thích 2 quá trình sau:</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Tại sao khi thoa cồn vào da, ta cảm thấy lạnh?</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Phản ứng phân huỷ Fe(OH)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phải cung cấp nhiệt liên tục.</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Hãy làm cho nhà em sạch bong với hỗn hợp baking soda (NaHCO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giấm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 Hỗn hợp này tạo ra một lượng lớn bọt. Phương trình nhiệt hoá học của phản ứng:</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COOH(aq)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COONa(aq) + 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 + 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O(l)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a:t>
            </a:r>
            <a:r>
              <a:rPr lang="en-US" sz="2400" baseline="-25000">
                <a:latin typeface="Times New Roman" panose="02020603050405020304" pitchFamily="18" charset="0"/>
                <a:sym typeface="Symbol" panose="05050102010706020507" pitchFamily="18" charset="2"/>
              </a:rPr>
              <a:t>r</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H</a:t>
            </a:r>
            <a:r>
              <a:rPr kumimoji="0" lang="en-US" sz="2400" i="0" u="none" strike="noStrike" kern="1200" cap="none" spc="0" normalizeH="0" baseline="30000" noProof="0">
                <a:ln>
                  <a:noFill/>
                </a:ln>
                <a:effectLst/>
                <a:uLnTx/>
                <a:uFillTx/>
                <a:latin typeface="Times New Roman" panose="02020603050405020304" pitchFamily="18" charset="0"/>
                <a:cs typeface="+mn-cs"/>
                <a:sym typeface="Symbol" panose="05050102010706020507" pitchFamily="18" charset="2"/>
              </a:rPr>
              <a:t>0</a:t>
            </a:r>
            <a:r>
              <a:rPr kumimoji="0" lang="en-US" sz="2400" i="0" u="none" strike="noStrike" kern="1200" cap="none" spc="0" normalizeH="0" baseline="-25000" noProof="0">
                <a:ln>
                  <a:noFill/>
                </a:ln>
                <a:effectLst/>
                <a:uLnTx/>
                <a:uFillTx/>
                <a:latin typeface="Times New Roman" panose="02020603050405020304" pitchFamily="18" charset="0"/>
                <a:cs typeface="+mn-cs"/>
                <a:sym typeface="Symbol" panose="05050102010706020507" pitchFamily="18" charset="2"/>
              </a:rPr>
              <a:t>298</a:t>
            </a:r>
            <a:r>
              <a:rPr kumimoji="0" lang="en-US" sz="2400" i="0" u="none" strike="noStrike" kern="1200" cap="none" spc="0" normalizeH="0" noProof="0">
                <a:ln>
                  <a:noFill/>
                </a:ln>
                <a:effectLst/>
                <a:uLnTx/>
                <a:uFillTx/>
                <a:latin typeface="Times New Roman" panose="02020603050405020304" pitchFamily="18" charset="0"/>
                <a:cs typeface="+mn-cs"/>
                <a:sym typeface="Symbol" panose="05050102010706020507" pitchFamily="18" charset="2"/>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94,30 kJ</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 ứng trên là toả nhiệt hay thu nhiệt? Vì sao? Tìm những ứng dụng khác của phản ứng trên.</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Years 2013 - Synchronized Epic Music (Heart of Courage) - FWSim Fireworks Display - HD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9911" y="132741"/>
            <a:ext cx="10961511" cy="63108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p:cNvSpPr/>
          <p:nvPr/>
        </p:nvSpPr>
        <p:spPr>
          <a:xfrm>
            <a:off x="-2153236" y="-2424112"/>
            <a:ext cx="8944773" cy="120144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9Slide02 Noi dung dai"/>
            </a:endParaRPr>
          </a:p>
        </p:txBody>
      </p:sp>
      <p:grpSp>
        <p:nvGrpSpPr>
          <p:cNvPr id="29" name="Nhóm 28"/>
          <p:cNvGrpSpPr/>
          <p:nvPr/>
        </p:nvGrpSpPr>
        <p:grpSpPr>
          <a:xfrm>
            <a:off x="1985130" y="208013"/>
            <a:ext cx="2339975" cy="2330451"/>
            <a:chOff x="1066801" y="1698626"/>
            <a:chExt cx="2339975" cy="2330450"/>
          </a:xfrm>
          <a:solidFill>
            <a:schemeClr val="bg1"/>
          </a:solidFill>
        </p:grpSpPr>
        <p:sp>
          <p:nvSpPr>
            <p:cNvPr id="30"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1"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2"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3"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4"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5"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6"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7"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8"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39"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0"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1"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2"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3"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4"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5"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6"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7"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8"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49"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0"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1"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2"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3"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grpSp>
      <p:grpSp>
        <p:nvGrpSpPr>
          <p:cNvPr id="54" name="Nhóm 53"/>
          <p:cNvGrpSpPr/>
          <p:nvPr/>
        </p:nvGrpSpPr>
        <p:grpSpPr>
          <a:xfrm>
            <a:off x="1985130" y="4300088"/>
            <a:ext cx="2339975" cy="2330451"/>
            <a:chOff x="1066801" y="1698626"/>
            <a:chExt cx="2339975" cy="2330450"/>
          </a:xfrm>
          <a:solidFill>
            <a:schemeClr val="bg1"/>
          </a:solidFill>
        </p:grpSpPr>
        <p:sp>
          <p:nvSpPr>
            <p:cNvPr id="55"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6"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7"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8"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59"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0"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1"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2"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3"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4"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5"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6"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7"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8"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69"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0"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1"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2"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3"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4"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5"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6"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7"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78"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grpSp>
      <p:grpSp>
        <p:nvGrpSpPr>
          <p:cNvPr id="129" name="Nhóm 128"/>
          <p:cNvGrpSpPr/>
          <p:nvPr/>
        </p:nvGrpSpPr>
        <p:grpSpPr>
          <a:xfrm>
            <a:off x="8322262" y="4300088"/>
            <a:ext cx="2339975" cy="2330451"/>
            <a:chOff x="1066801" y="1698626"/>
            <a:chExt cx="2339975" cy="2330450"/>
          </a:xfrm>
          <a:solidFill>
            <a:srgbClr val="C00000"/>
          </a:solidFill>
        </p:grpSpPr>
        <p:sp>
          <p:nvSpPr>
            <p:cNvPr id="130"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1"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2"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3"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4"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5"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6"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7"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8"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39"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0"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1"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2"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3"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4"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5"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6"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7"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8"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49"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50"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51"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52"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53"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grpSp>
      <p:grpSp>
        <p:nvGrpSpPr>
          <p:cNvPr id="92" name="Nhóm 91"/>
          <p:cNvGrpSpPr/>
          <p:nvPr/>
        </p:nvGrpSpPr>
        <p:grpSpPr>
          <a:xfrm>
            <a:off x="8322262" y="208013"/>
            <a:ext cx="2339975" cy="2330451"/>
            <a:chOff x="1066801" y="1698626"/>
            <a:chExt cx="2339975" cy="2330450"/>
          </a:xfrm>
          <a:solidFill>
            <a:srgbClr val="C00000"/>
          </a:solidFill>
        </p:grpSpPr>
        <p:sp>
          <p:nvSpPr>
            <p:cNvPr id="93" name="Freeform 32"/>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4" name="Freeform 33"/>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5" name="Freeform 34"/>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6" name="Freeform 35"/>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7" name="Freeform 36"/>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8" name="Freeform 37"/>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99" name="Freeform 38"/>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0" name="Freeform 39"/>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1" name="Freeform 40"/>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2" name="Freeform 41"/>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3" name="Freeform 42"/>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4" name="Freeform 43"/>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5" name="Freeform 44"/>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6" name="Freeform 45"/>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7" name="Freeform 46"/>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8" name="Freeform 47"/>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09" name="Freeform 48"/>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0" name="Freeform 49"/>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1" name="Freeform 50"/>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2" name="Freeform 51"/>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3" name="Freeform 52"/>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4" name="Freeform 53"/>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5" name="Freeform 54"/>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sp>
          <p:nvSpPr>
            <p:cNvPr id="116" name="Freeform 55"/>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lstStyle/>
            <a:p>
              <a:pPr defTabSz="914400">
                <a:defRPr/>
              </a:pPr>
              <a:endParaRPr lang="en-US">
                <a:solidFill>
                  <a:prstClr val="black"/>
                </a:solidFill>
                <a:latin typeface="#9Slide02 Noi dung dai"/>
              </a:endParaRPr>
            </a:p>
          </p:txBody>
        </p:sp>
      </p:grpSp>
      <p:grpSp>
        <p:nvGrpSpPr>
          <p:cNvPr id="3" name="Nhóm 2"/>
          <p:cNvGrpSpPr/>
          <p:nvPr/>
        </p:nvGrpSpPr>
        <p:grpSpPr>
          <a:xfrm>
            <a:off x="7606760" y="2891823"/>
            <a:ext cx="3152464" cy="919255"/>
            <a:chOff x="4518487" y="143078"/>
            <a:chExt cx="3152464" cy="919254"/>
          </a:xfrm>
          <a:solidFill>
            <a:srgbClr val="0070C0"/>
          </a:solidFill>
        </p:grpSpPr>
        <p:sp>
          <p:nvSpPr>
            <p:cNvPr id="4" name="Lục giác 3"/>
            <p:cNvSpPr/>
            <p:nvPr/>
          </p:nvSpPr>
          <p:spPr>
            <a:xfrm>
              <a:off x="4518487" y="595217"/>
              <a:ext cx="3152464" cy="4671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srgbClr val="B90F17"/>
                </a:solidFill>
                <a:latin typeface="#9Slide04 Tinos" panose="02020603050405020304" pitchFamily="18" charset="0"/>
                <a:ea typeface="#9Slide04 Tinos" panose="02020603050405020304" pitchFamily="18" charset="0"/>
                <a:cs typeface="#9Slide04 Tinos" panose="02020603050405020304" pitchFamily="18" charset="0"/>
              </a:endParaRPr>
            </a:p>
          </p:txBody>
        </p:sp>
        <p:sp>
          <p:nvSpPr>
            <p:cNvPr id="5" name="Hộp Văn bản 4"/>
            <p:cNvSpPr txBox="1"/>
            <p:nvPr/>
          </p:nvSpPr>
          <p:spPr>
            <a:xfrm>
              <a:off x="6094719" y="143078"/>
              <a:ext cx="2565" cy="455381"/>
            </a:xfrm>
            <a:prstGeom prst="rect">
              <a:avLst/>
            </a:prstGeom>
            <a:grpFill/>
          </p:spPr>
          <p:txBody>
            <a:bodyPr vert="horz" wrap="none" lIns="0" tIns="0" rIns="0" bIns="0" rtlCol="0">
              <a:spAutoFit/>
            </a:bodyPr>
            <a:lstStyle/>
            <a:p>
              <a:pPr marR="2540" algn="ctr" defTabSz="914400">
                <a:lnSpc>
                  <a:spcPct val="150000"/>
                </a:lnSpc>
                <a:defRPr/>
              </a:pPr>
              <a:endParaRPr lang="en-US" sz="2200" b="1" cap="all">
                <a:solidFill>
                  <a:prstClr val="black"/>
                </a:solidFill>
                <a:latin typeface="#9Slide04 Playfair Display Bold" panose="00000800000000000000" pitchFamily="2" charset="0"/>
                <a:ea typeface="#9Slide02 Tieu de dai" panose="02000000000000000000" pitchFamily="2" charset="0"/>
              </a:endParaRPr>
            </a:p>
          </p:txBody>
        </p:sp>
        <p:sp>
          <p:nvSpPr>
            <p:cNvPr id="6" name="Hộp Văn bản 5"/>
            <p:cNvSpPr txBox="1"/>
            <p:nvPr/>
          </p:nvSpPr>
          <p:spPr>
            <a:xfrm>
              <a:off x="5394366" y="686495"/>
              <a:ext cx="1403269" cy="338554"/>
            </a:xfrm>
            <a:prstGeom prst="rect">
              <a:avLst/>
            </a:prstGeom>
            <a:grpFill/>
          </p:spPr>
          <p:txBody>
            <a:bodyPr vert="horz" wrap="none" lIns="0" tIns="0" rIns="0" bIns="0" rtlCol="0">
              <a:spAutoFit/>
            </a:bodyPr>
            <a:lstStyle/>
            <a:p>
              <a:pPr algn="ctr" defTabSz="914400">
                <a:defRPr/>
              </a:pPr>
              <a:r>
                <a:rPr lang="en-US" sz="2200" b="1" cap="all">
                  <a:solidFill>
                    <a:prstClr val="white"/>
                  </a:solidFill>
                  <a:latin typeface="#9Slide04 Playfair Display Bold" panose="00000800000000000000" pitchFamily="2" charset="0"/>
                  <a:ea typeface="#9Slide02 Tieu de dai" panose="02000000000000000000" pitchFamily="2" charset="0"/>
                </a:rPr>
                <a:t>THANK YOU</a:t>
              </a:r>
              <a:endParaRPr lang="en-US" sz="2200" b="1" cap="all">
                <a:solidFill>
                  <a:prstClr val="white"/>
                </a:solidFill>
                <a:latin typeface="#9Slide04 Playfair Display Bold" panose="00000800000000000000" pitchFamily="2" charset="0"/>
                <a:ea typeface="#9Slide02 Tieu de dai" panose="02000000000000000000" pitchFamily="2" charset="0"/>
              </a:endParaRPr>
            </a:p>
          </p:txBody>
        </p:sp>
      </p:grpSp>
      <p:sp>
        <p:nvSpPr>
          <p:cNvPr id="8" name="Hộp Văn bản 7"/>
          <p:cNvSpPr txBox="1"/>
          <p:nvPr/>
        </p:nvSpPr>
        <p:spPr>
          <a:xfrm>
            <a:off x="448693" y="2813447"/>
            <a:ext cx="5881768" cy="1231106"/>
          </a:xfrm>
          <a:prstGeom prst="rect">
            <a:avLst/>
          </a:prstGeom>
          <a:noFill/>
        </p:spPr>
        <p:txBody>
          <a:bodyPr vert="horz" wrap="square" lIns="0" tIns="0" rIns="0" bIns="0" rtlCol="0">
            <a:spAutoFit/>
          </a:bodyPr>
          <a:lstStyle/>
          <a:p>
            <a:pPr algn="ctr" defTabSz="914400">
              <a:defRPr/>
            </a:pPr>
            <a:r>
              <a:rPr lang="en-US" sz="4000" b="1" cap="all">
                <a:solidFill>
                  <a:prstClr val="white"/>
                </a:solidFill>
                <a:latin typeface="#9Slide04 Playfair Display Blac" panose="00000A00000000000000" pitchFamily="2" charset="0"/>
                <a:ea typeface="#9Slide02 Tieu de dai" panose="02000000000000000000" pitchFamily="2" charset="0"/>
              </a:rPr>
              <a:t>Cảm </a:t>
            </a:r>
            <a:r>
              <a:rPr lang="vi-VN" sz="4000" b="1" cap="all">
                <a:solidFill>
                  <a:prstClr val="white"/>
                </a:solidFill>
                <a:latin typeface="#9Slide04 Playfair Display Blac" panose="00000A00000000000000" pitchFamily="2" charset="0"/>
                <a:ea typeface="#9Slide02 Tieu de dai" panose="02000000000000000000" pitchFamily="2" charset="0"/>
              </a:rPr>
              <a:t>ơ</a:t>
            </a:r>
            <a:r>
              <a:rPr lang="en-US" sz="4000" b="1" cap="all">
                <a:solidFill>
                  <a:prstClr val="white"/>
                </a:solidFill>
                <a:latin typeface="#9Slide04 Playfair Display Blac" panose="00000A00000000000000" pitchFamily="2" charset="0"/>
                <a:ea typeface="#9Slide02 Tieu de dai" panose="02000000000000000000" pitchFamily="2" charset="0"/>
              </a:rPr>
              <a:t>n CÁC BẠN </a:t>
            </a:r>
            <a:endParaRPr lang="en-US" sz="4000" b="1" cap="all">
              <a:solidFill>
                <a:prstClr val="white"/>
              </a:solidFill>
              <a:latin typeface="#9Slide04 Playfair Display Blac" panose="00000A00000000000000" pitchFamily="2" charset="0"/>
              <a:ea typeface="#9Slide02 Tieu de dai" panose="02000000000000000000" pitchFamily="2" charset="0"/>
            </a:endParaRPr>
          </a:p>
          <a:p>
            <a:pPr algn="ctr" defTabSz="914400">
              <a:defRPr/>
            </a:pPr>
            <a:r>
              <a:rPr lang="en-US" sz="4000" b="1" cap="all">
                <a:solidFill>
                  <a:prstClr val="white"/>
                </a:solidFill>
                <a:latin typeface="#9Slide04 Playfair Display Blac" panose="00000A00000000000000" pitchFamily="2" charset="0"/>
                <a:ea typeface="#9Slide02 Tieu de dai" panose="02000000000000000000" pitchFamily="2" charset="0"/>
              </a:rPr>
              <a:t>đã chú ý lắng nghe</a:t>
            </a:r>
            <a:endParaRPr lang="en-US" sz="4000">
              <a:solidFill>
                <a:prstClr val="white"/>
              </a:solidFill>
              <a:latin typeface="#9Slide04 Playfair Display Blac"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250"/>
                                  </p:stCondLst>
                                  <p:childTnLst>
                                    <p:animEffect transition="out" filter="dissolve">
                                      <p:cBhvr>
                                        <p:cTn id="10" dur="1500"/>
                                        <p:tgtEl>
                                          <p:spTgt spid="29"/>
                                        </p:tgtEl>
                                      </p:cBhvr>
                                    </p:animEffect>
                                    <p:set>
                                      <p:cBhvr>
                                        <p:cTn id="11" dur="1" fill="hold">
                                          <p:stCondLst>
                                            <p:cond delay="1499"/>
                                          </p:stCondLst>
                                        </p:cTn>
                                        <p:tgtEl>
                                          <p:spTgt spid="29"/>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1500" fill="hold"/>
                                        <p:tgtEl>
                                          <p:spTgt spid="29"/>
                                        </p:tgtEl>
                                      </p:cBhvr>
                                      <p:by x="250000" y="250000"/>
                                    </p:animScale>
                                  </p:childTnLst>
                                </p:cTn>
                              </p:par>
                              <p:par>
                                <p:cTn id="14" presetID="2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childTnLst>
                                </p:cTn>
                              </p:par>
                              <p:par>
                                <p:cTn id="18" presetID="9" presetClass="exit" presetSubtype="0" fill="hold" nodeType="withEffect">
                                  <p:stCondLst>
                                    <p:cond delay="250"/>
                                  </p:stCondLst>
                                  <p:childTnLst>
                                    <p:animEffect transition="out" filter="dissolve">
                                      <p:cBhvr>
                                        <p:cTn id="19" dur="1500"/>
                                        <p:tgtEl>
                                          <p:spTgt spid="54"/>
                                        </p:tgtEl>
                                      </p:cBhvr>
                                    </p:animEffect>
                                    <p:set>
                                      <p:cBhvr>
                                        <p:cTn id="20" dur="1" fill="hold">
                                          <p:stCondLst>
                                            <p:cond delay="1499"/>
                                          </p:stCondLst>
                                        </p:cTn>
                                        <p:tgtEl>
                                          <p:spTgt spid="54"/>
                                        </p:tgtEl>
                                        <p:attrNameLst>
                                          <p:attrName>style.visibility</p:attrName>
                                        </p:attrNameLst>
                                      </p:cBhvr>
                                      <p:to>
                                        <p:strVal val="hidden"/>
                                      </p:to>
                                    </p:set>
                                  </p:childTnLst>
                                </p:cTn>
                              </p:par>
                              <p:par>
                                <p:cTn id="21" presetID="6" presetClass="emph" presetSubtype="0" fill="hold" nodeType="withEffect">
                                  <p:stCondLst>
                                    <p:cond delay="250"/>
                                  </p:stCondLst>
                                  <p:childTnLst>
                                    <p:animScale>
                                      <p:cBhvr>
                                        <p:cTn id="22" dur="1500" fill="hold"/>
                                        <p:tgtEl>
                                          <p:spTgt spid="54"/>
                                        </p:tgtEl>
                                      </p:cBhvr>
                                      <p:by x="250000" y="250000"/>
                                    </p:animScale>
                                  </p:childTnLst>
                                </p:cTn>
                              </p:par>
                              <p:par>
                                <p:cTn id="23" presetID="23" presetClass="entr" presetSubtype="16"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childTnLst>
                                </p:cTn>
                              </p:par>
                              <p:par>
                                <p:cTn id="27" presetID="9" presetClass="exit" presetSubtype="0" fill="hold" nodeType="withEffect">
                                  <p:stCondLst>
                                    <p:cond delay="250"/>
                                  </p:stCondLst>
                                  <p:childTnLst>
                                    <p:animEffect transition="out" filter="dissolve">
                                      <p:cBhvr>
                                        <p:cTn id="28" dur="1500"/>
                                        <p:tgtEl>
                                          <p:spTgt spid="129"/>
                                        </p:tgtEl>
                                      </p:cBhvr>
                                    </p:animEffect>
                                    <p:set>
                                      <p:cBhvr>
                                        <p:cTn id="29" dur="1" fill="hold">
                                          <p:stCondLst>
                                            <p:cond delay="1499"/>
                                          </p:stCondLst>
                                        </p:cTn>
                                        <p:tgtEl>
                                          <p:spTgt spid="129"/>
                                        </p:tgtEl>
                                        <p:attrNameLst>
                                          <p:attrName>style.visibility</p:attrName>
                                        </p:attrNameLst>
                                      </p:cBhvr>
                                      <p:to>
                                        <p:strVal val="hidden"/>
                                      </p:to>
                                    </p:set>
                                  </p:childTnLst>
                                </p:cTn>
                              </p:par>
                              <p:par>
                                <p:cTn id="30" presetID="6" presetClass="emph" presetSubtype="0" fill="hold" nodeType="withEffect">
                                  <p:stCondLst>
                                    <p:cond delay="250"/>
                                  </p:stCondLst>
                                  <p:childTnLst>
                                    <p:animScale>
                                      <p:cBhvr>
                                        <p:cTn id="31" dur="1500" fill="hold"/>
                                        <p:tgtEl>
                                          <p:spTgt spid="129"/>
                                        </p:tgtEl>
                                      </p:cBhvr>
                                      <p:by x="250000" y="250000"/>
                                    </p:animScale>
                                  </p:childTnLst>
                                </p:cTn>
                              </p:par>
                              <p:par>
                                <p:cTn id="32" presetID="23" presetClass="entr" presetSubtype="16"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fltVal val="0"/>
                                          </p:val>
                                        </p:tav>
                                        <p:tav tm="100000">
                                          <p:val>
                                            <p:strVal val="#ppt_w"/>
                                          </p:val>
                                        </p:tav>
                                      </p:tavLst>
                                    </p:anim>
                                    <p:anim calcmode="lin" valueType="num">
                                      <p:cBhvr>
                                        <p:cTn id="35" dur="500" fill="hold"/>
                                        <p:tgtEl>
                                          <p:spTgt spid="92"/>
                                        </p:tgtEl>
                                        <p:attrNameLst>
                                          <p:attrName>ppt_h</p:attrName>
                                        </p:attrNameLst>
                                      </p:cBhvr>
                                      <p:tavLst>
                                        <p:tav tm="0">
                                          <p:val>
                                            <p:fltVal val="0"/>
                                          </p:val>
                                        </p:tav>
                                        <p:tav tm="100000">
                                          <p:val>
                                            <p:strVal val="#ppt_h"/>
                                          </p:val>
                                        </p:tav>
                                      </p:tavLst>
                                    </p:anim>
                                  </p:childTnLst>
                                </p:cTn>
                              </p:par>
                              <p:par>
                                <p:cTn id="36" presetID="9" presetClass="exit" presetSubtype="0" fill="hold" nodeType="withEffect">
                                  <p:stCondLst>
                                    <p:cond delay="250"/>
                                  </p:stCondLst>
                                  <p:childTnLst>
                                    <p:animEffect transition="out" filter="dissolve">
                                      <p:cBhvr>
                                        <p:cTn id="37" dur="1500"/>
                                        <p:tgtEl>
                                          <p:spTgt spid="92"/>
                                        </p:tgtEl>
                                      </p:cBhvr>
                                    </p:animEffect>
                                    <p:set>
                                      <p:cBhvr>
                                        <p:cTn id="38" dur="1" fill="hold">
                                          <p:stCondLst>
                                            <p:cond delay="1499"/>
                                          </p:stCondLst>
                                        </p:cTn>
                                        <p:tgtEl>
                                          <p:spTgt spid="92"/>
                                        </p:tgtEl>
                                        <p:attrNameLst>
                                          <p:attrName>style.visibility</p:attrName>
                                        </p:attrNameLst>
                                      </p:cBhvr>
                                      <p:to>
                                        <p:strVal val="hidden"/>
                                      </p:to>
                                    </p:set>
                                  </p:childTnLst>
                                </p:cTn>
                              </p:par>
                              <p:par>
                                <p:cTn id="39" presetID="6" presetClass="emph" presetSubtype="0" fill="hold" nodeType="withEffect">
                                  <p:stCondLst>
                                    <p:cond delay="250"/>
                                  </p:stCondLst>
                                  <p:childTnLst>
                                    <p:animScale>
                                      <p:cBhvr>
                                        <p:cTn id="40" dur="1500" fill="hold"/>
                                        <p:tgtEl>
                                          <p:spTgt spid="9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PHẦN HÓA HỌC CỦA PHÁO HOA - LÊ THỊ TUYỀ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00801" y="486697"/>
            <a:ext cx="8411609" cy="5574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1">
            <a:extLst>
              <a:ext uri="{28A0092B-C50C-407E-A947-70E740481C1C}">
                <a14:useLocalDpi xmlns:a14="http://schemas.microsoft.com/office/drawing/2010/main" val="0"/>
              </a:ext>
            </a:extLst>
          </a:blip>
          <a:stretch>
            <a:fillRect/>
          </a:stretch>
        </p:blipFill>
        <p:spPr>
          <a:xfrm>
            <a:off x="1745227" y="131302"/>
            <a:ext cx="5383161" cy="2759382"/>
          </a:xfrm>
          <a:prstGeom prst="rect">
            <a:avLst/>
          </a:prstGeom>
        </p:spPr>
      </p:pic>
      <p:sp>
        <p:nvSpPr>
          <p:cNvPr id="5" name="TextBox 4"/>
          <p:cNvSpPr txBox="1"/>
          <p:nvPr/>
        </p:nvSpPr>
        <p:spPr>
          <a:xfrm>
            <a:off x="7379110" y="780655"/>
            <a:ext cx="3067665" cy="1077218"/>
          </a:xfrm>
          <a:prstGeom prst="rect">
            <a:avLst/>
          </a:prstGeom>
          <a:noFill/>
          <a:ln>
            <a:solidFill>
              <a:srgbClr val="00B050"/>
            </a:solidFill>
          </a:ln>
        </p:spPr>
        <p:txBody>
          <a:bodyPr wrap="square" rtlCol="0">
            <a:spAutoFit/>
          </a:bodyPr>
          <a:lstStyle/>
          <a:p>
            <a:pPr algn="ctr"/>
            <a:r>
              <a:rPr lang="en-US" sz="3200" b="1" err="1">
                <a:solidFill>
                  <a:srgbClr val="FF0000"/>
                </a:solidFill>
              </a:rPr>
              <a:t>Đốt</a:t>
            </a:r>
            <a:r>
              <a:rPr lang="en-US" sz="3200" b="1">
                <a:solidFill>
                  <a:srgbClr val="FF0000"/>
                </a:solidFill>
              </a:rPr>
              <a:t> </a:t>
            </a:r>
            <a:r>
              <a:rPr lang="en-US" sz="3200" b="1" err="1">
                <a:solidFill>
                  <a:srgbClr val="FF0000"/>
                </a:solidFill>
              </a:rPr>
              <a:t>cháy</a:t>
            </a:r>
            <a:r>
              <a:rPr lang="en-US" sz="3200" b="1">
                <a:solidFill>
                  <a:srgbClr val="FF0000"/>
                </a:solidFill>
              </a:rPr>
              <a:t> gas (butane: C</a:t>
            </a:r>
            <a:r>
              <a:rPr lang="en-US" sz="3200" b="1" baseline="-25000">
                <a:solidFill>
                  <a:srgbClr val="FF0000"/>
                </a:solidFill>
              </a:rPr>
              <a:t>4</a:t>
            </a:r>
            <a:r>
              <a:rPr lang="en-US" sz="3200" b="1">
                <a:solidFill>
                  <a:srgbClr val="FF0000"/>
                </a:solidFill>
              </a:rPr>
              <a:t>H</a:t>
            </a:r>
            <a:r>
              <a:rPr lang="en-US" sz="3200" b="1" baseline="-25000">
                <a:solidFill>
                  <a:srgbClr val="FF0000"/>
                </a:solidFill>
              </a:rPr>
              <a:t>10</a:t>
            </a:r>
            <a:r>
              <a:rPr lang="en-US" sz="3200" b="1">
                <a:solidFill>
                  <a:srgbClr val="FF0000"/>
                </a:solidFill>
              </a:rPr>
              <a:t>)</a:t>
            </a:r>
            <a:endParaRPr lang="en-US" sz="3200" b="1">
              <a:solidFill>
                <a:srgbClr val="FF0000"/>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282990" y="2982798"/>
            <a:ext cx="2979174" cy="2669458"/>
          </a:xfrm>
          <a:prstGeom prst="rect">
            <a:avLst/>
          </a:prstGeom>
        </p:spPr>
      </p:pic>
      <p:sp>
        <p:nvSpPr>
          <p:cNvPr id="7" name="Notched Right Arrow 6"/>
          <p:cNvSpPr/>
          <p:nvPr/>
        </p:nvSpPr>
        <p:spPr>
          <a:xfrm>
            <a:off x="5535563" y="3731219"/>
            <a:ext cx="1165121" cy="8334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974081" y="2982799"/>
            <a:ext cx="3030242" cy="2669459"/>
          </a:xfrm>
          <a:prstGeom prst="rect">
            <a:avLst/>
          </a:prstGeom>
        </p:spPr>
      </p:pic>
      <p:sp>
        <p:nvSpPr>
          <p:cNvPr id="9" name="TextBox 8"/>
          <p:cNvSpPr txBox="1"/>
          <p:nvPr/>
        </p:nvSpPr>
        <p:spPr>
          <a:xfrm>
            <a:off x="2163098" y="5974805"/>
            <a:ext cx="8032955" cy="584775"/>
          </a:xfrm>
          <a:prstGeom prst="rect">
            <a:avLst/>
          </a:prstGeom>
          <a:noFill/>
          <a:ln>
            <a:solidFill>
              <a:srgbClr val="00B050"/>
            </a:solidFill>
          </a:ln>
        </p:spPr>
        <p:txBody>
          <a:bodyPr wrap="square" rtlCol="0">
            <a:spAutoFit/>
          </a:bodyPr>
          <a:lstStyle/>
          <a:p>
            <a:pPr algn="ctr"/>
            <a:r>
              <a:rPr lang="en-US" sz="3200" b="1" err="1">
                <a:solidFill>
                  <a:srgbClr val="FF0000"/>
                </a:solidFill>
              </a:rPr>
              <a:t>Nhiệt</a:t>
            </a:r>
            <a:r>
              <a:rPr lang="en-US" sz="3200" b="1">
                <a:solidFill>
                  <a:srgbClr val="FF0000"/>
                </a:solidFill>
              </a:rPr>
              <a:t> </a:t>
            </a:r>
            <a:r>
              <a:rPr lang="en-US" sz="3200" b="1" err="1">
                <a:solidFill>
                  <a:srgbClr val="FF0000"/>
                </a:solidFill>
              </a:rPr>
              <a:t>phân</a:t>
            </a:r>
            <a:r>
              <a:rPr lang="en-US" sz="3200" b="1">
                <a:solidFill>
                  <a:srgbClr val="FF0000"/>
                </a:solidFill>
              </a:rPr>
              <a:t> copper (II) hydroxide (Cu(OH)</a:t>
            </a:r>
            <a:r>
              <a:rPr lang="en-US" sz="3200" b="1" baseline="-25000">
                <a:solidFill>
                  <a:srgbClr val="FF0000"/>
                </a:solidFill>
              </a:rPr>
              <a:t>2</a:t>
            </a:r>
            <a:r>
              <a:rPr lang="en-US" sz="3200" b="1">
                <a:solidFill>
                  <a:srgbClr val="FF0000"/>
                </a:solidFill>
              </a:rPr>
              <a:t>)</a:t>
            </a:r>
            <a:endParaRPr lang="en-US" sz="3200" b="1"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endParaRPr lang="en-US" sz="3200" b="1">
              <a:latin typeface="Arial" panose="020B0604020202020204" pitchFamily="34" charset="0"/>
              <a:cs typeface="Arial" panose="020B0604020202020204" pitchFamily="34" charset="0"/>
            </a:endParaRPr>
          </a:p>
        </p:txBody>
      </p:sp>
      <p:sp>
        <p:nvSpPr>
          <p:cNvPr id="16" name="Rectangle 10"/>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p:cNvSpPr>
            <a:spLocks noChangeArrowheads="1"/>
          </p:cNvSpPr>
          <p:nvPr/>
        </p:nvSpPr>
        <p:spPr bwMode="auto">
          <a:xfrm>
            <a:off x="1060173" y="640080"/>
            <a:ext cx="10283687" cy="2632772"/>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1060174" y="3272852"/>
          <a:ext cx="10510937" cy="3113850"/>
        </p:xfrm>
        <a:graphic>
          <a:graphicData uri="http://schemas.openxmlformats.org/drawingml/2006/table">
            <a:tbl>
              <a:tblPr firstRow="1" firstCol="1" bandRow="1">
                <a:tableStyleId>{5C22544A-7EE6-4342-B048-85BDC9FD1C3A}</a:tableStyleId>
              </a:tblPr>
              <a:tblGrid>
                <a:gridCol w="10510937"/>
              </a:tblGrid>
              <a:tr h="3012899">
                <a:tc>
                  <a:txBody>
                    <a:bodyPr/>
                    <a:lstStyle/>
                    <a:p>
                      <a:pPr algn="ctr">
                        <a:lnSpc>
                          <a:spcPct val="115000"/>
                        </a:lnSpc>
                        <a:spcAft>
                          <a:spcPts val="800"/>
                        </a:spcAft>
                        <a:tabLst>
                          <a:tab pos="180340" algn="l"/>
                        </a:tabLst>
                      </a:pPr>
                      <a:r>
                        <a:rPr lang="en-US" sz="2400" b="0">
                          <a:solidFill>
                            <a:srgbClr val="FF0000"/>
                          </a:solidFill>
                          <a:effectLst/>
                          <a:latin typeface="Times New Roman" panose="02020603050405020304" pitchFamily="18" charset="0"/>
                          <a:cs typeface="Times New Roman" panose="02020603050405020304" pitchFamily="18" charset="0"/>
                        </a:rPr>
                        <a:t>TRẢ LỜI CÂU HỎI KHỞI ĐỘNG</a:t>
                      </a:r>
                      <a:endParaRPr lang="en-US" sz="2400" b="0">
                        <a:solidFill>
                          <a:srgbClr val="FF0000"/>
                        </a:solidFill>
                        <a:effectLst/>
                        <a:latin typeface="Times New Roman" panose="02020603050405020304" pitchFamily="18" charset="0"/>
                        <a:cs typeface="Times New Roman" panose="02020603050405020304" pitchFamily="18" charset="0"/>
                      </a:endParaRP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1: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đốt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của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luôn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sinh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một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phản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ứng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phân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a:t>
                      </a:r>
                      <a:endParaRPr lang="en-US" sz="2400" b="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800"/>
                        </a:spcAft>
                        <a:tabLst>
                          <a:tab pos="180340" algn="l"/>
                        </a:tabLst>
                      </a:pPr>
                      <a:r>
                        <a:rPr lang="en-US" sz="2400" b="1" err="1">
                          <a:solidFill>
                            <a:schemeClr val="tx1"/>
                          </a:solidFill>
                          <a:effectLst/>
                          <a:latin typeface="Times New Roman" panose="02020603050405020304" pitchFamily="18" charset="0"/>
                          <a:cs typeface="Times New Roman" panose="02020603050405020304" pitchFamily="18" charset="0"/>
                        </a:rPr>
                        <a:t>Câu</a:t>
                      </a:r>
                      <a:r>
                        <a:rPr lang="en-US" sz="2400" b="1">
                          <a:solidFill>
                            <a:schemeClr val="tx1"/>
                          </a:solidFill>
                          <a:effectLst/>
                          <a:latin typeface="Times New Roman" panose="02020603050405020304" pitchFamily="18" charset="0"/>
                          <a:cs typeface="Times New Roman" panose="02020603050405020304" pitchFamily="18" charset="0"/>
                        </a:rPr>
                        <a:t> 2: </a:t>
                      </a:r>
                      <a:r>
                        <a:rPr lang="en-US" sz="2400" b="0" err="1">
                          <a:solidFill>
                            <a:schemeClr val="tx1"/>
                          </a:solidFill>
                          <a:effectLst/>
                          <a:latin typeface="Times New Roman" panose="02020603050405020304" pitchFamily="18" charset="0"/>
                          <a:cs typeface="Times New Roman" panose="02020603050405020304" pitchFamily="18" charset="0"/>
                        </a:rPr>
                        <a:t>Ví</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dụ</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loại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nhiên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cháy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cho</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cuộc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sống</a:t>
                      </a:r>
                      <a:r>
                        <a:rPr lang="en-US" sz="2400" b="0">
                          <a:solidFill>
                            <a:schemeClr val="tx1"/>
                          </a:solidFill>
                          <a:effectLst/>
                          <a:latin typeface="Times New Roman" panose="02020603050405020304" pitchFamily="18" charset="0"/>
                          <a:cs typeface="Times New Roman" panose="02020603050405020304" pitchFamily="18" charset="0"/>
                        </a:rPr>
                        <a:t> con </a:t>
                      </a:r>
                      <a:r>
                        <a:rPr lang="en-US" sz="2400" b="0" err="1">
                          <a:solidFill>
                            <a:schemeClr val="tx1"/>
                          </a:solidFill>
                          <a:effectLst/>
                          <a:latin typeface="Times New Roman" panose="02020603050405020304" pitchFamily="18" charset="0"/>
                          <a:cs typeface="Times New Roman" panose="02020603050405020304" pitchFamily="18" charset="0"/>
                        </a:rPr>
                        <a:t>người</a:t>
                      </a:r>
                      <a:r>
                        <a:rPr lang="en-US" sz="2400" b="0">
                          <a:solidFill>
                            <a:schemeClr val="tx1"/>
                          </a:solidFill>
                          <a:effectLst/>
                          <a:latin typeface="Times New Roman" panose="02020603050405020304" pitchFamily="18" charset="0"/>
                          <a:cs typeface="Times New Roman" panose="02020603050405020304" pitchFamily="18" charset="0"/>
                        </a:rPr>
                        <a:t>: than, </a:t>
                      </a:r>
                      <a:r>
                        <a:rPr lang="en-US" sz="2400" b="0" err="1">
                          <a:solidFill>
                            <a:schemeClr val="tx1"/>
                          </a:solidFill>
                          <a:effectLst/>
                          <a:latin typeface="Times New Roman" panose="02020603050405020304" pitchFamily="18" charset="0"/>
                          <a:cs typeface="Times New Roman" panose="02020603050405020304" pitchFamily="18" charset="0"/>
                        </a:rPr>
                        <a:t>củi</a:t>
                      </a:r>
                      <a:r>
                        <a:rPr lang="en-US" sz="2400" b="0">
                          <a:solidFill>
                            <a:schemeClr val="tx1"/>
                          </a:solidFill>
                          <a:effectLst/>
                          <a:latin typeface="Times New Roman" panose="02020603050405020304" pitchFamily="18" charset="0"/>
                          <a:cs typeface="Times New Roman" panose="02020603050405020304" pitchFamily="18" charset="0"/>
                        </a:rPr>
                        <a:t>, gas, </a:t>
                      </a:r>
                      <a:r>
                        <a:rPr lang="en-US" sz="2400" b="0" err="1">
                          <a:solidFill>
                            <a:schemeClr val="tx1"/>
                          </a:solidFill>
                          <a:effectLst/>
                          <a:latin typeface="Times New Roman" panose="02020603050405020304" pitchFamily="18" charset="0"/>
                          <a:cs typeface="Times New Roman" panose="02020603050405020304" pitchFamily="18" charset="0"/>
                        </a:rPr>
                        <a:t>xăng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dầu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Các</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quá</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trình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oxi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hoá</a:t>
                      </a:r>
                      <a:r>
                        <a:rPr lang="en-US" sz="2400" b="0">
                          <a:solidFill>
                            <a:schemeClr val="tx1"/>
                          </a:solidFill>
                          <a:effectLst/>
                          <a:latin typeface="Times New Roman" panose="02020603050405020304" pitchFamily="18" charset="0"/>
                          <a:cs typeface="Times New Roman" panose="02020603050405020304" pitchFamily="18" charset="0"/>
                        </a:rPr>
                        <a:t> - </a:t>
                      </a:r>
                      <a:r>
                        <a:rPr lang="en-US" sz="2400" b="0" err="1">
                          <a:solidFill>
                            <a:schemeClr val="tx1"/>
                          </a:solidFill>
                          <a:effectLst/>
                          <a:latin typeface="Times New Roman" panose="02020603050405020304" pitchFamily="18" charset="0"/>
                          <a:cs typeface="Times New Roman" panose="02020603050405020304" pitchFamily="18" charset="0"/>
                        </a:rPr>
                        <a:t>khư</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xảy</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ra</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dẫn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đến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sự</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phóng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sáng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và</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năng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lượng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nhiệt</a:t>
                      </a:r>
                      <a:r>
                        <a:rPr lang="en-US" sz="2400" b="0">
                          <a:solidFill>
                            <a:schemeClr val="tx1"/>
                          </a:solidFill>
                          <a:effectLst/>
                          <a:latin typeface="Times New Roman" panose="02020603050405020304" pitchFamily="18" charset="0"/>
                          <a:cs typeface="Times New Roman" panose="02020603050405020304" pitchFamily="18" charset="0"/>
                        </a:rPr>
                        <a:t>. Hoặc </a:t>
                      </a:r>
                      <a:r>
                        <a:rPr lang="en-US" sz="2400" b="0" err="1">
                          <a:solidFill>
                            <a:schemeClr val="tx1"/>
                          </a:solidFill>
                          <a:effectLst/>
                          <a:latin typeface="Times New Roman" panose="02020603050405020304" pitchFamily="18" charset="0"/>
                          <a:cs typeface="Times New Roman" panose="02020603050405020304" pitchFamily="18" charset="0"/>
                        </a:rPr>
                        <a:t>gói</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làm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lạnh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khẩn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cấp</a:t>
                      </a:r>
                      <a:r>
                        <a:rPr lang="en-US" sz="2400" b="0">
                          <a:solidFill>
                            <a:schemeClr val="tx1"/>
                          </a:solidFill>
                          <a:effectLst/>
                          <a:latin typeface="Times New Roman" panose="02020603050405020304" pitchFamily="18" charset="0"/>
                          <a:cs typeface="Times New Roman" panose="02020603050405020304" pitchFamily="18" charset="0"/>
                        </a:rPr>
                        <a:t> (cool pack). Khi </a:t>
                      </a:r>
                      <a:r>
                        <a:rPr lang="en-US" sz="2400" b="0" err="1">
                          <a:solidFill>
                            <a:schemeClr val="tx1"/>
                          </a:solidFill>
                          <a:effectLst/>
                          <a:latin typeface="Times New Roman" panose="02020603050405020304" pitchFamily="18" charset="0"/>
                          <a:cs typeface="Times New Roman" panose="02020603050405020304" pitchFamily="18" charset="0"/>
                        </a:rPr>
                        <a:t>dùng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cần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bóp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nhanh</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giúp</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giảm</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đau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hỗ</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trợ</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chấn</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thưong</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hiệu</a:t>
                      </a:r>
                      <a:r>
                        <a:rPr lang="en-US" sz="2400" b="0">
                          <a:solidFill>
                            <a:schemeClr val="tx1"/>
                          </a:solidFill>
                          <a:effectLst/>
                          <a:latin typeface="Times New Roman" panose="02020603050405020304" pitchFamily="18" charset="0"/>
                          <a:cs typeface="Times New Roman" panose="02020603050405020304" pitchFamily="18" charset="0"/>
                        </a:rPr>
                        <a:t> </a:t>
                      </a:r>
                      <a:r>
                        <a:rPr lang="en-US" sz="2400" b="0" err="1">
                          <a:solidFill>
                            <a:schemeClr val="tx1"/>
                          </a:solidFill>
                          <a:effectLst/>
                          <a:latin typeface="Times New Roman" panose="02020603050405020304" pitchFamily="18" charset="0"/>
                          <a:cs typeface="Times New Roman" panose="02020603050405020304" pitchFamily="18" charset="0"/>
                        </a:rPr>
                        <a:t>quả</a:t>
                      </a:r>
                      <a:r>
                        <a:rPr lang="en-US" sz="2400" b="0">
                          <a:solidFill>
                            <a:schemeClr val="tx1"/>
                          </a:solidFill>
                          <a:effectLst/>
                          <a:latin typeface="Times New Roman" panose="02020603050405020304" pitchFamily="18" charset="0"/>
                          <a:cs typeface="Times New Roman" panose="02020603050405020304" pitchFamily="18" charset="0"/>
                        </a:rPr>
                        <a:t>.</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rgbClr val="FFCCFF"/>
            </a:gs>
          </a:gsLst>
          <a:path path="shape">
            <a:fillToRect l="50000" t="50000" r="50000" b="50000"/>
          </a:path>
        </a:gradFill>
        <a:effectLst/>
      </p:bgPr>
    </p:bg>
    <p:spTree>
      <p:nvGrpSpPr>
        <p:cNvPr id="1" name=""/>
        <p:cNvGrpSpPr/>
        <p:nvPr/>
      </p:nvGrpSpPr>
      <p:grpSpPr>
        <a:xfrm>
          <a:off x="0" y="0"/>
          <a:ext cx="0" cy="0"/>
          <a:chOff x="0" y="0"/>
          <a:chExt cx="0" cy="0"/>
        </a:xfrm>
      </p:grpSpPr>
      <p:sp>
        <p:nvSpPr>
          <p:cNvPr id="171105" name="AutoShape 97"/>
          <p:cNvSpPr>
            <a:spLocks noChangeArrowheads="1"/>
          </p:cNvSpPr>
          <p:nvPr/>
        </p:nvSpPr>
        <p:spPr bwMode="gray">
          <a:xfrm>
            <a:off x="3690732" y="2414103"/>
            <a:ext cx="4128051" cy="609600"/>
          </a:xfrm>
          <a:prstGeom prst="roundRect">
            <a:avLst>
              <a:gd name="adj" fmla="val 50000"/>
            </a:avLst>
          </a:prstGeom>
          <a:solidFill>
            <a:srgbClr val="FFFF99"/>
          </a:solidFill>
          <a:ln w="28575" algn="ctr">
            <a:solidFill>
              <a:schemeClr val="bg2"/>
            </a:solidFill>
            <a:rou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3315" name="Text Box 32"/>
          <p:cNvSpPr txBox="1">
            <a:spLocks noChangeArrowheads="1"/>
          </p:cNvSpPr>
          <p:nvPr/>
        </p:nvSpPr>
        <p:spPr bwMode="auto">
          <a:xfrm>
            <a:off x="3962400" y="3965714"/>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imes New Roman" panose="02020603050405020304" pitchFamily="18" charset="0"/>
            </a:endParaRPr>
          </a:p>
        </p:txBody>
      </p:sp>
      <p:sp>
        <p:nvSpPr>
          <p:cNvPr id="171107" name="AutoShape 99"/>
          <p:cNvSpPr>
            <a:spLocks noChangeArrowheads="1"/>
          </p:cNvSpPr>
          <p:nvPr/>
        </p:nvSpPr>
        <p:spPr bwMode="gray">
          <a:xfrm>
            <a:off x="3654288" y="4409659"/>
            <a:ext cx="4257260" cy="609600"/>
          </a:xfrm>
          <a:prstGeom prst="roundRect">
            <a:avLst>
              <a:gd name="adj" fmla="val 50000"/>
            </a:avLst>
          </a:prstGeom>
          <a:solidFill>
            <a:srgbClr val="FFFF99"/>
          </a:solidFill>
          <a:ln w="28575" algn="ctr">
            <a:solidFill>
              <a:schemeClr val="bg2"/>
            </a:solidFill>
            <a:rou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08" name="Text Box 100"/>
          <p:cNvSpPr txBox="1">
            <a:spLocks noChangeArrowheads="1"/>
          </p:cNvSpPr>
          <p:nvPr/>
        </p:nvSpPr>
        <p:spPr bwMode="auto">
          <a:xfrm>
            <a:off x="4071732" y="4409660"/>
            <a:ext cx="3931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4. Enthalpy </a:t>
            </a:r>
            <a:r>
              <a:rPr lang="en-US" altLang="en-US" sz="2800" b="1" err="1">
                <a:solidFill>
                  <a:srgbClr val="000000"/>
                </a:solidFill>
                <a:latin typeface="Times New Roman" panose="02020603050405020304" pitchFamily="18" charset="0"/>
              </a:rPr>
              <a:t>tạo</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thành</a:t>
            </a:r>
            <a:endParaRPr lang="en-US" altLang="en-US" sz="2800" b="1">
              <a:solidFill>
                <a:srgbClr val="000000"/>
              </a:solidFill>
              <a:latin typeface="Times New Roman" panose="02020603050405020304" pitchFamily="18" charset="0"/>
            </a:endParaRPr>
          </a:p>
        </p:txBody>
      </p:sp>
      <p:sp>
        <p:nvSpPr>
          <p:cNvPr id="171011" name="AutoShape 3"/>
          <p:cNvSpPr>
            <a:spLocks noChangeArrowheads="1"/>
          </p:cNvSpPr>
          <p:nvPr/>
        </p:nvSpPr>
        <p:spPr bwMode="ltGray">
          <a:xfrm rot="5400000">
            <a:off x="-889001" y="130250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2" name="AutoShape 4"/>
          <p:cNvSpPr>
            <a:spLocks noChangeArrowheads="1"/>
          </p:cNvSpPr>
          <p:nvPr/>
        </p:nvSpPr>
        <p:spPr bwMode="ltGray">
          <a:xfrm rot="5400000" flipH="1">
            <a:off x="-492918" y="1784314"/>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3" name="AutoShape 5"/>
          <p:cNvSpPr>
            <a:spLocks noChangeArrowheads="1"/>
          </p:cNvSpPr>
          <p:nvPr/>
        </p:nvSpPr>
        <p:spPr bwMode="gray">
          <a:xfrm>
            <a:off x="3081132" y="1443105"/>
            <a:ext cx="3861017" cy="609600"/>
          </a:xfrm>
          <a:prstGeom prst="roundRect">
            <a:avLst>
              <a:gd name="adj" fmla="val 50000"/>
            </a:avLst>
          </a:prstGeom>
          <a:solidFill>
            <a:srgbClr val="FFFF99"/>
          </a:solidFill>
          <a:ln w="28575" algn="ctr">
            <a:solidFill>
              <a:schemeClr val="bg2"/>
            </a:solidFill>
            <a:rou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171014" name="Group 6"/>
          <p:cNvGrpSpPr/>
          <p:nvPr/>
        </p:nvGrpSpPr>
        <p:grpSpPr bwMode="auto">
          <a:xfrm>
            <a:off x="2971800" y="1534391"/>
            <a:ext cx="381000" cy="519245"/>
            <a:chOff x="2078" y="1387"/>
            <a:chExt cx="1615" cy="2201"/>
          </a:xfrm>
        </p:grpSpPr>
        <p:sp>
          <p:nvSpPr>
            <p:cNvPr id="171015" name="Oval 7"/>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6" name="Oval 8"/>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7" name="Oval 9"/>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8" name="Oval 10"/>
            <p:cNvSpPr>
              <a:spLocks noChangeArrowheads="1"/>
            </p:cNvSpPr>
            <p:nvPr/>
          </p:nvSpPr>
          <p:spPr bwMode="gray">
            <a:xfrm>
              <a:off x="2253"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9" name="Oval 11"/>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0" name="Oval 12"/>
            <p:cNvSpPr>
              <a:spLocks noChangeArrowheads="1"/>
            </p:cNvSpPr>
            <p:nvPr/>
          </p:nvSpPr>
          <p:spPr bwMode="gray">
            <a:xfrm>
              <a:off x="2334" y="1387"/>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3322" name="Text Box 22"/>
          <p:cNvSpPr txBox="1">
            <a:spLocks noChangeArrowheads="1"/>
          </p:cNvSpPr>
          <p:nvPr/>
        </p:nvSpPr>
        <p:spPr bwMode="auto">
          <a:xfrm>
            <a:off x="3657600" y="1451114"/>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ahoma" panose="020B0604030504040204" pitchFamily="34" charset="0"/>
            </a:endParaRPr>
          </a:p>
        </p:txBody>
      </p:sp>
      <p:sp>
        <p:nvSpPr>
          <p:cNvPr id="171031" name="Text Box 23"/>
          <p:cNvSpPr txBox="1">
            <a:spLocks noChangeArrowheads="1"/>
          </p:cNvSpPr>
          <p:nvPr/>
        </p:nvSpPr>
        <p:spPr bwMode="auto">
          <a:xfrm>
            <a:off x="3276600" y="1527313"/>
            <a:ext cx="3665549"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600" b="1">
                <a:solidFill>
                  <a:srgbClr val="000000"/>
                </a:solidFill>
                <a:latin typeface="Times New Roman" panose="02020603050405020304" pitchFamily="18" charset="0"/>
              </a:rPr>
              <a:t>1. </a:t>
            </a:r>
            <a:r>
              <a:rPr lang="en-US" altLang="en-US" sz="2600" b="1" err="1">
                <a:solidFill>
                  <a:srgbClr val="000000"/>
                </a:solidFill>
                <a:latin typeface="Times New Roman" panose="02020603050405020304" pitchFamily="18" charset="0"/>
              </a:rPr>
              <a:t>Phản</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ứng</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toả</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nhiệt</a:t>
            </a:r>
            <a:endParaRPr lang="en-US" altLang="en-US" sz="2600" b="1">
              <a:solidFill>
                <a:srgbClr val="000000"/>
              </a:solidFill>
              <a:latin typeface="Times New Roman" panose="02020603050405020304" pitchFamily="18" charset="0"/>
            </a:endParaRPr>
          </a:p>
        </p:txBody>
      </p:sp>
      <p:grpSp>
        <p:nvGrpSpPr>
          <p:cNvPr id="171033" name="Group 25"/>
          <p:cNvGrpSpPr/>
          <p:nvPr/>
        </p:nvGrpSpPr>
        <p:grpSpPr bwMode="auto">
          <a:xfrm>
            <a:off x="3538332" y="2454519"/>
            <a:ext cx="381000" cy="519245"/>
            <a:chOff x="2078" y="1387"/>
            <a:chExt cx="1615" cy="2201"/>
          </a:xfrm>
        </p:grpSpPr>
        <p:sp>
          <p:nvSpPr>
            <p:cNvPr id="171034"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5" name="Oval 27"/>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6" name="Oval 28"/>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7" name="Oval 29"/>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8" name="Oval 30"/>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9" name="Oval 31"/>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71061" name="Group 53"/>
          <p:cNvGrpSpPr/>
          <p:nvPr/>
        </p:nvGrpSpPr>
        <p:grpSpPr bwMode="auto">
          <a:xfrm>
            <a:off x="3501888" y="4416737"/>
            <a:ext cx="381000" cy="519245"/>
            <a:chOff x="2078" y="1387"/>
            <a:chExt cx="1615" cy="2201"/>
          </a:xfrm>
        </p:grpSpPr>
        <p:sp>
          <p:nvSpPr>
            <p:cNvPr id="171062"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3" name="Oval 55"/>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4" name="Oval 56"/>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5" name="Oval 57"/>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6" name="Oval 58"/>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7" name="Oval 59"/>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06" name="Text Box 98"/>
          <p:cNvSpPr txBox="1">
            <a:spLocks noChangeArrowheads="1"/>
          </p:cNvSpPr>
          <p:nvPr/>
        </p:nvSpPr>
        <p:spPr bwMode="auto">
          <a:xfrm>
            <a:off x="4071732" y="2523641"/>
            <a:ext cx="37470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2.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nhiệt</a:t>
            </a:r>
            <a:endParaRPr lang="en-US" altLang="en-US" sz="2800" b="1">
              <a:solidFill>
                <a:srgbClr val="FF0000"/>
              </a:solidFill>
              <a:latin typeface="Times New Roman" panose="02020603050405020304" pitchFamily="18" charset="0"/>
            </a:endParaRPr>
          </a:p>
        </p:txBody>
      </p:sp>
      <p:sp>
        <p:nvSpPr>
          <p:cNvPr id="171110" name="AutoShape 102"/>
          <p:cNvSpPr>
            <a:spLocks noChangeArrowheads="1"/>
          </p:cNvSpPr>
          <p:nvPr/>
        </p:nvSpPr>
        <p:spPr bwMode="gray">
          <a:xfrm>
            <a:off x="3047999" y="5413513"/>
            <a:ext cx="6913357" cy="609600"/>
          </a:xfrm>
          <a:prstGeom prst="roundRect">
            <a:avLst>
              <a:gd name="adj" fmla="val 50000"/>
            </a:avLst>
          </a:prstGeom>
          <a:solidFill>
            <a:srgbClr val="FFFF99"/>
          </a:solidFill>
          <a:ln w="28575" algn="ctr">
            <a:solidFill>
              <a:schemeClr val="bg2"/>
            </a:solidFill>
            <a:rou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11" name="Text Box 103"/>
          <p:cNvSpPr txBox="1">
            <a:spLocks noChangeArrowheads="1"/>
          </p:cNvSpPr>
          <p:nvPr/>
        </p:nvSpPr>
        <p:spPr bwMode="auto">
          <a:xfrm>
            <a:off x="3429000" y="5467489"/>
            <a:ext cx="526442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None/>
            </a:pPr>
            <a:r>
              <a:rPr lang="en-US" altLang="en-US" sz="2800" b="1">
                <a:solidFill>
                  <a:srgbClr val="000000"/>
                </a:solidFill>
                <a:latin typeface="Times New Roman" panose="02020603050405020304" pitchFamily="18" charset="0"/>
              </a:rPr>
              <a:t>5. Ý </a:t>
            </a:r>
            <a:r>
              <a:rPr lang="en-US" altLang="en-US" sz="2800" b="1" err="1">
                <a:solidFill>
                  <a:srgbClr val="000000"/>
                </a:solidFill>
                <a:latin typeface="Times New Roman" panose="02020603050405020304" pitchFamily="18" charset="0"/>
              </a:rPr>
              <a:t>nghĩa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dấu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và</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giá</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trị</a:t>
            </a:r>
            <a:r>
              <a:rPr lang="en-US" altLang="en-US" sz="2800" b="1">
                <a:solidFill>
                  <a:srgbClr val="000000"/>
                </a:solidFill>
                <a:latin typeface="Times New Roman" panose="02020603050405020304" pitchFamily="18" charset="0"/>
              </a:rPr>
              <a:t> </a:t>
            </a:r>
            <a:endParaRPr lang="en-US" altLang="en-US" sz="2800">
              <a:solidFill>
                <a:srgbClr val="000000"/>
              </a:solidFill>
              <a:latin typeface="Tahoma" panose="020B0604030504040204" pitchFamily="34" charset="0"/>
            </a:endParaRPr>
          </a:p>
        </p:txBody>
      </p:sp>
      <p:sp>
        <p:nvSpPr>
          <p:cNvPr id="13329" name="WordArt 111"/>
          <p:cNvSpPr>
            <a:spLocks noChangeArrowheads="1" noChangeShapeType="1" noTextEdit="1"/>
          </p:cNvSpPr>
          <p:nvPr/>
        </p:nvSpPr>
        <p:spPr bwMode="auto">
          <a:xfrm>
            <a:off x="3314699" y="125048"/>
            <a:ext cx="7446066" cy="1128713"/>
          </a:xfrm>
          <a:prstGeom prst="rect">
            <a:avLst/>
          </a:prstGeom>
        </p:spPr>
        <p:txBody>
          <a:bodyPr wrap="none" fromWordArt="1">
            <a:prstTxWarp prst="textPlain">
              <a:avLst>
                <a:gd name="adj" fmla="val 50000"/>
              </a:avLst>
            </a:prstTxWarp>
          </a:bodyPr>
          <a:lstStyle/>
          <a:p>
            <a:pPr algn="ctr"/>
            <a:r>
              <a:rPr lang="en-US" sz="6000" b="1">
                <a:solidFill>
                  <a:srgbClr val="FF0000"/>
                </a:solidFill>
                <a:ea typeface="Calibri" panose="020F0502020204030204" pitchFamily="34" charset="0"/>
              </a:rPr>
              <a:t>BÀI 13: ENTHALPY TẠO THÀNH VÀ </a:t>
            </a:r>
            <a:r>
              <a:rPr lang="en-US" sz="6000" b="1">
                <a:solidFill>
                  <a:srgbClr val="FF0000"/>
                </a:solidFill>
                <a:cs typeface="Arial" panose="020B0604020202020204" pitchFamily="34" charset="0"/>
              </a:rPr>
              <a:t>SỰ BIẾN THIÊN ENTHALPY </a:t>
            </a:r>
            <a:endParaRPr lang="en-US" sz="6000" b="1">
              <a:solidFill>
                <a:srgbClr val="FF0000"/>
              </a:solidFill>
              <a:cs typeface="Arial" panose="020B0604020202020204" pitchFamily="34" charset="0"/>
            </a:endParaRPr>
          </a:p>
          <a:p>
            <a:pPr algn="ctr"/>
            <a:r>
              <a:rPr lang="en-US" sz="6000" b="1">
                <a:solidFill>
                  <a:srgbClr val="FF0000"/>
                </a:solidFill>
                <a:cs typeface="Arial" panose="020B0604020202020204" pitchFamily="34" charset="0"/>
              </a:rPr>
              <a:t>CỦA PHẢN ỨNG HOÁ HỌC </a:t>
            </a:r>
            <a:endParaRPr lang="en-US" sz="6000">
              <a:solidFill>
                <a:srgbClr val="FF0000"/>
              </a:solidFill>
              <a:cs typeface="Arial" panose="020B0604020202020204" pitchFamily="34" charset="0"/>
            </a:endParaRPr>
          </a:p>
        </p:txBody>
      </p:sp>
      <p:grpSp>
        <p:nvGrpSpPr>
          <p:cNvPr id="171022" name="Group 14"/>
          <p:cNvGrpSpPr/>
          <p:nvPr/>
        </p:nvGrpSpPr>
        <p:grpSpPr bwMode="auto">
          <a:xfrm rot="-314248">
            <a:off x="2819389" y="5420356"/>
            <a:ext cx="381000" cy="519481"/>
            <a:chOff x="2078" y="1386"/>
            <a:chExt cx="1615" cy="2202"/>
          </a:xfrm>
        </p:grpSpPr>
        <p:sp>
          <p:nvSpPr>
            <p:cNvPr id="171023" name="Oval 1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4" name="Oval 16"/>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5" name="Oval 17"/>
            <p:cNvSpPr>
              <a:spLocks noChangeArrowheads="1"/>
            </p:cNvSpPr>
            <p:nvPr/>
          </p:nvSpPr>
          <p:spPr bwMode="gray">
            <a:xfrm>
              <a:off x="2335"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6" name="Oval 18"/>
            <p:cNvSpPr>
              <a:spLocks noChangeArrowheads="1"/>
            </p:cNvSpPr>
            <p:nvPr/>
          </p:nvSpPr>
          <p:spPr bwMode="gray">
            <a:xfrm>
              <a:off x="2335"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7" name="Oval 19"/>
            <p:cNvSpPr>
              <a:spLocks noChangeArrowheads="1"/>
            </p:cNvSpPr>
            <p:nvPr/>
          </p:nvSpPr>
          <p:spPr bwMode="gray">
            <a:xfrm>
              <a:off x="2334" y="1386"/>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8" name="Oval 20"/>
            <p:cNvSpPr>
              <a:spLocks noChangeArrowheads="1"/>
            </p:cNvSpPr>
            <p:nvPr/>
          </p:nvSpPr>
          <p:spPr bwMode="gray">
            <a:xfrm>
              <a:off x="2334" y="1386"/>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27" name="AutoShape 119">
            <a:hlinkClick r:id="rId1" action="ppaction://hlinksldjump" highlightClick="1"/>
          </p:cNvPr>
          <p:cNvSpPr>
            <a:spLocks noChangeArrowheads="1"/>
          </p:cNvSpPr>
          <p:nvPr/>
        </p:nvSpPr>
        <p:spPr bwMode="auto">
          <a:xfrm>
            <a:off x="3124200" y="1374913"/>
            <a:ext cx="6781800" cy="8382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8" name="AutoShape 120">
            <a:hlinkClick r:id="rId2" action="ppaction://hlinksldjump" highlightClick="1"/>
          </p:cNvPr>
          <p:cNvSpPr>
            <a:spLocks noChangeArrowheads="1"/>
          </p:cNvSpPr>
          <p:nvPr/>
        </p:nvSpPr>
        <p:spPr bwMode="auto">
          <a:xfrm>
            <a:off x="3843132" y="2464903"/>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9" name="AutoShape 121">
            <a:hlinkClick r:id="rId3" action="ppaction://hlinksldjump" highlightClick="1"/>
          </p:cNvPr>
          <p:cNvSpPr>
            <a:spLocks noChangeArrowheads="1"/>
          </p:cNvSpPr>
          <p:nvPr/>
        </p:nvSpPr>
        <p:spPr bwMode="auto">
          <a:xfrm>
            <a:off x="4306724" y="4965562"/>
            <a:ext cx="5257800" cy="6858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30" name="AutoShape 122">
            <a:hlinkClick r:id="rId4" action="ppaction://hlinksldjump" highlightClick="1"/>
          </p:cNvPr>
          <p:cNvSpPr>
            <a:spLocks noChangeArrowheads="1"/>
          </p:cNvSpPr>
          <p:nvPr/>
        </p:nvSpPr>
        <p:spPr bwMode="auto">
          <a:xfrm>
            <a:off x="3200400" y="5337313"/>
            <a:ext cx="6096000" cy="762000"/>
          </a:xfrm>
          <a:prstGeom prst="actionButtonReturn">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47" name="AutoShape 97"/>
          <p:cNvSpPr>
            <a:spLocks noChangeArrowheads="1"/>
          </p:cNvSpPr>
          <p:nvPr/>
        </p:nvSpPr>
        <p:spPr bwMode="gray">
          <a:xfrm>
            <a:off x="3897156" y="3400196"/>
            <a:ext cx="7203414" cy="609600"/>
          </a:xfrm>
          <a:prstGeom prst="roundRect">
            <a:avLst>
              <a:gd name="adj" fmla="val 50000"/>
            </a:avLst>
          </a:prstGeom>
          <a:solidFill>
            <a:srgbClr val="FFFF99"/>
          </a:solidFill>
          <a:ln w="28575" algn="ctr">
            <a:solidFill>
              <a:schemeClr val="bg2"/>
            </a:solidFill>
            <a:rou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48" name="Group 25"/>
          <p:cNvGrpSpPr/>
          <p:nvPr/>
        </p:nvGrpSpPr>
        <p:grpSpPr bwMode="auto">
          <a:xfrm>
            <a:off x="3690732" y="3441805"/>
            <a:ext cx="381000" cy="519245"/>
            <a:chOff x="2078" y="1387"/>
            <a:chExt cx="1615" cy="2201"/>
          </a:xfrm>
        </p:grpSpPr>
        <p:sp>
          <p:nvSpPr>
            <p:cNvPr id="49"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0" name="Oval 27"/>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 name="Oval 28"/>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2" name="Oval 29"/>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3" name="Oval 30"/>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4" name="Oval 31"/>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55" name="Text Box 98"/>
          <p:cNvSpPr txBox="1">
            <a:spLocks noChangeArrowheads="1"/>
          </p:cNvSpPr>
          <p:nvPr/>
        </p:nvSpPr>
        <p:spPr bwMode="auto">
          <a:xfrm>
            <a:off x="4224132" y="3510927"/>
            <a:ext cx="69095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3. </a:t>
            </a:r>
            <a:r>
              <a:rPr lang="en-US" altLang="en-US" sz="2800" b="1" err="1">
                <a:solidFill>
                  <a:srgbClr val="000000"/>
                </a:solidFill>
                <a:latin typeface="Times New Roman" panose="02020603050405020304" pitchFamily="18" charset="0"/>
              </a:rPr>
              <a:t>Biến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thiên</a:t>
            </a:r>
            <a:r>
              <a:rPr lang="en-US" altLang="en-US" sz="2800" b="1">
                <a:solidFill>
                  <a:srgbClr val="000000"/>
                </a:solidFill>
                <a:latin typeface="Times New Roman" panose="02020603050405020304" pitchFamily="18" charset="0"/>
              </a:rPr>
              <a:t> enthalpy </a:t>
            </a:r>
            <a:r>
              <a:rPr lang="en-US" altLang="en-US" sz="2800" b="1" err="1">
                <a:solidFill>
                  <a:srgbClr val="000000"/>
                </a:solidFill>
                <a:latin typeface="Times New Roman" panose="02020603050405020304" pitchFamily="18" charset="0"/>
              </a:rPr>
              <a:t>chuẩn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của</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endParaRPr lang="en-US" altLang="en-US" sz="2800" b="1">
              <a:solidFill>
                <a:srgbClr val="FF0000"/>
              </a:solidFill>
              <a:latin typeface="Times New Roman" panose="02020603050405020304" pitchFamily="18" charset="0"/>
            </a:endParaRPr>
          </a:p>
        </p:txBody>
      </p:sp>
      <p:sp>
        <p:nvSpPr>
          <p:cNvPr id="56" name="AutoShape 120">
            <a:hlinkClick r:id="rId2" action="ppaction://hlinksldjump" highlightClick="1"/>
          </p:cNvPr>
          <p:cNvSpPr>
            <a:spLocks noChangeArrowheads="1"/>
          </p:cNvSpPr>
          <p:nvPr/>
        </p:nvSpPr>
        <p:spPr bwMode="auto">
          <a:xfrm>
            <a:off x="3995532" y="3452189"/>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2" name="Object 1"/>
          <p:cNvGraphicFramePr>
            <a:graphicFrameLocks noChangeAspect="1"/>
          </p:cNvGraphicFramePr>
          <p:nvPr/>
        </p:nvGraphicFramePr>
        <p:xfrm>
          <a:off x="8267700" y="5444184"/>
          <a:ext cx="1308651" cy="579239"/>
        </p:xfrm>
        <a:graphic>
          <a:graphicData uri="http://schemas.openxmlformats.org/presentationml/2006/ole">
            <mc:AlternateContent xmlns:mc="http://schemas.openxmlformats.org/markup-compatibility/2006">
              <mc:Choice xmlns:v="urn:schemas-microsoft-com:vml" Requires="v">
                <p:oleObj spid="_x0000_s5142" name="Equation" r:id="rId5" imgW="582930" imgH="259715" progId="Equation.DSMT4">
                  <p:embed/>
                </p:oleObj>
              </mc:Choice>
              <mc:Fallback>
                <p:oleObj name="Equation" r:id="rId5" imgW="582930" imgH="259715" progId="Equation.DSMT4">
                  <p:embed/>
                  <p:pic>
                    <p:nvPicPr>
                      <p:cNvPr id="0" name="Picture 5141"/>
                      <p:cNvPicPr/>
                      <p:nvPr/>
                    </p:nvPicPr>
                    <p:blipFill>
                      <a:blip r:embed="rId6"/>
                      <a:stretch>
                        <a:fillRect/>
                      </a:stretch>
                    </p:blipFill>
                    <p:spPr>
                      <a:xfrm>
                        <a:off x="8267700" y="5444184"/>
                        <a:ext cx="1308651" cy="579239"/>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ox(in)">
                                      <p:cBhvr>
                                        <p:cTn id="7" dur="1000"/>
                                        <p:tgtEl>
                                          <p:spTgt spid="171014"/>
                                        </p:tgtEl>
                                      </p:cBhvr>
                                    </p:animEffect>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171013"/>
                                        </p:tgtEl>
                                        <p:attrNameLst>
                                          <p:attrName>style.visibility</p:attrName>
                                        </p:attrNameLst>
                                      </p:cBhvr>
                                      <p:to>
                                        <p:strVal val="visible"/>
                                      </p:to>
                                    </p:set>
                                    <p:animEffect transition="in" filter="box(in)">
                                      <p:cBhvr>
                                        <p:cTn id="10" dur="1000"/>
                                        <p:tgtEl>
                                          <p:spTgt spid="1710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1031"/>
                                        </p:tgtEl>
                                        <p:attrNameLst>
                                          <p:attrName>style.visibility</p:attrName>
                                        </p:attrNameLst>
                                      </p:cBhvr>
                                      <p:to>
                                        <p:strVal val="visible"/>
                                      </p:to>
                                    </p:set>
                                    <p:animEffect transition="in" filter="box(in)">
                                      <p:cBhvr>
                                        <p:cTn id="13" dur="1000"/>
                                        <p:tgtEl>
                                          <p:spTgt spid="171031"/>
                                        </p:tgtEl>
                                      </p:cBhvr>
                                    </p:animEffect>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171033"/>
                                        </p:tgtEl>
                                        <p:attrNameLst>
                                          <p:attrName>style.visibility</p:attrName>
                                        </p:attrNameLst>
                                      </p:cBhvr>
                                      <p:to>
                                        <p:strVal val="visible"/>
                                      </p:to>
                                    </p:set>
                                    <p:animEffect transition="in" filter="box(in)">
                                      <p:cBhvr>
                                        <p:cTn id="17" dur="1000"/>
                                        <p:tgtEl>
                                          <p:spTgt spid="17103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1106"/>
                                        </p:tgtEl>
                                        <p:attrNameLst>
                                          <p:attrName>style.visibility</p:attrName>
                                        </p:attrNameLst>
                                      </p:cBhvr>
                                      <p:to>
                                        <p:strVal val="visible"/>
                                      </p:to>
                                    </p:set>
                                    <p:animEffect transition="in" filter="box(in)">
                                      <p:cBhvr>
                                        <p:cTn id="20" dur="1000"/>
                                        <p:tgtEl>
                                          <p:spTgt spid="17110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1105"/>
                                        </p:tgtEl>
                                        <p:attrNameLst>
                                          <p:attrName>style.visibility</p:attrName>
                                        </p:attrNameLst>
                                      </p:cBhvr>
                                      <p:to>
                                        <p:strVal val="visible"/>
                                      </p:to>
                                    </p:set>
                                    <p:animEffect transition="in" filter="box(in)">
                                      <p:cBhvr>
                                        <p:cTn id="23" dur="1000"/>
                                        <p:tgtEl>
                                          <p:spTgt spid="171105"/>
                                        </p:tgtEl>
                                      </p:cBhvr>
                                    </p:animEffect>
                                  </p:childTnLst>
                                </p:cTn>
                              </p:par>
                            </p:childTnLst>
                          </p:cTn>
                        </p:par>
                        <p:par>
                          <p:cTn id="24" fill="hold">
                            <p:stCondLst>
                              <p:cond delay="2000"/>
                            </p:stCondLst>
                            <p:childTnLst>
                              <p:par>
                                <p:cTn id="25" presetID="4" presetClass="entr" presetSubtype="16"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ox(in)">
                                      <p:cBhvr>
                                        <p:cTn id="27" dur="1000"/>
                                        <p:tgtEl>
                                          <p:spTgt spid="4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ox(in)">
                                      <p:cBhvr>
                                        <p:cTn id="30" dur="1000"/>
                                        <p:tgtEl>
                                          <p:spTgt spid="5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ox(in)">
                                      <p:cBhvr>
                                        <p:cTn id="33" dur="1000"/>
                                        <p:tgtEl>
                                          <p:spTgt spid="47"/>
                                        </p:tgtEl>
                                      </p:cBhvr>
                                    </p:animEffect>
                                  </p:childTnLst>
                                </p:cTn>
                              </p:par>
                            </p:childTnLst>
                          </p:cTn>
                        </p:par>
                        <p:par>
                          <p:cTn id="34" fill="hold">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71107"/>
                                        </p:tgtEl>
                                        <p:attrNameLst>
                                          <p:attrName>style.visibility</p:attrName>
                                        </p:attrNameLst>
                                      </p:cBhvr>
                                      <p:to>
                                        <p:strVal val="visible"/>
                                      </p:to>
                                    </p:set>
                                    <p:animEffect transition="in" filter="box(in)">
                                      <p:cBhvr>
                                        <p:cTn id="37" dur="1000"/>
                                        <p:tgtEl>
                                          <p:spTgt spid="17110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1108"/>
                                        </p:tgtEl>
                                        <p:attrNameLst>
                                          <p:attrName>style.visibility</p:attrName>
                                        </p:attrNameLst>
                                      </p:cBhvr>
                                      <p:to>
                                        <p:strVal val="visible"/>
                                      </p:to>
                                    </p:set>
                                    <p:animEffect transition="in" filter="box(in)">
                                      <p:cBhvr>
                                        <p:cTn id="40" dur="1000"/>
                                        <p:tgtEl>
                                          <p:spTgt spid="171108"/>
                                        </p:tgtEl>
                                      </p:cBhvr>
                                    </p:animEffect>
                                  </p:childTnLst>
                                </p:cTn>
                              </p:par>
                              <p:par>
                                <p:cTn id="41" presetID="4" presetClass="entr" presetSubtype="16" fill="hold" nodeType="withEffect">
                                  <p:stCondLst>
                                    <p:cond delay="0"/>
                                  </p:stCondLst>
                                  <p:childTnLst>
                                    <p:set>
                                      <p:cBhvr>
                                        <p:cTn id="42" dur="1" fill="hold">
                                          <p:stCondLst>
                                            <p:cond delay="0"/>
                                          </p:stCondLst>
                                        </p:cTn>
                                        <p:tgtEl>
                                          <p:spTgt spid="171061"/>
                                        </p:tgtEl>
                                        <p:attrNameLst>
                                          <p:attrName>style.visibility</p:attrName>
                                        </p:attrNameLst>
                                      </p:cBhvr>
                                      <p:to>
                                        <p:strVal val="visible"/>
                                      </p:to>
                                    </p:set>
                                    <p:animEffect transition="in" filter="box(in)">
                                      <p:cBhvr>
                                        <p:cTn id="43" dur="1000"/>
                                        <p:tgtEl>
                                          <p:spTgt spid="171061"/>
                                        </p:tgtEl>
                                      </p:cBhvr>
                                    </p:animEffect>
                                  </p:childTnLst>
                                </p:cTn>
                              </p:par>
                            </p:childTnLst>
                          </p:cTn>
                        </p:par>
                        <p:par>
                          <p:cTn id="44" fill="hold">
                            <p:stCondLst>
                              <p:cond delay="4000"/>
                            </p:stCondLst>
                            <p:childTnLst>
                              <p:par>
                                <p:cTn id="45" presetID="4" presetClass="entr" presetSubtype="16" fill="hold" grpId="0" nodeType="afterEffect">
                                  <p:stCondLst>
                                    <p:cond delay="0"/>
                                  </p:stCondLst>
                                  <p:childTnLst>
                                    <p:set>
                                      <p:cBhvr>
                                        <p:cTn id="46" dur="1" fill="hold">
                                          <p:stCondLst>
                                            <p:cond delay="0"/>
                                          </p:stCondLst>
                                        </p:cTn>
                                        <p:tgtEl>
                                          <p:spTgt spid="171111"/>
                                        </p:tgtEl>
                                        <p:attrNameLst>
                                          <p:attrName>style.visibility</p:attrName>
                                        </p:attrNameLst>
                                      </p:cBhvr>
                                      <p:to>
                                        <p:strVal val="visible"/>
                                      </p:to>
                                    </p:set>
                                    <p:animEffect transition="in" filter="box(in)">
                                      <p:cBhvr>
                                        <p:cTn id="47" dur="1000"/>
                                        <p:tgtEl>
                                          <p:spTgt spid="17111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71110"/>
                                        </p:tgtEl>
                                        <p:attrNameLst>
                                          <p:attrName>style.visibility</p:attrName>
                                        </p:attrNameLst>
                                      </p:cBhvr>
                                      <p:to>
                                        <p:strVal val="visible"/>
                                      </p:to>
                                    </p:set>
                                    <p:animEffect transition="in" filter="box(in)">
                                      <p:cBhvr>
                                        <p:cTn id="50" dur="1000"/>
                                        <p:tgtEl>
                                          <p:spTgt spid="171110"/>
                                        </p:tgtEl>
                                      </p:cBhvr>
                                    </p:animEffect>
                                  </p:childTnLst>
                                </p:cTn>
                              </p:par>
                              <p:par>
                                <p:cTn id="51" presetID="4" presetClass="entr" presetSubtype="16" fill="hold" nodeType="withEffect">
                                  <p:stCondLst>
                                    <p:cond delay="0"/>
                                  </p:stCondLst>
                                  <p:childTnLst>
                                    <p:set>
                                      <p:cBhvr>
                                        <p:cTn id="52" dur="1" fill="hold">
                                          <p:stCondLst>
                                            <p:cond delay="0"/>
                                          </p:stCondLst>
                                        </p:cTn>
                                        <p:tgtEl>
                                          <p:spTgt spid="171022"/>
                                        </p:tgtEl>
                                        <p:attrNameLst>
                                          <p:attrName>style.visibility</p:attrName>
                                        </p:attrNameLst>
                                      </p:cBhvr>
                                      <p:to>
                                        <p:strVal val="visible"/>
                                      </p:to>
                                    </p:set>
                                    <p:animEffect transition="in" filter="box(in)">
                                      <p:cBhvr>
                                        <p:cTn id="53" dur="1000"/>
                                        <p:tgtEl>
                                          <p:spTgt spid="171022"/>
                                        </p:tgtEl>
                                      </p:cBhvr>
                                    </p:animEffect>
                                  </p:childTnLst>
                                </p:cTn>
                              </p:par>
                              <p:par>
                                <p:cTn id="54" presetID="6"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05" grpId="0" animBg="1"/>
      <p:bldP spid="171107" grpId="0" animBg="1"/>
      <p:bldP spid="171108" grpId="0"/>
      <p:bldP spid="171013" grpId="0" animBg="1"/>
      <p:bldP spid="171031" grpId="0"/>
      <p:bldP spid="171106" grpId="0"/>
      <p:bldP spid="171110" grpId="0" animBg="1"/>
      <p:bldP spid="171111" grpId="0"/>
      <p:bldP spid="47" grpId="0" animBg="1"/>
      <p:bldP spid="55" grpId="0"/>
    </p:bldLst>
  </p:timing>
</p:sld>
</file>

<file path=ppt/tags/tag1.xml><?xml version="1.0" encoding="utf-8"?>
<p:tagLst xmlns:p="http://schemas.openxmlformats.org/presentationml/2006/main">
  <p:tag name="SHAPE_LOCKS" val="959"/>
</p:tagLst>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14416</Words>
  <Application>WPS Presentation</Application>
  <PresentationFormat>Widescreen</PresentationFormat>
  <Paragraphs>611</Paragraphs>
  <Slides>50</Slides>
  <Notes>1</Notes>
  <HiddenSlides>0</HiddenSlides>
  <MMClips>5</MMClips>
  <ScaleCrop>false</ScaleCrop>
  <HeadingPairs>
    <vt:vector size="8" baseType="variant">
      <vt:variant>
        <vt:lpstr>已用的字体</vt:lpstr>
      </vt:variant>
      <vt:variant>
        <vt:i4>25</vt:i4>
      </vt:variant>
      <vt:variant>
        <vt:lpstr>主题</vt:lpstr>
      </vt:variant>
      <vt:variant>
        <vt:i4>6</vt:i4>
      </vt:variant>
      <vt:variant>
        <vt:lpstr>嵌入 OLE 服务器</vt:lpstr>
      </vt:variant>
      <vt:variant>
        <vt:i4>7</vt:i4>
      </vt:variant>
      <vt:variant>
        <vt:lpstr>幻灯片标题</vt:lpstr>
      </vt:variant>
      <vt:variant>
        <vt:i4>50</vt:i4>
      </vt:variant>
    </vt:vector>
  </HeadingPairs>
  <TitlesOfParts>
    <vt:vector size="88" baseType="lpstr">
      <vt:lpstr>Arial</vt:lpstr>
      <vt:lpstr>SimSun</vt:lpstr>
      <vt:lpstr>Wingdings</vt:lpstr>
      <vt:lpstr>Times New Roman</vt:lpstr>
      <vt:lpstr>#9Slide02 Noi dung dai</vt:lpstr>
      <vt:lpstr>Calibri</vt:lpstr>
      <vt:lpstr>Calibri</vt:lpstr>
      <vt:lpstr>Cambria Math</vt:lpstr>
      <vt:lpstr>Tahoma</vt:lpstr>
      <vt:lpstr>Microsoft YaHei</vt:lpstr>
      <vt:lpstr>Arial Unicode MS</vt:lpstr>
      <vt:lpstr>Calibri Light</vt:lpstr>
      <vt:lpstr>Symbol</vt:lpstr>
      <vt:lpstr>Cambria</vt:lpstr>
      <vt:lpstr>Gill Sans MT</vt:lpstr>
      <vt:lpstr>Yu Mincho</vt:lpstr>
      <vt:lpstr>Yu Gothic UI Semilight</vt:lpstr>
      <vt:lpstr>#9Slide02 Noi dung dai</vt:lpstr>
      <vt:lpstr>#9Slide04 Tinos</vt:lpstr>
      <vt:lpstr>#9Slide04 Playfair Display Bold</vt:lpstr>
      <vt:lpstr>#9Slide02 Tieu de dai</vt:lpstr>
      <vt:lpstr>Segoe Print</vt:lpstr>
      <vt:lpstr>#9Slide04 Playfair Display Blac</vt:lpstr>
      <vt:lpstr>Wide Latin</vt:lpstr>
      <vt:lpstr>Malgun Gothic</vt:lpstr>
      <vt:lpstr>Office Theme</vt:lpstr>
      <vt:lpstr>1_Default Design</vt:lpstr>
      <vt:lpstr>1_Office Theme</vt:lpstr>
      <vt:lpstr>Gallery</vt:lpstr>
      <vt:lpstr>Main Event</vt:lpstr>
      <vt:lpstr>Blank</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PHUONG LINH</dc:creator>
  <cp:lastModifiedBy>USER</cp:lastModifiedBy>
  <cp:revision>141</cp:revision>
  <cp:lastPrinted>2021-03-30T12:38:00Z</cp:lastPrinted>
  <dcterms:created xsi:type="dcterms:W3CDTF">2021-03-28T06:31:00Z</dcterms:created>
  <dcterms:modified xsi:type="dcterms:W3CDTF">2024-06-07T08:06:30Z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949B503EE70E4ED1A0C6E1401AA401E5_13</vt:lpwstr>
  </property>
  <property fmtid="{D5CDD505-2E9C-101B-9397-08002B2CF9AE}" pid="3" name="KSOProductBuildVer">
    <vt:lpwstr>1033-12.2.0.17119</vt:lpwstr>
  </property>
</Properties>
</file>