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78" r:id="rId4"/>
    <p:sldId id="257" r:id="rId5"/>
    <p:sldId id="258" r:id="rId6"/>
    <p:sldId id="259" r:id="rId7"/>
    <p:sldId id="260" r:id="rId8"/>
    <p:sldId id="263" r:id="rId9"/>
    <p:sldId id="264" r:id="rId10"/>
    <p:sldId id="266" r:id="rId11"/>
    <p:sldId id="268" r:id="rId12"/>
    <p:sldId id="269" r:id="rId13"/>
    <p:sldId id="270" r:id="rId14"/>
    <p:sldId id="271" r:id="rId15"/>
    <p:sldId id="273" r:id="rId16"/>
    <p:sldId id="272" r:id="rId17"/>
    <p:sldId id="274" r:id="rId18"/>
    <p:sldId id="275" r:id="rId19"/>
    <p:sldId id="276"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FC9B337-54D9-49F8-8F0B-1A753BD8AC31}"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B68224-EB32-4B96-B3FE-15A3C1D3ADD8}" type="slidenum">
              <a:rPr lang="en-US" altLang="vi-VN" smtClean="0"/>
            </a:fld>
            <a:endParaRPr lang="en-US" alt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F939D090-1A0C-465F-9315-E08CB0605364}"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F9CF1-40B8-433D-A8A1-0710C0237541}" type="slidenum">
              <a:rPr lang="en-US" altLang="vi-VN" smtClean="0"/>
            </a:fld>
            <a:endParaRPr lang="en-US" alt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F939D090-1A0C-465F-9315-E08CB0605364}"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F9CF1-40B8-433D-A8A1-0710C0237541}" type="slidenum">
              <a:rPr lang="en-US" altLang="vi-VN" smtClean="0"/>
            </a:fld>
            <a:endParaRPr lang="en-US" alt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F939D090-1A0C-465F-9315-E08CB0605364}"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F9CF1-40B8-433D-A8A1-0710C0237541}" type="slidenum">
              <a:rPr lang="en-US" altLang="vi-VN" smtClean="0"/>
            </a:fld>
            <a:endParaRPr lang="en-US" alt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F939D090-1A0C-465F-9315-E08CB0605364}"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F9CF1-40B8-433D-A8A1-0710C0237541}" type="slidenum">
              <a:rPr lang="en-US" altLang="vi-VN" smtClean="0"/>
            </a:fld>
            <a:endParaRPr lang="en-US" alt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F939D090-1A0C-465F-9315-E08CB0605364}"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6EF9CF1-40B8-433D-A8A1-0710C0237541}" type="slidenum">
              <a:rPr lang="en-US" altLang="vi-VN" smtClean="0"/>
            </a:fld>
            <a:endParaRPr lang="en-US" alt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FA2EFF-B9E3-4126-9E25-754192CF0781}"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C69D13-5DB5-4848-BE2D-87CB70C15A08}" type="slidenum">
              <a:rPr lang="en-US" altLang="vi-VN" smtClean="0"/>
            </a:fld>
            <a:endParaRPr lang="en-US" alt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F037312-525C-497B-ACBD-1D9D36856FFE}"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07309C1-908C-4315-B8C7-68097DC9238C}" type="slidenum">
              <a:rPr lang="en-US" altLang="vi-VN" smtClean="0"/>
            </a:fld>
            <a:endParaRPr lang="en-US" alt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C4A2C98-9CD8-43CD-93FE-4FF98ED95A61}"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D88BAE2-CF7C-49AD-B873-CF44F0EA1F8A}" type="slidenum">
              <a:rPr lang="en-US" altLang="vi-VN" smtClean="0"/>
            </a:fld>
            <a:endParaRPr lang="en-US" alt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525396FB-060B-443C-9691-83D9CCD58F93}"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4145617-14D7-43FC-B263-B97BD59719E5}" type="slidenum">
              <a:rPr lang="en-US" altLang="vi-VN" smtClean="0"/>
            </a:fld>
            <a:endParaRPr lang="en-US" alt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EA435B6-4536-402D-AC3F-0416B825BDCF}"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50AC9E9-1F3F-493D-9C70-ECEC7CEB710C}" type="slidenum">
              <a:rPr lang="en-US" altLang="vi-VN" smtClean="0"/>
            </a:fld>
            <a:endParaRPr lang="en-US" alt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BBBA195-FF58-4374-B903-2833C9569682}" type="datetimeFigureOut">
              <a:rPr lang="en-US" smtClean="0"/>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7099C70-90A7-4637-ADE8-790FB656772A}" type="slidenum">
              <a:rPr lang="en-US" altLang="vi-VN" smtClean="0"/>
            </a:fld>
            <a:endParaRPr lang="en-US" alt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23767242-3957-4FA5-8E26-694C460BDF35}" type="datetimeFigureOut">
              <a:rPr lang="en-US" smtClean="0"/>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34AA9A53-C231-419B-8880-94EE06519CF1}" type="slidenum">
              <a:rPr lang="en-US" altLang="vi-VN" smtClean="0"/>
            </a:fld>
            <a:endParaRPr lang="en-US" alt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7DB1475-1E54-4ED8-B4C9-0E40EDC2F4D0}" type="datetimeFigureOut">
              <a:rPr lang="en-US" smtClean="0"/>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DFFC1A6F-4C26-4E7B-80C5-2E3CA9656989}" type="slidenum">
              <a:rPr lang="en-US" altLang="vi-VN" smtClean="0"/>
            </a:fld>
            <a:endParaRPr lang="en-US" alt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0E356EEB-5CBE-4754-825D-BD421AABF5D2}"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4A85098-FBB7-40A7-87EC-31B5E5E6AEB5}" type="slidenum">
              <a:rPr lang="en-US" altLang="vi-VN" smtClean="0"/>
            </a:fld>
            <a:endParaRPr lang="en-US" alt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105B226F-66AC-44D0-994C-FAA289ADFFD6}"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639C331-EC56-44A1-B5D1-43FF36411131}" type="slidenum">
              <a:rPr lang="en-US" altLang="vi-VN" smtClean="0"/>
            </a:fld>
            <a:endParaRPr lang="en-US" alt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939D090-1A0C-465F-9315-E08CB0605364}" type="datetimeFigureOut">
              <a:rPr lang="en-US" smtClean="0"/>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6EF9CF1-40B8-433D-A8A1-0710C0237541}" type="slidenum">
              <a:rPr lang="en-US" altLang="vi-VN" smtClean="0"/>
            </a:fld>
            <a:endParaRPr lang="en-US" alt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oleObject" Target="../embeddings/oleObject6.bin"/><Relationship Id="rId7" Type="http://schemas.openxmlformats.org/officeDocument/2006/relationships/oleObject" Target="../embeddings/oleObject5.bin"/><Relationship Id="rId6" Type="http://schemas.openxmlformats.org/officeDocument/2006/relationships/oleObject" Target="../embeddings/oleObject4.bin"/><Relationship Id="rId5" Type="http://schemas.openxmlformats.org/officeDocument/2006/relationships/image" Target="../media/image15.wmf"/><Relationship Id="rId4" Type="http://schemas.openxmlformats.org/officeDocument/2006/relationships/oleObject" Target="../embeddings/oleObject3.bin"/><Relationship Id="rId3" Type="http://schemas.openxmlformats.org/officeDocument/2006/relationships/oleObject" Target="../embeddings/oleObject2.bin"/><Relationship Id="rId2" Type="http://schemas.openxmlformats.org/officeDocument/2006/relationships/image" Target="../media/image14.wmf"/><Relationship Id="rId10" Type="http://schemas.openxmlformats.org/officeDocument/2006/relationships/vmlDrawing" Target="../drawings/vmlDrawing1.vml"/><Relationship Id="rId1"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emf"/><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198" y="2046536"/>
            <a:ext cx="9847549" cy="2387600"/>
          </a:xfrm>
        </p:spPr>
        <p:txBody>
          <a:bodyPr rtlCol="0">
            <a:normAutofit fontScale="90000"/>
          </a:bodyPr>
          <a:lstStyle/>
          <a:p>
            <a:pPr eaLnBrk="1" fontAlgn="auto" hangingPunct="1">
              <a:spcAft>
                <a:spcPts val="0"/>
              </a:spcAft>
              <a:defRPr/>
            </a:pPr>
            <a:r>
              <a:rPr lang="en-US" sz="4000" b="1" dirty="0">
                <a:solidFill>
                  <a:srgbClr val="FF0000"/>
                </a:solidFill>
                <a:latin typeface="Times New Roman" panose="02020603050405020304" pitchFamily="18" charset="0"/>
                <a:cs typeface="Times New Roman" panose="02020603050405020304" pitchFamily="18" charset="0"/>
              </a:rPr>
              <a:t>CHƯƠNG 4. PHẢN ỨNG OXI </a:t>
            </a:r>
            <a:r>
              <a:rPr lang="en-US" sz="4000" b="1">
                <a:solidFill>
                  <a:srgbClr val="FF0000"/>
                </a:solidFill>
                <a:latin typeface="Times New Roman" panose="02020603050405020304" pitchFamily="18" charset="0"/>
                <a:cs typeface="Times New Roman" panose="02020603050405020304" pitchFamily="18" charset="0"/>
              </a:rPr>
              <a:t>HOÁ KHỬ</a:t>
            </a:r>
            <a:br>
              <a:rPr lang="en-US" sz="4000" b="1">
                <a:solidFill>
                  <a:srgbClr val="FF0000"/>
                </a:solidFill>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BÀI 12. PHẢN ỨNG OXI HOÁ KHỬ VÀ ỨNG DỤNG TRONG CUỘC  SỐNG</a:t>
            </a:r>
            <a:endParaRPr lang="en-US" sz="4000" b="1" dirty="0">
              <a:latin typeface="Times New Roman" panose="02020603050405020304" pitchFamily="18" charset="0"/>
              <a:cs typeface="Times New Roman" panose="02020603050405020304" pitchFamily="18" charset="0"/>
            </a:endParaRPr>
          </a:p>
        </p:txBody>
      </p:sp>
      <p:sp>
        <p:nvSpPr>
          <p:cNvPr id="2051" name="TextBox 3"/>
          <p:cNvSpPr txBox="1">
            <a:spLocks noChangeArrowheads="1"/>
          </p:cNvSpPr>
          <p:nvPr/>
        </p:nvSpPr>
        <p:spPr bwMode="auto">
          <a:xfrm>
            <a:off x="1254124" y="874713"/>
            <a:ext cx="96856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4000" b="1">
                <a:solidFill>
                  <a:srgbClr val="0000CC"/>
                </a:solidFill>
                <a:latin typeface="Times New Roman" panose="02020603050405020304" pitchFamily="18" charset="0"/>
                <a:cs typeface="Times New Roman" panose="02020603050405020304" pitchFamily="18" charset="0"/>
              </a:rPr>
              <a:t>HOÁ HỌC  10- CHÂN TRỜI SÁNG TẠO</a:t>
            </a:r>
            <a:endParaRPr lang="en-US" altLang="vi-VN" sz="40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241425" y="731838"/>
            <a:ext cx="10475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b="1">
                <a:latin typeface="Times New Roman" panose="02020603050405020304" pitchFamily="18" charset="0"/>
                <a:cs typeface="Times New Roman" panose="02020603050405020304" pitchFamily="18" charset="0"/>
              </a:rPr>
              <a:t>Câu 4: </a:t>
            </a:r>
            <a:r>
              <a:rPr lang="en-US" altLang="vi-VN">
                <a:latin typeface="Times New Roman" panose="02020603050405020304" pitchFamily="18" charset="0"/>
                <a:cs typeface="Times New Roman" panose="02020603050405020304" pitchFamily="18" charset="0"/>
              </a:rPr>
              <a:t>Khi chlorine tác dụng với dung dịch sodium chloride theo phương trình sau:</a:t>
            </a:r>
            <a:endParaRPr lang="en-US" altLang="vi-VN">
              <a:latin typeface="Times New Roman" panose="02020603050405020304" pitchFamily="18" charset="0"/>
              <a:cs typeface="Times New Roman" panose="02020603050405020304" pitchFamily="18" charset="0"/>
            </a:endParaRPr>
          </a:p>
          <a:p>
            <a:endParaRPr lang="en-US" altLang="vi-VN"/>
          </a:p>
        </p:txBody>
      </p:sp>
      <p:sp>
        <p:nvSpPr>
          <p:cNvPr id="11267" name="Rectangle 9"/>
          <p:cNvSpPr>
            <a:spLocks noChangeArrowheads="1"/>
          </p:cNvSpPr>
          <p:nvPr/>
        </p:nvSpPr>
        <p:spPr bwMode="auto">
          <a:xfrm>
            <a:off x="3592513" y="223838"/>
            <a:ext cx="4694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r">
              <a:lnSpc>
                <a:spcPct val="107000"/>
              </a:lnSpc>
              <a:spcAft>
                <a:spcPts val="800"/>
              </a:spcAft>
            </a:pPr>
            <a:r>
              <a:rPr lang="en-US" altLang="vi-VN" sz="2400" b="1">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altLang="vi-VN"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altLang="vi-VN"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noChangeArrowheads="1"/>
          </p:cNvPicPr>
          <p:nvPr/>
        </p:nvPicPr>
        <p:blipFill>
          <a:blip r:embed="rId1">
            <a:lum bright="-20000" contrast="40000"/>
            <a:extLst>
              <a:ext uri="{28A0092B-C50C-407E-A947-70E740481C1C}">
                <a14:useLocalDpi xmlns:a14="http://schemas.microsoft.com/office/drawing/2010/main" val="0"/>
              </a:ext>
            </a:extLst>
          </a:blip>
          <a:srcRect/>
          <a:stretch>
            <a:fillRect/>
          </a:stretch>
        </p:blipFill>
        <p:spPr bwMode="auto">
          <a:xfrm>
            <a:off x="3498850" y="1030288"/>
            <a:ext cx="30194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489075" y="1476375"/>
            <a:ext cx="93138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b="1">
                <a:latin typeface="Times New Roman" panose="02020603050405020304" pitchFamily="18" charset="0"/>
                <a:cs typeface="Times New Roman" panose="02020603050405020304" pitchFamily="18" charset="0"/>
              </a:rPr>
              <a:t>Để nhận biết phản ứng là phản ứng oxi hóa – khử:</a:t>
            </a:r>
            <a:endParaRPr lang="en-US" altLang="vi-VN">
              <a:latin typeface="Times New Roman" panose="02020603050405020304" pitchFamily="18" charset="0"/>
              <a:cs typeface="Times New Roman" panose="02020603050405020304" pitchFamily="18" charset="0"/>
            </a:endParaRPr>
          </a:p>
          <a:p>
            <a:r>
              <a:rPr lang="en-US" altLang="vi-VN">
                <a:latin typeface="Times New Roman" panose="02020603050405020304" pitchFamily="18" charset="0"/>
                <a:cs typeface="Times New Roman" panose="02020603050405020304" pitchFamily="18" charset="0"/>
              </a:rPr>
              <a:t>    - Có sự thay đổi số oxi hoá của chất tham gia và sản phẩm.</a:t>
            </a:r>
            <a:endParaRPr lang="en-US" altLang="vi-VN">
              <a:latin typeface="Times New Roman" panose="02020603050405020304" pitchFamily="18" charset="0"/>
              <a:cs typeface="Times New Roman" panose="02020603050405020304" pitchFamily="18" charset="0"/>
            </a:endParaRPr>
          </a:p>
          <a:p>
            <a:r>
              <a:rPr lang="en-US" altLang="vi-VN">
                <a:latin typeface="Times New Roman" panose="02020603050405020304" pitchFamily="18" charset="0"/>
                <a:cs typeface="Times New Roman" panose="02020603050405020304" pitchFamily="18" charset="0"/>
              </a:rPr>
              <a:t>    - Xảy ra đồng thời quá trình oxi hoá và quá trình khử.</a:t>
            </a:r>
            <a:endParaRPr lang="en-US" altLang="vi-VN"/>
          </a:p>
          <a:p>
            <a:r>
              <a:rPr lang="en-US" altLang="vi-VN" b="1">
                <a:latin typeface="Times New Roman" panose="02020603050405020304" pitchFamily="18" charset="0"/>
                <a:cs typeface="Times New Roman" panose="02020603050405020304" pitchFamily="18" charset="0"/>
              </a:rPr>
              <a:t>Kết luận:</a:t>
            </a:r>
            <a:r>
              <a:rPr lang="en-US" altLang="vi-VN">
                <a:latin typeface="Times New Roman" panose="02020603050405020304" pitchFamily="18" charset="0"/>
                <a:cs typeface="Times New Roman" panose="02020603050405020304" pitchFamily="18" charset="0"/>
              </a:rPr>
              <a:t> </a:t>
            </a:r>
            <a:r>
              <a:rPr lang="en-US" altLang="vi-VN" b="1">
                <a:latin typeface="Times New Roman" panose="02020603050405020304" pitchFamily="18" charset="0"/>
                <a:cs typeface="Times New Roman" panose="02020603050405020304" pitchFamily="18" charset="0"/>
              </a:rPr>
              <a:t>Phản ứng oxi hóa – khử</a:t>
            </a:r>
            <a:r>
              <a:rPr lang="en-US" altLang="vi-VN">
                <a:latin typeface="Times New Roman" panose="02020603050405020304" pitchFamily="18" charset="0"/>
                <a:cs typeface="Times New Roman" panose="02020603050405020304" pitchFamily="18" charset="0"/>
              </a:rPr>
              <a:t> là phản ứng hóa học, trong đó có sự chuyển dịch electron giữa các chất phản ứng hay có sự thay đổi số oxi hóa của một số nguyên tử trong phân tử. Trong phản ứng oxi hóa – khử luôn xảy ra đồng thời quá trình oxi hóa và quá trình khử</a:t>
            </a:r>
            <a:endParaRPr lang="en-US" altLang="vi-VN">
              <a:latin typeface="Times New Roman" panose="02020603050405020304" pitchFamily="18" charset="0"/>
              <a:cs typeface="Times New Roman" panose="02020603050405020304" pitchFamily="18" charset="0"/>
            </a:endParaRPr>
          </a:p>
          <a:p>
            <a:endParaRPr lang="en-US" altLang="vi-VN">
              <a:latin typeface="Times New Roman" panose="02020603050405020304" pitchFamily="18" charset="0"/>
              <a:cs typeface="Times New Roman" panose="02020603050405020304" pitchFamily="18" charset="0"/>
            </a:endParaRPr>
          </a:p>
          <a:p>
            <a:r>
              <a:rPr lang="en-US" altLang="vi-VN" b="1">
                <a:latin typeface="Times New Roman" panose="02020603050405020304" pitchFamily="18" charset="0"/>
                <a:cs typeface="Times New Roman" panose="02020603050405020304" pitchFamily="18" charset="0"/>
              </a:rPr>
              <a:t>Luyện tập: </a:t>
            </a:r>
            <a:r>
              <a:rPr lang="en-US" altLang="vi-VN">
                <a:latin typeface="Times New Roman" panose="02020603050405020304" pitchFamily="18" charset="0"/>
                <a:cs typeface="Times New Roman" panose="02020603050405020304" pitchFamily="18" charset="0"/>
              </a:rPr>
              <a:t>Hãy nêu 3 ví dụ về phản ứng có sự thay đổi số oxi hóa của nguyên tử và 3 ví dụ về phản ứng không có sự thay đổi số oxi hóa của nguyên tử</a:t>
            </a:r>
            <a:endParaRPr lang="en-US" altLang="vi-VN">
              <a:latin typeface="Times New Roman" panose="02020603050405020304" pitchFamily="18" charset="0"/>
              <a:cs typeface="Times New Roman" panose="02020603050405020304" pitchFamily="18" charset="0"/>
            </a:endParaRPr>
          </a:p>
        </p:txBody>
      </p:sp>
      <p:pic>
        <p:nvPicPr>
          <p:cNvPr id="13" name="Picture 1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81150" y="4060825"/>
            <a:ext cx="521811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barn(inVertical)">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243013" y="1385888"/>
          <a:ext cx="7694612" cy="1957387"/>
        </p:xfrm>
        <a:graphic>
          <a:graphicData uri="http://schemas.openxmlformats.org/drawingml/2006/table">
            <a:tbl>
              <a:tblPr firstRow="1" firstCol="1" bandRow="1">
                <a:tableStyleId>{5C22544A-7EE6-4342-B048-85BDC9FD1C3A}</a:tableStyleId>
              </a:tblPr>
              <a:tblGrid>
                <a:gridCol w="3847306"/>
                <a:gridCol w="3847306"/>
              </a:tblGrid>
              <a:tr h="326231">
                <a:tc>
                  <a:txBody>
                    <a:bodyPr/>
                    <a:lstStyle/>
                    <a:p>
                      <a:pPr marL="0" marR="0" algn="ctr">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ctr">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326231">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Nhường</a:t>
                      </a:r>
                      <a:r>
                        <a:rPr lang="en-US" sz="2000" dirty="0">
                          <a:effectLst/>
                          <a:latin typeface="Times New Roman" panose="02020603050405020304" pitchFamily="18" charset="0"/>
                          <a:cs typeface="Times New Roman" panose="02020603050405020304" pitchFamily="18" charset="0"/>
                        </a:rPr>
                        <a:t> electron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electron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326231">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Số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tăng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just">
                        <a:lnSpc>
                          <a:spcPct val="107000"/>
                        </a:lnSpc>
                        <a:spcBef>
                          <a:spcPts val="0"/>
                        </a:spcBef>
                        <a:spcAft>
                          <a:spcPts val="0"/>
                        </a:spcAft>
                        <a:tabLst>
                          <a:tab pos="180340" algn="l"/>
                        </a:tabLst>
                      </a:pPr>
                      <a:r>
                        <a:rPr lang="en-US" sz="2000">
                          <a:effectLst/>
                          <a:latin typeface="Times New Roman" panose="02020603050405020304" pitchFamily="18" charset="0"/>
                          <a:cs typeface="Times New Roman" panose="02020603050405020304" pitchFamily="18" charset="0"/>
                        </a:rPr>
                        <a:t>Số oxi hóa giảm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326231">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652463">
                <a:tc gridSpan="2">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nhường</a:t>
                      </a:r>
                      <a:r>
                        <a:rPr lang="en-US" sz="2000" dirty="0">
                          <a:effectLst/>
                          <a:latin typeface="Times New Roman" panose="02020603050405020304" pitchFamily="18" charset="0"/>
                          <a:cs typeface="Times New Roman" panose="02020603050405020304" pitchFamily="18" charset="0"/>
                        </a:rPr>
                        <a:t> electron.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electron.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hMerge="1">
                  <a:tcPr/>
                </a:tc>
              </a:tr>
            </a:tbl>
          </a:graphicData>
        </a:graphic>
      </p:graphicFrame>
      <p:sp>
        <p:nvSpPr>
          <p:cNvPr id="8" name="Rectangle 7"/>
          <p:cNvSpPr>
            <a:spLocks noChangeArrowheads="1"/>
          </p:cNvSpPr>
          <p:nvPr/>
        </p:nvSpPr>
        <p:spPr bwMode="auto">
          <a:xfrm>
            <a:off x="1139825" y="3632200"/>
            <a:ext cx="7797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2000" b="1">
                <a:latin typeface="Times New Roman" panose="02020603050405020304" pitchFamily="18" charset="0"/>
                <a:cs typeface="Times New Roman" panose="02020603050405020304" pitchFamily="18" charset="0"/>
              </a:rPr>
              <a:t>Phản ứng oxi hóa – khử</a:t>
            </a:r>
            <a:r>
              <a:rPr lang="en-US" altLang="vi-VN" sz="2000">
                <a:latin typeface="Times New Roman" panose="02020603050405020304" pitchFamily="18" charset="0"/>
                <a:cs typeface="Times New Roman" panose="02020603050405020304" pitchFamily="18" charset="0"/>
              </a:rPr>
              <a:t> là phản ứng hóa học, trong đó có sự chuyển dịch electron giữa các chất phản ứng hay có sự thay đổi số oxi hóa của một số nguyên tử trong phân tử. </a:t>
            </a:r>
            <a:endParaRPr lang="en-US" altLang="vi-VN" sz="2000">
              <a:latin typeface="Times New Roman" panose="02020603050405020304" pitchFamily="18" charset="0"/>
              <a:cs typeface="Times New Roman" panose="02020603050405020304" pitchFamily="18" charset="0"/>
            </a:endParaRPr>
          </a:p>
          <a:p>
            <a:r>
              <a:rPr lang="en-US" altLang="vi-VN" sz="2000">
                <a:latin typeface="Times New Roman" panose="02020603050405020304" pitchFamily="18" charset="0"/>
                <a:cs typeface="Times New Roman" panose="02020603050405020304" pitchFamily="18" charset="0"/>
              </a:rPr>
              <a:t>Trong phản ứng oxi hóa – khử luôn xảy ra đồng thời quá trình oxi hóa và quá trình khử</a:t>
            </a:r>
            <a:endParaRPr lang="en-US" altLang="vi-VN" sz="2000">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1936750" y="0"/>
            <a:ext cx="741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4000" b="1">
                <a:latin typeface="Times New Roman" panose="02020603050405020304" pitchFamily="18" charset="0"/>
                <a:cs typeface="Times New Roman" panose="02020603050405020304" pitchFamily="18" charset="0"/>
              </a:rPr>
              <a:t>II. Phản ứng oxi hoá khử</a:t>
            </a:r>
            <a:endParaRPr lang="en-US" altLang="vi-VN"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1000"/>
                                        <p:tgtEl>
                                          <p:spTgt spid="8">
                                            <p:txEl>
                                              <p:pRg st="1" end="1"/>
                                            </p:txEl>
                                          </p:spTgt>
                                        </p:tgtEl>
                                      </p:cBhvr>
                                    </p:animEffect>
                                    <p:anim calcmode="lin" valueType="num">
                                      <p:cBhvr>
                                        <p:cTn id="2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1301750" y="111125"/>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3200" b="1">
                <a:latin typeface="Times New Roman" panose="02020603050405020304" pitchFamily="18" charset="0"/>
                <a:cs typeface="Times New Roman" panose="02020603050405020304" pitchFamily="18" charset="0"/>
              </a:rPr>
              <a:t>                PHIẾU HỌC TẬP SỐ 3</a:t>
            </a:r>
            <a:endParaRPr lang="en-US" altLang="vi-VN" sz="3200" b="1">
              <a:latin typeface="Times New Roman" panose="02020603050405020304" pitchFamily="18" charset="0"/>
              <a:cs typeface="Times New Roman" panose="02020603050405020304" pitchFamily="18" charset="0"/>
            </a:endParaRPr>
          </a:p>
        </p:txBody>
      </p:sp>
      <p:sp>
        <p:nvSpPr>
          <p:cNvPr id="13315" name="Rectangle 7"/>
          <p:cNvSpPr>
            <a:spLocks noChangeArrowheads="1"/>
          </p:cNvSpPr>
          <p:nvPr/>
        </p:nvSpPr>
        <p:spPr bwMode="auto">
          <a:xfrm>
            <a:off x="1277938" y="955675"/>
            <a:ext cx="52625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b="1">
                <a:latin typeface="Times New Roman" panose="02020603050405020304" pitchFamily="18" charset="0"/>
                <a:ea typeface="Calibri" panose="020F0502020204030204" pitchFamily="34" charset="0"/>
                <a:cs typeface="Times New Roman" panose="02020603050405020304" pitchFamily="18" charset="0"/>
              </a:rPr>
              <a:t>Câu 1: Lập phương trình hóa học sau:  H</a:t>
            </a:r>
            <a:r>
              <a:rPr lang="en-US" altLang="en-US" b="1"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b="1">
                <a:latin typeface="Times New Roman" panose="02020603050405020304" pitchFamily="18" charset="0"/>
                <a:ea typeface="Calibri" panose="020F0502020204030204" pitchFamily="34" charset="0"/>
                <a:cs typeface="Times New Roman" panose="02020603050405020304" pitchFamily="18" charset="0"/>
              </a:rPr>
              <a:t>S   +  O</a:t>
            </a:r>
            <a:r>
              <a:rPr lang="en-US" altLang="en-US" b="1"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b="1">
                <a:latin typeface="Times New Roman" panose="02020603050405020304" pitchFamily="18" charset="0"/>
                <a:ea typeface="Calibri" panose="020F0502020204030204" pitchFamily="34" charset="0"/>
                <a:cs typeface="Times New Roman" panose="02020603050405020304" pitchFamily="18" charset="0"/>
              </a:rPr>
              <a:t>  </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316" name="Object 10"/>
          <p:cNvGraphicFramePr>
            <a:graphicFrameLocks noChangeAspect="1"/>
          </p:cNvGraphicFramePr>
          <p:nvPr/>
        </p:nvGraphicFramePr>
        <p:xfrm>
          <a:off x="6345238" y="1701800"/>
          <a:ext cx="428625" cy="228600"/>
        </p:xfrm>
        <a:graphic>
          <a:graphicData uri="http://schemas.openxmlformats.org/presentationml/2006/ole">
            <mc:AlternateContent xmlns:mc="http://schemas.openxmlformats.org/markup-compatibility/2006">
              <mc:Choice xmlns:v="urn:schemas-microsoft-com:vml" Requires="v">
                <p:oleObj spid="_x0000_s5142" name="" r:id="rId1" imgW="431800" imgH="228600" progId="Equation.DSMT4">
                  <p:embed/>
                </p:oleObj>
              </mc:Choice>
              <mc:Fallback>
                <p:oleObj name="" r:id="rId1" imgW="431800" imgH="228600" progId="Equation.DSMT4">
                  <p:embed/>
                  <p:pic>
                    <p:nvPicPr>
                      <p:cNvPr id="0" name="Object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238" y="17018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7" name="TextBox 15"/>
          <p:cNvSpPr txBox="1">
            <a:spLocks noChangeArrowheads="1"/>
          </p:cNvSpPr>
          <p:nvPr/>
        </p:nvSpPr>
        <p:spPr bwMode="auto">
          <a:xfrm>
            <a:off x="7080250" y="887413"/>
            <a:ext cx="2090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latin typeface="Times New Roman" panose="02020603050405020304" pitchFamily="18" charset="0"/>
                <a:ea typeface="Calibri" panose="020F0502020204030204" pitchFamily="34" charset="0"/>
                <a:cs typeface="Times New Roman" panose="02020603050405020304" pitchFamily="18" charset="0"/>
              </a:rPr>
              <a:t>SO</a:t>
            </a:r>
            <a:r>
              <a:rPr lang="en-US" altLang="en-US" b="1"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b="1">
                <a:latin typeface="Times New Roman" panose="02020603050405020304" pitchFamily="18" charset="0"/>
                <a:ea typeface="Calibri" panose="020F0502020204030204" pitchFamily="34" charset="0"/>
                <a:cs typeface="Times New Roman" panose="02020603050405020304" pitchFamily="18" charset="0"/>
              </a:rPr>
              <a:t>   + H</a:t>
            </a:r>
            <a:r>
              <a:rPr lang="en-US" altLang="en-US" b="1"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b="1">
                <a:latin typeface="Times New Roman" panose="02020603050405020304" pitchFamily="18" charset="0"/>
                <a:ea typeface="Calibri" panose="020F0502020204030204" pitchFamily="34" charset="0"/>
                <a:cs typeface="Times New Roman" panose="02020603050405020304" pitchFamily="18" charset="0"/>
              </a:rPr>
              <a:t>O</a:t>
            </a:r>
            <a:endParaRPr lang="en-US" altLang="vi-VN">
              <a:ea typeface="Calibri" panose="020F0502020204030204" pitchFamily="34" charset="0"/>
              <a:cs typeface="Times New Roman" panose="02020603050405020304" pitchFamily="18" charset="0"/>
            </a:endParaRPr>
          </a:p>
        </p:txBody>
      </p:sp>
      <p:sp>
        <p:nvSpPr>
          <p:cNvPr id="13318" name="Rectangle 13"/>
          <p:cNvSpPr>
            <a:spLocks noChangeArrowheads="1"/>
          </p:cNvSpPr>
          <p:nvPr/>
        </p:nvSpPr>
        <p:spPr bwMode="auto">
          <a:xfrm>
            <a:off x="1620838" y="1327150"/>
            <a:ext cx="79676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180975" algn="l"/>
              </a:tabLst>
              <a:defRPr>
                <a:solidFill>
                  <a:schemeClr val="tx1"/>
                </a:solidFill>
                <a:latin typeface="Calibri" panose="020F0502020204030204" pitchFamily="34" charset="0"/>
              </a:defRPr>
            </a:lvl1pPr>
            <a:lvl2pPr marL="742950" indent="-285750">
              <a:tabLst>
                <a:tab pos="180975" algn="l"/>
              </a:tabLst>
              <a:defRPr>
                <a:solidFill>
                  <a:schemeClr val="tx1"/>
                </a:solidFill>
                <a:latin typeface="Calibri" panose="020F0502020204030204" pitchFamily="34" charset="0"/>
              </a:defRPr>
            </a:lvl2pPr>
            <a:lvl3pPr marL="1143000" indent="-228600">
              <a:tabLst>
                <a:tab pos="180975" algn="l"/>
              </a:tabLst>
              <a:defRPr>
                <a:solidFill>
                  <a:schemeClr val="tx1"/>
                </a:solidFill>
                <a:latin typeface="Calibri" panose="020F0502020204030204" pitchFamily="34" charset="0"/>
              </a:defRPr>
            </a:lvl3pPr>
            <a:lvl4pPr marL="1600200" indent="-228600">
              <a:tabLst>
                <a:tab pos="180975" algn="l"/>
              </a:tabLst>
              <a:defRPr>
                <a:solidFill>
                  <a:schemeClr val="tx1"/>
                </a:solidFill>
                <a:latin typeface="Calibri" panose="020F0502020204030204" pitchFamily="34" charset="0"/>
              </a:defRPr>
            </a:lvl4pPr>
            <a:lvl5pPr marL="2057400" indent="-228600">
              <a:tabLst>
                <a:tab pos="180975"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9pPr>
          </a:lstStyle>
          <a:p>
            <a:pPr algn="ctr" eaLnBrk="1" hangingPunct="1"/>
            <a:r>
              <a:rPr lang="en-US" altLang="en-US" sz="2000" b="1">
                <a:latin typeface="Times New Roman" panose="02020603050405020304" pitchFamily="18" charset="0"/>
                <a:ea typeface="Calibri" panose="020F0502020204030204" pitchFamily="34" charset="0"/>
                <a:cs typeface="Times New Roman" panose="02020603050405020304" pitchFamily="18" charset="0"/>
              </a:rPr>
              <a:t>Bước 1:</a:t>
            </a:r>
            <a:r>
              <a:rPr lang="en-US" altLang="en-US" sz="2000">
                <a:latin typeface="Times New Roman" panose="02020603050405020304" pitchFamily="18" charset="0"/>
                <a:ea typeface="Calibri" panose="020F0502020204030204" pitchFamily="34" charset="0"/>
                <a:cs typeface="Times New Roman" panose="02020603050405020304" pitchFamily="18" charset="0"/>
              </a:rPr>
              <a:t>  Xác định số oxi hóa của các nguyên tố có sự thay đổi số oxi hóa</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gn="ctr"/>
            <a:r>
              <a:rPr lang="en-US" altLang="en-US" sz="2000">
                <a:latin typeface="Times New Roman" panose="02020603050405020304" pitchFamily="18" charset="0"/>
                <a:ea typeface="Calibri" panose="020F0502020204030204" pitchFamily="34" charset="0"/>
                <a:cs typeface="Times New Roman" panose="02020603050405020304" pitchFamily="18" charset="0"/>
              </a:rPr>
              <a:t>H</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rPr>
              <a:t>S   +  O</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p:txBody>
      </p:sp>
      <p:graphicFrame>
        <p:nvGraphicFramePr>
          <p:cNvPr id="13319" name="Object 20"/>
          <p:cNvGraphicFramePr>
            <a:graphicFrameLocks noChangeAspect="1"/>
          </p:cNvGraphicFramePr>
          <p:nvPr/>
        </p:nvGraphicFramePr>
        <p:xfrm>
          <a:off x="6545263" y="957263"/>
          <a:ext cx="428625" cy="228600"/>
        </p:xfrm>
        <a:graphic>
          <a:graphicData uri="http://schemas.openxmlformats.org/presentationml/2006/ole">
            <mc:AlternateContent xmlns:mc="http://schemas.openxmlformats.org/markup-compatibility/2006">
              <mc:Choice xmlns:v="urn:schemas-microsoft-com:vml" Requires="v">
                <p:oleObj spid="_x0000_s2" name="" r:id="rId3" imgW="431800" imgH="228600" progId="Equation.DSMT4">
                  <p:embed/>
                </p:oleObj>
              </mc:Choice>
              <mc:Fallback>
                <p:oleObj name="" r:id="rId3" imgW="431800" imgH="228600" progId="Equation.DSMT4">
                  <p:embed/>
                  <p:pic>
                    <p:nvPicPr>
                      <p:cNvPr id="0" name="Object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3" y="957263"/>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0" name="TextBox 21"/>
          <p:cNvSpPr txBox="1">
            <a:spLocks noChangeArrowheads="1"/>
          </p:cNvSpPr>
          <p:nvPr/>
        </p:nvSpPr>
        <p:spPr bwMode="auto">
          <a:xfrm>
            <a:off x="6816725" y="1620838"/>
            <a:ext cx="2092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latin typeface="Times New Roman" panose="02020603050405020304" pitchFamily="18" charset="0"/>
                <a:ea typeface="Calibri" panose="020F0502020204030204" pitchFamily="34" charset="0"/>
                <a:cs typeface="Times New Roman" panose="02020603050405020304" pitchFamily="18" charset="0"/>
              </a:rPr>
              <a:t>SO</a:t>
            </a:r>
            <a:r>
              <a:rPr lang="en-US" altLang="en-US" b="1"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b="1">
                <a:latin typeface="Times New Roman" panose="02020603050405020304" pitchFamily="18" charset="0"/>
                <a:ea typeface="Calibri" panose="020F0502020204030204" pitchFamily="34" charset="0"/>
                <a:cs typeface="Times New Roman" panose="02020603050405020304" pitchFamily="18" charset="0"/>
              </a:rPr>
              <a:t>   + H</a:t>
            </a:r>
            <a:r>
              <a:rPr lang="en-US" altLang="en-US" b="1"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b="1">
                <a:latin typeface="Times New Roman" panose="02020603050405020304" pitchFamily="18" charset="0"/>
                <a:ea typeface="Calibri" panose="020F0502020204030204" pitchFamily="34" charset="0"/>
                <a:cs typeface="Times New Roman" panose="02020603050405020304" pitchFamily="18" charset="0"/>
              </a:rPr>
              <a:t>O</a:t>
            </a:r>
            <a:endParaRPr lang="en-US" altLang="vi-VN">
              <a:ea typeface="Calibri" panose="020F0502020204030204" pitchFamily="34" charset="0"/>
              <a:cs typeface="Times New Roman" panose="02020603050405020304" pitchFamily="18" charset="0"/>
            </a:endParaRPr>
          </a:p>
        </p:txBody>
      </p:sp>
      <p:sp>
        <p:nvSpPr>
          <p:cNvPr id="13321" name="TextBox 22"/>
          <p:cNvSpPr txBox="1">
            <a:spLocks noChangeArrowheads="1"/>
          </p:cNvSpPr>
          <p:nvPr/>
        </p:nvSpPr>
        <p:spPr bwMode="auto">
          <a:xfrm>
            <a:off x="1711325" y="2395538"/>
            <a:ext cx="9386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2000" b="1">
                <a:latin typeface="Times New Roman" panose="02020603050405020304" pitchFamily="18" charset="0"/>
                <a:cs typeface="Times New Roman" panose="02020603050405020304" pitchFamily="18" charset="0"/>
              </a:rPr>
              <a:t>Bước 3:</a:t>
            </a:r>
            <a:r>
              <a:rPr lang="en-US" altLang="vi-VN" sz="2000">
                <a:latin typeface="Times New Roman" panose="02020603050405020304" pitchFamily="18" charset="0"/>
                <a:cs typeface="Times New Roman" panose="02020603050405020304" pitchFamily="18" charset="0"/>
              </a:rPr>
              <a:t> Xác định (và nhân) các hệ số thích hợp vào các quá trình</a:t>
            </a:r>
            <a:endParaRPr lang="en-US" altLang="vi-VN" sz="2000">
              <a:latin typeface="Times New Roman" panose="02020603050405020304" pitchFamily="18" charset="0"/>
              <a:cs typeface="Times New Roman" panose="02020603050405020304" pitchFamily="18" charset="0"/>
            </a:endParaRPr>
          </a:p>
          <a:p>
            <a:r>
              <a:rPr lang="en-US" altLang="vi-VN" sz="2000" b="1">
                <a:latin typeface="Times New Roman" panose="02020603050405020304" pitchFamily="18" charset="0"/>
                <a:cs typeface="Times New Roman" panose="02020603050405020304" pitchFamily="18" charset="0"/>
              </a:rPr>
              <a:t>Bước 4:</a:t>
            </a:r>
            <a:r>
              <a:rPr lang="en-US" altLang="vi-VN" sz="2000">
                <a:latin typeface="Times New Roman" panose="02020603050405020304" pitchFamily="18" charset="0"/>
                <a:cs typeface="Times New Roman" panose="02020603050405020304" pitchFamily="18" charset="0"/>
              </a:rPr>
              <a:t> Đặt các hệ số vào phương trình phản ứng. Cân bằng số lượng</a:t>
            </a:r>
            <a:endParaRPr lang="en-US" altLang="vi-VN" sz="2000">
              <a:latin typeface="Times New Roman" panose="02020603050405020304" pitchFamily="18" charset="0"/>
              <a:cs typeface="Times New Roman" panose="02020603050405020304" pitchFamily="18" charset="0"/>
            </a:endParaRPr>
          </a:p>
          <a:p>
            <a:r>
              <a:rPr lang="en-US" altLang="vi-VN" sz="2000">
                <a:latin typeface="Times New Roman" panose="02020603050405020304" pitchFamily="18" charset="0"/>
                <a:cs typeface="Times New Roman" panose="02020603050405020304" pitchFamily="18" charset="0"/>
              </a:rPr>
              <a:t> nguyên tử của các nguyên tố còn lại.</a:t>
            </a:r>
            <a:endParaRPr lang="en-US" altLang="vi-VN" sz="2000">
              <a:latin typeface="Times New Roman" panose="02020603050405020304" pitchFamily="18" charset="0"/>
              <a:cs typeface="Times New Roman" panose="02020603050405020304" pitchFamily="18" charset="0"/>
            </a:endParaRPr>
          </a:p>
        </p:txBody>
      </p:sp>
      <p:sp>
        <p:nvSpPr>
          <p:cNvPr id="13322" name="Rectangle 23"/>
          <p:cNvSpPr>
            <a:spLocks noChangeArrowheads="1"/>
          </p:cNvSpPr>
          <p:nvPr/>
        </p:nvSpPr>
        <p:spPr bwMode="auto">
          <a:xfrm>
            <a:off x="1711325" y="2014538"/>
            <a:ext cx="50831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nSpc>
                <a:spcPct val="107000"/>
              </a:lnSpc>
              <a:spcAft>
                <a:spcPts val="800"/>
              </a:spcAft>
            </a:pPr>
            <a:r>
              <a:rPr lang="en-US" altLang="vi-VN" sz="2000" b="1">
                <a:latin typeface="Times New Roman" panose="02020603050405020304" pitchFamily="18" charset="0"/>
                <a:ea typeface="Calibri" panose="020F0502020204030204" pitchFamily="34" charset="0"/>
                <a:cs typeface="Times New Roman" panose="02020603050405020304" pitchFamily="18" charset="0"/>
              </a:rPr>
              <a:t>Bước 2:</a:t>
            </a:r>
            <a:r>
              <a:rPr lang="en-US" altLang="vi-VN" sz="2000">
                <a:latin typeface="Times New Roman" panose="02020603050405020304" pitchFamily="18" charset="0"/>
                <a:ea typeface="Calibri" panose="020F0502020204030204" pitchFamily="34" charset="0"/>
                <a:cs typeface="Times New Roman" panose="02020603050405020304" pitchFamily="18" charset="0"/>
              </a:rPr>
              <a:t> Viết quá trình oxi hóa và quá trình khử</a:t>
            </a:r>
            <a:endParaRPr lang="en-US" altLang="vi-VN"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23" name="Rectangle 19"/>
          <p:cNvSpPr>
            <a:spLocks noChangeArrowheads="1"/>
          </p:cNvSpPr>
          <p:nvPr/>
        </p:nvSpPr>
        <p:spPr bwMode="auto">
          <a:xfrm>
            <a:off x="1155700" y="3348038"/>
            <a:ext cx="1038542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180975" algn="l"/>
              </a:tabLst>
              <a:defRPr>
                <a:solidFill>
                  <a:schemeClr val="tx1"/>
                </a:solidFill>
                <a:latin typeface="Calibri" panose="020F0502020204030204" pitchFamily="34" charset="0"/>
              </a:defRPr>
            </a:lvl1pPr>
            <a:lvl2pPr marL="742950" indent="-285750">
              <a:tabLst>
                <a:tab pos="180975" algn="l"/>
              </a:tabLst>
              <a:defRPr>
                <a:solidFill>
                  <a:schemeClr val="tx1"/>
                </a:solidFill>
                <a:latin typeface="Calibri" panose="020F0502020204030204" pitchFamily="34" charset="0"/>
              </a:defRPr>
            </a:lvl2pPr>
            <a:lvl3pPr marL="1143000" indent="-228600">
              <a:tabLst>
                <a:tab pos="180975" algn="l"/>
              </a:tabLst>
              <a:defRPr>
                <a:solidFill>
                  <a:schemeClr val="tx1"/>
                </a:solidFill>
                <a:latin typeface="Calibri" panose="020F0502020204030204" pitchFamily="34" charset="0"/>
              </a:defRPr>
            </a:lvl3pPr>
            <a:lvl4pPr marL="1600200" indent="-228600">
              <a:tabLst>
                <a:tab pos="180975" algn="l"/>
              </a:tabLst>
              <a:defRPr>
                <a:solidFill>
                  <a:schemeClr val="tx1"/>
                </a:solidFill>
                <a:latin typeface="Calibri" panose="020F0502020204030204" pitchFamily="34" charset="0"/>
              </a:defRPr>
            </a:lvl4pPr>
            <a:lvl5pPr marL="2057400" indent="-228600">
              <a:tabLst>
                <a:tab pos="180975"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9pPr>
          </a:lstStyle>
          <a:p>
            <a:pPr algn="just" eaLnBrk="1" hangingPunct="1"/>
            <a:r>
              <a:rPr lang="en-US" altLang="vi-VN" sz="2000" b="1">
                <a:latin typeface="Times New Roman" panose="02020603050405020304" pitchFamily="18" charset="0"/>
                <a:ea typeface="Calibri" panose="020F0502020204030204" pitchFamily="34" charset="0"/>
                <a:cs typeface="Times New Roman" panose="02020603050405020304" pitchFamily="18" charset="0"/>
              </a:rPr>
              <a:t>    C</a:t>
            </a:r>
            <a:r>
              <a:rPr lang="en-US" altLang="en-US" sz="2000" b="1">
                <a:latin typeface="Times New Roman" panose="02020603050405020304" pitchFamily="18" charset="0"/>
                <a:ea typeface="Calibri" panose="020F0502020204030204" pitchFamily="34" charset="0"/>
                <a:cs typeface="Times New Roman" panose="02020603050405020304" pitchFamily="18" charset="0"/>
              </a:rPr>
              <a:t>âu 2: Lập phương trình hóa học của các phản ứng oxi hóa – khử sau,</a:t>
            </a:r>
            <a:endParaRPr lang="en-US" altLang="en-US" sz="2000" b="1">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r>
              <a:rPr lang="en-US" altLang="en-US" sz="2000" b="1">
                <a:latin typeface="Times New Roman" panose="02020603050405020304" pitchFamily="18" charset="0"/>
                <a:ea typeface="Calibri" panose="020F0502020204030204" pitchFamily="34" charset="0"/>
                <a:cs typeface="Times New Roman" panose="02020603050405020304" pitchFamily="18" charset="0"/>
              </a:rPr>
              <a:t>         xác định vai trò của các chất tham gia phản ứng</a:t>
            </a:r>
            <a:endParaRPr lang="en-US" altLang="en-US" sz="2000" b="1">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r>
              <a:rPr lang="en-US" altLang="en-US" sz="2000">
                <a:latin typeface="Times New Roman" panose="02020603050405020304" pitchFamily="18" charset="0"/>
                <a:ea typeface="Calibri" panose="020F0502020204030204" pitchFamily="34" charset="0"/>
                <a:cs typeface="Times New Roman" panose="02020603050405020304" pitchFamily="18" charset="0"/>
              </a:rPr>
              <a:t>         1</a:t>
            </a:r>
            <a:r>
              <a:rPr lang="en-US" altLang="en-US" sz="2000" b="1">
                <a:latin typeface="Times New Roman" panose="02020603050405020304" pitchFamily="18" charset="0"/>
                <a:ea typeface="Calibri" panose="020F0502020204030204" pitchFamily="34" charset="0"/>
                <a:cs typeface="Times New Roman" panose="02020603050405020304" pitchFamily="18" charset="0"/>
              </a:rPr>
              <a:t>/ </a:t>
            </a:r>
            <a:r>
              <a:rPr lang="en-US" altLang="vi-VN">
                <a:ea typeface="Calibri" panose="020F0502020204030204" pitchFamily="34" charset="0"/>
                <a:cs typeface="Times New Roman" panose="02020603050405020304" pitchFamily="18" charset="0"/>
              </a:rPr>
              <a:t>KMnO</a:t>
            </a:r>
            <a:r>
              <a:rPr lang="en-US" altLang="vi-VN" baseline="-25000">
                <a:ea typeface="Calibri" panose="020F0502020204030204" pitchFamily="34" charset="0"/>
                <a:cs typeface="Times New Roman" panose="02020603050405020304" pitchFamily="18" charset="0"/>
              </a:rPr>
              <a:t>4</a:t>
            </a:r>
            <a:r>
              <a:rPr lang="en-US" altLang="vi-VN">
                <a:ea typeface="Calibri" panose="020F0502020204030204" pitchFamily="34" charset="0"/>
                <a:cs typeface="Times New Roman" panose="02020603050405020304" pitchFamily="18" charset="0"/>
              </a:rPr>
              <a:t>  +  HCl  </a:t>
            </a:r>
            <a:r>
              <a:rPr lang="en-US" altLang="vi-VN">
                <a:ea typeface="Calibri" panose="020F0502020204030204" pitchFamily="34" charset="0"/>
                <a:cs typeface="Times New Roman" panose="02020603050405020304" pitchFamily="18" charset="0"/>
                <a:sym typeface="Symbol" panose="05050102010706020507" pitchFamily="18" charset="2"/>
              </a:rPr>
              <a:t></a:t>
            </a:r>
            <a:r>
              <a:rPr lang="en-US" altLang="vi-VN">
                <a:ea typeface="Calibri" panose="020F0502020204030204" pitchFamily="34" charset="0"/>
                <a:cs typeface="Times New Roman" panose="02020603050405020304" pitchFamily="18" charset="0"/>
              </a:rPr>
              <a:t>  KCl   +  MnCl</a:t>
            </a:r>
            <a:r>
              <a:rPr lang="en-US" altLang="vi-VN" baseline="-25000">
                <a:ea typeface="Calibri" panose="020F0502020204030204" pitchFamily="34" charset="0"/>
                <a:cs typeface="Times New Roman" panose="02020603050405020304" pitchFamily="18" charset="0"/>
              </a:rPr>
              <a:t>2</a:t>
            </a:r>
            <a:r>
              <a:rPr lang="en-US" altLang="vi-VN">
                <a:ea typeface="Calibri" panose="020F0502020204030204" pitchFamily="34" charset="0"/>
                <a:cs typeface="Times New Roman" panose="02020603050405020304" pitchFamily="18" charset="0"/>
              </a:rPr>
              <a:t>  +  Cl</a:t>
            </a:r>
            <a:r>
              <a:rPr lang="en-US" altLang="vi-VN" baseline="-25000">
                <a:ea typeface="Calibri" panose="020F0502020204030204" pitchFamily="34" charset="0"/>
                <a:cs typeface="Times New Roman" panose="02020603050405020304" pitchFamily="18" charset="0"/>
              </a:rPr>
              <a:t>2</a:t>
            </a:r>
            <a:r>
              <a:rPr lang="en-US" altLang="vi-VN">
                <a:ea typeface="Calibri" panose="020F0502020204030204" pitchFamily="34" charset="0"/>
                <a:cs typeface="Times New Roman" panose="02020603050405020304" pitchFamily="18" charset="0"/>
                <a:sym typeface="Symbol" panose="05050102010706020507" pitchFamily="18" charset="2"/>
              </a:rPr>
              <a:t></a:t>
            </a:r>
            <a:r>
              <a:rPr lang="en-US" altLang="vi-VN">
                <a:ea typeface="Calibri" panose="020F0502020204030204" pitchFamily="34" charset="0"/>
                <a:cs typeface="Times New Roman" panose="02020603050405020304" pitchFamily="18" charset="0"/>
              </a:rPr>
              <a:t>  +  H</a:t>
            </a:r>
            <a:r>
              <a:rPr lang="en-US" altLang="vi-VN" baseline="-25000">
                <a:ea typeface="Calibri" panose="020F0502020204030204" pitchFamily="34" charset="0"/>
                <a:cs typeface="Times New Roman" panose="02020603050405020304" pitchFamily="18" charset="0"/>
              </a:rPr>
              <a:t>2</a:t>
            </a:r>
            <a:r>
              <a:rPr lang="en-US" altLang="vi-VN">
                <a:ea typeface="Calibri" panose="020F0502020204030204" pitchFamily="34" charset="0"/>
                <a:cs typeface="Times New Roman" panose="02020603050405020304" pitchFamily="18" charset="0"/>
              </a:rPr>
              <a:t>O</a:t>
            </a:r>
            <a:endParaRPr lang="en-US" altLang="vi-VN">
              <a:ea typeface="Calibri" panose="020F0502020204030204" pitchFamily="34" charset="0"/>
              <a:cs typeface="Times New Roman" panose="02020603050405020304" pitchFamily="18" charset="0"/>
            </a:endParaRPr>
          </a:p>
          <a:p>
            <a:pPr algn="just" eaLnBrk="1" hangingPunct="1"/>
            <a:r>
              <a:rPr lang="en-US" altLang="en-US" sz="2000">
                <a:latin typeface="Times New Roman" panose="02020603050405020304" pitchFamily="18" charset="0"/>
                <a:ea typeface="Calibri" panose="020F0502020204030204" pitchFamily="34" charset="0"/>
                <a:cs typeface="Times New Roman" panose="02020603050405020304" pitchFamily="18" charset="0"/>
              </a:rPr>
              <a:t>         2/ </a:t>
            </a:r>
            <a:r>
              <a:rPr lang="en-US" altLang="vi-VN">
                <a:ea typeface="Calibri" panose="020F0502020204030204" pitchFamily="34" charset="0"/>
                <a:cs typeface="Times New Roman" panose="02020603050405020304" pitchFamily="18" charset="0"/>
              </a:rPr>
              <a:t>NH</a:t>
            </a:r>
            <a:r>
              <a:rPr lang="en-US" altLang="vi-VN" baseline="-25000">
                <a:ea typeface="Calibri" panose="020F0502020204030204" pitchFamily="34" charset="0"/>
                <a:cs typeface="Times New Roman" panose="02020603050405020304" pitchFamily="18" charset="0"/>
              </a:rPr>
              <a:t>3</a:t>
            </a:r>
            <a:r>
              <a:rPr lang="en-US" altLang="vi-VN">
                <a:ea typeface="Calibri" panose="020F0502020204030204" pitchFamily="34" charset="0"/>
                <a:cs typeface="Times New Roman" panose="02020603050405020304" pitchFamily="18" charset="0"/>
              </a:rPr>
              <a:t>  +  Br</a:t>
            </a:r>
            <a:r>
              <a:rPr lang="en-US" altLang="vi-VN" baseline="-25000">
                <a:ea typeface="Calibri" panose="020F0502020204030204" pitchFamily="34" charset="0"/>
                <a:cs typeface="Times New Roman" panose="02020603050405020304" pitchFamily="18" charset="0"/>
              </a:rPr>
              <a:t>2</a:t>
            </a:r>
            <a:r>
              <a:rPr lang="en-US" altLang="vi-VN">
                <a:ea typeface="Calibri" panose="020F0502020204030204" pitchFamily="34" charset="0"/>
                <a:cs typeface="Times New Roman" panose="02020603050405020304" pitchFamily="18" charset="0"/>
              </a:rPr>
              <a:t>  </a:t>
            </a:r>
            <a:r>
              <a:rPr lang="en-US" altLang="vi-VN">
                <a:ea typeface="Calibri" panose="020F0502020204030204" pitchFamily="34" charset="0"/>
                <a:cs typeface="Times New Roman" panose="02020603050405020304" pitchFamily="18" charset="0"/>
                <a:sym typeface="Symbol" panose="05050102010706020507" pitchFamily="18" charset="2"/>
              </a:rPr>
              <a:t></a:t>
            </a:r>
            <a:r>
              <a:rPr lang="en-US" altLang="vi-VN">
                <a:ea typeface="Calibri" panose="020F0502020204030204" pitchFamily="34" charset="0"/>
                <a:cs typeface="Times New Roman" panose="02020603050405020304" pitchFamily="18" charset="0"/>
              </a:rPr>
              <a:t>   N</a:t>
            </a:r>
            <a:r>
              <a:rPr lang="en-US" altLang="vi-VN" baseline="-25000">
                <a:ea typeface="Calibri" panose="020F0502020204030204" pitchFamily="34" charset="0"/>
                <a:cs typeface="Times New Roman" panose="02020603050405020304" pitchFamily="18" charset="0"/>
              </a:rPr>
              <a:t>2</a:t>
            </a:r>
            <a:r>
              <a:rPr lang="en-US" altLang="vi-VN">
                <a:ea typeface="Calibri" panose="020F0502020204030204" pitchFamily="34" charset="0"/>
                <a:cs typeface="Times New Roman" panose="02020603050405020304" pitchFamily="18" charset="0"/>
                <a:sym typeface="Symbol" panose="05050102010706020507" pitchFamily="18" charset="2"/>
              </a:rPr>
              <a:t></a:t>
            </a:r>
            <a:r>
              <a:rPr lang="en-US" altLang="vi-VN">
                <a:ea typeface="Calibri" panose="020F0502020204030204" pitchFamily="34" charset="0"/>
                <a:cs typeface="Times New Roman" panose="02020603050405020304" pitchFamily="18" charset="0"/>
              </a:rPr>
              <a:t>   +   HBr</a:t>
            </a:r>
            <a:endParaRPr lang="en-US" altLang="vi-VN">
              <a:ea typeface="Calibri" panose="020F0502020204030204" pitchFamily="34" charset="0"/>
              <a:cs typeface="Times New Roman" panose="02020603050405020304" pitchFamily="18" charset="0"/>
            </a:endParaRPr>
          </a:p>
          <a:p>
            <a:pPr algn="just" eaLnBrk="1" hangingPunct="1"/>
            <a:r>
              <a:rPr lang="en-US" altLang="en-US" sz="2000">
                <a:latin typeface="Times New Roman" panose="02020603050405020304" pitchFamily="18" charset="0"/>
                <a:ea typeface="Calibri" panose="020F0502020204030204" pitchFamily="34" charset="0"/>
                <a:cs typeface="Times New Roman" panose="02020603050405020304" pitchFamily="18" charset="0"/>
              </a:rPr>
              <a:t>         3/ </a:t>
            </a:r>
            <a:r>
              <a:rPr lang="en-US" altLang="en-US" sz="2000">
                <a:ea typeface="Calibri" panose="020F0502020204030204" pitchFamily="34" charset="0"/>
                <a:cs typeface="Times New Roman" panose="02020603050405020304" pitchFamily="18" charset="0"/>
              </a:rPr>
              <a:t>NH</a:t>
            </a:r>
            <a:r>
              <a:rPr lang="en-US" altLang="en-US" sz="2000" baseline="-30000">
                <a:ea typeface="Calibri" panose="020F0502020204030204" pitchFamily="34" charset="0"/>
                <a:cs typeface="Times New Roman" panose="02020603050405020304" pitchFamily="18" charset="0"/>
              </a:rPr>
              <a:t>3</a:t>
            </a:r>
            <a:r>
              <a:rPr lang="en-US" altLang="en-US" sz="2000">
                <a:ea typeface="Calibri" panose="020F0502020204030204" pitchFamily="34" charset="0"/>
                <a:cs typeface="Times New Roman" panose="02020603050405020304" pitchFamily="18" charset="0"/>
              </a:rPr>
              <a:t>  +  </a:t>
            </a:r>
            <a:r>
              <a:rPr lang="en-US" altLang="en-US" sz="2000">
                <a:latin typeface="Times New Roman" panose="02020603050405020304" pitchFamily="18" charset="0"/>
                <a:ea typeface="Calibri" panose="020F0502020204030204" pitchFamily="34" charset="0"/>
                <a:cs typeface="Times New Roman" panose="02020603050405020304" pitchFamily="18" charset="0"/>
              </a:rPr>
              <a:t>CuO         Cu  +  N</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altLang="en-US" sz="2000">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H</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O</a:t>
            </a:r>
            <a:endPar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algn="just" eaLnBrk="1" hangingPunct="1"/>
            <a:r>
              <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4/ </a:t>
            </a:r>
            <a:endPar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algn="just" eaLnBrk="1" hangingPunct="1"/>
            <a:r>
              <a:rPr lang="en-US" altLang="en-US" sz="2800"/>
              <a:t>       </a:t>
            </a:r>
            <a:r>
              <a:rPr lang="en-US" altLang="en-US" sz="2000"/>
              <a:t>5/ </a:t>
            </a:r>
            <a:r>
              <a:rPr lang="en-US" altLang="en-US" sz="2000">
                <a:latin typeface="Times New Roman" panose="02020603050405020304" pitchFamily="18" charset="0"/>
                <a:cs typeface="Calibri" panose="020F0502020204030204" pitchFamily="34" charset="0"/>
              </a:rPr>
              <a:t>KClO</a:t>
            </a:r>
            <a:r>
              <a:rPr lang="en-US" altLang="en-US" sz="2000" baseline="-30000">
                <a:latin typeface="Times New Roman" panose="02020603050405020304" pitchFamily="18" charset="0"/>
                <a:cs typeface="Calibri" panose="020F0502020204030204" pitchFamily="34" charset="0"/>
              </a:rPr>
              <a:t>3</a:t>
            </a:r>
            <a:r>
              <a:rPr lang="en-US" altLang="en-US" sz="2000">
                <a:latin typeface="Times New Roman" panose="02020603050405020304" pitchFamily="18" charset="0"/>
                <a:cs typeface="Calibri" panose="020F0502020204030204" pitchFamily="34" charset="0"/>
              </a:rPr>
              <a:t>         KCl   +   O</a:t>
            </a:r>
            <a:r>
              <a:rPr lang="en-US" altLang="en-US" sz="2000" baseline="-30000">
                <a:latin typeface="Times New Roman" panose="02020603050405020304" pitchFamily="18" charset="0"/>
                <a:cs typeface="Calibri" panose="020F0502020204030204" pitchFamily="34" charset="0"/>
              </a:rPr>
              <a:t>2</a:t>
            </a:r>
            <a:r>
              <a:rPr lang="en-US" altLang="en-US" sz="2000">
                <a:latin typeface="Times New Roman" panose="02020603050405020304" pitchFamily="18" charset="0"/>
                <a:cs typeface="Calibri" panose="020F0502020204030204" pitchFamily="34" charset="0"/>
                <a:sym typeface="Symbol" panose="05050102010706020507" pitchFamily="18" charset="2"/>
              </a:rPr>
              <a:t></a:t>
            </a:r>
            <a:r>
              <a:rPr lang="en-US" altLang="en-US" sz="2000">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Calibri" panose="020F0502020204030204" pitchFamily="34" charset="0"/>
              <a:sym typeface="Symbol" panose="05050102010706020507" pitchFamily="18" charset="2"/>
            </a:endParaRPr>
          </a:p>
          <a:p>
            <a:pPr algn="just" eaLnBrk="1" hangingPunct="1"/>
            <a:endParaRPr lang="en-US" altLang="en-US" sz="2800"/>
          </a:p>
          <a:p>
            <a:pPr algn="just" eaLnBrk="1" hangingPunct="1"/>
            <a:r>
              <a:rPr lang="en-US" altLang="en-US" sz="2000">
                <a:latin typeface="Times New Roman" panose="02020603050405020304" pitchFamily="18" charset="0"/>
                <a:cs typeface="Times New Roman" panose="02020603050405020304" pitchFamily="18" charset="0"/>
              </a:rPr>
              <a:t> </a:t>
            </a:r>
            <a:endParaRPr lang="en-US" altLang="en-US" sz="2000">
              <a:latin typeface="Times New Roman" panose="02020603050405020304" pitchFamily="18" charset="0"/>
              <a:cs typeface="Times New Roman" panose="02020603050405020304" pitchFamily="18" charset="0"/>
            </a:endParaRPr>
          </a:p>
        </p:txBody>
      </p:sp>
      <p:graphicFrame>
        <p:nvGraphicFramePr>
          <p:cNvPr id="13324" name="Object 32"/>
          <p:cNvGraphicFramePr>
            <a:graphicFrameLocks noChangeAspect="1"/>
          </p:cNvGraphicFramePr>
          <p:nvPr/>
        </p:nvGraphicFramePr>
        <p:xfrm>
          <a:off x="3451225" y="4684713"/>
          <a:ext cx="428625" cy="228600"/>
        </p:xfrm>
        <a:graphic>
          <a:graphicData uri="http://schemas.openxmlformats.org/presentationml/2006/ole">
            <mc:AlternateContent xmlns:mc="http://schemas.openxmlformats.org/markup-compatibility/2006">
              <mc:Choice xmlns:v="urn:schemas-microsoft-com:vml" Requires="v">
                <p:oleObj spid="_x0000_s3" name="" r:id="rId4" imgW="431800" imgH="228600" progId="Equation.DSMT4">
                  <p:embed/>
                </p:oleObj>
              </mc:Choice>
              <mc:Fallback>
                <p:oleObj name="" r:id="rId4" imgW="431800" imgH="228600" progId="Equation.DSMT4">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225" y="4684713"/>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25" name="Object 35"/>
          <p:cNvGraphicFramePr>
            <a:graphicFrameLocks noChangeAspect="1"/>
          </p:cNvGraphicFramePr>
          <p:nvPr/>
        </p:nvGraphicFramePr>
        <p:xfrm>
          <a:off x="3268663" y="5013325"/>
          <a:ext cx="428625" cy="228600"/>
        </p:xfrm>
        <a:graphic>
          <a:graphicData uri="http://schemas.openxmlformats.org/presentationml/2006/ole">
            <mc:AlternateContent xmlns:mc="http://schemas.openxmlformats.org/markup-compatibility/2006">
              <mc:Choice xmlns:v="urn:schemas-microsoft-com:vml" Requires="v">
                <p:oleObj spid="_x0000_s4" name="" r:id="rId6" imgW="431800" imgH="228600" progId="Equation.DSMT4">
                  <p:embed/>
                </p:oleObj>
              </mc:Choice>
              <mc:Fallback>
                <p:oleObj name="" r:id="rId6" imgW="431800" imgH="228600" progId="Equation.DSMT4">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663" y="501332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26" name="Rectangle 34"/>
          <p:cNvSpPr>
            <a:spLocks noChangeArrowheads="1"/>
          </p:cNvSpPr>
          <p:nvPr/>
        </p:nvSpPr>
        <p:spPr bwMode="auto">
          <a:xfrm>
            <a:off x="1916113" y="4899025"/>
            <a:ext cx="1597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000">
                <a:latin typeface="Times New Roman" panose="02020603050405020304" pitchFamily="18" charset="0"/>
                <a:ea typeface="Calibri" panose="020F0502020204030204" pitchFamily="34" charset="0"/>
                <a:cs typeface="Times New Roman" panose="02020603050405020304" pitchFamily="18" charset="0"/>
              </a:rPr>
              <a:t>FeS</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rPr>
              <a:t>  +   O</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327" name="Rectangle 35"/>
          <p:cNvSpPr>
            <a:spLocks noChangeArrowheads="1"/>
          </p:cNvSpPr>
          <p:nvPr/>
        </p:nvSpPr>
        <p:spPr bwMode="auto">
          <a:xfrm>
            <a:off x="3635375" y="4900613"/>
            <a:ext cx="23542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180975" algn="l"/>
              </a:tabLst>
              <a:defRPr>
                <a:solidFill>
                  <a:schemeClr val="tx1"/>
                </a:solidFill>
                <a:latin typeface="Calibri" panose="020F0502020204030204" pitchFamily="34" charset="0"/>
              </a:defRPr>
            </a:lvl1pPr>
            <a:lvl2pPr marL="742950" indent="-285750">
              <a:tabLst>
                <a:tab pos="180975" algn="l"/>
              </a:tabLst>
              <a:defRPr>
                <a:solidFill>
                  <a:schemeClr val="tx1"/>
                </a:solidFill>
                <a:latin typeface="Calibri" panose="020F0502020204030204" pitchFamily="34" charset="0"/>
              </a:defRPr>
            </a:lvl2pPr>
            <a:lvl3pPr marL="1143000" indent="-228600">
              <a:tabLst>
                <a:tab pos="180975" algn="l"/>
              </a:tabLst>
              <a:defRPr>
                <a:solidFill>
                  <a:schemeClr val="tx1"/>
                </a:solidFill>
                <a:latin typeface="Calibri" panose="020F0502020204030204" pitchFamily="34" charset="0"/>
              </a:defRPr>
            </a:lvl3pPr>
            <a:lvl4pPr marL="1600200" indent="-228600">
              <a:tabLst>
                <a:tab pos="180975" algn="l"/>
              </a:tabLst>
              <a:defRPr>
                <a:solidFill>
                  <a:schemeClr val="tx1"/>
                </a:solidFill>
                <a:latin typeface="Calibri" panose="020F0502020204030204" pitchFamily="34" charset="0"/>
              </a:defRPr>
            </a:lvl4pPr>
            <a:lvl5pPr marL="2057400" indent="-228600">
              <a:tabLst>
                <a:tab pos="180975"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9pPr>
          </a:lstStyle>
          <a:p>
            <a:pPr algn="just" eaLnBrk="1" hangingPunct="1"/>
            <a:r>
              <a:rPr lang="en-US" altLang="en-US" sz="1300">
                <a:ea typeface="Calibri" panose="020F0502020204030204" pitchFamily="34" charset="0"/>
                <a:cs typeface="Times New Roman" panose="02020603050405020304" pitchFamily="18" charset="0"/>
              </a:rPr>
              <a:t>  </a:t>
            </a:r>
            <a:r>
              <a:rPr lang="en-US" altLang="en-US" sz="2000">
                <a:latin typeface="Times New Roman" panose="02020603050405020304" pitchFamily="18" charset="0"/>
                <a:ea typeface="Calibri" panose="020F0502020204030204" pitchFamily="34" charset="0"/>
                <a:cs typeface="Times New Roman" panose="02020603050405020304" pitchFamily="18" charset="0"/>
              </a:rPr>
              <a:t>Fe</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rPr>
              <a:t>O</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3</a:t>
            </a:r>
            <a:r>
              <a:rPr lang="en-US" altLang="en-US" sz="2000">
                <a:latin typeface="Times New Roman" panose="02020603050405020304" pitchFamily="18" charset="0"/>
                <a:ea typeface="Calibri" panose="020F0502020204030204" pitchFamily="34" charset="0"/>
                <a:cs typeface="Times New Roman" panose="02020603050405020304" pitchFamily="18" charset="0"/>
              </a:rPr>
              <a:t>  +  SO</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2</a:t>
            </a:r>
            <a:r>
              <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a:t>
            </a:r>
            <a:endParaRPr lang="en-US" altLang="en-US" sz="2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p:txBody>
      </p:sp>
      <p:graphicFrame>
        <p:nvGraphicFramePr>
          <p:cNvPr id="13328" name="Object 41"/>
          <p:cNvGraphicFramePr>
            <a:graphicFrameLocks noChangeAspect="1"/>
          </p:cNvGraphicFramePr>
          <p:nvPr/>
        </p:nvGraphicFramePr>
        <p:xfrm>
          <a:off x="111125" y="41275"/>
          <a:ext cx="428625" cy="69850"/>
        </p:xfrm>
        <a:graphic>
          <a:graphicData uri="http://schemas.openxmlformats.org/presentationml/2006/ole">
            <mc:AlternateContent xmlns:mc="http://schemas.openxmlformats.org/markup-compatibility/2006">
              <mc:Choice xmlns:v="urn:schemas-microsoft-com:vml" Requires="v">
                <p:oleObj spid="_x0000_s5" name="" r:id="rId7" imgW="431800" imgH="228600" progId="Equation.DSMT4">
                  <p:embed/>
                </p:oleObj>
              </mc:Choice>
              <mc:Fallback>
                <p:oleObj name="" r:id="rId7" imgW="431800" imgH="228600" progId="Equation.DSMT4">
                  <p:embed/>
                  <p:pic>
                    <p:nvPicPr>
                      <p:cNvPr id="0" name="Object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41275"/>
                        <a:ext cx="42862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29" name="Object 43"/>
          <p:cNvGraphicFramePr>
            <a:graphicFrameLocks noChangeAspect="1"/>
          </p:cNvGraphicFramePr>
          <p:nvPr/>
        </p:nvGraphicFramePr>
        <p:xfrm>
          <a:off x="2808288" y="5321300"/>
          <a:ext cx="428625" cy="288925"/>
        </p:xfrm>
        <a:graphic>
          <a:graphicData uri="http://schemas.openxmlformats.org/presentationml/2006/ole">
            <mc:AlternateContent xmlns:mc="http://schemas.openxmlformats.org/markup-compatibility/2006">
              <mc:Choice xmlns:v="urn:schemas-microsoft-com:vml" Requires="v">
                <p:oleObj spid="_x0000_s6" name="" r:id="rId8" imgW="431800" imgH="228600" progId="Equation.DSMT4">
                  <p:embed/>
                </p:oleObj>
              </mc:Choice>
              <mc:Fallback>
                <p:oleObj name="" r:id="rId8" imgW="431800" imgH="228600" progId="Equation.DSMT4">
                  <p:embed/>
                  <p:pic>
                    <p:nvPicPr>
                      <p:cNvPr id="0" name="Object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5321300"/>
                        <a:ext cx="4286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Oval Callout 44"/>
          <p:cNvSpPr/>
          <p:nvPr/>
        </p:nvSpPr>
        <p:spPr>
          <a:xfrm>
            <a:off x="9447213" y="111125"/>
            <a:ext cx="2386012" cy="42846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accent4"/>
                </a:solidFill>
                <a:latin typeface="Times New Roman" panose="02020603050405020304" pitchFamily="18" charset="0"/>
                <a:cs typeface="Times New Roman" panose="02020603050405020304" pitchFamily="18" charset="0"/>
              </a:rPr>
              <a:t>Chia </a:t>
            </a:r>
            <a:r>
              <a:rPr lang="en-US" dirty="0" err="1">
                <a:solidFill>
                  <a:schemeClr val="accent4"/>
                </a:solidFill>
                <a:latin typeface="Times New Roman" panose="02020603050405020304" pitchFamily="18" charset="0"/>
                <a:cs typeface="Times New Roman" panose="02020603050405020304" pitchFamily="18" charset="0"/>
              </a:rPr>
              <a:t>lớp</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thành</a:t>
            </a:r>
            <a:r>
              <a:rPr lang="en-US" dirty="0">
                <a:solidFill>
                  <a:schemeClr val="accent4"/>
                </a:solidFill>
                <a:latin typeface="Times New Roman" panose="02020603050405020304" pitchFamily="18" charset="0"/>
                <a:cs typeface="Times New Roman" panose="02020603050405020304" pitchFamily="18" charset="0"/>
              </a:rPr>
              <a:t> 6 </a:t>
            </a:r>
            <a:r>
              <a:rPr lang="en-US" dirty="0" err="1">
                <a:solidFill>
                  <a:schemeClr val="accent4"/>
                </a:solidFill>
                <a:latin typeface="Times New Roman" panose="02020603050405020304" pitchFamily="18" charset="0"/>
                <a:cs typeface="Times New Roman" panose="02020603050405020304" pitchFamily="18" charset="0"/>
              </a:rPr>
              <a:t>nhóm.Yêu</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cầu</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học</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sinh</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thảo</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luận</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trả</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lời</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câu</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hỏi</a:t>
            </a:r>
            <a:r>
              <a:rPr lang="en-US" dirty="0">
                <a:solidFill>
                  <a:schemeClr val="accent4"/>
                </a:solidFill>
                <a:latin typeface="Times New Roman" panose="02020603050405020304" pitchFamily="18" charset="0"/>
                <a:cs typeface="Times New Roman" panose="02020603050405020304" pitchFamily="18" charset="0"/>
              </a:rPr>
              <a:t> </a:t>
            </a:r>
            <a:r>
              <a:rPr lang="en-US" dirty="0" err="1">
                <a:solidFill>
                  <a:schemeClr val="accent4"/>
                </a:solidFill>
                <a:latin typeface="Times New Roman" panose="02020603050405020304" pitchFamily="18" charset="0"/>
                <a:cs typeface="Times New Roman" panose="02020603050405020304" pitchFamily="18" charset="0"/>
              </a:rPr>
              <a:t>trong</a:t>
            </a:r>
            <a:r>
              <a:rPr lang="en-US" dirty="0">
                <a:solidFill>
                  <a:schemeClr val="accent4"/>
                </a:solidFill>
                <a:latin typeface="Times New Roman" panose="02020603050405020304" pitchFamily="18" charset="0"/>
                <a:cs typeface="Times New Roman" panose="02020603050405020304" pitchFamily="18" charset="0"/>
              </a:rPr>
              <a:t> </a:t>
            </a:r>
            <a:r>
              <a:rPr lang="en-US" b="1" dirty="0">
                <a:solidFill>
                  <a:schemeClr val="accent4"/>
                </a:solidFill>
                <a:latin typeface="Times New Roman" panose="02020603050405020304" pitchFamily="18" charset="0"/>
                <a:cs typeface="Times New Roman" panose="02020603050405020304" pitchFamily="18" charset="0"/>
              </a:rPr>
              <a:t>PHT </a:t>
            </a:r>
            <a:r>
              <a:rPr lang="en-US" b="1" dirty="0" err="1">
                <a:solidFill>
                  <a:schemeClr val="accent4"/>
                </a:solidFill>
                <a:latin typeface="Times New Roman" panose="02020603050405020304" pitchFamily="18" charset="0"/>
                <a:cs typeface="Times New Roman" panose="02020603050405020304" pitchFamily="18" charset="0"/>
              </a:rPr>
              <a:t>số</a:t>
            </a:r>
            <a:r>
              <a:rPr lang="en-US" b="1" dirty="0">
                <a:solidFill>
                  <a:schemeClr val="accent4"/>
                </a:solidFill>
                <a:latin typeface="Times New Roman" panose="02020603050405020304" pitchFamily="18" charset="0"/>
                <a:cs typeface="Times New Roman" panose="02020603050405020304" pitchFamily="18" charset="0"/>
              </a:rPr>
              <a:t> 3.</a:t>
            </a:r>
            <a:r>
              <a:rPr lang="en-US" dirty="0">
                <a:solidFill>
                  <a:schemeClr val="accent4"/>
                </a:solidFill>
              </a:rPr>
              <a:t>Đại </a:t>
            </a:r>
            <a:r>
              <a:rPr lang="en-US" dirty="0" err="1">
                <a:solidFill>
                  <a:schemeClr val="accent4"/>
                </a:solidFill>
              </a:rPr>
              <a:t>diện</a:t>
            </a:r>
            <a:r>
              <a:rPr lang="en-US" dirty="0">
                <a:solidFill>
                  <a:schemeClr val="accent4"/>
                </a:solidFill>
              </a:rPr>
              <a:t> 1 </a:t>
            </a:r>
            <a:r>
              <a:rPr lang="en-US" dirty="0" err="1">
                <a:solidFill>
                  <a:schemeClr val="accent4"/>
                </a:solidFill>
              </a:rPr>
              <a:t>nhóm</a:t>
            </a:r>
            <a:r>
              <a:rPr lang="en-US" dirty="0">
                <a:solidFill>
                  <a:schemeClr val="accent4"/>
                </a:solidFill>
              </a:rPr>
              <a:t> </a:t>
            </a:r>
            <a:r>
              <a:rPr lang="en-US" dirty="0" err="1">
                <a:solidFill>
                  <a:schemeClr val="accent4"/>
                </a:solidFill>
              </a:rPr>
              <a:t>báo</a:t>
            </a:r>
            <a:r>
              <a:rPr lang="en-US" dirty="0">
                <a:solidFill>
                  <a:schemeClr val="accent4"/>
                </a:solidFill>
              </a:rPr>
              <a:t> </a:t>
            </a:r>
            <a:r>
              <a:rPr lang="en-US" dirty="0" err="1">
                <a:solidFill>
                  <a:schemeClr val="accent4"/>
                </a:solidFill>
              </a:rPr>
              <a:t>cáo</a:t>
            </a:r>
            <a:r>
              <a:rPr lang="en-US" dirty="0">
                <a:solidFill>
                  <a:schemeClr val="accent4"/>
                </a:solidFill>
              </a:rPr>
              <a:t> </a:t>
            </a:r>
            <a:r>
              <a:rPr lang="en-US" dirty="0" err="1">
                <a:solidFill>
                  <a:schemeClr val="accent4"/>
                </a:solidFill>
              </a:rPr>
              <a:t>kết</a:t>
            </a:r>
            <a:r>
              <a:rPr lang="en-US" dirty="0">
                <a:solidFill>
                  <a:schemeClr val="accent4"/>
                </a:solidFill>
              </a:rPr>
              <a:t> </a:t>
            </a:r>
            <a:r>
              <a:rPr lang="en-US" dirty="0" err="1">
                <a:solidFill>
                  <a:schemeClr val="accent4"/>
                </a:solidFill>
              </a:rPr>
              <a:t>quả</a:t>
            </a:r>
            <a:r>
              <a:rPr lang="en-US" dirty="0">
                <a:solidFill>
                  <a:schemeClr val="accent4"/>
                </a:solidFill>
              </a:rPr>
              <a:t> </a:t>
            </a:r>
            <a:r>
              <a:rPr lang="en-US" b="1" dirty="0">
                <a:solidFill>
                  <a:schemeClr val="accent4"/>
                </a:solidFill>
              </a:rPr>
              <a:t>PHT </a:t>
            </a:r>
            <a:r>
              <a:rPr lang="en-US" b="1" dirty="0" err="1">
                <a:solidFill>
                  <a:schemeClr val="accent4"/>
                </a:solidFill>
              </a:rPr>
              <a:t>số</a:t>
            </a:r>
            <a:r>
              <a:rPr lang="en-US" b="1" dirty="0">
                <a:solidFill>
                  <a:schemeClr val="accent4"/>
                </a:solidFill>
              </a:rPr>
              <a:t> </a:t>
            </a:r>
            <a:r>
              <a:rPr lang="en-US" b="1" dirty="0"/>
              <a:t>3</a:t>
            </a:r>
            <a:endParaRPr lang="en-US" dirty="0">
              <a:solidFill>
                <a:schemeClr val="accent4"/>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060450" y="0"/>
            <a:ext cx="99885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2800" b="1">
                <a:latin typeface="Times New Roman" panose="02020603050405020304" pitchFamily="18" charset="0"/>
                <a:cs typeface="Times New Roman" panose="02020603050405020304" pitchFamily="18" charset="0"/>
              </a:rPr>
              <a:t>TRẢ LỜI PHIẾU HỌC TẬP SỐ 3</a:t>
            </a:r>
            <a:endParaRPr lang="en-US" altLang="vi-VN" sz="2800">
              <a:latin typeface="Times New Roman" panose="02020603050405020304" pitchFamily="18" charset="0"/>
              <a:cs typeface="Times New Roman" panose="02020603050405020304" pitchFamily="18" charset="0"/>
            </a:endParaRPr>
          </a:p>
          <a:p>
            <a:endParaRPr lang="en-US" altLang="vi-VN"/>
          </a:p>
        </p:txBody>
      </p:sp>
      <p:sp>
        <p:nvSpPr>
          <p:cNvPr id="5" name="Rectangle 4"/>
          <p:cNvSpPr>
            <a:spLocks noChangeArrowheads="1"/>
          </p:cNvSpPr>
          <p:nvPr/>
        </p:nvSpPr>
        <p:spPr bwMode="auto">
          <a:xfrm>
            <a:off x="1738313" y="400050"/>
            <a:ext cx="8461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b="1">
                <a:latin typeface="Times New Roman" panose="02020603050405020304" pitchFamily="18" charset="0"/>
                <a:ea typeface="Calibri" panose="020F0502020204030204" pitchFamily="34" charset="0"/>
                <a:cs typeface="Times New Roman" panose="02020603050405020304" pitchFamily="18" charset="0"/>
              </a:rPr>
              <a:t>Câu 1:</a:t>
            </a:r>
            <a:endParaRPr lang="en-US" altLang="vi-VN">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noChangeArrowheads="1"/>
          </p:cNvPicPr>
          <p:nvPr/>
        </p:nvPicPr>
        <p:blipFill>
          <a:blip r:embed="rId1">
            <a:lum contrast="40000"/>
            <a:extLst>
              <a:ext uri="{28A0092B-C50C-407E-A947-70E740481C1C}">
                <a14:useLocalDpi xmlns:a14="http://schemas.microsoft.com/office/drawing/2010/main" val="0"/>
              </a:ext>
            </a:extLst>
          </a:blip>
          <a:srcRect/>
          <a:stretch>
            <a:fillRect/>
          </a:stretch>
        </p:blipFill>
        <p:spPr bwMode="auto">
          <a:xfrm>
            <a:off x="2160588" y="790575"/>
            <a:ext cx="634365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lum contrast="40000"/>
            <a:extLst>
              <a:ext uri="{28A0092B-C50C-407E-A947-70E740481C1C}">
                <a14:useLocalDpi xmlns:a14="http://schemas.microsoft.com/office/drawing/2010/main" val="0"/>
              </a:ext>
            </a:extLst>
          </a:blip>
          <a:srcRect b="78424"/>
          <a:stretch>
            <a:fillRect/>
          </a:stretch>
        </p:blipFill>
        <p:spPr bwMode="auto">
          <a:xfrm>
            <a:off x="1855788" y="1911350"/>
            <a:ext cx="7353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1189038" y="512763"/>
            <a:ext cx="8686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3200" b="1">
                <a:latin typeface="Times New Roman" panose="02020603050405020304" pitchFamily="18" charset="0"/>
                <a:cs typeface="Times New Roman" panose="02020603050405020304" pitchFamily="18" charset="0"/>
              </a:rPr>
              <a:t>                PHIẾU HỌC TẬP SỐ 3</a:t>
            </a:r>
            <a:endParaRPr lang="en-US" altLang="vi-VN" sz="3200" b="1">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1397000" y="1320800"/>
            <a:ext cx="9191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sz="2000" b="1">
                <a:latin typeface="Times New Roman" panose="02020603050405020304" pitchFamily="18" charset="0"/>
                <a:ea typeface="Calibri" panose="020F0502020204030204" pitchFamily="34" charset="0"/>
                <a:cs typeface="Times New Roman" panose="02020603050405020304" pitchFamily="18" charset="0"/>
              </a:rPr>
              <a:t>Câu 2:</a:t>
            </a:r>
            <a:endParaRPr lang="en-US" altLang="vi-VN" sz="2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lum contrast="40000"/>
            <a:extLst>
              <a:ext uri="{28A0092B-C50C-407E-A947-70E740481C1C}">
                <a14:useLocalDpi xmlns:a14="http://schemas.microsoft.com/office/drawing/2010/main" val="0"/>
              </a:ext>
            </a:extLst>
          </a:blip>
          <a:srcRect t="22237" b="163"/>
          <a:stretch>
            <a:fillRect/>
          </a:stretch>
        </p:blipFill>
        <p:spPr bwMode="auto">
          <a:xfrm>
            <a:off x="1233488" y="261938"/>
            <a:ext cx="918527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2725" y="1066800"/>
            <a:ext cx="8742363" cy="4278313"/>
          </a:xfrm>
          <a:prstGeom prst="rect">
            <a:avLst/>
          </a:prstGeom>
          <a:noFill/>
        </p:spPr>
        <p:txBody>
          <a:bodyPr>
            <a:spAutoFit/>
          </a:bodyPr>
          <a:lstStyle/>
          <a:p>
            <a:pPr eaLnBrk="1" hangingPunct="1">
              <a:spcBef>
                <a:spcPct val="50000"/>
              </a:spcBef>
              <a:defRPr/>
            </a:pPr>
            <a:r>
              <a:rPr lang="en-US" altLang="en-US" sz="3600" b="1" dirty="0">
                <a:solidFill>
                  <a:schemeClr val="accent4"/>
                </a:solidFill>
                <a:latin typeface="Times New Roman" panose="02020603050405020304" pitchFamily="18" charset="0"/>
                <a:cs typeface="Times New Roman" panose="02020603050405020304" pitchFamily="18" charset="0"/>
              </a:rPr>
              <a:t>III.LẬP PHƯƠNG TRÌNH HÓA HỌC CỦA PHẢN ỨNG  OXI HÓA KHỬ</a:t>
            </a:r>
            <a:endParaRPr lang="en-US" sz="3600" b="1" dirty="0">
              <a:latin typeface="Times New Roman" panose="02020603050405020304" pitchFamily="18" charset="0"/>
              <a:cs typeface="Times New Roman" panose="02020603050405020304" pitchFamily="18" charset="0"/>
            </a:endParaRPr>
          </a:p>
          <a:p>
            <a:pPr>
              <a:defRPr/>
            </a:pPr>
            <a:r>
              <a:rPr lang="en-US" sz="2000" b="1" i="1" dirty="0" err="1">
                <a:latin typeface="Times New Roman" panose="02020603050405020304" pitchFamily="18" charset="0"/>
                <a:cs typeface="Times New Roman" panose="02020603050405020304" pitchFamily="18" charset="0"/>
              </a:rPr>
              <a:t>Cân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bằng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phản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ứng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oxi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khử</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bằng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thăng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bằng</a:t>
            </a:r>
            <a:r>
              <a:rPr lang="en-US" sz="2000" b="1" i="1" dirty="0">
                <a:latin typeface="Times New Roman" panose="02020603050405020304" pitchFamily="18" charset="0"/>
                <a:cs typeface="Times New Roman" panose="02020603050405020304" pitchFamily="18" charset="0"/>
              </a:rPr>
              <a:t> electron:</a:t>
            </a:r>
            <a:endParaRPr lang="en-US" sz="2000" b="1" i="1" dirty="0">
              <a:latin typeface="Times New Roman" panose="02020603050405020304" pitchFamily="18" charset="0"/>
              <a:cs typeface="Times New Roman" panose="02020603050405020304" pitchFamily="18" charset="0"/>
            </a:endParaRPr>
          </a:p>
          <a:p>
            <a:pPr>
              <a:defRPr/>
            </a:pPr>
            <a:endParaRPr lang="en-US" sz="2000" dirty="0">
              <a:latin typeface="Times New Roman" panose="02020603050405020304" pitchFamily="18" charset="0"/>
              <a:cs typeface="Times New Roman" panose="02020603050405020304" pitchFamily="18" charset="0"/>
            </a:endParaRPr>
          </a:p>
          <a:p>
            <a:pPr>
              <a:defRPr/>
            </a:pPr>
            <a:r>
              <a:rPr lang="en-US" sz="2000" b="1" dirty="0" err="1">
                <a:latin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cs typeface="Times New Roman" panose="02020603050405020304" pitchFamily="18" charset="0"/>
              </a:rPr>
              <a:t> 1:</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oxi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oxi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endParaRPr lang="en-US" sz="2000" dirty="0">
              <a:latin typeface="Times New Roman" panose="02020603050405020304" pitchFamily="18" charset="0"/>
              <a:cs typeface="Times New Roman" panose="02020603050405020304" pitchFamily="18" charset="0"/>
            </a:endParaRPr>
          </a:p>
          <a:p>
            <a:pPr>
              <a:defRPr/>
            </a:pPr>
            <a:endParaRPr lang="en-US" sz="2000" dirty="0">
              <a:latin typeface="Times New Roman" panose="02020603050405020304" pitchFamily="18" charset="0"/>
              <a:cs typeface="Times New Roman" panose="02020603050405020304" pitchFamily="18" charset="0"/>
            </a:endParaRPr>
          </a:p>
          <a:p>
            <a:pPr>
              <a:defRPr/>
            </a:pPr>
            <a:r>
              <a:rPr lang="en-US" sz="2000" b="1" dirty="0" err="1">
                <a:latin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cs typeface="Times New Roman" panose="02020603050405020304" pitchFamily="18" charset="0"/>
              </a:rPr>
              <a:t> 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oxi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khử</a:t>
            </a:r>
            <a:endParaRPr lang="en-US" sz="2000" dirty="0">
              <a:latin typeface="Times New Roman" panose="02020603050405020304" pitchFamily="18" charset="0"/>
              <a:cs typeface="Times New Roman" panose="02020603050405020304" pitchFamily="18" charset="0"/>
            </a:endParaRPr>
          </a:p>
          <a:p>
            <a:pPr>
              <a:defRPr/>
            </a:pPr>
            <a:endParaRPr lang="en-US" sz="2000" b="1" dirty="0">
              <a:latin typeface="Times New Roman" panose="02020603050405020304" pitchFamily="18" charset="0"/>
              <a:cs typeface="Times New Roman" panose="02020603050405020304" pitchFamily="18" charset="0"/>
            </a:endParaRPr>
          </a:p>
          <a:p>
            <a:pPr>
              <a:defRPr/>
            </a:pPr>
            <a:r>
              <a:rPr lang="en-US" sz="2000" b="1" dirty="0" err="1">
                <a:latin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cs typeface="Times New Roman" panose="02020603050405020304" pitchFamily="18" charset="0"/>
              </a:rPr>
              <a:t> 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endParaRPr lang="en-US" sz="2000" dirty="0">
              <a:latin typeface="Times New Roman" panose="02020603050405020304" pitchFamily="18" charset="0"/>
              <a:cs typeface="Times New Roman" panose="02020603050405020304" pitchFamily="18" charset="0"/>
            </a:endParaRPr>
          </a:p>
          <a:p>
            <a:pPr>
              <a:defRPr/>
            </a:pPr>
            <a:endParaRPr lang="en-US" sz="2000" dirty="0">
              <a:latin typeface="Times New Roman" panose="02020603050405020304" pitchFamily="18" charset="0"/>
              <a:cs typeface="Times New Roman" panose="02020603050405020304" pitchFamily="18" charset="0"/>
            </a:endParaRPr>
          </a:p>
          <a:p>
            <a:pPr>
              <a:defRPr/>
            </a:pPr>
            <a:r>
              <a:rPr lang="en-US" sz="2000" b="1" dirty="0" err="1">
                <a:latin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cs typeface="Times New Roman" panose="02020603050405020304" pitchFamily="18" charset="0"/>
              </a:rPr>
              <a:t> 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barn(inVertical)">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circle(in)">
                                      <p:cBhvr>
                                        <p:cTn id="19" dur="20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barn(inVertical)">
                                      <p:cBhvr>
                                        <p:cTn id="29" dur="500"/>
                                        <p:tgtEl>
                                          <p:spTgt spid="4">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wipe(down)">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623888" y="198438"/>
            <a:ext cx="1043146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2400" b="1">
                <a:latin typeface="Times New Roman" panose="02020603050405020304" pitchFamily="18" charset="0"/>
                <a:cs typeface="Times New Roman" panose="02020603050405020304" pitchFamily="18" charset="0"/>
              </a:rPr>
              <a:t>                                      PHIẾU HỌC TẬP SỐ 4</a:t>
            </a:r>
            <a:endParaRPr lang="en-US" altLang="vi-VN" sz="2400" b="1">
              <a:latin typeface="Times New Roman" panose="02020603050405020304" pitchFamily="18" charset="0"/>
              <a:cs typeface="Times New Roman" panose="02020603050405020304" pitchFamily="18" charset="0"/>
            </a:endParaRPr>
          </a:p>
          <a:p>
            <a:endParaRPr lang="en-US" altLang="vi-VN" sz="2400">
              <a:latin typeface="Times New Roman" panose="02020603050405020304" pitchFamily="18" charset="0"/>
              <a:cs typeface="Times New Roman" panose="02020603050405020304" pitchFamily="18" charset="0"/>
            </a:endParaRPr>
          </a:p>
          <a:p>
            <a:r>
              <a:rPr lang="en-US" altLang="vi-VN" b="1"/>
              <a:t>Câu 1: </a:t>
            </a:r>
            <a:r>
              <a:rPr lang="en-US" altLang="vi-VN"/>
              <a:t>Lập phương trình hóa học của phản ứng đốt cháy khí gas </a:t>
            </a:r>
            <a:endParaRPr lang="en-US" altLang="vi-VN"/>
          </a:p>
          <a:p>
            <a:r>
              <a:rPr lang="en-US" altLang="vi-VN"/>
              <a:t>(C</a:t>
            </a:r>
            <a:r>
              <a:rPr lang="en-US" altLang="vi-VN" baseline="-25000"/>
              <a:t>3</a:t>
            </a:r>
            <a:r>
              <a:rPr lang="en-US" altLang="vi-VN"/>
              <a:t>H</a:t>
            </a:r>
            <a:r>
              <a:rPr lang="en-US" altLang="vi-VN" baseline="-25000"/>
              <a:t>8</a:t>
            </a:r>
            <a:r>
              <a:rPr lang="en-US" altLang="vi-VN"/>
              <a:t>; C</a:t>
            </a:r>
            <a:r>
              <a:rPr lang="en-US" altLang="vi-VN" baseline="-25000"/>
              <a:t>4</a:t>
            </a:r>
            <a:r>
              <a:rPr lang="en-US" altLang="vi-VN"/>
              <a:t>H</a:t>
            </a:r>
            <a:r>
              <a:rPr lang="en-US" altLang="vi-VN" baseline="-25000"/>
              <a:t>10</a:t>
            </a:r>
            <a:r>
              <a:rPr lang="en-US" altLang="vi-VN"/>
              <a:t>) trong không khí và phản ứng kích nổ hỗn hợp </a:t>
            </a:r>
            <a:endParaRPr lang="en-US" altLang="vi-VN"/>
          </a:p>
          <a:p>
            <a:r>
              <a:rPr lang="en-US" altLang="vi-VN"/>
              <a:t>nhiên liệu (hydrogen và oxygen) của tàu con thoi. </a:t>
            </a:r>
            <a:endParaRPr lang="en-US" altLang="vi-VN"/>
          </a:p>
          <a:p>
            <a:r>
              <a:rPr lang="en-US" altLang="vi-VN"/>
              <a:t>Xác định vai trò của các chất trong mỗi phản ứng.</a:t>
            </a:r>
            <a:endParaRPr lang="en-US" altLang="vi-VN"/>
          </a:p>
          <a:p>
            <a:endParaRPr lang="en-US" altLang="vi-VN"/>
          </a:p>
        </p:txBody>
      </p:sp>
      <p:pic>
        <p:nvPicPr>
          <p:cNvPr id="1843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46938" y="152400"/>
            <a:ext cx="1668462"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8963" y="36513"/>
            <a:ext cx="15494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2"/>
          <p:cNvSpPr>
            <a:spLocks noChangeArrowheads="1"/>
          </p:cNvSpPr>
          <p:nvPr/>
        </p:nvSpPr>
        <p:spPr bwMode="auto">
          <a:xfrm>
            <a:off x="374650" y="4416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vi-VN" altLang="vi-VN"/>
          </a:p>
        </p:txBody>
      </p:sp>
      <p:sp>
        <p:nvSpPr>
          <p:cNvPr id="18438" name="Rectangle 4"/>
          <p:cNvSpPr>
            <a:spLocks noChangeArrowheads="1"/>
          </p:cNvSpPr>
          <p:nvPr/>
        </p:nvSpPr>
        <p:spPr bwMode="auto">
          <a:xfrm>
            <a:off x="623888" y="2363788"/>
            <a:ext cx="8605837"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180975" algn="l"/>
              </a:tabLst>
              <a:defRPr>
                <a:solidFill>
                  <a:schemeClr val="tx1"/>
                </a:solidFill>
                <a:latin typeface="Calibri" panose="020F0502020204030204" pitchFamily="34" charset="0"/>
              </a:defRPr>
            </a:lvl1pPr>
            <a:lvl2pPr marL="742950" indent="-285750">
              <a:tabLst>
                <a:tab pos="180975" algn="l"/>
              </a:tabLst>
              <a:defRPr>
                <a:solidFill>
                  <a:schemeClr val="tx1"/>
                </a:solidFill>
                <a:latin typeface="Calibri" panose="020F0502020204030204" pitchFamily="34" charset="0"/>
              </a:defRPr>
            </a:lvl2pPr>
            <a:lvl3pPr marL="1143000" indent="-228600">
              <a:tabLst>
                <a:tab pos="180975" algn="l"/>
              </a:tabLst>
              <a:defRPr>
                <a:solidFill>
                  <a:schemeClr val="tx1"/>
                </a:solidFill>
                <a:latin typeface="Calibri" panose="020F0502020204030204" pitchFamily="34" charset="0"/>
              </a:defRPr>
            </a:lvl3pPr>
            <a:lvl4pPr marL="1600200" indent="-228600">
              <a:tabLst>
                <a:tab pos="180975" algn="l"/>
              </a:tabLst>
              <a:defRPr>
                <a:solidFill>
                  <a:schemeClr val="tx1"/>
                </a:solidFill>
                <a:latin typeface="Calibri" panose="020F0502020204030204" pitchFamily="34" charset="0"/>
              </a:defRPr>
            </a:lvl4pPr>
            <a:lvl5pPr marL="2057400" indent="-228600">
              <a:tabLst>
                <a:tab pos="180975"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80975" algn="l"/>
              </a:tabLst>
              <a:defRPr>
                <a:solidFill>
                  <a:schemeClr val="tx1"/>
                </a:solidFill>
                <a:latin typeface="Calibri" panose="020F0502020204030204" pitchFamily="34" charset="0"/>
              </a:defRPr>
            </a:lvl9pPr>
          </a:lstStyle>
          <a:p>
            <a:pPr algn="just" eaLnBrk="1" hangingPunct="1"/>
            <a:r>
              <a:rPr lang="en-US" altLang="en-US" b="1">
                <a:latin typeface="Times New Roman" panose="02020603050405020304" pitchFamily="18" charset="0"/>
                <a:ea typeface="Calibri" panose="020F0502020204030204" pitchFamily="34" charset="0"/>
                <a:cs typeface="Times New Roman" panose="02020603050405020304" pitchFamily="18" charset="0"/>
              </a:rPr>
              <a:t>Câu 2: </a:t>
            </a:r>
            <a:r>
              <a:rPr lang="en-US" altLang="en-US">
                <a:latin typeface="Times New Roman" panose="02020603050405020304" pitchFamily="18" charset="0"/>
                <a:ea typeface="Calibri" panose="020F0502020204030204" pitchFamily="34" charset="0"/>
                <a:cs typeface="Times New Roman" panose="02020603050405020304" pitchFamily="18" charset="0"/>
              </a:rPr>
              <a:t>Quan sát hình 12.7 và đọc thông tin, hãy</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r>
              <a:rPr lang="en-US" altLang="en-US">
                <a:latin typeface="Times New Roman" panose="02020603050405020304" pitchFamily="18" charset="0"/>
                <a:ea typeface="Calibri" panose="020F0502020204030204" pitchFamily="34" charset="0"/>
                <a:cs typeface="Times New Roman" panose="02020603050405020304" pitchFamily="18" charset="0"/>
              </a:rPr>
              <a:t> lập phương trình hóa học của phản ứng quang </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r>
              <a:rPr lang="en-US" altLang="en-US">
                <a:latin typeface="Times New Roman" panose="02020603050405020304" pitchFamily="18" charset="0"/>
                <a:ea typeface="Calibri" panose="020F0502020204030204" pitchFamily="34" charset="0"/>
                <a:cs typeface="Times New Roman" panose="02020603050405020304" pitchFamily="18" charset="0"/>
              </a:rPr>
              <a:t>hợp ở cây xanh Quá trình quang hợp của thực vật </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r>
              <a:rPr lang="en-US" altLang="en-US">
                <a:latin typeface="Times New Roman" panose="02020603050405020304" pitchFamily="18" charset="0"/>
                <a:ea typeface="Calibri" panose="020F0502020204030204" pitchFamily="34" charset="0"/>
                <a:cs typeface="Times New Roman" panose="02020603050405020304" pitchFamily="18" charset="0"/>
              </a:rPr>
              <a:t>có vai trò quan trọng như thế nào đối với cuộc sống.</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39" name="Picture 9"/>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6470650" y="2030413"/>
            <a:ext cx="4205288"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10"/>
          <p:cNvSpPr>
            <a:spLocks noChangeArrowheads="1"/>
          </p:cNvSpPr>
          <p:nvPr/>
        </p:nvSpPr>
        <p:spPr bwMode="auto">
          <a:xfrm>
            <a:off x="650875" y="3892550"/>
            <a:ext cx="6096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b="1">
                <a:latin typeface="Times New Roman" panose="02020603050405020304" pitchFamily="18" charset="0"/>
                <a:ea typeface="Calibri" panose="020F0502020204030204" pitchFamily="34" charset="0"/>
                <a:cs typeface="Times New Roman" panose="02020603050405020304" pitchFamily="18" charset="0"/>
              </a:rPr>
              <a:t>Câu 3: </a:t>
            </a:r>
            <a:r>
              <a:rPr lang="en-US" altLang="vi-VN">
                <a:latin typeface="Times New Roman" panose="02020603050405020304" pitchFamily="18" charset="0"/>
                <a:ea typeface="Calibri" panose="020F0502020204030204" pitchFamily="34" charset="0"/>
                <a:cs typeface="Times New Roman" panose="02020603050405020304" pitchFamily="18" charset="0"/>
              </a:rPr>
              <a:t>Từ thông tin về “Luyện kim” viết phản ứng của khí carbon monoxide khử iron (III) oxide ở nhiệt độ cao. Lập phương trình hóa học của phản ứng theo phương pháp thăng bằng electron, xác định vai trò của các chất trong phản ứng</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41" name="Picture 11"/>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7024688" y="3678238"/>
            <a:ext cx="4217987"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12"/>
          <p:cNvSpPr txBox="1">
            <a:spLocks noChangeArrowheads="1"/>
          </p:cNvSpPr>
          <p:nvPr/>
        </p:nvSpPr>
        <p:spPr bwMode="auto">
          <a:xfrm>
            <a:off x="623888" y="5783263"/>
            <a:ext cx="6151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b="1">
                <a:latin typeface="Times New Roman" panose="02020603050405020304" pitchFamily="18" charset="0"/>
                <a:cs typeface="Times New Roman" panose="02020603050405020304" pitchFamily="18" charset="0"/>
              </a:rPr>
              <a:t>Câu 4: </a:t>
            </a:r>
            <a:r>
              <a:rPr lang="en-US" altLang="vi-VN">
                <a:latin typeface="Times New Roman" panose="02020603050405020304" pitchFamily="18" charset="0"/>
                <a:cs typeface="Times New Roman" panose="02020603050405020304" pitchFamily="18" charset="0"/>
              </a:rPr>
              <a:t>Đọc thông tin “Điện hóa” để biết được phản ứng oxi hóa – khử gắn liền với cuộc sống. Lập phương trình hóa học của phản ứng sinh ra dòng điện trong pin zinc phản ứng với manganese dioxide</a:t>
            </a:r>
            <a:endParaRPr lang="en-US" altLang="vi-VN">
              <a:latin typeface="Times New Roman" panose="02020603050405020304" pitchFamily="18" charset="0"/>
              <a:cs typeface="Times New Roman" panose="02020603050405020304" pitchFamily="18" charset="0"/>
            </a:endParaRPr>
          </a:p>
        </p:txBody>
      </p:sp>
      <p:pic>
        <p:nvPicPr>
          <p:cNvPr id="18443" name="Picture 13"/>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7107238" y="5092700"/>
            <a:ext cx="3824287"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Callout 14"/>
          <p:cNvSpPr/>
          <p:nvPr/>
        </p:nvSpPr>
        <p:spPr>
          <a:xfrm>
            <a:off x="4772025" y="0"/>
            <a:ext cx="2386013" cy="4284663"/>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latin typeface="Times New Roman" panose="02020603050405020304" pitchFamily="18" charset="0"/>
                <a:cs typeface="Times New Roman" panose="02020603050405020304" pitchFamily="18" charset="0"/>
              </a:rPr>
              <a:t>Chia </a:t>
            </a:r>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thành</a:t>
            </a:r>
            <a:r>
              <a:rPr lang="en-US" b="1" dirty="0">
                <a:solidFill>
                  <a:srgbClr val="FF0000"/>
                </a:solidFill>
                <a:latin typeface="Times New Roman" panose="02020603050405020304" pitchFamily="18" charset="0"/>
                <a:cs typeface="Times New Roman" panose="02020603050405020304" pitchFamily="18" charset="0"/>
              </a:rPr>
              <a:t> 6 </a:t>
            </a:r>
            <a:r>
              <a:rPr lang="en-US" b="1" dirty="0" err="1">
                <a:solidFill>
                  <a:srgbClr val="FF0000"/>
                </a:solidFill>
                <a:latin typeface="Times New Roman" panose="02020603050405020304" pitchFamily="18" charset="0"/>
                <a:cs typeface="Times New Roman" panose="02020603050405020304" pitchFamily="18" charset="0"/>
              </a:rPr>
              <a:t>nhóm.Yêu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sinh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thảo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luận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hỏi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PHT </a:t>
            </a:r>
            <a:r>
              <a:rPr lang="en-US" b="1" dirty="0" err="1">
                <a:solidFill>
                  <a:srgbClr val="FF0000"/>
                </a:solidFill>
                <a:latin typeface="Times New Roman" panose="02020603050405020304" pitchFamily="18" charset="0"/>
                <a:cs typeface="Times New Roman" panose="02020603050405020304" pitchFamily="18" charset="0"/>
              </a:rPr>
              <a:t>số</a:t>
            </a:r>
            <a:r>
              <a:rPr lang="en-US" b="1" dirty="0">
                <a:solidFill>
                  <a:srgbClr val="FF0000"/>
                </a:solidFill>
                <a:latin typeface="Times New Roman" panose="02020603050405020304" pitchFamily="18" charset="0"/>
                <a:cs typeface="Times New Roman" panose="02020603050405020304" pitchFamily="18" charset="0"/>
              </a:rPr>
              <a:t> 4.</a:t>
            </a:r>
            <a:r>
              <a:rPr lang="en-US" b="1" dirty="0">
                <a:solidFill>
                  <a:srgbClr val="FF0000"/>
                </a:solidFill>
              </a:rPr>
              <a:t>Đại </a:t>
            </a:r>
            <a:r>
              <a:rPr lang="en-US" b="1" dirty="0" err="1">
                <a:solidFill>
                  <a:srgbClr val="FF0000"/>
                </a:solidFill>
              </a:rPr>
              <a:t>diện</a:t>
            </a:r>
            <a:r>
              <a:rPr lang="en-US" b="1" dirty="0">
                <a:solidFill>
                  <a:srgbClr val="FF0000"/>
                </a:solidFill>
              </a:rPr>
              <a:t> 1 </a:t>
            </a:r>
            <a:r>
              <a:rPr lang="en-US" b="1" dirty="0" err="1">
                <a:solidFill>
                  <a:srgbClr val="FF0000"/>
                </a:solidFill>
              </a:rPr>
              <a:t>nhóm</a:t>
            </a:r>
            <a:r>
              <a:rPr lang="en-US" b="1" dirty="0">
                <a:solidFill>
                  <a:srgbClr val="FF0000"/>
                </a:solidFill>
              </a:rPr>
              <a:t> </a:t>
            </a:r>
            <a:r>
              <a:rPr lang="en-US" b="1" dirty="0" err="1">
                <a:solidFill>
                  <a:srgbClr val="FF0000"/>
                </a:solidFill>
              </a:rPr>
              <a:t>báo</a:t>
            </a:r>
            <a:r>
              <a:rPr lang="en-US" b="1" dirty="0">
                <a:solidFill>
                  <a:srgbClr val="FF0000"/>
                </a:solidFill>
              </a:rPr>
              <a:t> </a:t>
            </a:r>
            <a:r>
              <a:rPr lang="en-US" b="1" dirty="0" err="1">
                <a:solidFill>
                  <a:srgbClr val="FF0000"/>
                </a:solidFill>
              </a:rPr>
              <a:t>cáo</a:t>
            </a:r>
            <a:r>
              <a:rPr lang="en-US" b="1" dirty="0">
                <a:solidFill>
                  <a:srgbClr val="FF0000"/>
                </a:solidFill>
              </a:rPr>
              <a:t> </a:t>
            </a:r>
            <a:r>
              <a:rPr lang="en-US" b="1" dirty="0" err="1">
                <a:solidFill>
                  <a:srgbClr val="FF0000"/>
                </a:solidFill>
              </a:rPr>
              <a:t>kết</a:t>
            </a:r>
            <a:r>
              <a:rPr lang="en-US" b="1" dirty="0">
                <a:solidFill>
                  <a:srgbClr val="FF0000"/>
                </a:solidFill>
              </a:rPr>
              <a:t> </a:t>
            </a:r>
            <a:r>
              <a:rPr lang="en-US" b="1" dirty="0" err="1">
                <a:solidFill>
                  <a:srgbClr val="FF0000"/>
                </a:solidFill>
              </a:rPr>
              <a:t>quả</a:t>
            </a:r>
            <a:r>
              <a:rPr lang="en-US" b="1" dirty="0">
                <a:solidFill>
                  <a:srgbClr val="FF0000"/>
                </a:solidFill>
              </a:rPr>
              <a:t> PHT </a:t>
            </a:r>
            <a:r>
              <a:rPr lang="en-US" b="1" dirty="0" err="1">
                <a:solidFill>
                  <a:srgbClr val="FF0000"/>
                </a:solidFill>
              </a:rPr>
              <a:t>số</a:t>
            </a:r>
            <a:r>
              <a:rPr lang="en-US" b="1" dirty="0">
                <a:solidFill>
                  <a:srgbClr val="FF0000"/>
                </a:solidFill>
              </a:rPr>
              <a:t> 4</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00375" y="47625"/>
            <a:ext cx="4694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ctr">
              <a:lnSpc>
                <a:spcPct val="107000"/>
              </a:lnSpc>
              <a:spcAft>
                <a:spcPts val="800"/>
              </a:spcAft>
            </a:pPr>
            <a:r>
              <a:rPr lang="en-US" altLang="vi-VN" sz="2400" b="1">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altLang="vi-VN"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altLang="vi-VN"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a:spLocks noChangeArrowheads="1"/>
          </p:cNvSpPr>
          <p:nvPr/>
        </p:nvSpPr>
        <p:spPr bwMode="auto">
          <a:xfrm>
            <a:off x="1585913" y="2992438"/>
            <a:ext cx="846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b="1">
                <a:latin typeface="Times New Roman" panose="02020603050405020304" pitchFamily="18" charset="0"/>
                <a:ea typeface="Calibri" panose="020F0502020204030204" pitchFamily="34" charset="0"/>
                <a:cs typeface="Times New Roman" panose="02020603050405020304" pitchFamily="18" charset="0"/>
              </a:rPr>
              <a:t>Câu 2:</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noChangeArrowheads="1"/>
          </p:cNvPicPr>
          <p:nvPr/>
        </p:nvPicPr>
        <p:blipFill>
          <a:blip r:embed="rId1">
            <a:lum bright="-20000" contrast="40000"/>
            <a:extLst>
              <a:ext uri="{28A0092B-C50C-407E-A947-70E740481C1C}">
                <a14:useLocalDpi xmlns:a14="http://schemas.microsoft.com/office/drawing/2010/main" val="0"/>
              </a:ext>
            </a:extLst>
          </a:blip>
          <a:srcRect/>
          <a:stretch>
            <a:fillRect/>
          </a:stretch>
        </p:blipFill>
        <p:spPr bwMode="auto">
          <a:xfrm>
            <a:off x="2597150" y="568325"/>
            <a:ext cx="421957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462088" y="588963"/>
            <a:ext cx="8445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b="1">
                <a:latin typeface="Times New Roman" panose="02020603050405020304" pitchFamily="18" charset="0"/>
                <a:ea typeface="Calibri" panose="020F0502020204030204" pitchFamily="34" charset="0"/>
                <a:cs typeface="Times New Roman" panose="02020603050405020304" pitchFamily="18" charset="0"/>
              </a:rPr>
              <a:t>Câu 1:</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884363" y="3360738"/>
            <a:ext cx="89217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3000375" y="4175125"/>
            <a:ext cx="57975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1641475" y="4130675"/>
            <a:ext cx="844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b="1">
                <a:latin typeface="Times New Roman" panose="02020603050405020304" pitchFamily="18" charset="0"/>
                <a:ea typeface="Calibri" panose="020F0502020204030204" pitchFamily="34" charset="0"/>
                <a:cs typeface="Times New Roman" panose="02020603050405020304" pitchFamily="18" charset="0"/>
              </a:rPr>
              <a:t>Câu 3:</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noChangeArrowheads="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3352800" y="5364163"/>
            <a:ext cx="6040438"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709738" y="5280025"/>
            <a:ext cx="846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b="1">
                <a:latin typeface="Times New Roman" panose="02020603050405020304" pitchFamily="18" charset="0"/>
                <a:ea typeface="Calibri" panose="020F0502020204030204" pitchFamily="34" charset="0"/>
                <a:cs typeface="Times New Roman" panose="02020603050405020304" pitchFamily="18" charset="0"/>
              </a:rPr>
              <a:t>Câu 4:</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1">
            <a:lum contrast="40000"/>
            <a:extLst>
              <a:ext uri="{28A0092B-C50C-407E-A947-70E740481C1C}">
                <a14:useLocalDpi xmlns:a14="http://schemas.microsoft.com/office/drawing/2010/main" val="0"/>
              </a:ext>
            </a:extLst>
          </a:blip>
          <a:srcRect/>
          <a:stretch>
            <a:fillRect/>
          </a:stretch>
        </p:blipFill>
        <p:spPr bwMode="auto">
          <a:xfrm>
            <a:off x="981307" y="1757363"/>
            <a:ext cx="9285056"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16902" y="595545"/>
            <a:ext cx="8631238" cy="708025"/>
          </a:xfrm>
          <a:prstGeom prst="rect">
            <a:avLst/>
          </a:prstGeom>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4000" b="1">
                <a:solidFill>
                  <a:srgbClr val="FF0000"/>
                </a:solidFill>
                <a:latin typeface="Times New Roman" panose="02020603050405020304" pitchFamily="18" charset="0"/>
                <a:cs typeface="Calibri" panose="020F0502020204030204" pitchFamily="34" charset="0"/>
              </a:rPr>
              <a:t>IV. Ý nghĩa của </a:t>
            </a:r>
            <a:r>
              <a:rPr lang="en-US" altLang="vi-VN" sz="4000" b="1">
                <a:solidFill>
                  <a:srgbClr val="FF0000"/>
                </a:solidFill>
                <a:latin typeface="Times New Roman" panose="02020603050405020304" pitchFamily="18" charset="0"/>
                <a:cs typeface="Times New Roman" panose="02020603050405020304" pitchFamily="18" charset="0"/>
              </a:rPr>
              <a:t>phản ứng oxi hóa khử</a:t>
            </a:r>
            <a:r>
              <a:rPr lang="en-US" altLang="vi-VN" sz="4000" b="1">
                <a:solidFill>
                  <a:srgbClr val="FF0000"/>
                </a:solidFill>
                <a:latin typeface="Times New Roman" panose="02020603050405020304" pitchFamily="18" charset="0"/>
                <a:cs typeface="Calibri" panose="020F0502020204030204" pitchFamily="34" charset="0"/>
              </a:rPr>
              <a:t> </a:t>
            </a:r>
            <a:endParaRPr lang="en-US" altLang="vi-VN" sz="4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3379788" y="650875"/>
            <a:ext cx="6734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4000" b="1">
                <a:latin typeface="Times New Roman" panose="02020603050405020304" pitchFamily="18" charset="0"/>
                <a:cs typeface="Times New Roman" panose="02020603050405020304" pitchFamily="18" charset="0"/>
              </a:rPr>
              <a:t>NỘI DUNG CHÍNH</a:t>
            </a:r>
            <a:endParaRPr lang="en-US" altLang="vi-VN" sz="4000" b="1">
              <a:latin typeface="Times New Roman" panose="02020603050405020304" pitchFamily="18" charset="0"/>
              <a:cs typeface="Times New Roman" panose="02020603050405020304" pitchFamily="18" charset="0"/>
            </a:endParaRPr>
          </a:p>
        </p:txBody>
      </p:sp>
      <p:sp>
        <p:nvSpPr>
          <p:cNvPr id="5" name="TextBox 4"/>
          <p:cNvSpPr txBox="1"/>
          <p:nvPr/>
        </p:nvSpPr>
        <p:spPr>
          <a:xfrm>
            <a:off x="2092325" y="1709738"/>
            <a:ext cx="3616325" cy="708025"/>
          </a:xfrm>
          <a:prstGeom prst="rect">
            <a:avLst/>
          </a:prstGeom>
          <a:noFill/>
        </p:spPr>
        <p:txBody>
          <a:bodyPr>
            <a:spAutoFit/>
          </a:bodyPr>
          <a:lstStyle/>
          <a:p>
            <a:pPr>
              <a:defRPr/>
            </a:pPr>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err="1">
                <a:solidFill>
                  <a:srgbClr val="FF0000"/>
                </a:solidFill>
                <a:latin typeface="Times New Roman" panose="02020603050405020304" pitchFamily="18" charset="0"/>
                <a:cs typeface="Times New Roman" panose="02020603050405020304" pitchFamily="18" charset="0"/>
              </a:rPr>
              <a:t>Số</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oxi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hoá</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092325" y="2527300"/>
            <a:ext cx="8229600" cy="708025"/>
          </a:xfrm>
          <a:prstGeom prst="rect">
            <a:avLst/>
          </a:prstGeom>
          <a:noFill/>
        </p:spPr>
        <p:txBody>
          <a:bodyPr>
            <a:spAutoFit/>
          </a:bodyPr>
          <a:lstStyle/>
          <a:p>
            <a:pPr>
              <a:defRPr/>
            </a:pPr>
            <a:r>
              <a:rPr lang="en-US" sz="4000" b="1" dirty="0">
                <a:solidFill>
                  <a:srgbClr val="FF0000"/>
                </a:solidFill>
                <a:latin typeface="Times New Roman" panose="02020603050405020304" pitchFamily="18" charset="0"/>
                <a:cs typeface="Times New Roman" panose="02020603050405020304" pitchFamily="18" charset="0"/>
              </a:rPr>
              <a:t>II. </a:t>
            </a:r>
            <a:r>
              <a:rPr lang="en-US" sz="4000" b="1" dirty="0" err="1">
                <a:solidFill>
                  <a:srgbClr val="FF0000"/>
                </a:solidFill>
                <a:latin typeface="Times New Roman" panose="02020603050405020304" pitchFamily="18" charset="0"/>
                <a:cs typeface="Times New Roman" panose="02020603050405020304" pitchFamily="18" charset="0"/>
              </a:rPr>
              <a:t>Phản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ứng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oxi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hoá</a:t>
            </a:r>
            <a:r>
              <a:rPr lang="en-US" sz="4000" b="1" dirty="0">
                <a:solidFill>
                  <a:srgbClr val="FF0000"/>
                </a:solidFill>
                <a:latin typeface="Times New Roman" panose="020206030504050203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cs typeface="Times New Roman" panose="02020603050405020304" pitchFamily="18" charset="0"/>
              </a:rPr>
              <a:t>khử</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92325" y="3344862"/>
            <a:ext cx="9809163" cy="708025"/>
          </a:xfrm>
          <a:prstGeom prst="rect">
            <a:avLst/>
          </a:prstGeom>
          <a:noFill/>
        </p:spPr>
        <p:txBody>
          <a:bodyPr>
            <a:spAutoFit/>
          </a:bodyPr>
          <a:lstStyle/>
          <a:p>
            <a:pPr>
              <a:defRPr/>
            </a:pPr>
            <a:r>
              <a:rPr lang="en-US" sz="4000" b="1" dirty="0">
                <a:solidFill>
                  <a:srgbClr val="FF0000"/>
                </a:solidFill>
                <a:latin typeface="Times New Roman" panose="02020603050405020304" pitchFamily="18" charset="0"/>
                <a:cs typeface="Times New Roman" panose="02020603050405020304" pitchFamily="18" charset="0"/>
              </a:rPr>
              <a:t>III. </a:t>
            </a:r>
            <a:r>
              <a:rPr lang="en-US" sz="4000" b="1" dirty="0" err="1">
                <a:solidFill>
                  <a:srgbClr val="FF0000"/>
                </a:solidFill>
                <a:latin typeface="Times New Roman" panose="02020603050405020304" pitchFamily="18" charset="0"/>
                <a:cs typeface="Times New Roman" panose="02020603050405020304" pitchFamily="18" charset="0"/>
              </a:rPr>
              <a:t>Lập</a:t>
            </a:r>
            <a:r>
              <a:rPr lang="en-US" sz="4000" b="1" dirty="0">
                <a:solidFill>
                  <a:srgbClr val="FF0000"/>
                </a:solidFill>
                <a:latin typeface="Times New Roman" panose="02020603050405020304" pitchFamily="18" charset="0"/>
                <a:cs typeface="Times New Roman" panose="02020603050405020304" pitchFamily="18" charset="0"/>
              </a:rPr>
              <a:t> PTHH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ứng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oxi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hoá</a:t>
            </a:r>
            <a:r>
              <a:rPr lang="en-US" sz="4000" b="1" dirty="0">
                <a:solidFill>
                  <a:srgbClr val="FF0000"/>
                </a:solidFill>
                <a:latin typeface="Times New Roman" panose="020206030504050203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cs typeface="Times New Roman" panose="02020603050405020304" pitchFamily="18" charset="0"/>
              </a:rPr>
              <a:t>khử</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092325" y="4194041"/>
            <a:ext cx="8812213" cy="984250"/>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IV. Ý nghĩa của phản ứng oxi hóa khử </a:t>
            </a:r>
            <a:endParaRPr lang="en-US" altLang="vi-VN" sz="4000">
              <a:solidFill>
                <a:srgbClr val="FF0000"/>
              </a:solidFill>
              <a:latin typeface="Times New Roman" panose="02020603050405020304" pitchFamily="18" charset="0"/>
              <a:cs typeface="Times New Roman" panose="02020603050405020304" pitchFamily="18" charset="0"/>
            </a:endParaRPr>
          </a:p>
          <a:p>
            <a:endParaRPr lang="en-US" altLang="vi-VN">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713678" y="404813"/>
            <a:ext cx="10727473"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a:solidFill>
                  <a:srgbClr val="FF0000"/>
                </a:solidFill>
              </a:rPr>
              <a:t>CÂU HỎI KHỞI ĐỘNG</a:t>
            </a:r>
            <a:endParaRPr lang="en-US" altLang="en-US" sz="4000">
              <a:solidFill>
                <a:srgbClr val="FF0000"/>
              </a:solidFill>
            </a:endParaRPr>
          </a:p>
          <a:p>
            <a:pPr algn="just" eaLnBrk="1" hangingPunct="1">
              <a:lnSpc>
                <a:spcPct val="100000"/>
              </a:lnSpc>
              <a:spcBef>
                <a:spcPct val="0"/>
              </a:spcBef>
              <a:buFontTx/>
              <a:buNone/>
            </a:pPr>
            <a:r>
              <a:rPr lang="en-US" altLang="en-US" b="1">
                <a:latin typeface="Times New Roman" panose="02020603050405020304" pitchFamily="18" charset="0"/>
                <a:cs typeface="Times New Roman" panose="02020603050405020304" pitchFamily="18" charset="0"/>
              </a:rPr>
              <a:t>Câu 1: </a:t>
            </a:r>
            <a:r>
              <a:rPr lang="en-US" altLang="en-US" b="1">
                <a:solidFill>
                  <a:srgbClr val="0000CC"/>
                </a:solidFill>
                <a:latin typeface="Times New Roman" panose="02020603050405020304" pitchFamily="18" charset="0"/>
                <a:cs typeface="Times New Roman" panose="02020603050405020304" pitchFamily="18" charset="0"/>
              </a:rPr>
              <a:t>Thiết bị thử nồng độ cồn của cảnh sát giao thông được minh họa như hình bên dưới. em hãy cho biết nguyên nhân dẫn đến sự thay đổi màu sắc của thiết bị và cho biết đó là phản ứng gì?</a:t>
            </a:r>
            <a:endParaRPr lang="en-US" altLang="en-US" b="1">
              <a:solidFill>
                <a:srgbClr val="0000CC"/>
              </a:solidFill>
              <a:latin typeface="Times New Roman" panose="02020603050405020304" pitchFamily="18" charset="0"/>
              <a:cs typeface="Times New Roman" panose="02020603050405020304" pitchFamily="18" charset="0"/>
            </a:endParaRPr>
          </a:p>
          <a:p>
            <a:pPr algn="just" eaLnBrk="1" hangingPunct="1">
              <a:lnSpc>
                <a:spcPct val="100000"/>
              </a:lnSpc>
              <a:spcBef>
                <a:spcPct val="0"/>
              </a:spcBef>
              <a:buFontTx/>
              <a:buNone/>
            </a:pPr>
            <a:endParaRPr lang="en-US" altLang="en-US" sz="1800"/>
          </a:p>
        </p:txBody>
      </p:sp>
      <p:pic>
        <p:nvPicPr>
          <p:cNvPr id="4099"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4410" y="2555597"/>
            <a:ext cx="8260536"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382860" y="562189"/>
            <a:ext cx="11809140" cy="573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a:latin typeface="Times New Roman" panose="02020603050405020304" pitchFamily="18" charset="0"/>
                <a:cs typeface="Times New Roman" panose="02020603050405020304" pitchFamily="18" charset="0"/>
              </a:rPr>
              <a:t>TRẢ LỜI CÂU HỎI KHỞI ĐỘNG</a:t>
            </a:r>
            <a:endParaRPr lang="en-US" altLang="en-US" sz="4000" b="1">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US" altLang="en-US" sz="4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Câu 1:</a:t>
            </a:r>
            <a:r>
              <a:rPr lang="en-US" altLang="en-US" b="1">
                <a:solidFill>
                  <a:srgbClr val="0000CC"/>
                </a:solidFill>
                <a:latin typeface="Times New Roman" panose="02020603050405020304" pitchFamily="18" charset="0"/>
                <a:cs typeface="Times New Roman" panose="02020603050405020304" pitchFamily="18" charset="0"/>
              </a:rPr>
              <a:t> Nếu trong hơi thở của tài xế có hơi cồn (ethanol) thì sẽ xảy ra phản ứng hóa học làm thay đổi màu sắc từ màu da cam sang màu xanh. Phản ứng này là phản ứng oxi hóa khử</a:t>
            </a:r>
            <a:endParaRPr lang="en-US" altLang="en-US" b="1">
              <a:solidFill>
                <a:srgbClr val="0000CC"/>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a:solidFill>
                  <a:srgbClr val="0000CC"/>
                </a:solidFill>
                <a:latin typeface="Times New Roman" panose="02020603050405020304" pitchFamily="18" charset="0"/>
                <a:cs typeface="Times New Roman" panose="02020603050405020304" pitchFamily="18" charset="0"/>
              </a:rPr>
              <a:t>3CH</a:t>
            </a:r>
            <a:r>
              <a:rPr lang="en-US" altLang="en-US" baseline="-25000">
                <a:solidFill>
                  <a:srgbClr val="0000CC"/>
                </a:solidFill>
                <a:latin typeface="Times New Roman" panose="02020603050405020304" pitchFamily="18" charset="0"/>
                <a:cs typeface="Times New Roman" panose="02020603050405020304" pitchFamily="18" charset="0"/>
              </a:rPr>
              <a:t>3</a:t>
            </a:r>
            <a:r>
              <a:rPr lang="en-US" altLang="en-US">
                <a:solidFill>
                  <a:srgbClr val="0000CC"/>
                </a:solidFill>
                <a:latin typeface="Times New Roman" panose="02020603050405020304" pitchFamily="18" charset="0"/>
                <a:cs typeface="Times New Roman" panose="02020603050405020304" pitchFamily="18" charset="0"/>
              </a:rPr>
              <a:t>CH</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OH + K</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Cr</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O</a:t>
            </a:r>
            <a:r>
              <a:rPr lang="en-US" altLang="en-US" baseline="-25000">
                <a:solidFill>
                  <a:srgbClr val="0000CC"/>
                </a:solidFill>
                <a:latin typeface="Times New Roman" panose="02020603050405020304" pitchFamily="18" charset="0"/>
                <a:cs typeface="Times New Roman" panose="02020603050405020304" pitchFamily="18" charset="0"/>
              </a:rPr>
              <a:t>7</a:t>
            </a:r>
            <a:r>
              <a:rPr lang="en-US" altLang="en-US">
                <a:solidFill>
                  <a:srgbClr val="0000CC"/>
                </a:solidFill>
                <a:latin typeface="Times New Roman" panose="02020603050405020304" pitchFamily="18" charset="0"/>
                <a:cs typeface="Times New Roman" panose="02020603050405020304" pitchFamily="18" charset="0"/>
              </a:rPr>
              <a:t> + 4H</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SO</a:t>
            </a:r>
            <a:r>
              <a:rPr lang="en-US" altLang="en-US" baseline="-25000">
                <a:solidFill>
                  <a:srgbClr val="0000CC"/>
                </a:solidFill>
                <a:latin typeface="Times New Roman" panose="02020603050405020304" pitchFamily="18" charset="0"/>
                <a:cs typeface="Times New Roman" panose="02020603050405020304" pitchFamily="18" charset="0"/>
              </a:rPr>
              <a:t>4</a:t>
            </a:r>
            <a:r>
              <a:rPr lang="en-US" altLang="en-US">
                <a:solidFill>
                  <a:srgbClr val="0000CC"/>
                </a:solidFill>
                <a:latin typeface="Times New Roman" panose="02020603050405020304" pitchFamily="18" charset="0"/>
                <a:cs typeface="Times New Roman" panose="02020603050405020304" pitchFamily="18" charset="0"/>
              </a:rPr>
              <a:t>  </a:t>
            </a:r>
            <a:r>
              <a:rPr lang="en-US" altLang="en-US">
                <a:solidFill>
                  <a:srgbClr val="0000CC"/>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a:solidFill>
                  <a:srgbClr val="0000CC"/>
                </a:solidFill>
                <a:latin typeface="Times New Roman" panose="02020603050405020304" pitchFamily="18" charset="0"/>
                <a:cs typeface="Times New Roman" panose="02020603050405020304" pitchFamily="18" charset="0"/>
              </a:rPr>
              <a:t>  3CH</a:t>
            </a:r>
            <a:r>
              <a:rPr lang="en-US" altLang="en-US" baseline="-25000">
                <a:solidFill>
                  <a:srgbClr val="0000CC"/>
                </a:solidFill>
                <a:latin typeface="Times New Roman" panose="02020603050405020304" pitchFamily="18" charset="0"/>
                <a:cs typeface="Times New Roman" panose="02020603050405020304" pitchFamily="18" charset="0"/>
              </a:rPr>
              <a:t>3</a:t>
            </a:r>
            <a:r>
              <a:rPr lang="en-US" altLang="en-US">
                <a:solidFill>
                  <a:srgbClr val="0000CC"/>
                </a:solidFill>
                <a:latin typeface="Times New Roman" panose="02020603050405020304" pitchFamily="18" charset="0"/>
                <a:cs typeface="Times New Roman" panose="02020603050405020304" pitchFamily="18" charset="0"/>
              </a:rPr>
              <a:t>CHO + Cr</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(SO</a:t>
            </a:r>
            <a:r>
              <a:rPr lang="en-US" altLang="en-US" baseline="-25000">
                <a:solidFill>
                  <a:srgbClr val="0000CC"/>
                </a:solidFill>
                <a:latin typeface="Times New Roman" panose="02020603050405020304" pitchFamily="18" charset="0"/>
                <a:cs typeface="Times New Roman" panose="02020603050405020304" pitchFamily="18" charset="0"/>
              </a:rPr>
              <a:t>4</a:t>
            </a:r>
            <a:r>
              <a:rPr lang="en-US" altLang="en-US">
                <a:solidFill>
                  <a:srgbClr val="0000CC"/>
                </a:solidFill>
                <a:latin typeface="Times New Roman" panose="02020603050405020304" pitchFamily="18" charset="0"/>
                <a:cs typeface="Times New Roman" panose="02020603050405020304" pitchFamily="18" charset="0"/>
              </a:rPr>
              <a:t>)</a:t>
            </a:r>
            <a:r>
              <a:rPr lang="en-US" altLang="en-US" baseline="-25000">
                <a:solidFill>
                  <a:srgbClr val="0000CC"/>
                </a:solidFill>
                <a:latin typeface="Times New Roman" panose="02020603050405020304" pitchFamily="18" charset="0"/>
                <a:cs typeface="Times New Roman" panose="02020603050405020304" pitchFamily="18" charset="0"/>
              </a:rPr>
              <a:t>3</a:t>
            </a:r>
            <a:r>
              <a:rPr lang="en-US" altLang="en-US">
                <a:solidFill>
                  <a:srgbClr val="0000CC"/>
                </a:solidFill>
                <a:latin typeface="Times New Roman" panose="02020603050405020304" pitchFamily="18" charset="0"/>
                <a:cs typeface="Times New Roman" panose="02020603050405020304" pitchFamily="18" charset="0"/>
              </a:rPr>
              <a:t>+ K</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SO</a:t>
            </a:r>
            <a:r>
              <a:rPr lang="en-US" altLang="en-US" baseline="-25000">
                <a:solidFill>
                  <a:srgbClr val="0000CC"/>
                </a:solidFill>
                <a:latin typeface="Times New Roman" panose="02020603050405020304" pitchFamily="18" charset="0"/>
                <a:cs typeface="Times New Roman" panose="02020603050405020304" pitchFamily="18" charset="0"/>
              </a:rPr>
              <a:t>4</a:t>
            </a:r>
            <a:r>
              <a:rPr lang="en-US" altLang="en-US">
                <a:solidFill>
                  <a:srgbClr val="0000CC"/>
                </a:solidFill>
                <a:latin typeface="Times New Roman" panose="02020603050405020304" pitchFamily="18" charset="0"/>
                <a:cs typeface="Times New Roman" panose="02020603050405020304" pitchFamily="18" charset="0"/>
              </a:rPr>
              <a:t> +  7H</a:t>
            </a:r>
            <a:r>
              <a:rPr lang="en-US" altLang="en-US" baseline="-25000">
                <a:solidFill>
                  <a:srgbClr val="0000CC"/>
                </a:solidFill>
                <a:latin typeface="Times New Roman" panose="02020603050405020304" pitchFamily="18" charset="0"/>
                <a:cs typeface="Times New Roman" panose="02020603050405020304" pitchFamily="18" charset="0"/>
              </a:rPr>
              <a:t>2</a:t>
            </a:r>
            <a:r>
              <a:rPr lang="en-US" altLang="en-US">
                <a:solidFill>
                  <a:srgbClr val="0000CC"/>
                </a:solidFill>
                <a:latin typeface="Times New Roman" panose="02020603050405020304" pitchFamily="18" charset="0"/>
                <a:cs typeface="Times New Roman" panose="02020603050405020304" pitchFamily="18" charset="0"/>
              </a:rPr>
              <a:t>O</a:t>
            </a:r>
            <a:endParaRPr lang="en-US" altLang="en-US">
              <a:solidFill>
                <a:srgbClr val="0000CC"/>
              </a:solidFill>
              <a:latin typeface="Times New Roman" panose="02020603050405020304" pitchFamily="18" charset="0"/>
              <a:cs typeface="Times New Roman" panose="02020603050405020304" pitchFamily="18" charset="0"/>
            </a:endParaRPr>
          </a:p>
          <a:p>
            <a:pPr algn="just" eaLnBrk="1" hangingPunct="1">
              <a:lnSpc>
                <a:spcPct val="109000"/>
              </a:lnSpc>
              <a:spcBef>
                <a:spcPct val="0"/>
              </a:spcBef>
              <a:spcAft>
                <a:spcPts val="500"/>
              </a:spcAft>
              <a:buFontTx/>
              <a:buNone/>
            </a:pPr>
            <a:endParaRPr lang="en-US" altLang="en-US">
              <a:solidFill>
                <a:srgbClr val="0000CC"/>
              </a:solidFill>
              <a:latin typeface="Times New Roman" panose="02020603050405020304" pitchFamily="18" charset="0"/>
              <a:cs typeface="Times New Roman" panose="02020603050405020304" pitchFamily="18" charset="0"/>
            </a:endParaRPr>
          </a:p>
          <a:p>
            <a:pPr algn="just" eaLnBrk="1" hangingPunct="1">
              <a:lnSpc>
                <a:spcPct val="109000"/>
              </a:lnSpc>
              <a:spcBef>
                <a:spcPct val="0"/>
              </a:spcBef>
              <a:spcAft>
                <a:spcPts val="500"/>
              </a:spcAft>
              <a:buFontTx/>
              <a:buNone/>
            </a:pPr>
            <a:r>
              <a:rPr lang="en-US" altLang="en-US" b="1">
                <a:solidFill>
                  <a:srgbClr val="FF0000"/>
                </a:solidFill>
                <a:latin typeface="Times New Roman" panose="02020603050405020304" pitchFamily="18" charset="0"/>
                <a:cs typeface="Times New Roman" panose="02020603050405020304" pitchFamily="18" charset="0"/>
              </a:rPr>
              <a:t>GV kết luận:</a:t>
            </a:r>
            <a:endParaRPr lang="en-US" altLang="en-US" b="1">
              <a:solidFill>
                <a:srgbClr val="FF0000"/>
              </a:solidFill>
              <a:latin typeface="Times New Roman" panose="02020603050405020304" pitchFamily="18" charset="0"/>
              <a:cs typeface="Times New Roman" panose="02020603050405020304" pitchFamily="18" charset="0"/>
            </a:endParaRPr>
          </a:p>
          <a:p>
            <a:pPr algn="just" eaLnBrk="1" hangingPunct="1">
              <a:lnSpc>
                <a:spcPct val="109000"/>
              </a:lnSpc>
              <a:spcBef>
                <a:spcPct val="0"/>
              </a:spcBef>
              <a:spcAft>
                <a:spcPts val="500"/>
              </a:spcAft>
              <a:buFontTx/>
              <a:buNone/>
            </a:pPr>
            <a:r>
              <a:rPr lang="en-US" altLang="en-US" b="1">
                <a:solidFill>
                  <a:srgbClr val="0000CC"/>
                </a:solidFill>
                <a:latin typeface="Times New Roman" panose="02020603050405020304" pitchFamily="18" charset="0"/>
                <a:cs typeface="Times New Roman" panose="02020603050405020304" pitchFamily="18" charset="0"/>
              </a:rPr>
              <a:t>Trong cuộc sống cũng như trong tự nhiên có nhiều hiện tượng mà nguyên nhân chính là do phản ứng oxi hoá - khử gây ra.</a:t>
            </a:r>
            <a:endParaRPr lang="en-US" altLang="en-US" b="1">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1381125" y="-28575"/>
            <a:ext cx="5603875"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tabLst>
                <a:tab pos="180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a:latin typeface="Times New Roman" panose="02020603050405020304" pitchFamily="18" charset="0"/>
                <a:ea typeface="Calibri" panose="020F0502020204030204" pitchFamily="34" charset="0"/>
                <a:cs typeface="Times New Roman" panose="02020603050405020304" pitchFamily="18" charset="0"/>
              </a:rPr>
              <a:t>            PHIẾU HỌC TẬP SỐ</a:t>
            </a:r>
            <a:r>
              <a:rPr lang="en-US" alt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altLang="en-US" sz="3200">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ct val="0"/>
              </a:spcBef>
              <a:buFontTx/>
              <a:buNone/>
            </a:pP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6147" name="Rectangle 8"/>
          <p:cNvSpPr>
            <a:spLocks noChangeArrowheads="1"/>
          </p:cNvSpPr>
          <p:nvPr/>
        </p:nvSpPr>
        <p:spPr bwMode="auto">
          <a:xfrm>
            <a:off x="1381125" y="471488"/>
            <a:ext cx="84724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tabLst>
                <a:tab pos="180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Câu 1: </a:t>
            </a:r>
            <a:r>
              <a:rPr lang="en-US" altLang="en-US" sz="1600">
                <a:latin typeface="Times New Roman" panose="02020603050405020304" pitchFamily="18" charset="0"/>
                <a:ea typeface="Calibri" panose="020F0502020204030204" pitchFamily="34" charset="0"/>
                <a:cs typeface="Times New Roman" panose="02020603050405020304" pitchFamily="18" charset="0"/>
              </a:rPr>
              <a:t>Quan sát Hình 12.1, hãy viết quá trình nhường và nhận electron trong </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ct val="0"/>
              </a:spcBef>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phản ứng giữa magnesium và oxygen</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8" name="Picture 11"/>
          <p:cNvPicPr>
            <a:picLocks noChangeAspect="1" noChangeArrowheads="1"/>
          </p:cNvPicPr>
          <p:nvPr/>
        </p:nvPicPr>
        <p:blipFill>
          <a:blip r:embed="rId1">
            <a:lum bright="-20000" contrast="40000"/>
            <a:extLst>
              <a:ext uri="{28A0092B-C50C-407E-A947-70E740481C1C}">
                <a14:useLocalDpi xmlns:a14="http://schemas.microsoft.com/office/drawing/2010/main" val="0"/>
              </a:ext>
            </a:extLst>
          </a:blip>
          <a:srcRect r="43140"/>
          <a:stretch>
            <a:fillRect/>
          </a:stretch>
        </p:blipFill>
        <p:spPr bwMode="auto">
          <a:xfrm>
            <a:off x="1719263" y="973138"/>
            <a:ext cx="496887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12"/>
          <p:cNvSpPr>
            <a:spLocks noChangeArrowheads="1"/>
          </p:cNvSpPr>
          <p:nvPr/>
        </p:nvSpPr>
        <p:spPr bwMode="auto">
          <a:xfrm>
            <a:off x="1250950" y="2386013"/>
            <a:ext cx="94869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07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07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07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Câu 2: </a:t>
            </a:r>
            <a:r>
              <a:rPr lang="en-US" altLang="en-US" sz="1600">
                <a:latin typeface="Times New Roman" panose="02020603050405020304" pitchFamily="18" charset="0"/>
                <a:ea typeface="Calibri" panose="020F0502020204030204" pitchFamily="34" charset="0"/>
                <a:cs typeface="Times New Roman" panose="02020603050405020304" pitchFamily="18" charset="0"/>
              </a:rPr>
              <a:t>Quan sát hình 12.2a, hydrogen cháy</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 trong chloride với ngọn lửa sáng, tạo hợp chất </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hydrogen chloride (HCl). Nếu cặp electron chung</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 trong hợp chất cộng hóa trị HCl lệch hẵn về phía</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 nguyên tử Cl (Hình 12.2b), hãy xác định điện tích </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của các nguyên tử trong phân tử HCl.</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50" name="Picture 13"/>
          <p:cNvPicPr>
            <a:picLocks noChangeAspect="1" noChangeArrowheads="1"/>
          </p:cNvPicPr>
          <p:nvPr/>
        </p:nvPicPr>
        <p:blipFill>
          <a:blip r:embed="rId2">
            <a:lum contrast="40000"/>
            <a:extLst>
              <a:ext uri="{28A0092B-C50C-407E-A947-70E740481C1C}">
                <a14:useLocalDpi xmlns:a14="http://schemas.microsoft.com/office/drawing/2010/main" val="0"/>
              </a:ext>
            </a:extLst>
          </a:blip>
          <a:srcRect r="35426" b="35951"/>
          <a:stretch>
            <a:fillRect/>
          </a:stretch>
        </p:blipFill>
        <p:spPr bwMode="auto">
          <a:xfrm>
            <a:off x="5478463" y="2836863"/>
            <a:ext cx="47831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14"/>
          <p:cNvSpPr>
            <a:spLocks noChangeArrowheads="1"/>
          </p:cNvSpPr>
          <p:nvPr/>
        </p:nvSpPr>
        <p:spPr bwMode="auto">
          <a:xfrm>
            <a:off x="1250950" y="4470400"/>
            <a:ext cx="92646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07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07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07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Câu 3:</a:t>
            </a:r>
            <a:r>
              <a:rPr lang="en-US" altLang="en-US" sz="1600">
                <a:latin typeface="Times New Roman" panose="02020603050405020304" pitchFamily="18" charset="0"/>
                <a:ea typeface="Calibri" panose="020F0502020204030204" pitchFamily="34" charset="0"/>
                <a:cs typeface="Times New Roman" panose="02020603050405020304" pitchFamily="18" charset="0"/>
              </a:rPr>
              <a:t>  Nêu điểm khác nhau giữa kí hiệu số oxi hóa</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 và kí hiệu điện tích của ion M trong hình sau:</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52" name="Picture 15"/>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l="12968" t="35684" r="27911" b="36638"/>
          <a:stretch>
            <a:fillRect/>
          </a:stretch>
        </p:blipFill>
        <p:spPr bwMode="auto">
          <a:xfrm>
            <a:off x="5648325" y="4527550"/>
            <a:ext cx="11620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6"/>
          <p:cNvSpPr>
            <a:spLocks noChangeArrowheads="1"/>
          </p:cNvSpPr>
          <p:nvPr/>
        </p:nvSpPr>
        <p:spPr bwMode="auto">
          <a:xfrm>
            <a:off x="1289050" y="5153025"/>
            <a:ext cx="944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07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07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07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9pPr>
          </a:lstStyle>
          <a:p>
            <a:pPr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Câu 4:</a:t>
            </a:r>
            <a:r>
              <a:rPr lang="en-US" altLang="en-US" sz="1600">
                <a:latin typeface="Times New Roman" panose="02020603050405020304" pitchFamily="18" charset="0"/>
                <a:ea typeface="Calibri" panose="020F0502020204030204" pitchFamily="34" charset="0"/>
                <a:cs typeface="Times New Roman" panose="02020603050405020304" pitchFamily="18" charset="0"/>
              </a:rPr>
              <a:t> Dự đoán số oxi hóa của các nguyên tử trong nhóm IA, IIA, IIIA trong các hợp chất. Giải thích.</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Oval Callout 18"/>
          <p:cNvSpPr/>
          <p:nvPr/>
        </p:nvSpPr>
        <p:spPr>
          <a:xfrm>
            <a:off x="6688138" y="536575"/>
            <a:ext cx="5156200" cy="1914525"/>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000" b="1" dirty="0">
              <a:solidFill>
                <a:srgbClr val="FF0000"/>
              </a:solidFill>
              <a:latin typeface="Times New Roman" panose="02020603050405020304" pitchFamily="18" charset="0"/>
              <a:cs typeface="Times New Roman" panose="02020603050405020304" pitchFamily="18" charset="0"/>
            </a:endParaRPr>
          </a:p>
          <a:p>
            <a:pPr eaLnBrk="1" hangingPunct="1">
              <a:defRPr/>
            </a:pPr>
            <a:r>
              <a:rPr lang="en-US" altLang="en-US" sz="2000" b="1" dirty="0">
                <a:solidFill>
                  <a:srgbClr val="FF0000"/>
                </a:solidFill>
                <a:latin typeface="Times New Roman" panose="02020603050405020304" pitchFamily="18" charset="0"/>
                <a:cs typeface="Times New Roman" panose="02020603050405020304" pitchFamily="18" charset="0"/>
              </a:rPr>
              <a:t>         Chia </a:t>
            </a:r>
            <a:r>
              <a:rPr lang="en-US" altLang="en-US" sz="2000" b="1" dirty="0" err="1">
                <a:solidFill>
                  <a:srgbClr val="FF0000"/>
                </a:solidFill>
                <a:latin typeface="Times New Roman" panose="02020603050405020304" pitchFamily="18" charset="0"/>
                <a:cs typeface="Times New Roman" panose="02020603050405020304" pitchFamily="18" charset="0"/>
              </a:rPr>
              <a:t>lớp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thành</a:t>
            </a:r>
            <a:r>
              <a:rPr lang="en-US" altLang="en-US" sz="2000" b="1" dirty="0">
                <a:solidFill>
                  <a:srgbClr val="FF0000"/>
                </a:solidFill>
                <a:latin typeface="Times New Roman" panose="02020603050405020304" pitchFamily="18" charset="0"/>
                <a:cs typeface="Times New Roman" panose="02020603050405020304" pitchFamily="18" charset="0"/>
              </a:rPr>
              <a:t> 6 </a:t>
            </a:r>
            <a:r>
              <a:rPr lang="en-US" altLang="en-US" sz="2000" b="1" dirty="0" err="1">
                <a:solidFill>
                  <a:srgbClr val="FF0000"/>
                </a:solidFill>
                <a:latin typeface="Times New Roman" panose="02020603050405020304" pitchFamily="18" charset="0"/>
                <a:cs typeface="Times New Roman" panose="02020603050405020304" pitchFamily="18" charset="0"/>
              </a:rPr>
              <a:t>nhóm</a:t>
            </a:r>
            <a:endParaRPr lang="en-US" altLang="en-US" sz="2000" b="1" dirty="0">
              <a:solidFill>
                <a:srgbClr val="FF0000"/>
              </a:solidFill>
              <a:latin typeface="Times New Roman" panose="02020603050405020304" pitchFamily="18" charset="0"/>
              <a:cs typeface="Times New Roman" panose="02020603050405020304" pitchFamily="18" charset="0"/>
            </a:endParaRPr>
          </a:p>
          <a:p>
            <a:pPr eaLnBrk="1" hangingPunct="1">
              <a:defRPr/>
            </a:pPr>
            <a:r>
              <a:rPr lang="en-US" altLang="en-US" sz="2000" b="1" dirty="0" err="1">
                <a:solidFill>
                  <a:srgbClr val="FF0000"/>
                </a:solidFill>
                <a:latin typeface="Times New Roman" panose="02020603050405020304" pitchFamily="18" charset="0"/>
                <a:cs typeface="Times New Roman" panose="02020603050405020304" pitchFamily="18" charset="0"/>
              </a:rPr>
              <a:t>Yêu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sinh</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thảo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luận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và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trả</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lời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hỏi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trong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phiếu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số</a:t>
            </a:r>
            <a:r>
              <a:rPr lang="en-US" altLang="en-US" sz="2000" b="1" dirty="0">
                <a:solidFill>
                  <a:srgbClr val="FF0000"/>
                </a:solidFill>
                <a:latin typeface="Times New Roman" panose="02020603050405020304" pitchFamily="18" charset="0"/>
                <a:cs typeface="Times New Roman" panose="02020603050405020304" pitchFamily="18" charset="0"/>
              </a:rPr>
              <a:t> 1.</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dirty="0" err="1">
                <a:solidFill>
                  <a:srgbClr val="FF0000"/>
                </a:solidFill>
                <a:latin typeface="Times New Roman" panose="02020603050405020304" pitchFamily="18" charset="0"/>
                <a:cs typeface="Calibri" panose="020F0502020204030204" pitchFamily="34" charset="0"/>
              </a:rPr>
              <a:t>Đại</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dirty="0" err="1">
                <a:solidFill>
                  <a:srgbClr val="FF0000"/>
                </a:solidFill>
                <a:latin typeface="Times New Roman" panose="02020603050405020304" pitchFamily="18" charset="0"/>
                <a:cs typeface="Calibri" panose="020F0502020204030204" pitchFamily="34" charset="0"/>
              </a:rPr>
              <a:t>diện</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dirty="0" err="1">
                <a:solidFill>
                  <a:srgbClr val="FF0000"/>
                </a:solidFill>
                <a:latin typeface="Times New Roman" panose="02020603050405020304" pitchFamily="18" charset="0"/>
                <a:cs typeface="Calibri" panose="020F0502020204030204" pitchFamily="34" charset="0"/>
              </a:rPr>
              <a:t>một</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dirty="0" err="1">
                <a:solidFill>
                  <a:srgbClr val="FF0000"/>
                </a:solidFill>
                <a:latin typeface="Times New Roman" panose="02020603050405020304" pitchFamily="18" charset="0"/>
                <a:cs typeface="Calibri" panose="020F0502020204030204" pitchFamily="34" charset="0"/>
              </a:rPr>
              <a:t>nhóm</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dirty="0" err="1">
                <a:solidFill>
                  <a:srgbClr val="FF0000"/>
                </a:solidFill>
                <a:latin typeface="Times New Roman" panose="02020603050405020304" pitchFamily="18" charset="0"/>
                <a:cs typeface="Calibri" panose="020F0502020204030204" pitchFamily="34" charset="0"/>
              </a:rPr>
              <a:t>báo</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dirty="0" err="1">
                <a:solidFill>
                  <a:srgbClr val="FF0000"/>
                </a:solidFill>
                <a:latin typeface="Times New Roman" panose="02020603050405020304" pitchFamily="18" charset="0"/>
                <a:cs typeface="Calibri" panose="020F0502020204030204" pitchFamily="34" charset="0"/>
              </a:rPr>
              <a:t>cáo</a:t>
            </a:r>
            <a:r>
              <a:rPr lang="en-US" altLang="en-US" sz="2000" b="1" dirty="0">
                <a:solidFill>
                  <a:srgbClr val="FF0000"/>
                </a:solidFill>
                <a:latin typeface="Times New Roman" panose="02020603050405020304" pitchFamily="18" charset="0"/>
                <a:cs typeface="Calibri" panose="020F0502020204030204" pitchFamily="34" charset="0"/>
              </a:rPr>
              <a:t> </a:t>
            </a:r>
            <a:r>
              <a:rPr lang="en-US" altLang="en-US" sz="2000" b="1" err="1">
                <a:solidFill>
                  <a:srgbClr val="FF0000"/>
                </a:solidFill>
                <a:latin typeface="Times New Roman" panose="02020603050405020304" pitchFamily="18" charset="0"/>
                <a:cs typeface="Calibri" panose="020F0502020204030204" pitchFamily="34" charset="0"/>
              </a:rPr>
              <a:t>kết</a:t>
            </a:r>
            <a:r>
              <a:rPr lang="en-US" altLang="en-US" sz="2000" b="1">
                <a:solidFill>
                  <a:srgbClr val="FF0000"/>
                </a:solidFill>
                <a:latin typeface="Times New Roman" panose="02020603050405020304" pitchFamily="18" charset="0"/>
                <a:cs typeface="Calibri" panose="020F0502020204030204" pitchFamily="34" charset="0"/>
              </a:rPr>
              <a:t> quả </a:t>
            </a:r>
            <a:r>
              <a:rPr lang="en-US" altLang="en-US" sz="2000" b="1" dirty="0">
                <a:solidFill>
                  <a:srgbClr val="FF0000"/>
                </a:solidFill>
                <a:latin typeface="Times New Roman" panose="02020603050405020304" pitchFamily="18" charset="0"/>
                <a:cs typeface="Calibri" panose="020F0502020204030204" pitchFamily="34" charset="0"/>
              </a:rPr>
              <a:t>PHT </a:t>
            </a:r>
            <a:r>
              <a:rPr lang="en-US" altLang="en-US" sz="2000" b="1" dirty="0" err="1">
                <a:solidFill>
                  <a:srgbClr val="FF0000"/>
                </a:solidFill>
                <a:latin typeface="Times New Roman" panose="02020603050405020304" pitchFamily="18" charset="0"/>
                <a:cs typeface="Calibri" panose="020F0502020204030204" pitchFamily="34" charset="0"/>
              </a:rPr>
              <a:t>số</a:t>
            </a:r>
            <a:r>
              <a:rPr lang="en-US" altLang="en-US" sz="2000" b="1" dirty="0">
                <a:solidFill>
                  <a:srgbClr val="FF0000"/>
                </a:solidFill>
                <a:latin typeface="Times New Roman" panose="02020603050405020304" pitchFamily="18" charset="0"/>
                <a:cs typeface="Calibri" panose="020F0502020204030204" pitchFamily="34" charset="0"/>
              </a:rPr>
              <a:t> 1</a:t>
            </a:r>
            <a:endParaRPr lang="en-US" altLang="en-US" sz="2000" b="1" dirty="0">
              <a:solidFill>
                <a:srgbClr val="FF0000"/>
              </a:solidFill>
            </a:endParaRPr>
          </a:p>
          <a:p>
            <a:pPr eaLnBrk="1" hangingPunct="1">
              <a:defRPr/>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6155" name="Rectangle 1"/>
          <p:cNvSpPr>
            <a:spLocks noChangeArrowheads="1"/>
          </p:cNvSpPr>
          <p:nvPr/>
        </p:nvSpPr>
        <p:spPr bwMode="auto">
          <a:xfrm>
            <a:off x="1250950" y="5419725"/>
            <a:ext cx="84423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nSpc>
                <a:spcPct val="107000"/>
              </a:lnSpc>
              <a:spcAft>
                <a:spcPts val="800"/>
              </a:spcAft>
            </a:pPr>
            <a:r>
              <a:rPr lang="en-US" altLang="vi-VN" sz="1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 tập:</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Hãy xác định số oxi hóa của các nguyên tử trong các đơn chất, hợp chất và ion sau: Zn, H</a:t>
            </a:r>
            <a:r>
              <a:rPr lang="en-US" altLang="vi-VN" sz="16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Cl</a:t>
            </a:r>
            <a:r>
              <a:rPr lang="en-US" altLang="vi-VN" sz="16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a:t>
            </a:r>
            <a:r>
              <a:rPr lang="en-US" altLang="vi-VN" sz="16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t>
            </a:r>
            <a:r>
              <a:rPr lang="en-US" altLang="vi-VN" sz="16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HSO</a:t>
            </a:r>
            <a:r>
              <a:rPr lang="en-US" altLang="vi-VN" sz="16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altLang="vi-VN" sz="16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a:t>
            </a:r>
            <a:r>
              <a:rPr lang="en-US" altLang="vi-VN" sz="16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altLang="vi-VN" sz="16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altLang="vi-VN" sz="16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altLang="vi-VN"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KNO</a:t>
            </a:r>
            <a:r>
              <a:rPr lang="en-US" altLang="vi-VN" sz="16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56" name="Rectangle 2"/>
          <p:cNvSpPr>
            <a:spLocks noChangeArrowheads="1"/>
          </p:cNvSpPr>
          <p:nvPr/>
        </p:nvSpPr>
        <p:spPr bwMode="auto">
          <a:xfrm>
            <a:off x="1289050" y="5924550"/>
            <a:ext cx="6096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just">
              <a:lnSpc>
                <a:spcPct val="107000"/>
              </a:lnSpc>
              <a:spcAft>
                <a:spcPts val="800"/>
              </a:spcAft>
            </a:pPr>
            <a:r>
              <a:rPr lang="en-US" altLang="vi-VN" sz="1600" b="1">
                <a:latin typeface="Times New Roman" panose="02020603050405020304" pitchFamily="18" charset="0"/>
                <a:ea typeface="Calibri" panose="020F0502020204030204" pitchFamily="34" charset="0"/>
                <a:cs typeface="Times New Roman" panose="02020603050405020304" pitchFamily="18" charset="0"/>
              </a:rPr>
              <a:t>Vận dụng:</a:t>
            </a:r>
            <a:r>
              <a:rPr lang="en-US" altLang="vi-VN" sz="1600">
                <a:latin typeface="Times New Roman" panose="02020603050405020304" pitchFamily="18" charset="0"/>
                <a:ea typeface="Calibri" panose="020F0502020204030204" pitchFamily="34" charset="0"/>
                <a:cs typeface="Times New Roman" panose="02020603050405020304" pitchFamily="18" charset="0"/>
              </a:rPr>
              <a:t> Magnetite là khoáng vật sắt từ có hàm lượng sắt cao nhất được dùng trong ngành luyện gang, thép, với công thức hóa học là Fe</a:t>
            </a:r>
            <a:r>
              <a:rPr lang="en-US" altLang="vi-VN" sz="1600" baseline="-25000">
                <a:latin typeface="Times New Roman" panose="02020603050405020304" pitchFamily="18" charset="0"/>
                <a:ea typeface="Calibri" panose="020F0502020204030204" pitchFamily="34" charset="0"/>
                <a:cs typeface="Times New Roman" panose="02020603050405020304" pitchFamily="18" charset="0"/>
              </a:rPr>
              <a:t>3</a:t>
            </a:r>
            <a:r>
              <a:rPr lang="en-US" altLang="vi-VN" sz="1600">
                <a:latin typeface="Times New Roman" panose="02020603050405020304" pitchFamily="18" charset="0"/>
                <a:ea typeface="Calibri" panose="020F0502020204030204" pitchFamily="34" charset="0"/>
                <a:cs typeface="Times New Roman" panose="02020603050405020304" pitchFamily="18" charset="0"/>
              </a:rPr>
              <a:t>O</a:t>
            </a:r>
            <a:r>
              <a:rPr lang="en-US" altLang="vi-VN" sz="1600" baseline="-25000">
                <a:latin typeface="Times New Roman" panose="02020603050405020304" pitchFamily="18" charset="0"/>
                <a:ea typeface="Calibri" panose="020F0502020204030204" pitchFamily="34" charset="0"/>
                <a:cs typeface="Times New Roman" panose="02020603050405020304" pitchFamily="18" charset="0"/>
              </a:rPr>
              <a:t>4</a:t>
            </a:r>
            <a:r>
              <a:rPr lang="en-US" altLang="vi-VN" sz="1600">
                <a:latin typeface="Times New Roman" panose="02020603050405020304" pitchFamily="18" charset="0"/>
                <a:ea typeface="Calibri" panose="020F0502020204030204" pitchFamily="34" charset="0"/>
                <a:cs typeface="Times New Roman" panose="02020603050405020304" pitchFamily="18" charset="0"/>
              </a:rPr>
              <a:t>. Hãy xác định số oxi hóa của nguyên tử Fe trong hợp chất trên.</a:t>
            </a:r>
            <a:endParaRPr lang="en-US" altLang="vi-VN"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5813425"/>
            <a:ext cx="18573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581025" y="885825"/>
            <a:ext cx="10566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a:latin typeface="Times New Roman" panose="02020603050405020304" pitchFamily="18" charset="0"/>
                <a:cs typeface="Times New Roman" panose="02020603050405020304" pitchFamily="18" charset="0"/>
              </a:rPr>
              <a:t>TRẢ LỜI PHIẾU HỌC TẬP SỐ 1</a:t>
            </a:r>
            <a:endParaRPr lang="en-US" altLang="en-US" sz="4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b="1">
                <a:latin typeface="Times New Roman" panose="02020603050405020304" pitchFamily="18" charset="0"/>
                <a:cs typeface="Times New Roman" panose="02020603050405020304" pitchFamily="18" charset="0"/>
              </a:rPr>
              <a:t>Câu 1:</a:t>
            </a:r>
            <a:r>
              <a:rPr lang="en-US" altLang="en-US" sz="2000">
                <a:latin typeface="Times New Roman" panose="02020603050405020304" pitchFamily="18" charset="0"/>
                <a:cs typeface="Times New Roman" panose="02020603050405020304" pitchFamily="18" charset="0"/>
              </a:rPr>
              <a:t>    Mg   </a:t>
            </a:r>
            <a:r>
              <a:rPr lang="en-US" altLang="en-US" sz="2000">
                <a:latin typeface="Times New Roman" panose="02020603050405020304" pitchFamily="18" charset="0"/>
                <a:cs typeface="Times New Roman" panose="02020603050405020304" pitchFamily="18" charset="0"/>
                <a:sym typeface="Symbol" panose="05050102010706020507" pitchFamily="18" charset="2"/>
              </a:rPr>
              <a:t></a:t>
            </a:r>
            <a:r>
              <a:rPr lang="en-US" altLang="en-US" sz="2000">
                <a:latin typeface="Times New Roman" panose="02020603050405020304" pitchFamily="18" charset="0"/>
                <a:cs typeface="Times New Roman" panose="02020603050405020304" pitchFamily="18" charset="0"/>
              </a:rPr>
              <a:t>   Mg</a:t>
            </a:r>
            <a:r>
              <a:rPr lang="en-US" altLang="en-US" sz="2000" baseline="30000">
                <a:latin typeface="Times New Roman" panose="02020603050405020304" pitchFamily="18" charset="0"/>
                <a:cs typeface="Times New Roman" panose="02020603050405020304" pitchFamily="18" charset="0"/>
              </a:rPr>
              <a:t>2+</a:t>
            </a:r>
            <a:r>
              <a:rPr lang="en-US" altLang="en-US" sz="2000">
                <a:latin typeface="Times New Roman" panose="02020603050405020304" pitchFamily="18" charset="0"/>
                <a:cs typeface="Times New Roman" panose="02020603050405020304" pitchFamily="18" charset="0"/>
              </a:rPr>
              <a:t>  +  2e;     O</a:t>
            </a:r>
            <a:r>
              <a:rPr lang="en-US" altLang="en-US" sz="2000" baseline="-25000">
                <a:latin typeface="Times New Roman" panose="02020603050405020304" pitchFamily="18" charset="0"/>
                <a:cs typeface="Times New Roman" panose="02020603050405020304" pitchFamily="18" charset="0"/>
              </a:rPr>
              <a:t>2</a:t>
            </a:r>
            <a:r>
              <a:rPr lang="en-US" altLang="en-US" sz="2000">
                <a:latin typeface="Times New Roman" panose="02020603050405020304" pitchFamily="18" charset="0"/>
                <a:cs typeface="Times New Roman" panose="02020603050405020304" pitchFamily="18" charset="0"/>
              </a:rPr>
              <a:t>   +   4e  </a:t>
            </a:r>
            <a:r>
              <a:rPr lang="en-US" altLang="en-US" sz="2000">
                <a:latin typeface="Times New Roman" panose="02020603050405020304" pitchFamily="18" charset="0"/>
                <a:cs typeface="Times New Roman" panose="02020603050405020304" pitchFamily="18" charset="0"/>
                <a:sym typeface="Symbol" panose="05050102010706020507" pitchFamily="18" charset="2"/>
              </a:rPr>
              <a:t></a:t>
            </a:r>
            <a:r>
              <a:rPr lang="en-US" altLang="en-US" sz="2000">
                <a:latin typeface="Times New Roman" panose="02020603050405020304" pitchFamily="18" charset="0"/>
                <a:cs typeface="Times New Roman" panose="02020603050405020304" pitchFamily="18" charset="0"/>
              </a:rPr>
              <a:t>   2O</a:t>
            </a:r>
            <a:r>
              <a:rPr lang="en-US" altLang="en-US" sz="2000" baseline="30000">
                <a:latin typeface="Times New Roman" panose="02020603050405020304" pitchFamily="18" charset="0"/>
                <a:cs typeface="Times New Roman" panose="02020603050405020304" pitchFamily="18" charset="0"/>
              </a:rPr>
              <a:t>2-</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b="1">
                <a:latin typeface="Times New Roman" panose="02020603050405020304" pitchFamily="18" charset="0"/>
                <a:cs typeface="Times New Roman" panose="02020603050405020304" pitchFamily="18" charset="0"/>
              </a:rPr>
              <a:t>Câu 2:    </a:t>
            </a:r>
            <a:r>
              <a:rPr lang="en-US" altLang="en-US" sz="2000">
                <a:latin typeface="Times New Roman" panose="02020603050405020304" pitchFamily="18" charset="0"/>
                <a:cs typeface="Times New Roman" panose="02020603050405020304" pitchFamily="18" charset="0"/>
              </a:rPr>
              <a:t>Do liên kết trong phân tử HCI là liên kết cộng hoá trị có cực nên không xác định được điện tích. Nếu cặp electron chung lệch hẳn về phía nguyên tử CI, điện tích của nguyên tử Cl là 1- và của H là 1+.</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b="1" u="sng">
                <a:latin typeface="Times New Roman" panose="02020603050405020304" pitchFamily="18" charset="0"/>
                <a:cs typeface="Times New Roman" panose="02020603050405020304" pitchFamily="18" charset="0"/>
              </a:rPr>
              <a:t>Kết luận:</a:t>
            </a:r>
            <a:r>
              <a:rPr lang="en-US" altLang="en-US" sz="2000">
                <a:latin typeface="Times New Roman" panose="02020603050405020304" pitchFamily="18" charset="0"/>
                <a:cs typeface="Times New Roman" panose="02020603050405020304" pitchFamily="18" charset="0"/>
              </a:rPr>
              <a:t> </a:t>
            </a:r>
            <a:r>
              <a:rPr lang="en-US" altLang="en-US" sz="2000" i="1">
                <a:latin typeface="Times New Roman" panose="02020603050405020304" pitchFamily="18" charset="0"/>
                <a:cs typeface="Times New Roman" panose="02020603050405020304" pitchFamily="18" charset="0"/>
              </a:rPr>
              <a:t>Số oxi hóa của một nguyên tử trong phân tử là điện tích của nguyên tử nguyên tố đó nếu giả định cặp electron chung thuộc hẳn về nguyên tử của nguyên tố có độ âm điện lớn hơn</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b="1">
                <a:latin typeface="Times New Roman" panose="02020603050405020304" pitchFamily="18" charset="0"/>
                <a:cs typeface="Times New Roman" panose="02020603050405020304" pitchFamily="18" charset="0"/>
              </a:rPr>
              <a:t>Câu 3: </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 Số oxi hóa: dấu trước chữ số</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 Điện tích: dấu đứng sau chữ</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b="1">
                <a:latin typeface="Times New Roman" panose="02020603050405020304" pitchFamily="18" charset="0"/>
                <a:cs typeface="Times New Roman" panose="02020603050405020304" pitchFamily="18" charset="0"/>
              </a:rPr>
              <a:t>Câu 4:</a:t>
            </a:r>
            <a:r>
              <a:rPr lang="en-US" altLang="en-US" sz="2000">
                <a:latin typeface="Times New Roman" panose="02020603050405020304" pitchFamily="18" charset="0"/>
                <a:cs typeface="Times New Roman" panose="02020603050405020304" pitchFamily="18" charset="0"/>
              </a:rPr>
              <a:t> Số oxi hoá của các nguyên tử trong nhóm IA, HA, IIIA lần lượt bằng +1, +2, +3.</a:t>
            </a:r>
            <a:endParaRPr lang="en-US" altLang="en-US" sz="200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000" b="1">
                <a:latin typeface="Times New Roman" panose="02020603050405020304" pitchFamily="18" charset="0"/>
                <a:cs typeface="Times New Roman" panose="02020603050405020304" pitchFamily="18" charset="0"/>
              </a:rPr>
              <a:t>Luyện tập:</a:t>
            </a:r>
            <a:endParaRPr lang="en-US" altLang="en-US" sz="2000" b="1">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pic>
        <p:nvPicPr>
          <p:cNvPr id="3" name="Picture 11"/>
          <p:cNvPicPr>
            <a:picLocks noChangeAspect="1" noChangeArrowheads="1"/>
          </p:cNvPicPr>
          <p:nvPr/>
        </p:nvPicPr>
        <p:blipFill>
          <a:blip r:embed="rId1">
            <a:lum bright="-20000" contrast="40000"/>
            <a:extLst>
              <a:ext uri="{28A0092B-C50C-407E-A947-70E740481C1C}">
                <a14:useLocalDpi xmlns:a14="http://schemas.microsoft.com/office/drawing/2010/main" val="0"/>
              </a:ext>
            </a:extLst>
          </a:blip>
          <a:srcRect l="15807"/>
          <a:stretch>
            <a:fillRect/>
          </a:stretch>
        </p:blipFill>
        <p:spPr bwMode="auto">
          <a:xfrm>
            <a:off x="2243138" y="4668838"/>
            <a:ext cx="5640387"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49288" y="5699125"/>
            <a:ext cx="8794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vi-VN" sz="2000" b="1"/>
              <a:t>Vận dụng : </a:t>
            </a:r>
            <a:r>
              <a:rPr lang="en-US" altLang="en-US" sz="2000">
                <a:latin typeface="Times New Roman" panose="02020603050405020304" pitchFamily="18" charset="0"/>
                <a:ea typeface="Calibri" panose="020F0502020204030204" pitchFamily="34" charset="0"/>
                <a:cs typeface="Times New Roman" panose="02020603050405020304" pitchFamily="18" charset="0"/>
              </a:rPr>
              <a:t>Số oxi hóa của Fe trong hợp chất Fe</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3</a:t>
            </a:r>
            <a:r>
              <a:rPr lang="en-US" altLang="en-US" sz="2000">
                <a:latin typeface="Times New Roman" panose="02020603050405020304" pitchFamily="18" charset="0"/>
                <a:ea typeface="Calibri" panose="020F0502020204030204" pitchFamily="34" charset="0"/>
                <a:cs typeface="Times New Roman" panose="02020603050405020304" pitchFamily="18" charset="0"/>
              </a:rPr>
              <a:t>O</a:t>
            </a:r>
            <a:r>
              <a:rPr lang="en-US" altLang="en-US" sz="2000" baseline="-30000">
                <a:latin typeface="Times New Roman" panose="02020603050405020304" pitchFamily="18" charset="0"/>
                <a:ea typeface="Calibri" panose="020F0502020204030204" pitchFamily="34" charset="0"/>
                <a:cs typeface="Times New Roman" panose="02020603050405020304" pitchFamily="18" charset="0"/>
              </a:rPr>
              <a:t>4</a:t>
            </a:r>
            <a:r>
              <a:rPr lang="en-US" altLang="en-US" sz="2000">
                <a:latin typeface="Times New Roman" panose="02020603050405020304" pitchFamily="18" charset="0"/>
                <a:ea typeface="Calibri" panose="020F0502020204030204" pitchFamily="34" charset="0"/>
                <a:cs typeface="Times New Roman" panose="02020603050405020304" pitchFamily="18" charset="0"/>
              </a:rPr>
              <a:t> là +8/3</a:t>
            </a:r>
            <a:endParaRPr lang="en-US" altLang="en-US" sz="2000">
              <a:latin typeface="Arial" panose="020B0604020202020204" pitchFamily="34" charset="0"/>
              <a:ea typeface="Calibri" panose="020F0502020204030204" pitchFamily="34" charset="0"/>
              <a:cs typeface="Times New Roman" panose="02020603050405020304" pitchFamily="18" charset="0"/>
            </a:endParaRPr>
          </a:p>
          <a:p>
            <a:endParaRPr lang="en-US" altLang="vi-VN"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barn(inVertical)">
                                      <p:cBhvr>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Effect transition="in" filter="barn(inVertical)">
                                      <p:cBhvr>
                                        <p:cTn id="12" dur="500"/>
                                        <p:tgtEl>
                                          <p:spTgt spid="6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Effect transition="in" filter="fade">
                                      <p:cBhvr>
                                        <p:cTn id="17" dur="500"/>
                                        <p:tgtEl>
                                          <p:spTgt spid="61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Effect transition="in" filter="circle(in)">
                                      <p:cBhvr>
                                        <p:cTn id="22" dur="2000"/>
                                        <p:tgtEl>
                                          <p:spTgt spid="61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6">
                                            <p:txEl>
                                              <p:pRg st="4" end="4"/>
                                            </p:txEl>
                                          </p:spTgt>
                                        </p:tgtEl>
                                        <p:attrNameLst>
                                          <p:attrName>style.visibility</p:attrName>
                                        </p:attrNameLst>
                                      </p:cBhvr>
                                      <p:to>
                                        <p:strVal val="visible"/>
                                      </p:to>
                                    </p:set>
                                    <p:animEffect transition="in" filter="fade">
                                      <p:cBhvr>
                                        <p:cTn id="27" dur="500"/>
                                        <p:tgtEl>
                                          <p:spTgt spid="6146">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46">
                                            <p:txEl>
                                              <p:pRg st="5" end="5"/>
                                            </p:txEl>
                                          </p:spTgt>
                                        </p:tgtEl>
                                        <p:attrNameLst>
                                          <p:attrName>style.visibility</p:attrName>
                                        </p:attrNameLst>
                                      </p:cBhvr>
                                      <p:to>
                                        <p:strVal val="visible"/>
                                      </p:to>
                                    </p:set>
                                    <p:animEffect transition="in" filter="fade">
                                      <p:cBhvr>
                                        <p:cTn id="30" dur="500"/>
                                        <p:tgtEl>
                                          <p:spTgt spid="6146">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146">
                                            <p:txEl>
                                              <p:pRg st="6" end="6"/>
                                            </p:txEl>
                                          </p:spTgt>
                                        </p:tgtEl>
                                        <p:attrNameLst>
                                          <p:attrName>style.visibility</p:attrName>
                                        </p:attrNameLst>
                                      </p:cBhvr>
                                      <p:to>
                                        <p:strVal val="visible"/>
                                      </p:to>
                                    </p:set>
                                    <p:animEffect transition="in" filter="fade">
                                      <p:cBhvr>
                                        <p:cTn id="33" dur="500"/>
                                        <p:tgtEl>
                                          <p:spTgt spid="6146">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146">
                                            <p:txEl>
                                              <p:pRg st="7" end="7"/>
                                            </p:txEl>
                                          </p:spTgt>
                                        </p:tgtEl>
                                        <p:attrNameLst>
                                          <p:attrName>style.visibility</p:attrName>
                                        </p:attrNameLst>
                                      </p:cBhvr>
                                      <p:to>
                                        <p:strVal val="visible"/>
                                      </p:to>
                                    </p:set>
                                    <p:anim calcmode="lin" valueType="num">
                                      <p:cBhvr>
                                        <p:cTn id="38" dur="500" fill="hold"/>
                                        <p:tgtEl>
                                          <p:spTgt spid="6146">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6146">
                                            <p:txEl>
                                              <p:pRg st="7" end="7"/>
                                            </p:txEl>
                                          </p:spTgt>
                                        </p:tgtEl>
                                        <p:attrNameLst>
                                          <p:attrName>ppt_h</p:attrName>
                                        </p:attrNameLst>
                                      </p:cBhvr>
                                      <p:tavLst>
                                        <p:tav tm="0">
                                          <p:val>
                                            <p:fltVal val="0"/>
                                          </p:val>
                                        </p:tav>
                                        <p:tav tm="100000">
                                          <p:val>
                                            <p:strVal val="#ppt_h"/>
                                          </p:val>
                                        </p:tav>
                                      </p:tavLst>
                                    </p:anim>
                                    <p:animEffect transition="in" filter="fade">
                                      <p:cBhvr>
                                        <p:cTn id="40" dur="500"/>
                                        <p:tgtEl>
                                          <p:spTgt spid="6146">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146">
                                            <p:txEl>
                                              <p:pRg st="8" end="8"/>
                                            </p:txEl>
                                          </p:spTgt>
                                        </p:tgtEl>
                                        <p:attrNameLst>
                                          <p:attrName>style.visibility</p:attrName>
                                        </p:attrNameLst>
                                      </p:cBhvr>
                                      <p:to>
                                        <p:strVal val="visible"/>
                                      </p:to>
                                    </p:set>
                                    <p:animEffect transition="in" filter="fade">
                                      <p:cBhvr>
                                        <p:cTn id="45" dur="500"/>
                                        <p:tgtEl>
                                          <p:spTgt spid="6146">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circle(in)">
                                      <p:cBhvr>
                                        <p:cTn id="50" dur="20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down)">
                                      <p:cBhvr>
                                        <p:cTn id="5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1089025" y="-73025"/>
            <a:ext cx="976788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b="1" dirty="0">
                <a:solidFill>
                  <a:schemeClr val="accent4"/>
                </a:solidFill>
                <a:latin typeface="Times New Roman" panose="02020603050405020304" pitchFamily="18" charset="0"/>
                <a:cs typeface="Calibri" panose="020F0502020204030204" pitchFamily="34" charset="0"/>
              </a:rPr>
              <a:t>                                                       </a:t>
            </a:r>
            <a:r>
              <a:rPr lang="en-US" altLang="en-US" sz="4000" b="1" dirty="0">
                <a:solidFill>
                  <a:schemeClr val="accent4"/>
                </a:solidFill>
                <a:latin typeface="Times New Roman" panose="02020603050405020304" pitchFamily="18" charset="0"/>
                <a:cs typeface="Calibri" panose="020F0502020204030204" pitchFamily="34" charset="0"/>
              </a:rPr>
              <a:t>I. </a:t>
            </a:r>
            <a:r>
              <a:rPr lang="en-US" altLang="en-US" sz="4000" b="1" dirty="0" err="1">
                <a:solidFill>
                  <a:schemeClr val="accent4"/>
                </a:solidFill>
                <a:latin typeface="Times New Roman" panose="02020603050405020304" pitchFamily="18" charset="0"/>
                <a:cs typeface="Calibri" panose="020F0502020204030204" pitchFamily="34" charset="0"/>
              </a:rPr>
              <a:t>Số</a:t>
            </a:r>
            <a:r>
              <a:rPr lang="en-US" altLang="en-US" sz="4000" b="1" dirty="0">
                <a:solidFill>
                  <a:schemeClr val="accent4"/>
                </a:solidFill>
                <a:latin typeface="Times New Roman" panose="02020603050405020304" pitchFamily="18" charset="0"/>
                <a:cs typeface="Calibri" panose="020F0502020204030204" pitchFamily="34" charset="0"/>
              </a:rPr>
              <a:t> </a:t>
            </a:r>
            <a:r>
              <a:rPr lang="en-US" altLang="en-US" sz="4000" b="1" dirty="0" err="1">
                <a:solidFill>
                  <a:schemeClr val="accent4"/>
                </a:solidFill>
                <a:latin typeface="Times New Roman" panose="02020603050405020304" pitchFamily="18" charset="0"/>
                <a:cs typeface="Calibri" panose="020F0502020204030204" pitchFamily="34" charset="0"/>
              </a:rPr>
              <a:t>oxi</a:t>
            </a:r>
            <a:r>
              <a:rPr lang="en-US" altLang="en-US" sz="4000" b="1" dirty="0">
                <a:solidFill>
                  <a:schemeClr val="accent4"/>
                </a:solidFill>
                <a:latin typeface="Times New Roman" panose="02020603050405020304" pitchFamily="18" charset="0"/>
                <a:cs typeface="Calibri" panose="020F0502020204030204" pitchFamily="34" charset="0"/>
              </a:rPr>
              <a:t> </a:t>
            </a:r>
            <a:r>
              <a:rPr lang="en-US" altLang="en-US" sz="4000" b="1" dirty="0" err="1">
                <a:solidFill>
                  <a:schemeClr val="accent4"/>
                </a:solidFill>
                <a:latin typeface="Times New Roman" panose="02020603050405020304" pitchFamily="18" charset="0"/>
                <a:cs typeface="Calibri" panose="020F0502020204030204" pitchFamily="34" charset="0"/>
              </a:rPr>
              <a:t>hoá</a:t>
            </a:r>
            <a:r>
              <a:rPr lang="en-US" altLang="en-US" sz="4000" b="1" dirty="0">
                <a:solidFill>
                  <a:schemeClr val="accent4"/>
                </a:solidFill>
                <a:latin typeface="Times New Roman" panose="02020603050405020304" pitchFamily="18" charset="0"/>
                <a:cs typeface="Calibri" panose="020F0502020204030204" pitchFamily="34" charset="0"/>
              </a:rPr>
              <a:t>  </a:t>
            </a:r>
            <a:endParaRPr lang="en-US" altLang="en-US" sz="4000" b="1" dirty="0">
              <a:solidFill>
                <a:schemeClr val="accent4"/>
              </a:solidFill>
              <a:latin typeface="Times New Roman" panose="02020603050405020304" pitchFamily="18" charset="0"/>
              <a:cs typeface="Calibri" panose="020F0502020204030204" pitchFamily="34" charset="0"/>
            </a:endParaRPr>
          </a:p>
          <a:p>
            <a:pPr eaLnBrk="1" hangingPunct="1">
              <a:defRPr/>
            </a:pPr>
            <a:r>
              <a:rPr lang="en-US" altLang="en-US" sz="2400" b="1" dirty="0">
                <a:solidFill>
                  <a:schemeClr val="accent4"/>
                </a:solidFill>
                <a:latin typeface="Times New Roman" panose="02020603050405020304" pitchFamily="18" charset="0"/>
                <a:cs typeface="Calibri" panose="020F0502020204030204" pitchFamily="34" charset="0"/>
              </a:rPr>
              <a:t>1. </a:t>
            </a:r>
            <a:r>
              <a:rPr lang="en-US" altLang="en-US" sz="2400" b="1" dirty="0" err="1">
                <a:solidFill>
                  <a:schemeClr val="accent4"/>
                </a:solidFill>
                <a:latin typeface="Times New Roman" panose="02020603050405020304" pitchFamily="18" charset="0"/>
                <a:cs typeface="Calibri" panose="020F0502020204030204" pitchFamily="34" charset="0"/>
              </a:rPr>
              <a:t>Số</a:t>
            </a:r>
            <a:r>
              <a:rPr lang="en-US" altLang="en-US" sz="2400" b="1" dirty="0">
                <a:solidFill>
                  <a:schemeClr val="accent4"/>
                </a:solidFill>
                <a:latin typeface="Times New Roman" panose="02020603050405020304" pitchFamily="18" charset="0"/>
                <a:cs typeface="Calibri" panose="020F0502020204030204" pitchFamily="34" charset="0"/>
              </a:rPr>
              <a:t> </a:t>
            </a:r>
            <a:r>
              <a:rPr lang="en-US" altLang="en-US" sz="2400" b="1" dirty="0" err="1">
                <a:solidFill>
                  <a:schemeClr val="accent4"/>
                </a:solidFill>
                <a:latin typeface="Times New Roman" panose="02020603050405020304" pitchFamily="18" charset="0"/>
                <a:cs typeface="Calibri" panose="020F0502020204030204" pitchFamily="34" charset="0"/>
              </a:rPr>
              <a:t>oxi</a:t>
            </a:r>
            <a:r>
              <a:rPr lang="en-US" altLang="en-US" sz="2400" b="1" dirty="0">
                <a:solidFill>
                  <a:schemeClr val="accent4"/>
                </a:solidFill>
                <a:latin typeface="Times New Roman" panose="02020603050405020304" pitchFamily="18" charset="0"/>
                <a:cs typeface="Calibri" panose="020F0502020204030204" pitchFamily="34" charset="0"/>
              </a:rPr>
              <a:t> </a:t>
            </a:r>
            <a:r>
              <a:rPr lang="en-US" altLang="en-US" sz="2400" b="1" dirty="0" err="1">
                <a:solidFill>
                  <a:schemeClr val="accent4"/>
                </a:solidFill>
                <a:latin typeface="Times New Roman" panose="02020603050405020304" pitchFamily="18" charset="0"/>
                <a:cs typeface="Calibri" panose="020F0502020204030204" pitchFamily="34" charset="0"/>
              </a:rPr>
              <a:t>hoá</a:t>
            </a:r>
            <a:endParaRPr lang="en-US" altLang="en-US" sz="2400" b="1" dirty="0">
              <a:solidFill>
                <a:schemeClr val="accent4"/>
              </a:solidFill>
              <a:latin typeface="Times New Roman" panose="02020603050405020304" pitchFamily="18" charset="0"/>
              <a:cs typeface="Calibri" panose="020F0502020204030204" pitchFamily="34" charset="0"/>
            </a:endParaRPr>
          </a:p>
          <a:p>
            <a:pPr eaLnBrk="1" hangingPunct="1">
              <a:defRPr/>
            </a:pPr>
            <a:r>
              <a:rPr lang="en-US" altLang="en-US" sz="2000" dirty="0" err="1">
                <a:latin typeface="Times New Roman" panose="02020603050405020304" pitchFamily="18" charset="0"/>
                <a:cs typeface="Calibri" panose="020F0502020204030204" pitchFamily="34" charset="0"/>
              </a:rPr>
              <a:t>Số</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oxi</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hóa</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của</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một</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nguyên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tử</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trong</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phân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tử</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là</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điện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tích</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của</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nguyên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tử</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nguyên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tố</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đó</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nếu</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giả</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định</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cặp</a:t>
            </a:r>
            <a:r>
              <a:rPr lang="en-US" altLang="en-US" sz="2000" dirty="0">
                <a:latin typeface="Times New Roman" panose="02020603050405020304" pitchFamily="18" charset="0"/>
                <a:cs typeface="Calibri" panose="020F0502020204030204" pitchFamily="34" charset="0"/>
              </a:rPr>
              <a:t> electron </a:t>
            </a:r>
            <a:r>
              <a:rPr lang="en-US" altLang="en-US" sz="2000" dirty="0" err="1">
                <a:latin typeface="Times New Roman" panose="02020603050405020304" pitchFamily="18" charset="0"/>
                <a:cs typeface="Calibri" panose="020F0502020204030204" pitchFamily="34" charset="0"/>
              </a:rPr>
              <a:t>chung</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thuộc</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hẳn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về</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nguyên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tử</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của</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nguyên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tố</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có</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độ</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âm</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điện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lớn</a:t>
            </a:r>
            <a:r>
              <a:rPr lang="en-US" altLang="en-US" sz="2000" dirty="0">
                <a:latin typeface="Times New Roman" panose="02020603050405020304" pitchFamily="18" charset="0"/>
                <a:cs typeface="Calibri" panose="020F0502020204030204" pitchFamily="34" charset="0"/>
              </a:rPr>
              <a:t> </a:t>
            </a:r>
            <a:r>
              <a:rPr lang="en-US" altLang="en-US" sz="2000" dirty="0" err="1">
                <a:latin typeface="Times New Roman" panose="02020603050405020304" pitchFamily="18" charset="0"/>
                <a:cs typeface="Calibri" panose="020F0502020204030204" pitchFamily="34" charset="0"/>
              </a:rPr>
              <a:t>hơn</a:t>
            </a:r>
            <a:endParaRPr lang="en-US" altLang="en-US" sz="2000" dirty="0"/>
          </a:p>
        </p:txBody>
      </p:sp>
      <p:pic>
        <p:nvPicPr>
          <p:cNvPr id="9219" name="Picture 5"/>
          <p:cNvPicPr>
            <a:picLocks noChangeAspect="1" noChangeArrowheads="1"/>
          </p:cNvPicPr>
          <p:nvPr/>
        </p:nvPicPr>
        <p:blipFill>
          <a:blip r:embed="rId1">
            <a:lum bright="-20000" contrast="40000"/>
            <a:extLst>
              <a:ext uri="{28A0092B-C50C-407E-A947-70E740481C1C}">
                <a14:useLocalDpi xmlns:a14="http://schemas.microsoft.com/office/drawing/2010/main" val="0"/>
              </a:ext>
            </a:extLst>
          </a:blip>
          <a:srcRect/>
          <a:stretch>
            <a:fillRect/>
          </a:stretch>
        </p:blipFill>
        <p:spPr bwMode="auto">
          <a:xfrm>
            <a:off x="1622425" y="1816100"/>
            <a:ext cx="644683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89025" y="1517650"/>
            <a:ext cx="9126538" cy="461963"/>
          </a:xfrm>
          <a:prstGeom prst="rect">
            <a:avLst/>
          </a:prstGeom>
          <a:noFill/>
        </p:spPr>
        <p:txBody>
          <a:bodyPr>
            <a:spAutoFit/>
          </a:bodyPr>
          <a:lstStyle/>
          <a:p>
            <a:pPr>
              <a:defRPr/>
            </a:pPr>
            <a:r>
              <a:rPr lang="en-US" sz="2400" b="1" dirty="0">
                <a:solidFill>
                  <a:schemeClr val="accent4"/>
                </a:solidFill>
                <a:latin typeface="Times New Roman" panose="02020603050405020304" pitchFamily="18" charset="0"/>
                <a:cs typeface="Times New Roman" panose="02020603050405020304" pitchFamily="18" charset="0"/>
              </a:rPr>
              <a:t>2. </a:t>
            </a:r>
            <a:r>
              <a:rPr lang="en-US" sz="2400" b="1" dirty="0" err="1">
                <a:solidFill>
                  <a:schemeClr val="accent4"/>
                </a:solidFill>
                <a:latin typeface="Times New Roman" panose="02020603050405020304" pitchFamily="18" charset="0"/>
                <a:cs typeface="Times New Roman" panose="02020603050405020304" pitchFamily="18" charset="0"/>
              </a:rPr>
              <a:t>Cách</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xác</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định</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số</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oxi</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hoá</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của</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nguyên</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tử</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các</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nguyên</a:t>
            </a:r>
            <a:r>
              <a:rPr lang="en-US" sz="2400" b="1" dirty="0">
                <a:solidFill>
                  <a:schemeClr val="accent4"/>
                </a:solidFill>
                <a:latin typeface="Times New Roman" panose="02020603050405020304" pitchFamily="18" charset="0"/>
                <a:cs typeface="Times New Roman" panose="02020603050405020304" pitchFamily="18" charset="0"/>
              </a:rPr>
              <a:t> </a:t>
            </a:r>
            <a:r>
              <a:rPr lang="en-US" sz="2400" b="1" dirty="0" err="1">
                <a:solidFill>
                  <a:schemeClr val="accent4"/>
                </a:solidFill>
                <a:latin typeface="Times New Roman" panose="02020603050405020304" pitchFamily="18" charset="0"/>
                <a:cs typeface="Times New Roman" panose="02020603050405020304" pitchFamily="18" charset="0"/>
              </a:rPr>
              <a:t>tố</a:t>
            </a:r>
            <a:endParaRPr lang="en-US" sz="2400" b="1" dirty="0">
              <a:solidFill>
                <a:schemeClr val="accent4"/>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fade">
                                      <p:cBhvr>
                                        <p:cTn id="7" dur="1000"/>
                                        <p:tgtEl>
                                          <p:spTgt spid="9218">
                                            <p:txEl>
                                              <p:pRg st="0" end="0"/>
                                            </p:txEl>
                                          </p:spTgt>
                                        </p:tgtEl>
                                      </p:cBhvr>
                                    </p:animEffect>
                                    <p:anim calcmode="lin" valueType="num">
                                      <p:cBhvr>
                                        <p:cTn id="8" dur="1000" fill="hold"/>
                                        <p:tgtEl>
                                          <p:spTgt spid="92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8">
                                            <p:txEl>
                                              <p:pRg st="1" end="1"/>
                                            </p:txEl>
                                          </p:spTgt>
                                        </p:tgtEl>
                                        <p:attrNameLst>
                                          <p:attrName>style.visibility</p:attrName>
                                        </p:attrNameLst>
                                      </p:cBhvr>
                                      <p:to>
                                        <p:strVal val="visible"/>
                                      </p:to>
                                    </p:set>
                                    <p:animEffect transition="in" filter="fade">
                                      <p:cBhvr>
                                        <p:cTn id="14" dur="1000"/>
                                        <p:tgtEl>
                                          <p:spTgt spid="9218">
                                            <p:txEl>
                                              <p:pRg st="1" end="1"/>
                                            </p:txEl>
                                          </p:spTgt>
                                        </p:tgtEl>
                                      </p:cBhvr>
                                    </p:animEffect>
                                    <p:anim calcmode="lin" valueType="num">
                                      <p:cBhvr>
                                        <p:cTn id="15" dur="1000" fill="hold"/>
                                        <p:tgtEl>
                                          <p:spTgt spid="92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2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218">
                                            <p:txEl>
                                              <p:pRg st="2" end="2"/>
                                            </p:txEl>
                                          </p:spTgt>
                                        </p:tgtEl>
                                        <p:attrNameLst>
                                          <p:attrName>style.visibility</p:attrName>
                                        </p:attrNameLst>
                                      </p:cBhvr>
                                      <p:to>
                                        <p:strVal val="visible"/>
                                      </p:to>
                                    </p:set>
                                    <p:animEffect transition="in" filter="wipe(down)">
                                      <p:cBhvr>
                                        <p:cTn id="21" dur="500"/>
                                        <p:tgtEl>
                                          <p:spTgt spid="921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219"/>
                                        </p:tgtEl>
                                        <p:attrNameLst>
                                          <p:attrName>style.visibility</p:attrName>
                                        </p:attrNameLst>
                                      </p:cBhvr>
                                      <p:to>
                                        <p:strVal val="visible"/>
                                      </p:to>
                                    </p:set>
                                    <p:anim calcmode="lin" valueType="num">
                                      <p:cBhvr>
                                        <p:cTn id="31" dur="1000" fill="hold"/>
                                        <p:tgtEl>
                                          <p:spTgt spid="9219"/>
                                        </p:tgtEl>
                                        <p:attrNameLst>
                                          <p:attrName>ppt_w</p:attrName>
                                        </p:attrNameLst>
                                      </p:cBhvr>
                                      <p:tavLst>
                                        <p:tav tm="0">
                                          <p:val>
                                            <p:fltVal val="0"/>
                                          </p:val>
                                        </p:tav>
                                        <p:tav tm="100000">
                                          <p:val>
                                            <p:strVal val="#ppt_w"/>
                                          </p:val>
                                        </p:tav>
                                      </p:tavLst>
                                    </p:anim>
                                    <p:anim calcmode="lin" valueType="num">
                                      <p:cBhvr>
                                        <p:cTn id="32" dur="1000" fill="hold"/>
                                        <p:tgtEl>
                                          <p:spTgt spid="9219"/>
                                        </p:tgtEl>
                                        <p:attrNameLst>
                                          <p:attrName>ppt_h</p:attrName>
                                        </p:attrNameLst>
                                      </p:cBhvr>
                                      <p:tavLst>
                                        <p:tav tm="0">
                                          <p:val>
                                            <p:fltVal val="0"/>
                                          </p:val>
                                        </p:tav>
                                        <p:tav tm="100000">
                                          <p:val>
                                            <p:strVal val="#ppt_h"/>
                                          </p:val>
                                        </p:tav>
                                      </p:tavLst>
                                    </p:anim>
                                    <p:anim calcmode="lin" valueType="num">
                                      <p:cBhvr>
                                        <p:cTn id="33" dur="1000" fill="hold"/>
                                        <p:tgtEl>
                                          <p:spTgt spid="9219"/>
                                        </p:tgtEl>
                                        <p:attrNameLst>
                                          <p:attrName>style.rotation</p:attrName>
                                        </p:attrNameLst>
                                      </p:cBhvr>
                                      <p:tavLst>
                                        <p:tav tm="0">
                                          <p:val>
                                            <p:fltVal val="90"/>
                                          </p:val>
                                        </p:tav>
                                        <p:tav tm="100000">
                                          <p:val>
                                            <p:fltVal val="0"/>
                                          </p:val>
                                        </p:tav>
                                      </p:tavLst>
                                    </p:anim>
                                    <p:animEffect transition="in" filter="fade">
                                      <p:cBhvr>
                                        <p:cTn id="34"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601663" y="-12700"/>
            <a:ext cx="10777537"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07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07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07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9pPr>
          </a:lstStyle>
          <a:p>
            <a:pPr algn="ctr" eaLnBrk="1" hangingPunct="1">
              <a:lnSpc>
                <a:spcPct val="107000"/>
              </a:lnSpc>
              <a:spcBef>
                <a:spcPct val="0"/>
              </a:spcBef>
              <a:spcAft>
                <a:spcPts val="800"/>
              </a:spcAft>
              <a:buFontTx/>
              <a:buNone/>
            </a:pPr>
            <a:r>
              <a:rPr lang="en-US" altLang="en-US" b="1">
                <a:latin typeface="Times New Roman" panose="02020603050405020304" pitchFamily="18" charset="0"/>
                <a:ea typeface="Calibri" panose="020F0502020204030204" pitchFamily="34" charset="0"/>
                <a:cs typeface="Times New Roman" panose="02020603050405020304" pitchFamily="18" charset="0"/>
              </a:rPr>
              <a:t>PHIẾU HỌC TẬP SỐ</a:t>
            </a:r>
            <a:r>
              <a:rPr lang="en-US" altLang="en-US"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Tiến hành thí nghiệm nghiên cứu về phản ứng oxi hóa – khử</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Thí nghiệm 1: Phản ứng oxi hóa kim loại bằng dung dịch acid</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Tiến hành: </a:t>
            </a:r>
            <a:r>
              <a:rPr lang="en-US" altLang="en-US" sz="1600">
                <a:latin typeface="Times New Roman" panose="02020603050405020304" pitchFamily="18" charset="0"/>
                <a:ea typeface="Calibri" panose="020F0502020204030204" pitchFamily="34" charset="0"/>
                <a:cs typeface="Times New Roman" panose="02020603050405020304" pitchFamily="18" charset="0"/>
              </a:rPr>
              <a:t>Thả vài mẫu kẽm vào ống nghiệm, sau đó cho vào ống nghiệm 2 – 3 ml</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dung dịch H</a:t>
            </a:r>
            <a:r>
              <a:rPr lang="en-US" altLang="en-US" sz="1600" baseline="-25000">
                <a:latin typeface="Times New Roman" panose="02020603050405020304" pitchFamily="18" charset="0"/>
                <a:ea typeface="Calibri" panose="020F0502020204030204" pitchFamily="34" charset="0"/>
                <a:cs typeface="Times New Roman" panose="02020603050405020304" pitchFamily="18" charset="0"/>
              </a:rPr>
              <a:t>2</a:t>
            </a:r>
            <a:r>
              <a:rPr lang="en-US" altLang="en-US" sz="1600">
                <a:latin typeface="Times New Roman" panose="02020603050405020304" pitchFamily="18" charset="0"/>
                <a:ea typeface="Calibri" panose="020F0502020204030204" pitchFamily="34" charset="0"/>
                <a:cs typeface="Times New Roman" panose="02020603050405020304" pitchFamily="18" charset="0"/>
              </a:rPr>
              <a:t>SO</a:t>
            </a:r>
            <a:r>
              <a:rPr lang="en-US" altLang="en-US" sz="1600" baseline="-25000">
                <a:latin typeface="Times New Roman" panose="02020603050405020304" pitchFamily="18" charset="0"/>
                <a:ea typeface="Calibri" panose="020F0502020204030204" pitchFamily="34" charset="0"/>
                <a:cs typeface="Times New Roman" panose="02020603050405020304" pitchFamily="18" charset="0"/>
              </a:rPr>
              <a:t>4</a:t>
            </a:r>
            <a:r>
              <a:rPr lang="en-US" altLang="en-US" sz="1600">
                <a:latin typeface="Times New Roman" panose="02020603050405020304" pitchFamily="18" charset="0"/>
                <a:ea typeface="Calibri" panose="020F0502020204030204" pitchFamily="34" charset="0"/>
                <a:cs typeface="Times New Roman" panose="02020603050405020304" pitchFamily="18" charset="0"/>
              </a:rPr>
              <a:t> </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Thí nghiệm 2: Phản ứng oxi hóa kim loại bằng dung dịch muối</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Tiến hành:</a:t>
            </a:r>
            <a:r>
              <a:rPr lang="en-US" altLang="en-US" sz="1600">
                <a:latin typeface="Times New Roman" panose="02020603050405020304" pitchFamily="18" charset="0"/>
                <a:ea typeface="Calibri" panose="020F0502020204030204" pitchFamily="34" charset="0"/>
                <a:cs typeface="Times New Roman" panose="02020603050405020304" pitchFamily="18" charset="0"/>
              </a:rPr>
              <a:t> Thả dây kẽm (Zn) vào cốc chứa dung dịch CuSO</a:t>
            </a:r>
            <a:r>
              <a:rPr lang="en-US" altLang="en-US" sz="1600" baseline="-25000">
                <a:latin typeface="Times New Roman" panose="02020603050405020304" pitchFamily="18" charset="0"/>
                <a:ea typeface="Calibri" panose="020F0502020204030204" pitchFamily="34" charset="0"/>
                <a:cs typeface="Times New Roman" panose="02020603050405020304" pitchFamily="18" charset="0"/>
              </a:rPr>
              <a:t>4</a:t>
            </a:r>
            <a:r>
              <a:rPr lang="en-US" altLang="en-US" sz="1600">
                <a:latin typeface="Times New Roman" panose="02020603050405020304" pitchFamily="18" charset="0"/>
                <a:ea typeface="Calibri" panose="020F0502020204030204" pitchFamily="34" charset="0"/>
                <a:cs typeface="Times New Roman" panose="02020603050405020304" pitchFamily="18" charset="0"/>
              </a:rPr>
              <a:t> 0,5M</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9" name="Picture 4"/>
          <p:cNvPicPr>
            <a:picLocks noChangeAspect="1" noChangeArrowheads="1"/>
          </p:cNvPicPr>
          <p:nvPr/>
        </p:nvPicPr>
        <p:blipFill>
          <a:blip r:embed="rId1">
            <a:lum contrast="40000"/>
            <a:extLst>
              <a:ext uri="{28A0092B-C50C-407E-A947-70E740481C1C}">
                <a14:useLocalDpi xmlns:a14="http://schemas.microsoft.com/office/drawing/2010/main" val="0"/>
              </a:ext>
            </a:extLst>
          </a:blip>
          <a:srcRect/>
          <a:stretch>
            <a:fillRect/>
          </a:stretch>
        </p:blipFill>
        <p:spPr bwMode="auto">
          <a:xfrm>
            <a:off x="7664450" y="776288"/>
            <a:ext cx="20843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6548438" y="2397125"/>
            <a:ext cx="3579812"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6"/>
          <p:cNvSpPr>
            <a:spLocks noChangeArrowheads="1"/>
          </p:cNvSpPr>
          <p:nvPr/>
        </p:nvSpPr>
        <p:spPr bwMode="auto">
          <a:xfrm>
            <a:off x="601663" y="2674938"/>
            <a:ext cx="10777537"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07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07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07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en-US" altLang="en-US" sz="1600" b="1">
                <a:latin typeface="Times New Roman" panose="02020603050405020304" pitchFamily="18" charset="0"/>
                <a:ea typeface="Calibri" panose="020F0502020204030204" pitchFamily="34" charset="0"/>
                <a:cs typeface="Times New Roman" panose="02020603050405020304" pitchFamily="18" charset="0"/>
              </a:rPr>
              <a:t>Câu 1: </a:t>
            </a:r>
            <a:r>
              <a:rPr lang="en-US" altLang="en-US" sz="1600">
                <a:latin typeface="Times New Roman" panose="02020603050405020304" pitchFamily="18" charset="0"/>
                <a:ea typeface="Calibri" panose="020F0502020204030204" pitchFamily="34" charset="0"/>
                <a:cs typeface="Times New Roman" panose="02020603050405020304" pitchFamily="18" charset="0"/>
              </a:rPr>
              <a:t>Viết các phương trình hóa học xảy ở cả 2 thí nghiệm trên. </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Xác định số oxi hóa của nguyên tố Zn, Cu, H trong các phản ứng trên</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a:latin typeface="Times New Roman" panose="02020603050405020304" pitchFamily="18" charset="0"/>
                <a:ea typeface="Calibri" panose="020F0502020204030204" pitchFamily="34" charset="0"/>
                <a:cs typeface="Times New Roman" panose="02020603050405020304" pitchFamily="18" charset="0"/>
              </a:rPr>
              <a:t>Câu 2:</a:t>
            </a:r>
            <a:r>
              <a:rPr lang="en-US" altLang="en-US" sz="1600">
                <a:latin typeface="Times New Roman" panose="02020603050405020304" pitchFamily="18" charset="0"/>
                <a:ea typeface="Calibri" panose="020F0502020204030204" pitchFamily="34" charset="0"/>
                <a:cs typeface="Times New Roman" panose="02020603050405020304" pitchFamily="18" charset="0"/>
              </a:rPr>
              <a:t>. Hãy nhận xét và giải thích sự thay đổi số oxi hóa của các</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7000"/>
              </a:lnSpc>
              <a:spcBef>
                <a:spcPct val="0"/>
              </a:spcBef>
              <a:spcAft>
                <a:spcPts val="8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 nguyên tử trong chất oxi hóa và chất khử trước và sau phản ứng?</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nvGraphicFramePr>
        <p:xfrm>
          <a:off x="4346575" y="4167188"/>
          <a:ext cx="6045200" cy="1271586"/>
        </p:xfrm>
        <a:graphic>
          <a:graphicData uri="http://schemas.openxmlformats.org/drawingml/2006/table">
            <a:tbl>
              <a:tblPr firstRow="1" firstCol="1" bandRow="1">
                <a:tableStyleId>{5C22544A-7EE6-4342-B048-85BDC9FD1C3A}</a:tableStyleId>
              </a:tblPr>
              <a:tblGrid>
                <a:gridCol w="3022600"/>
                <a:gridCol w="3022600"/>
              </a:tblGrid>
              <a:tr h="211931">
                <a:tc>
                  <a:txBody>
                    <a:bodyPr/>
                    <a:lstStyle/>
                    <a:p>
                      <a:pPr marL="0" marR="0" algn="ctr">
                        <a:lnSpc>
                          <a:spcPct val="107000"/>
                        </a:lnSpc>
                        <a:spcBef>
                          <a:spcPts val="0"/>
                        </a:spcBef>
                        <a:spcAft>
                          <a:spcPts val="0"/>
                        </a:spcAft>
                        <a:tabLst>
                          <a:tab pos="180340" algn="l"/>
                        </a:tabLst>
                      </a:pPr>
                      <a:r>
                        <a:rPr lang="en-US" sz="1300" dirty="0" err="1">
                          <a:effectLst/>
                        </a:rPr>
                        <a:t>Chất</a:t>
                      </a:r>
                      <a:r>
                        <a:rPr lang="en-US" sz="1300" dirty="0">
                          <a:effectLst/>
                        </a:rPr>
                        <a:t> </a:t>
                      </a:r>
                      <a:r>
                        <a:rPr lang="en-US" sz="1300" dirty="0" err="1">
                          <a:effectLst/>
                        </a:rPr>
                        <a:t>khử</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c>
                  <a:txBody>
                    <a:bodyPr/>
                    <a:lstStyle/>
                    <a:p>
                      <a:pPr marL="0" marR="0" algn="ctr">
                        <a:lnSpc>
                          <a:spcPct val="107000"/>
                        </a:lnSpc>
                        <a:spcBef>
                          <a:spcPts val="0"/>
                        </a:spcBef>
                        <a:spcAft>
                          <a:spcPts val="0"/>
                        </a:spcAft>
                        <a:tabLst>
                          <a:tab pos="180340" algn="l"/>
                        </a:tabLst>
                      </a:pPr>
                      <a:r>
                        <a:rPr lang="en-US" sz="1300">
                          <a:effectLst/>
                        </a:rPr>
                        <a:t>Chất oxi hóa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r>
              <a:tr h="211931">
                <a:tc>
                  <a:txBody>
                    <a:bodyPr/>
                    <a:lstStyle/>
                    <a:p>
                      <a:pPr marL="0" marR="0" algn="just">
                        <a:lnSpc>
                          <a:spcPct val="107000"/>
                        </a:lnSpc>
                        <a:spcBef>
                          <a:spcPts val="0"/>
                        </a:spcBef>
                        <a:spcAft>
                          <a:spcPts val="0"/>
                        </a:spcAft>
                        <a:tabLst>
                          <a:tab pos="180340" algn="l"/>
                        </a:tabLst>
                      </a:pPr>
                      <a:r>
                        <a:rPr lang="en-US" sz="1300" dirty="0" err="1">
                          <a:effectLst/>
                        </a:rPr>
                        <a:t>Nhường</a:t>
                      </a:r>
                      <a:r>
                        <a:rPr lang="en-US" sz="13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c>
                  <a:txBody>
                    <a:bodyPr/>
                    <a:lstStyle/>
                    <a:p>
                      <a:pPr marL="0" marR="0" algn="just">
                        <a:lnSpc>
                          <a:spcPct val="107000"/>
                        </a:lnSpc>
                        <a:spcBef>
                          <a:spcPts val="0"/>
                        </a:spcBef>
                        <a:spcAft>
                          <a:spcPts val="0"/>
                        </a:spcAft>
                        <a:tabLst>
                          <a:tab pos="180340" algn="l"/>
                        </a:tabLst>
                      </a:pPr>
                      <a:r>
                        <a:rPr lang="en-US" sz="1300">
                          <a:effectLst/>
                        </a:rPr>
                        <a:t>Nhận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r>
              <a:tr h="211931">
                <a:tc>
                  <a:txBody>
                    <a:bodyPr/>
                    <a:lstStyle/>
                    <a:p>
                      <a:pPr marL="0" marR="0" algn="just">
                        <a:lnSpc>
                          <a:spcPct val="107000"/>
                        </a:lnSpc>
                        <a:spcBef>
                          <a:spcPts val="0"/>
                        </a:spcBef>
                        <a:spcAft>
                          <a:spcPts val="0"/>
                        </a:spcAft>
                        <a:tabLst>
                          <a:tab pos="180340" algn="l"/>
                        </a:tabLst>
                      </a:pPr>
                      <a:r>
                        <a:rPr lang="en-US" sz="1300" dirty="0" err="1">
                          <a:effectLst/>
                        </a:rPr>
                        <a:t>Số</a:t>
                      </a:r>
                      <a:r>
                        <a:rPr lang="en-US" sz="1300" dirty="0">
                          <a:effectLst/>
                        </a:rPr>
                        <a:t> </a:t>
                      </a:r>
                      <a:r>
                        <a:rPr lang="en-US" sz="1300" dirty="0" err="1">
                          <a:effectLst/>
                        </a:rPr>
                        <a:t>oxi</a:t>
                      </a:r>
                      <a:r>
                        <a:rPr lang="en-US" sz="1300" dirty="0">
                          <a:effectLst/>
                        </a:rPr>
                        <a:t> </a:t>
                      </a:r>
                      <a:r>
                        <a:rPr lang="en-US" sz="1300" dirty="0" err="1">
                          <a:effectLst/>
                        </a:rPr>
                        <a:t>hóa</a:t>
                      </a:r>
                      <a:r>
                        <a:rPr lang="en-US" sz="13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c>
                  <a:txBody>
                    <a:bodyPr/>
                    <a:lstStyle/>
                    <a:p>
                      <a:pPr marL="0" marR="0" algn="just">
                        <a:lnSpc>
                          <a:spcPct val="107000"/>
                        </a:lnSpc>
                        <a:spcBef>
                          <a:spcPts val="0"/>
                        </a:spcBef>
                        <a:spcAft>
                          <a:spcPts val="0"/>
                        </a:spcAft>
                        <a:tabLst>
                          <a:tab pos="180340" algn="l"/>
                        </a:tabLst>
                      </a:pPr>
                      <a:r>
                        <a:rPr lang="en-US" sz="1300">
                          <a:effectLst/>
                        </a:rPr>
                        <a:t>Số oxi hóa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r>
              <a:tr h="211931">
                <a:tc>
                  <a:txBody>
                    <a:bodyPr/>
                    <a:lstStyle/>
                    <a:p>
                      <a:pPr marL="0" marR="0" algn="just">
                        <a:lnSpc>
                          <a:spcPct val="107000"/>
                        </a:lnSpc>
                        <a:spcBef>
                          <a:spcPts val="0"/>
                        </a:spcBef>
                        <a:spcAft>
                          <a:spcPts val="0"/>
                        </a:spcAft>
                        <a:tabLst>
                          <a:tab pos="180340" algn="l"/>
                        </a:tabLst>
                      </a:pPr>
                      <a:r>
                        <a:rPr lang="en-US" sz="1300">
                          <a:effectLst/>
                        </a:rPr>
                        <a:t>Bị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c>
                  <a:txBody>
                    <a:bodyPr/>
                    <a:lstStyle/>
                    <a:p>
                      <a:pPr marL="0" marR="0" algn="just">
                        <a:lnSpc>
                          <a:spcPct val="107000"/>
                        </a:lnSpc>
                        <a:spcBef>
                          <a:spcPts val="0"/>
                        </a:spcBef>
                        <a:spcAft>
                          <a:spcPts val="0"/>
                        </a:spcAft>
                        <a:tabLst>
                          <a:tab pos="180340" algn="l"/>
                        </a:tabLst>
                      </a:pPr>
                      <a:r>
                        <a:rPr lang="en-US" sz="1300">
                          <a:effectLst/>
                        </a:rPr>
                        <a:t>Bị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r>
              <a:tr h="423862">
                <a:tc gridSpan="2">
                  <a:txBody>
                    <a:bodyPr/>
                    <a:lstStyle/>
                    <a:p>
                      <a:pPr marL="0" marR="0" algn="just">
                        <a:lnSpc>
                          <a:spcPct val="107000"/>
                        </a:lnSpc>
                        <a:spcBef>
                          <a:spcPts val="0"/>
                        </a:spcBef>
                        <a:spcAft>
                          <a:spcPts val="0"/>
                        </a:spcAft>
                        <a:tabLst>
                          <a:tab pos="180340" algn="l"/>
                        </a:tabLst>
                      </a:pPr>
                      <a:r>
                        <a:rPr lang="en-US" sz="1300" dirty="0" err="1">
                          <a:effectLst/>
                        </a:rPr>
                        <a:t>Quá</a:t>
                      </a:r>
                      <a:r>
                        <a:rPr lang="en-US" sz="1300" dirty="0">
                          <a:effectLst/>
                        </a:rPr>
                        <a:t> </a:t>
                      </a:r>
                      <a:r>
                        <a:rPr lang="en-US" sz="1300" dirty="0" err="1">
                          <a:effectLst/>
                        </a:rPr>
                        <a:t>trình</a:t>
                      </a:r>
                      <a:r>
                        <a:rPr lang="en-US" sz="1300" dirty="0">
                          <a:effectLst/>
                        </a:rPr>
                        <a:t> </a:t>
                      </a:r>
                      <a:r>
                        <a:rPr lang="en-US" sz="1300" dirty="0" err="1">
                          <a:effectLst/>
                        </a:rPr>
                        <a:t>oxi</a:t>
                      </a:r>
                      <a:r>
                        <a:rPr lang="en-US" sz="1300" dirty="0">
                          <a:effectLst/>
                        </a:rPr>
                        <a:t> </a:t>
                      </a:r>
                      <a:r>
                        <a:rPr lang="en-US" sz="1300" dirty="0" err="1">
                          <a:effectLst/>
                        </a:rPr>
                        <a:t>hóa</a:t>
                      </a:r>
                      <a:r>
                        <a:rPr lang="en-US" sz="1300" dirty="0">
                          <a:effectLst/>
                        </a:rPr>
                        <a:t> (</a:t>
                      </a:r>
                      <a:r>
                        <a:rPr lang="en-US" sz="1300" dirty="0" err="1">
                          <a:effectLst/>
                        </a:rPr>
                        <a:t>sự</a:t>
                      </a:r>
                      <a:r>
                        <a:rPr lang="en-US" sz="1300" dirty="0">
                          <a:effectLst/>
                        </a:rPr>
                        <a:t> </a:t>
                      </a:r>
                      <a:r>
                        <a:rPr lang="en-US" sz="1300" dirty="0" err="1">
                          <a:effectLst/>
                        </a:rPr>
                        <a:t>oxi</a:t>
                      </a:r>
                      <a:r>
                        <a:rPr lang="en-US" sz="1300" dirty="0">
                          <a:effectLst/>
                        </a:rPr>
                        <a:t> </a:t>
                      </a:r>
                      <a:r>
                        <a:rPr lang="en-US" sz="1300" dirty="0" err="1">
                          <a:effectLst/>
                        </a:rPr>
                        <a:t>hóa</a:t>
                      </a:r>
                      <a:r>
                        <a:rPr lang="en-US" sz="1300" dirty="0">
                          <a:effectLst/>
                        </a:rPr>
                        <a:t>) </a:t>
                      </a:r>
                      <a:r>
                        <a:rPr lang="en-US" sz="1300" dirty="0" err="1">
                          <a:effectLst/>
                        </a:rPr>
                        <a:t>là</a:t>
                      </a:r>
                      <a:r>
                        <a:rPr lang="en-US" sz="1300" dirty="0">
                          <a:effectLst/>
                        </a:rPr>
                        <a:t> </a:t>
                      </a:r>
                      <a:r>
                        <a:rPr lang="en-US" sz="1300" dirty="0" err="1">
                          <a:effectLst/>
                        </a:rPr>
                        <a:t>quá</a:t>
                      </a:r>
                      <a:r>
                        <a:rPr lang="en-US" sz="1300" dirty="0">
                          <a:effectLst/>
                        </a:rPr>
                        <a:t> </a:t>
                      </a:r>
                      <a:r>
                        <a:rPr lang="en-US" sz="1300" dirty="0" err="1">
                          <a:effectLst/>
                        </a:rPr>
                        <a:t>trình</a:t>
                      </a:r>
                      <a:r>
                        <a:rPr lang="en-US" sz="1300" dirty="0">
                          <a:effectLst/>
                        </a:rPr>
                        <a:t> </a:t>
                      </a:r>
                      <a:r>
                        <a:rPr lang="en-US" sz="1300" dirty="0" err="1">
                          <a:effectLst/>
                        </a:rPr>
                        <a:t>Quá</a:t>
                      </a:r>
                      <a:r>
                        <a:rPr lang="en-US" sz="1300" dirty="0">
                          <a:effectLst/>
                        </a:rPr>
                        <a:t> </a:t>
                      </a:r>
                      <a:r>
                        <a:rPr lang="en-US" sz="1300" dirty="0" err="1">
                          <a:effectLst/>
                        </a:rPr>
                        <a:t>trình</a:t>
                      </a:r>
                      <a:r>
                        <a:rPr lang="en-US" sz="1300" dirty="0">
                          <a:effectLst/>
                        </a:rPr>
                        <a:t> </a:t>
                      </a:r>
                      <a:r>
                        <a:rPr lang="en-US" sz="1300" dirty="0" err="1">
                          <a:effectLst/>
                        </a:rPr>
                        <a:t>khử</a:t>
                      </a:r>
                      <a:r>
                        <a:rPr lang="en-US" sz="1300" dirty="0">
                          <a:effectLst/>
                        </a:rPr>
                        <a:t> (</a:t>
                      </a:r>
                      <a:r>
                        <a:rPr lang="en-US" sz="1300" dirty="0" err="1">
                          <a:effectLst/>
                        </a:rPr>
                        <a:t>sự</a:t>
                      </a:r>
                      <a:r>
                        <a:rPr lang="en-US" sz="1300" dirty="0">
                          <a:effectLst/>
                        </a:rPr>
                        <a:t> </a:t>
                      </a:r>
                      <a:r>
                        <a:rPr lang="en-US" sz="1300" dirty="0" err="1">
                          <a:effectLst/>
                        </a:rPr>
                        <a:t>khử</a:t>
                      </a:r>
                      <a:r>
                        <a:rPr lang="en-US" sz="1300" dirty="0">
                          <a:effectLst/>
                        </a:rPr>
                        <a:t>) </a:t>
                      </a:r>
                      <a:r>
                        <a:rPr lang="en-US" sz="1300" dirty="0" err="1">
                          <a:effectLst/>
                        </a:rPr>
                        <a:t>là</a:t>
                      </a:r>
                      <a:r>
                        <a:rPr lang="en-US" sz="1300" dirty="0">
                          <a:effectLst/>
                        </a:rPr>
                        <a:t> </a:t>
                      </a:r>
                      <a:r>
                        <a:rPr lang="en-US" sz="1300" dirty="0" err="1">
                          <a:effectLst/>
                        </a:rPr>
                        <a:t>quá</a:t>
                      </a:r>
                      <a:r>
                        <a:rPr lang="en-US" sz="1300" dirty="0">
                          <a:effectLst/>
                        </a:rPr>
                        <a:t> </a:t>
                      </a:r>
                      <a:r>
                        <a:rPr lang="en-US" sz="1300" dirty="0" err="1">
                          <a:effectLst/>
                        </a:rPr>
                        <a:t>trình</a:t>
                      </a:r>
                      <a:r>
                        <a:rPr lang="en-US" sz="1300" dirty="0">
                          <a:effectLst/>
                        </a:rPr>
                        <a:t> ……………………………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609" marR="68609" marT="0" marB="0"/>
                </a:tc>
                <a:tc hMerge="1">
                  <a:tcPr/>
                </a:tc>
              </a:tr>
            </a:tbl>
          </a:graphicData>
        </a:graphic>
      </p:graphicFrame>
      <p:sp>
        <p:nvSpPr>
          <p:cNvPr id="9241" name="Rectangle 9"/>
          <p:cNvSpPr>
            <a:spLocks noChangeArrowheads="1"/>
          </p:cNvSpPr>
          <p:nvPr/>
        </p:nvSpPr>
        <p:spPr bwMode="auto">
          <a:xfrm>
            <a:off x="601663" y="4389438"/>
            <a:ext cx="32115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tabLst>
                <a:tab pos="17907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07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07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07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070" algn="l"/>
              </a:tabLst>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en-US" altLang="en-US" sz="2000" b="1">
                <a:latin typeface="Times New Roman" panose="02020603050405020304" pitchFamily="18" charset="0"/>
                <a:ea typeface="Calibri" panose="020F0502020204030204" pitchFamily="34" charset="0"/>
                <a:cs typeface="Times New Roman" panose="02020603050405020304" pitchFamily="18" charset="0"/>
              </a:rPr>
              <a:t>Câu 3:</a:t>
            </a:r>
            <a:r>
              <a:rPr lang="en-US" altLang="en-US" sz="2000">
                <a:latin typeface="Times New Roman" panose="02020603050405020304" pitchFamily="18" charset="0"/>
                <a:ea typeface="Calibri" panose="020F0502020204030204" pitchFamily="34" charset="0"/>
                <a:cs typeface="Times New Roman" panose="02020603050405020304" pitchFamily="18" charset="0"/>
              </a:rPr>
              <a:t> Hoàn thành bảng sau:</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242" name="Rectangle 3"/>
          <p:cNvSpPr>
            <a:spLocks noChangeArrowheads="1"/>
          </p:cNvSpPr>
          <p:nvPr/>
        </p:nvSpPr>
        <p:spPr bwMode="auto">
          <a:xfrm>
            <a:off x="601663" y="5573713"/>
            <a:ext cx="96662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tabLst>
                <a:tab pos="180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a:t>
            </a:r>
            <a:r>
              <a:rPr lang="en-US" altLang="en-US"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chlorine tác dụng với dung dịchsodium chloride theo  phương trình sau:</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43" name="Picture 21"/>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7664450" y="5543550"/>
            <a:ext cx="28479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4" name="Rectangle 4"/>
          <p:cNvSpPr>
            <a:spLocks noChangeArrowheads="1"/>
          </p:cNvSpPr>
          <p:nvPr/>
        </p:nvSpPr>
        <p:spPr bwMode="auto">
          <a:xfrm>
            <a:off x="784225" y="5856288"/>
            <a:ext cx="53006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tabLst>
                <a:tab pos="180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 thế nào để biết một phản ứng là phản ứng oxi hóa – khử?</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245" name="Rectangle 1"/>
          <p:cNvSpPr>
            <a:spLocks noChangeArrowheads="1"/>
          </p:cNvSpPr>
          <p:nvPr/>
        </p:nvSpPr>
        <p:spPr bwMode="auto">
          <a:xfrm>
            <a:off x="601663" y="6224588"/>
            <a:ext cx="97885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7000"/>
              </a:lnSpc>
              <a:spcAft>
                <a:spcPts val="800"/>
              </a:spcAft>
            </a:pPr>
            <a:r>
              <a:rPr lang="en-US" altLang="en-US" sz="1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 tập: </a:t>
            </a:r>
            <a:r>
              <a:rPr lang="en-US" altLang="en-US" sz="1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nêu 3 ví dụ về phản ứng có sự thay đổi số oxi hóa của nguyên tử và 3 ví dụ về phản ứng không có sự thay đổi số oxi hóa của nguyên tử</a:t>
            </a:r>
            <a:endParaRPr lang="en-US" altLang="en-US" sz="1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Callout 2"/>
          <p:cNvSpPr/>
          <p:nvPr/>
        </p:nvSpPr>
        <p:spPr>
          <a:xfrm>
            <a:off x="9748838" y="-117475"/>
            <a:ext cx="2384425" cy="4284663"/>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latin typeface="Times New Roman" panose="02020603050405020304" pitchFamily="18" charset="0"/>
                <a:cs typeface="Times New Roman" panose="02020603050405020304" pitchFamily="18" charset="0"/>
              </a:rPr>
              <a:t>Chia </a:t>
            </a:r>
            <a:r>
              <a:rPr lang="en-US" b="1" dirty="0" err="1">
                <a:solidFill>
                  <a:srgbClr val="FF0000"/>
                </a:solidFill>
                <a:latin typeface="Times New Roman" panose="02020603050405020304" pitchFamily="18" charset="0"/>
                <a:cs typeface="Times New Roman" panose="02020603050405020304" pitchFamily="18" charset="0"/>
              </a:rPr>
              <a:t>lớp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thành</a:t>
            </a:r>
            <a:r>
              <a:rPr lang="en-US" b="1" dirty="0">
                <a:solidFill>
                  <a:srgbClr val="FF0000"/>
                </a:solidFill>
                <a:latin typeface="Times New Roman" panose="02020603050405020304" pitchFamily="18" charset="0"/>
                <a:cs typeface="Times New Roman" panose="02020603050405020304" pitchFamily="18" charset="0"/>
              </a:rPr>
              <a:t> 6 </a:t>
            </a:r>
            <a:r>
              <a:rPr lang="en-US" b="1" dirty="0" err="1">
                <a:solidFill>
                  <a:srgbClr val="FF0000"/>
                </a:solidFill>
                <a:latin typeface="Times New Roman" panose="02020603050405020304" pitchFamily="18" charset="0"/>
                <a:cs typeface="Times New Roman" panose="02020603050405020304" pitchFamily="18" charset="0"/>
              </a:rPr>
              <a:t>nhóm.Yêu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sinh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thảo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luận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hỏi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PHT </a:t>
            </a:r>
            <a:r>
              <a:rPr lang="en-US" b="1" dirty="0" err="1">
                <a:solidFill>
                  <a:srgbClr val="FF0000"/>
                </a:solidFill>
                <a:latin typeface="Times New Roman" panose="02020603050405020304" pitchFamily="18" charset="0"/>
                <a:cs typeface="Times New Roman" panose="02020603050405020304" pitchFamily="18" charset="0"/>
              </a:rPr>
              <a:t>số</a:t>
            </a:r>
            <a:r>
              <a:rPr lang="en-US" b="1" dirty="0">
                <a:solidFill>
                  <a:srgbClr val="FF0000"/>
                </a:solidFill>
                <a:latin typeface="Times New Roman" panose="02020603050405020304" pitchFamily="18" charset="0"/>
                <a:cs typeface="Times New Roman" panose="02020603050405020304" pitchFamily="18" charset="0"/>
              </a:rPr>
              <a:t> 2.</a:t>
            </a:r>
            <a:r>
              <a:rPr lang="en-US" b="1" dirty="0">
                <a:solidFill>
                  <a:srgbClr val="FF0000"/>
                </a:solidFill>
              </a:rPr>
              <a:t>Đại </a:t>
            </a:r>
            <a:r>
              <a:rPr lang="en-US" b="1" dirty="0" err="1">
                <a:solidFill>
                  <a:srgbClr val="FF0000"/>
                </a:solidFill>
              </a:rPr>
              <a:t>diện</a:t>
            </a:r>
            <a:r>
              <a:rPr lang="en-US" b="1" dirty="0">
                <a:solidFill>
                  <a:srgbClr val="FF0000"/>
                </a:solidFill>
              </a:rPr>
              <a:t> 1 </a:t>
            </a:r>
            <a:r>
              <a:rPr lang="en-US" b="1" dirty="0" err="1">
                <a:solidFill>
                  <a:srgbClr val="FF0000"/>
                </a:solidFill>
              </a:rPr>
              <a:t>nhóm</a:t>
            </a:r>
            <a:r>
              <a:rPr lang="en-US" b="1" dirty="0">
                <a:solidFill>
                  <a:srgbClr val="FF0000"/>
                </a:solidFill>
              </a:rPr>
              <a:t> </a:t>
            </a:r>
            <a:r>
              <a:rPr lang="en-US" b="1" dirty="0" err="1">
                <a:solidFill>
                  <a:srgbClr val="FF0000"/>
                </a:solidFill>
              </a:rPr>
              <a:t>báo</a:t>
            </a:r>
            <a:r>
              <a:rPr lang="en-US" b="1" dirty="0">
                <a:solidFill>
                  <a:srgbClr val="FF0000"/>
                </a:solidFill>
              </a:rPr>
              <a:t> </a:t>
            </a:r>
            <a:r>
              <a:rPr lang="en-US" b="1" dirty="0" err="1">
                <a:solidFill>
                  <a:srgbClr val="FF0000"/>
                </a:solidFill>
              </a:rPr>
              <a:t>cáo</a:t>
            </a:r>
            <a:r>
              <a:rPr lang="en-US" b="1" dirty="0">
                <a:solidFill>
                  <a:srgbClr val="FF0000"/>
                </a:solidFill>
              </a:rPr>
              <a:t> </a:t>
            </a:r>
            <a:r>
              <a:rPr lang="en-US" b="1" dirty="0" err="1">
                <a:solidFill>
                  <a:srgbClr val="FF0000"/>
                </a:solidFill>
              </a:rPr>
              <a:t>kết</a:t>
            </a:r>
            <a:r>
              <a:rPr lang="en-US" b="1" dirty="0">
                <a:solidFill>
                  <a:srgbClr val="FF0000"/>
                </a:solidFill>
              </a:rPr>
              <a:t> </a:t>
            </a:r>
            <a:r>
              <a:rPr lang="en-US" b="1" dirty="0" err="1">
                <a:solidFill>
                  <a:srgbClr val="FF0000"/>
                </a:solidFill>
              </a:rPr>
              <a:t>quả</a:t>
            </a:r>
            <a:r>
              <a:rPr lang="en-US" b="1" dirty="0">
                <a:solidFill>
                  <a:srgbClr val="FF0000"/>
                </a:solidFill>
              </a:rPr>
              <a:t> PHT </a:t>
            </a:r>
            <a:r>
              <a:rPr lang="en-US" b="1" dirty="0" err="1">
                <a:solidFill>
                  <a:srgbClr val="FF0000"/>
                </a:solidFill>
              </a:rPr>
              <a:t>số</a:t>
            </a:r>
            <a:r>
              <a:rPr lang="en-US" b="1" dirty="0">
                <a:solidFill>
                  <a:srgbClr val="FF0000"/>
                </a:solidFill>
              </a:rPr>
              <a:t> 2</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8"/>
          <p:cNvPicPr>
            <a:picLocks noChangeAspect="1" noChangeArrowheads="1"/>
          </p:cNvPicPr>
          <p:nvPr/>
        </p:nvPicPr>
        <p:blipFill>
          <a:blip r:embed="rId1">
            <a:lum bright="-20000" contrast="40000"/>
            <a:extLst>
              <a:ext uri="{28A0092B-C50C-407E-A947-70E740481C1C}">
                <a14:useLocalDpi xmlns:a14="http://schemas.microsoft.com/office/drawing/2010/main" val="0"/>
              </a:ext>
            </a:extLst>
          </a:blip>
          <a:srcRect/>
          <a:stretch>
            <a:fillRect/>
          </a:stretch>
        </p:blipFill>
        <p:spPr bwMode="auto">
          <a:xfrm>
            <a:off x="2562225" y="708025"/>
            <a:ext cx="34067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9"/>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2405063" y="1176338"/>
            <a:ext cx="35639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4"/>
          <p:cNvSpPr>
            <a:spLocks noChangeArrowheads="1"/>
          </p:cNvSpPr>
          <p:nvPr/>
        </p:nvSpPr>
        <p:spPr bwMode="auto">
          <a:xfrm>
            <a:off x="1149350" y="1333500"/>
            <a:ext cx="123253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300" b="1" baseline="-30000">
                <a:latin typeface="Arial" panose="020B0604020202020204" pitchFamily="34" charset="0"/>
                <a:ea typeface="Calibri" panose="020F0502020204030204" pitchFamily="34" charset="0"/>
                <a:cs typeface="Times New Roman" panose="02020603050405020304" pitchFamily="18" charset="0"/>
              </a:rPr>
              <a:t>             </a:t>
            </a: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10245" name="Rectangle 15"/>
          <p:cNvSpPr>
            <a:spLocks noChangeArrowheads="1"/>
          </p:cNvSpPr>
          <p:nvPr/>
        </p:nvSpPr>
        <p:spPr bwMode="auto">
          <a:xfrm>
            <a:off x="1071563" y="2079625"/>
            <a:ext cx="1232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2294" name="Rectangle 13"/>
          <p:cNvSpPr>
            <a:spLocks noChangeArrowheads="1"/>
          </p:cNvSpPr>
          <p:nvPr/>
        </p:nvSpPr>
        <p:spPr bwMode="auto">
          <a:xfrm>
            <a:off x="1084263" y="685800"/>
            <a:ext cx="1232535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tabLst>
                <a:tab pos="180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80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80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80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0975"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latin typeface="Times New Roman" panose="02020603050405020304" pitchFamily="18" charset="0"/>
                <a:ea typeface="Calibri" panose="020F0502020204030204" pitchFamily="34" charset="0"/>
                <a:cs typeface="Times New Roman" panose="02020603050405020304" pitchFamily="18" charset="0"/>
              </a:rPr>
              <a:t>Câu 1:  </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ct val="0"/>
              </a:spcBef>
              <a:buFontTx/>
              <a:buNone/>
            </a:pP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1177925" y="1771650"/>
            <a:ext cx="7966075" cy="3238500"/>
          </a:xfrm>
          <a:prstGeom prst="rect">
            <a:avLst/>
          </a:prstGeom>
        </p:spPr>
        <p:txBody>
          <a:bodyPr>
            <a:spAutoFit/>
          </a:bodyPr>
          <a:lstStyle/>
          <a:p>
            <a:pPr algn="just" eaLnBrk="1" fontAlgn="auto" hangingPunct="1">
              <a:lnSpc>
                <a:spcPct val="107000"/>
              </a:lnSpc>
              <a:spcBef>
                <a:spcPts val="0"/>
              </a:spcBef>
              <a:spcAft>
                <a:spcPts val="800"/>
              </a:spcAft>
              <a:tabLst>
                <a:tab pos="180340" algn="l"/>
              </a:tabLst>
              <a:defRPr/>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tabLst>
                <a:tab pos="180340" algn="l"/>
              </a:tabLst>
              <a:defRPr/>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Thí</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000" b="1" dirty="0">
                <a:latin typeface="Times New Roman" panose="02020603050405020304" pitchFamily="18" charset="0"/>
                <a:ea typeface="Calibri" panose="020F0502020204030204" pitchFamily="34" charset="0"/>
                <a:cs typeface="Times New Roman" panose="02020603050405020304" pitchFamily="18" charset="0"/>
              </a:rPr>
              <a:t> 1:</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eaLnBrk="1" fontAlgn="auto" hangingPunct="1">
              <a:lnSpc>
                <a:spcPct val="107000"/>
              </a:lnSpc>
              <a:spcBef>
                <a:spcPts val="0"/>
              </a:spcBef>
              <a:spcAft>
                <a:spcPts val="0"/>
              </a:spcAft>
              <a:buClr>
                <a:srgbClr val="000000"/>
              </a:buClr>
              <a:buSzPts val="1100"/>
              <a:buFont typeface="Symbol" panose="05050102010706020507" pitchFamily="18" charset="2"/>
              <a:buChar char="-"/>
              <a:tabLst>
                <a:tab pos="180340" algn="l"/>
              </a:tabLst>
              <a:defRPr/>
            </a:pPr>
            <a:r>
              <a:rPr lang="en-US" sz="2000" dirty="0">
                <a:latin typeface="Times New Roman" panose="02020603050405020304" pitchFamily="18" charset="0"/>
                <a:ea typeface="Calibri" panose="020F0502020204030204" pitchFamily="34" charset="0"/>
                <a:cs typeface="Times New Roman" panose="02020603050405020304" pitchFamily="18" charset="0"/>
              </a:rPr>
              <a:t>Zn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oxi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electron </a:t>
            </a:r>
            <a:r>
              <a:rPr lang="en-US"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khử</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eaLnBrk="1" fontAlgn="auto" hangingPunct="1">
              <a:lnSpc>
                <a:spcPct val="107000"/>
              </a:lnSpc>
              <a:spcBef>
                <a:spcPts val="0"/>
              </a:spcBef>
              <a:spcAft>
                <a:spcPts val="800"/>
              </a:spcAft>
              <a:buClr>
                <a:srgbClr val="000000"/>
              </a:buClr>
              <a:buSzPts val="1100"/>
              <a:buFont typeface="Symbol" panose="05050102010706020507" pitchFamily="18" charset="2"/>
              <a:buChar char="-"/>
              <a:tabLst>
                <a:tab pos="180340" algn="l"/>
              </a:tabLst>
              <a:defRPr/>
            </a:pPr>
            <a:r>
              <a:rPr lang="en-US" sz="2000" dirty="0">
                <a:latin typeface="Times New Roman" panose="02020603050405020304" pitchFamily="18" charset="0"/>
                <a:ea typeface="Calibri" panose="020F0502020204030204" pitchFamily="34" charset="0"/>
                <a:cs typeface="Times New Roman" panose="02020603050405020304" pitchFamily="18" charset="0"/>
              </a:rPr>
              <a:t>Ion H</a:t>
            </a:r>
            <a:r>
              <a:rPr lang="en-US" sz="2000" baseline="30000" dirty="0">
                <a:latin typeface="Times New Roman" panose="02020603050405020304" pitchFamily="18" charset="0"/>
                <a:ea typeface="Calibri" panose="020F0502020204030204" pitchFamily="34" charset="0"/>
                <a:cs typeface="Times New Roman" panose="02020603050405020304" pitchFamily="18" charset="0"/>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oxi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latin typeface="Times New Roman" panose="02020603050405020304" pitchFamily="18" charset="0"/>
                <a:ea typeface="Calibri" panose="020F0502020204030204" pitchFamily="34" charset="0"/>
                <a:cs typeface="Times New Roman" panose="02020603050405020304" pitchFamily="18" charset="0"/>
              </a:rPr>
              <a:t> electron </a:t>
            </a:r>
            <a:r>
              <a:rPr lang="en-US"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oxi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hóa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tabLst>
                <a:tab pos="180340" algn="l"/>
              </a:tabLst>
              <a:defRPr/>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Thí</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000" b="1" dirty="0">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eaLnBrk="1" fontAlgn="auto" hangingPunct="1">
              <a:lnSpc>
                <a:spcPct val="107000"/>
              </a:lnSpc>
              <a:spcBef>
                <a:spcPts val="0"/>
              </a:spcBef>
              <a:spcAft>
                <a:spcPts val="0"/>
              </a:spcAft>
              <a:buClr>
                <a:srgbClr val="000000"/>
              </a:buClr>
              <a:buSzPts val="1100"/>
              <a:buFont typeface="Symbol" panose="05050102010706020507" pitchFamily="18" charset="2"/>
              <a:buChar char="-"/>
              <a:tabLst>
                <a:tab pos="180340" algn="l"/>
              </a:tabLst>
              <a:defRPr/>
            </a:pPr>
            <a:r>
              <a:rPr lang="en-US" sz="2000" dirty="0">
                <a:latin typeface="Times New Roman" panose="02020603050405020304" pitchFamily="18" charset="0"/>
                <a:ea typeface="Calibri" panose="020F0502020204030204" pitchFamily="34" charset="0"/>
                <a:cs typeface="Times New Roman" panose="02020603050405020304" pitchFamily="18" charset="0"/>
              </a:rPr>
              <a:t>Zn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oxi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electron </a:t>
            </a:r>
            <a:r>
              <a:rPr lang="en-US"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khử</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eaLnBrk="1" fontAlgn="auto" hangingPunct="1">
              <a:lnSpc>
                <a:spcPct val="107000"/>
              </a:lnSpc>
              <a:spcBef>
                <a:spcPts val="0"/>
              </a:spcBef>
              <a:spcAft>
                <a:spcPts val="800"/>
              </a:spcAft>
              <a:buClr>
                <a:srgbClr val="000000"/>
              </a:buClr>
              <a:buSzPts val="1100"/>
              <a:buFont typeface="Symbol" panose="05050102010706020507" pitchFamily="18" charset="2"/>
              <a:buChar char="-"/>
              <a:tabLst>
                <a:tab pos="180340" algn="l"/>
              </a:tabLst>
              <a:defRPr/>
            </a:pPr>
            <a:r>
              <a:rPr lang="en-US" sz="2000" dirty="0">
                <a:latin typeface="Times New Roman" panose="02020603050405020304" pitchFamily="18" charset="0"/>
                <a:ea typeface="Calibri" panose="020F0502020204030204" pitchFamily="34" charset="0"/>
                <a:cs typeface="Times New Roman" panose="02020603050405020304" pitchFamily="18" charset="0"/>
              </a:rPr>
              <a:t>Ion Cu</a:t>
            </a:r>
            <a:r>
              <a:rPr lang="en-US" sz="20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oxi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000" dirty="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latin typeface="Times New Roman" panose="02020603050405020304" pitchFamily="18" charset="0"/>
                <a:ea typeface="Calibri" panose="020F0502020204030204" pitchFamily="34" charset="0"/>
                <a:cs typeface="Times New Roman" panose="02020603050405020304" pitchFamily="18" charset="0"/>
              </a:rPr>
              <a:t> electron </a:t>
            </a:r>
            <a:r>
              <a:rPr lang="en-US"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oxi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hóa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fontAlgn="auto" hangingPunct="1">
              <a:lnSpc>
                <a:spcPct val="107000"/>
              </a:lnSpc>
              <a:spcBef>
                <a:spcPts val="0"/>
              </a:spcBef>
              <a:spcAft>
                <a:spcPts val="800"/>
              </a:spcAft>
              <a:tabLst>
                <a:tab pos="180340" algn="l"/>
              </a:tabLst>
              <a:defRPr/>
            </a:pPr>
            <a:r>
              <a:rPr lang="en-US" sz="2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latin typeface="Times New Roman" panose="02020603050405020304" pitchFamily="18" charset="0"/>
                <a:ea typeface="Calibri" panose="020F0502020204030204" pitchFamily="34" charset="0"/>
                <a:cs typeface="Times New Roman" panose="02020603050405020304" pitchFamily="18" charset="0"/>
              </a:rPr>
              <a:t> 3:</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6" name="Table 15"/>
          <p:cNvGraphicFramePr>
            <a:graphicFrameLocks noGrp="1"/>
          </p:cNvGraphicFramePr>
          <p:nvPr/>
        </p:nvGraphicFramePr>
        <p:xfrm>
          <a:off x="2000250" y="5156200"/>
          <a:ext cx="7694614" cy="1957387"/>
        </p:xfrm>
        <a:graphic>
          <a:graphicData uri="http://schemas.openxmlformats.org/drawingml/2006/table">
            <a:tbl>
              <a:tblPr firstRow="1" firstCol="1" bandRow="1">
                <a:tableStyleId>{5C22544A-7EE6-4342-B048-85BDC9FD1C3A}</a:tableStyleId>
              </a:tblPr>
              <a:tblGrid>
                <a:gridCol w="3847307"/>
                <a:gridCol w="3847307"/>
              </a:tblGrid>
              <a:tr h="326231">
                <a:tc>
                  <a:txBody>
                    <a:bodyPr/>
                    <a:lstStyle/>
                    <a:p>
                      <a:pPr marL="0" marR="0" algn="ctr">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ctr">
                        <a:lnSpc>
                          <a:spcPct val="107000"/>
                        </a:lnSpc>
                        <a:spcBef>
                          <a:spcPts val="0"/>
                        </a:spcBef>
                        <a:spcAft>
                          <a:spcPts val="0"/>
                        </a:spcAft>
                        <a:tabLst>
                          <a:tab pos="180340" algn="l"/>
                        </a:tabLst>
                      </a:pPr>
                      <a:r>
                        <a:rPr lang="en-US" sz="1300">
                          <a:effectLst/>
                        </a:rPr>
                        <a:t>Chất oxi hóa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326231">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Nhường</a:t>
                      </a:r>
                      <a:r>
                        <a:rPr lang="en-US" sz="2000" dirty="0">
                          <a:effectLst/>
                          <a:latin typeface="Times New Roman" panose="02020603050405020304" pitchFamily="18" charset="0"/>
                          <a:cs typeface="Times New Roman" panose="02020603050405020304" pitchFamily="18" charset="0"/>
                        </a:rPr>
                        <a:t> electron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just">
                        <a:lnSpc>
                          <a:spcPct val="107000"/>
                        </a:lnSpc>
                        <a:spcBef>
                          <a:spcPts val="0"/>
                        </a:spcBef>
                        <a:spcAft>
                          <a:spcPts val="0"/>
                        </a:spcAft>
                        <a:tabLst>
                          <a:tab pos="180340" algn="l"/>
                        </a:tabLst>
                      </a:pPr>
                      <a:r>
                        <a:rPr lang="en-US" sz="2000">
                          <a:effectLst/>
                          <a:latin typeface="Times New Roman" panose="02020603050405020304" pitchFamily="18" charset="0"/>
                          <a:cs typeface="Times New Roman" panose="02020603050405020304" pitchFamily="18" charset="0"/>
                        </a:rPr>
                        <a:t>Nhận electron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326231">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Số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tăng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just">
                        <a:lnSpc>
                          <a:spcPct val="107000"/>
                        </a:lnSpc>
                        <a:spcBef>
                          <a:spcPts val="0"/>
                        </a:spcBef>
                        <a:spcAft>
                          <a:spcPts val="0"/>
                        </a:spcAft>
                        <a:tabLst>
                          <a:tab pos="180340" algn="l"/>
                        </a:tabLst>
                      </a:pPr>
                      <a:r>
                        <a:rPr lang="en-US" sz="2000">
                          <a:effectLst/>
                          <a:latin typeface="Times New Roman" panose="02020603050405020304" pitchFamily="18" charset="0"/>
                          <a:cs typeface="Times New Roman" panose="02020603050405020304" pitchFamily="18" charset="0"/>
                        </a:rPr>
                        <a:t>Số oxi hóa giảm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326231">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r>
              <a:tr h="652463">
                <a:tc gridSpan="2">
                  <a:txBody>
                    <a:bodyPr/>
                    <a:lstStyle/>
                    <a:p>
                      <a:pPr marL="0" marR="0" algn="just">
                        <a:lnSpc>
                          <a:spcPct val="107000"/>
                        </a:lnSpc>
                        <a:spcBef>
                          <a:spcPts val="0"/>
                        </a:spcBef>
                        <a:spcAft>
                          <a:spcPts val="0"/>
                        </a:spcAft>
                        <a:tabLst>
                          <a:tab pos="180340" algn="l"/>
                        </a:tabLst>
                      </a:pP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oxi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hóa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nhường</a:t>
                      </a:r>
                      <a:r>
                        <a:rPr lang="en-US" sz="2000" dirty="0">
                          <a:effectLst/>
                          <a:latin typeface="Times New Roman" panose="02020603050405020304" pitchFamily="18" charset="0"/>
                          <a:cs typeface="Times New Roman" panose="02020603050405020304" pitchFamily="18" charset="0"/>
                        </a:rPr>
                        <a:t> electron.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electron.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tc>
                <a:tc hMerge="1">
                  <a:tcPr/>
                </a:tc>
              </a:tr>
            </a:tbl>
          </a:graphicData>
        </a:graphic>
      </p:graphicFrame>
      <p:sp>
        <p:nvSpPr>
          <p:cNvPr id="2" name="Rectangle 1"/>
          <p:cNvSpPr>
            <a:spLocks noChangeArrowheads="1"/>
          </p:cNvSpPr>
          <p:nvPr/>
        </p:nvSpPr>
        <p:spPr bwMode="auto">
          <a:xfrm>
            <a:off x="3592513" y="223838"/>
            <a:ext cx="4694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79070" algn="l"/>
              </a:tabLst>
              <a:defRPr>
                <a:solidFill>
                  <a:schemeClr val="tx1"/>
                </a:solidFill>
                <a:latin typeface="Calibri" panose="020F0502020204030204" pitchFamily="34" charset="0"/>
              </a:defRPr>
            </a:lvl1pPr>
            <a:lvl2pPr marL="742950" indent="-285750">
              <a:tabLst>
                <a:tab pos="179070" algn="l"/>
              </a:tabLst>
              <a:defRPr>
                <a:solidFill>
                  <a:schemeClr val="tx1"/>
                </a:solidFill>
                <a:latin typeface="Calibri" panose="020F0502020204030204" pitchFamily="34" charset="0"/>
              </a:defRPr>
            </a:lvl2pPr>
            <a:lvl3pPr marL="1143000" indent="-228600">
              <a:tabLst>
                <a:tab pos="179070" algn="l"/>
              </a:tabLst>
              <a:defRPr>
                <a:solidFill>
                  <a:schemeClr val="tx1"/>
                </a:solidFill>
                <a:latin typeface="Calibri" panose="020F0502020204030204" pitchFamily="34" charset="0"/>
              </a:defRPr>
            </a:lvl3pPr>
            <a:lvl4pPr marL="1600200" indent="-228600">
              <a:tabLst>
                <a:tab pos="179070" algn="l"/>
              </a:tabLst>
              <a:defRPr>
                <a:solidFill>
                  <a:schemeClr val="tx1"/>
                </a:solidFill>
                <a:latin typeface="Calibri" panose="020F0502020204030204" pitchFamily="34" charset="0"/>
              </a:defRPr>
            </a:lvl4pPr>
            <a:lvl5pPr marL="2057400" indent="-228600">
              <a:tabLst>
                <a:tab pos="179070"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179070" algn="l"/>
              </a:tabLst>
              <a:defRPr>
                <a:solidFill>
                  <a:schemeClr val="tx1"/>
                </a:solidFill>
                <a:latin typeface="Calibri" panose="020F0502020204030204" pitchFamily="34" charset="0"/>
              </a:defRPr>
            </a:lvl9pPr>
          </a:lstStyle>
          <a:p>
            <a:pPr algn="r">
              <a:lnSpc>
                <a:spcPct val="107000"/>
              </a:lnSpc>
              <a:spcAft>
                <a:spcPts val="800"/>
              </a:spcAft>
            </a:pPr>
            <a:r>
              <a:rPr lang="en-US" altLang="vi-VN" sz="2400" b="1">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altLang="vi-VN"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altLang="vi-VN"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4">
                                            <p:txEl>
                                              <p:pRg st="0" end="0"/>
                                            </p:txEl>
                                          </p:spTgt>
                                        </p:tgtEl>
                                        <p:attrNameLst>
                                          <p:attrName>style.visibility</p:attrName>
                                        </p:attrNameLst>
                                      </p:cBhvr>
                                      <p:to>
                                        <p:strVal val="visible"/>
                                      </p:to>
                                    </p:set>
                                    <p:animEffect transition="in" filter="barn(inVertical)">
                                      <p:cBhvr>
                                        <p:cTn id="12" dur="500"/>
                                        <p:tgtEl>
                                          <p:spTgt spid="122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circle(in)">
                                      <p:cBhvr>
                                        <p:cTn id="17" dur="20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wipe(down)">
                                      <p:cBhvr>
                                        <p:cTn id="22" dur="500"/>
                                        <p:tgtEl>
                                          <p:spTgt spid="1229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barn(inVertical)">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circle(in)">
                                      <p:cBhvr>
                                        <p:cTn id="37" dur="2000"/>
                                        <p:tgtEl>
                                          <p:spTgt spid="15">
                                            <p:txEl>
                                              <p:pRg st="2" end="2"/>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circle(in)">
                                      <p:cBhvr>
                                        <p:cTn id="40" dur="2000"/>
                                        <p:tgtEl>
                                          <p:spTgt spid="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wipe(down)">
                                      <p:cBhvr>
                                        <p:cTn id="45" dur="580">
                                          <p:stCondLst>
                                            <p:cond delay="0"/>
                                          </p:stCondLst>
                                        </p:cTn>
                                        <p:tgtEl>
                                          <p:spTgt spid="15">
                                            <p:txEl>
                                              <p:pRg st="4" end="4"/>
                                            </p:txEl>
                                          </p:spTgt>
                                        </p:tgtEl>
                                      </p:cBhvr>
                                    </p:animEffect>
                                    <p:anim calcmode="lin" valueType="num">
                                      <p:cBhvr>
                                        <p:cTn id="46" dur="1822" tmFilter="0,0; 0.14,0.36; 0.43,0.73; 0.71,0.91; 1.0,1.0">
                                          <p:stCondLst>
                                            <p:cond delay="0"/>
                                          </p:stCondLst>
                                        </p:cTn>
                                        <p:tgtEl>
                                          <p:spTgt spid="15">
                                            <p:txEl>
                                              <p:pRg st="4" end="4"/>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5">
                                            <p:txEl>
                                              <p:pRg st="4" end="4"/>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5">
                                            <p:txEl>
                                              <p:pRg st="4" end="4"/>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5">
                                            <p:txEl>
                                              <p:pRg st="4" end="4"/>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5">
                                            <p:txEl>
                                              <p:pRg st="4" end="4"/>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15">
                                            <p:txEl>
                                              <p:pRg st="4" end="4"/>
                                            </p:txEl>
                                          </p:spTgt>
                                        </p:tgtEl>
                                      </p:cBhvr>
                                      <p:to x="100000" y="60000"/>
                                    </p:animScale>
                                    <p:animScale>
                                      <p:cBhvr>
                                        <p:cTn id="52" dur="166" decel="50000">
                                          <p:stCondLst>
                                            <p:cond delay="676"/>
                                          </p:stCondLst>
                                        </p:cTn>
                                        <p:tgtEl>
                                          <p:spTgt spid="15">
                                            <p:txEl>
                                              <p:pRg st="4" end="4"/>
                                            </p:txEl>
                                          </p:spTgt>
                                        </p:tgtEl>
                                      </p:cBhvr>
                                      <p:to x="100000" y="100000"/>
                                    </p:animScale>
                                    <p:animScale>
                                      <p:cBhvr>
                                        <p:cTn id="53" dur="26">
                                          <p:stCondLst>
                                            <p:cond delay="1312"/>
                                          </p:stCondLst>
                                        </p:cTn>
                                        <p:tgtEl>
                                          <p:spTgt spid="15">
                                            <p:txEl>
                                              <p:pRg st="4" end="4"/>
                                            </p:txEl>
                                          </p:spTgt>
                                        </p:tgtEl>
                                      </p:cBhvr>
                                      <p:to x="100000" y="80000"/>
                                    </p:animScale>
                                    <p:animScale>
                                      <p:cBhvr>
                                        <p:cTn id="54" dur="166" decel="50000">
                                          <p:stCondLst>
                                            <p:cond delay="1338"/>
                                          </p:stCondLst>
                                        </p:cTn>
                                        <p:tgtEl>
                                          <p:spTgt spid="15">
                                            <p:txEl>
                                              <p:pRg st="4" end="4"/>
                                            </p:txEl>
                                          </p:spTgt>
                                        </p:tgtEl>
                                      </p:cBhvr>
                                      <p:to x="100000" y="100000"/>
                                    </p:animScale>
                                    <p:animScale>
                                      <p:cBhvr>
                                        <p:cTn id="55" dur="26">
                                          <p:stCondLst>
                                            <p:cond delay="1642"/>
                                          </p:stCondLst>
                                        </p:cTn>
                                        <p:tgtEl>
                                          <p:spTgt spid="15">
                                            <p:txEl>
                                              <p:pRg st="4" end="4"/>
                                            </p:txEl>
                                          </p:spTgt>
                                        </p:tgtEl>
                                      </p:cBhvr>
                                      <p:to x="100000" y="90000"/>
                                    </p:animScale>
                                    <p:animScale>
                                      <p:cBhvr>
                                        <p:cTn id="56" dur="166" decel="50000">
                                          <p:stCondLst>
                                            <p:cond delay="1668"/>
                                          </p:stCondLst>
                                        </p:cTn>
                                        <p:tgtEl>
                                          <p:spTgt spid="15">
                                            <p:txEl>
                                              <p:pRg st="4" end="4"/>
                                            </p:txEl>
                                          </p:spTgt>
                                        </p:tgtEl>
                                      </p:cBhvr>
                                      <p:to x="100000" y="100000"/>
                                    </p:animScale>
                                    <p:animScale>
                                      <p:cBhvr>
                                        <p:cTn id="57" dur="26">
                                          <p:stCondLst>
                                            <p:cond delay="1808"/>
                                          </p:stCondLst>
                                        </p:cTn>
                                        <p:tgtEl>
                                          <p:spTgt spid="15">
                                            <p:txEl>
                                              <p:pRg st="4" end="4"/>
                                            </p:txEl>
                                          </p:spTgt>
                                        </p:tgtEl>
                                      </p:cBhvr>
                                      <p:to x="100000" y="95000"/>
                                    </p:animScale>
                                    <p:animScale>
                                      <p:cBhvr>
                                        <p:cTn id="58" dur="166" decel="50000">
                                          <p:stCondLst>
                                            <p:cond delay="1834"/>
                                          </p:stCondLst>
                                        </p:cTn>
                                        <p:tgtEl>
                                          <p:spTgt spid="15">
                                            <p:txEl>
                                              <p:pRg st="4" end="4"/>
                                            </p:txEl>
                                          </p:spTgt>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5">
                                            <p:txEl>
                                              <p:pRg st="5" end="5"/>
                                            </p:txEl>
                                          </p:spTgt>
                                        </p:tgtEl>
                                        <p:attrNameLst>
                                          <p:attrName>style.visibility</p:attrName>
                                        </p:attrNameLst>
                                      </p:cBhvr>
                                      <p:to>
                                        <p:strVal val="visible"/>
                                      </p:to>
                                    </p:set>
                                    <p:animEffect transition="in" filter="circle(in)">
                                      <p:cBhvr>
                                        <p:cTn id="63" dur="2000"/>
                                        <p:tgtEl>
                                          <p:spTgt spid="15">
                                            <p:txEl>
                                              <p:pRg st="5" end="5"/>
                                            </p:txEl>
                                          </p:spTgt>
                                        </p:tgtEl>
                                      </p:cBhvr>
                                    </p:animEffect>
                                  </p:childTnLst>
                                </p:cTn>
                              </p:par>
                              <p:par>
                                <p:cTn id="64" presetID="6" presetClass="entr" presetSubtype="16" fill="hold" nodeType="withEffect">
                                  <p:stCondLst>
                                    <p:cond delay="0"/>
                                  </p:stCondLst>
                                  <p:childTnLst>
                                    <p:set>
                                      <p:cBhvr>
                                        <p:cTn id="65" dur="1" fill="hold">
                                          <p:stCondLst>
                                            <p:cond delay="0"/>
                                          </p:stCondLst>
                                        </p:cTn>
                                        <p:tgtEl>
                                          <p:spTgt spid="15">
                                            <p:txEl>
                                              <p:pRg st="6" end="6"/>
                                            </p:txEl>
                                          </p:spTgt>
                                        </p:tgtEl>
                                        <p:attrNameLst>
                                          <p:attrName>style.visibility</p:attrName>
                                        </p:attrNameLst>
                                      </p:cBhvr>
                                      <p:to>
                                        <p:strVal val="visible"/>
                                      </p:to>
                                    </p:set>
                                    <p:animEffect transition="in" filter="circle(in)">
                                      <p:cBhvr>
                                        <p:cTn id="66" dur="2000"/>
                                        <p:tgtEl>
                                          <p:spTgt spid="15">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5">
                                            <p:txEl>
                                              <p:pRg st="7" end="7"/>
                                            </p:txEl>
                                          </p:spTgt>
                                        </p:tgtEl>
                                        <p:attrNameLst>
                                          <p:attrName>style.visibility</p:attrName>
                                        </p:attrNameLst>
                                      </p:cBhvr>
                                      <p:to>
                                        <p:strVal val="visible"/>
                                      </p:to>
                                    </p:set>
                                    <p:animEffect transition="in" filter="fade">
                                      <p:cBhvr>
                                        <p:cTn id="71" dur="1000"/>
                                        <p:tgtEl>
                                          <p:spTgt spid="15">
                                            <p:txEl>
                                              <p:pRg st="7" end="7"/>
                                            </p:txEl>
                                          </p:spTgt>
                                        </p:tgtEl>
                                      </p:cBhvr>
                                    </p:animEffect>
                                    <p:anim calcmode="lin" valueType="num">
                                      <p:cBhvr>
                                        <p:cTn id="72"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73"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8848</Words>
  <Application>WPS Presentation</Application>
  <PresentationFormat>Widescreen</PresentationFormat>
  <Paragraphs>275</Paragraphs>
  <Slides>19</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6</vt:i4>
      </vt:variant>
      <vt:variant>
        <vt:lpstr>幻灯片标题</vt:lpstr>
      </vt:variant>
      <vt:variant>
        <vt:i4>19</vt:i4>
      </vt:variant>
    </vt:vector>
  </HeadingPairs>
  <TitlesOfParts>
    <vt:vector size="37" baseType="lpstr">
      <vt:lpstr>Arial</vt:lpstr>
      <vt:lpstr>SimSun</vt:lpstr>
      <vt:lpstr>Wingdings</vt:lpstr>
      <vt:lpstr>Wingdings 3</vt:lpstr>
      <vt:lpstr>Arial</vt:lpstr>
      <vt:lpstr>Times New Roman</vt:lpstr>
      <vt:lpstr>Calibri</vt:lpstr>
      <vt:lpstr>Symbol</vt:lpstr>
      <vt:lpstr>Microsoft YaHei</vt:lpstr>
      <vt:lpstr>Arial Unicode MS</vt:lpstr>
      <vt:lpstr>Trebuchet MS</vt:lpstr>
      <vt:lpstr>Facet</vt:lpstr>
      <vt:lpstr>Equation.DSMT4</vt:lpstr>
      <vt:lpstr>Equation.DSMT4</vt:lpstr>
      <vt:lpstr>Equation.DSMT4</vt:lpstr>
      <vt:lpstr>Equation.DSMT4</vt:lpstr>
      <vt:lpstr>Equation.DSMT4</vt:lpstr>
      <vt:lpstr>Equation.DSMT4</vt:lpstr>
      <vt:lpstr>CHƯƠNG 4. PHẢN ỨNG OXI HOÁ KHỬ  BÀI 12. PHẢN ỨNG OXI HOÁ KHỬ VÀ ỨNG DỤNG TRONG CUỘC  SỐNG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4. PHẢN ỨNG OXI HOÁ KHỬ  BÀI 12. PHẢN ỨNG OXI HOÁ KHỬ VÀ ỨNG DỤNG TRONG CUỘC  SỐNG</dc:title>
  <dc:creator>Hồ Tấn Đạt</dc:creator>
  <cp:lastModifiedBy>USER</cp:lastModifiedBy>
  <cp:revision>2</cp:revision>
  <dcterms:created xsi:type="dcterms:W3CDTF">2022-07-28T09:58:00Z</dcterms:created>
  <dcterms:modified xsi:type="dcterms:W3CDTF">2024-06-07T08:13:22Z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21F210A6478D41E394F64C3BF02AE13C_13</vt:lpwstr>
  </property>
  <property fmtid="{D5CDD505-2E9C-101B-9397-08002B2CF9AE}" pid="3" name="KSOProductBuildVer">
    <vt:lpwstr>1033-12.2.0.17119</vt:lpwstr>
  </property>
</Properties>
</file>