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314" r:id="rId3"/>
    <p:sldId id="256" r:id="rId4"/>
    <p:sldId id="259" r:id="rId6"/>
    <p:sldId id="345" r:id="rId7"/>
    <p:sldId id="316" r:id="rId8"/>
    <p:sldId id="317" r:id="rId9"/>
    <p:sldId id="347" r:id="rId10"/>
    <p:sldId id="346" r:id="rId11"/>
    <p:sldId id="348" r:id="rId12"/>
    <p:sldId id="349" r:id="rId13"/>
    <p:sldId id="350" r:id="rId14"/>
    <p:sldId id="352" r:id="rId15"/>
    <p:sldId id="353" r:id="rId16"/>
    <p:sldId id="322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</p:sldIdLst>
  <p:sldSz cx="9144000" cy="5143500" type="screen16x9"/>
  <p:notesSz cx="6858000" cy="9144000"/>
  <p:embeddedFontLst>
    <p:embeddedFont>
      <p:font typeface="Jua" charset="-127"/>
      <p:regular r:id="rId31"/>
    </p:embeddedFont>
    <p:embeddedFont>
      <p:font typeface="Quicksand Medium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400"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charset="-127"/>
              <a:buNone/>
              <a:defRPr sz="7200"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/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êu đề và Bả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Bảng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EE66E4D-4AE2-4CB2-9C9E-8F418BFB816C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0511-9226-49E3-A655-5258F79025D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7561-93D3-4E15-91A1-174E04FB96F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charset="-127"/>
              <a:buNone/>
              <a:defRPr sz="2800" b="1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 bwMode="auto">
          <a:xfrm>
            <a:off x="1376547" y="2017157"/>
            <a:ext cx="6842035" cy="1109186"/>
          </a:xfrm>
          <a:effectLst/>
          <a:scene3d>
            <a:camera prst="orthographicFront"/>
            <a:lightRig rig="threePt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80" tIns="34290" rIns="68580" bIns="34290" numCol="1" rtlCol="0" anchor="ctr" anchorCtr="0" compatLnSpc="1">
            <a:noAutofit/>
            <a:scene3d>
              <a:camera prst="perspectiveRelaxedModerately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00000"/>
              </a:lnSpc>
              <a:defRPr/>
            </a:pP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QUÝ THẦY, CÔ </a:t>
            </a:r>
            <a:b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 DỰ GIỜ THĂM LỚP</a:t>
            </a:r>
            <a:br>
              <a:rPr lang="en-US" sz="3000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30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9093" name="Picture 5" descr="ANd9GcRSA_n4Z8sgjD_kGemGJu_IV50v061IG71TtvocSkTUUhuGINMXv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10" y="3626584"/>
            <a:ext cx="1852136" cy="1606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092" name="Picture 4" descr="ANd9GcQKovbHu5YC9xNeaoLLeLLoTBowllJDqDEzSk1ZVd5wfo82_RwHfhOiDz5K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63" y="3633847"/>
            <a:ext cx="1743072" cy="1689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738130" y="689891"/>
            <a:ext cx="7667740" cy="4096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Khái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niệm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lượng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đặc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trưng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trong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 dirty="0">
              <a:effectLst/>
              <a:latin typeface="Times New Roman" panose="02020603050405020304" charset="0"/>
              <a:ea typeface="Times New Roman" panose="0202060305040502030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hạt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nhân tăng,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càng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mạnh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tăng.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A: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=&gt;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âm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 Nguyên nhân: do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tăng nên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khả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năng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hút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dẫn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đến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dirty="0" err="1"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dirty="0"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 &lt; Na &lt; Li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P &lt; S &lt;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48299" y="859316"/>
            <a:ext cx="7546554" cy="36576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PHIẾU BÀI TẬP SỐ 4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6.3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phi kim?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phi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4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kim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loại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6775" y="627961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*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TÍNH KIM LOẠI </a:t>
            </a:r>
            <a:endParaRPr lang="en-US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1777" y="681487"/>
            <a:ext cx="443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*TÍNH PHI KIM  </a:t>
            </a:r>
            <a:endParaRPr lang="en-US" sz="1800" b="1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09" y="1094060"/>
            <a:ext cx="4519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 Là tính chất của một nguyên tố mà nguyên tử của nó dễ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mất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electron 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nhường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electron) để trở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thành ion dương </a:t>
            </a:r>
            <a:endParaRPr lang="en-US" sz="1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4086" y="988211"/>
            <a:ext cx="50653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          Là tính chất của một nguyên tố mà nguyên tử của nó dễ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thu electron </a:t>
            </a:r>
            <a:endParaRPr lang="en-US" sz="2000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( nhận electron) để trở </a:t>
            </a:r>
            <a:r>
              <a:rPr lang="en-US" sz="2000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thành ion âm</a:t>
            </a:r>
            <a:endParaRPr lang="en-US" sz="2000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5946" y="2118955"/>
            <a:ext cx="455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tử </a:t>
            </a:r>
            <a:r>
              <a:rPr lang="en-US" sz="1800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càng dễ mất electron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1800" b="1" u="sng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 kim loại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của nguyên tố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càng mạnh </a:t>
            </a:r>
            <a:endParaRPr lang="en-US" sz="18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2057400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charset="0"/>
                <a:cs typeface="Times New Roman" panose="02020603050405020304" charset="0"/>
              </a:rPr>
              <a:t>         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Nguyên tử </a:t>
            </a:r>
            <a:r>
              <a:rPr lang="en-US" sz="2000" u="sng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càng dễ thu electron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  <a:r>
              <a:rPr lang="en-US" sz="2000" u="sng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b="1" u="sng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tính phi kim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của nguyên tố </a:t>
            </a:r>
            <a:r>
              <a:rPr lang="en-US" sz="2000" b="1" dirty="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càng mạnh </a:t>
            </a:r>
            <a:endParaRPr lang="en-US" sz="2000" b="1" dirty="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539720" y="627961"/>
            <a:ext cx="32280" cy="254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90453" y="3173150"/>
            <a:ext cx="10130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T</a:t>
            </a:r>
            <a:r>
              <a:rPr lang="en-US" sz="1800" dirty="0"/>
              <a:t> </a:t>
            </a:r>
            <a:r>
              <a:rPr lang="vi-VN" sz="1800" dirty="0"/>
              <a:t>   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Trong chu kì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,theo chiều tăng của 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ĐTHN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 kim loại </a:t>
            </a:r>
            <a:r>
              <a:rPr lang="vi-VN" sz="1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giảm</a:t>
            </a:r>
            <a:r>
              <a:rPr lang="vi-VN" sz="1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phi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endParaRPr lang="en-US" sz="1800" dirty="0">
              <a:solidFill>
                <a:srgbClr val="0070C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414" y="3692389"/>
            <a:ext cx="871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,theo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chiều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>
                <a:latin typeface="Times New Roman" panose="02020603050405020304" charset="0"/>
                <a:cs typeface="Times New Roman" panose="02020603050405020304" charset="0"/>
              </a:rPr>
              <a:t>ĐTHN</a:t>
            </a:r>
            <a:r>
              <a:rPr lang="en-US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tăng</a:t>
            </a:r>
            <a:r>
              <a:rPr lang="vi-VN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phi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giảm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dần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4185655"/>
            <a:ext cx="49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+mj-lt"/>
              </a:rPr>
              <a:t>Giải thích </a:t>
            </a:r>
            <a:r>
              <a:rPr lang="vi-VN" sz="1800" dirty="0">
                <a:latin typeface="+mj-lt"/>
              </a:rPr>
              <a:t>:-theo cấu hình electron</a:t>
            </a:r>
            <a:endParaRPr lang="vi-VN" sz="1800" dirty="0">
              <a:latin typeface="+mj-lt"/>
            </a:endParaRPr>
          </a:p>
          <a:p>
            <a:r>
              <a:rPr lang="vi-VN" sz="1800" dirty="0">
                <a:latin typeface="+mj-lt"/>
              </a:rPr>
              <a:t>                 - theo bán kính nguyên tử</a:t>
            </a:r>
            <a:endParaRPr lang="en-US" sz="1800" dirty="0">
              <a:latin typeface="+mj-lt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946457" y="-21202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3. Xu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loại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, phi </a:t>
            </a:r>
            <a:r>
              <a:rPr lang="en-US" altLang="en-US" sz="2800" b="1" u="sng" dirty="0" err="1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kim</a:t>
            </a:r>
            <a:r>
              <a:rPr lang="en-US" altLang="en-US" sz="2800" b="1" u="sng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771182" y="192410"/>
            <a:ext cx="7844009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Xu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acid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base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hydroxide</a:t>
            </a:r>
            <a:r>
              <a:rPr lang="vi-VN" sz="2800" b="1" i="1" dirty="0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theo chu </a:t>
            </a:r>
            <a:r>
              <a:rPr lang="vi-VN" sz="2800" b="1" i="1" dirty="0" err="1">
                <a:solidFill>
                  <a:srgbClr val="00B05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kì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43638" y="1146517"/>
            <a:ext cx="7656723" cy="380457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PHIẾU BÀI TẬP SỐ 5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mục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4,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6.2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cao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thành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oxide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cao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nhất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3.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công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thức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nhóm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A, chu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3?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xu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hướng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acid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base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hydroxide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2362585" y="262657"/>
            <a:ext cx="32450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FF0066"/>
                </a:solidFill>
                <a:latin typeface="Times New Roman" panose="02020603050405020304" charset="0"/>
              </a:rPr>
              <a:t>LUYỆN TẬP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802791" y="1146522"/>
            <a:ext cx="7538417" cy="228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pl-PL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1:</a:t>
            </a:r>
            <a:r>
              <a:rPr lang="pl-P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Trong 1 chu kì, bán kính nguyên tử các nguyên tố: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pl-P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điện tích hạt nhân. </a:t>
            </a:r>
            <a:endParaRPr lang="en-US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l-P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 theo chiều tăng của tính phi kim.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C</a:t>
            </a: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.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Giảm theo chiều tăng của điện tích hạt nhân</a:t>
            </a:r>
            <a:r>
              <a:rPr lang="pl-PL" sz="2400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.  </a:t>
            </a:r>
            <a:endParaRPr lang="en-US" sz="2400" dirty="0">
              <a:effectLst/>
              <a:latin typeface="Times New Roman" panose="0202060305040502030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pl-P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D. </a:t>
            </a:r>
            <a:r>
              <a:rPr lang="pl-PL" sz="2400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Giảm theo chiều tăng của tính kim loại</a:t>
            </a:r>
            <a:endParaRPr lang="en-US" sz="2400" dirty="0"/>
          </a:p>
        </p:txBody>
      </p:sp>
      <p:grpSp>
        <p:nvGrpSpPr>
          <p:cNvPr id="10" name="Group 5"/>
          <p:cNvGrpSpPr/>
          <p:nvPr/>
        </p:nvGrpSpPr>
        <p:grpSpPr bwMode="auto">
          <a:xfrm>
            <a:off x="774526" y="2571750"/>
            <a:ext cx="457200" cy="381000"/>
            <a:chOff x="1152" y="3600"/>
            <a:chExt cx="288" cy="240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1059873" y="917648"/>
            <a:ext cx="6889172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2:</a:t>
            </a:r>
            <a:r>
              <a:rPr lang="it-IT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Trong chu kì, từ trái sang phải, theo chiều điện tích hạt nhân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it-IT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giảm.	    </a:t>
            </a:r>
            <a:endParaRPr lang="it-IT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it-IT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tăng.</a:t>
            </a:r>
            <a:endParaRPr lang="en-US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it-IT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Tính kim loại tăng, tính phi kim  tăng.	     </a:t>
            </a:r>
            <a:endParaRPr lang="it-IT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261360" algn="l"/>
                <a:tab pos="3960495" algn="l"/>
              </a:tabLst>
            </a:pPr>
            <a:r>
              <a:rPr lang="it-IT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it-IT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Tính kim loại giảm, tính phi kim giảm.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/>
          <p:cNvGrpSpPr/>
          <p:nvPr/>
        </p:nvGrpSpPr>
        <p:grpSpPr bwMode="auto">
          <a:xfrm>
            <a:off x="1059873" y="2275872"/>
            <a:ext cx="457200" cy="381000"/>
            <a:chOff x="1152" y="3600"/>
            <a:chExt cx="288" cy="240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836468" y="975580"/>
            <a:ext cx="7471063" cy="2708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3:</a:t>
            </a:r>
            <a:r>
              <a:rPr lang="it-IT" sz="2400" b="1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Nguyên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tố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R 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có cấu hình electron là: 1s</a:t>
            </a:r>
            <a:r>
              <a:rPr lang="vi-VN" sz="2400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2s</a:t>
            </a:r>
            <a:r>
              <a:rPr lang="vi-VN" sz="2400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2p</a:t>
            </a:r>
            <a:r>
              <a:rPr lang="vi-VN" sz="2400" baseline="30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thức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oxi</a:t>
            </a:r>
            <a:r>
              <a:rPr lang="vi-VN" sz="2400" dirty="0">
                <a:latin typeface="Times New Roman" panose="02020603050405020304" charset="0"/>
                <a:cs typeface="Times New Roman" panose="02020603050405020304" charset="0"/>
              </a:rPr>
              <a:t>de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cao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nhất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 R là: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fr-FR" sz="2400" baseline="-25000" dirty="0" err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.	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fr-FR" sz="2400" baseline="-25000" dirty="0" err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fr-FR" sz="2400" baseline="-25000" dirty="0" err="1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R</a:t>
            </a:r>
            <a:r>
              <a:rPr lang="fr-FR" sz="2400" baseline="-25000" dirty="0" err="1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vi-VN" sz="2400" baseline="-25000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.	</a:t>
            </a:r>
            <a:endParaRPr lang="vi-VN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AutoNum type="alphaUcPeriod"/>
            </a:pPr>
            <a:r>
              <a:rPr lang="fr-FR" sz="2400" dirty="0" err="1">
                <a:latin typeface="Times New Roman" panose="02020603050405020304" charset="0"/>
                <a:cs typeface="Times New Roman" panose="02020603050405020304" charset="0"/>
              </a:rPr>
              <a:t>RO</a:t>
            </a:r>
            <a:r>
              <a:rPr lang="fr-FR" sz="2400" baseline="-25000" dirty="0" err="1"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fr-FR" sz="24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836468" y="2436018"/>
            <a:ext cx="457200" cy="381000"/>
            <a:chOff x="1152" y="3600"/>
            <a:chExt cx="288" cy="240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/>
          <p:cNvSpPr txBox="1"/>
          <p:nvPr/>
        </p:nvSpPr>
        <p:spPr>
          <a:xfrm>
            <a:off x="836468" y="1001159"/>
            <a:ext cx="7471063" cy="3141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fr-FR" sz="2400" b="1" dirty="0" err="1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fr-FR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4:</a:t>
            </a:r>
            <a:r>
              <a:rPr lang="fr-FR" sz="2400" b="1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R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chu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3,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VIIA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tuần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oxit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R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O.	</a:t>
            </a:r>
            <a:endParaRPr lang="fr-FR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	</a:t>
            </a:r>
            <a:endParaRPr lang="fr-FR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R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baseline="-250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fr-FR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fr-FR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440180" algn="l"/>
                <a:tab pos="1719580" algn="l"/>
                <a:tab pos="2700655" algn="l"/>
                <a:tab pos="3262630" algn="l"/>
                <a:tab pos="3960495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RO</a:t>
            </a:r>
            <a:r>
              <a:rPr lang="fr-F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/>
          <p:cNvGrpSpPr/>
          <p:nvPr/>
        </p:nvGrpSpPr>
        <p:grpSpPr bwMode="auto">
          <a:xfrm>
            <a:off x="836468" y="3221831"/>
            <a:ext cx="457200" cy="381000"/>
            <a:chOff x="1152" y="3600"/>
            <a:chExt cx="288" cy="240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935182" y="826000"/>
            <a:ext cx="7273636" cy="2716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440180" algn="l"/>
                <a:tab pos="2700655" algn="l"/>
                <a:tab pos="396049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5: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Độ âm điện của các nguyên tố : </a:t>
            </a:r>
            <a:r>
              <a:rPr lang="nl-NL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F, </a:t>
            </a:r>
            <a:r>
              <a:rPr lang="nl-NL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Cl, </a:t>
            </a:r>
            <a:r>
              <a:rPr lang="nl-NL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Br, </a:t>
            </a:r>
            <a:r>
              <a:rPr lang="nl-NL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vi-VN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x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ếp theo chiều giảm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 &gt; Cl &gt; Br &gt; I.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		</a:t>
            </a:r>
            <a:endParaRPr lang="en-US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I&gt; Br &gt; Cl&gt; F.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Cl&gt; F &gt; I &gt; Br.			</a:t>
            </a:r>
            <a:endParaRPr lang="en-US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685800" algn="l"/>
                <a:tab pos="1440180" algn="l"/>
                <a:tab pos="2700655" algn="l"/>
                <a:tab pos="396049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I &gt; Br&gt; F &gt; Cl.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 bwMode="auto">
          <a:xfrm>
            <a:off x="864394" y="1750219"/>
            <a:ext cx="457200" cy="381000"/>
            <a:chOff x="1152" y="3600"/>
            <a:chExt cx="288" cy="240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2988" y="803381"/>
            <a:ext cx="67937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6: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M (Z = 11), X (Z = 17), Y (Z = 9)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R (Z = 19).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âm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A.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M &lt; X &lt; R &lt; Y.	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Y &lt; M &lt; X &lt; R.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M &lt; X &lt; Y &lt; R.	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vi-VN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R &lt; M &lt; </a:t>
            </a:r>
            <a:r>
              <a:rPr lang="vi-VN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&lt; Y.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5"/>
          <p:cNvGrpSpPr/>
          <p:nvPr/>
        </p:nvGrpSpPr>
        <p:grpSpPr bwMode="auto">
          <a:xfrm>
            <a:off x="1200150" y="3721894"/>
            <a:ext cx="457200" cy="381000"/>
            <a:chOff x="1152" y="3600"/>
            <a:chExt cx="288" cy="240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319319" y="2148131"/>
            <a:ext cx="8251632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BÀI 6 :</a:t>
            </a:r>
            <a:br>
              <a:rPr lang="vi-VN" sz="100" u="sng" dirty="0">
                <a:solidFill>
                  <a:srgbClr val="FF0000"/>
                </a:solidFill>
                <a:latin typeface="Times New Roman" panose="02020603050405020304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br>
              <a:rPr lang="en-US" sz="3200" b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XU HƯỚNG BIẾN ĐỔI MỘT SỐ TÍNH CHẤT CỦA NGUYÊN TỬ CÁC NGUYÊN TỐ, THÀNH PHẦN VÀ MỘT SỐ TÍNH CHẤT CỦA HỢP CHẤT TRONG MỘT CHU KỲ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NHÓM</a:t>
            </a:r>
            <a:r>
              <a:rPr lang="vi-VN" sz="32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</a:rPr>
              <a:t>.</a:t>
            </a:r>
            <a:endParaRPr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28700" y="755461"/>
            <a:ext cx="6679406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7:</a:t>
            </a:r>
            <a:r>
              <a:rPr lang="pt-B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Cho các kí hiệu nguyên tử sau: </a:t>
            </a:r>
            <a:r>
              <a:rPr lang="pt-B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pt-B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F; </a:t>
            </a:r>
            <a:r>
              <a:rPr lang="pt-B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17</a:t>
            </a:r>
            <a:r>
              <a:rPr lang="pt-B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Cl; </a:t>
            </a:r>
            <a:r>
              <a:rPr lang="pt-B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35</a:t>
            </a:r>
            <a:r>
              <a:rPr lang="pt-B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Br; </a:t>
            </a:r>
            <a:r>
              <a:rPr lang="pt-BR" sz="24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53</a:t>
            </a:r>
            <a:r>
              <a:rPr lang="pt-B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I. Bán kính nguyên tử của các nguyên tố halogen được xếp theo thứ tự tăng dần là: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F, Cl, Br, I.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I, Br, Cl, F.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Cl, Br, F, I.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Br, Cl, I, F.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 bwMode="auto">
          <a:xfrm>
            <a:off x="1028700" y="2190750"/>
            <a:ext cx="457200" cy="381000"/>
            <a:chOff x="1152" y="3600"/>
            <a:chExt cx="288" cy="24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25" y="572160"/>
            <a:ext cx="6643688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8:</a:t>
            </a:r>
            <a:r>
              <a:rPr lang="en-US" sz="2400" b="1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Li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xếp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dần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sang </a:t>
            </a:r>
            <a:r>
              <a:rPr lang="fr-FR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là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F, O, Li, Na.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F, Na, O, Li.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F, Li, O, Na.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1719580" algn="l"/>
                <a:tab pos="2700655" algn="l"/>
                <a:tab pos="3262630" algn="l"/>
                <a:tab pos="4806315" algn="l"/>
              </a:tabLst>
            </a:pPr>
            <a:r>
              <a:rPr lang="fr-FR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fr-F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Li, Na, O, F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 bwMode="auto">
          <a:xfrm>
            <a:off x="1000125" y="1983581"/>
            <a:ext cx="457200" cy="381000"/>
            <a:chOff x="1152" y="3600"/>
            <a:chExt cx="288" cy="24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 bwMode="auto">
          <a:xfrm>
            <a:off x="1119187" y="1891770"/>
            <a:ext cx="457200" cy="381000"/>
            <a:chOff x="1152" y="3600"/>
            <a:chExt cx="288" cy="240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04900" y="548292"/>
            <a:ext cx="6731794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9: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Cho các nguyên tố: </a:t>
            </a:r>
            <a:r>
              <a:rPr lang="nl-NL" sz="2400" b="1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Na, </a:t>
            </a:r>
            <a:r>
              <a:rPr lang="nl-NL" sz="2400" b="1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Mg, </a:t>
            </a:r>
            <a:r>
              <a:rPr lang="nl-NL" sz="2400" b="1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Al, </a:t>
            </a:r>
            <a:r>
              <a:rPr lang="nl-NL" sz="2400" b="1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19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K. Dãy các nguyên tố nào sau đây được xếp  theo chiều tính kim loại tăng dần: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nl-NL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Al, Mg, Na, K.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Mg, Al, Na, K.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K, Na, Mg, Al.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nl-NL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nl-NL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Na, K, Mg,Al.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4418" y="608860"/>
            <a:ext cx="6650831" cy="3448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pt-BR" sz="2400" b="1" dirty="0">
                <a:solidFill>
                  <a:srgbClr val="0000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Câu 10:</a:t>
            </a:r>
            <a:r>
              <a:rPr lang="pt-BR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Cho số hiệu các nguyên tố Mg=12, Al=13, K=19, Ca=20. Tính bazơ của các oxit tăng dần trong dãy: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		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  <a:tab pos="3261360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MgO,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MgO,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		</a:t>
            </a:r>
            <a:endParaRPr lang="vi-VN" sz="2400" dirty="0">
              <a:effectLst/>
              <a:latin typeface="Times New Roman" panose="0202060305040502030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0655" algn="l"/>
              </a:tabLst>
            </a:pPr>
            <a:r>
              <a:rPr lang="en-US" sz="2400" b="1" dirty="0">
                <a:solidFill>
                  <a:srgbClr val="3366FF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Al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US" sz="2400" baseline="-250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 err="1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24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, MgO.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5"/>
          <p:cNvGrpSpPr/>
          <p:nvPr/>
        </p:nvGrpSpPr>
        <p:grpSpPr bwMode="auto">
          <a:xfrm>
            <a:off x="1092994" y="2571750"/>
            <a:ext cx="457200" cy="381000"/>
            <a:chOff x="1152" y="3600"/>
            <a:chExt cx="288" cy="240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152" y="3744"/>
              <a:ext cx="96" cy="9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1248" y="3600"/>
              <a:ext cx="192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727113" y="803542"/>
            <a:ext cx="7535538" cy="402184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PHIẾU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HỌC TẬP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Viết cấu hình e nguyên tử </a:t>
            </a:r>
            <a:r>
              <a:rPr lang="vi-VN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và 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xác định vị trí các nguyên tố </a:t>
            </a:r>
            <a:r>
              <a:rPr lang="vi-VN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sau 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trong bảng </a:t>
            </a:r>
            <a:r>
              <a:rPr lang="vi-VN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hệ thống 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tuần hoàn?		</a:t>
            </a:r>
            <a:endParaRPr lang="en-US" sz="2000" dirty="0"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Li (Z=3); Na (Z=11); K (Z=19) </a:t>
            </a:r>
            <a:endParaRPr lang="en-US" sz="2000" dirty="0"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457200" marR="0" indent="-4572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P (Z=15); S (Z=16); Cl (Z=17)</a:t>
            </a:r>
            <a:endParaRPr lang="en-US" sz="2000" dirty="0"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 - Nguyên tố nào là kim loại, phi kim? Vì sao? Chúng nhường hay nhận e trong các phản ứng hóa học? Cho biết nguyên tố nào có tính kim loại mạnh hơn (câu a), nguyên tố nào có tính phi kim mạnh hơn (câu b).</a:t>
            </a:r>
            <a:endParaRPr lang="en-US" sz="2000" dirty="0"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   - Viết công thức hóa học của các nguyên tố trên với oxygen, nhận xét cách xác định hóa trị của các nguyên tố đó ? </a:t>
            </a:r>
            <a:endParaRPr lang="en-US" sz="2000" dirty="0">
              <a:effectLst/>
              <a:latin typeface="Times New Roman" panose="02020603050405020304" charset="0"/>
              <a:ea typeface="Calibri" panose="020F0502020204030204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3288534" y="190344"/>
            <a:ext cx="2566931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70334" y="870334"/>
            <a:ext cx="7535536" cy="3822852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PHIẾU BÀI TẬP SỐ 1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a) Li: 1s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ô 3, CK 2, nhóm IA, kim loại, Li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Na: 1s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ô 11, CK 3, nhóm IA, kim loại, Na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K: 1s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4s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ô 19, CK 4, nhóm IA, kim loại, K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 có tính kim loại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b) P: 1s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ô 15, CK 3, nhóm VA, phi kim, P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S: 1s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ô 16, CK 3, nhóm VIA, phi kim, SO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Cl: : 1s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3s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3p</a:t>
            </a:r>
            <a:r>
              <a:rPr lang="pl-PL" sz="2000" baseline="30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ô 17, CK 3, nhóm VIIA, phi kim, Cl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pl-PL" sz="2000" baseline="-25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 có tính phi kim mạnh hơn.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- Hóa trị của nguyên tố trong hợp chất với oxygen bằng số thứ tự nhóm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1300" dirty="0"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13143" y="1384840"/>
            <a:ext cx="6337652" cy="656100"/>
          </a:xfrm>
        </p:spPr>
        <p:txBody>
          <a:bodyPr/>
          <a:lstStyle/>
          <a:p>
            <a:r>
              <a:rPr lang="en-US" sz="2400" dirty="0"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it-IT" sz="2400" b="1" i="1" dirty="0"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Xu hướng biến đổi bán kính nguyên </a:t>
            </a:r>
            <a:r>
              <a:rPr lang="it-IT" sz="2400" b="1" i="1" dirty="0">
                <a:effectLst/>
                <a:latin typeface="Times New Roman" panose="02020603050405020304" charset="0"/>
                <a:ea typeface="Calibri" panose="020F0502020204030204" pitchFamily="34" charset="0"/>
              </a:rPr>
              <a:t>tử”</a:t>
            </a:r>
            <a:endParaRPr lang="en-US" sz="2400" dirty="0"/>
          </a:p>
        </p:txBody>
      </p:sp>
      <p:sp>
        <p:nvSpPr>
          <p:cNvPr id="3" name="Tiêu đề 2"/>
          <p:cNvSpPr>
            <a:spLocks noGrp="1"/>
          </p:cNvSpPr>
          <p:nvPr>
            <p:ph type="title" idx="2"/>
          </p:nvPr>
        </p:nvSpPr>
        <p:spPr>
          <a:xfrm>
            <a:off x="1900410" y="538556"/>
            <a:ext cx="5343180" cy="656100"/>
          </a:xfrm>
        </p:spPr>
        <p:txBody>
          <a:bodyPr/>
          <a:lstStyle/>
          <a:p>
            <a:r>
              <a:rPr lang="en-US" dirty="0"/>
              <a:t>NỘI DUNG CHÍNH</a:t>
            </a:r>
            <a:endParaRPr lang="en-US" dirty="0"/>
          </a:p>
        </p:txBody>
      </p:sp>
      <p:sp>
        <p:nvSpPr>
          <p:cNvPr id="5" name="Tiêu đề 1"/>
          <p:cNvSpPr txBox="1"/>
          <p:nvPr/>
        </p:nvSpPr>
        <p:spPr>
          <a:xfrm>
            <a:off x="-135157" y="1950414"/>
            <a:ext cx="6337652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56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r>
              <a:rPr lang="en-US" sz="3000" dirty="0"/>
              <a:t> 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Xu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hướng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biến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đổi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độ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âm</a:t>
            </a:r>
            <a:r>
              <a:rPr lang="en-US" sz="2400" b="1" i="1" dirty="0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4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điện</a:t>
            </a:r>
            <a:endParaRPr lang="en-US" sz="2400" dirty="0">
              <a:solidFill>
                <a:schemeClr val="accent4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iêu đề 1"/>
          <p:cNvSpPr txBox="1"/>
          <p:nvPr/>
        </p:nvSpPr>
        <p:spPr>
          <a:xfrm>
            <a:off x="527332" y="2697040"/>
            <a:ext cx="6541464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56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3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Xu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hướng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biến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đổi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tính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kim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loại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, phi </a:t>
            </a:r>
            <a:r>
              <a:rPr lang="en-US" sz="2400" b="1" i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Times New Roman" panose="02020603050405020304" charset="0"/>
              </a:rPr>
              <a:t>kim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iêu đề 1"/>
          <p:cNvSpPr txBox="1"/>
          <p:nvPr/>
        </p:nvSpPr>
        <p:spPr>
          <a:xfrm>
            <a:off x="831035" y="3588602"/>
            <a:ext cx="7481930" cy="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56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1pPr>
            <a:lvl2pPr marR="0"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2pPr>
            <a:lvl3pPr marR="0"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3pPr>
            <a:lvl4pPr marR="0"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4pPr>
            <a:lvl5pPr marR="0"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5pPr>
            <a:lvl6pPr marR="0"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6pPr>
            <a:lvl7pPr marR="0"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7pPr>
            <a:lvl8pPr marR="0"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8pPr>
            <a:lvl9pPr marR="0"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Jua" charset="-127"/>
              <a:buNone/>
              <a:defRPr sz="6000" b="1" i="0" u="none" strike="noStrike" cap="none">
                <a:solidFill>
                  <a:schemeClr val="accent6"/>
                </a:solidFill>
                <a:latin typeface="Jua" charset="-127"/>
                <a:ea typeface="Jua" charset="-127"/>
                <a:cs typeface="Jua" charset="-127"/>
                <a:sym typeface="Jua" charset="-127"/>
              </a:defRPr>
            </a:lvl9pPr>
          </a:lstStyle>
          <a:p>
            <a:r>
              <a:rPr lang="en-US" sz="2400" dirty="0">
                <a:solidFill>
                  <a:srgbClr val="00B05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Xu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thành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phần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acid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tính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base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hydroxide</a:t>
            </a:r>
            <a:r>
              <a:rPr lang="vi-VN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theo chu </a:t>
            </a:r>
            <a:r>
              <a:rPr lang="vi-VN" sz="2400" b="1" i="1" dirty="0" err="1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kì</a:t>
            </a:r>
            <a:r>
              <a:rPr lang="it-IT" sz="2400" b="1" i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”</a:t>
            </a:r>
            <a:r>
              <a:rPr lang="it-IT" sz="2400" b="1" dirty="0">
                <a:solidFill>
                  <a:srgbClr val="00B05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</a:t>
            </a:r>
            <a:endParaRPr lang="en-US" sz="2400" dirty="0">
              <a:solidFill>
                <a:srgbClr val="00B050"/>
              </a:solidFill>
              <a:effectLst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endParaRPr lang="en-US" sz="3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81349" y="1211855"/>
            <a:ext cx="7403335" cy="334912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2</a:t>
            </a:r>
            <a:endParaRPr lang="en-US" sz="22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hình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vẽ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6.1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1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gì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2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A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4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ử?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6102" y="10714"/>
            <a:ext cx="9011796" cy="766763"/>
          </a:xfrm>
        </p:spPr>
        <p:txBody>
          <a:bodyPr/>
          <a:lstStyle/>
          <a:p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Bán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kính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tử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của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một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số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nguyên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tố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hoá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học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được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biểu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diễn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en-US" sz="255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bằng</a:t>
            </a:r>
            <a:r>
              <a:rPr lang="en-US" altLang="en-US" sz="255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nm</a:t>
            </a:r>
            <a:endParaRPr lang="en-US" altLang="en-US" sz="255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</a:endParaRPr>
          </a:p>
        </p:txBody>
      </p:sp>
      <p:graphicFrame>
        <p:nvGraphicFramePr>
          <p:cNvPr id="69635" name="Group 3"/>
          <p:cNvGraphicFramePr>
            <a:graphicFrameLocks noGrp="1"/>
          </p:cNvGraphicFramePr>
          <p:nvPr>
            <p:ph type="tbl" idx="1"/>
          </p:nvPr>
        </p:nvGraphicFramePr>
        <p:xfrm>
          <a:off x="2022871" y="807457"/>
          <a:ext cx="5784058" cy="4039362"/>
        </p:xfrm>
        <a:graphic>
          <a:graphicData uri="http://schemas.openxmlformats.org/drawingml/2006/table">
            <a:tbl>
              <a:tblPr/>
              <a:tblGrid>
                <a:gridCol w="826294"/>
                <a:gridCol w="826294"/>
                <a:gridCol w="826294"/>
                <a:gridCol w="826294"/>
                <a:gridCol w="826294"/>
                <a:gridCol w="826294"/>
                <a:gridCol w="826294"/>
              </a:tblGrid>
              <a:tr h="400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IA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IIA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IIIA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IVA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VA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VIA</a:t>
                      </a:r>
                      <a:endParaRPr kumimoji="0" lang="en-US" altLang="en-US" sz="2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VIIA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0,123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0,089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0,080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0,077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0,070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0,066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0.064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0,157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0,136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0,125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0,117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0,110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0,104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0,099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0,203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0,174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0,125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0,122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0,121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0,117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0,114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4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0,216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0,191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0,150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0,140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0,140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0,137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80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83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42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75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9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61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3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55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</a:rPr>
                        <a:t>0,133</a:t>
                      </a:r>
                      <a:endParaRPr kumimoji="0" lang="en-US" altLang="en-US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95" name="Oval 63"/>
          <p:cNvSpPr>
            <a:spLocks noChangeArrowheads="1"/>
          </p:cNvSpPr>
          <p:nvPr/>
        </p:nvSpPr>
        <p:spPr bwMode="auto">
          <a:xfrm>
            <a:off x="2282428" y="1308497"/>
            <a:ext cx="403622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Li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96" name="Oval 64"/>
          <p:cNvSpPr>
            <a:spLocks noChangeArrowheads="1"/>
          </p:cNvSpPr>
          <p:nvPr/>
        </p:nvSpPr>
        <p:spPr bwMode="auto">
          <a:xfrm>
            <a:off x="3917156" y="1319213"/>
            <a:ext cx="34290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97" name="Oval 65"/>
          <p:cNvSpPr>
            <a:spLocks noChangeArrowheads="1"/>
          </p:cNvSpPr>
          <p:nvPr/>
        </p:nvSpPr>
        <p:spPr bwMode="auto">
          <a:xfrm>
            <a:off x="4814888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98" name="Oval 66"/>
          <p:cNvSpPr>
            <a:spLocks noChangeArrowheads="1"/>
          </p:cNvSpPr>
          <p:nvPr/>
        </p:nvSpPr>
        <p:spPr bwMode="auto">
          <a:xfrm>
            <a:off x="6491288" y="1353741"/>
            <a:ext cx="228600" cy="22860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O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699" name="Oval 67"/>
          <p:cNvSpPr>
            <a:spLocks noChangeArrowheads="1"/>
          </p:cNvSpPr>
          <p:nvPr/>
        </p:nvSpPr>
        <p:spPr bwMode="auto">
          <a:xfrm>
            <a:off x="3134916" y="1314450"/>
            <a:ext cx="342900" cy="342900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Be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0" name="Oval 68"/>
          <p:cNvSpPr>
            <a:spLocks noChangeArrowheads="1"/>
          </p:cNvSpPr>
          <p:nvPr/>
        </p:nvSpPr>
        <p:spPr bwMode="auto">
          <a:xfrm>
            <a:off x="7348538" y="1364456"/>
            <a:ext cx="171450" cy="1714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1" name="Oval 69"/>
          <p:cNvSpPr>
            <a:spLocks noChangeArrowheads="1"/>
          </p:cNvSpPr>
          <p:nvPr/>
        </p:nvSpPr>
        <p:spPr bwMode="auto">
          <a:xfrm>
            <a:off x="5650706" y="1340644"/>
            <a:ext cx="285750" cy="2857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2" name="Oval 70"/>
          <p:cNvSpPr>
            <a:spLocks noChangeArrowheads="1"/>
          </p:cNvSpPr>
          <p:nvPr/>
        </p:nvSpPr>
        <p:spPr bwMode="auto">
          <a:xfrm>
            <a:off x="2234804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Na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3" name="Oval 71"/>
          <p:cNvSpPr>
            <a:spLocks noChangeArrowheads="1"/>
          </p:cNvSpPr>
          <p:nvPr/>
        </p:nvSpPr>
        <p:spPr bwMode="auto">
          <a:xfrm>
            <a:off x="3936207" y="1987154"/>
            <a:ext cx="369094" cy="369094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Al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4" name="Oval 72"/>
          <p:cNvSpPr>
            <a:spLocks noChangeArrowheads="1"/>
          </p:cNvSpPr>
          <p:nvPr/>
        </p:nvSpPr>
        <p:spPr bwMode="auto">
          <a:xfrm>
            <a:off x="4819650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Si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5" name="Oval 73"/>
          <p:cNvSpPr>
            <a:spLocks noChangeArrowheads="1"/>
          </p:cNvSpPr>
          <p:nvPr/>
        </p:nvSpPr>
        <p:spPr bwMode="auto">
          <a:xfrm>
            <a:off x="6456760" y="2026444"/>
            <a:ext cx="333375" cy="33337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6" name="Oval 74"/>
          <p:cNvSpPr>
            <a:spLocks noChangeArrowheads="1"/>
          </p:cNvSpPr>
          <p:nvPr/>
        </p:nvSpPr>
        <p:spPr bwMode="auto">
          <a:xfrm>
            <a:off x="3139679" y="1987154"/>
            <a:ext cx="428625" cy="428625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Mg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7" name="Oval 75"/>
          <p:cNvSpPr>
            <a:spLocks noChangeArrowheads="1"/>
          </p:cNvSpPr>
          <p:nvPr/>
        </p:nvSpPr>
        <p:spPr bwMode="auto">
          <a:xfrm>
            <a:off x="7353300" y="2037160"/>
            <a:ext cx="223838" cy="22383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Cl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8" name="Oval 76"/>
          <p:cNvSpPr>
            <a:spLocks noChangeArrowheads="1"/>
          </p:cNvSpPr>
          <p:nvPr/>
        </p:nvSpPr>
        <p:spPr bwMode="auto">
          <a:xfrm>
            <a:off x="5629275" y="2013347"/>
            <a:ext cx="357188" cy="357188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P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09" name="Oval 77"/>
          <p:cNvSpPr>
            <a:spLocks noChangeArrowheads="1"/>
          </p:cNvSpPr>
          <p:nvPr/>
        </p:nvSpPr>
        <p:spPr bwMode="auto">
          <a:xfrm>
            <a:off x="2225279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K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0" name="Oval 78"/>
          <p:cNvSpPr>
            <a:spLocks noChangeArrowheads="1"/>
          </p:cNvSpPr>
          <p:nvPr/>
        </p:nvSpPr>
        <p:spPr bwMode="auto">
          <a:xfrm>
            <a:off x="3926681" y="2771775"/>
            <a:ext cx="448866" cy="448866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Ga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1" name="Oval 79"/>
          <p:cNvSpPr>
            <a:spLocks noChangeArrowheads="1"/>
          </p:cNvSpPr>
          <p:nvPr/>
        </p:nvSpPr>
        <p:spPr bwMode="auto">
          <a:xfrm>
            <a:off x="4810125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Ge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2" name="Oval 80"/>
          <p:cNvSpPr>
            <a:spLocks noChangeArrowheads="1"/>
          </p:cNvSpPr>
          <p:nvPr/>
        </p:nvSpPr>
        <p:spPr bwMode="auto">
          <a:xfrm>
            <a:off x="6434137" y="2811066"/>
            <a:ext cx="406004" cy="40600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Se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3" name="Oval 81"/>
          <p:cNvSpPr>
            <a:spLocks noChangeArrowheads="1"/>
          </p:cNvSpPr>
          <p:nvPr/>
        </p:nvSpPr>
        <p:spPr bwMode="auto">
          <a:xfrm>
            <a:off x="3130154" y="2771775"/>
            <a:ext cx="521494" cy="521494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Ca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4" name="Oval 82"/>
          <p:cNvSpPr>
            <a:spLocks noChangeArrowheads="1"/>
          </p:cNvSpPr>
          <p:nvPr/>
        </p:nvSpPr>
        <p:spPr bwMode="auto">
          <a:xfrm>
            <a:off x="7343775" y="2821781"/>
            <a:ext cx="290513" cy="290513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Br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5" name="Oval 83"/>
          <p:cNvSpPr>
            <a:spLocks noChangeArrowheads="1"/>
          </p:cNvSpPr>
          <p:nvPr/>
        </p:nvSpPr>
        <p:spPr bwMode="auto">
          <a:xfrm>
            <a:off x="5593556" y="2797969"/>
            <a:ext cx="434579" cy="434579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As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6" name="Oval 84"/>
          <p:cNvSpPr>
            <a:spLocks noChangeArrowheads="1"/>
          </p:cNvSpPr>
          <p:nvPr/>
        </p:nvSpPr>
        <p:spPr bwMode="auto">
          <a:xfrm>
            <a:off x="2159794" y="3758804"/>
            <a:ext cx="607219" cy="60721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500">
                <a:solidFill>
                  <a:schemeClr val="bg1"/>
                </a:solidFill>
                <a:latin typeface="Arial" panose="020B0604020202020204" pitchFamily="34" charset="0"/>
              </a:rPr>
              <a:t>Rb</a:t>
            </a:r>
            <a:endParaRPr lang="en-US" altLang="en-US" sz="15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7" name="Oval 85"/>
          <p:cNvSpPr>
            <a:spLocks noChangeArrowheads="1"/>
          </p:cNvSpPr>
          <p:nvPr/>
        </p:nvSpPr>
        <p:spPr bwMode="auto">
          <a:xfrm>
            <a:off x="3861197" y="3758804"/>
            <a:ext cx="514350" cy="514350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In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8" name="Oval 86"/>
          <p:cNvSpPr>
            <a:spLocks noChangeArrowheads="1"/>
          </p:cNvSpPr>
          <p:nvPr/>
        </p:nvSpPr>
        <p:spPr bwMode="auto">
          <a:xfrm>
            <a:off x="4744642" y="3784998"/>
            <a:ext cx="448865" cy="44886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Sn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19" name="Oval 87"/>
          <p:cNvSpPr>
            <a:spLocks noChangeArrowheads="1"/>
          </p:cNvSpPr>
          <p:nvPr/>
        </p:nvSpPr>
        <p:spPr bwMode="auto">
          <a:xfrm>
            <a:off x="6421041" y="3798094"/>
            <a:ext cx="408384" cy="408385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Te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20" name="Oval 88"/>
          <p:cNvSpPr>
            <a:spLocks noChangeArrowheads="1"/>
          </p:cNvSpPr>
          <p:nvPr/>
        </p:nvSpPr>
        <p:spPr bwMode="auto">
          <a:xfrm>
            <a:off x="3064669" y="3758804"/>
            <a:ext cx="589360" cy="589359"/>
          </a:xfrm>
          <a:prstGeom prst="ellipse">
            <a:avLst/>
          </a:prstGeom>
          <a:solidFill>
            <a:srgbClr val="04B40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Sr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21" name="Oval 89"/>
          <p:cNvSpPr>
            <a:spLocks noChangeArrowheads="1"/>
          </p:cNvSpPr>
          <p:nvPr/>
        </p:nvSpPr>
        <p:spPr bwMode="auto">
          <a:xfrm>
            <a:off x="7304485" y="3808810"/>
            <a:ext cx="355997" cy="35599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I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22" name="Oval 90"/>
          <p:cNvSpPr>
            <a:spLocks noChangeArrowheads="1"/>
          </p:cNvSpPr>
          <p:nvPr/>
        </p:nvSpPr>
        <p:spPr bwMode="auto">
          <a:xfrm>
            <a:off x="5580460" y="3784997"/>
            <a:ext cx="413147" cy="413147"/>
          </a:xfrm>
          <a:prstGeom prst="ellipse">
            <a:avLst/>
          </a:prstGeom>
          <a:solidFill>
            <a:srgbClr val="DD05B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050">
                <a:solidFill>
                  <a:schemeClr val="bg1"/>
                </a:solidFill>
                <a:latin typeface="Arial" panose="020B0604020202020204" pitchFamily="34" charset="0"/>
              </a:rPr>
              <a:t>Sb</a:t>
            </a:r>
            <a:endParaRPr lang="en-US" altLang="en-US" sz="105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9723" name="Line 91"/>
          <p:cNvSpPr>
            <a:spLocks noChangeShapeType="1"/>
          </p:cNvSpPr>
          <p:nvPr/>
        </p:nvSpPr>
        <p:spPr bwMode="auto">
          <a:xfrm>
            <a:off x="1951435" y="1028700"/>
            <a:ext cx="0" cy="3371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69724" name="Text Box 92"/>
          <p:cNvSpPr txBox="1">
            <a:spLocks noChangeArrowheads="1"/>
          </p:cNvSpPr>
          <p:nvPr/>
        </p:nvSpPr>
        <p:spPr bwMode="auto">
          <a:xfrm>
            <a:off x="806055" y="1170385"/>
            <a:ext cx="119419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tăng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5" name="Text Box 93"/>
          <p:cNvSpPr txBox="1">
            <a:spLocks noChangeArrowheads="1"/>
          </p:cNvSpPr>
          <p:nvPr/>
        </p:nvSpPr>
        <p:spPr bwMode="auto">
          <a:xfrm>
            <a:off x="2114549" y="4876800"/>
            <a:ext cx="5784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 dirty="0" err="1">
                <a:solidFill>
                  <a:srgbClr val="0000FF"/>
                </a:solidFill>
              </a:rPr>
              <a:t>Chiều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giảm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dần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của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bán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kính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nguyên</a:t>
            </a:r>
            <a:r>
              <a:rPr lang="en-US" altLang="en-US" sz="1800" b="1" dirty="0">
                <a:solidFill>
                  <a:srgbClr val="0000FF"/>
                </a:solidFill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</a:rPr>
              <a:t>tử</a:t>
            </a:r>
            <a:endParaRPr lang="en-US" altLang="en-US" sz="1800" b="1" dirty="0">
              <a:solidFill>
                <a:srgbClr val="0000FF"/>
              </a:solidFill>
            </a:endParaRPr>
          </a:p>
        </p:txBody>
      </p:sp>
      <p:sp>
        <p:nvSpPr>
          <p:cNvPr id="69726" name="Line 94"/>
          <p:cNvSpPr>
            <a:spLocks noChangeShapeType="1"/>
          </p:cNvSpPr>
          <p:nvPr/>
        </p:nvSpPr>
        <p:spPr bwMode="auto">
          <a:xfrm>
            <a:off x="2400300" y="4919663"/>
            <a:ext cx="5029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tailEnd type="triangl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23" grpId="0" animBg="1"/>
      <p:bldP spid="69724" grpId="0"/>
      <p:bldP spid="69725" grpId="0"/>
      <p:bldP spid="69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991517" y="320907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kính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nguyên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tử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655503" y="1004592"/>
            <a:ext cx="7832993" cy="371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Khái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niệm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là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khoảng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từ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vở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*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endParaRPr lang="vi-VN" sz="2000" b="1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charset="0"/>
              <a:ea typeface="Times New Roman" panose="0202060305040502030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-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kì</a:t>
            </a:r>
            <a:r>
              <a:rPr lang="fr-FR" sz="2000" dirty="0"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e, Z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=&gt;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lực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hút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hạt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ở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ngoài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=&gt; BKNT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A: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=&gt; BKNT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Nguyên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 : do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electron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Bán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kính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Li &lt; Na &lt; K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Calibri" panose="020F0502020204030204" pitchFamily="34" charset="0"/>
                <a:cs typeface="Arial" panose="020B0604020202020204" pitchFamily="34" charset="0"/>
              </a:rPr>
              <a:t> &lt; S &lt; P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3"/>
          <p:cNvSpPr txBox="1"/>
          <p:nvPr/>
        </p:nvSpPr>
        <p:spPr>
          <a:xfrm>
            <a:off x="1090669" y="166671"/>
            <a:ext cx="719401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Xu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hướng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biến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đổi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âm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điện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7538" y="800059"/>
            <a:ext cx="7788924" cy="417677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90170" algn="l"/>
              </a:tabLst>
            </a:pP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PHIẾU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HỌC TẬP </a:t>
            </a:r>
            <a:r>
              <a:rPr lang="fr-FR" sz="2200" b="1" dirty="0" err="1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SỐ</a:t>
            </a:r>
            <a:r>
              <a:rPr lang="fr-FR" sz="2200" b="1" dirty="0">
                <a:solidFill>
                  <a:srgbClr val="0070C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3</a:t>
            </a:r>
            <a:endParaRPr lang="en-US" sz="22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1300" b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Nghiên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cứu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sgk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bảng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6.1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bảng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hệ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thống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tuần</a:t>
            </a:r>
            <a:r>
              <a:rPr lang="vi-VN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hoàn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để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trả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lời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câu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hỏi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sau</a:t>
            </a:r>
            <a:r>
              <a:rPr lang="fr-FR" sz="2000" b="1" i="1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:</a:t>
            </a:r>
            <a:endParaRPr lang="en-US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1.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bày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khái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niệm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hóa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2.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Trình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bài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cùng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chu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một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nhóm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A.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Giải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thích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quy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luật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đổi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đó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 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4.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Hãy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sắp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xếp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nguyên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tố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trong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khởi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theo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chiều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tăng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dần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của</a:t>
            </a:r>
            <a:r>
              <a:rPr lang="fr-FR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</a:tabLs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5.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Dựa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giá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trị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độ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âm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điện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bảng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HTTH cho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biết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trong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sau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cặp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electron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liên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kết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về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phía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nguyên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: H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2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O,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HCl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PCl</a:t>
            </a:r>
            <a:r>
              <a:rPr lang="vi-VN" sz="2000" baseline="-25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3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? Phân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tử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bị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lệch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nhiều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nhất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,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vì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charset="0"/>
                <a:ea typeface="Times New Roman" panose="02020603050405020304" charset="0"/>
                <a:cs typeface="Arial" panose="020B0604020202020204" pitchFamily="34" charset="0"/>
              </a:rPr>
              <a:t> sao?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" grpId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7614</Words>
  <Application>WPS Presentation</Application>
  <PresentationFormat>On-screen Show (16:9)</PresentationFormat>
  <Paragraphs>328</Paragraphs>
  <Slides>24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SimSun</vt:lpstr>
      <vt:lpstr>Wingdings</vt:lpstr>
      <vt:lpstr>Arial</vt:lpstr>
      <vt:lpstr>Jua</vt:lpstr>
      <vt:lpstr>Quicksand Medium</vt:lpstr>
      <vt:lpstr>Times New Roman</vt:lpstr>
      <vt:lpstr>Calibri</vt:lpstr>
      <vt:lpstr>Microsoft YaHei</vt:lpstr>
      <vt:lpstr>Arial Unicode MS</vt:lpstr>
      <vt:lpstr>Nature Activities Binder by Slidesgo</vt:lpstr>
      <vt:lpstr>CHÀO MỪNG QUÝ THẦY, CÔ  VỀ DỰ GIỜ THĂM LỚP </vt:lpstr>
      <vt:lpstr>BÀI 6 :    XU HƯỚNG BIẾN ĐỔI MỘT SỐ TÍNH CHẤT CỦA NGUYÊN TỬ CÁC NGUYÊN TỐ, THÀNH PHẦN VÀ MỘT SỐ TÍNH CHẤT CỦA HỢP CHẤT TRONG MỘT CHU KỲ VÀ NHÓM.</vt:lpstr>
      <vt:lpstr>PowerPoint 演示文稿</vt:lpstr>
      <vt:lpstr>PowerPoint 演示文稿</vt:lpstr>
      <vt:lpstr>NỘI DUNG CHÍNH</vt:lpstr>
      <vt:lpstr>PowerPoint 演示文稿</vt:lpstr>
      <vt:lpstr> Bán kính nguyên tử của một số nguyên tố hoá học được biểu diễn bằng nm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THẦY, CÔ  ĐẾN DỰ GIỜ</dc:title>
  <dc:creator>HP</dc:creator>
  <cp:lastModifiedBy>USER</cp:lastModifiedBy>
  <cp:revision>33</cp:revision>
  <dcterms:created xsi:type="dcterms:W3CDTF">2024-06-07T07:58:17Z</dcterms:created>
  <dcterms:modified xsi:type="dcterms:W3CDTF">2024-06-07T08:03:16Z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116B635D55234B6780E6F8A7739B89C9_13</vt:lpwstr>
  </property>
  <property fmtid="{D5CDD505-2E9C-101B-9397-08002B2CF9AE}" pid="3" name="KSOProductBuildVer">
    <vt:lpwstr>1033-12.2.0.17119</vt:lpwstr>
  </property>
</Properties>
</file>