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4800"/>
    <a:srgbClr val="2F6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48A1-2C43-46A9-A72D-FD4E8482D0CE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98D56-C3EA-4FF8-A21E-7E37537E6A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5.png"/><Relationship Id="rId7" Type="http://schemas.openxmlformats.org/officeDocument/2006/relationships/image" Target="../media/image10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/>
          <p:cNvSpPr txBox="1"/>
          <p:nvPr/>
        </p:nvSpPr>
        <p:spPr>
          <a:xfrm>
            <a:off x="13057925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/>
          <p:cNvSpPr txBox="1"/>
          <p:nvPr/>
        </p:nvSpPr>
        <p:spPr>
          <a:xfrm>
            <a:off x="13240871" y="2921667"/>
            <a:ext cx="5067136" cy="1323439"/>
          </a:xfrm>
          <a:prstGeom prst="rect">
            <a:avLst/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/>
          <p:cNvSpPr txBox="1"/>
          <p:nvPr/>
        </p:nvSpPr>
        <p:spPr>
          <a:xfrm>
            <a:off x="16620119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grpSp>
        <p:nvGrpSpPr>
          <p:cNvPr id="470" name="Đồ họa 4"/>
          <p:cNvGrpSpPr/>
          <p:nvPr/>
        </p:nvGrpSpPr>
        <p:grpSpPr>
          <a:xfrm>
            <a:off x="3134262" y="871893"/>
            <a:ext cx="5423121" cy="5247480"/>
            <a:chOff x="6170196" y="871893"/>
            <a:chExt cx="5423121" cy="5247480"/>
          </a:xfrm>
        </p:grpSpPr>
        <p:sp>
          <p:nvSpPr>
            <p:cNvPr id="471" name="Hình tự do: Hình 470"/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/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/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/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/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/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/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/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/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/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/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/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/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/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/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/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/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/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/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/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/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/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/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/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/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/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/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/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Hình tự do: Hình 498"/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Hình tự do: Hình 499"/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Hình tự do: Hình 500"/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Hình tự do: Hình 501"/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Hình tự do: Hình 502"/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Hình tự do: Hình 503"/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Hình tự do: Hình 504"/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Hình tự do: Hình 505"/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Hình tự do: Hình 506"/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Hình tự do: Hình 507"/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Hình tự do: Hình 508"/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Hình tự do: Hình 509"/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Hình tự do: Hình 510"/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Hình tự do: Hình 511"/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Hình tự do: Hình 512"/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Hình tự do: Hình 513"/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Hình tự do: Hình 514"/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Hình tự do: Hình 515"/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Hình tự do: Hình 516"/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Hình tự do: Hình 517"/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Hình tự do: Hình 518"/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Hình tự do: Hình 519"/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Hình tự do: Hình 520"/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Hình tự do: Hình 521"/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Hình tự do: Hình 522"/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Hình tự do: Hình 523"/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Hình tự do: Hình 524"/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Hình tự do: Hình 525"/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Hình tự do: Hình 526"/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Hình tự do: Hình 527"/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Hình tự do: Hình 528"/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Hình tự do: Hình 529"/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Hình tự do: Hình 530"/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2" name="Hình tự do: Hình 531"/>
          <p:cNvSpPr/>
          <p:nvPr/>
        </p:nvSpPr>
        <p:spPr>
          <a:xfrm>
            <a:off x="3118999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3" name="Đồ họa 4"/>
          <p:cNvGrpSpPr/>
          <p:nvPr/>
        </p:nvGrpSpPr>
        <p:grpSpPr>
          <a:xfrm>
            <a:off x="5086292" y="940574"/>
            <a:ext cx="1973728" cy="1170032"/>
            <a:chOff x="8122226" y="940574"/>
            <a:chExt cx="1973728" cy="1170032"/>
          </a:xfrm>
        </p:grpSpPr>
        <p:sp>
          <p:nvSpPr>
            <p:cNvPr id="534" name="Hình tự do: Hình 533"/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Hình tự do: Hình 534"/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Hình tự do: Hình 535"/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Hình tự do: Hình 536"/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Hình tự do: Hình 537"/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Hình tự do: Hình 538"/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Hình tự do: Hình 539"/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Hình tự do: Hình 540"/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Hình tự do: Hình 541"/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Hình tự do: Hình 542"/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Hình tự do: Hình 543"/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Hình tự do: Hình 544"/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Hình tự do: Hình 545"/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Hình tự do: Hình 546"/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Hình tự do: Hình 547"/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Hình tự do: Hình 548"/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Hình tự do: Hình 549"/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Hình tự do: Hình 550"/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Hình tự do: Hình 551"/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Hình tự do: Hình 552"/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Hình tự do: Hình 553"/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Hình tự do: Hình 554"/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Hình tự do: Hình 555"/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Hình tự do: Hình 556"/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Hình tự do: Hình 557"/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Hình tự do: Hình 558"/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Hình tự do: Hình 559"/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Hình tự do: Hình 560"/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Hình tự do: Hình 561"/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Hình tự do: Hình 562"/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Hình tự do: Hình 563"/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Hình tự do: Hình 564"/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Hình tự do: Hình 565"/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Hình tự do: Hình 566"/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Hình tự do: Hình 567"/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Hình tự do: Hình 568"/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Hình tự do: Hình 569"/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Hình tự do: Hình 570"/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Hình tự do: Hình 571"/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Hình tự do: Hình 572"/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Hình tự do: Hình 573"/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Hình tự do: Hình 574"/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Hình tự do: Hình 575"/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Hình tự do: Hình 576"/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Hình tự do: Hình 577"/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Hình tự do: Hình 578"/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Hình tự do: Hình 579"/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Hình tự do: Hình 580"/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Hình tự do: Hình 581"/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Hình tự do: Hình 582"/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Hình tự do: Hình 583"/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Hình tự do: Hình 584"/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Hình tự do: Hình 585"/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Hình tự do: Hình 586"/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Hình tự do: Hình 587"/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Hình tự do: Hình 588"/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Hình tự do: Hình 589"/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Hình tự do: Hình 590"/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Hình tự do: Hình 591"/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Hình tự do: Hình 592"/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Hình tự do: Hình 593"/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Hình tự do: Hình 594"/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Hình tự do: Hình 595"/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Hình tự do: Hình 596"/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Hình tự do: Hình 597"/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Hình tự do: Hình 598"/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Hình tự do: Hình 599"/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Hình tự do: Hình 600"/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Hình tự do: Hình 601"/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Hình tự do: Hình 602"/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Hình tự do: Hình 603"/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Hình tự do: Hình 604"/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Hình tự do: Hình 605"/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Hình tự do: Hình 606"/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Hình tự do: Hình 607"/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Hình tự do: Hình 608"/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Hình tự do: Hình 609"/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Hình tự do: Hình 610"/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Hình tự do: Hình 611"/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Hình tự do: Hình 612"/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Hình tự do: Hình 613"/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Hình tự do: Hình 614"/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Hình tự do: Hình 615"/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Hình tự do: Hình 616"/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Hình tự do: Hình 617"/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Hình tự do: Hình 618"/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Hình tự do: Hình 619"/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Hình tự do: Hình 620"/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Hình tự do: Hình 621"/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Hình tự do: Hình 622"/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Hình tự do: Hình 623"/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Hình tự do: Hình 624"/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Hình tự do: Hình 625"/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Hình tự do: Hình 626"/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Hình tự do: Hình 627"/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Hình tự do: Hình 628"/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Hình tự do: Hình 629"/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Hình tự do: Hình 630"/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Hình tự do: Hình 631"/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Hình tự do: Hình 632"/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Hình tự do: Hình 633"/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Hình tự do: Hình 634"/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Hình tự do: Hình 635"/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Hình tự do: Hình 636"/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Hình tự do: Hình 637"/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Hình tự do: Hình 638"/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Hình tự do: Hình 639"/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Hình tự do: Hình 640"/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Hình tự do: Hình 641"/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Hình tự do: Hình 642"/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Hình tự do: Hình 643"/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Hình tự do: Hình 644"/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Hình tự do: Hình 645"/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Hình tự do: Hình 646"/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Hình tự do: Hình 647"/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Hình tự do: Hình 648"/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Hình tự do: Hình 649"/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Hình tự do: Hình 650"/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Hình tự do: Hình 651"/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Hình tự do: Hình 652"/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Hình tự do: Hình 653"/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Hình tự do: Hình 654"/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Hình tự do: Hình 655"/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Hình tự do: Hình 656"/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Hình tự do: Hình 657"/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Hình tự do: Hình 658"/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Hình tự do: Hình 659"/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Hình tự do: Hình 660"/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Hình tự do: Hình 661"/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Hình tự do: Hình 662"/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Hình tự do: Hình 663"/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Hình tự do: Hình 664"/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Hình tự do: Hình 665"/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Hình tự do: Hình 666"/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Hình tự do: Hình 667"/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Hình tự do: Hình 668"/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Hình tự do: Hình 669"/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Hình tự do: Hình 670"/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Hình tự do: Hình 671"/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Hình tự do: Hình 672"/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Hình tự do: Hình 673"/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Hình tự do: Hình 674"/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Hình tự do: Hình 675"/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Hình tự do: Hình 676"/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Hình tự do: Hình 677"/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Hình tự do: Hình 678"/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Hình tự do: Hình 679"/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Hình tự do: Hình 680"/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Hình tự do: Hình 681"/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Hình tự do: Hình 682"/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Hình tự do: Hình 683"/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Hình tự do: Hình 684"/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Hình tự do: Hình 685"/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Hình tự do: Hình 686"/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Hình tự do: Hình 687"/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Hình tự do: Hình 688"/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Hình tự do: Hình 689"/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Hình tự do: Hình 690"/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Hình tự do: Hình 691"/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Hình tự do: Hình 692"/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Hình tự do: Hình 693"/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Hình tự do: Hình 694"/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Hình tự do: Hình 695"/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Hình tự do: Hình 696"/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Hình tự do: Hình 697"/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Hình tự do: Hình 698"/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Hình tự do: Hình 699"/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Hình tự do: Hình 700"/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Hình tự do: Hình 701"/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Hình tự do: Hình 702"/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Hình tự do: Hình 703"/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Hình tự do: Hình 704"/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Hình tự do: Hình 705"/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Hình tự do: Hình 706"/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Hình tự do: Hình 707"/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Hình tự do: Hình 708"/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Hình tự do: Hình 709"/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Hình tự do: Hình 710"/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Hình tự do: Hình 711"/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Hình tự do: Hình 712"/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Hình tự do: Hình 713"/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Hình tự do: Hình 714"/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Hình tự do: Hình 715"/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Hình tự do: Hình 716"/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Hình tự do: Hình 717"/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Hình tự do: Hình 718"/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Hình tự do: Hình 719"/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Hình tự do: Hình 720"/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2" name="Đồ họa 4"/>
          <p:cNvGrpSpPr/>
          <p:nvPr/>
        </p:nvGrpSpPr>
        <p:grpSpPr>
          <a:xfrm>
            <a:off x="7411030" y="2116574"/>
            <a:ext cx="994761" cy="220668"/>
            <a:chOff x="10446964" y="2116574"/>
            <a:chExt cx="994761" cy="220668"/>
          </a:xfrm>
        </p:grpSpPr>
        <p:sp>
          <p:nvSpPr>
            <p:cNvPr id="723" name="Hình tự do: Hình 722"/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Hình tự do: Hình 723"/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Hình tự do: Hình 724"/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Hình tự do: Hình 725"/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Hình tự do: Hình 726"/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Hình tự do: Hình 727"/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Hình tự do: Hình 728"/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Hình tự do: Hình 729"/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Hình tự do: Hình 730"/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Hình tự do: Hình 731"/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Hình tự do: Hình 732"/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4" name="Đồ họa 4"/>
          <p:cNvGrpSpPr/>
          <p:nvPr/>
        </p:nvGrpSpPr>
        <p:grpSpPr>
          <a:xfrm>
            <a:off x="4910553" y="3107629"/>
            <a:ext cx="1646586" cy="926979"/>
            <a:chOff x="7946487" y="3107629"/>
            <a:chExt cx="1646586" cy="926979"/>
          </a:xfrm>
        </p:grpSpPr>
        <p:sp>
          <p:nvSpPr>
            <p:cNvPr id="735" name="Hình tự do: Hình 734"/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Hình tự do: Hình 735"/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Hình tự do: Hình 736"/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Hình tự do: Hình 737"/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Hình tự do: Hình 738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Hình tự do: Hình 739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Hình tự do: Hình 740"/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Hình tự do: Hình 741"/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Hình tự do: Hình 742"/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Hình tự do: Hình 743"/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Hình tự do: Hình 744"/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Hình tự do: Hình 745"/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Hình tự do: Hình 746"/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Hình tự do: Hình 747"/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Hình tự do: Hình 748"/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Hình tự do: Hình 749"/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Hình tự do: Hình 750"/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Hình tự do: Hình 751"/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Hình tự do: Hình 752"/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Hình tự do: Hình 753"/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Hình tự do: Hình 754"/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Hình tự do: Hình 755"/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Hình tự do: Hình 756"/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Hình tự do: Hình 757"/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Hình tự do: Hình 758"/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Hình tự do: Hình 759"/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Hình tự do: Hình 760"/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Hình tự do: Hình 761"/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Hình tự do: Hình 762"/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Hình tự do: Hình 763"/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Hình tự do: Hình 764"/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Hình tự do: Hình 765"/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Hình tự do: Hình 766"/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Hình tự do: Hình 767"/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Hình tự do: Hình 768"/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Hình tự do: Hình 769"/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Hình tự do: Hình 770"/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Hình tự do: Hình 771"/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Hình tự do: Hình 772"/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Hình tự do: Hình 773"/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Hình tự do: Hình 774"/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Hình tự do: Hình 775"/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Hình tự do: Hình 776"/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Hình tự do: Hình 777"/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Hình tự do: Hình 778"/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Hình tự do: Hình 779"/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Hình tự do: Hình 780"/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Hình tự do: Hình 781"/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Hình tự do: Hình 782"/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Hình tự do: Hình 783"/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Hình tự do: Hình 784"/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6" name="Đồ họa 4"/>
          <p:cNvGrpSpPr/>
          <p:nvPr/>
        </p:nvGrpSpPr>
        <p:grpSpPr>
          <a:xfrm>
            <a:off x="4744876" y="2434787"/>
            <a:ext cx="3494420" cy="3682128"/>
            <a:chOff x="7780810" y="2434787"/>
            <a:chExt cx="3494420" cy="3682128"/>
          </a:xfrm>
        </p:grpSpPr>
        <p:sp>
          <p:nvSpPr>
            <p:cNvPr id="787" name="Hình tự do: Hình 786"/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Hình tự do: Hình 787"/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Hình tự do: Hình 788"/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Hình tự do: Hình 789"/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Hình tự do: Hình 790"/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Hình tự do: Hình 791"/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Hình tự do: Hình 792"/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Hình tự do: Hình 793"/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Hình tự do: Hình 794"/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Hình tự do: Hình 795"/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Hình tự do: Hình 796"/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Hình tự do: Hình 797"/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Hình tự do: Hình 798"/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Hình tự do: Hình 799"/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Hình tự do: Hình 800"/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Hình tự do: Hình 801"/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Hình tự do: Hình 802"/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Hình tự do: Hình 803"/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Hình tự do: Hình 804"/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Hình tự do: Hình 805"/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Hình tự do: Hình 806"/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Hình tự do: Hình 807"/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Hình tự do: Hình 808"/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Hình tự do: Hình 809"/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Hình tự do: Hình 810"/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Hình tự do: Hình 811"/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Hình tự do: Hình 812"/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Hình tự do: Hình 813"/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Hình tự do: Hình 814"/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Hình tự do: Hình 815"/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Hình tự do: Hình 816"/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Hình tự do: Hình 817"/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Hình tự do: Hình 818"/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Hình tự do: Hình 819"/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Hình tự do: Hình 820"/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Hình tự do: Hình 821"/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Hình tự do: Hình 822"/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Hình tự do: Hình 823"/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Hình tự do: Hình 824"/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Hình tự do: Hình 825"/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Hình tự do: Hình 826"/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Hình tự do: Hình 827"/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Hình tự do: Hình 828"/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Hình tự do: Hình 829"/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Hình tự do: Hình 830"/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Hình tự do: Hình 831"/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Hình tự do: Hình 832"/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Hình tự do: Hình 833"/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Hình tự do: Hình 834"/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Hình tự do: Hình 835"/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Hình tự do: Hình 836"/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Hình tự do: Hình 837"/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Hình tự do: Hình 838"/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Hình tự do: Hình 839"/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Hình tự do: Hình 840"/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Hình tự do: Hình 841"/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Hình tự do: Hình 842"/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Hình tự do: Hình 843"/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Hình tự do: Hình 844"/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Hình tự do: Hình 845"/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Hình tự do: Hình 846"/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Hình tự do: Hình 847"/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Hình tự do: Hình 848"/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Hình tự do: Hình 849"/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Hình tự do: Hình 850"/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Hình tự do: Hình 851"/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Hình tự do: Hình 852"/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Hình tự do: Hình 853"/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Hình tự do: Hình 854"/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Hình tự do: Hình 855"/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Hình tự do: Hình 856"/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Hình tự do: Hình 857"/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Hình tự do: Hình 858"/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Hình tự do: Hình 859"/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Hình tự do: Hình 860"/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Hình tự do: Hình 861"/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Hình tự do: Hình 862"/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Hình tự do: Hình 863"/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Hình tự do: Hình 864"/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Hình tự do: Hình 865"/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Hình tự do: Hình 866"/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Hình tự do: Hình 867"/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Hình tự do: Hình 868"/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Hình tự do: Hình 869"/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Hình tự do: Hình 870"/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Hình tự do: Hình 871"/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Hình tự do: Hình 872"/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Hình tự do: Hình 873"/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Hình tự do: Hình 874"/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Hình tự do: Hình 875"/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Hình tự do: Hình 876"/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Hình tự do: Hình 877"/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Hình tự do: Hình 878"/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Hình tự do: Hình 879"/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Hình tự do: Hình 880"/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Hình tự do: Hình 881"/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Hình tự do: Hình 882"/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Hình tự do: Hình 883"/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5" name="Đồ họa 4"/>
          <p:cNvGrpSpPr/>
          <p:nvPr/>
        </p:nvGrpSpPr>
        <p:grpSpPr>
          <a:xfrm>
            <a:off x="3348442" y="1718973"/>
            <a:ext cx="2073545" cy="4402389"/>
            <a:chOff x="6384376" y="1718973"/>
            <a:chExt cx="2073545" cy="4402389"/>
          </a:xfrm>
        </p:grpSpPr>
        <p:sp>
          <p:nvSpPr>
            <p:cNvPr id="886" name="Hình tự do: Hình 885"/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Hình tự do: Hình 886"/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Hình tự do: Hình 887"/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Hình tự do: Hình 888"/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Hình tự do: Hình 889"/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Hình tự do: Hình 890"/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Hình tự do: Hình 891"/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Hình tự do: Hình 892"/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Hình tự do: Hình 893"/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Hình tự do: Hình 894"/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Hình tự do: Hình 895"/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Hình tự do: Hình 896"/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Hình tự do: Hình 897"/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Hình tự do: Hình 898"/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Hình tự do: Hình 899"/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Hình tự do: Hình 900"/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Hình tự do: Hình 901"/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Hình tự do: Hình 902"/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Hình tự do: Hình 903"/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Hình tự do: Hình 904"/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Hình tự do: Hình 905"/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Hình tự do: Hình 906"/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Hình tự do: Hình 907"/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Hình tự do: Hình 908"/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Hình tự do: Hình 909"/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Hình tự do: Hình 910"/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Hình tự do: Hình 911"/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Hình tự do: Hình 912"/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Hình tự do: Hình 913"/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Hình tự do: Hình 914"/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Hình tự do: Hình 915"/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Hình tự do: Hình 916"/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Hình tự do: Hình 917"/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Hình tự do: Hình 918"/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Hình tự do: Hình 919"/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Hình tự do: Hình 920"/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Hình tự do: Hình 921"/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Hình tự do: Hình 922"/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Hình tự do: Hình 923"/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Hình tự do: Hình 924"/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Hình tự do: Hình 925"/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Hình tự do: Hình 926"/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Hình tự do: Hình 927"/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Hình tự do: Hình 928"/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Hình tự do: Hình 929"/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Hình tự do: Hình 930"/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Hình tự do: Hình 931"/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/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sp>
        <p:nvSpPr>
          <p:cNvPr id="27" name="Hộp Văn bản 26"/>
          <p:cNvSpPr txBox="1"/>
          <p:nvPr/>
        </p:nvSpPr>
        <p:spPr>
          <a:xfrm>
            <a:off x="15710054" y="1006516"/>
            <a:ext cx="10895682" cy="210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 (Z= 8; A= 16); D (Z=7; A= 15); E  Z= 8; A= 18).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Hình ảnh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274" y="1875044"/>
            <a:ext cx="762000" cy="762000"/>
          </a:xfrm>
          <a:prstGeom prst="rect">
            <a:avLst/>
          </a:prstGeom>
        </p:spPr>
      </p:pic>
      <p:pic>
        <p:nvPicPr>
          <p:cNvPr id="32" name="Hình ảnh 31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274" y="3969169"/>
            <a:ext cx="758952" cy="758952"/>
          </a:xfrm>
          <a:prstGeom prst="rect">
            <a:avLst/>
          </a:prstGeom>
        </p:spPr>
      </p:pic>
      <p:sp>
        <p:nvSpPr>
          <p:cNvPr id="33" name="Hộp Văn bản 32"/>
          <p:cNvSpPr txBox="1"/>
          <p:nvPr/>
        </p:nvSpPr>
        <p:spPr>
          <a:xfrm>
            <a:off x="15889885" y="3846486"/>
            <a:ext cx="9751415" cy="1117824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33"/>
          <p:cNvSpPr txBox="1"/>
          <p:nvPr/>
        </p:nvSpPr>
        <p:spPr>
          <a:xfrm>
            <a:off x="16064627" y="5336473"/>
            <a:ext cx="886801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/>
              <p:cNvSpPr txBox="1"/>
              <p:nvPr/>
            </p:nvSpPr>
            <p:spPr>
              <a:xfrm>
                <a:off x="1288977" y="1436175"/>
                <a:ext cx="9606708" cy="4175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77" y="1436175"/>
                <a:ext cx="9606708" cy="4175759"/>
              </a:xfrm>
              <a:prstGeom prst="rect">
                <a:avLst/>
              </a:prstGeom>
              <a:blipFill rotWithShape="1">
                <a:blip r:embed="rId4"/>
                <a:stretch>
                  <a:fillRect l="-6" t="-11" r="4" b="-158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8" y="3143054"/>
            <a:ext cx="7620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/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/>
              <p:cNvSpPr txBox="1"/>
              <p:nvPr/>
            </p:nvSpPr>
            <p:spPr>
              <a:xfrm>
                <a:off x="1324529" y="924271"/>
                <a:ext cx="9606708" cy="285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529" y="924271"/>
                <a:ext cx="9606708" cy="2855077"/>
              </a:xfrm>
              <a:prstGeom prst="rect">
                <a:avLst/>
              </a:prstGeom>
              <a:blipFill rotWithShape="1">
                <a:blip r:embed="rId2"/>
                <a:stretch>
                  <a:fillRect l="-6" t="-12" r="4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0" y="1867723"/>
            <a:ext cx="762000" cy="762000"/>
          </a:xfrm>
          <a:prstGeom prst="rect">
            <a:avLst/>
          </a:prstGeom>
        </p:spPr>
      </p:pic>
      <p:pic>
        <p:nvPicPr>
          <p:cNvPr id="18" name="Hình ảnh 17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71" y="4867615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/>
              <p:cNvSpPr txBox="1"/>
              <p:nvPr/>
            </p:nvSpPr>
            <p:spPr>
              <a:xfrm>
                <a:off x="3840483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Zn</m:t>
                        </m:r>
                      </m:e>
                    </m:sPre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Hộp Văn bản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3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blipFill rotWithShape="1">
                <a:blip r:embed="rId5"/>
                <a:stretch>
                  <a:fillRect l="-356" t="-497" r="-346" b="-491"/>
                </a:stretch>
              </a:blipFill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/>
          <p:cNvSpPr txBox="1"/>
          <p:nvPr/>
        </p:nvSpPr>
        <p:spPr>
          <a:xfrm>
            <a:off x="275459" y="-4815583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2" name="Nhóm 21"/>
          <p:cNvGrpSpPr/>
          <p:nvPr/>
        </p:nvGrpSpPr>
        <p:grpSpPr>
          <a:xfrm>
            <a:off x="-6037353" y="173249"/>
            <a:ext cx="640080" cy="640080"/>
            <a:chOff x="416231" y="395873"/>
            <a:chExt cx="640080" cy="640080"/>
          </a:xfrm>
        </p:grpSpPr>
        <p:sp>
          <p:nvSpPr>
            <p:cNvPr id="23" name="Hình Bầu dục 22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Hình ảnh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/>
              <p:cNvSpPr txBox="1"/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blipFill rotWithShape="1">
                <a:blip r:embed="rId2"/>
                <a:stretch>
                  <a:fillRect l="-4" t="-5" r="2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341" y="1867723"/>
            <a:ext cx="762000" cy="762000"/>
          </a:xfrm>
          <a:prstGeom prst="rect">
            <a:avLst/>
          </a:prstGeom>
        </p:spPr>
      </p:pic>
      <p:pic>
        <p:nvPicPr>
          <p:cNvPr id="18" name="Hình ảnh 17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522" y="4867615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/>
              <p:cNvSpPr txBox="1"/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Zn</m:t>
                        </m:r>
                      </m:e>
                    </m:sPre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Hộp Văn bản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blipFill rotWithShape="1">
                <a:blip r:embed="rId5"/>
                <a:stretch>
                  <a:fillRect l="-358" t="-497" r="-344" b="-491"/>
                </a:stretch>
              </a:blipFill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/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/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315" y="192717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/>
          <p:cNvSpPr txBox="1"/>
          <p:nvPr/>
        </p:nvSpPr>
        <p:spPr>
          <a:xfrm>
            <a:off x="3314685" y="135235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1799355" y="4579357"/>
            <a:ext cx="9606708" cy="1047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Hình ảnh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6" y="4721962"/>
            <a:ext cx="7620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/>
              <p:cNvSpPr txBox="1"/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trưng cơ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Na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sPre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Nitrogen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7).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Fluorine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7;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19).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Zinc 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 = 30;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 = 35).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410" y="821185"/>
                <a:ext cx="9606708" cy="2855077"/>
              </a:xfrm>
              <a:prstGeom prst="rect">
                <a:avLst/>
              </a:prstGeom>
              <a:blipFill rotWithShape="1">
                <a:blip r:embed="rId2"/>
                <a:stretch>
                  <a:fillRect l="-4" t="-5" r="2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341" y="1867723"/>
            <a:ext cx="762000" cy="762000"/>
          </a:xfrm>
          <a:prstGeom prst="rect">
            <a:avLst/>
          </a:prstGeom>
        </p:spPr>
      </p:pic>
      <p:pic>
        <p:nvPicPr>
          <p:cNvPr id="18" name="Hình ảnh 17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522" y="4867615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/>
              <p:cNvSpPr txBox="1"/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4675"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Zn</m:t>
                        </m:r>
                      </m:e>
                    </m:sPre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Hộp Văn bản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134" y="3799000"/>
                <a:ext cx="4099324" cy="2896183"/>
              </a:xfrm>
              <a:prstGeom prst="roundRect">
                <a:avLst>
                  <a:gd name="adj" fmla="val 11527"/>
                </a:avLst>
              </a:prstGeom>
              <a:blipFill rotWithShape="1">
                <a:blip r:embed="rId5"/>
                <a:stretch>
                  <a:fillRect l="-358" t="-497" r="-344" b="-491"/>
                </a:stretch>
              </a:blipFill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/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/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088" y="92521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/>
          <p:cNvSpPr txBox="1"/>
          <p:nvPr/>
        </p:nvSpPr>
        <p:spPr>
          <a:xfrm>
            <a:off x="4217458" y="35039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1799355" y="9354557"/>
            <a:ext cx="9606708" cy="1047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Hình ảnh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6" y="9497162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Bảng 4"/>
              <p:cNvGraphicFramePr>
                <a:graphicFrameLocks noGrp="1"/>
              </p:cNvGraphicFramePr>
              <p:nvPr/>
            </p:nvGraphicFramePr>
            <p:xfrm>
              <a:off x="406400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/>
                    <a:gridCol w="2838450"/>
                    <a:gridCol w="2838450"/>
                    <a:gridCol w="2838450"/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Bảng 4"/>
              <p:cNvGraphicFramePr>
                <a:graphicFrameLocks noGrp="1"/>
              </p:cNvGraphicFramePr>
              <p:nvPr/>
            </p:nvGraphicFramePr>
            <p:xfrm>
              <a:off x="406400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/>
                    <a:gridCol w="2838450"/>
                    <a:gridCol w="2838450"/>
                    <a:gridCol w="2838450"/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/>
              <p:cNvSpPr txBox="1"/>
              <p:nvPr/>
            </p:nvSpPr>
            <p:spPr>
              <a:xfrm>
                <a:off x="3899088" y="6015541"/>
                <a:ext cx="7214014" cy="48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hydrogen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Hộp Văn bản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088" y="6015541"/>
                <a:ext cx="7214014" cy="485389"/>
              </a:xfrm>
              <a:prstGeom prst="rect">
                <a:avLst/>
              </a:prstGeom>
              <a:blipFill rotWithShape="1">
                <a:blip r:embed="rId9"/>
                <a:stretch>
                  <a:fillRect l="-3" t="-38" r="8" b="-25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11" name="Hộp Văn bản 10"/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/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636" y="1139591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/>
          <p:cNvSpPr txBox="1"/>
          <p:nvPr/>
        </p:nvSpPr>
        <p:spPr>
          <a:xfrm>
            <a:off x="4255006" y="564766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Bảng 4"/>
              <p:cNvGraphicFramePr>
                <a:graphicFrameLocks noGrp="1"/>
              </p:cNvGraphicFramePr>
              <p:nvPr/>
            </p:nvGraphicFramePr>
            <p:xfrm>
              <a:off x="15484272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/>
                    <a:gridCol w="2838450"/>
                    <a:gridCol w="2838450"/>
                    <a:gridCol w="2838450"/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vi-VN" sz="24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Bảng 4"/>
              <p:cNvGraphicFramePr>
                <a:graphicFrameLocks noGrp="1"/>
              </p:cNvGraphicFramePr>
              <p:nvPr/>
            </p:nvGraphicFramePr>
            <p:xfrm>
              <a:off x="15484272" y="3286123"/>
              <a:ext cx="11353800" cy="253235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838450"/>
                    <a:gridCol w="2838450"/>
                    <a:gridCol w="2838450"/>
                    <a:gridCol w="2838450"/>
                  </a:tblGrid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3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nguyên </a:t>
                          </a:r>
                          <a:r>
                            <a:rPr lang="vi-VN" sz="24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/>
              <p:cNvSpPr txBox="1"/>
              <p:nvPr/>
            </p:nvSpPr>
            <p:spPr>
              <a:xfrm>
                <a:off x="18976960" y="6015541"/>
                <a:ext cx="7214014" cy="48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90170" algn="l"/>
                  </a:tabLs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hydrogen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Hộp Văn bản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960" y="6015541"/>
                <a:ext cx="7214014" cy="485389"/>
              </a:xfrm>
              <a:prstGeom prst="rect">
                <a:avLst/>
              </a:prstGeom>
              <a:blipFill rotWithShape="1">
                <a:blip r:embed="rId5"/>
                <a:stretch>
                  <a:fillRect l="-9" t="-38" r="6" b="-25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4080702"/>
            <a:ext cx="758952" cy="758952"/>
          </a:xfrm>
          <a:prstGeom prst="rect">
            <a:avLst/>
          </a:prstGeom>
        </p:spPr>
      </p:pic>
      <p:sp>
        <p:nvSpPr>
          <p:cNvPr id="27" name="Hộp Văn bản 26"/>
          <p:cNvSpPr txBox="1"/>
          <p:nvPr/>
        </p:nvSpPr>
        <p:spPr>
          <a:xfrm>
            <a:off x="1307899" y="3737937"/>
            <a:ext cx="10404091" cy="1422687"/>
          </a:xfrm>
          <a:prstGeom prst="roundRect">
            <a:avLst>
              <a:gd name="adj" fmla="val 1152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(Z), nhưng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(N),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/>
          <p:cNvSpPr txBox="1"/>
          <p:nvPr/>
        </p:nvSpPr>
        <p:spPr>
          <a:xfrm>
            <a:off x="313007" y="5637961"/>
            <a:ext cx="11775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11" name="Hộp Văn bản 10"/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/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2536" y="1139591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/>
          <p:cNvSpPr txBox="1"/>
          <p:nvPr/>
        </p:nvSpPr>
        <p:spPr>
          <a:xfrm>
            <a:off x="16662906" y="564766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26" name="Hình ảnh 25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9490902"/>
            <a:ext cx="758952" cy="758952"/>
          </a:xfrm>
          <a:prstGeom prst="rect">
            <a:avLst/>
          </a:prstGeom>
        </p:spPr>
      </p:pic>
      <p:sp>
        <p:nvSpPr>
          <p:cNvPr id="27" name="Hộp Văn bản 26"/>
          <p:cNvSpPr txBox="1"/>
          <p:nvPr/>
        </p:nvSpPr>
        <p:spPr>
          <a:xfrm>
            <a:off x="1307899" y="9148137"/>
            <a:ext cx="10404091" cy="1422687"/>
          </a:xfrm>
          <a:prstGeom prst="roundRect">
            <a:avLst>
              <a:gd name="adj" fmla="val 1152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(Z), nhưng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(N),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/>
          <p:cNvSpPr txBox="1"/>
          <p:nvPr/>
        </p:nvSpPr>
        <p:spPr>
          <a:xfrm>
            <a:off x="313007" y="11048161"/>
            <a:ext cx="11775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/>
          <p:cNvSpPr txBox="1"/>
          <p:nvPr/>
        </p:nvSpPr>
        <p:spPr>
          <a:xfrm>
            <a:off x="4189644" y="437343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 vào chỗ còn trống trong bảng sau?</a:t>
            </a:r>
            <a:endParaRPr lang="en-US" sz="2400" dirty="0"/>
          </a:p>
        </p:txBody>
      </p:sp>
      <p:pic>
        <p:nvPicPr>
          <p:cNvPr id="18" name="Hình ảnh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28" y="349917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Bảng 3"/>
              <p:cNvGraphicFramePr>
                <a:graphicFrameLocks noGrp="1"/>
              </p:cNvGraphicFramePr>
              <p:nvPr/>
            </p:nvGraphicFramePr>
            <p:xfrm>
              <a:off x="1120524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/>
                    <a:gridCol w="1828800"/>
                    <a:gridCol w="1005840"/>
                    <a:gridCol w="1005840"/>
                    <a:gridCol w="1005840"/>
                    <a:gridCol w="2286000"/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39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Bảng 3"/>
              <p:cNvGraphicFramePr>
                <a:graphicFrameLocks noGrp="1"/>
              </p:cNvGraphicFramePr>
              <p:nvPr/>
            </p:nvGraphicFramePr>
            <p:xfrm>
              <a:off x="1120524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/>
                    <a:gridCol w="1828800"/>
                    <a:gridCol w="1005840"/>
                    <a:gridCol w="1005840"/>
                    <a:gridCol w="1005840"/>
                    <a:gridCol w="2286000"/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Hộp Văn bản 23"/>
          <p:cNvSpPr txBox="1"/>
          <p:nvPr/>
        </p:nvSpPr>
        <p:spPr>
          <a:xfrm>
            <a:off x="6973190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/>
          <p:cNvSpPr txBox="1"/>
          <p:nvPr/>
        </p:nvSpPr>
        <p:spPr>
          <a:xfrm>
            <a:off x="5971659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Hộp Văn bản 28"/>
          <p:cNvSpPr txBox="1"/>
          <p:nvPr/>
        </p:nvSpPr>
        <p:spPr>
          <a:xfrm>
            <a:off x="7969873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Hộp Văn bản 29"/>
          <p:cNvSpPr txBox="1"/>
          <p:nvPr/>
        </p:nvSpPr>
        <p:spPr>
          <a:xfrm>
            <a:off x="9625695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/>
          <p:cNvSpPr txBox="1"/>
          <p:nvPr/>
        </p:nvSpPr>
        <p:spPr>
          <a:xfrm>
            <a:off x="6973190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Hộp Văn bản 35"/>
          <p:cNvSpPr txBox="1"/>
          <p:nvPr/>
        </p:nvSpPr>
        <p:spPr>
          <a:xfrm>
            <a:off x="5971659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Hộp Văn bản 36"/>
          <p:cNvSpPr txBox="1"/>
          <p:nvPr/>
        </p:nvSpPr>
        <p:spPr>
          <a:xfrm>
            <a:off x="7969873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20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Hộp Văn bản 37"/>
          <p:cNvSpPr txBox="1"/>
          <p:nvPr/>
        </p:nvSpPr>
        <p:spPr>
          <a:xfrm>
            <a:off x="9625695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Hộp Văn bản 38"/>
          <p:cNvSpPr txBox="1"/>
          <p:nvPr/>
        </p:nvSpPr>
        <p:spPr>
          <a:xfrm>
            <a:off x="7059815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Hộp Văn bản 39"/>
          <p:cNvSpPr txBox="1"/>
          <p:nvPr/>
        </p:nvSpPr>
        <p:spPr>
          <a:xfrm>
            <a:off x="6058284" y="3076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Hộp Văn bản 40"/>
          <p:cNvSpPr txBox="1"/>
          <p:nvPr/>
        </p:nvSpPr>
        <p:spPr>
          <a:xfrm>
            <a:off x="8056498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Hộp Văn bản 41"/>
          <p:cNvSpPr txBox="1"/>
          <p:nvPr/>
        </p:nvSpPr>
        <p:spPr>
          <a:xfrm>
            <a:off x="9625695" y="30764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Hộp Văn bản 42"/>
          <p:cNvSpPr txBox="1"/>
          <p:nvPr/>
        </p:nvSpPr>
        <p:spPr>
          <a:xfrm>
            <a:off x="6058284" y="36311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Hộp Văn bản 43"/>
          <p:cNvSpPr txBox="1"/>
          <p:nvPr/>
        </p:nvSpPr>
        <p:spPr>
          <a:xfrm>
            <a:off x="9625695" y="36311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Hộp Văn bản 44"/>
          <p:cNvSpPr txBox="1"/>
          <p:nvPr/>
        </p:nvSpPr>
        <p:spPr>
          <a:xfrm>
            <a:off x="7059815" y="41684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45"/>
              <p:cNvSpPr txBox="1"/>
              <p:nvPr/>
            </p:nvSpPr>
            <p:spPr>
              <a:xfrm>
                <a:off x="4392951" y="4168451"/>
                <a:ext cx="697563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Hộp Văn bản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4168451"/>
                <a:ext cx="697563" cy="487249"/>
              </a:xfrm>
              <a:prstGeom prst="rect">
                <a:avLst/>
              </a:prstGeom>
              <a:blipFill rotWithShape="1">
                <a:blip r:embed="rId7"/>
                <a:stretch>
                  <a:fillRect l="-3" t="-64" r="51" b="10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/>
          <p:cNvSpPr txBox="1"/>
          <p:nvPr/>
        </p:nvSpPr>
        <p:spPr>
          <a:xfrm>
            <a:off x="8056498" y="4168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Hộp Văn bản 49"/>
          <p:cNvSpPr txBox="1"/>
          <p:nvPr/>
        </p:nvSpPr>
        <p:spPr>
          <a:xfrm>
            <a:off x="6963565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Hộp Văn bản 50"/>
          <p:cNvSpPr txBox="1"/>
          <p:nvPr/>
        </p:nvSpPr>
        <p:spPr>
          <a:xfrm>
            <a:off x="5962034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Hộp Văn bản 51"/>
          <p:cNvSpPr txBox="1"/>
          <p:nvPr/>
        </p:nvSpPr>
        <p:spPr>
          <a:xfrm>
            <a:off x="5963637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Hộp Văn bản 52"/>
              <p:cNvSpPr txBox="1"/>
              <p:nvPr/>
            </p:nvSpPr>
            <p:spPr>
              <a:xfrm>
                <a:off x="4392951" y="5273273"/>
                <a:ext cx="718402" cy="488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Hộp Văn bản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5273273"/>
                <a:ext cx="718402" cy="488980"/>
              </a:xfrm>
              <a:prstGeom prst="rect">
                <a:avLst/>
              </a:prstGeom>
              <a:blipFill rotWithShape="1">
                <a:blip r:embed="rId8"/>
                <a:stretch>
                  <a:fillRect l="-3" t="-48" r="33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/>
          <p:cNvSpPr txBox="1"/>
          <p:nvPr/>
        </p:nvSpPr>
        <p:spPr>
          <a:xfrm>
            <a:off x="9605586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Hộp Văn bản 54"/>
          <p:cNvSpPr txBox="1"/>
          <p:nvPr/>
        </p:nvSpPr>
        <p:spPr>
          <a:xfrm>
            <a:off x="6957611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Hộp Văn bản 55"/>
              <p:cNvSpPr txBox="1"/>
              <p:nvPr/>
            </p:nvSpPr>
            <p:spPr>
              <a:xfrm>
                <a:off x="4392951" y="5819264"/>
                <a:ext cx="7280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Hộp Văn bản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5819264"/>
                <a:ext cx="728020" cy="477054"/>
              </a:xfrm>
              <a:prstGeom prst="rect">
                <a:avLst/>
              </a:prstGeom>
              <a:blipFill rotWithShape="1">
                <a:blip r:embed="rId9"/>
                <a:stretch>
                  <a:fillRect l="-3" t="-26" r="45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/>
          <p:cNvSpPr txBox="1"/>
          <p:nvPr/>
        </p:nvSpPr>
        <p:spPr>
          <a:xfrm>
            <a:off x="9605586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41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Hộp Văn bản 57"/>
          <p:cNvSpPr txBox="1"/>
          <p:nvPr/>
        </p:nvSpPr>
        <p:spPr>
          <a:xfrm>
            <a:off x="427858" y="-2186667"/>
            <a:ext cx="896112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tử khối và nguyên tử khối trung bình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9" name="Nhóm 58"/>
          <p:cNvGrpSpPr/>
          <p:nvPr/>
        </p:nvGrpSpPr>
        <p:grpSpPr>
          <a:xfrm>
            <a:off x="-1778607" y="177484"/>
            <a:ext cx="640080" cy="640080"/>
            <a:chOff x="416231" y="395873"/>
            <a:chExt cx="640080" cy="640080"/>
          </a:xfrm>
        </p:grpSpPr>
        <p:sp>
          <p:nvSpPr>
            <p:cNvPr id="60" name="Hình Bầu dục 59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Hình ảnh 6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9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17" name="Hộp Văn bản 16"/>
          <p:cNvSpPr txBox="1"/>
          <p:nvPr/>
        </p:nvSpPr>
        <p:spPr>
          <a:xfrm>
            <a:off x="17769456" y="437343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sau?</a:t>
            </a:r>
            <a:endParaRPr lang="en-US" sz="2400" dirty="0"/>
          </a:p>
        </p:txBody>
      </p:sp>
      <p:pic>
        <p:nvPicPr>
          <p:cNvPr id="18" name="Hình ảnh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140" y="349917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Bảng 3"/>
              <p:cNvGraphicFramePr>
                <a:graphicFrameLocks noGrp="1"/>
              </p:cNvGraphicFramePr>
              <p:nvPr/>
            </p:nvGraphicFramePr>
            <p:xfrm>
              <a:off x="15439639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/>
                    <a:gridCol w="1828800"/>
                    <a:gridCol w="1005840"/>
                    <a:gridCol w="1005840"/>
                    <a:gridCol w="1005840"/>
                    <a:gridCol w="2286000"/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39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Bảng 3"/>
              <p:cNvGraphicFramePr>
                <a:graphicFrameLocks noGrp="1"/>
              </p:cNvGraphicFramePr>
              <p:nvPr/>
            </p:nvGraphicFramePr>
            <p:xfrm>
              <a:off x="15439639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/>
                    <a:gridCol w="1828800"/>
                    <a:gridCol w="1005840"/>
                    <a:gridCol w="1005840"/>
                    <a:gridCol w="1005840"/>
                    <a:gridCol w="2286000"/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 vMerge="1"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Hộp Văn bản 23"/>
          <p:cNvSpPr txBox="1"/>
          <p:nvPr/>
        </p:nvSpPr>
        <p:spPr>
          <a:xfrm>
            <a:off x="21292305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/>
          <p:cNvSpPr txBox="1"/>
          <p:nvPr/>
        </p:nvSpPr>
        <p:spPr>
          <a:xfrm>
            <a:off x="20290774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Hộp Văn bản 28"/>
          <p:cNvSpPr txBox="1"/>
          <p:nvPr/>
        </p:nvSpPr>
        <p:spPr>
          <a:xfrm>
            <a:off x="22288988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Hộp Văn bản 29"/>
          <p:cNvSpPr txBox="1"/>
          <p:nvPr/>
        </p:nvSpPr>
        <p:spPr>
          <a:xfrm>
            <a:off x="23944810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/>
          <p:cNvSpPr txBox="1"/>
          <p:nvPr/>
        </p:nvSpPr>
        <p:spPr>
          <a:xfrm>
            <a:off x="21292305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Hộp Văn bản 35"/>
          <p:cNvSpPr txBox="1"/>
          <p:nvPr/>
        </p:nvSpPr>
        <p:spPr>
          <a:xfrm>
            <a:off x="20290774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Hộp Văn bản 36"/>
          <p:cNvSpPr txBox="1"/>
          <p:nvPr/>
        </p:nvSpPr>
        <p:spPr>
          <a:xfrm>
            <a:off x="22288988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20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Hộp Văn bản 37"/>
          <p:cNvSpPr txBox="1"/>
          <p:nvPr/>
        </p:nvSpPr>
        <p:spPr>
          <a:xfrm>
            <a:off x="23944810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Hộp Văn bản 38"/>
          <p:cNvSpPr txBox="1"/>
          <p:nvPr/>
        </p:nvSpPr>
        <p:spPr>
          <a:xfrm>
            <a:off x="21378930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Hộp Văn bản 39"/>
          <p:cNvSpPr txBox="1"/>
          <p:nvPr/>
        </p:nvSpPr>
        <p:spPr>
          <a:xfrm>
            <a:off x="20377399" y="3076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Hộp Văn bản 40"/>
          <p:cNvSpPr txBox="1"/>
          <p:nvPr/>
        </p:nvSpPr>
        <p:spPr>
          <a:xfrm>
            <a:off x="22375613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Hộp Văn bản 41"/>
          <p:cNvSpPr txBox="1"/>
          <p:nvPr/>
        </p:nvSpPr>
        <p:spPr>
          <a:xfrm>
            <a:off x="23944810" y="30764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Hộp Văn bản 42"/>
          <p:cNvSpPr txBox="1"/>
          <p:nvPr/>
        </p:nvSpPr>
        <p:spPr>
          <a:xfrm>
            <a:off x="20377399" y="36311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Hộp Văn bản 43"/>
          <p:cNvSpPr txBox="1"/>
          <p:nvPr/>
        </p:nvSpPr>
        <p:spPr>
          <a:xfrm>
            <a:off x="23944810" y="36311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Hộp Văn bản 44"/>
          <p:cNvSpPr txBox="1"/>
          <p:nvPr/>
        </p:nvSpPr>
        <p:spPr>
          <a:xfrm>
            <a:off x="21378930" y="41684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45"/>
              <p:cNvSpPr txBox="1"/>
              <p:nvPr/>
            </p:nvSpPr>
            <p:spPr>
              <a:xfrm>
                <a:off x="18712066" y="4168451"/>
                <a:ext cx="697563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Hộp Văn bản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4168451"/>
                <a:ext cx="697563" cy="487249"/>
              </a:xfrm>
              <a:prstGeom prst="rect">
                <a:avLst/>
              </a:prstGeom>
              <a:blipFill rotWithShape="1">
                <a:blip r:embed="rId4"/>
                <a:stretch>
                  <a:fillRect l="-75" t="-64" r="31" b="10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/>
          <p:cNvSpPr txBox="1"/>
          <p:nvPr/>
        </p:nvSpPr>
        <p:spPr>
          <a:xfrm>
            <a:off x="22375613" y="4168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Hộp Văn bản 49"/>
          <p:cNvSpPr txBox="1"/>
          <p:nvPr/>
        </p:nvSpPr>
        <p:spPr>
          <a:xfrm>
            <a:off x="21282680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Hộp Văn bản 50"/>
          <p:cNvSpPr txBox="1"/>
          <p:nvPr/>
        </p:nvSpPr>
        <p:spPr>
          <a:xfrm>
            <a:off x="20281149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Hộp Văn bản 51"/>
          <p:cNvSpPr txBox="1"/>
          <p:nvPr/>
        </p:nvSpPr>
        <p:spPr>
          <a:xfrm>
            <a:off x="20282752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Hộp Văn bản 52"/>
              <p:cNvSpPr txBox="1"/>
              <p:nvPr/>
            </p:nvSpPr>
            <p:spPr>
              <a:xfrm>
                <a:off x="18712066" y="5273273"/>
                <a:ext cx="718402" cy="488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Hộp Văn bản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5273273"/>
                <a:ext cx="718402" cy="488980"/>
              </a:xfrm>
              <a:prstGeom prst="rect">
                <a:avLst/>
              </a:prstGeom>
              <a:blipFill rotWithShape="1">
                <a:blip r:embed="rId5"/>
                <a:stretch>
                  <a:fillRect l="-73" t="-48" r="14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/>
          <p:cNvSpPr txBox="1"/>
          <p:nvPr/>
        </p:nvSpPr>
        <p:spPr>
          <a:xfrm>
            <a:off x="23924701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Hộp Văn bản 54"/>
          <p:cNvSpPr txBox="1"/>
          <p:nvPr/>
        </p:nvSpPr>
        <p:spPr>
          <a:xfrm>
            <a:off x="21276726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Hộp Văn bản 55"/>
              <p:cNvSpPr txBox="1"/>
              <p:nvPr/>
            </p:nvSpPr>
            <p:spPr>
              <a:xfrm>
                <a:off x="18712066" y="5819264"/>
                <a:ext cx="7280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Hộp Văn bản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5819264"/>
                <a:ext cx="728020" cy="477054"/>
              </a:xfrm>
              <a:prstGeom prst="rect">
                <a:avLst/>
              </a:prstGeom>
              <a:blipFill rotWithShape="1">
                <a:blip r:embed="rId6"/>
                <a:stretch>
                  <a:fillRect l="-72" t="-26" r="27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/>
          <p:cNvSpPr txBox="1"/>
          <p:nvPr/>
        </p:nvSpPr>
        <p:spPr>
          <a:xfrm>
            <a:off x="23924701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41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Hộp Văn bản 47"/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/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/>
          <p:cNvSpPr txBox="1"/>
          <p:nvPr/>
        </p:nvSpPr>
        <p:spPr>
          <a:xfrm>
            <a:off x="14041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/>
          <p:cNvSpPr txBox="1"/>
          <p:nvPr/>
        </p:nvSpPr>
        <p:spPr>
          <a:xfrm>
            <a:off x="13079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Hộp Văn bản 63"/>
          <p:cNvSpPr txBox="1"/>
          <p:nvPr/>
        </p:nvSpPr>
        <p:spPr>
          <a:xfrm>
            <a:off x="12767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5" name="Hình ảnh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282868" y="192717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/>
          <p:cNvSpPr txBox="1"/>
          <p:nvPr/>
        </p:nvSpPr>
        <p:spPr>
          <a:xfrm>
            <a:off x="-9822498" y="135235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 animBg="1"/>
      <p:bldP spid="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/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/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/>
          <p:cNvSpPr txBox="1"/>
          <p:nvPr/>
        </p:nvSpPr>
        <p:spPr>
          <a:xfrm>
            <a:off x="162885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/>
          <p:cNvSpPr txBox="1"/>
          <p:nvPr/>
        </p:nvSpPr>
        <p:spPr>
          <a:xfrm>
            <a:off x="161923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Hộp Văn bản 63"/>
          <p:cNvSpPr txBox="1"/>
          <p:nvPr/>
        </p:nvSpPr>
        <p:spPr>
          <a:xfrm>
            <a:off x="161611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5" name="Hình ảnh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315" y="1448728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/>
          <p:cNvSpPr txBox="1"/>
          <p:nvPr/>
        </p:nvSpPr>
        <p:spPr>
          <a:xfrm>
            <a:off x="3314685" y="873903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67" name="Hình ảnh 66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89" y="4778260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8" name="Hộp Văn bản 67"/>
              <p:cNvSpPr txBox="1"/>
              <p:nvPr/>
            </p:nvSpPr>
            <p:spPr>
              <a:xfrm>
                <a:off x="2222017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thức tính nguyên tử khối trung bình của nguyên tố X: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  <m:sub>
                        <m:r>
                          <a:rPr lang="it-IT" sz="2400" b="1" i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…+</m:t>
                            </m:r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trung bình của nguyên tố X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của đồng vị thứ 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tỉ lệ % số nguyên tử của đồng vị thứ i.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Hộp Văn bản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17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blipFill rotWithShape="1">
                <a:blip r:embed="rId6"/>
                <a:stretch>
                  <a:fillRect l="-190" t="-545" r="-182" b="-525"/>
                </a:stretch>
              </a:blipFill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/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/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/>
          <p:cNvSpPr txBox="1"/>
          <p:nvPr/>
        </p:nvSpPr>
        <p:spPr>
          <a:xfrm>
            <a:off x="162885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/>
          <p:cNvSpPr txBox="1"/>
          <p:nvPr/>
        </p:nvSpPr>
        <p:spPr>
          <a:xfrm>
            <a:off x="161923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Hộp Văn bản 63"/>
          <p:cNvSpPr txBox="1"/>
          <p:nvPr/>
        </p:nvSpPr>
        <p:spPr>
          <a:xfrm>
            <a:off x="161611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5" name="Hình ảnh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0487" y="1448728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/>
          <p:cNvSpPr txBox="1"/>
          <p:nvPr/>
        </p:nvSpPr>
        <p:spPr>
          <a:xfrm>
            <a:off x="34730857" y="873903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67" name="Hình ảnh 66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861" y="4778260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8" name="Hộp Văn bản 67"/>
              <p:cNvSpPr txBox="1"/>
              <p:nvPr/>
            </p:nvSpPr>
            <p:spPr>
              <a:xfrm>
                <a:off x="33638189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thức tính nguyên tử khối trung bình của nguyên tố X: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  <m:sub>
                        <m:r>
                          <a:rPr lang="it-IT" sz="2400" b="1" i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</m:oMath>
                </a14:m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…+</m:t>
                            </m:r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2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pt-BR" sz="2400" b="1" i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trung bình của nguyên tố X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của đồng vị thứ 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tỉ lệ % số nguyên tử của đồng vị thứ i.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Hộp Văn bản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8189" y="3837090"/>
                <a:ext cx="7747966" cy="2641292"/>
              </a:xfrm>
              <a:prstGeom prst="roundRect">
                <a:avLst>
                  <a:gd name="adj" fmla="val 11527"/>
                </a:avLst>
              </a:prstGeom>
              <a:blipFill rotWithShape="1">
                <a:blip r:embed="rId6"/>
                <a:stretch>
                  <a:fillRect l="-185" t="-545" r="-180" b="-525"/>
                </a:stretch>
              </a:blipFill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/>
              <p:cNvSpPr txBox="1"/>
              <p:nvPr/>
            </p:nvSpPr>
            <p:spPr>
              <a:xfrm>
                <a:off x="3456738" y="2258615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chlorine: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75</m:t>
                            </m:r>
                            <m:r>
                              <a:rPr lang="vi-VN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76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vi-VN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48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>
          <p:sp>
            <p:nvSpPr>
              <p:cNvPr id="21" name="Hộp Văn bản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38" y="2258615"/>
                <a:ext cx="5409417" cy="1170385"/>
              </a:xfrm>
              <a:prstGeom prst="rect">
                <a:avLst/>
              </a:prstGeom>
              <a:blipFill rotWithShape="1">
                <a:blip r:embed="rId7"/>
                <a:stretch>
                  <a:fillRect l="-8" t="-47" r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/>
              <p:cNvSpPr txBox="1"/>
              <p:nvPr/>
            </p:nvSpPr>
            <p:spPr>
              <a:xfrm>
                <a:off x="1404111" y="873903"/>
                <a:ext cx="9179222" cy="11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chlorine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lệ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75,76%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24,24%. </a:t>
                </a:r>
                <a:endParaRPr lang="en-US" sz="2400" dirty="0"/>
              </a:p>
            </p:txBody>
          </p:sp>
        </mc:Choice>
        <mc:Fallback>
          <p:sp>
            <p:nvSpPr>
              <p:cNvPr id="22" name="Hộp Văn bản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11" y="873903"/>
                <a:ext cx="9179222" cy="1159741"/>
              </a:xfrm>
              <a:prstGeom prst="rect">
                <a:avLst/>
              </a:prstGeom>
              <a:blipFill rotWithShape="1">
                <a:blip r:embed="rId8"/>
                <a:stretch>
                  <a:fillRect l="-1" t="-12" r="5" b="-29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1063476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/>
              <p:cNvSpPr txBox="1"/>
              <p:nvPr/>
            </p:nvSpPr>
            <p:spPr>
              <a:xfrm>
                <a:off x="3827161" y="5197252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copper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63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69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65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63,617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>
          <p:sp>
            <p:nvSpPr>
              <p:cNvPr id="24" name="Hộp Văn bản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61" y="5197252"/>
                <a:ext cx="5409417" cy="1170385"/>
              </a:xfrm>
              <a:prstGeom prst="rect">
                <a:avLst/>
              </a:prstGeom>
              <a:blipFill rotWithShape="1">
                <a:blip r:embed="rId9"/>
                <a:stretch>
                  <a:fillRect t="-35" r="9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/>
              <p:cNvSpPr txBox="1"/>
              <p:nvPr/>
            </p:nvSpPr>
            <p:spPr>
              <a:xfrm>
                <a:off x="1505416" y="3404637"/>
                <a:ext cx="10070484" cy="1716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(69,15%)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(30,85%).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trung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25" name="Hộp Văn bản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16" y="3404637"/>
                <a:ext cx="10070484" cy="1716880"/>
              </a:xfrm>
              <a:prstGeom prst="rect">
                <a:avLst/>
              </a:prstGeom>
              <a:blipFill rotWithShape="1">
                <a:blip r:embed="rId10"/>
                <a:stretch>
                  <a:fillRect l="-5" t="-23" r="5" b="-17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0" y="3594210"/>
            <a:ext cx="76200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  <p:bldP spid="24" grpId="0" build="p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/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/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/>
              <p:cNvSpPr txBox="1"/>
              <p:nvPr/>
            </p:nvSpPr>
            <p:spPr>
              <a:xfrm>
                <a:off x="21548797" y="2258615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chlorine: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75</m:t>
                            </m:r>
                            <m:r>
                              <a:rPr lang="vi-VN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76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vi-VN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48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>
          <p:sp>
            <p:nvSpPr>
              <p:cNvPr id="21" name="Hộp Văn bản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797" y="2258615"/>
                <a:ext cx="5409417" cy="1170385"/>
              </a:xfrm>
              <a:prstGeom prst="rect">
                <a:avLst/>
              </a:prstGeom>
              <a:blipFill rotWithShape="1">
                <a:blip r:embed="rId3"/>
                <a:stretch>
                  <a:fillRect l="-1" t="-47" r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/>
              <p:cNvSpPr txBox="1"/>
              <p:nvPr/>
            </p:nvSpPr>
            <p:spPr>
              <a:xfrm>
                <a:off x="19496170" y="873903"/>
                <a:ext cx="9179222" cy="11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chlorine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lệ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75,76%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24,24%. </a:t>
                </a:r>
                <a:endParaRPr lang="en-US" sz="2400" dirty="0"/>
              </a:p>
            </p:txBody>
          </p:sp>
        </mc:Choice>
        <mc:Fallback>
          <p:sp>
            <p:nvSpPr>
              <p:cNvPr id="22" name="Hộp Văn bản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70" y="873903"/>
                <a:ext cx="9179222" cy="1159741"/>
              </a:xfrm>
              <a:prstGeom prst="rect">
                <a:avLst/>
              </a:prstGeom>
              <a:blipFill rotWithShape="1">
                <a:blip r:embed="rId4"/>
                <a:stretch>
                  <a:fillRect l="-4" t="-12" r="1" b="-29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854" y="1063476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/>
              <p:cNvSpPr txBox="1"/>
              <p:nvPr/>
            </p:nvSpPr>
            <p:spPr>
              <a:xfrm>
                <a:off x="21919220" y="5197252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copper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63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69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65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63,617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>
          <p:sp>
            <p:nvSpPr>
              <p:cNvPr id="24" name="Hộp Văn bản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220" y="5197252"/>
                <a:ext cx="5409417" cy="1170385"/>
              </a:xfrm>
              <a:prstGeom prst="rect">
                <a:avLst/>
              </a:prstGeom>
              <a:blipFill rotWithShape="1">
                <a:blip r:embed="rId6"/>
                <a:stretch>
                  <a:fillRect l="-5" t="-35" r="3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/>
              <p:cNvSpPr txBox="1"/>
              <p:nvPr/>
            </p:nvSpPr>
            <p:spPr>
              <a:xfrm>
                <a:off x="19597475" y="3404637"/>
                <a:ext cx="10070484" cy="1716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(69,15%)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(30,85%).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trung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25" name="Hộp Văn bản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475" y="3404637"/>
                <a:ext cx="10070484" cy="1716880"/>
              </a:xfrm>
              <a:prstGeom prst="rect">
                <a:avLst/>
              </a:prstGeom>
              <a:blipFill rotWithShape="1">
                <a:blip r:embed="rId7"/>
                <a:stretch>
                  <a:fillRect l="-1" t="-23" r="1" b="-17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159" y="3594210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/>
              <p:cNvSpPr txBox="1"/>
              <p:nvPr/>
            </p:nvSpPr>
            <p:spPr>
              <a:xfrm>
                <a:off x="1404110" y="848502"/>
                <a:ext cx="10102089" cy="116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neon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(90,9%),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(0,3%),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(8,8%)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Hộp Văn bản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10" y="848502"/>
                <a:ext cx="10102089" cy="1168590"/>
              </a:xfrm>
              <a:prstGeom prst="rect">
                <a:avLst/>
              </a:prstGeom>
              <a:blipFill rotWithShape="1">
                <a:blip r:embed="rId8"/>
                <a:stretch>
                  <a:fillRect l="-1" t="-12" r="6" b="-17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" y="1063476"/>
            <a:ext cx="762000" cy="762000"/>
          </a:xfrm>
          <a:prstGeom prst="rect">
            <a:avLst/>
          </a:prstGeom>
        </p:spPr>
      </p:pic>
      <p:pic>
        <p:nvPicPr>
          <p:cNvPr id="29" name="Hình ảnh 28"/>
          <p:cNvPicPr>
            <a:picLocks noChangeAspect="1"/>
          </p:cNvPicPr>
          <p:nvPr/>
        </p:nvPicPr>
        <p:blipFill rotWithShape="1">
          <a:blip r:embed="rId9"/>
          <a:srcRect l="6793" r="6793"/>
          <a:stretch>
            <a:fillRect/>
          </a:stretch>
        </p:blipFill>
        <p:spPr bwMode="auto">
          <a:xfrm>
            <a:off x="514795" y="2001665"/>
            <a:ext cx="4312205" cy="4312205"/>
          </a:xfrm>
          <a:prstGeom prst="rect">
            <a:avLst/>
          </a:prstGeom>
          <a:ln>
            <a:noFill/>
          </a:ln>
        </p:spPr>
      </p:pic>
      <p:sp>
        <p:nvSpPr>
          <p:cNvPr id="30" name="Hộp Văn bản 29"/>
          <p:cNvSpPr txBox="1"/>
          <p:nvPr/>
        </p:nvSpPr>
        <p:spPr>
          <a:xfrm>
            <a:off x="1276795" y="6204984"/>
            <a:ext cx="339619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/>
              <p:cNvSpPr txBox="1"/>
              <p:nvPr/>
            </p:nvSpPr>
            <p:spPr>
              <a:xfrm>
                <a:off x="5416254" y="3092692"/>
                <a:ext cx="5500691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neon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Ne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vi-VN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20,2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>
          <p:sp>
            <p:nvSpPr>
              <p:cNvPr id="31" name="Hộp Văn bản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54" y="3092692"/>
                <a:ext cx="5500691" cy="1170385"/>
              </a:xfrm>
              <a:prstGeom prst="rect">
                <a:avLst/>
              </a:prstGeom>
              <a:blipFill rotWithShape="1">
                <a:blip r:embed="rId10"/>
                <a:stretch>
                  <a:fillRect l="-6" t="-21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Đồ họa 4"/>
          <p:cNvGrpSpPr/>
          <p:nvPr/>
        </p:nvGrpSpPr>
        <p:grpSpPr>
          <a:xfrm>
            <a:off x="944393" y="94062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/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/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/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/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/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/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/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/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/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/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/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/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/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/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/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/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/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/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/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/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/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/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/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/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/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/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/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/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/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/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/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/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/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/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/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/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/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/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/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/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/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/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/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/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/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/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/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/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/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/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/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/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/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/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/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/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/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/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/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/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/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" name="Hình tự do: Hình 106"/>
          <p:cNvSpPr/>
          <p:nvPr/>
        </p:nvSpPr>
        <p:spPr>
          <a:xfrm>
            <a:off x="929130" y="146486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8" name="Đồ họa 4"/>
          <p:cNvGrpSpPr/>
          <p:nvPr/>
        </p:nvGrpSpPr>
        <p:grpSpPr>
          <a:xfrm>
            <a:off x="2896423" y="9474974"/>
            <a:ext cx="1973728" cy="1170032"/>
            <a:chOff x="8122226" y="940574"/>
            <a:chExt cx="1973728" cy="1170032"/>
          </a:xfrm>
        </p:grpSpPr>
        <p:sp>
          <p:nvSpPr>
            <p:cNvPr id="109" name="Hình tự do: Hình 108"/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/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/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/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/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/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/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/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/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/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/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/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/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/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/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/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/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/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/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/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/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/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/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/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/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/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/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/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/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/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/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/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/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/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/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/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/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/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/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/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/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/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/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/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/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/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/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/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/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/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/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/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/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/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/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/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/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/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/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/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/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/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/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/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/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/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/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/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/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/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/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/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/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/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/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/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/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/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/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/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/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/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/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/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/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/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/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/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/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/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/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/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/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/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/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/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/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/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/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/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/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/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/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/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/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/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/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/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/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/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/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/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/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/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/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/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/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/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/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/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/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/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/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/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/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/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/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/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/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/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/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/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/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/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/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/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/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/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/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/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/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/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/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/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/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/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/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/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/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/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/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/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/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/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/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/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/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/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/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/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/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/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/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/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/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/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/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/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/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/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/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/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/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/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/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/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/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/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/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/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/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/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/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/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/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/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/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/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7" name="Đồ họa 4"/>
          <p:cNvGrpSpPr/>
          <p:nvPr/>
        </p:nvGrpSpPr>
        <p:grpSpPr>
          <a:xfrm>
            <a:off x="5221161" y="10650974"/>
            <a:ext cx="994761" cy="220668"/>
            <a:chOff x="10446964" y="2116574"/>
            <a:chExt cx="994761" cy="220668"/>
          </a:xfrm>
        </p:grpSpPr>
        <p:sp>
          <p:nvSpPr>
            <p:cNvPr id="298" name="Hình tự do: Hình 297"/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/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/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/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/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/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/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/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/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/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/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Đồ họa 4"/>
          <p:cNvGrpSpPr/>
          <p:nvPr/>
        </p:nvGrpSpPr>
        <p:grpSpPr>
          <a:xfrm>
            <a:off x="2720684" y="11642029"/>
            <a:ext cx="1646586" cy="926979"/>
            <a:chOff x="7946487" y="3107629"/>
            <a:chExt cx="1646586" cy="926979"/>
          </a:xfrm>
        </p:grpSpPr>
        <p:sp>
          <p:nvSpPr>
            <p:cNvPr id="310" name="Hình tự do: Hình 309"/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/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/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/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/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/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/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/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/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/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/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/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/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/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/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/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/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/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/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/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/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/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/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/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/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/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/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/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/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/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/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/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/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/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/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/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/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/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/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/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/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/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/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/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/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/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/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/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/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1" name="Đồ họa 4"/>
          <p:cNvGrpSpPr/>
          <p:nvPr/>
        </p:nvGrpSpPr>
        <p:grpSpPr>
          <a:xfrm>
            <a:off x="2555007" y="10969187"/>
            <a:ext cx="3494420" cy="3682128"/>
            <a:chOff x="7780810" y="2434787"/>
            <a:chExt cx="3494420" cy="3682128"/>
          </a:xfrm>
        </p:grpSpPr>
        <p:sp>
          <p:nvSpPr>
            <p:cNvPr id="362" name="Hình tự do: Hình 361"/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/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/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/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/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/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/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/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/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/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/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/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/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/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/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/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/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/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/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/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/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/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/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/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/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/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/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/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/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/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/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/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/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/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/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/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/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/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/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/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/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/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/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/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/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/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/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/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/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/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/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/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/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/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/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/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/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/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/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/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/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/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/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/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/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/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/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/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/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/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/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/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/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/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/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/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/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/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/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/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/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/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/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/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/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/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/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/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/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/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/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/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/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/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/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/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/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/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0" name="Đồ họa 4"/>
          <p:cNvGrpSpPr/>
          <p:nvPr/>
        </p:nvGrpSpPr>
        <p:grpSpPr>
          <a:xfrm>
            <a:off x="1158573" y="10253373"/>
            <a:ext cx="2073545" cy="4402389"/>
            <a:chOff x="6384376" y="1718973"/>
            <a:chExt cx="2073545" cy="4402389"/>
          </a:xfrm>
        </p:grpSpPr>
        <p:sp>
          <p:nvSpPr>
            <p:cNvPr id="461" name="Hình tự do: Hình 460"/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/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/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/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/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/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/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/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/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/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/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/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/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/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/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/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/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/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/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/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/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/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/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/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/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/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/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/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/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/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/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/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/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/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/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/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/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/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Hình tự do: Hình 498"/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Hình tự do: Hình 499"/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Hình tự do: Hình 500"/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Hình tự do: Hình 501"/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Hình tự do: Hình 502"/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Hình tự do: Hình 503"/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Hình tự do: Hình 504"/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Hình tự do: Hình 505"/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Hình tự do: Hình 506"/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8" name="Hộp Văn bản 507"/>
          <p:cNvSpPr txBox="1"/>
          <p:nvPr/>
        </p:nvSpPr>
        <p:spPr>
          <a:xfrm>
            <a:off x="8222583" y="-4953416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9" name="Hộp Văn bản 508"/>
          <p:cNvSpPr txBox="1"/>
          <p:nvPr/>
        </p:nvSpPr>
        <p:spPr>
          <a:xfrm>
            <a:off x="7227919" y="-3377118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  <a:endParaRPr lang="vi-VN" sz="8000" b="1" spc="300">
              <a:solidFill>
                <a:schemeClr val="bg1"/>
              </a:solidFill>
              <a:latin typeface="#9Slide03 Bebas Neue Bold" panose="020B0606020202050201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510" name="Hộp Văn bản 509"/>
          <p:cNvSpPr txBox="1"/>
          <p:nvPr/>
        </p:nvSpPr>
        <p:spPr>
          <a:xfrm>
            <a:off x="7636686" y="-2011013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  <a:endParaRPr lang="vi-VN" sz="8000" b="1" spc="300">
              <a:latin typeface="#9Slide03 Bebas Neue Bold" panose="020B0606020202050201" pitchFamily="34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ồ họa 4"/>
          <p:cNvGrpSpPr/>
          <p:nvPr/>
        </p:nvGrpSpPr>
        <p:grpSpPr>
          <a:xfrm>
            <a:off x="944393" y="871893"/>
            <a:ext cx="5423121" cy="5247480"/>
            <a:chOff x="6170196" y="871893"/>
            <a:chExt cx="5423121" cy="5247480"/>
          </a:xfrm>
        </p:grpSpPr>
        <p:sp>
          <p:nvSpPr>
            <p:cNvPr id="5" name="Hình tự do: Hình 4"/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/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/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/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/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/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/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Hình tự do: Hình 11"/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/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/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Hình tự do: Hình 14"/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/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ình tự do: Hình 16"/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/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Hình tự do: Hình 18"/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Hình tự do: Hình 19"/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Hình tự do: Hình 20"/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Hình tự do: Hình 21"/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/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/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Hình tự do: Hình 24"/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Hình tự do: Hình 25"/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ình tự do: Hình 26"/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Hình tự do: Hình 27"/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Hình tự do: Hình 28"/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Hình tự do: Hình 29"/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Hình tự do: Hình 30"/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ình tự do: Hình 31"/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Hình tự do: Hình 32"/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/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/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/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/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/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/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/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/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/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/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/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/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/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/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Hình tự do: Hình 47"/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Hình tự do: Hình 48"/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/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/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/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/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/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/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/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/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Hình tự do: Hình 57"/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Hình tự do: Hình 58"/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/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/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/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/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/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/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Hình tự do: Hình 65"/>
          <p:cNvSpPr/>
          <p:nvPr/>
        </p:nvSpPr>
        <p:spPr>
          <a:xfrm>
            <a:off x="92913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Đồ họa 4"/>
          <p:cNvGrpSpPr/>
          <p:nvPr/>
        </p:nvGrpSpPr>
        <p:grpSpPr>
          <a:xfrm>
            <a:off x="2896423" y="940574"/>
            <a:ext cx="1973728" cy="1170032"/>
            <a:chOff x="8122226" y="940574"/>
            <a:chExt cx="1973728" cy="1170032"/>
          </a:xfrm>
        </p:grpSpPr>
        <p:sp>
          <p:nvSpPr>
            <p:cNvPr id="68" name="Hình tự do: Hình 67"/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/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/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/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/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/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/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/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/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/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/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/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/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/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/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/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/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/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/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/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/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/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/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/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/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/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/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/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/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/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/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/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/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/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/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/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/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/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/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/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/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/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/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/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/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/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/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/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/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/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/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/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/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/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/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/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/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/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/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/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/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/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/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/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/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/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/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/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/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/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/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/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/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/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/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/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/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/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/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/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/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/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/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/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/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/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/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/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/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/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/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/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/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/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/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/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/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/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/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/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/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/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/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/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/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/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/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/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/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/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/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/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/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/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/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/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/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/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/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/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/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/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/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/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/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/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/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/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/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/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/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/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/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/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/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/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/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/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/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/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/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/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/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/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/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/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/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/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/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/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/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/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/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/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/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/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/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/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/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/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/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/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/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/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/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/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/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/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/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/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/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/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/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/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/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/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/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/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/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/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/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/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/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/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/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/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/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/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6" name="Đồ họa 4"/>
          <p:cNvGrpSpPr/>
          <p:nvPr/>
        </p:nvGrpSpPr>
        <p:grpSpPr>
          <a:xfrm>
            <a:off x="5221161" y="2116574"/>
            <a:ext cx="994761" cy="220668"/>
            <a:chOff x="10446964" y="2116574"/>
            <a:chExt cx="994761" cy="220668"/>
          </a:xfrm>
        </p:grpSpPr>
        <p:sp>
          <p:nvSpPr>
            <p:cNvPr id="257" name="Hình tự do: Hình 256"/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/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/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/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/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/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/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/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/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/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/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8" name="Đồ họa 4"/>
          <p:cNvGrpSpPr/>
          <p:nvPr/>
        </p:nvGrpSpPr>
        <p:grpSpPr>
          <a:xfrm>
            <a:off x="2720684" y="3107629"/>
            <a:ext cx="1646586" cy="926979"/>
            <a:chOff x="7946487" y="3107629"/>
            <a:chExt cx="1646586" cy="926979"/>
          </a:xfrm>
        </p:grpSpPr>
        <p:sp>
          <p:nvSpPr>
            <p:cNvPr id="269" name="Hình tự do: Hình 268"/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/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/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/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/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/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/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/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/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/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/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/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/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/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/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/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/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/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/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/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/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/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/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/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/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/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/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/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/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/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/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/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/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/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/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/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/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/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/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/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/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/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/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/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/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/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/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/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/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Đồ họa 4"/>
          <p:cNvGrpSpPr/>
          <p:nvPr/>
        </p:nvGrpSpPr>
        <p:grpSpPr>
          <a:xfrm>
            <a:off x="2555007" y="2434787"/>
            <a:ext cx="3494420" cy="3682128"/>
            <a:chOff x="7780810" y="2434787"/>
            <a:chExt cx="3494420" cy="3682128"/>
          </a:xfrm>
        </p:grpSpPr>
        <p:sp>
          <p:nvSpPr>
            <p:cNvPr id="321" name="Hình tự do: Hình 320"/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/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/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/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/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/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/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/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/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/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/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/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/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/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/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/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/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/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/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/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/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/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/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/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/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/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/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/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/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/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/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/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/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/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/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/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/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/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/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/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/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/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/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/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/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/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/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/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/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/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/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/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/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/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/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/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/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/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/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/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/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/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/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/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/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/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/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/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/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/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/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/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/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/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/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/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/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/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/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/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/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/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/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/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/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/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/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/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/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/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/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/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/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/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/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/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/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/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9" name="Đồ họa 4"/>
          <p:cNvGrpSpPr/>
          <p:nvPr/>
        </p:nvGrpSpPr>
        <p:grpSpPr>
          <a:xfrm>
            <a:off x="1158573" y="1718973"/>
            <a:ext cx="2073545" cy="4402389"/>
            <a:chOff x="6384376" y="1718973"/>
            <a:chExt cx="2073545" cy="4402389"/>
          </a:xfrm>
        </p:grpSpPr>
        <p:sp>
          <p:nvSpPr>
            <p:cNvPr id="420" name="Hình tự do: Hình 419"/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/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/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/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/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/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/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/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/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/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/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/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/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/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/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/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/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/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/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/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/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/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/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/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/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/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/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/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/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/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/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/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/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/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/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/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/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/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/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/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/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/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/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/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/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/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/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Hộp Văn bản 466"/>
          <p:cNvSpPr txBox="1"/>
          <p:nvPr/>
        </p:nvSpPr>
        <p:spPr>
          <a:xfrm>
            <a:off x="8222583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/>
          <p:cNvSpPr txBox="1"/>
          <p:nvPr/>
        </p:nvSpPr>
        <p:spPr>
          <a:xfrm>
            <a:off x="6690112" y="2921667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/>
          <p:cNvSpPr txBox="1"/>
          <p:nvPr/>
        </p:nvSpPr>
        <p:spPr>
          <a:xfrm>
            <a:off x="7269598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/>
          <p:nvPr/>
        </p:nvSpPr>
        <p:spPr>
          <a:xfrm>
            <a:off x="275458" y="-4375481"/>
            <a:ext cx="896112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tử khối và nguyên tử khối trung bình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-5884953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/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/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/>
              <p:cNvSpPr txBox="1"/>
              <p:nvPr/>
            </p:nvSpPr>
            <p:spPr>
              <a:xfrm>
                <a:off x="15551910" y="848502"/>
                <a:ext cx="10102089" cy="116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neon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(90,9%),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(0,3%),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(8,8%)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Hộp Văn bản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910" y="848502"/>
                <a:ext cx="10102089" cy="1168590"/>
              </a:xfrm>
              <a:prstGeom prst="rect">
                <a:avLst/>
              </a:prstGeom>
              <a:blipFill rotWithShape="1">
                <a:blip r:embed="rId3"/>
                <a:stretch>
                  <a:fillRect l="-1" t="-12" r="6" b="-17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595" y="1063476"/>
            <a:ext cx="762000" cy="762000"/>
          </a:xfrm>
          <a:prstGeom prst="rect">
            <a:avLst/>
          </a:prstGeom>
        </p:spPr>
      </p:pic>
      <p:pic>
        <p:nvPicPr>
          <p:cNvPr id="29" name="Hình ảnh 28"/>
          <p:cNvPicPr>
            <a:picLocks noChangeAspect="1"/>
          </p:cNvPicPr>
          <p:nvPr/>
        </p:nvPicPr>
        <p:blipFill rotWithShape="1">
          <a:blip r:embed="rId5"/>
          <a:srcRect l="6793" r="6793"/>
          <a:stretch>
            <a:fillRect/>
          </a:stretch>
        </p:blipFill>
        <p:spPr bwMode="auto">
          <a:xfrm>
            <a:off x="-11176462" y="2001665"/>
            <a:ext cx="4312205" cy="4312205"/>
          </a:xfrm>
          <a:prstGeom prst="rect">
            <a:avLst/>
          </a:prstGeom>
          <a:ln>
            <a:noFill/>
          </a:ln>
        </p:spPr>
      </p:pic>
      <p:sp>
        <p:nvSpPr>
          <p:cNvPr id="30" name="Hộp Văn bản 29"/>
          <p:cNvSpPr txBox="1"/>
          <p:nvPr/>
        </p:nvSpPr>
        <p:spPr>
          <a:xfrm>
            <a:off x="-10414462" y="6204984"/>
            <a:ext cx="339619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/>
              <p:cNvSpPr txBox="1"/>
              <p:nvPr/>
            </p:nvSpPr>
            <p:spPr>
              <a:xfrm>
                <a:off x="14406040" y="3092692"/>
                <a:ext cx="5500691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neon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Ne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vi-VN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20,2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>
          <p:sp>
            <p:nvSpPr>
              <p:cNvPr id="31" name="Hộp Văn bản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040" y="3092692"/>
                <a:ext cx="5500691" cy="1170385"/>
              </a:xfrm>
              <a:prstGeom prst="rect">
                <a:avLst/>
              </a:prstGeom>
              <a:blipFill rotWithShape="1">
                <a:blip r:embed="rId6"/>
                <a:stretch>
                  <a:fillRect l="-8" t="-21" r="2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Đồ họa 4"/>
          <p:cNvGrpSpPr/>
          <p:nvPr/>
        </p:nvGrpSpPr>
        <p:grpSpPr>
          <a:xfrm>
            <a:off x="944393" y="8718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/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/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/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/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/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/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/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/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/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/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/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/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/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/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/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/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/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/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/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/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/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/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/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/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/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/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/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/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/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65"/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66"/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67"/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/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/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/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/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/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/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/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/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/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/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/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/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/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/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/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/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/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/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/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/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/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/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/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/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/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/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/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/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/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Hình tự do: Hình 97"/>
          <p:cNvSpPr/>
          <p:nvPr/>
        </p:nvSpPr>
        <p:spPr>
          <a:xfrm>
            <a:off x="92913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Đồ họa 4"/>
          <p:cNvGrpSpPr/>
          <p:nvPr/>
        </p:nvGrpSpPr>
        <p:grpSpPr>
          <a:xfrm>
            <a:off x="2896423" y="940574"/>
            <a:ext cx="1973728" cy="1170032"/>
            <a:chOff x="8122226" y="940574"/>
            <a:chExt cx="1973728" cy="1170032"/>
          </a:xfrm>
        </p:grpSpPr>
        <p:sp>
          <p:nvSpPr>
            <p:cNvPr id="100" name="Hình tự do: Hình 99"/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/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/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/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/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/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/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/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/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/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/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/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/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/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/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/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/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/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/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/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/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/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/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/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/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/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/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/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/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/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/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/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/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/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/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/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/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/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/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/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/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/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/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/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/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/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/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/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/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/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/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/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/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/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/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/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/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/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/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/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/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/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/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/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/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/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/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/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/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/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/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/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/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/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/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/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/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/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/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/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/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/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/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/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/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/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/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/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/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/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/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/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/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/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/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/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/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/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/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/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/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/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/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/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/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/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/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/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/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/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/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/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/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/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/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/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/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/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/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/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/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/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/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/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/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/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/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/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/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/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/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/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/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/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/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/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/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/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/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/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/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/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/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/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/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/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/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/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/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/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/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/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/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/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/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/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/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/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/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/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/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/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/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/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/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/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/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/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/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/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/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/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/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/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/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/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/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/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/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/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/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/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/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/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/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/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/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/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Đồ họa 4"/>
          <p:cNvGrpSpPr/>
          <p:nvPr/>
        </p:nvGrpSpPr>
        <p:grpSpPr>
          <a:xfrm>
            <a:off x="5221161" y="2116574"/>
            <a:ext cx="994761" cy="220668"/>
            <a:chOff x="10446964" y="2116574"/>
            <a:chExt cx="994761" cy="220668"/>
          </a:xfrm>
        </p:grpSpPr>
        <p:sp>
          <p:nvSpPr>
            <p:cNvPr id="289" name="Hình tự do: Hình 288"/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/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/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/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/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/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/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/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/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/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/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Đồ họa 4"/>
          <p:cNvGrpSpPr/>
          <p:nvPr/>
        </p:nvGrpSpPr>
        <p:grpSpPr>
          <a:xfrm>
            <a:off x="2720684" y="3107629"/>
            <a:ext cx="1646586" cy="926979"/>
            <a:chOff x="7946487" y="3107629"/>
            <a:chExt cx="1646586" cy="926979"/>
          </a:xfrm>
        </p:grpSpPr>
        <p:sp>
          <p:nvSpPr>
            <p:cNvPr id="301" name="Hình tự do: Hình 300"/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/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/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/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/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/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/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/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/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/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/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/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/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/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/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/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/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/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/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/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/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/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/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/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/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/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/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/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/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/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/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/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/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/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/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/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/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/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/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/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/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/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/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/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/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/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/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/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/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Đồ họa 4"/>
          <p:cNvGrpSpPr/>
          <p:nvPr/>
        </p:nvGrpSpPr>
        <p:grpSpPr>
          <a:xfrm>
            <a:off x="2555007" y="2434787"/>
            <a:ext cx="3494420" cy="3682128"/>
            <a:chOff x="7780810" y="2434787"/>
            <a:chExt cx="3494420" cy="3682128"/>
          </a:xfrm>
        </p:grpSpPr>
        <p:sp>
          <p:nvSpPr>
            <p:cNvPr id="353" name="Hình tự do: Hình 352"/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/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/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/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/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/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/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/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/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/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/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/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/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/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/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/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/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/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/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/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/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/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/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/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/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/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/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/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/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/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/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/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/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/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/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/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/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/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/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/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/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/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/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/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/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/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/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/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/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/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/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/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/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/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/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/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/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/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/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/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/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/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/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/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/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/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/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/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/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/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/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/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/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/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/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/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/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/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/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/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/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/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/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/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/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/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/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/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/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/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/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/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/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/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/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/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/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/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Đồ họa 4"/>
          <p:cNvGrpSpPr/>
          <p:nvPr/>
        </p:nvGrpSpPr>
        <p:grpSpPr>
          <a:xfrm>
            <a:off x="1158573" y="1718973"/>
            <a:ext cx="2073545" cy="4402389"/>
            <a:chOff x="6384376" y="1718973"/>
            <a:chExt cx="2073545" cy="4402389"/>
          </a:xfrm>
        </p:grpSpPr>
        <p:sp>
          <p:nvSpPr>
            <p:cNvPr id="452" name="Hình tự do: Hình 451"/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/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/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/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/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/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/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/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/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/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/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/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/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/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/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/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/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/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/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/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/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/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/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/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/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/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/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/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/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/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/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/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/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/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/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/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/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/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/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/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/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/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/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/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/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/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/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Hộp Văn bản 498"/>
          <p:cNvSpPr txBox="1"/>
          <p:nvPr/>
        </p:nvSpPr>
        <p:spPr>
          <a:xfrm>
            <a:off x="8222583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500" name="Hộp Văn bản 499"/>
          <p:cNvSpPr txBox="1"/>
          <p:nvPr/>
        </p:nvSpPr>
        <p:spPr>
          <a:xfrm>
            <a:off x="6690112" y="2921667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501" name="Hộp Văn bản 500"/>
          <p:cNvSpPr txBox="1"/>
          <p:nvPr/>
        </p:nvSpPr>
        <p:spPr>
          <a:xfrm>
            <a:off x="7269598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Đồ họa 4"/>
          <p:cNvGrpSpPr/>
          <p:nvPr/>
        </p:nvGrpSpPr>
        <p:grpSpPr>
          <a:xfrm>
            <a:off x="-11019007" y="8718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/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/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/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/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/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/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/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/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/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/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/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/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/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/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/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/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/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/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/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/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/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/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/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/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/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/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/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/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/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65"/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66"/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67"/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/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/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/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/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/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/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/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/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/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/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/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/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/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/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/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/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/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/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/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/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/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/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/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/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/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/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/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/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/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Hình tự do: Hình 97"/>
          <p:cNvSpPr/>
          <p:nvPr/>
        </p:nvSpPr>
        <p:spPr>
          <a:xfrm>
            <a:off x="-11034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Đồ họa 4"/>
          <p:cNvGrpSpPr/>
          <p:nvPr/>
        </p:nvGrpSpPr>
        <p:grpSpPr>
          <a:xfrm>
            <a:off x="-9066977" y="940574"/>
            <a:ext cx="1973728" cy="1170032"/>
            <a:chOff x="8122226" y="940574"/>
            <a:chExt cx="1973728" cy="1170032"/>
          </a:xfrm>
        </p:grpSpPr>
        <p:sp>
          <p:nvSpPr>
            <p:cNvPr id="100" name="Hình tự do: Hình 99"/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/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/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/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/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/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/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/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/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/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/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/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/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/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/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/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/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/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/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/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/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/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/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/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/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/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/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/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/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/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/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/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/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/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/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/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/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/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/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/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/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/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/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/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/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/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/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/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/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/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/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/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/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/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/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/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/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/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/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/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/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/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/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/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/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/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/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/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/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/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/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/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/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/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/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/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/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/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/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/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/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/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/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/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/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/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/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/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/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/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/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/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/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/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/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/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/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/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/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/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/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/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/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/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/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/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/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/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/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/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/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/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/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/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/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/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/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/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/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/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/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/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/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/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/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/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/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/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/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/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/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/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/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/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/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/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/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/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/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/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/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/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/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/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/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/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/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/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/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/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/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/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/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/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/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/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/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/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/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/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/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/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/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/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/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/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/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/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/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/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/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/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/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/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/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/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/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/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/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/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/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/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/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/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/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/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/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/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Đồ họa 4"/>
          <p:cNvGrpSpPr/>
          <p:nvPr/>
        </p:nvGrpSpPr>
        <p:grpSpPr>
          <a:xfrm>
            <a:off x="-6742239" y="2116574"/>
            <a:ext cx="994761" cy="220668"/>
            <a:chOff x="10446964" y="2116574"/>
            <a:chExt cx="994761" cy="220668"/>
          </a:xfrm>
        </p:grpSpPr>
        <p:sp>
          <p:nvSpPr>
            <p:cNvPr id="289" name="Hình tự do: Hình 288"/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/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/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/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/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/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/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/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/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/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/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Đồ họa 4"/>
          <p:cNvGrpSpPr/>
          <p:nvPr/>
        </p:nvGrpSpPr>
        <p:grpSpPr>
          <a:xfrm>
            <a:off x="-9242716" y="3107629"/>
            <a:ext cx="1646586" cy="926979"/>
            <a:chOff x="7946487" y="3107629"/>
            <a:chExt cx="1646586" cy="926979"/>
          </a:xfrm>
        </p:grpSpPr>
        <p:sp>
          <p:nvSpPr>
            <p:cNvPr id="301" name="Hình tự do: Hình 300"/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/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/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/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/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/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/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/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/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/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/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/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/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/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/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/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/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/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/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/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/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/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/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/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/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/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/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/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/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/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/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/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/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/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/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/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/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/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/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/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/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/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/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/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/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/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/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/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/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Đồ họa 4"/>
          <p:cNvGrpSpPr/>
          <p:nvPr/>
        </p:nvGrpSpPr>
        <p:grpSpPr>
          <a:xfrm>
            <a:off x="-9408393" y="2434787"/>
            <a:ext cx="3494420" cy="3682128"/>
            <a:chOff x="7780810" y="2434787"/>
            <a:chExt cx="3494420" cy="3682128"/>
          </a:xfrm>
        </p:grpSpPr>
        <p:sp>
          <p:nvSpPr>
            <p:cNvPr id="353" name="Hình tự do: Hình 352"/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/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/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/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/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/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/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/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/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/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/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/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/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/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/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/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/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/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/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/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/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/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/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/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/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/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/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/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/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/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/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/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/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/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/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/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/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/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/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/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/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/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/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/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/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/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/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/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/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/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/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/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/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/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/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/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/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/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/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/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/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/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/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/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/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/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/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/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/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/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/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/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/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/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/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/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/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/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/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/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/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/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/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/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/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/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/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/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/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/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/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/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/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/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/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/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/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/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Đồ họa 4"/>
          <p:cNvGrpSpPr/>
          <p:nvPr/>
        </p:nvGrpSpPr>
        <p:grpSpPr>
          <a:xfrm>
            <a:off x="-10804827" y="1718973"/>
            <a:ext cx="2073545" cy="4402389"/>
            <a:chOff x="6384376" y="1718973"/>
            <a:chExt cx="2073545" cy="4402389"/>
          </a:xfrm>
        </p:grpSpPr>
        <p:sp>
          <p:nvSpPr>
            <p:cNvPr id="452" name="Hình tự do: Hình 451"/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/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/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/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/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/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/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/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/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/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/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/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/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/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/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/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/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/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/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/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/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/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/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/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/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/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/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/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/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/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/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/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/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/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/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/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/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/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/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/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/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/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/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/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/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/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/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Hộp Văn bản 498"/>
          <p:cNvSpPr txBox="1"/>
          <p:nvPr/>
        </p:nvSpPr>
        <p:spPr>
          <a:xfrm>
            <a:off x="19957383" y="1345369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0" name="Hộp Văn bản 499"/>
          <p:cNvSpPr txBox="1"/>
          <p:nvPr/>
        </p:nvSpPr>
        <p:spPr>
          <a:xfrm>
            <a:off x="18962719" y="2921667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  <a:endParaRPr lang="vi-VN" sz="8000" b="1" spc="300">
              <a:solidFill>
                <a:schemeClr val="bg1"/>
              </a:solidFill>
              <a:latin typeface="#9Slide03 Bebas Neue Bold" panose="020B0606020202050201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501" name="Hộp Văn bản 500"/>
          <p:cNvSpPr txBox="1"/>
          <p:nvPr/>
        </p:nvSpPr>
        <p:spPr>
          <a:xfrm>
            <a:off x="19371486" y="4287772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  <a:endParaRPr lang="vi-VN" sz="8000" b="1" spc="300">
              <a:latin typeface="#9Slide03 Bebas Neue Bold" panose="020B0606020202050201" pitchFamily="34" charset="0"/>
              <a:cs typeface="#9Slide03 Arima Madurai Black" panose="00000A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7" name="Hộp Văn bản 556"/>
              <p:cNvSpPr txBox="1"/>
              <p:nvPr/>
            </p:nvSpPr>
            <p:spPr>
              <a:xfrm>
                <a:off x="389763" y="659681"/>
                <a:ext cx="11662009" cy="587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365760"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oxygen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tỉ lệ các đồng vị oxygen trong tự nhiên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vi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99,76%, 0,04%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0,20%.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Chlorine trong tự nhiên gồm hai đồng vị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%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chlorine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35,5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vi-VN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nguyên tử có 8 proton, 8 neutron và 8 electron. Chọn nguyên tử đồng vị với nó: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8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9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proton, 8 neutron, 9 electron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proton, 9 neutron, 8 electron.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copper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(Cu)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63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 và </a:t>
                </a:r>
                <a:r>
                  <a:rPr lang="it-IT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65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copper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63,54 </a:t>
                </a:r>
                <a:r>
                  <a:rPr lang="vi-VN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amu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phần trăm về số nguyên tử của mỗi đồng vị.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 tố hóa học là những nguyên tử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cùng số khối.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it-IT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it-IT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cùng điện tích hạt nhân.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s-PY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s-PY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neutron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s-PY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s-PY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proton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PY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neutron</a:t>
                </a:r>
                <a:r>
                  <a:rPr lang="es-PY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6: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các kí hiệu sau: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sPre>
                  </m:oMath>
                </a14:m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sub>
                      <m:sup>
                        <m: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sPre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Số kí hiệu thuộc cùng một nguyên tố hóa học là</a:t>
                </a:r>
                <a:br>
                  <a:rPr lang="vi-VN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vi-VN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7" name="Hộp Văn bản 5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3" y="659681"/>
                <a:ext cx="11662009" cy="5877635"/>
              </a:xfrm>
              <a:prstGeom prst="rect">
                <a:avLst/>
              </a:prstGeom>
              <a:blipFill rotWithShape="1">
                <a:blip r:embed="rId1"/>
                <a:stretch>
                  <a:fillRect l="-4" t="-9" r="1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ồ họa 4"/>
          <p:cNvGrpSpPr/>
          <p:nvPr/>
        </p:nvGrpSpPr>
        <p:grpSpPr>
          <a:xfrm>
            <a:off x="-7463007" y="871893"/>
            <a:ext cx="5423121" cy="5247480"/>
            <a:chOff x="6170196" y="871893"/>
            <a:chExt cx="5423121" cy="5247480"/>
          </a:xfrm>
        </p:grpSpPr>
        <p:sp>
          <p:nvSpPr>
            <p:cNvPr id="5" name="Hình tự do: Hình 4"/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/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/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/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/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/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/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Hình tự do: Hình 11"/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/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/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Hình tự do: Hình 14"/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/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ình tự do: Hình 16"/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/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Hình tự do: Hình 18"/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Hình tự do: Hình 19"/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Hình tự do: Hình 20"/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Hình tự do: Hình 21"/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/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/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Hình tự do: Hình 24"/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Hình tự do: Hình 25"/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ình tự do: Hình 26"/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Hình tự do: Hình 27"/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Hình tự do: Hình 28"/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Hình tự do: Hình 29"/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Hình tự do: Hình 30"/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ình tự do: Hình 31"/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Hình tự do: Hình 32"/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/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/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/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/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/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/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/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/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/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/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/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/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/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/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Hình tự do: Hình 47"/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Hình tự do: Hình 48"/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/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/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/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/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/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/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/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/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Hình tự do: Hình 57"/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Hình tự do: Hình 58"/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/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/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/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/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/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/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Hình tự do: Hình 65"/>
          <p:cNvSpPr/>
          <p:nvPr/>
        </p:nvSpPr>
        <p:spPr>
          <a:xfrm>
            <a:off x="-7478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Đồ họa 4"/>
          <p:cNvGrpSpPr/>
          <p:nvPr/>
        </p:nvGrpSpPr>
        <p:grpSpPr>
          <a:xfrm>
            <a:off x="-5510977" y="940574"/>
            <a:ext cx="1973728" cy="1170032"/>
            <a:chOff x="8122226" y="940574"/>
            <a:chExt cx="1973728" cy="1170032"/>
          </a:xfrm>
        </p:grpSpPr>
        <p:sp>
          <p:nvSpPr>
            <p:cNvPr id="68" name="Hình tự do: Hình 67"/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/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/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/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/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/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/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/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/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/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/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/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/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/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/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/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/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/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/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/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/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/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/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/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/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/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/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/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/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/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/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/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/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/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/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/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/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/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/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/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/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/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/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/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/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/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/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/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/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/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/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/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/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/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/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/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/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/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/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/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/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/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/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/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/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/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/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/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/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/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/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/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/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/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/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/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/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/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/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/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/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/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/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/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/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/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/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/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/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/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/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/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/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/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/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/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/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/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/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/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/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/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/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/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/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/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/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/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/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/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/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/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/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/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/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/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/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/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/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/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/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/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/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/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/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/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/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/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/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/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/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/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/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/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/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/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/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/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/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/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/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/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/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/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/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/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/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/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/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/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/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/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/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/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/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/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/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/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/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/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/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/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/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/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/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/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/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/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/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/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/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/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/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/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/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/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/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/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/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/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/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/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/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/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/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/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/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/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6" name="Đồ họa 4"/>
          <p:cNvGrpSpPr/>
          <p:nvPr/>
        </p:nvGrpSpPr>
        <p:grpSpPr>
          <a:xfrm>
            <a:off x="-3186239" y="2116574"/>
            <a:ext cx="994761" cy="220668"/>
            <a:chOff x="10446964" y="2116574"/>
            <a:chExt cx="994761" cy="220668"/>
          </a:xfrm>
        </p:grpSpPr>
        <p:sp>
          <p:nvSpPr>
            <p:cNvPr id="257" name="Hình tự do: Hình 256"/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/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/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/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/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/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/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/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/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/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/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8" name="Đồ họa 4"/>
          <p:cNvGrpSpPr/>
          <p:nvPr/>
        </p:nvGrpSpPr>
        <p:grpSpPr>
          <a:xfrm>
            <a:off x="-5686716" y="3107629"/>
            <a:ext cx="1646586" cy="926979"/>
            <a:chOff x="7946487" y="3107629"/>
            <a:chExt cx="1646586" cy="926979"/>
          </a:xfrm>
        </p:grpSpPr>
        <p:sp>
          <p:nvSpPr>
            <p:cNvPr id="269" name="Hình tự do: Hình 268"/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/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/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/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/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/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/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/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/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/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/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/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/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/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/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/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/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/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/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/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/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/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/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/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/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/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/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/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/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/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/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/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/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/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/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/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/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/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/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/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/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/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/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/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/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/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/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/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/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/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Đồ họa 4"/>
          <p:cNvGrpSpPr/>
          <p:nvPr/>
        </p:nvGrpSpPr>
        <p:grpSpPr>
          <a:xfrm>
            <a:off x="-5852393" y="2434787"/>
            <a:ext cx="3494420" cy="3682128"/>
            <a:chOff x="7780810" y="2434787"/>
            <a:chExt cx="3494420" cy="3682128"/>
          </a:xfrm>
        </p:grpSpPr>
        <p:sp>
          <p:nvSpPr>
            <p:cNvPr id="321" name="Hình tự do: Hình 320"/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/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/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/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/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/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/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/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/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/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/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/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/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/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/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/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/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/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/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/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/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/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/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/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/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/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/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/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/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/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/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/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/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/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/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/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/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/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/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/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/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/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/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/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/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/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/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/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/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/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/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/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/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/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/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/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/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/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/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/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/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/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/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/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/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/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/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/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/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/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/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/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/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/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/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/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/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/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/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/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/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/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/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/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/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/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/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/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/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/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/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/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/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/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/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/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/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/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9" name="Đồ họa 4"/>
          <p:cNvGrpSpPr/>
          <p:nvPr/>
        </p:nvGrpSpPr>
        <p:grpSpPr>
          <a:xfrm>
            <a:off x="-7248827" y="1718973"/>
            <a:ext cx="2073545" cy="4402389"/>
            <a:chOff x="6384376" y="1718973"/>
            <a:chExt cx="2073545" cy="4402389"/>
          </a:xfrm>
        </p:grpSpPr>
        <p:sp>
          <p:nvSpPr>
            <p:cNvPr id="420" name="Hình tự do: Hình 419"/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/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/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/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/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/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/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/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/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/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/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/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/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/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/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/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/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/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/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/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/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/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/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/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/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/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/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/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/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/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/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/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/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/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/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/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/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/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/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/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/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/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/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/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/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/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/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Hộp Văn bản 466"/>
          <p:cNvSpPr txBox="1"/>
          <p:nvPr/>
        </p:nvSpPr>
        <p:spPr>
          <a:xfrm>
            <a:off x="126777" y="264664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/>
          <p:cNvSpPr txBox="1"/>
          <p:nvPr/>
        </p:nvSpPr>
        <p:spPr>
          <a:xfrm>
            <a:off x="3179277" y="292192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/>
          <p:cNvSpPr txBox="1"/>
          <p:nvPr/>
        </p:nvSpPr>
        <p:spPr>
          <a:xfrm>
            <a:off x="8152020" y="252034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4" name="Hộp Văn bản 473"/>
          <p:cNvSpPr txBox="1"/>
          <p:nvPr/>
        </p:nvSpPr>
        <p:spPr>
          <a:xfrm>
            <a:off x="4140958" y="2189488"/>
            <a:ext cx="3910083" cy="822305"/>
          </a:xfrm>
          <a:prstGeom prst="roundRect">
            <a:avLst>
              <a:gd name="adj" fmla="val 50000"/>
            </a:avLst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Mục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tiêu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bài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sp>
        <p:nvSpPr>
          <p:cNvPr id="475" name="Hộp Văn bản 474"/>
          <p:cNvSpPr txBox="1"/>
          <p:nvPr/>
        </p:nvSpPr>
        <p:spPr>
          <a:xfrm>
            <a:off x="4233951" y="3140897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1.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Hạt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nhân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6" name="Hộp Văn bản 475"/>
          <p:cNvSpPr txBox="1"/>
          <p:nvPr/>
        </p:nvSpPr>
        <p:spPr>
          <a:xfrm>
            <a:off x="5209378" y="4731731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3.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Đồng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vị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7" name="Hộp Văn bản 476"/>
          <p:cNvSpPr txBox="1"/>
          <p:nvPr/>
        </p:nvSpPr>
        <p:spPr>
          <a:xfrm>
            <a:off x="4302880" y="3936314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2.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tố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8" name="Hộp Văn bản 477"/>
          <p:cNvSpPr txBox="1"/>
          <p:nvPr/>
        </p:nvSpPr>
        <p:spPr>
          <a:xfrm>
            <a:off x="2217373" y="5527148"/>
            <a:ext cx="7051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4.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và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nguyên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+mj-lt"/>
                <a:cs typeface="#9Slide03 Arima Madurai Black" panose="00000A00000000000000" pitchFamily="2" charset="0"/>
              </a:rPr>
              <a:t> trung </a:t>
            </a:r>
            <a:r>
              <a:rPr lang="vi-VN" sz="2800" dirty="0" err="1">
                <a:latin typeface="+mj-lt"/>
                <a:cs typeface="#9Slide03 Arima Madurai Black" panose="00000A00000000000000" pitchFamily="2" charset="0"/>
              </a:rPr>
              <a:t>bình</a:t>
            </a:r>
            <a:endParaRPr lang="en-US" sz="2800" dirty="0"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479" name="Picture 2" descr="bướu cổ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>
            <a:fillRect/>
          </a:stretch>
        </p:blipFill>
        <p:spPr bwMode="auto">
          <a:xfrm>
            <a:off x="-7003471" y="2188179"/>
            <a:ext cx="4635826" cy="4322597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7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3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4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4" grpId="0" animBg="1"/>
          <p:bldP spid="475" grpId="0"/>
          <p:bldP spid="476" grpId="0"/>
          <p:bldP spid="477" grpId="0"/>
          <p:bldP spid="47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4" grpId="0" animBg="1"/>
          <p:bldP spid="475" grpId="0"/>
          <p:bldP spid="476" grpId="0"/>
          <p:bldP spid="477" grpId="0"/>
          <p:bldP spid="47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/>
          <p:cNvSpPr txBox="1"/>
          <p:nvPr/>
        </p:nvSpPr>
        <p:spPr>
          <a:xfrm>
            <a:off x="346582" y="74382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 err="1">
                <a:solidFill>
                  <a:srgbClr val="2F6713"/>
                </a:solidFill>
              </a:rPr>
              <a:t>BÀI</a:t>
            </a:r>
            <a:r>
              <a:rPr lang="vi-VN" sz="7200" b="1" dirty="0">
                <a:solidFill>
                  <a:srgbClr val="2F6713"/>
                </a:solidFill>
              </a:rPr>
              <a:t> 3</a:t>
            </a:r>
            <a:endParaRPr lang="en-US" sz="72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/>
          <p:cNvSpPr txBox="1"/>
          <p:nvPr/>
        </p:nvSpPr>
        <p:spPr>
          <a:xfrm>
            <a:off x="4311621" y="39009"/>
            <a:ext cx="4222631" cy="1107996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66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66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/>
          <p:cNvSpPr txBox="1"/>
          <p:nvPr/>
        </p:nvSpPr>
        <p:spPr>
          <a:xfrm>
            <a:off x="8648995" y="25571"/>
            <a:ext cx="32528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66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66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66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4" name="Hộp Văn bản 473"/>
          <p:cNvSpPr txBox="1"/>
          <p:nvPr/>
        </p:nvSpPr>
        <p:spPr>
          <a:xfrm>
            <a:off x="4140958" y="8133088"/>
            <a:ext cx="3910083" cy="640080"/>
          </a:xfrm>
          <a:prstGeom prst="roundRect">
            <a:avLst>
              <a:gd name="adj" fmla="val 50000"/>
            </a:avLst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 tiêu bài học</a:t>
            </a:r>
            <a:endParaRPr lang="en-US" sz="320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5" name="Hộp Văn bản 474"/>
          <p:cNvSpPr txBox="1"/>
          <p:nvPr/>
        </p:nvSpPr>
        <p:spPr>
          <a:xfrm>
            <a:off x="4233951" y="9084497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6" name="Hộp Văn bản 475"/>
          <p:cNvSpPr txBox="1"/>
          <p:nvPr/>
        </p:nvSpPr>
        <p:spPr>
          <a:xfrm>
            <a:off x="5209378" y="10675331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7" name="Hộp Văn bản 476"/>
          <p:cNvSpPr txBox="1"/>
          <p:nvPr/>
        </p:nvSpPr>
        <p:spPr>
          <a:xfrm>
            <a:off x="4302880" y="9879914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8" name="Hộp Văn bản 477"/>
          <p:cNvSpPr txBox="1"/>
          <p:nvPr/>
        </p:nvSpPr>
        <p:spPr>
          <a:xfrm>
            <a:off x="2217373" y="11470748"/>
            <a:ext cx="775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4.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trung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bình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bướu cổ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>
            <a:fillRect/>
          </a:stretch>
        </p:blipFill>
        <p:spPr bwMode="auto">
          <a:xfrm>
            <a:off x="338570" y="1832261"/>
            <a:ext cx="4175902" cy="3893749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/>
          <p:cNvSpPr txBox="1"/>
          <p:nvPr/>
        </p:nvSpPr>
        <p:spPr>
          <a:xfrm>
            <a:off x="48513" y="6054613"/>
            <a:ext cx="6795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........................</a:t>
            </a:r>
            <a:r>
              <a:rPr lang="vi-VN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.....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0" name="Hộp Văn bản 469"/>
          <p:cNvSpPr txBox="1"/>
          <p:nvPr/>
        </p:nvSpPr>
        <p:spPr>
          <a:xfrm>
            <a:off x="4774019" y="1569029"/>
            <a:ext cx="7166344" cy="400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...........................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2" name="Hộp Văn bản 471"/>
          <p:cNvSpPr txBox="1"/>
          <p:nvPr/>
        </p:nvSpPr>
        <p:spPr>
          <a:xfrm>
            <a:off x="2100718" y="5948177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9" name="Hộp Văn bản 478"/>
          <p:cNvSpPr txBox="1"/>
          <p:nvPr/>
        </p:nvSpPr>
        <p:spPr>
          <a:xfrm>
            <a:off x="4818053" y="160119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0" name="Hộp Văn bản 479"/>
          <p:cNvSpPr txBox="1"/>
          <p:nvPr/>
        </p:nvSpPr>
        <p:spPr>
          <a:xfrm>
            <a:off x="8594136" y="219228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không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1" name="Hộp Văn bản 480"/>
          <p:cNvSpPr txBox="1"/>
          <p:nvPr/>
        </p:nvSpPr>
        <p:spPr>
          <a:xfrm>
            <a:off x="7422959" y="2692588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bổ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sung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2" name="Hộp Văn bản 481"/>
          <p:cNvSpPr txBox="1"/>
          <p:nvPr/>
        </p:nvSpPr>
        <p:spPr>
          <a:xfrm>
            <a:off x="8259906" y="326147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Hộp Văn bản 18"/>
          <p:cNvSpPr txBox="1"/>
          <p:nvPr/>
        </p:nvSpPr>
        <p:spPr>
          <a:xfrm>
            <a:off x="7221460" y="5017284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275460" y="-2961383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4" name="Hình ảnh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0" y="7929311"/>
            <a:ext cx="5308771" cy="4315909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Nhóm 24"/>
          <p:cNvGrpSpPr/>
          <p:nvPr/>
        </p:nvGrpSpPr>
        <p:grpSpPr>
          <a:xfrm>
            <a:off x="-1639470" y="170074"/>
            <a:ext cx="640080" cy="640080"/>
            <a:chOff x="416231" y="395873"/>
            <a:chExt cx="640080" cy="640080"/>
          </a:xfrm>
        </p:grpSpPr>
        <p:sp>
          <p:nvSpPr>
            <p:cNvPr id="26" name="Hình Bầu dục 25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Hình ảnh 26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</p:childTnLst>
        </p:cTn>
      </p:par>
    </p:tnLst>
    <p:bldLst>
      <p:bldP spid="2" grpId="0"/>
      <p:bldP spid="470" grpId="0"/>
      <p:bldP spid="472" grpId="0"/>
      <p:bldP spid="479" grpId="0"/>
      <p:bldP spid="480" grpId="0"/>
      <p:bldP spid="481" grpId="0"/>
      <p:bldP spid="48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/>
          <p:cNvSpPr txBox="1"/>
          <p:nvPr/>
        </p:nvSpPr>
        <p:spPr>
          <a:xfrm>
            <a:off x="346582" y="-2948218"/>
            <a:ext cx="161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72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72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468" name="Hộp Văn bản 467"/>
          <p:cNvSpPr txBox="1"/>
          <p:nvPr/>
        </p:nvSpPr>
        <p:spPr>
          <a:xfrm>
            <a:off x="2167505" y="-2886662"/>
            <a:ext cx="3332964" cy="1107996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  <a:endParaRPr lang="vi-VN" sz="6600" b="1" spc="300">
              <a:solidFill>
                <a:schemeClr val="bg1"/>
              </a:solidFill>
              <a:latin typeface="#9Slide03 Bebas Neue Bold" panose="020B0606020202050201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/>
          <p:cNvSpPr txBox="1"/>
          <p:nvPr/>
        </p:nvSpPr>
        <p:spPr>
          <a:xfrm>
            <a:off x="5611424" y="-2886662"/>
            <a:ext cx="26484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 err="1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</a:t>
            </a:r>
            <a:r>
              <a:rPr lang="vi-VN" sz="6600" b="1" spc="300" dirty="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 </a:t>
            </a:r>
            <a:r>
              <a:rPr lang="vi-VN" sz="6600" b="1" spc="300" dirty="0" err="1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học</a:t>
            </a:r>
            <a:endParaRPr lang="vi-VN" sz="6600" b="1" spc="300" dirty="0">
              <a:latin typeface="#9Slide03 Bebas Neue Bold" panose="020B0606020202050201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bướu cổ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>
            <a:fillRect/>
          </a:stretch>
        </p:blipFill>
        <p:spPr bwMode="auto">
          <a:xfrm>
            <a:off x="-5869949" y="1832261"/>
            <a:ext cx="4175902" cy="3893749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/>
          <p:cNvSpPr txBox="1"/>
          <p:nvPr/>
        </p:nvSpPr>
        <p:spPr>
          <a:xfrm>
            <a:off x="8760713" y="8569213"/>
            <a:ext cx="6795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........................</a:t>
            </a:r>
            <a:r>
              <a:rPr lang="vi-VN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.....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0" name="Hộp Văn bản 469"/>
          <p:cNvSpPr txBox="1"/>
          <p:nvPr/>
        </p:nvSpPr>
        <p:spPr>
          <a:xfrm>
            <a:off x="13486219" y="4083629"/>
            <a:ext cx="7166344" cy="400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...........................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2" name="Hộp Văn bản 471"/>
          <p:cNvSpPr txBox="1"/>
          <p:nvPr/>
        </p:nvSpPr>
        <p:spPr>
          <a:xfrm>
            <a:off x="10812918" y="8462777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9" name="Hộp Văn bản 478"/>
          <p:cNvSpPr txBox="1"/>
          <p:nvPr/>
        </p:nvSpPr>
        <p:spPr>
          <a:xfrm>
            <a:off x="13530253" y="411579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0" name="Hộp Văn bản 479"/>
          <p:cNvSpPr txBox="1"/>
          <p:nvPr/>
        </p:nvSpPr>
        <p:spPr>
          <a:xfrm>
            <a:off x="17306336" y="470688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không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1" name="Hộp Văn bản 480"/>
          <p:cNvSpPr txBox="1"/>
          <p:nvPr/>
        </p:nvSpPr>
        <p:spPr>
          <a:xfrm>
            <a:off x="16135159" y="5207188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bổ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sung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2" name="Hộp Văn bản 481"/>
          <p:cNvSpPr txBox="1"/>
          <p:nvPr/>
        </p:nvSpPr>
        <p:spPr>
          <a:xfrm>
            <a:off x="16972106" y="577607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Hộp Văn bản 18"/>
          <p:cNvSpPr txBox="1"/>
          <p:nvPr/>
        </p:nvSpPr>
        <p:spPr>
          <a:xfrm>
            <a:off x="15933660" y="7531884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0" y="1122111"/>
            <a:ext cx="5308771" cy="4315909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Hộp Văn bản 25"/>
          <p:cNvSpPr txBox="1"/>
          <p:nvPr/>
        </p:nvSpPr>
        <p:spPr>
          <a:xfrm>
            <a:off x="1128492" y="5436333"/>
            <a:ext cx="9629775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proton, neutron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7" y="5668853"/>
            <a:ext cx="762000" cy="762000"/>
          </a:xfrm>
          <a:prstGeom prst="rect">
            <a:avLst/>
          </a:prstGeom>
        </p:spPr>
      </p:pic>
      <p:sp>
        <p:nvSpPr>
          <p:cNvPr id="31" name="Hộp Văn bản 30"/>
          <p:cNvSpPr txBox="1"/>
          <p:nvPr/>
        </p:nvSpPr>
        <p:spPr>
          <a:xfrm>
            <a:off x="6068678" y="207992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Nhóm 31"/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33" name="Hình Bầu dục 32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Hình ảnh 33"/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/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0634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Hộp Văn bản 25"/>
          <p:cNvSpPr txBox="1"/>
          <p:nvPr/>
        </p:nvSpPr>
        <p:spPr>
          <a:xfrm>
            <a:off x="1128492" y="8052533"/>
            <a:ext cx="9629775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proton, neutron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7" y="8285053"/>
            <a:ext cx="762000" cy="762000"/>
          </a:xfrm>
          <a:prstGeom prst="rect">
            <a:avLst/>
          </a:prstGeom>
        </p:spPr>
      </p:pic>
      <p:sp>
        <p:nvSpPr>
          <p:cNvPr id="31" name="Hộp Văn bản 30"/>
          <p:cNvSpPr txBox="1"/>
          <p:nvPr/>
        </p:nvSpPr>
        <p:spPr>
          <a:xfrm>
            <a:off x="5353051" y="138053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5276331"/>
            <a:ext cx="758952" cy="758952"/>
          </a:xfrm>
          <a:prstGeom prst="rect">
            <a:avLst/>
          </a:prstGeom>
        </p:spPr>
      </p:pic>
      <p:sp>
        <p:nvSpPr>
          <p:cNvPr id="27" name="Hộp Văn bản 26"/>
          <p:cNvSpPr txBox="1"/>
          <p:nvPr/>
        </p:nvSpPr>
        <p:spPr>
          <a:xfrm>
            <a:off x="1883407" y="4816996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Nhóm 27"/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29" name="Hình Bầu dục 28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Hình ảnh 29"/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32" name="Hộp Văn bản 31"/>
          <p:cNvSpPr txBox="1"/>
          <p:nvPr/>
        </p:nvSpPr>
        <p:spPr>
          <a:xfrm>
            <a:off x="275460" y="-190728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33" name="Nhóm 32"/>
          <p:cNvGrpSpPr/>
          <p:nvPr/>
        </p:nvGrpSpPr>
        <p:grpSpPr>
          <a:xfrm>
            <a:off x="-1550885" y="166899"/>
            <a:ext cx="658937" cy="640080"/>
            <a:chOff x="397374" y="395873"/>
            <a:chExt cx="658937" cy="640080"/>
          </a:xfrm>
        </p:grpSpPr>
        <p:sp>
          <p:nvSpPr>
            <p:cNvPr id="34" name="Hình Bầu dục 3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Hình ảnh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41971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Hộp Văn bản 30"/>
          <p:cNvSpPr txBox="1"/>
          <p:nvPr/>
        </p:nvSpPr>
        <p:spPr>
          <a:xfrm>
            <a:off x="13242314" y="138053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1478072"/>
            <a:ext cx="758952" cy="758952"/>
          </a:xfrm>
          <a:prstGeom prst="rect">
            <a:avLst/>
          </a:prstGeom>
        </p:spPr>
      </p:pic>
      <p:sp>
        <p:nvSpPr>
          <p:cNvPr id="27" name="Hộp Văn bản 26"/>
          <p:cNvSpPr txBox="1"/>
          <p:nvPr/>
        </p:nvSpPr>
        <p:spPr>
          <a:xfrm>
            <a:off x="1883407" y="1018737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275460" y="-382498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-538628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sp>
        <p:nvSpPr>
          <p:cNvPr id="19" name="Hộp Văn bản 18"/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24" name="Nhóm 23"/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25" name="Hình Bầu dục 24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Hình ảnh 27"/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29" name="Hộp Văn bản 28"/>
          <p:cNvSpPr txBox="1"/>
          <p:nvPr/>
        </p:nvSpPr>
        <p:spPr>
          <a:xfrm>
            <a:off x="1731111" y="2841197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3.1</a:t>
            </a:r>
            <a:endParaRPr lang="en-US" sz="2400" dirty="0"/>
          </a:p>
        </p:txBody>
      </p:sp>
      <p:pic>
        <p:nvPicPr>
          <p:cNvPr id="30" name="Hình ảnh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2753771"/>
            <a:ext cx="762000" cy="762000"/>
          </a:xfrm>
          <a:prstGeom prst="rect">
            <a:avLst/>
          </a:prstGeom>
        </p:spPr>
      </p:pic>
      <p:graphicFrame>
        <p:nvGraphicFramePr>
          <p:cNvPr id="2" name="Bảng 3"/>
          <p:cNvGraphicFramePr>
            <a:graphicFrameLocks noGrp="1"/>
          </p:cNvGraphicFramePr>
          <p:nvPr/>
        </p:nvGraphicFramePr>
        <p:xfrm>
          <a:off x="1889760" y="3727816"/>
          <a:ext cx="8412480" cy="2743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0"/>
                <a:gridCol w="1371600"/>
                <a:gridCol w="914400"/>
                <a:gridCol w="914400"/>
                <a:gridCol w="2011680"/>
                <a:gridCol w="9144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Tên nguyên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tố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Kí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khối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(A)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Helium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He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Lithium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Li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Nitrogen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Oxygen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Hộp Văn bản 31"/>
          <p:cNvSpPr txBox="1"/>
          <p:nvPr/>
        </p:nvSpPr>
        <p:spPr>
          <a:xfrm>
            <a:off x="9675683" y="48685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Hộp Văn bản 32"/>
          <p:cNvSpPr txBox="1"/>
          <p:nvPr/>
        </p:nvSpPr>
        <p:spPr>
          <a:xfrm>
            <a:off x="6735633" y="54203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Hộp Văn bản 33"/>
          <p:cNvSpPr txBox="1"/>
          <p:nvPr/>
        </p:nvSpPr>
        <p:spPr>
          <a:xfrm>
            <a:off x="8132633" y="59712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16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/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41971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Hộp Văn bản 11"/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grpSp>
        <p:nvGrpSpPr>
          <p:cNvPr id="16" name="Nhóm 15"/>
          <p:cNvGrpSpPr/>
          <p:nvPr/>
        </p:nvGrpSpPr>
        <p:grpSpPr>
          <a:xfrm>
            <a:off x="-1707217" y="170074"/>
            <a:ext cx="640080" cy="640080"/>
            <a:chOff x="416231" y="395873"/>
            <a:chExt cx="640080" cy="640080"/>
          </a:xfrm>
        </p:grpSpPr>
        <p:sp>
          <p:nvSpPr>
            <p:cNvPr id="17" name="Hình Bầu dục 16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Hình ảnh 17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19" name="Hộp Văn bản 18"/>
          <p:cNvSpPr txBox="1"/>
          <p:nvPr/>
        </p:nvSpPr>
        <p:spPr>
          <a:xfrm>
            <a:off x="1731111" y="8496827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3.1</a:t>
            </a:r>
            <a:endParaRPr lang="en-US" sz="2400" dirty="0"/>
          </a:p>
        </p:txBody>
      </p:sp>
      <p:pic>
        <p:nvPicPr>
          <p:cNvPr id="21" name="Hình ảnh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8409401"/>
            <a:ext cx="762000" cy="762000"/>
          </a:xfrm>
          <a:prstGeom prst="rect">
            <a:avLst/>
          </a:prstGeom>
        </p:spPr>
      </p:pic>
      <p:graphicFrame>
        <p:nvGraphicFramePr>
          <p:cNvPr id="22" name="Bảng 3"/>
          <p:cNvGraphicFramePr>
            <a:graphicFrameLocks noGrp="1"/>
          </p:cNvGraphicFramePr>
          <p:nvPr/>
        </p:nvGraphicFramePr>
        <p:xfrm>
          <a:off x="1889760" y="9383446"/>
          <a:ext cx="8412480" cy="2743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0"/>
                <a:gridCol w="1371600"/>
                <a:gridCol w="914400"/>
                <a:gridCol w="914400"/>
                <a:gridCol w="2011680"/>
                <a:gridCol w="9144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Tên nguyên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tố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Kí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khối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(A)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Helium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He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Lithium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Li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Nitrogen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Oxygen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Hộp Văn bản 22"/>
          <p:cNvSpPr txBox="1"/>
          <p:nvPr/>
        </p:nvSpPr>
        <p:spPr>
          <a:xfrm>
            <a:off x="9675683" y="105242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6735633" y="110759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/>
          <p:cNvSpPr txBox="1"/>
          <p:nvPr/>
        </p:nvSpPr>
        <p:spPr>
          <a:xfrm>
            <a:off x="8132633" y="116268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16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9" name="Hình ảnh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795" y="1374409"/>
            <a:ext cx="758952" cy="758952"/>
          </a:xfrm>
          <a:prstGeom prst="rect">
            <a:avLst/>
          </a:prstGeom>
        </p:spPr>
      </p:pic>
      <p:sp>
        <p:nvSpPr>
          <p:cNvPr id="30" name="Hộp Văn bản 29"/>
          <p:cNvSpPr txBox="1"/>
          <p:nvPr/>
        </p:nvSpPr>
        <p:spPr>
          <a:xfrm>
            <a:off x="1883407" y="1251726"/>
            <a:ext cx="8542210" cy="1004318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Hình ảnh 25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477" y="1367902"/>
            <a:ext cx="758952" cy="758952"/>
          </a:xfrm>
          <a:prstGeom prst="rect">
            <a:avLst/>
          </a:prstGeom>
        </p:spPr>
      </p:pic>
      <p:sp>
        <p:nvSpPr>
          <p:cNvPr id="28" name="Hộp Văn bản 27"/>
          <p:cNvSpPr txBox="1"/>
          <p:nvPr/>
        </p:nvSpPr>
        <p:spPr>
          <a:xfrm>
            <a:off x="16007959" y="908567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/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/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29" name="Hình ảnh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65483" y="1374409"/>
            <a:ext cx="881635" cy="881635"/>
          </a:xfrm>
          <a:prstGeom prst="rect">
            <a:avLst/>
          </a:prstGeom>
        </p:spPr>
      </p:pic>
      <p:sp>
        <p:nvSpPr>
          <p:cNvPr id="30" name="Hộp Văn bản 29"/>
          <p:cNvSpPr txBox="1"/>
          <p:nvPr/>
        </p:nvSpPr>
        <p:spPr>
          <a:xfrm>
            <a:off x="13449053" y="1251726"/>
            <a:ext cx="8542210" cy="1004318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/>
          <p:cNvSpPr txBox="1"/>
          <p:nvPr/>
        </p:nvSpPr>
        <p:spPr>
          <a:xfrm>
            <a:off x="1079654" y="1006516"/>
            <a:ext cx="10895682" cy="210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 (Z= 8; A= 16); D (Z=7; A= 15); E  Z= 8; A= 18).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Hình ảnh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4" y="1875044"/>
            <a:ext cx="762000" cy="762000"/>
          </a:xfrm>
          <a:prstGeom prst="rect">
            <a:avLst/>
          </a:prstGeom>
        </p:spPr>
      </p:pic>
      <p:pic>
        <p:nvPicPr>
          <p:cNvPr id="32" name="Hình ảnh 31" descr="Ảnh có chứa văn bản, bộ đồ ăn, đĩa lót, đĩa&#10;&#10;Mô tả được tạo tự độ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4" y="3969169"/>
            <a:ext cx="758952" cy="758952"/>
          </a:xfrm>
          <a:prstGeom prst="rect">
            <a:avLst/>
          </a:prstGeom>
        </p:spPr>
      </p:pic>
      <p:sp>
        <p:nvSpPr>
          <p:cNvPr id="33" name="Hộp Văn bản 32"/>
          <p:cNvSpPr txBox="1"/>
          <p:nvPr/>
        </p:nvSpPr>
        <p:spPr>
          <a:xfrm>
            <a:off x="1259485" y="3846486"/>
            <a:ext cx="9751415" cy="1117824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33"/>
          <p:cNvSpPr txBox="1"/>
          <p:nvPr/>
        </p:nvSpPr>
        <p:spPr>
          <a:xfrm>
            <a:off x="1434227" y="5336473"/>
            <a:ext cx="886801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13427</Words>
  <Application>WPS Presentation</Application>
  <PresentationFormat>Widescreen</PresentationFormat>
  <Paragraphs>907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SimSun</vt:lpstr>
      <vt:lpstr>Wingdings</vt:lpstr>
      <vt:lpstr>#9Slide03 Arima Madurai Black</vt:lpstr>
      <vt:lpstr>Segoe Print</vt:lpstr>
      <vt:lpstr>Cambria</vt:lpstr>
      <vt:lpstr>Times New Roman</vt:lpstr>
      <vt:lpstr>Calibri</vt:lpstr>
      <vt:lpstr>#9Slide03 Bebas Neue Bold</vt:lpstr>
      <vt:lpstr>Cambria Math</vt:lpstr>
      <vt:lpstr>Microsoft YaHei</vt:lpstr>
      <vt:lpstr>Arial Unicode MS</vt:lpstr>
      <vt:lpstr>Calibri Light</vt:lpstr>
      <vt:lpstr>Symbol</vt:lpstr>
      <vt:lpstr>Chủ đề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Thị Ngọc Anh _TH-THCS-THPT IGC Tây Ninh</dc:creator>
  <cp:lastModifiedBy>USER</cp:lastModifiedBy>
  <cp:revision>5</cp:revision>
  <dcterms:created xsi:type="dcterms:W3CDTF">2022-07-23T08:12:00Z</dcterms:created>
  <dcterms:modified xsi:type="dcterms:W3CDTF">2024-06-07T07:05:28Z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34B47145C7734829ABC76FBDE791B9D3_13</vt:lpwstr>
  </property>
  <property fmtid="{D5CDD505-2E9C-101B-9397-08002B2CF9AE}" pid="3" name="KSOProductBuildVer">
    <vt:lpwstr>1033-12.2.0.17119</vt:lpwstr>
  </property>
</Properties>
</file>