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260" r:id="rId4"/>
    <p:sldId id="262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6" r:id="rId16"/>
    <p:sldId id="275" r:id="rId17"/>
    <p:sldId id="277" r:id="rId18"/>
    <p:sldId id="278" r:id="rId19"/>
    <p:sldId id="279" r:id="rId20"/>
    <p:sldId id="280" r:id="rId21"/>
    <p:sldId id="281" r:id="rId22"/>
    <p:sldId id="282" r:id="rId23"/>
    <p:sldId id="283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7411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58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E7474-BE3E-4BBA-80E5-CFFB73DF75B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C883E3-F9BD-408C-957F-B5BA87171530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FE7474-BE3E-4BBA-80E5-CFFB73DF75B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C883E3-F9BD-408C-957F-B5BA87171530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2.emf"/><Relationship Id="rId1" Type="http://schemas.openxmlformats.org/officeDocument/2006/relationships/image" Target="../media/image11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Grid">
          <a:fgClr>
            <a:schemeClr val="bg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81000" y="304800"/>
            <a:ext cx="11506200" cy="742511"/>
          </a:xfrm>
          <a:prstGeom prst="rect">
            <a:avLst/>
          </a:prstGeom>
          <a:solidFill>
            <a:srgbClr val="FFFF00"/>
          </a:solidFill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1: NHẬP 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HÓA HỌC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1000" y="2057400"/>
            <a:ext cx="11506200" cy="3323987"/>
          </a:xfrm>
          <a:prstGeom prst="rect">
            <a:avLst/>
          </a:prstGeom>
          <a:noFill/>
          <a:ln>
            <a:solidFill>
              <a:srgbClr val="7411F7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TRÚC BÀI HỌC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ĐỐI TƯỢNG NGHIÊN CỨU CỦA HÓA HỌC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PHƯƠNG PHÁP HỌC TẬP MÔN HÓA HỌC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1695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Quan sát các Hình từ 1.4 đến 1.10, cho biết hóa học có ứng dụng (ảnh 1)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885" y="2476937"/>
            <a:ext cx="2965537" cy="361801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thực-thực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nghiệp:hóa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 descr="Quan sát các Hình từ 1.4 đến 1.10, cho biết hóa học có ứng dụng (ảnh 1)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90800"/>
            <a:ext cx="3048000" cy="36395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Quan sát các Hình từ 1.4 đến 1.10, cho biết hóa học có ứng dụng (ảnh 1)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189" y="2588712"/>
            <a:ext cx="2608897" cy="30500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1447800"/>
            <a:ext cx="10985326" cy="114114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/>
              <a:t>	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Từ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,…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kem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,..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gặp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vệ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trắng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518765"/>
            <a:ext cx="11201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180485"/>
            <a:ext cx="11049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 “AI NHANH HƠN”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vòng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mình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PHƯƠNG PHÁP HỌC TẬP MÔN HÓA HỌC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3025" y="1447800"/>
            <a:ext cx="7022926" cy="46782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trước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Rèn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chép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xuyên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(5)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(6)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thẻ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nhớ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(7)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(8)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2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2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endParaRPr lang="en-US" sz="2200" dirty="0" smtClean="0">
              <a:solidFill>
                <a:srgbClr val="0000FF"/>
              </a:solidFill>
            </a:endParaRPr>
          </a:p>
        </p:txBody>
      </p:sp>
      <p:pic>
        <p:nvPicPr>
          <p:cNvPr id="10" name="Picture 9" descr="Nêu ý nghĩa của các hoạt động có trong Hình 1.11 đối với việc học tập (ảnh 1)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47800"/>
            <a:ext cx="39624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20" end="17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charRg st="120" end="17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173" end="2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charRg st="173" end="2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02" end="2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charRg st="202" end="2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15" end="2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charRg st="215" end="2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67" end="29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charRg st="267" end="29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291" end="3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4">
                                            <p:txEl>
                                              <p:charRg st="291" end="3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charRg st="328" end="3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>
                                            <p:txEl>
                                              <p:charRg st="328" end="3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PHƯƠNG PHÁP HỌC TẬP MÔN HÓA HỌC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7022926" cy="4385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1.11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1.11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Nêu ý nghĩa của các hoạt động có trong Hình 1.11 đối với việc học tập (ảnh 1)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47800"/>
            <a:ext cx="3962400" cy="472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PHƯƠNG PHÁP HỌC TẬP MÔN HÓA HỌC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3400" y="2198370"/>
            <a:ext cx="11430000" cy="341632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(1).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htuyết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(2).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(3).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(4).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trải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7022926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10: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1.12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(1),(2)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(2),(3)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(4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11: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lẫn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bổ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nahu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Hãy chỉ rõ các bước nghiên cứu trong Hình 1.12 tương ứng với những bước nào (ảnh 1)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766" y="1600200"/>
            <a:ext cx="4359275" cy="441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7425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HỌC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248449"/>
            <a:ext cx="8458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phút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1366326" cy="445795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(1).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(2).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(3).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(4).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9163" y="2772772"/>
            <a:ext cx="5613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/>
              <a:t> </a:t>
            </a:r>
            <a:endParaRPr lang="en-US" sz="2400" dirty="0"/>
          </a:p>
          <a:p>
            <a:r>
              <a:rPr lang="en-US" sz="2400" dirty="0"/>
              <a:t> </a:t>
            </a:r>
            <a:r>
              <a:rPr lang="en-US" sz="2400" dirty="0"/>
              <a:t> </a:t>
            </a:r>
            <a:r>
              <a:rPr lang="en-US" sz="2400" dirty="0"/>
              <a:t> 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 </a:t>
            </a:r>
            <a:endParaRPr lang="en-US" sz="2400" dirty="0"/>
          </a:p>
          <a:p>
            <a:r>
              <a:rPr lang="en-US" sz="2400" dirty="0"/>
              <a:t> </a:t>
            </a:r>
            <a:endParaRPr lang="en-US" sz="2400" dirty="0"/>
          </a:p>
          <a:p>
            <a:r>
              <a:rPr lang="en-US" sz="2400" dirty="0"/>
              <a:t> </a:t>
            </a:r>
            <a:endParaRPr lang="en-US" sz="2400" dirty="0"/>
          </a:p>
          <a:p>
            <a:r>
              <a:rPr lang="en-US" sz="2400" dirty="0"/>
              <a:t> </a:t>
            </a:r>
            <a:endParaRPr lang="en-US" sz="2400" dirty="0"/>
          </a:p>
          <a:p>
            <a:r>
              <a:rPr lang="en-US" sz="2400" b="1" dirty="0"/>
              <a:t> </a:t>
            </a:r>
            <a:endParaRPr lang="en-US" sz="2400" dirty="0"/>
          </a:p>
          <a:p>
            <a:pPr>
              <a:spcAft>
                <a:spcPts val="600"/>
              </a:spcAft>
            </a:pP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440544"/>
            <a:ext cx="4419600" cy="259080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5962389" y="2841019"/>
            <a:ext cx="5715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487471" y="1447800"/>
            <a:ext cx="11247329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oxygen, ethanol, iron(III) oxide, acetic acid, sucrose.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299852"/>
            <a:ext cx="4380865" cy="2731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50101" y="294362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PHƯƠNG PHÁP NGHIÊN CỨU HÓA HỌC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87471" y="1447800"/>
            <a:ext cx="7284929" cy="5786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acid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ô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nhiễm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SO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  <a:r>
              <a:rPr lang="en-US" sz="2400" baseline="-250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than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mỏ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nhien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tượng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đén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hủy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Theo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thuyết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Mưa acid là một thuật ngữ chung chỉ sự tích lũy của các chất gây ô nhiễm (ảnh 1)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477027"/>
            <a:ext cx="3686175" cy="317117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8171145" y="4665945"/>
            <a:ext cx="345757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thiểu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mưa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acid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7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ĐỐI TƯỢNG NGHIÊN CỨU CỦA HÓA HỌC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8013526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 smtClean="0"/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(a)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(b)			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-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( c) </a:t>
            </a:r>
            <a:r>
              <a:rPr lang="en-US" sz="2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d)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Al  		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 N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c) H</a:t>
            </a:r>
            <a:r>
              <a:rPr lang="en-US" sz="2000" baseline="-25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		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d) </a:t>
            </a:r>
            <a:r>
              <a:rPr lang="en-US" sz="20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NaCl</a:t>
            </a:r>
            <a:endParaRPr lang="en-US" dirty="0"/>
          </a:p>
          <a:p>
            <a:pPr>
              <a:spcAft>
                <a:spcPts val="1200"/>
              </a:spcAft>
            </a:pP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1.2,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bromine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(a), (b)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(c).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mức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b)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(c) </a:t>
            </a: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dần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chẽ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9" name="Picture 8" descr="Quan sát Hình 1.2, cho biết ba thể của bromine tương ứng với mỗi hình (ảnh 1)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9845" y="4419600"/>
            <a:ext cx="3510915" cy="1749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s://lh4.googleusercontent.com/VRPKrFFvHZvlHHtdQrkC71uZxJsVdybqxfzlgrS1e-QI32I8UcjsBdCG8BGe5-BDMCm4y3r4-4T2ad838mH0iJmjmSN262-zi_mf3UjZvCPlulL0SZ8wWJdxjY5Nd6BF_KzDgng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0981" y="1676400"/>
            <a:ext cx="3333750" cy="1895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7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ĐỐI TƯỢNG NGHIÊN CỨU CỦA HÓA HỌC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6718126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1.3,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 a)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(b),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(a):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(b):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 dung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Quan sát Hình 1.3, cho biết trong các quá trình (ảnh 1)"/>
          <p:cNvPicPr/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1676400"/>
            <a:ext cx="4267200" cy="2895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727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ĐỐI TƯỢNG NGHIÊN CỨU CỦA HÓA HỌC</a:t>
            </a:r>
            <a:endParaRPr lang="en-US" sz="32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6800" y="1955996"/>
            <a:ext cx="10134600" cy="2308324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tâm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400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chúng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1.4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1.10,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Quan sát các Hình từ 1.4 đến 1.10, cho biết hóa học có ứng dụng (ảnh 1)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935186"/>
            <a:ext cx="2438400" cy="194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876800"/>
            <a:ext cx="2590800" cy="189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Quan sát các Hình từ 1.4 đến 1.10, cho biết hóa học có ứng dụng (ảnh 1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913662"/>
            <a:ext cx="2965537" cy="361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Quan sát các Hình từ 1.4 đến 1.10, cho biết hóa học có ứng dụng (ảnh 1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913662"/>
            <a:ext cx="3048000" cy="363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Quan sát các Hình từ 1.4 đến 1.10, cho biết hóa học có ứng dụng (ảnh 1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800" y="2882372"/>
            <a:ext cx="2608897" cy="2070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Quan sát các Hình từ 1.4 đến 1.10, cho biết hóa học có ứng dụng (ảnh 1)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4" y="1935561"/>
            <a:ext cx="2640905" cy="194161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 descr="Quan sát các Hình từ 1.4 đến 1.10, cho biết hóa học có ứng dụng (ảnh 1)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4" y="3841685"/>
            <a:ext cx="2892468" cy="18910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Quan sát các Hình từ 1.4 đến 1.10, cho biết hóa học có ứng dụng (ảnh 1)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9458" y="1909465"/>
            <a:ext cx="2965537" cy="36180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Quan sát các Hình từ 1.4 đến 1.10, cho biết hóa học có ứng dụng (ảnh 1)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799" y="1898703"/>
            <a:ext cx="3048000" cy="36395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 descr="Quan sát các Hình từ 1.4 đến 1.10, cho biết hóa học có ứng dụng (ảnh 1)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8799" y="1935561"/>
            <a:ext cx="2608897" cy="2070627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36114" y="5758934"/>
            <a:ext cx="11721581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1.4: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1.6: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dược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1.8: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mỹ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             1.10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1.5: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	 	1.7: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1.9: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nông</a:t>
            </a:r>
            <a:r>
              <a:rPr lang="en-US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endParaRPr lang="en-US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gải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vấn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tương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hydrogen(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quy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kiệm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pin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yếu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tố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Picture 12" descr="Quan sát các Hình từ 1.4 đến 1.10, cho biết hóa học có ứng dụng (ảnh 1)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540" y="2590800"/>
            <a:ext cx="2640905" cy="3962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533400" y="228600"/>
            <a:ext cx="1120140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1: NHẬP MÔN HÓA 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VAI TRÒ CỦA HÓA HỌC TRONG ĐỒI SỐNG VÀ SẢN XUẤT</a:t>
            </a:r>
            <a:endParaRPr lang="en-US"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20874" y="1447800"/>
            <a:ext cx="1098532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6: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Nêu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9000" y="2590800"/>
            <a:ext cx="8305800" cy="33499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/>
              <a:t>-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liệu:hóa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khoa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nghiên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nhẹ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composite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,….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polymer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nano</a:t>
            </a:r>
            <a:r>
              <a:rPr lang="en-US" sz="24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,……</a:t>
            </a:r>
            <a:endParaRPr lang="en-US" sz="2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Quan sát các Hình từ 1.4 đến 1.10, cho biết hóa học có ứng dụng (ảnh 1)"/>
          <p:cNvPicPr/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114" y="2590800"/>
            <a:ext cx="2892468" cy="31419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8735</Words>
  <Application>WPS Presentation</Application>
  <PresentationFormat>Custom</PresentationFormat>
  <Paragraphs>226</Paragraphs>
  <Slides>22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SimSun</vt:lpstr>
      <vt:lpstr>Wingdings</vt:lpstr>
      <vt:lpstr>Times New Roman</vt:lpstr>
      <vt:lpstr>Microsoft YaHei</vt:lpstr>
      <vt:lpstr>Arial Unicode MS</vt:lpstr>
      <vt:lpstr>Calibri Light</vt:lpstr>
      <vt:lpstr>Calibri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USER</cp:lastModifiedBy>
  <cp:revision>64</cp:revision>
  <dcterms:created xsi:type="dcterms:W3CDTF">2022-04-26T13:22:00Z</dcterms:created>
  <dcterms:modified xsi:type="dcterms:W3CDTF">2024-06-07T08:18:20Z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5B803CAE486E4328B48850914B7EAE70_13</vt:lpwstr>
  </property>
  <property fmtid="{D5CDD505-2E9C-101B-9397-08002B2CF9AE}" pid="3" name="KSOProductBuildVer">
    <vt:lpwstr>1033-12.2.0.17119</vt:lpwstr>
  </property>
</Properties>
</file>