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 id="2147483684" r:id="rId3"/>
    <p:sldMasterId id="2147483697" r:id="rId4"/>
  </p:sldMasterIdLst>
  <p:notesMasterIdLst>
    <p:notesMasterId r:id="rId35"/>
  </p:notesMasterIdLst>
  <p:handoutMasterIdLst>
    <p:handoutMasterId r:id="rId36"/>
  </p:handoutMasterIdLst>
  <p:sldIdLst>
    <p:sldId id="12576" r:id="rId5"/>
    <p:sldId id="12558" r:id="rId6"/>
    <p:sldId id="12562" r:id="rId7"/>
    <p:sldId id="12559" r:id="rId8"/>
    <p:sldId id="12561" r:id="rId9"/>
    <p:sldId id="12525" r:id="rId10"/>
    <p:sldId id="12526" r:id="rId11"/>
    <p:sldId id="12527" r:id="rId12"/>
    <p:sldId id="12564" r:id="rId13"/>
    <p:sldId id="12563" r:id="rId14"/>
    <p:sldId id="12565" r:id="rId15"/>
    <p:sldId id="12528" r:id="rId16"/>
    <p:sldId id="12566" r:id="rId17"/>
    <p:sldId id="12567" r:id="rId18"/>
    <p:sldId id="12568" r:id="rId19"/>
    <p:sldId id="12531" r:id="rId20"/>
    <p:sldId id="12529" r:id="rId21"/>
    <p:sldId id="12569" r:id="rId22"/>
    <p:sldId id="12570" r:id="rId23"/>
    <p:sldId id="12533" r:id="rId24"/>
    <p:sldId id="12571" r:id="rId25"/>
    <p:sldId id="12539" r:id="rId26"/>
    <p:sldId id="12572" r:id="rId27"/>
    <p:sldId id="12577" r:id="rId28"/>
    <p:sldId id="12578" r:id="rId29"/>
    <p:sldId id="12579" r:id="rId30"/>
    <p:sldId id="12556" r:id="rId31"/>
    <p:sldId id="12574" r:id="rId32"/>
    <p:sldId id="12575" r:id="rId33"/>
    <p:sldId id="259"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p15:clr>
            <a:srgbClr val="A4A3A4"/>
          </p15:clr>
        </p15:guide>
        <p15:guide id="2"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B5DFE7"/>
    <a:srgbClr val="9AA4C1"/>
    <a:srgbClr val="54A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138" y="486"/>
      </p:cViewPr>
      <p:guideLst>
        <p:guide orient="horz" pos="2196"/>
        <p:guide pos="3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2022/8/31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21071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t>2022/8/31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t>‹#›</a:t>
            </a:fld>
            <a:endParaRPr lang="zh-CN" altLang="en-US"/>
          </a:p>
        </p:txBody>
      </p:sp>
    </p:spTree>
    <p:extLst>
      <p:ext uri="{BB962C8B-B14F-4D97-AF65-F5344CB8AC3E}">
        <p14:creationId xmlns:p14="http://schemas.microsoft.com/office/powerpoint/2010/main" val="102684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2022/8/31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2022/8/31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2022/8/31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8/31/2022</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2" y="1178429"/>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p>
        </p:txBody>
      </p:sp>
      <p:sp>
        <p:nvSpPr>
          <p:cNvPr id="9" name="Title 2"/>
          <p:cNvSpPr>
            <a:spLocks noGrp="1"/>
          </p:cNvSpPr>
          <p:nvPr>
            <p:ph type="title"/>
          </p:nvPr>
        </p:nvSpPr>
        <p:spPr>
          <a:xfrm>
            <a:off x="508002" y="455087"/>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a:t>单击此处编辑母版标题样式</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2" y="2314638"/>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2022/8/31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7"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3" name="Picture Placeholder 12"/>
          <p:cNvSpPr>
            <a:spLocks noGrp="1"/>
          </p:cNvSpPr>
          <p:nvPr>
            <p:ph type="pic" sz="quarter" idx="11"/>
          </p:nvPr>
        </p:nvSpPr>
        <p:spPr>
          <a:xfrm>
            <a:off x="4350029"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5" name="Picture Placeholder 14"/>
          <p:cNvSpPr>
            <a:spLocks noGrp="1"/>
          </p:cNvSpPr>
          <p:nvPr>
            <p:ph type="pic" sz="quarter" idx="12"/>
          </p:nvPr>
        </p:nvSpPr>
        <p:spPr>
          <a:xfrm>
            <a:off x="7337981"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4FE038-33FB-479F-956D-A060F85D3F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8191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16D767-ABEC-48C1-A92F-A96713E194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4094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75AA3F-3CD0-433B-99F2-1580222E76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285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4D444E-997F-43F6-8156-2C2EC769D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334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B81419-08A1-43FC-AA58-4F812DDE67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924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FD070-A580-4533-BD43-0223B31775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1483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E0B6CA3-71E0-4FC2-ABCC-2266BB0C8B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749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2022/8/31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B65788-04FC-43C8-8EBC-68988484A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1426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F23099-711C-4D49-813D-878B76F5E1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4697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C7D4B3-AD38-463A-9BA7-B36F128DC3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8140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E7DF85-FB54-4A86-8A7A-2EC47BDBFA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24814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19BB3B8-55A0-4C79-9A3D-B725C068A6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3855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4FE038-33FB-479F-956D-A060F85D3F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49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16D767-ABEC-48C1-A92F-A96713E194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9507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75AA3F-3CD0-433B-99F2-1580222E76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3819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4D444E-997F-43F6-8156-2C2EC769D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931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B81419-08A1-43FC-AA58-4F812DDE67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492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2022/8/31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FD070-A580-4533-BD43-0223B31775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3178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E0B6CA3-71E0-4FC2-ABCC-2266BB0C8B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3522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B65788-04FC-43C8-8EBC-68988484A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6965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F23099-711C-4D49-813D-878B76F5E1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73775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C7D4B3-AD38-463A-9BA7-B36F128DC3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4429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E7DF85-FB54-4A86-8A7A-2EC47BDBFA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3654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19BB3B8-55A0-4C79-9A3D-B725C068A6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39734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52374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712920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27276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7334B10-1BAA-4F86-8112-CC1F1B123847}" type="datetimeFigureOut">
              <a:rPr lang="zh-CN" altLang="en-US" smtClean="0"/>
              <a:t>2022/8/31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296264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047730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252110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55950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450496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049639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216537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7673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7334B10-1BAA-4F86-8112-CC1F1B123847}" type="datetimeFigureOut">
              <a:rPr lang="zh-CN" altLang="en-US" smtClean="0"/>
              <a:t>2022/8/31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334B10-1BAA-4F86-8112-CC1F1B123847}" type="datetimeFigureOut">
              <a:rPr lang="zh-CN" altLang="en-US" smtClean="0"/>
              <a:t>2022/8/31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2022/8/31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2022/8/31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t>2022/8/31</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6AC886CA-0461-40C8-87DF-791FC389E6D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9019064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6AC886CA-0461-40C8-87DF-791FC389E6D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02923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058365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90.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wmf"/><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wmf"/><Relationship Id="rId1" Type="http://schemas.openxmlformats.org/officeDocument/2006/relationships/slideLayout" Target="../slideLayouts/slideLayout36.xml"/><Relationship Id="rId5" Type="http://schemas.openxmlformats.org/officeDocument/2006/relationships/image" Target="../media/image26.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5.jpeg"/><Relationship Id="rId7"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6.wmf"/><Relationship Id="rId5" Type="http://schemas.openxmlformats.org/officeDocument/2006/relationships/oleObject" Target="../embeddings/oleObject2.bin"/><Relationship Id="rId4" Type="http://schemas.openxmlformats.org/officeDocument/2006/relationships/image" Target="../media/image35.wmf"/></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pic>
        <p:nvPicPr>
          <p:cNvPr id="3" name="Picture 2">
            <a:extLst>
              <a:ext uri="{FF2B5EF4-FFF2-40B4-BE49-F238E27FC236}">
                <a16:creationId xmlns:a16="http://schemas.microsoft.com/office/drawing/2014/main" id="{F236D6EB-DA54-ACCF-D1FC-4ABB72CA9E2A}"/>
              </a:ext>
            </a:extLst>
          </p:cNvPr>
          <p:cNvPicPr>
            <a:picLocks noChangeAspect="1"/>
          </p:cNvPicPr>
          <p:nvPr/>
        </p:nvPicPr>
        <p:blipFill>
          <a:blip r:embed="rId4"/>
          <a:stretch>
            <a:fillRect/>
          </a:stretch>
        </p:blipFill>
        <p:spPr>
          <a:xfrm>
            <a:off x="0" y="0"/>
            <a:ext cx="12233477" cy="6858000"/>
          </a:xfrm>
          <a:prstGeom prst="rect">
            <a:avLst/>
          </a:prstGeom>
          <a:solidFill>
            <a:schemeClr val="accent2"/>
          </a:solidFill>
        </p:spPr>
      </p:pic>
      <p:sp>
        <p:nvSpPr>
          <p:cNvPr id="14" name="Rectangle 8">
            <a:extLst>
              <a:ext uri="{FF2B5EF4-FFF2-40B4-BE49-F238E27FC236}">
                <a16:creationId xmlns:a16="http://schemas.microsoft.com/office/drawing/2014/main" id="{85C250D4-EDF6-E585-A7D1-C1F5464CDE4D}"/>
              </a:ext>
            </a:extLst>
          </p:cNvPr>
          <p:cNvSpPr>
            <a:spLocks noChangeArrowheads="1"/>
          </p:cNvSpPr>
          <p:nvPr/>
        </p:nvSpPr>
        <p:spPr bwMode="auto">
          <a:xfrm>
            <a:off x="0" y="2895600"/>
            <a:ext cx="12192000" cy="853627"/>
          </a:xfrm>
          <a:prstGeom prst="rect">
            <a:avLst/>
          </a:prstGeom>
          <a:solidFill>
            <a:schemeClr val="bg1">
              <a:alpha val="58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endParaRPr lang="en-US" altLang="en-US">
              <a:solidFill>
                <a:prstClr val="black"/>
              </a:solidFill>
            </a:endParaRPr>
          </a:p>
        </p:txBody>
      </p:sp>
      <p:sp>
        <p:nvSpPr>
          <p:cNvPr id="15" name="TextBox 10">
            <a:extLst>
              <a:ext uri="{FF2B5EF4-FFF2-40B4-BE49-F238E27FC236}">
                <a16:creationId xmlns:a16="http://schemas.microsoft.com/office/drawing/2014/main" id="{A864A6F8-7FB6-E7E4-F928-5FE6DB8F8CA3}"/>
              </a:ext>
            </a:extLst>
          </p:cNvPr>
          <p:cNvSpPr>
            <a:spLocks noChangeArrowheads="1"/>
          </p:cNvSpPr>
          <p:nvPr>
            <p:custDataLst>
              <p:tags r:id="rId1"/>
            </p:custDataLst>
          </p:nvPr>
        </p:nvSpPr>
        <p:spPr bwMode="auto">
          <a:xfrm>
            <a:off x="1143000" y="2889208"/>
            <a:ext cx="10772539" cy="74914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3800" b="1">
                <a:solidFill>
                  <a:srgbClr val="7030A0"/>
                </a:solidFill>
                <a:ea typeface="ＭＳ Ｐゴシック" panose="020B0600070205080204" pitchFamily="50" charset="-128"/>
              </a:rPr>
              <a:t>Độ dịch chuyển và quãng đường đi được</a:t>
            </a:r>
            <a:endParaRPr lang="en-US" altLang="en-US" sz="3800" b="1">
              <a:solidFill>
                <a:srgbClr val="7030A0"/>
              </a:solidFill>
            </a:endParaRPr>
          </a:p>
        </p:txBody>
      </p:sp>
      <p:sp>
        <p:nvSpPr>
          <p:cNvPr id="16" name="TextBox 11">
            <a:extLst>
              <a:ext uri="{FF2B5EF4-FFF2-40B4-BE49-F238E27FC236}">
                <a16:creationId xmlns:a16="http://schemas.microsoft.com/office/drawing/2014/main" id="{07D8CA84-1CD6-D895-8ACA-C128B9075317}"/>
              </a:ext>
            </a:extLst>
          </p:cNvPr>
          <p:cNvSpPr>
            <a:spLocks noChangeArrowheads="1"/>
          </p:cNvSpPr>
          <p:nvPr>
            <p:custDataLst>
              <p:tags r:id="rId2"/>
            </p:custDataLst>
          </p:nvPr>
        </p:nvSpPr>
        <p:spPr bwMode="auto">
          <a:xfrm>
            <a:off x="-304800" y="2902061"/>
            <a:ext cx="2067910"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solidFill>
                  <a:prstClr val="black"/>
                </a:solidFill>
                <a:latin typeface="Times New Roman" panose="02020603050405020304" pitchFamily="18" charset="0"/>
                <a:cs typeface="Times New Roman" panose="02020603050405020304" pitchFamily="18" charset="0"/>
              </a:rPr>
              <a:t>Bài 4:</a:t>
            </a:r>
          </a:p>
        </p:txBody>
      </p:sp>
    </p:spTree>
    <p:extLst>
      <p:ext uri="{BB962C8B-B14F-4D97-AF65-F5344CB8AC3E}">
        <p14:creationId xmlns:p14="http://schemas.microsoft.com/office/powerpoint/2010/main" val="1736022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Bài tập dấu chấm hỏi - Luyện tập về dấu chấm hỏi lớp 2 - VnDoc.com - Hệ  Thống PP BĐS Nghỉ Dưỡng Cao Cấp Địa ốc 5 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43" y="355201"/>
            <a:ext cx="1140196" cy="9638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5037" y="2761353"/>
            <a:ext cx="1361912" cy="584775"/>
          </a:xfrm>
          <a:prstGeom prst="rect">
            <a:avLst/>
          </a:prstGeom>
        </p:spPr>
        <p:txBody>
          <a:bodyPr wrap="square">
            <a:spAutoFit/>
          </a:bodyPr>
          <a:lstStyle/>
          <a:p>
            <a:pPr algn="just"/>
            <a:r>
              <a:rPr lang="en-US" sz="3200" dirty="0" err="1">
                <a:latin typeface="+mj-lt"/>
              </a:rPr>
              <a:t>Ví</a:t>
            </a:r>
            <a:r>
              <a:rPr lang="en-US" sz="3200" dirty="0">
                <a:latin typeface="+mj-lt"/>
              </a:rPr>
              <a:t> </a:t>
            </a:r>
            <a:r>
              <a:rPr lang="en-US" sz="3200" dirty="0" err="1">
                <a:latin typeface="+mj-lt"/>
              </a:rPr>
              <a:t>dụ</a:t>
            </a:r>
            <a:r>
              <a:rPr lang="en-US" sz="3200" dirty="0">
                <a:latin typeface="+mj-lt"/>
              </a:rPr>
              <a:t>: </a:t>
            </a:r>
          </a:p>
        </p:txBody>
      </p:sp>
      <p:sp>
        <p:nvSpPr>
          <p:cNvPr id="6" name="Rectangle 5"/>
          <p:cNvSpPr/>
          <p:nvPr/>
        </p:nvSpPr>
        <p:spPr>
          <a:xfrm>
            <a:off x="1251083" y="355202"/>
            <a:ext cx="9739952" cy="584775"/>
          </a:xfrm>
          <a:prstGeom prst="rect">
            <a:avLst/>
          </a:prstGeom>
        </p:spPr>
        <p:txBody>
          <a:bodyPr wrap="square">
            <a:spAutoFit/>
          </a:bodyPr>
          <a:lstStyle/>
          <a:p>
            <a:pPr algn="just"/>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p>
        </p:txBody>
      </p:sp>
      <p:sp>
        <p:nvSpPr>
          <p:cNvPr id="7" name="Rectangle 6"/>
          <p:cNvSpPr/>
          <p:nvPr/>
        </p:nvSpPr>
        <p:spPr>
          <a:xfrm>
            <a:off x="1378467" y="1026679"/>
            <a:ext cx="4869976" cy="584775"/>
          </a:xfrm>
          <a:prstGeom prst="rect">
            <a:avLst/>
          </a:prstGeom>
        </p:spPr>
        <p:txBody>
          <a:bodyPr wrap="squar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mj-lt"/>
              </a:rPr>
              <a:t>.</a:t>
            </a:r>
          </a:p>
        </p:txBody>
      </p:sp>
      <p:sp>
        <p:nvSpPr>
          <p:cNvPr id="8" name="Rectangle 7"/>
          <p:cNvSpPr/>
          <p:nvPr/>
        </p:nvSpPr>
        <p:spPr>
          <a:xfrm>
            <a:off x="1287439" y="1656141"/>
            <a:ext cx="9794544" cy="1077218"/>
          </a:xfrm>
          <a:prstGeom prst="rect">
            <a:avLst/>
          </a:prstGeom>
        </p:spPr>
        <p:txBody>
          <a:bodyPr wrap="square">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a:t>
            </a:r>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395" y="4570910"/>
            <a:ext cx="3581576" cy="208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65037" y="4684595"/>
            <a:ext cx="2723824" cy="1855003"/>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toạ</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độ</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ight Arrow 10"/>
          <p:cNvSpPr/>
          <p:nvPr/>
        </p:nvSpPr>
        <p:spPr>
          <a:xfrm>
            <a:off x="8352426" y="5319526"/>
            <a:ext cx="1296537" cy="585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840029" y="4457228"/>
            <a:ext cx="1692323" cy="20823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n>
                  <a:solidFill>
                    <a:srgbClr val="FF0000"/>
                  </a:solidFill>
                </a:ln>
                <a:solidFill>
                  <a:schemeClr val="tx1"/>
                </a:solidFill>
                <a:latin typeface="Times New Roman" pitchFamily="18" charset="0"/>
                <a:cs typeface="Times New Roman" pitchFamily="18" charset="0"/>
              </a:rPr>
              <a:t>Hệ</a:t>
            </a:r>
            <a:r>
              <a:rPr lang="en-US" sz="4000" dirty="0">
                <a:ln>
                  <a:solidFill>
                    <a:srgbClr val="FF0000"/>
                  </a:solidFill>
                </a:ln>
                <a:solidFill>
                  <a:schemeClr val="tx1"/>
                </a:solidFill>
                <a:latin typeface="Times New Roman" pitchFamily="18" charset="0"/>
                <a:cs typeface="Times New Roman" pitchFamily="18" charset="0"/>
              </a:rPr>
              <a:t> qui </a:t>
            </a:r>
            <a:r>
              <a:rPr lang="en-US" sz="4000" dirty="0" err="1">
                <a:ln>
                  <a:solidFill>
                    <a:srgbClr val="FF0000"/>
                  </a:solidFill>
                </a:ln>
                <a:solidFill>
                  <a:schemeClr val="tx1"/>
                </a:solidFill>
                <a:latin typeface="Times New Roman" pitchFamily="18" charset="0"/>
                <a:cs typeface="Times New Roman" pitchFamily="18" charset="0"/>
              </a:rPr>
              <a:t>chiếu</a:t>
            </a:r>
            <a:endParaRPr lang="en-US" sz="4000" dirty="0">
              <a:ln>
                <a:solidFill>
                  <a:srgbClr val="FF0000"/>
                </a:solidFill>
              </a:ln>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3" name="Oval 12"/>
              <p:cNvSpPr/>
              <p:nvPr/>
            </p:nvSpPr>
            <p:spPr>
              <a:xfrm>
                <a:off x="1978926" y="2661856"/>
                <a:ext cx="2040343" cy="14870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a:rPr>
                            <m:t>𝑡</m:t>
                          </m:r>
                        </m:e>
                        <m:sub>
                          <m:r>
                            <a:rPr lang="en-US" sz="2800" b="0" i="1" smtClean="0">
                              <a:latin typeface="Cambria Math"/>
                            </a:rPr>
                            <m:t>0</m:t>
                          </m:r>
                        </m:sub>
                      </m:sSub>
                      <m:r>
                        <a:rPr lang="en-US" sz="2800" b="0" i="1" smtClean="0">
                          <a:latin typeface="Cambria Math"/>
                        </a:rPr>
                        <m:t>=6</m:t>
                      </m:r>
                      <m:r>
                        <a:rPr lang="en-US" sz="2800" b="0" i="1" smtClean="0">
                          <a:latin typeface="Cambria Math"/>
                        </a:rPr>
                        <m:t>h</m:t>
                      </m:r>
                    </m:oMath>
                  </m:oMathPara>
                </a14:m>
                <a:endParaRPr lang="en-US" sz="2800" dirty="0"/>
              </a:p>
            </p:txBody>
          </p:sp>
        </mc:Choice>
        <mc:Fallback xmlns="">
          <p:sp>
            <p:nvSpPr>
              <p:cNvPr id="13" name="Oval 12"/>
              <p:cNvSpPr>
                <a:spLocks noRot="1" noChangeAspect="1" noMove="1" noResize="1" noEditPoints="1" noAdjustHandles="1" noChangeArrowheads="1" noChangeShapeType="1" noTextEdit="1"/>
              </p:cNvSpPr>
              <p:nvPr/>
            </p:nvSpPr>
            <p:spPr>
              <a:xfrm>
                <a:off x="1978925" y="2661854"/>
                <a:ext cx="2040342" cy="1487065"/>
              </a:xfrm>
              <a:prstGeom prst="ellipse">
                <a:avLst/>
              </a:prstGeom>
              <a:blipFill rotWithShape="1">
                <a:blip r:embed="rId4"/>
                <a:stretch>
                  <a:fillRect/>
                </a:stretch>
              </a:blipFill>
            </p:spPr>
            <p:txBody>
              <a:bodyPr/>
              <a:lstStyle/>
              <a:p>
                <a:r>
                  <a:rPr lang="en-US">
                    <a:noFill/>
                  </a:rPr>
                  <a:t> </a:t>
                </a:r>
              </a:p>
            </p:txBody>
          </p:sp>
        </mc:Fallback>
      </mc:AlternateContent>
      <p:sp>
        <p:nvSpPr>
          <p:cNvPr id="14" name="Plus 13"/>
          <p:cNvSpPr/>
          <p:nvPr/>
        </p:nvSpPr>
        <p:spPr>
          <a:xfrm>
            <a:off x="3137891" y="5071607"/>
            <a:ext cx="1351128" cy="13306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28"/>
          <p:cNvSpPr/>
          <p:nvPr/>
        </p:nvSpPr>
        <p:spPr>
          <a:xfrm>
            <a:off x="4019267" y="2649128"/>
            <a:ext cx="1351128" cy="13306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70395" y="2761353"/>
            <a:ext cx="2668136" cy="1537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Khoảng</a:t>
            </a:r>
            <a:r>
              <a:rPr lang="en-US" sz="2800" dirty="0"/>
              <a:t> </a:t>
            </a:r>
            <a:r>
              <a:rPr lang="en-US" sz="2800" dirty="0" err="1"/>
              <a:t>thời</a:t>
            </a:r>
            <a:r>
              <a:rPr lang="en-US" sz="2800" dirty="0"/>
              <a:t> </a:t>
            </a:r>
            <a:r>
              <a:rPr lang="en-US" sz="2800" dirty="0" err="1"/>
              <a:t>gian</a:t>
            </a:r>
            <a:r>
              <a:rPr lang="en-US" sz="2800" dirty="0"/>
              <a:t> </a:t>
            </a:r>
            <a:r>
              <a:rPr lang="en-US" sz="2800" dirty="0" err="1"/>
              <a:t>chuyển</a:t>
            </a:r>
            <a:r>
              <a:rPr lang="en-US" sz="2800" dirty="0"/>
              <a:t> </a:t>
            </a:r>
            <a:r>
              <a:rPr lang="en-US" sz="2800" dirty="0" err="1"/>
              <a:t>động</a:t>
            </a:r>
            <a:r>
              <a:rPr lang="en-US" sz="2800" dirty="0"/>
              <a:t> </a:t>
            </a:r>
            <a:r>
              <a:rPr lang="el-GR" sz="2800" dirty="0">
                <a:latin typeface="Times New Roman"/>
                <a:cs typeface="Times New Roman"/>
              </a:rPr>
              <a:t>Δ</a:t>
            </a:r>
            <a:r>
              <a:rPr lang="en-US" sz="2800" dirty="0">
                <a:latin typeface="Times New Roman"/>
                <a:cs typeface="Times New Roman"/>
              </a:rPr>
              <a:t>t =1h</a:t>
            </a:r>
            <a:endParaRPr lang="en-US" sz="2800" dirty="0"/>
          </a:p>
        </p:txBody>
      </p:sp>
      <p:sp>
        <p:nvSpPr>
          <p:cNvPr id="31" name="Right Arrow 30"/>
          <p:cNvSpPr/>
          <p:nvPr/>
        </p:nvSpPr>
        <p:spPr>
          <a:xfrm>
            <a:off x="8255973" y="3053740"/>
            <a:ext cx="1296537" cy="585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413585" y="2559648"/>
            <a:ext cx="2723824" cy="1855003"/>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Thời</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điểm</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đến</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trường</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7h</a:t>
            </a:r>
          </a:p>
        </p:txBody>
      </p:sp>
    </p:spTree>
    <p:extLst>
      <p:ext uri="{BB962C8B-B14F-4D97-AF65-F5344CB8AC3E}">
        <p14:creationId xmlns:p14="http://schemas.microsoft.com/office/powerpoint/2010/main" val="3694768157"/>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103"/>
                                        </p:tgtEl>
                                        <p:attrNameLst>
                                          <p:attrName>style.visibility</p:attrName>
                                        </p:attrNameLst>
                                      </p:cBhvr>
                                      <p:to>
                                        <p:strVal val="visible"/>
                                      </p:to>
                                    </p:set>
                                    <p:animEffect transition="in" filter="fade">
                                      <p:cBhvr>
                                        <p:cTn id="59" dur="500"/>
                                        <p:tgtEl>
                                          <p:spTgt spid="410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5" grpId="0" animBg="1"/>
      <p:bldP spid="11" grpId="0" animBg="1"/>
      <p:bldP spid="12" grpId="0" animBg="1"/>
      <p:bldP spid="13" grpId="0" animBg="1"/>
      <p:bldP spid="14" grpId="0" animBg="1"/>
      <p:bldP spid="29" grpId="0" animBg="1"/>
      <p:bldP spid="15"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pic>
        <p:nvPicPr>
          <p:cNvPr id="18" name="Picture 2" descr="Bài tập dấu chấm hỏi - Luyện tập về dấu chấm hỏi lớp 2 - VnDoc.com - Hệ  Thống PP BĐS Nghỉ Dưỡng Cao Cấp Địa ốc 5 S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75" y="1045911"/>
            <a:ext cx="1140196" cy="9638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51083" y="1064081"/>
            <a:ext cx="5777515" cy="2062103"/>
          </a:xfrm>
          <a:prstGeom prst="rect">
            <a:avLst/>
          </a:prstGeom>
        </p:spPr>
        <p:txBody>
          <a:bodyPr wrap="square">
            <a:spAutoFit/>
          </a:bodyPr>
          <a:lstStyle/>
          <a:p>
            <a:pPr algn="just"/>
            <a:r>
              <a:rPr lang="vi-VN" sz="3200" dirty="0">
                <a:latin typeface="+mj-lt"/>
              </a:rPr>
              <a:t>Xác định vị trí của vật A trên trục ox vẽ trên hình 4.3 tại thời điểm 11h. Biết vật chuyển động thẳng mỗi giờ đi được 40km</a:t>
            </a:r>
            <a:endParaRPr lang="en-US" sz="3200" dirty="0">
              <a:latin typeface="+mj-l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7077" y="1211536"/>
            <a:ext cx="4224715" cy="314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1446" y="3487972"/>
            <a:ext cx="7438031" cy="584775"/>
          </a:xfrm>
          <a:prstGeom prst="rect">
            <a:avLst/>
          </a:prstGeom>
        </p:spPr>
        <p:txBody>
          <a:bodyPr wrap="square">
            <a:spAutoFit/>
          </a:bodyPr>
          <a:lstStyle/>
          <a:p>
            <a:r>
              <a:rPr lang="vi-VN"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11 - 8 =3h</a:t>
            </a:r>
            <a:endParaRPr lang="vi-VN" sz="3200" dirty="0">
              <a:latin typeface="Times New Roman" pitchFamily="18" charset="0"/>
              <a:cs typeface="Times New Roman" pitchFamily="18" charset="0"/>
            </a:endParaRPr>
          </a:p>
        </p:txBody>
      </p:sp>
      <p:sp>
        <p:nvSpPr>
          <p:cNvPr id="5" name="Rectangle 4"/>
          <p:cNvSpPr/>
          <p:nvPr/>
        </p:nvSpPr>
        <p:spPr>
          <a:xfrm>
            <a:off x="838622" y="4254271"/>
            <a:ext cx="8852103" cy="584775"/>
          </a:xfrm>
          <a:prstGeom prst="rect">
            <a:avLst/>
          </a:prstGeom>
        </p:spPr>
        <p:txBody>
          <a:bodyPr wrap="none">
            <a:spAutoFit/>
          </a:bodyPr>
          <a:lstStyle/>
          <a:p>
            <a:r>
              <a:rPr lang="en-US" sz="3200" dirty="0">
                <a:latin typeface="Times New Roman" pitchFamily="18" charset="0"/>
                <a:cs typeface="Times New Roman" pitchFamily="18" charset="0"/>
              </a:rPr>
              <a:t>M</a:t>
            </a:r>
            <a:r>
              <a:rPr lang="vi-VN" sz="3200" dirty="0">
                <a:latin typeface="Times New Roman" pitchFamily="18" charset="0"/>
                <a:cs typeface="Times New Roman" pitchFamily="18" charset="0"/>
              </a:rPr>
              <a:t>ỗi giờ đi được 40km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3h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40.3=120km </a:t>
            </a:r>
          </a:p>
        </p:txBody>
      </p:sp>
    </p:spTree>
    <p:extLst>
      <p:ext uri="{BB962C8B-B14F-4D97-AF65-F5344CB8AC3E}">
        <p14:creationId xmlns:p14="http://schemas.microsoft.com/office/powerpoint/2010/main" val="2041086283"/>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3" name="文本框 30"/>
          <p:cNvSpPr txBox="1"/>
          <p:nvPr/>
        </p:nvSpPr>
        <p:spPr>
          <a:xfrm>
            <a:off x="1051498" y="0"/>
            <a:ext cx="3714478" cy="523220"/>
          </a:xfrm>
          <a:prstGeom prst="rect">
            <a:avLst/>
          </a:prstGeom>
          <a:solidFill>
            <a:schemeClr val="accent1">
              <a:lumMod val="20000"/>
              <a:lumOff val="80000"/>
            </a:schemeClr>
          </a:solidFill>
        </p:spPr>
        <p:txBody>
          <a:bodyPr wrap="none" rtlCol="0">
            <a:spAutoFit/>
          </a:bodyPr>
          <a:lstStyle/>
          <a:p>
            <a:r>
              <a:rPr lang="en-US" altLang="zh-CN" sz="2800" b="1" dirty="0">
                <a:solidFill>
                  <a:srgbClr val="FF0000"/>
                </a:solidFill>
                <a:latin typeface="Yeseva One" panose="00000500000000000000" charset="0"/>
                <a:ea typeface="Yeseva One" panose="00000500000000000000" charset="0"/>
                <a:sym typeface="Yeseva One" panose="00000500000000000000" charset="0"/>
              </a:rPr>
              <a:t>II. ĐỘ DỊCH CHUYỂN</a:t>
            </a:r>
            <a:endParaRPr lang="zh-CN" altLang="en-US" sz="2800" b="1" dirty="0">
              <a:solidFill>
                <a:srgbClr val="FF0000"/>
              </a:solidFill>
              <a:latin typeface="Yeseva One" panose="00000500000000000000" charset="0"/>
              <a:ea typeface="Yeseva One" panose="00000500000000000000" charset="0"/>
              <a:sym typeface="Yeseva One" panose="00000500000000000000" charset="0"/>
            </a:endParaRPr>
          </a:p>
        </p:txBody>
      </p:sp>
      <p:sp>
        <p:nvSpPr>
          <p:cNvPr id="4" name="TextBox 3"/>
          <p:cNvSpPr txBox="1"/>
          <p:nvPr/>
        </p:nvSpPr>
        <p:spPr>
          <a:xfrm>
            <a:off x="582910" y="1038227"/>
            <a:ext cx="6983957" cy="954107"/>
          </a:xfrm>
          <a:prstGeom prst="rect">
            <a:avLst/>
          </a:prstGeom>
          <a:noFill/>
        </p:spPr>
        <p:txBody>
          <a:bodyPr wrap="square" rtlCol="0">
            <a:spAutoFit/>
          </a:bodyPr>
          <a:lstStyle/>
          <a:p>
            <a:r>
              <a:rPr lang="en-US" sz="2800" b="1" dirty="0" err="1">
                <a:solidFill>
                  <a:srgbClr val="FF0000"/>
                </a:solidFill>
              </a:rPr>
              <a:t>Muốn</a:t>
            </a:r>
            <a:r>
              <a:rPr lang="en-US" sz="2800" b="1" dirty="0">
                <a:solidFill>
                  <a:srgbClr val="FF0000"/>
                </a:solidFill>
              </a:rPr>
              <a:t> </a:t>
            </a:r>
            <a:r>
              <a:rPr lang="en-US" sz="2800" b="1" dirty="0" err="1">
                <a:solidFill>
                  <a:srgbClr val="FF0000"/>
                </a:solidFill>
              </a:rPr>
              <a:t>xác</a:t>
            </a:r>
            <a:r>
              <a:rPr lang="en-US" sz="2800" b="1" dirty="0">
                <a:solidFill>
                  <a:srgbClr val="FF0000"/>
                </a:solidFill>
              </a:rPr>
              <a:t> </a:t>
            </a:r>
            <a:r>
              <a:rPr lang="en-US" sz="2800" b="1" dirty="0" err="1">
                <a:solidFill>
                  <a:srgbClr val="FF0000"/>
                </a:solidFill>
              </a:rPr>
              <a:t>định</a:t>
            </a:r>
            <a:r>
              <a:rPr lang="en-US" sz="2800" b="1" dirty="0">
                <a:solidFill>
                  <a:srgbClr val="FF0000"/>
                </a:solidFill>
              </a:rPr>
              <a:t> </a:t>
            </a:r>
            <a:r>
              <a:rPr lang="en-US" sz="2800" b="1" dirty="0" err="1">
                <a:solidFill>
                  <a:srgbClr val="FF0000"/>
                </a:solidFill>
              </a:rPr>
              <a:t>được</a:t>
            </a:r>
            <a:r>
              <a:rPr lang="en-US" sz="2800" b="1" dirty="0">
                <a:solidFill>
                  <a:srgbClr val="FF0000"/>
                </a:solidFill>
              </a:rPr>
              <a:t> </a:t>
            </a:r>
            <a:r>
              <a:rPr lang="en-US" sz="2800" b="1" dirty="0" err="1">
                <a:solidFill>
                  <a:srgbClr val="FF0000"/>
                </a:solidFill>
              </a:rPr>
              <a:t>vị</a:t>
            </a:r>
            <a:r>
              <a:rPr lang="en-US" sz="2800" b="1" dirty="0">
                <a:solidFill>
                  <a:srgbClr val="FF0000"/>
                </a:solidFill>
              </a:rPr>
              <a:t> </a:t>
            </a:r>
            <a:r>
              <a:rPr lang="en-US" sz="2800" b="1" dirty="0" err="1">
                <a:solidFill>
                  <a:srgbClr val="FF0000"/>
                </a:solidFill>
              </a:rPr>
              <a:t>trí</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vật</a:t>
            </a:r>
            <a:r>
              <a:rPr lang="en-US" sz="2800" b="1" dirty="0">
                <a:solidFill>
                  <a:srgbClr val="FF0000"/>
                </a:solidFill>
              </a:rPr>
              <a:t> ta </a:t>
            </a:r>
            <a:r>
              <a:rPr lang="en-US" sz="2800" b="1" dirty="0" err="1">
                <a:solidFill>
                  <a:srgbClr val="FF0000"/>
                </a:solidFill>
              </a:rPr>
              <a:t>cần</a:t>
            </a:r>
            <a:r>
              <a:rPr lang="en-US" sz="2800" b="1" dirty="0">
                <a:solidFill>
                  <a:srgbClr val="FF0000"/>
                </a:solidFill>
              </a:rPr>
              <a:t> </a:t>
            </a:r>
            <a:r>
              <a:rPr lang="en-US" sz="2800" b="1" dirty="0" err="1">
                <a:solidFill>
                  <a:srgbClr val="FF0000"/>
                </a:solidFill>
              </a:rPr>
              <a:t>biết</a:t>
            </a:r>
            <a:r>
              <a:rPr lang="en-US" sz="2800" b="1" dirty="0">
                <a:solidFill>
                  <a:srgbClr val="FF0000"/>
                </a:solidFill>
              </a:rPr>
              <a:t> </a:t>
            </a:r>
            <a:r>
              <a:rPr lang="en-US" sz="2800" b="1" dirty="0" err="1">
                <a:solidFill>
                  <a:srgbClr val="FF0000"/>
                </a:solidFill>
              </a:rPr>
              <a:t>thêm</a:t>
            </a:r>
            <a:r>
              <a:rPr lang="en-US" sz="2800" b="1" dirty="0">
                <a:solidFill>
                  <a:srgbClr val="FF0000"/>
                </a:solidFill>
              </a:rPr>
              <a:t> </a:t>
            </a:r>
            <a:r>
              <a:rPr lang="en-US" sz="2800" b="1" dirty="0" err="1">
                <a:solidFill>
                  <a:srgbClr val="FF0000"/>
                </a:solidFill>
              </a:rPr>
              <a:t>thông</a:t>
            </a:r>
            <a:r>
              <a:rPr lang="en-US" sz="2800" b="1" dirty="0">
                <a:solidFill>
                  <a:srgbClr val="FF0000"/>
                </a:solidFill>
              </a:rPr>
              <a:t> tin </a:t>
            </a:r>
            <a:r>
              <a:rPr lang="en-US" sz="2800" b="1" dirty="0" err="1">
                <a:solidFill>
                  <a:srgbClr val="FF0000"/>
                </a:solidFill>
              </a:rPr>
              <a:t>gì</a:t>
            </a:r>
            <a:r>
              <a:rPr lang="en-US" sz="2800" b="1" dirty="0">
                <a:solidFill>
                  <a:srgbClr val="FF0000"/>
                </a:solidFill>
              </a:rPr>
              <a:t>?</a:t>
            </a:r>
            <a:endParaRPr lang="vi-VN" sz="2800" b="1" dirty="0">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792" y="346711"/>
            <a:ext cx="3860397" cy="39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068231" y="2084904"/>
            <a:ext cx="5510000" cy="523220"/>
          </a:xfrm>
          <a:prstGeom prst="rect">
            <a:avLst/>
          </a:prstGeom>
          <a:noFill/>
        </p:spPr>
        <p:txBody>
          <a:bodyPr wrap="square" rtlCol="0">
            <a:spAutoFit/>
          </a:bodyPr>
          <a:lstStyle/>
          <a:p>
            <a:r>
              <a:rPr lang="en-US" sz="2800" b="1" dirty="0" err="1">
                <a:solidFill>
                  <a:srgbClr val="FF0000"/>
                </a:solidFill>
              </a:rPr>
              <a:t>Biết</a:t>
            </a:r>
            <a:r>
              <a:rPr lang="en-US" sz="2800" b="1" dirty="0">
                <a:solidFill>
                  <a:srgbClr val="FF0000"/>
                </a:solidFill>
              </a:rPr>
              <a:t> </a:t>
            </a:r>
            <a:r>
              <a:rPr lang="en-US" sz="2800" b="1" dirty="0" err="1">
                <a:solidFill>
                  <a:srgbClr val="FF0000"/>
                </a:solidFill>
              </a:rPr>
              <a:t>thêm</a:t>
            </a:r>
            <a:r>
              <a:rPr lang="en-US" sz="2800" b="1" dirty="0">
                <a:solidFill>
                  <a:srgbClr val="FF0000"/>
                </a:solidFill>
              </a:rPr>
              <a:t> </a:t>
            </a:r>
            <a:r>
              <a:rPr lang="en-US" sz="2800" b="1" dirty="0" err="1">
                <a:solidFill>
                  <a:srgbClr val="FF0000"/>
                </a:solidFill>
              </a:rPr>
              <a:t>hướng</a:t>
            </a:r>
            <a:r>
              <a:rPr lang="en-US" sz="2800" b="1" dirty="0">
                <a:solidFill>
                  <a:srgbClr val="FF0000"/>
                </a:solidFill>
              </a:rPr>
              <a:t> </a:t>
            </a:r>
            <a:r>
              <a:rPr lang="en-US" sz="2800" b="1" dirty="0" err="1">
                <a:solidFill>
                  <a:srgbClr val="FF0000"/>
                </a:solidFill>
              </a:rPr>
              <a:t>chuyển</a:t>
            </a:r>
            <a:r>
              <a:rPr lang="en-US" sz="2800" b="1" dirty="0">
                <a:solidFill>
                  <a:srgbClr val="FF0000"/>
                </a:solidFill>
              </a:rPr>
              <a:t> </a:t>
            </a:r>
            <a:r>
              <a:rPr lang="en-US" sz="2800" b="1" dirty="0" err="1">
                <a:solidFill>
                  <a:srgbClr val="FF0000"/>
                </a:solidFill>
              </a:rPr>
              <a:t>động</a:t>
            </a:r>
            <a:endParaRPr lang="vi-VN" sz="2800" b="1" dirty="0">
              <a:solidFill>
                <a:srgbClr val="FF0000"/>
              </a:solidFill>
            </a:endParaRPr>
          </a:p>
        </p:txBody>
      </p:sp>
      <p:sp>
        <p:nvSpPr>
          <p:cNvPr id="18" name="Rectangle 17"/>
          <p:cNvSpPr/>
          <p:nvPr/>
        </p:nvSpPr>
        <p:spPr>
          <a:xfrm>
            <a:off x="582910" y="3015963"/>
            <a:ext cx="7087133" cy="1569660"/>
          </a:xfrm>
          <a:prstGeom prst="rect">
            <a:avLst/>
          </a:prstGeom>
        </p:spPr>
        <p:txBody>
          <a:bodyPr wrap="square">
            <a:spAutoFit/>
          </a:bodyPr>
          <a:lstStyle/>
          <a:p>
            <a:r>
              <a:rPr lang="en-US" sz="3200" b="1" dirty="0" err="1">
                <a:solidFill>
                  <a:srgbClr val="00B050"/>
                </a:solidFill>
                <a:latin typeface="Times New Roman" pitchFamily="18" charset="0"/>
                <a:cs typeface="Times New Roman" pitchFamily="18" charset="0"/>
              </a:rPr>
              <a:t>Giả</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sử</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hướng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chuyển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động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của</a:t>
            </a:r>
            <a:r>
              <a:rPr lang="en-US" sz="3200" b="1" dirty="0">
                <a:solidFill>
                  <a:srgbClr val="00B050"/>
                </a:solidFill>
                <a:latin typeface="Times New Roman" pitchFamily="18" charset="0"/>
                <a:cs typeface="Times New Roman" pitchFamily="18" charset="0"/>
              </a:rPr>
              <a:t> ô </a:t>
            </a:r>
            <a:r>
              <a:rPr lang="en-US" sz="3200" b="1" dirty="0" err="1">
                <a:solidFill>
                  <a:srgbClr val="00B050"/>
                </a:solidFill>
                <a:latin typeface="Times New Roman" pitchFamily="18" charset="0"/>
                <a:cs typeface="Times New Roman" pitchFamily="18" charset="0"/>
              </a:rPr>
              <a:t>tô</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Bắc</a:t>
            </a:r>
            <a:r>
              <a:rPr lang="en-US" sz="3200" b="1" dirty="0">
                <a:solidFill>
                  <a:srgbClr val="00B050"/>
                </a:solidFill>
                <a:latin typeface="Times New Roman" pitchFamily="18" charset="0"/>
                <a:cs typeface="Times New Roman" pitchFamily="18" charset="0"/>
              </a:rPr>
              <a:t> –Nam </a:t>
            </a:r>
            <a:r>
              <a:rPr lang="en-US" sz="3200" b="1" dirty="0" err="1">
                <a:solidFill>
                  <a:srgbClr val="00B050"/>
                </a:solidFill>
                <a:latin typeface="Times New Roman" pitchFamily="18" charset="0"/>
                <a:cs typeface="Times New Roman" pitchFamily="18" charset="0"/>
              </a:rPr>
              <a:t>thì</a:t>
            </a:r>
            <a:r>
              <a:rPr lang="en-US" sz="3200" b="1" dirty="0">
                <a:solidFill>
                  <a:srgbClr val="00B050"/>
                </a:solidFill>
                <a:latin typeface="Times New Roman" pitchFamily="18" charset="0"/>
                <a:cs typeface="Times New Roman" pitchFamily="18" charset="0"/>
              </a:rPr>
              <a:t> ô </a:t>
            </a:r>
            <a:r>
              <a:rPr lang="en-US" sz="3200" b="1" dirty="0" err="1">
                <a:solidFill>
                  <a:srgbClr val="00B050"/>
                </a:solidFill>
                <a:latin typeface="Times New Roman" pitchFamily="18" charset="0"/>
                <a:cs typeface="Times New Roman" pitchFamily="18" charset="0"/>
              </a:rPr>
              <a:t>tô</a:t>
            </a:r>
            <a:r>
              <a:rPr lang="en-US" sz="3200" b="1" dirty="0">
                <a:solidFill>
                  <a:srgbClr val="00B050"/>
                </a:solidFill>
                <a:latin typeface="Times New Roman" pitchFamily="18" charset="0"/>
                <a:cs typeface="Times New Roman" pitchFamily="18" charset="0"/>
              </a:rPr>
              <a:t> ở </a:t>
            </a:r>
            <a:r>
              <a:rPr lang="en-US" sz="3200" b="1" dirty="0" err="1">
                <a:solidFill>
                  <a:srgbClr val="00B050"/>
                </a:solidFill>
                <a:latin typeface="Times New Roman" pitchFamily="18" charset="0"/>
                <a:cs typeface="Times New Roman" pitchFamily="18" charset="0"/>
              </a:rPr>
              <a:t>vị</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trí</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nào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trên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đồ</a:t>
            </a:r>
            <a:r>
              <a:rPr lang="en-US" sz="3200" b="1" dirty="0">
                <a:solidFill>
                  <a:srgbClr val="00B050"/>
                </a:solidFill>
                <a:latin typeface="Times New Roman" pitchFamily="18" charset="0"/>
                <a:cs typeface="Times New Roman" pitchFamily="18" charset="0"/>
              </a:rPr>
              <a:t>?</a:t>
            </a:r>
            <a:endParaRPr lang="vi-VN" sz="3200" dirty="0">
              <a:solidFill>
                <a:srgbClr val="00B050"/>
              </a:solidFill>
              <a:latin typeface="Times New Roman" pitchFamily="18" charset="0"/>
              <a:cs typeface="Times New Roman" pitchFamily="18" charset="0"/>
            </a:endParaRPr>
          </a:p>
        </p:txBody>
      </p:sp>
      <p:sp>
        <p:nvSpPr>
          <p:cNvPr id="7" name="Right Arrow 6"/>
          <p:cNvSpPr/>
          <p:nvPr/>
        </p:nvSpPr>
        <p:spPr>
          <a:xfrm>
            <a:off x="590551" y="46675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44324" y="4649464"/>
            <a:ext cx="7087133" cy="584775"/>
          </a:xfrm>
          <a:prstGeom prst="rect">
            <a:avLst/>
          </a:prstGeom>
        </p:spPr>
        <p:txBody>
          <a:bodyPr wrap="square">
            <a:spAutoFit/>
          </a:bodyPr>
          <a:lstStyle/>
          <a:p>
            <a:r>
              <a:rPr lang="en-US" sz="3200" b="1" dirty="0">
                <a:solidFill>
                  <a:srgbClr val="00B050"/>
                </a:solidFill>
                <a:latin typeface="Times New Roman" pitchFamily="18" charset="0"/>
                <a:cs typeface="Times New Roman" pitchFamily="18" charset="0"/>
              </a:rPr>
              <a:t>Ô </a:t>
            </a:r>
            <a:r>
              <a:rPr lang="en-US" sz="3200" b="1" dirty="0" err="1">
                <a:solidFill>
                  <a:srgbClr val="00B050"/>
                </a:solidFill>
                <a:latin typeface="Times New Roman" pitchFamily="18" charset="0"/>
                <a:cs typeface="Times New Roman" pitchFamily="18" charset="0"/>
              </a:rPr>
              <a:t>tô</a:t>
            </a:r>
            <a:r>
              <a:rPr lang="en-US" sz="3200" b="1" dirty="0">
                <a:solidFill>
                  <a:srgbClr val="00B050"/>
                </a:solidFill>
                <a:latin typeface="Times New Roman" pitchFamily="18" charset="0"/>
                <a:cs typeface="Times New Roman" pitchFamily="18" charset="0"/>
              </a:rPr>
              <a:t> ở </a:t>
            </a:r>
            <a:r>
              <a:rPr lang="en-US" sz="3200" b="1" dirty="0" err="1">
                <a:solidFill>
                  <a:srgbClr val="00B050"/>
                </a:solidFill>
                <a:latin typeface="Times New Roman" pitchFamily="18" charset="0"/>
                <a:cs typeface="Times New Roman" pitchFamily="18" charset="0"/>
              </a:rPr>
              <a:t>vị</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trí</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điểm</a:t>
            </a:r>
            <a:r>
              <a:rPr lang="en-US" sz="3200" b="1" dirty="0">
                <a:solidFill>
                  <a:srgbClr val="00B050"/>
                </a:solidFill>
                <a:latin typeface="Times New Roman" pitchFamily="18" charset="0"/>
                <a:cs typeface="Times New Roman" pitchFamily="18" charset="0"/>
              </a:rPr>
              <a:t> B </a:t>
            </a:r>
            <a:r>
              <a:rPr lang="en-US" sz="3200" b="1" dirty="0" err="1">
                <a:solidFill>
                  <a:srgbClr val="00B050"/>
                </a:solidFill>
                <a:latin typeface="Times New Roman" pitchFamily="18" charset="0"/>
                <a:cs typeface="Times New Roman" pitchFamily="18" charset="0"/>
              </a:rPr>
              <a:t>trên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đồ</a:t>
            </a:r>
            <a:endParaRPr lang="vi-VN" sz="3200" dirty="0">
              <a:solidFill>
                <a:srgbClr val="00B050"/>
              </a:solidFill>
              <a:latin typeface="Times New Roman" pitchFamily="18" charset="0"/>
              <a:cs typeface="Times New Roman" pitchFamily="18" charset="0"/>
            </a:endParaRPr>
          </a:p>
        </p:txBody>
      </p:sp>
      <p:sp>
        <p:nvSpPr>
          <p:cNvPr id="8" name="Chevron 7"/>
          <p:cNvSpPr/>
          <p:nvPr/>
        </p:nvSpPr>
        <p:spPr>
          <a:xfrm>
            <a:off x="917178" y="5390866"/>
            <a:ext cx="2663173" cy="1228299"/>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a:solidFill>
                  <a:srgbClr val="FF0000"/>
                </a:solidFill>
              </a:rPr>
              <a:t>Độ</a:t>
            </a:r>
            <a:r>
              <a:rPr lang="en-US" sz="2800" dirty="0">
                <a:solidFill>
                  <a:srgbClr val="FF0000"/>
                </a:solidFill>
              </a:rPr>
              <a:t> </a:t>
            </a:r>
            <a:r>
              <a:rPr lang="en-US" sz="2800" dirty="0" err="1">
                <a:solidFill>
                  <a:srgbClr val="FF0000"/>
                </a:solidFill>
              </a:rPr>
              <a:t>dịch</a:t>
            </a:r>
            <a:r>
              <a:rPr lang="en-US" sz="2800" dirty="0">
                <a:solidFill>
                  <a:srgbClr val="FF0000"/>
                </a:solidFill>
              </a:rPr>
              <a:t> </a:t>
            </a:r>
            <a:r>
              <a:rPr lang="en-US" sz="2800" dirty="0" err="1">
                <a:solidFill>
                  <a:srgbClr val="FF0000"/>
                </a:solidFill>
              </a:rPr>
              <a:t>chuyển</a:t>
            </a:r>
            <a:endParaRPr lang="en-US" sz="2800" dirty="0">
              <a:solidFill>
                <a:srgbClr val="FF0000"/>
              </a:solidFill>
            </a:endParaRPr>
          </a:p>
        </p:txBody>
      </p:sp>
      <p:sp>
        <p:nvSpPr>
          <p:cNvPr id="22" name="Chevron 21"/>
          <p:cNvSpPr/>
          <p:nvPr/>
        </p:nvSpPr>
        <p:spPr>
          <a:xfrm>
            <a:off x="3578586" y="5429529"/>
            <a:ext cx="3218607" cy="1228299"/>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err="1">
                <a:solidFill>
                  <a:srgbClr val="FF0000"/>
                </a:solidFill>
              </a:rPr>
              <a:t>Vừa</a:t>
            </a:r>
            <a:r>
              <a:rPr lang="en-US" sz="2800" dirty="0">
                <a:solidFill>
                  <a:srgbClr val="FF0000"/>
                </a:solidFill>
              </a:rPr>
              <a:t> </a:t>
            </a:r>
            <a:r>
              <a:rPr lang="en-US" sz="2800" dirty="0" err="1">
                <a:solidFill>
                  <a:srgbClr val="FF0000"/>
                </a:solidFill>
              </a:rPr>
              <a:t>cho</a:t>
            </a:r>
            <a:r>
              <a:rPr lang="en-US" sz="2800" dirty="0">
                <a:solidFill>
                  <a:srgbClr val="FF0000"/>
                </a:solidFill>
              </a:rPr>
              <a:t> </a:t>
            </a:r>
            <a:r>
              <a:rPr lang="en-US" sz="2800" dirty="0" err="1">
                <a:solidFill>
                  <a:srgbClr val="FF0000"/>
                </a:solidFill>
              </a:rPr>
              <a:t>biết</a:t>
            </a:r>
            <a:r>
              <a:rPr lang="en-US" sz="2800" dirty="0">
                <a:solidFill>
                  <a:srgbClr val="FF0000"/>
                </a:solidFill>
              </a:rPr>
              <a:t> </a:t>
            </a:r>
            <a:r>
              <a:rPr lang="en-US" sz="2800" dirty="0" err="1">
                <a:solidFill>
                  <a:srgbClr val="FF0000"/>
                </a:solidFill>
              </a:rPr>
              <a:t>độ</a:t>
            </a:r>
            <a:r>
              <a:rPr lang="en-US" sz="2800" dirty="0">
                <a:solidFill>
                  <a:srgbClr val="FF0000"/>
                </a:solidFill>
              </a:rPr>
              <a:t> </a:t>
            </a:r>
            <a:r>
              <a:rPr lang="en-US" sz="2800" dirty="0" err="1">
                <a:solidFill>
                  <a:srgbClr val="FF0000"/>
                </a:solidFill>
              </a:rPr>
              <a:t>dài</a:t>
            </a:r>
            <a:endParaRPr lang="en-US" sz="2800" dirty="0">
              <a:solidFill>
                <a:srgbClr val="FF0000"/>
              </a:solidFill>
            </a:endParaRPr>
          </a:p>
        </p:txBody>
      </p:sp>
      <p:sp>
        <p:nvSpPr>
          <p:cNvPr id="23" name="Chevron 22"/>
          <p:cNvSpPr/>
          <p:nvPr/>
        </p:nvSpPr>
        <p:spPr>
          <a:xfrm>
            <a:off x="7020932" y="5429530"/>
            <a:ext cx="3421048" cy="1228299"/>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err="1">
                <a:solidFill>
                  <a:srgbClr val="FF0000"/>
                </a:solidFill>
              </a:rPr>
              <a:t>Vừa</a:t>
            </a:r>
            <a:r>
              <a:rPr lang="en-US" sz="2800" dirty="0">
                <a:solidFill>
                  <a:srgbClr val="FF0000"/>
                </a:solidFill>
              </a:rPr>
              <a:t> </a:t>
            </a:r>
            <a:r>
              <a:rPr lang="en-US" sz="2800" dirty="0" err="1">
                <a:solidFill>
                  <a:srgbClr val="FF0000"/>
                </a:solidFill>
              </a:rPr>
              <a:t>cho</a:t>
            </a:r>
            <a:r>
              <a:rPr lang="en-US" sz="2800" dirty="0">
                <a:solidFill>
                  <a:srgbClr val="FF0000"/>
                </a:solidFill>
              </a:rPr>
              <a:t> </a:t>
            </a:r>
            <a:r>
              <a:rPr lang="en-US" sz="2800" dirty="0" err="1">
                <a:solidFill>
                  <a:srgbClr val="FF0000"/>
                </a:solidFill>
              </a:rPr>
              <a:t>biết</a:t>
            </a:r>
            <a:r>
              <a:rPr lang="en-US" sz="2800" dirty="0">
                <a:solidFill>
                  <a:srgbClr val="FF0000"/>
                </a:solidFill>
              </a:rPr>
              <a:t> </a:t>
            </a:r>
            <a:r>
              <a:rPr lang="en-US" sz="2800" dirty="0" err="1">
                <a:solidFill>
                  <a:srgbClr val="FF0000"/>
                </a:solidFill>
              </a:rPr>
              <a:t>hướng</a:t>
            </a:r>
            <a:r>
              <a:rPr lang="en-US" sz="2800" dirty="0">
                <a:solidFill>
                  <a:srgbClr val="FF0000"/>
                </a:solidFill>
              </a:rPr>
              <a:t> </a:t>
            </a:r>
            <a:r>
              <a:rPr lang="en-US" sz="2800" dirty="0" err="1">
                <a:solidFill>
                  <a:srgbClr val="FF0000"/>
                </a:solidFill>
              </a:rPr>
              <a:t>dịch</a:t>
            </a:r>
            <a:r>
              <a:rPr lang="en-US" sz="2800" dirty="0">
                <a:solidFill>
                  <a:srgbClr val="FF0000"/>
                </a:solidFill>
              </a:rPr>
              <a:t> </a:t>
            </a:r>
            <a:r>
              <a:rPr lang="en-US" sz="2800" dirty="0" err="1">
                <a:solidFill>
                  <a:srgbClr val="FF0000"/>
                </a:solidFill>
              </a:rPr>
              <a:t>chuyển</a:t>
            </a:r>
            <a:endParaRPr lang="en-US" sz="2800" dirty="0">
              <a:solidFill>
                <a:srgbClr val="FF0000"/>
              </a:solidFill>
            </a:endParaRPr>
          </a:p>
        </p:txBody>
      </p:sp>
      <p:sp>
        <p:nvSpPr>
          <p:cNvPr id="13" name="Right Arrow 12"/>
          <p:cNvSpPr/>
          <p:nvPr/>
        </p:nvSpPr>
        <p:spPr>
          <a:xfrm>
            <a:off x="423081" y="2123492"/>
            <a:ext cx="65667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266772"/>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8" grpId="0"/>
      <p:bldP spid="7" grpId="0" animBg="1"/>
      <p:bldP spid="20" grpId="0"/>
      <p:bldP spid="8" grpId="0" animBg="1"/>
      <p:bldP spid="22" grpId="0" animBg="1"/>
      <p:bldP spid="23"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3" name="文本框 30"/>
          <p:cNvSpPr txBox="1"/>
          <p:nvPr/>
        </p:nvSpPr>
        <p:spPr>
          <a:xfrm>
            <a:off x="1051498" y="0"/>
            <a:ext cx="3714478" cy="523220"/>
          </a:xfrm>
          <a:prstGeom prst="rect">
            <a:avLst/>
          </a:prstGeom>
          <a:solidFill>
            <a:schemeClr val="accent1">
              <a:lumMod val="20000"/>
              <a:lumOff val="80000"/>
            </a:schemeClr>
          </a:solidFill>
        </p:spPr>
        <p:txBody>
          <a:bodyPr wrap="none" rtlCol="0">
            <a:spAutoFit/>
          </a:bodyPr>
          <a:lstStyle/>
          <a:p>
            <a:r>
              <a:rPr lang="en-US" altLang="zh-CN" sz="2800" b="1" dirty="0">
                <a:solidFill>
                  <a:srgbClr val="7030A0"/>
                </a:solidFill>
                <a:latin typeface="Yeseva One" panose="00000500000000000000" charset="0"/>
                <a:ea typeface="Yeseva One" panose="00000500000000000000" charset="0"/>
                <a:sym typeface="Yeseva One" panose="00000500000000000000" charset="0"/>
              </a:rPr>
              <a:t>II. ĐỘ DỊCH CHUYỂN</a:t>
            </a:r>
            <a:endParaRPr lang="zh-CN" altLang="en-US" sz="2800" b="1" dirty="0">
              <a:solidFill>
                <a:srgbClr val="7030A0"/>
              </a:solidFill>
              <a:latin typeface="Yeseva One" panose="00000500000000000000" charset="0"/>
              <a:ea typeface="Yeseva One" panose="00000500000000000000" charset="0"/>
              <a:sym typeface="Yeseva One" panose="00000500000000000000" charset="0"/>
            </a:endParaRPr>
          </a:p>
        </p:txBody>
      </p:sp>
      <p:sp>
        <p:nvSpPr>
          <p:cNvPr id="8" name="Chevron 7"/>
          <p:cNvSpPr/>
          <p:nvPr/>
        </p:nvSpPr>
        <p:spPr>
          <a:xfrm>
            <a:off x="917178" y="900674"/>
            <a:ext cx="2663173" cy="1228299"/>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Độ</a:t>
            </a:r>
            <a:r>
              <a:rPr lang="en-US" sz="2800" dirty="0">
                <a:solidFill>
                  <a:srgbClr val="FF0000"/>
                </a:solidFill>
              </a:rPr>
              <a:t> </a:t>
            </a:r>
            <a:r>
              <a:rPr lang="en-US" sz="2800" dirty="0" err="1">
                <a:solidFill>
                  <a:srgbClr val="FF0000"/>
                </a:solidFill>
              </a:rPr>
              <a:t>dịch</a:t>
            </a:r>
            <a:r>
              <a:rPr lang="en-US" sz="2800" dirty="0">
                <a:solidFill>
                  <a:srgbClr val="FF0000"/>
                </a:solidFill>
              </a:rPr>
              <a:t> </a:t>
            </a:r>
            <a:r>
              <a:rPr lang="en-US" sz="2800" dirty="0" err="1">
                <a:solidFill>
                  <a:srgbClr val="FF0000"/>
                </a:solidFill>
              </a:rPr>
              <a:t>chuyển</a:t>
            </a:r>
            <a:endParaRPr lang="en-US" sz="2800" dirty="0">
              <a:solidFill>
                <a:srgbClr val="FF0000"/>
              </a:solidFill>
            </a:endParaRPr>
          </a:p>
        </p:txBody>
      </p:sp>
      <p:sp>
        <p:nvSpPr>
          <p:cNvPr id="22" name="Chevron 21"/>
          <p:cNvSpPr/>
          <p:nvPr/>
        </p:nvSpPr>
        <p:spPr>
          <a:xfrm>
            <a:off x="3578586" y="939337"/>
            <a:ext cx="3218607" cy="1228299"/>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a:solidFill>
                  <a:srgbClr val="FF0000"/>
                </a:solidFill>
              </a:rPr>
              <a:t>Vừa</a:t>
            </a:r>
            <a:r>
              <a:rPr lang="en-US" sz="2800" dirty="0">
                <a:solidFill>
                  <a:srgbClr val="FF0000"/>
                </a:solidFill>
              </a:rPr>
              <a:t> </a:t>
            </a:r>
            <a:r>
              <a:rPr lang="en-US" sz="2800" dirty="0" err="1">
                <a:solidFill>
                  <a:srgbClr val="FF0000"/>
                </a:solidFill>
              </a:rPr>
              <a:t>cho</a:t>
            </a:r>
            <a:r>
              <a:rPr lang="en-US" sz="2800" dirty="0">
                <a:solidFill>
                  <a:srgbClr val="FF0000"/>
                </a:solidFill>
              </a:rPr>
              <a:t> </a:t>
            </a:r>
            <a:r>
              <a:rPr lang="en-US" sz="2800" dirty="0" err="1">
                <a:solidFill>
                  <a:srgbClr val="FF0000"/>
                </a:solidFill>
              </a:rPr>
              <a:t>biết</a:t>
            </a:r>
            <a:r>
              <a:rPr lang="en-US" sz="2800" dirty="0">
                <a:solidFill>
                  <a:srgbClr val="FF0000"/>
                </a:solidFill>
              </a:rPr>
              <a:t> </a:t>
            </a:r>
            <a:r>
              <a:rPr lang="en-US" sz="2800" dirty="0" err="1">
                <a:solidFill>
                  <a:srgbClr val="FF0000"/>
                </a:solidFill>
              </a:rPr>
              <a:t>độ</a:t>
            </a:r>
            <a:r>
              <a:rPr lang="en-US" sz="2800" dirty="0">
                <a:solidFill>
                  <a:srgbClr val="FF0000"/>
                </a:solidFill>
              </a:rPr>
              <a:t> </a:t>
            </a:r>
            <a:r>
              <a:rPr lang="en-US" sz="2800" dirty="0" err="1">
                <a:solidFill>
                  <a:srgbClr val="FF0000"/>
                </a:solidFill>
              </a:rPr>
              <a:t>dài</a:t>
            </a:r>
            <a:endParaRPr lang="en-US" sz="2800" dirty="0">
              <a:solidFill>
                <a:srgbClr val="FF0000"/>
              </a:solidFill>
            </a:endParaRPr>
          </a:p>
        </p:txBody>
      </p:sp>
      <p:sp>
        <p:nvSpPr>
          <p:cNvPr id="23" name="Chevron 22"/>
          <p:cNvSpPr/>
          <p:nvPr/>
        </p:nvSpPr>
        <p:spPr>
          <a:xfrm>
            <a:off x="7020932" y="939338"/>
            <a:ext cx="3421048" cy="1228299"/>
          </a:xfrm>
          <a:prstGeom prst="chevr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err="1">
                <a:solidFill>
                  <a:srgbClr val="FF0000"/>
                </a:solidFill>
              </a:rPr>
              <a:t>Vừa</a:t>
            </a:r>
            <a:r>
              <a:rPr lang="en-US" sz="2800" dirty="0">
                <a:solidFill>
                  <a:srgbClr val="FF0000"/>
                </a:solidFill>
              </a:rPr>
              <a:t> </a:t>
            </a:r>
            <a:r>
              <a:rPr lang="en-US" sz="2800" dirty="0" err="1">
                <a:solidFill>
                  <a:srgbClr val="FF0000"/>
                </a:solidFill>
              </a:rPr>
              <a:t>cho</a:t>
            </a:r>
            <a:r>
              <a:rPr lang="en-US" sz="2800" dirty="0">
                <a:solidFill>
                  <a:srgbClr val="FF0000"/>
                </a:solidFill>
              </a:rPr>
              <a:t> </a:t>
            </a:r>
            <a:r>
              <a:rPr lang="en-US" sz="2800" dirty="0" err="1">
                <a:solidFill>
                  <a:srgbClr val="FF0000"/>
                </a:solidFill>
              </a:rPr>
              <a:t>biết</a:t>
            </a:r>
            <a:r>
              <a:rPr lang="en-US" sz="2800" dirty="0">
                <a:solidFill>
                  <a:srgbClr val="FF0000"/>
                </a:solidFill>
              </a:rPr>
              <a:t> </a:t>
            </a:r>
            <a:r>
              <a:rPr lang="en-US" sz="2800" dirty="0" err="1">
                <a:solidFill>
                  <a:srgbClr val="FF0000"/>
                </a:solidFill>
              </a:rPr>
              <a:t>hướng</a:t>
            </a:r>
            <a:r>
              <a:rPr lang="en-US" sz="2800" dirty="0">
                <a:solidFill>
                  <a:srgbClr val="FF0000"/>
                </a:solidFill>
              </a:rPr>
              <a:t> </a:t>
            </a:r>
            <a:r>
              <a:rPr lang="en-US" sz="2800" dirty="0" err="1">
                <a:solidFill>
                  <a:srgbClr val="FF0000"/>
                </a:solidFill>
              </a:rPr>
              <a:t>dịch</a:t>
            </a:r>
            <a:r>
              <a:rPr lang="en-US" sz="2800" dirty="0">
                <a:solidFill>
                  <a:srgbClr val="FF0000"/>
                </a:solidFill>
              </a:rPr>
              <a:t> </a:t>
            </a:r>
            <a:r>
              <a:rPr lang="en-US" sz="2800" dirty="0" err="1">
                <a:solidFill>
                  <a:srgbClr val="FF0000"/>
                </a:solidFill>
              </a:rPr>
              <a:t>chuyển</a:t>
            </a:r>
            <a:endParaRPr lang="en-US" sz="2800" dirty="0">
              <a:solidFill>
                <a:srgbClr val="FF0000"/>
              </a:solidFill>
            </a:endParaRPr>
          </a:p>
        </p:txBody>
      </p:sp>
      <mc:AlternateContent xmlns:mc="http://schemas.openxmlformats.org/markup-compatibility/2006" xmlns:a14="http://schemas.microsoft.com/office/drawing/2010/main">
        <mc:Choice Requires="a14">
          <p:sp>
            <p:nvSpPr>
              <p:cNvPr id="5" name="Rectangle 4"/>
              <p:cNvSpPr/>
              <p:nvPr/>
            </p:nvSpPr>
            <p:spPr>
              <a:xfrm>
                <a:off x="641445" y="2366823"/>
                <a:ext cx="10972800" cy="1642566"/>
              </a:xfrm>
              <a:prstGeom prst="rect">
                <a:avLst/>
              </a:prstGeom>
            </p:spPr>
            <p:txBody>
              <a:bodyPr wrap="square">
                <a:spAutoFit/>
              </a:bodyPr>
              <a:lstStyle/>
              <a:p>
                <a:pPr algn="just"/>
                <a:r>
                  <a:rPr lang="vi-VN" sz="3200" dirty="0"/>
                  <a:t>Độ dịch chuyển được mô tả bằng một mũi tên nối vị trí đầu và vị trí cuối của chuyển động, có độ dài tỉ lệ với độ dịch chuyển. Kí hiệu </a:t>
                </a:r>
                <a14:m>
                  <m:oMath xmlns:m="http://schemas.openxmlformats.org/officeDocument/2006/math">
                    <m:acc>
                      <m:accPr>
                        <m:chr m:val="⃗"/>
                        <m:ctrlPr>
                          <a:rPr lang="vi-VN" sz="3200" i="1" smtClean="0">
                            <a:latin typeface="Cambria Math" panose="02040503050406030204" pitchFamily="18" charset="0"/>
                          </a:rPr>
                        </m:ctrlPr>
                      </m:accPr>
                      <m:e>
                        <m:r>
                          <a:rPr lang="en-US" sz="3200" b="0" i="1" smtClean="0">
                            <a:latin typeface="Cambria Math"/>
                          </a:rPr>
                          <m:t>𝑑</m:t>
                        </m:r>
                      </m:e>
                    </m:acc>
                  </m:oMath>
                </a14:m>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641445" y="2366823"/>
                <a:ext cx="10972800" cy="1675202"/>
              </a:xfrm>
              <a:prstGeom prst="rect">
                <a:avLst/>
              </a:prstGeom>
              <a:blipFill rotWithShape="1">
                <a:blip r:embed="rId3"/>
                <a:stretch>
                  <a:fillRect l="-1389" t="-4727" r="-1444" b="-9091"/>
                </a:stretch>
              </a:blipFill>
            </p:spPr>
            <p:txBody>
              <a:bodyPr/>
              <a:lstStyle/>
              <a:p>
                <a:r>
                  <a:rPr lang="en-US">
                    <a:noFill/>
                  </a:rPr>
                  <a:t> </a:t>
                </a:r>
              </a:p>
            </p:txBody>
          </p:sp>
        </mc:Fallback>
      </mc:AlternateContent>
    </p:spTree>
    <p:extLst>
      <p:ext uri="{BB962C8B-B14F-4D97-AF65-F5344CB8AC3E}">
        <p14:creationId xmlns:p14="http://schemas.microsoft.com/office/powerpoint/2010/main" val="3766064142"/>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Line 2"/>
          <p:cNvSpPr>
            <a:spLocks noChangeShapeType="1"/>
          </p:cNvSpPr>
          <p:nvPr/>
        </p:nvSpPr>
        <p:spPr bwMode="auto">
          <a:xfrm>
            <a:off x="508000" y="3336925"/>
            <a:ext cx="10176933" cy="0"/>
          </a:xfrm>
          <a:prstGeom prst="line">
            <a:avLst/>
          </a:prstGeom>
          <a:noFill/>
          <a:ln w="76200">
            <a:solidFill>
              <a:schemeClr val="bg1"/>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grpSp>
        <p:nvGrpSpPr>
          <p:cNvPr id="19459" name="Group 3"/>
          <p:cNvGrpSpPr>
            <a:grpSpLocks/>
          </p:cNvGrpSpPr>
          <p:nvPr/>
        </p:nvGrpSpPr>
        <p:grpSpPr bwMode="auto">
          <a:xfrm>
            <a:off x="4724401" y="3259146"/>
            <a:ext cx="872067" cy="804863"/>
            <a:chOff x="839" y="3654"/>
            <a:chExt cx="412" cy="507"/>
          </a:xfrm>
        </p:grpSpPr>
        <p:sp>
          <p:nvSpPr>
            <p:cNvPr id="19468" name="Oval 4"/>
            <p:cNvSpPr>
              <a:spLocks noChangeArrowheads="1"/>
            </p:cNvSpPr>
            <p:nvPr/>
          </p:nvSpPr>
          <p:spPr bwMode="auto">
            <a:xfrm flipV="1">
              <a:off x="1152" y="3654"/>
              <a:ext cx="99" cy="99"/>
            </a:xfrm>
            <a:prstGeom prst="ellipse">
              <a:avLst/>
            </a:prstGeom>
            <a:solidFill>
              <a:srgbClr val="FF0066"/>
            </a:solidFill>
            <a:ln>
              <a:noFill/>
            </a:ln>
            <a:extLst>
              <a:ext uri="{91240B29-F687-4F45-9708-019B960494DF}">
                <a14:hiddenLine xmlns:a14="http://schemas.microsoft.com/office/drawing/2010/main" w="3175">
                  <a:solidFill>
                    <a:srgbClr val="000000"/>
                  </a:solidFill>
                  <a:round/>
                  <a:headEnd type="none" w="sm" len="sm"/>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9469" name="Rectangle 5"/>
            <p:cNvSpPr>
              <a:spLocks noChangeArrowheads="1"/>
            </p:cNvSpPr>
            <p:nvPr/>
          </p:nvSpPr>
          <p:spPr bwMode="auto">
            <a:xfrm>
              <a:off x="839" y="3793"/>
              <a:ext cx="23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type="none" w="sm" len="sm"/>
                  <a:tailEnd/>
                </a14:hiddenLine>
              </a:ext>
            </a:extLst>
          </p:spPr>
          <p:txBody>
            <a:bodyPr wrap="none">
              <a:spAutoFit/>
            </a:bodyPr>
            <a:lstStyle/>
            <a:p>
              <a:pPr fontAlgn="base">
                <a:spcBef>
                  <a:spcPct val="0"/>
                </a:spcBef>
                <a:spcAft>
                  <a:spcPct val="0"/>
                </a:spcAft>
              </a:pPr>
              <a:r>
                <a:rPr lang="en-US" sz="3200">
                  <a:solidFill>
                    <a:srgbClr val="FFFFFF"/>
                  </a:solidFill>
                  <a:latin typeface="VNI-Helve" pitchFamily="2" charset="0"/>
                </a:rPr>
                <a:t>O</a:t>
              </a:r>
            </a:p>
          </p:txBody>
        </p:sp>
      </p:grpSp>
      <p:sp>
        <p:nvSpPr>
          <p:cNvPr id="19460" name="Rectangle 6"/>
          <p:cNvSpPr>
            <a:spLocks noChangeArrowheads="1"/>
          </p:cNvSpPr>
          <p:nvPr/>
        </p:nvSpPr>
        <p:spPr bwMode="auto">
          <a:xfrm>
            <a:off x="10708217" y="3479804"/>
            <a:ext cx="4026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type="none" w="sm" len="sm"/>
                <a:tailEnd/>
              </a14:hiddenLine>
            </a:ext>
          </a:extLst>
        </p:spPr>
        <p:txBody>
          <a:bodyPr wrap="none">
            <a:spAutoFit/>
          </a:bodyPr>
          <a:lstStyle/>
          <a:p>
            <a:pPr fontAlgn="base">
              <a:spcBef>
                <a:spcPct val="0"/>
              </a:spcBef>
              <a:spcAft>
                <a:spcPct val="0"/>
              </a:spcAft>
            </a:pPr>
            <a:r>
              <a:rPr lang="en-US" sz="3200">
                <a:solidFill>
                  <a:srgbClr val="FFFFFF"/>
                </a:solidFill>
                <a:latin typeface="VNI-Helve" pitchFamily="2" charset="0"/>
              </a:rPr>
              <a:t>x</a:t>
            </a:r>
          </a:p>
        </p:txBody>
      </p:sp>
      <p:pic>
        <p:nvPicPr>
          <p:cNvPr id="29703" name="Picture 7" descr="CAR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0" y="2898775"/>
            <a:ext cx="172931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Line 8"/>
          <p:cNvSpPr>
            <a:spLocks noChangeShapeType="1"/>
          </p:cNvSpPr>
          <p:nvPr/>
        </p:nvSpPr>
        <p:spPr bwMode="auto">
          <a:xfrm>
            <a:off x="8572500" y="2611443"/>
            <a:ext cx="0" cy="1152525"/>
          </a:xfrm>
          <a:prstGeom prst="line">
            <a:avLst/>
          </a:prstGeom>
          <a:noFill/>
          <a:ln w="19050">
            <a:solidFill>
              <a:srgbClr val="FF0066"/>
            </a:solidFill>
            <a:round/>
            <a:headEnd type="none" w="sm" len="sm"/>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grpSp>
        <p:nvGrpSpPr>
          <p:cNvPr id="3" name="Group 9"/>
          <p:cNvGrpSpPr>
            <a:grpSpLocks/>
          </p:cNvGrpSpPr>
          <p:nvPr/>
        </p:nvGrpSpPr>
        <p:grpSpPr bwMode="auto">
          <a:xfrm>
            <a:off x="5501220" y="3475035"/>
            <a:ext cx="3058583" cy="866774"/>
            <a:chOff x="2744" y="3430"/>
            <a:chExt cx="1445" cy="546"/>
          </a:xfrm>
        </p:grpSpPr>
        <p:sp>
          <p:nvSpPr>
            <p:cNvPr id="19466" name="AutoShape 10"/>
            <p:cNvSpPr>
              <a:spLocks/>
            </p:cNvSpPr>
            <p:nvPr/>
          </p:nvSpPr>
          <p:spPr bwMode="auto">
            <a:xfrm rot="-5400000">
              <a:off x="3397" y="2777"/>
              <a:ext cx="140" cy="1445"/>
            </a:xfrm>
            <a:prstGeom prst="leftBrace">
              <a:avLst>
                <a:gd name="adj1" fmla="val 86012"/>
                <a:gd name="adj2" fmla="val 50000"/>
              </a:avLst>
            </a:prstGeom>
            <a:noFill/>
            <a:ln w="57150">
              <a:solidFill>
                <a:schemeClr val="bg1"/>
              </a:solidFill>
              <a:round/>
              <a:headEnd type="none" w="sm" len="sm"/>
              <a:tailEnd/>
            </a:ln>
            <a:extLst>
              <a:ext uri="{909E8E84-426E-40DD-AFC4-6F175D3DCCD1}">
                <a14:hiddenFill xmlns:a14="http://schemas.microsoft.com/office/drawing/2010/main">
                  <a:solidFill>
                    <a:srgbClr val="FFFFFF"/>
                  </a:solidFill>
                </a14:hiddenFill>
              </a:ext>
            </a:extLst>
          </p:spPr>
          <p:txBody>
            <a:bodyPr vert="eaVert" wrap="none" anchor="ctr"/>
            <a:lstStyle/>
            <a:p>
              <a:pPr algn="ctr" fontAlgn="base">
                <a:spcBef>
                  <a:spcPct val="0"/>
                </a:spcBef>
                <a:spcAft>
                  <a:spcPct val="0"/>
                </a:spcAft>
              </a:pPr>
              <a:endParaRPr lang="en-US" sz="2400">
                <a:solidFill>
                  <a:srgbClr val="FFFFFF"/>
                </a:solidFill>
              </a:endParaRPr>
            </a:p>
          </p:txBody>
        </p:sp>
        <p:sp>
          <p:nvSpPr>
            <p:cNvPr id="19467" name="Rectangle 11"/>
            <p:cNvSpPr>
              <a:spLocks noChangeArrowheads="1"/>
            </p:cNvSpPr>
            <p:nvPr/>
          </p:nvSpPr>
          <p:spPr bwMode="auto">
            <a:xfrm>
              <a:off x="3152" y="3627"/>
              <a:ext cx="43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type="none" w="sm" len="sm"/>
                  <a:tailEnd/>
                </a14:hiddenLine>
              </a:ext>
            </a:extLst>
          </p:spPr>
          <p:txBody>
            <a:bodyPr wrap="none">
              <a:spAutoFit/>
            </a:bodyPr>
            <a:lstStyle/>
            <a:p>
              <a:pPr fontAlgn="base">
                <a:spcBef>
                  <a:spcPct val="0"/>
                </a:spcBef>
                <a:spcAft>
                  <a:spcPct val="0"/>
                </a:spcAft>
              </a:pPr>
              <a:r>
                <a:rPr lang="en-US" sz="3000" dirty="0">
                  <a:solidFill>
                    <a:srgbClr val="FFFFFF"/>
                  </a:solidFill>
                  <a:latin typeface="VNI-Helve" pitchFamily="2" charset="0"/>
                  <a:sym typeface="Wingdings" pitchFamily="2" charset="2"/>
                </a:rPr>
                <a:t>X&gt;0</a:t>
              </a:r>
            </a:p>
          </p:txBody>
        </p:sp>
      </p:grpSp>
      <p:sp>
        <p:nvSpPr>
          <p:cNvPr id="19464" name="Text Box 12"/>
          <p:cNvSpPr txBox="1">
            <a:spLocks noChangeArrowheads="1"/>
          </p:cNvSpPr>
          <p:nvPr/>
        </p:nvSpPr>
        <p:spPr bwMode="auto">
          <a:xfrm>
            <a:off x="9954684" y="275431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b="1">
                <a:solidFill>
                  <a:srgbClr val="FFFFFF"/>
                </a:solidFill>
              </a:rPr>
              <a:t>(+)</a:t>
            </a:r>
          </a:p>
        </p:txBody>
      </p:sp>
      <p:pic>
        <p:nvPicPr>
          <p:cNvPr id="19465" name="Picture 13"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589687" y="1676400"/>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2"/>
          <p:cNvSpPr>
            <a:spLocks noChangeShapeType="1"/>
          </p:cNvSpPr>
          <p:nvPr/>
        </p:nvSpPr>
        <p:spPr bwMode="auto">
          <a:xfrm flipV="1">
            <a:off x="5502277" y="3351409"/>
            <a:ext cx="3058584" cy="15084"/>
          </a:xfrm>
          <a:prstGeom prst="line">
            <a:avLst/>
          </a:prstGeom>
          <a:noFill/>
          <a:ln w="762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mc:AlternateContent xmlns:mc="http://schemas.openxmlformats.org/markup-compatibility/2006" xmlns:a14="http://schemas.microsoft.com/office/drawing/2010/main">
        <mc:Choice Requires="a14">
          <p:sp>
            <p:nvSpPr>
              <p:cNvPr id="16" name="Rectangle 11"/>
              <p:cNvSpPr>
                <a:spLocks noChangeArrowheads="1"/>
              </p:cNvSpPr>
              <p:nvPr/>
            </p:nvSpPr>
            <p:spPr bwMode="auto">
              <a:xfrm>
                <a:off x="6872061" y="2602695"/>
                <a:ext cx="533400" cy="622300"/>
              </a:xfrm>
              <a:prstGeom prst="rect">
                <a:avLst/>
              </a:prstGeom>
              <a:noFill/>
              <a:ln>
                <a:noFill/>
              </a:ln>
              <a:extLst>
                <a:ext uri="{909E8E84-426E-40DD-AFC4-6F175D3DCCD1}">
                  <a14:hiddenFill>
                    <a:solidFill>
                      <a:srgbClr val="FFFFFF"/>
                    </a:solidFill>
                  </a14:hiddenFill>
                </a:ext>
                <a:ext uri="{91240B29-F687-4F45-9708-019B960494DF}">
                  <a14:hiddenLine w="76200">
                    <a:solidFill>
                      <a:srgbClr val="000000"/>
                    </a:solidFill>
                    <a:miter lim="800000"/>
                    <a:headEnd type="none" w="sm" len="sm"/>
                    <a:tailEnd/>
                  </a14:hiddenLine>
                </a:ext>
              </a:extLst>
            </p:spPr>
            <p:txBody>
              <a:bodyPr wrap="non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sz="3000" i="1" smtClean="0">
                              <a:solidFill>
                                <a:srgbClr val="FFFFFF"/>
                              </a:solidFill>
                              <a:latin typeface="Cambria Math" panose="02040503050406030204" pitchFamily="18" charset="0"/>
                              <a:sym typeface="Wingdings" pitchFamily="2" charset="2"/>
                            </a:rPr>
                          </m:ctrlPr>
                        </m:accPr>
                        <m:e>
                          <m:r>
                            <a:rPr lang="en-US" sz="3000" b="0" i="1" smtClean="0">
                              <a:solidFill>
                                <a:srgbClr val="FFFFFF"/>
                              </a:solidFill>
                              <a:latin typeface="Cambria Math"/>
                              <a:sym typeface="Wingdings" pitchFamily="2" charset="2"/>
                            </a:rPr>
                            <m:t>𝑑</m:t>
                          </m:r>
                        </m:e>
                      </m:acc>
                    </m:oMath>
                  </m:oMathPara>
                </a14:m>
                <a:endParaRPr lang="en-US" sz="3000" dirty="0">
                  <a:solidFill>
                    <a:srgbClr val="FFFFFF"/>
                  </a:solidFill>
                  <a:latin typeface="VNI-Helve" pitchFamily="2" charset="0"/>
                  <a:sym typeface="Wingdings" pitchFamily="2" charset="2"/>
                </a:endParaRPr>
              </a:p>
            </p:txBody>
          </p:sp>
        </mc:Choice>
        <mc:Fallback xmlns="">
          <p:sp>
            <p:nvSpPr>
              <p:cNvPr id="16" name="Rectangle 11"/>
              <p:cNvSpPr>
                <a:spLocks noRot="1" noChangeAspect="1" noMove="1" noResize="1" noEditPoints="1" noAdjustHandles="1" noChangeArrowheads="1" noChangeShapeType="1" noTextEdit="1"/>
              </p:cNvSpPr>
              <p:nvPr/>
            </p:nvSpPr>
            <p:spPr bwMode="auto">
              <a:xfrm>
                <a:off x="6872061" y="2602695"/>
                <a:ext cx="533400" cy="622300"/>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type="none" w="sm" len="sm"/>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246321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0 0.0  L 0.25 0.0  E" pathEditMode="relative" ptsTypes="">
                                      <p:cBhvr>
                                        <p:cTn id="6" dur="2000" fill="hold"/>
                                        <p:tgtEl>
                                          <p:spTgt spid="29703"/>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9704"/>
                                        </p:tgtEl>
                                        <p:attrNameLst>
                                          <p:attrName>style.visibility</p:attrName>
                                        </p:attrNameLst>
                                      </p:cBhvr>
                                      <p:to>
                                        <p:strVal val="visible"/>
                                      </p:to>
                                    </p:set>
                                    <p:animEffect transition="in" filter="wipe(up)">
                                      <p:cBhvr>
                                        <p:cTn id="11" dur="500"/>
                                        <p:tgtEl>
                                          <p:spTgt spid="29704"/>
                                        </p:tgtEl>
                                      </p:cBhvr>
                                    </p:animEffect>
                                  </p:childTnLst>
                                </p:cTn>
                              </p:par>
                            </p:childTnLst>
                          </p:cTn>
                        </p:par>
                        <p:par>
                          <p:cTn id="12" fill="hold" nodeType="afterGroup">
                            <p:stCondLst>
                              <p:cond delay="5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Line 2"/>
          <p:cNvSpPr>
            <a:spLocks noChangeShapeType="1"/>
          </p:cNvSpPr>
          <p:nvPr/>
        </p:nvSpPr>
        <p:spPr bwMode="auto">
          <a:xfrm>
            <a:off x="543984" y="3276600"/>
            <a:ext cx="10176933" cy="0"/>
          </a:xfrm>
          <a:prstGeom prst="line">
            <a:avLst/>
          </a:prstGeom>
          <a:noFill/>
          <a:ln w="76200">
            <a:solidFill>
              <a:srgbClr val="00FFFF"/>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grpSp>
        <p:nvGrpSpPr>
          <p:cNvPr id="20483" name="Group 3"/>
          <p:cNvGrpSpPr>
            <a:grpSpLocks/>
          </p:cNvGrpSpPr>
          <p:nvPr/>
        </p:nvGrpSpPr>
        <p:grpSpPr bwMode="auto">
          <a:xfrm>
            <a:off x="5226051" y="3198819"/>
            <a:ext cx="628650" cy="804863"/>
            <a:chOff x="1059" y="3654"/>
            <a:chExt cx="297" cy="507"/>
          </a:xfrm>
        </p:grpSpPr>
        <p:sp>
          <p:nvSpPr>
            <p:cNvPr id="20492" name="Oval 4"/>
            <p:cNvSpPr>
              <a:spLocks noChangeArrowheads="1"/>
            </p:cNvSpPr>
            <p:nvPr/>
          </p:nvSpPr>
          <p:spPr bwMode="auto">
            <a:xfrm flipV="1">
              <a:off x="1152" y="3654"/>
              <a:ext cx="99" cy="99"/>
            </a:xfrm>
            <a:prstGeom prst="ellipse">
              <a:avLst/>
            </a:prstGeom>
            <a:solidFill>
              <a:srgbClr val="FF0066"/>
            </a:solidFill>
            <a:ln w="3175">
              <a:solidFill>
                <a:srgbClr val="FFFF66"/>
              </a:solidFill>
              <a:round/>
              <a:headEnd type="none" w="sm" len="sm"/>
              <a:tailEnd/>
            </a:ln>
          </p:spPr>
          <p:txBody>
            <a:bodyPr wrap="none" anchor="ctr"/>
            <a:lstStyle/>
            <a:p>
              <a:pPr fontAlgn="base">
                <a:spcBef>
                  <a:spcPct val="0"/>
                </a:spcBef>
                <a:spcAft>
                  <a:spcPct val="0"/>
                </a:spcAft>
              </a:pPr>
              <a:endParaRPr lang="en-US">
                <a:solidFill>
                  <a:srgbClr val="000000"/>
                </a:solidFill>
              </a:endParaRPr>
            </a:p>
          </p:txBody>
        </p:sp>
        <p:sp>
          <p:nvSpPr>
            <p:cNvPr id="20493" name="Rectangle 5"/>
            <p:cNvSpPr>
              <a:spLocks noChangeArrowheads="1"/>
            </p:cNvSpPr>
            <p:nvPr/>
          </p:nvSpPr>
          <p:spPr bwMode="auto">
            <a:xfrm>
              <a:off x="1059" y="3793"/>
              <a:ext cx="29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type="none" w="sm" len="sm"/>
                  <a:tailEnd/>
                </a14:hiddenLine>
              </a:ext>
            </a:extLst>
          </p:spPr>
          <p:txBody>
            <a:bodyPr wrap="square">
              <a:spAutoFit/>
            </a:bodyPr>
            <a:lstStyle/>
            <a:p>
              <a:pPr fontAlgn="base">
                <a:spcBef>
                  <a:spcPct val="0"/>
                </a:spcBef>
                <a:spcAft>
                  <a:spcPct val="0"/>
                </a:spcAft>
              </a:pPr>
              <a:r>
                <a:rPr lang="en-US" sz="3200" dirty="0">
                  <a:solidFill>
                    <a:srgbClr val="FFFFFF"/>
                  </a:solidFill>
                  <a:latin typeface="VNI-Helve" pitchFamily="2" charset="0"/>
                </a:rPr>
                <a:t>O</a:t>
              </a:r>
            </a:p>
          </p:txBody>
        </p:sp>
      </p:grpSp>
      <p:sp>
        <p:nvSpPr>
          <p:cNvPr id="20484" name="Rectangle 6"/>
          <p:cNvSpPr>
            <a:spLocks noChangeArrowheads="1"/>
          </p:cNvSpPr>
          <p:nvPr/>
        </p:nvSpPr>
        <p:spPr bwMode="auto">
          <a:xfrm>
            <a:off x="10744200" y="3419477"/>
            <a:ext cx="4026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type="none" w="sm" len="sm"/>
                <a:tailEnd/>
              </a14:hiddenLine>
            </a:ext>
          </a:extLst>
        </p:spPr>
        <p:txBody>
          <a:bodyPr wrap="none">
            <a:spAutoFit/>
          </a:bodyPr>
          <a:lstStyle/>
          <a:p>
            <a:pPr fontAlgn="base">
              <a:spcBef>
                <a:spcPct val="0"/>
              </a:spcBef>
              <a:spcAft>
                <a:spcPct val="0"/>
              </a:spcAft>
            </a:pPr>
            <a:r>
              <a:rPr lang="en-US" sz="3200">
                <a:solidFill>
                  <a:srgbClr val="FFFFFF"/>
                </a:solidFill>
                <a:latin typeface="VNI-Helve" pitchFamily="2" charset="0"/>
              </a:rPr>
              <a:t>x</a:t>
            </a:r>
          </a:p>
        </p:txBody>
      </p:sp>
      <p:pic>
        <p:nvPicPr>
          <p:cNvPr id="30727" name="Picture 7" descr="CAR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671486" y="2838450"/>
            <a:ext cx="1729316"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Line 8"/>
          <p:cNvSpPr>
            <a:spLocks noChangeShapeType="1"/>
          </p:cNvSpPr>
          <p:nvPr/>
        </p:nvSpPr>
        <p:spPr bwMode="auto">
          <a:xfrm>
            <a:off x="2463800" y="2551116"/>
            <a:ext cx="0" cy="1152525"/>
          </a:xfrm>
          <a:prstGeom prst="line">
            <a:avLst/>
          </a:prstGeom>
          <a:noFill/>
          <a:ln w="19050">
            <a:solidFill>
              <a:srgbClr val="FF0066"/>
            </a:solidFill>
            <a:round/>
            <a:headEnd type="none" w="sm" len="sm"/>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grpSp>
        <p:nvGrpSpPr>
          <p:cNvPr id="3" name="Group 9"/>
          <p:cNvGrpSpPr>
            <a:grpSpLocks/>
          </p:cNvGrpSpPr>
          <p:nvPr/>
        </p:nvGrpSpPr>
        <p:grpSpPr bwMode="auto">
          <a:xfrm>
            <a:off x="2463800" y="3414719"/>
            <a:ext cx="3058584" cy="769938"/>
            <a:chOff x="2744" y="3430"/>
            <a:chExt cx="1445" cy="485"/>
          </a:xfrm>
        </p:grpSpPr>
        <p:sp>
          <p:nvSpPr>
            <p:cNvPr id="20490" name="AutoShape 10"/>
            <p:cNvSpPr>
              <a:spLocks/>
            </p:cNvSpPr>
            <p:nvPr/>
          </p:nvSpPr>
          <p:spPr bwMode="auto">
            <a:xfrm rot="-5400000">
              <a:off x="3397" y="2777"/>
              <a:ext cx="140" cy="1445"/>
            </a:xfrm>
            <a:prstGeom prst="leftBrace">
              <a:avLst>
                <a:gd name="adj1" fmla="val 86012"/>
                <a:gd name="adj2" fmla="val 50000"/>
              </a:avLst>
            </a:prstGeom>
            <a:noFill/>
            <a:ln w="57150">
              <a:solidFill>
                <a:schemeClr val="bg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endParaRPr>
            </a:p>
          </p:txBody>
        </p:sp>
        <p:sp>
          <p:nvSpPr>
            <p:cNvPr id="20491" name="Rectangle 11"/>
            <p:cNvSpPr>
              <a:spLocks noChangeArrowheads="1"/>
            </p:cNvSpPr>
            <p:nvPr/>
          </p:nvSpPr>
          <p:spPr bwMode="auto">
            <a:xfrm>
              <a:off x="3152" y="3566"/>
              <a:ext cx="43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type="none" w="sm" len="sm"/>
                  <a:tailEnd/>
                </a14:hiddenLine>
              </a:ext>
            </a:extLst>
          </p:spPr>
          <p:txBody>
            <a:bodyPr wrap="none">
              <a:spAutoFit/>
            </a:bodyPr>
            <a:lstStyle/>
            <a:p>
              <a:pPr fontAlgn="base">
                <a:spcBef>
                  <a:spcPct val="0"/>
                </a:spcBef>
                <a:spcAft>
                  <a:spcPct val="0"/>
                </a:spcAft>
              </a:pPr>
              <a:r>
                <a:rPr lang="en-US" sz="3000" dirty="0">
                  <a:solidFill>
                    <a:srgbClr val="FFFFFF"/>
                  </a:solidFill>
                  <a:latin typeface="VNI-Helve" pitchFamily="2" charset="0"/>
                  <a:sym typeface="Wingdings" pitchFamily="2" charset="2"/>
                </a:rPr>
                <a:t>X&lt;0</a:t>
              </a:r>
            </a:p>
          </p:txBody>
        </p:sp>
      </p:grpSp>
      <p:sp>
        <p:nvSpPr>
          <p:cNvPr id="20488" name="Text Box 12"/>
          <p:cNvSpPr txBox="1">
            <a:spLocks noChangeArrowheads="1"/>
          </p:cNvSpPr>
          <p:nvPr/>
        </p:nvSpPr>
        <p:spPr bwMode="auto">
          <a:xfrm>
            <a:off x="9990667" y="2693988"/>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b="1">
                <a:solidFill>
                  <a:srgbClr val="FFFFFF"/>
                </a:solidFill>
              </a:rPr>
              <a:t>(+)</a:t>
            </a:r>
          </a:p>
        </p:txBody>
      </p:sp>
      <p:pic>
        <p:nvPicPr>
          <p:cNvPr id="20489" name="Picture 13"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30467" y="1752601"/>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210935" y="3040747"/>
            <a:ext cx="325696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Rectangle 11"/>
              <p:cNvSpPr>
                <a:spLocks noChangeArrowheads="1"/>
              </p:cNvSpPr>
              <p:nvPr/>
            </p:nvSpPr>
            <p:spPr bwMode="auto">
              <a:xfrm>
                <a:off x="3469754" y="2460509"/>
                <a:ext cx="533400" cy="622300"/>
              </a:xfrm>
              <a:prstGeom prst="rect">
                <a:avLst/>
              </a:prstGeom>
              <a:noFill/>
              <a:ln>
                <a:noFill/>
              </a:ln>
              <a:extLst>
                <a:ext uri="{909E8E84-426E-40DD-AFC4-6F175D3DCCD1}">
                  <a14:hiddenFill>
                    <a:solidFill>
                      <a:srgbClr val="FFFFFF"/>
                    </a:solidFill>
                  </a14:hiddenFill>
                </a:ext>
                <a:ext uri="{91240B29-F687-4F45-9708-019B960494DF}">
                  <a14:hiddenLine w="76200">
                    <a:solidFill>
                      <a:srgbClr val="000000"/>
                    </a:solidFill>
                    <a:miter lim="800000"/>
                    <a:headEnd type="none" w="sm" len="sm"/>
                    <a:tailEnd/>
                  </a14:hiddenLine>
                </a:ext>
              </a:extLst>
            </p:spPr>
            <p:txBody>
              <a:bodyPr wrap="non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sz="3000" i="1" dirty="0" smtClean="0">
                              <a:solidFill>
                                <a:srgbClr val="FFFFFF"/>
                              </a:solidFill>
                              <a:latin typeface="Cambria Math" panose="02040503050406030204" pitchFamily="18" charset="0"/>
                              <a:sym typeface="Wingdings" pitchFamily="2" charset="2"/>
                            </a:rPr>
                          </m:ctrlPr>
                        </m:accPr>
                        <m:e>
                          <m:r>
                            <a:rPr lang="en-US" sz="3000" b="0" i="1" dirty="0" smtClean="0">
                              <a:solidFill>
                                <a:srgbClr val="FFFFFF"/>
                              </a:solidFill>
                              <a:latin typeface="Cambria Math"/>
                              <a:sym typeface="Wingdings" pitchFamily="2" charset="2"/>
                            </a:rPr>
                            <m:t>𝑑</m:t>
                          </m:r>
                        </m:e>
                      </m:acc>
                    </m:oMath>
                  </m:oMathPara>
                </a14:m>
                <a:endParaRPr lang="en-US" sz="3000" dirty="0">
                  <a:solidFill>
                    <a:srgbClr val="FFFFFF"/>
                  </a:solidFill>
                  <a:latin typeface="VNI-Helve" pitchFamily="2" charset="0"/>
                  <a:sym typeface="Wingdings" pitchFamily="2" charset="2"/>
                </a:endParaRPr>
              </a:p>
            </p:txBody>
          </p:sp>
        </mc:Choice>
        <mc:Fallback xmlns="">
          <p:sp>
            <p:nvSpPr>
              <p:cNvPr id="15" name="Rectangle 11"/>
              <p:cNvSpPr>
                <a:spLocks noRot="1" noChangeAspect="1" noMove="1" noResize="1" noEditPoints="1" noAdjustHandles="1" noChangeArrowheads="1" noChangeShapeType="1" noTextEdit="1"/>
              </p:cNvSpPr>
              <p:nvPr/>
            </p:nvSpPr>
            <p:spPr bwMode="auto">
              <a:xfrm>
                <a:off x="3469754" y="2460509"/>
                <a:ext cx="533400" cy="622300"/>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type="none" w="sm" len="sm"/>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061565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0 0.0  L -0.25 0.0  E" pathEditMode="relative" ptsTypes="">
                                      <p:cBhvr>
                                        <p:cTn id="6" dur="2000" fill="hold"/>
                                        <p:tgtEl>
                                          <p:spTgt spid="30727"/>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0728"/>
                                        </p:tgtEl>
                                        <p:attrNameLst>
                                          <p:attrName>style.visibility</p:attrName>
                                        </p:attrNameLst>
                                      </p:cBhvr>
                                      <p:to>
                                        <p:strVal val="visible"/>
                                      </p:to>
                                    </p:set>
                                    <p:animEffect transition="in" filter="wipe(up)">
                                      <p:cBhvr>
                                        <p:cTn id="11" dur="500"/>
                                        <p:tgtEl>
                                          <p:spTgt spid="30728"/>
                                        </p:tgtEl>
                                      </p:cBhvr>
                                    </p:animEffect>
                                  </p:childTnLst>
                                </p:cTn>
                              </p:par>
                            </p:childTnLst>
                          </p:cTn>
                        </p:par>
                        <p:par>
                          <p:cTn id="12" fill="hold" nodeType="afterGroup">
                            <p:stCondLst>
                              <p:cond delay="5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pic>
        <p:nvPicPr>
          <p:cNvPr id="24" name="Picture 2" descr="Bài tập dấu chấm hỏi - Luyện tập về dấu chấm hỏi lớp 2 - VnDoc.com - Hệ  Thống PP BĐS Nghỉ Dưỡng Cao Cấp Địa ốc 5 S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75" y="1045911"/>
            <a:ext cx="1140196" cy="9638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p:nvPr/>
        </p:nvPicPr>
        <p:blipFill>
          <a:blip r:embed="rId4"/>
          <a:stretch>
            <a:fillRect/>
          </a:stretch>
        </p:blipFill>
        <p:spPr>
          <a:xfrm>
            <a:off x="7167989" y="1527843"/>
            <a:ext cx="4650972" cy="4176921"/>
          </a:xfrm>
          <a:prstGeom prst="rect">
            <a:avLst/>
          </a:prstGeom>
        </p:spPr>
      </p:pic>
      <p:sp>
        <p:nvSpPr>
          <p:cNvPr id="5" name="Rectangle 4"/>
          <p:cNvSpPr/>
          <p:nvPr/>
        </p:nvSpPr>
        <p:spPr>
          <a:xfrm>
            <a:off x="1180571" y="932557"/>
            <a:ext cx="6096000" cy="1077218"/>
          </a:xfrm>
          <a:prstGeom prst="rect">
            <a:avLst/>
          </a:prstGeom>
        </p:spPr>
        <p:txBody>
          <a:bodyPr>
            <a:spAutoFit/>
          </a:bodyPr>
          <a:lstStyle/>
          <a:p>
            <a:r>
              <a:rPr lang="en-US" sz="3200" i="1" dirty="0" err="1">
                <a:latin typeface="Times New Roman" pitchFamily="18" charset="0"/>
                <a:cs typeface="Times New Roman" pitchFamily="18" charset="0"/>
              </a:rPr>
              <a:t>Xác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định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các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độ</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dịch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chuyển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mô</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tả</a:t>
            </a:r>
            <a:r>
              <a:rPr lang="en-US" sz="3200" i="1" dirty="0">
                <a:latin typeface="Times New Roman" pitchFamily="18" charset="0"/>
                <a:cs typeface="Times New Roman" pitchFamily="18" charset="0"/>
              </a:rPr>
              <a:t> ở </a:t>
            </a:r>
            <a:r>
              <a:rPr lang="en-US" sz="3200" i="1" dirty="0" err="1">
                <a:latin typeface="Times New Roman" pitchFamily="18" charset="0"/>
                <a:cs typeface="Times New Roman" pitchFamily="18" charset="0"/>
              </a:rPr>
              <a:t>hình</a:t>
            </a:r>
            <a:r>
              <a:rPr lang="en-US" sz="3200" i="1" dirty="0">
                <a:latin typeface="Times New Roman" pitchFamily="18" charset="0"/>
                <a:cs typeface="Times New Roman" pitchFamily="18" charset="0"/>
              </a:rPr>
              <a:t> 4.5 </a:t>
            </a:r>
            <a:r>
              <a:rPr lang="en-US" sz="3200" i="1" dirty="0" err="1">
                <a:latin typeface="Times New Roman" pitchFamily="18" charset="0"/>
                <a:cs typeface="Times New Roman" pitchFamily="18" charset="0"/>
              </a:rPr>
              <a:t>trong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toạ</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độ</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địa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lí</a:t>
            </a:r>
            <a:r>
              <a:rPr lang="en-US" sz="3200" i="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7" name="Rectangle 26"/>
          <p:cNvSpPr/>
          <p:nvPr/>
        </p:nvSpPr>
        <p:spPr>
          <a:xfrm>
            <a:off x="1071989" y="2222595"/>
            <a:ext cx="1887942" cy="584775"/>
          </a:xfrm>
          <a:prstGeom prst="rect">
            <a:avLst/>
          </a:prstGeom>
        </p:spPr>
        <p:txBody>
          <a:bodyPr wrap="square">
            <a:spAutoFit/>
          </a:bodyPr>
          <a:lstStyle/>
          <a:p>
            <a:r>
              <a:rPr lang="en-US" sz="3200" i="1" dirty="0" err="1">
                <a:latin typeface="Times New Roman" pitchFamily="18" charset="0"/>
                <a:cs typeface="Times New Roman" pitchFamily="18" charset="0"/>
              </a:rPr>
              <a:t>Trả</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lời</a:t>
            </a:r>
            <a:r>
              <a:rPr lang="en-US"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8" name="Rectangle 27"/>
              <p:cNvSpPr/>
              <p:nvPr/>
            </p:nvSpPr>
            <p:spPr>
              <a:xfrm>
                <a:off x="950834" y="2854142"/>
                <a:ext cx="3277737" cy="584775"/>
              </a:xfrm>
              <a:prstGeom prst="rect">
                <a:avLst/>
              </a:prstGeom>
            </p:spPr>
            <p:txBody>
              <a:bodyPr wrap="square">
                <a:spAutoFit/>
              </a:bodyPr>
              <a:lstStyle/>
              <a:p>
                <a14:m>
                  <m:oMath xmlns:m="http://schemas.openxmlformats.org/officeDocument/2006/math">
                    <m:sSub>
                      <m:sSubPr>
                        <m:ctrlPr>
                          <a:rPr lang="en-US" sz="3200" i="1" smtClean="0">
                            <a:latin typeface="Cambria Math" panose="02040503050406030204" pitchFamily="18" charset="0"/>
                            <a:cs typeface="Times New Roman" pitchFamily="18" charset="0"/>
                          </a:rPr>
                        </m:ctrlPr>
                      </m:sSubPr>
                      <m:e>
                        <m:r>
                          <a:rPr lang="en-US" sz="3200" b="0" i="1" smtClean="0">
                            <a:latin typeface="Cambria Math"/>
                            <a:cs typeface="Times New Roman" pitchFamily="18" charset="0"/>
                          </a:rPr>
                          <m:t>𝑑</m:t>
                        </m:r>
                      </m:e>
                      <m:sub>
                        <m:r>
                          <a:rPr lang="en-US" sz="3200" b="0" i="1" smtClean="0">
                            <a:latin typeface="Cambria Math"/>
                            <a:cs typeface="Times New Roman" pitchFamily="18" charset="0"/>
                          </a:rPr>
                          <m:t>1</m:t>
                        </m:r>
                      </m:sub>
                    </m:sSub>
                  </m:oMath>
                </a14:m>
                <a:r>
                  <a:rPr lang="en-US" sz="3200" dirty="0">
                    <a:latin typeface="Times New Roman" pitchFamily="18" charset="0"/>
                    <a:cs typeface="Times New Roman" pitchFamily="18" charset="0"/>
                  </a:rPr>
                  <a:t>= 200 m ( </a:t>
                </a:r>
                <a:r>
                  <a:rPr lang="en-US" sz="3200" dirty="0" err="1">
                    <a:latin typeface="Times New Roman" pitchFamily="18" charset="0"/>
                    <a:cs typeface="Times New Roman" pitchFamily="18" charset="0"/>
                  </a:rPr>
                  <a:t>Bắc</a:t>
                </a:r>
                <a:r>
                  <a:rPr lang="en-US" sz="3200" dirty="0">
                    <a:latin typeface="Times New Roman" pitchFamily="18" charset="0"/>
                    <a:cs typeface="Times New Roman" pitchFamily="18" charset="0"/>
                  </a:rPr>
                  <a:t>)</a:t>
                </a:r>
              </a:p>
            </p:txBody>
          </p:sp>
        </mc:Choice>
        <mc:Fallback xmlns="">
          <p:sp>
            <p:nvSpPr>
              <p:cNvPr id="28" name="Rectangle 27"/>
              <p:cNvSpPr>
                <a:spLocks noRot="1" noChangeAspect="1" noMove="1" noResize="1" noEditPoints="1" noAdjustHandles="1" noChangeArrowheads="1" noChangeShapeType="1" noTextEdit="1"/>
              </p:cNvSpPr>
              <p:nvPr/>
            </p:nvSpPr>
            <p:spPr>
              <a:xfrm>
                <a:off x="950834" y="2854142"/>
                <a:ext cx="3277737" cy="584775"/>
              </a:xfrm>
              <a:prstGeom prst="rect">
                <a:avLst/>
              </a:prstGeom>
              <a:blipFill rotWithShape="1">
                <a:blip r:embed="rId5"/>
                <a:stretch>
                  <a:fillRect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045270" y="3591317"/>
                <a:ext cx="4645846" cy="584775"/>
              </a:xfrm>
              <a:prstGeom prst="rect">
                <a:avLst/>
              </a:prstGeom>
            </p:spPr>
            <p:txBody>
              <a:bodyPr wrap="square">
                <a:spAutoFit/>
              </a:bodyPr>
              <a:lstStyle/>
              <a:p>
                <a14:m>
                  <m:oMath xmlns:m="http://schemas.openxmlformats.org/officeDocument/2006/math">
                    <m:sSub>
                      <m:sSubPr>
                        <m:ctrlPr>
                          <a:rPr lang="en-US" sz="3200" i="1" smtClean="0">
                            <a:latin typeface="Cambria Math" panose="02040503050406030204" pitchFamily="18" charset="0"/>
                            <a:cs typeface="Times New Roman" pitchFamily="18" charset="0"/>
                          </a:rPr>
                        </m:ctrlPr>
                      </m:sSubPr>
                      <m:e>
                        <m:r>
                          <a:rPr lang="en-US" sz="3200" b="0" i="1" smtClean="0">
                            <a:latin typeface="Cambria Math"/>
                            <a:cs typeface="Times New Roman" pitchFamily="18" charset="0"/>
                          </a:rPr>
                          <m:t>𝑑</m:t>
                        </m:r>
                      </m:e>
                      <m:sub>
                        <m:r>
                          <a:rPr lang="en-US" sz="3200" b="0" i="1" smtClean="0">
                            <a:latin typeface="Cambria Math"/>
                            <a:cs typeface="Times New Roman" pitchFamily="18" charset="0"/>
                          </a:rPr>
                          <m:t>2</m:t>
                        </m:r>
                      </m:sub>
                    </m:sSub>
                  </m:oMath>
                </a14:m>
                <a:r>
                  <a:rPr lang="en-US" sz="3200" dirty="0">
                    <a:latin typeface="Times New Roman" pitchFamily="18" charset="0"/>
                    <a:cs typeface="Times New Roman" pitchFamily="18" charset="0"/>
                  </a:rPr>
                  <a:t>= 200 m (</a:t>
                </a:r>
                <a:r>
                  <a:rPr lang="en-US" sz="3200" dirty="0" err="1">
                    <a:latin typeface="Times New Roman" pitchFamily="18" charset="0"/>
                    <a:cs typeface="Times New Roman" pitchFamily="18" charset="0"/>
                  </a:rPr>
                  <a:t>Đông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Bắc</a:t>
                </a:r>
                <a:r>
                  <a:rPr lang="en-US" sz="3200" dirty="0">
                    <a:latin typeface="Times New Roman" pitchFamily="18" charset="0"/>
                    <a:cs typeface="Times New Roman" pitchFamily="18" charset="0"/>
                  </a:rPr>
                  <a:t>)</a:t>
                </a:r>
              </a:p>
            </p:txBody>
          </p:sp>
        </mc:Choice>
        <mc:Fallback xmlns="">
          <p:sp>
            <p:nvSpPr>
              <p:cNvPr id="30" name="Rectangle 29"/>
              <p:cNvSpPr>
                <a:spLocks noRot="1" noChangeAspect="1" noMove="1" noResize="1" noEditPoints="1" noAdjustHandles="1" noChangeArrowheads="1" noChangeShapeType="1" noTextEdit="1"/>
              </p:cNvSpPr>
              <p:nvPr/>
            </p:nvSpPr>
            <p:spPr>
              <a:xfrm>
                <a:off x="1045270" y="3591317"/>
                <a:ext cx="4645846" cy="584775"/>
              </a:xfrm>
              <a:prstGeom prst="rect">
                <a:avLst/>
              </a:prstGeom>
              <a:blipFill rotWithShape="1">
                <a:blip r:embed="rId6"/>
                <a:stretch>
                  <a:fillRect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1103233" y="4316727"/>
                <a:ext cx="3277737" cy="584775"/>
              </a:xfrm>
              <a:prstGeom prst="rect">
                <a:avLst/>
              </a:prstGeom>
            </p:spPr>
            <p:txBody>
              <a:bodyPr wrap="square">
                <a:spAutoFit/>
              </a:bodyPr>
              <a:lstStyle/>
              <a:p>
                <a14:m>
                  <m:oMath xmlns:m="http://schemas.openxmlformats.org/officeDocument/2006/math">
                    <m:sSub>
                      <m:sSubPr>
                        <m:ctrlPr>
                          <a:rPr lang="en-US" sz="3200" i="1" smtClean="0">
                            <a:latin typeface="Cambria Math" panose="02040503050406030204" pitchFamily="18" charset="0"/>
                            <a:cs typeface="Times New Roman" pitchFamily="18" charset="0"/>
                          </a:rPr>
                        </m:ctrlPr>
                      </m:sSubPr>
                      <m:e>
                        <m:r>
                          <a:rPr lang="en-US" sz="3200" b="0" i="1" smtClean="0">
                            <a:latin typeface="Cambria Math"/>
                            <a:cs typeface="Times New Roman" pitchFamily="18" charset="0"/>
                          </a:rPr>
                          <m:t>𝑑</m:t>
                        </m:r>
                      </m:e>
                      <m:sub>
                        <m:r>
                          <a:rPr lang="en-US" sz="3200" b="0" i="1" smtClean="0">
                            <a:latin typeface="Cambria Math"/>
                            <a:cs typeface="Times New Roman" pitchFamily="18" charset="0"/>
                          </a:rPr>
                          <m:t>3</m:t>
                        </m:r>
                      </m:sub>
                    </m:sSub>
                  </m:oMath>
                </a14:m>
                <a:r>
                  <a:rPr lang="en-US" sz="3200" dirty="0">
                    <a:latin typeface="Times New Roman" pitchFamily="18" charset="0"/>
                    <a:cs typeface="Times New Roman" pitchFamily="18" charset="0"/>
                  </a:rPr>
                  <a:t>= 300 m ( </a:t>
                </a:r>
                <a:r>
                  <a:rPr lang="en-US" sz="3200" dirty="0" err="1">
                    <a:latin typeface="Times New Roman" pitchFamily="18" charset="0"/>
                    <a:cs typeface="Times New Roman" pitchFamily="18" charset="0"/>
                  </a:rPr>
                  <a:t>Tây</a:t>
                </a:r>
                <a:r>
                  <a:rPr lang="en-US" sz="3200" dirty="0">
                    <a:latin typeface="Times New Roman" pitchFamily="18" charset="0"/>
                    <a:cs typeface="Times New Roman" pitchFamily="18" charset="0"/>
                  </a:rPr>
                  <a:t>)</a:t>
                </a:r>
              </a:p>
            </p:txBody>
          </p:sp>
        </mc:Choice>
        <mc:Fallback xmlns="">
          <p:sp>
            <p:nvSpPr>
              <p:cNvPr id="31" name="Rectangle 30"/>
              <p:cNvSpPr>
                <a:spLocks noRot="1" noChangeAspect="1" noMove="1" noResize="1" noEditPoints="1" noAdjustHandles="1" noChangeArrowheads="1" noChangeShapeType="1" noTextEdit="1"/>
              </p:cNvSpPr>
              <p:nvPr/>
            </p:nvSpPr>
            <p:spPr>
              <a:xfrm>
                <a:off x="1103233" y="4316727"/>
                <a:ext cx="3277737" cy="584775"/>
              </a:xfrm>
              <a:prstGeom prst="rect">
                <a:avLst/>
              </a:prstGeom>
              <a:blipFill rotWithShape="1">
                <a:blip r:embed="rId7"/>
                <a:stretch>
                  <a:fillRect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103234" y="4944401"/>
                <a:ext cx="4164802" cy="584775"/>
              </a:xfrm>
              <a:prstGeom prst="rect">
                <a:avLst/>
              </a:prstGeom>
            </p:spPr>
            <p:txBody>
              <a:bodyPr wrap="square">
                <a:spAutoFit/>
              </a:bodyPr>
              <a:lstStyle/>
              <a:p>
                <a14:m>
                  <m:oMath xmlns:m="http://schemas.openxmlformats.org/officeDocument/2006/math">
                    <m:sSub>
                      <m:sSubPr>
                        <m:ctrlPr>
                          <a:rPr lang="en-US" sz="3200" i="1" smtClean="0">
                            <a:latin typeface="Cambria Math" panose="02040503050406030204" pitchFamily="18" charset="0"/>
                            <a:cs typeface="Times New Roman" pitchFamily="18" charset="0"/>
                          </a:rPr>
                        </m:ctrlPr>
                      </m:sSubPr>
                      <m:e>
                        <m:r>
                          <a:rPr lang="en-US" sz="3200" b="0" i="1" smtClean="0">
                            <a:latin typeface="Cambria Math"/>
                            <a:cs typeface="Times New Roman" pitchFamily="18" charset="0"/>
                          </a:rPr>
                          <m:t>𝑑</m:t>
                        </m:r>
                      </m:e>
                      <m:sub>
                        <m:r>
                          <a:rPr lang="en-US" sz="3200" b="0" i="1" smtClean="0">
                            <a:latin typeface="Cambria Math"/>
                            <a:cs typeface="Times New Roman" pitchFamily="18" charset="0"/>
                          </a:rPr>
                          <m:t>4</m:t>
                        </m:r>
                      </m:sub>
                    </m:sSub>
                  </m:oMath>
                </a14:m>
                <a:r>
                  <a:rPr lang="en-US" sz="3200" dirty="0">
                    <a:latin typeface="Times New Roman" pitchFamily="18" charset="0"/>
                    <a:cs typeface="Times New Roman" pitchFamily="18" charset="0"/>
                  </a:rPr>
                  <a:t>= 100 m ( </a:t>
                </a:r>
                <a:r>
                  <a:rPr lang="en-US" sz="3200" dirty="0" err="1">
                    <a:latin typeface="Times New Roman" pitchFamily="18" charset="0"/>
                    <a:cs typeface="Times New Roman" pitchFamily="18" charset="0"/>
                  </a:rPr>
                  <a:t>Đông</a:t>
                </a:r>
                <a:r>
                  <a:rPr lang="en-US" sz="3200" dirty="0">
                    <a:latin typeface="Times New Roman" pitchFamily="18" charset="0"/>
                    <a:cs typeface="Times New Roman" pitchFamily="18" charset="0"/>
                  </a:rPr>
                  <a:t>)</a:t>
                </a:r>
              </a:p>
            </p:txBody>
          </p:sp>
        </mc:Choice>
        <mc:Fallback xmlns="">
          <p:sp>
            <p:nvSpPr>
              <p:cNvPr id="32" name="Rectangle 31"/>
              <p:cNvSpPr>
                <a:spLocks noRot="1" noChangeAspect="1" noMove="1" noResize="1" noEditPoints="1" noAdjustHandles="1" noChangeArrowheads="1" noChangeShapeType="1" noTextEdit="1"/>
              </p:cNvSpPr>
              <p:nvPr/>
            </p:nvSpPr>
            <p:spPr>
              <a:xfrm>
                <a:off x="1103234" y="4944401"/>
                <a:ext cx="4164802" cy="584775"/>
              </a:xfrm>
              <a:prstGeom prst="rect">
                <a:avLst/>
              </a:prstGeom>
              <a:blipFill rotWithShape="1">
                <a:blip r:embed="rId8"/>
                <a:stretch>
                  <a:fillRect t="-14583" b="-32292"/>
                </a:stretch>
              </a:blipFill>
            </p:spPr>
            <p:txBody>
              <a:bodyPr/>
              <a:lstStyle/>
              <a:p>
                <a:r>
                  <a:rPr lang="en-US">
                    <a:noFill/>
                  </a:rPr>
                  <a:t> </a:t>
                </a:r>
              </a:p>
            </p:txBody>
          </p:sp>
        </mc:Fallback>
      </mc:AlternateContent>
    </p:spTree>
    <p:extLst>
      <p:ext uri="{BB962C8B-B14F-4D97-AF65-F5344CB8AC3E}">
        <p14:creationId xmlns:p14="http://schemas.microsoft.com/office/powerpoint/2010/main" val="4121111053"/>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P spid="28"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3" name="文本框 30"/>
          <p:cNvSpPr txBox="1"/>
          <p:nvPr/>
        </p:nvSpPr>
        <p:spPr>
          <a:xfrm>
            <a:off x="1051500" y="0"/>
            <a:ext cx="11065850" cy="523220"/>
          </a:xfrm>
          <a:prstGeom prst="rect">
            <a:avLst/>
          </a:prstGeom>
          <a:solidFill>
            <a:schemeClr val="accent1">
              <a:lumMod val="20000"/>
              <a:lumOff val="80000"/>
            </a:schemeClr>
          </a:solidFill>
        </p:spPr>
        <p:txBody>
          <a:bodyPr wrap="none" rtlCol="0">
            <a:spAutoFit/>
          </a:bodyPr>
          <a:lstStyle/>
          <a:p>
            <a:r>
              <a:rPr lang="en-US" altLang="zh-CN" sz="2800" b="1" dirty="0">
                <a:solidFill>
                  <a:srgbClr val="7030A0"/>
                </a:solidFill>
                <a:latin typeface="Yeseva One" panose="00000500000000000000" charset="0"/>
                <a:ea typeface="Yeseva One" panose="00000500000000000000" charset="0"/>
                <a:sym typeface="Yeseva One" panose="00000500000000000000" charset="0"/>
              </a:rPr>
              <a:t>III. PHÂN BIỆT ĐỘ DỊCH CHUYỂN VÀ QUÃNG ĐƯỜNG ĐI ĐƯỢC</a:t>
            </a:r>
            <a:endParaRPr lang="zh-CN" altLang="en-US" sz="2800" b="1" dirty="0">
              <a:solidFill>
                <a:srgbClr val="7030A0"/>
              </a:solidFill>
              <a:latin typeface="Yeseva One" panose="00000500000000000000" charset="0"/>
              <a:ea typeface="Yeseva One" panose="00000500000000000000" charset="0"/>
              <a:sym typeface="Yeseva One" panose="00000500000000000000"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638" y="1076046"/>
            <a:ext cx="4529664" cy="454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88425" y="1253797"/>
            <a:ext cx="5778718" cy="2677656"/>
          </a:xfrm>
          <a:prstGeom prst="rect">
            <a:avLst/>
          </a:prstGeom>
        </p:spPr>
        <p:txBody>
          <a:bodyPr wrap="square">
            <a:spAutoFit/>
          </a:bodyPr>
          <a:lstStyle/>
          <a:p>
            <a:pPr algn="just"/>
            <a:r>
              <a:rPr lang="en-US" sz="2800" dirty="0"/>
              <a:t>1</a:t>
            </a:r>
            <a:r>
              <a:rPr lang="vi-VN" sz="2800" dirty="0"/>
              <a:t>. Hãy so sánh độ lớn của độ dịch và quãng đường đi được của ba chuyển động ở hình 4.6.</a:t>
            </a:r>
          </a:p>
          <a:p>
            <a:pPr algn="just"/>
            <a:r>
              <a:rPr lang="vi-VN" sz="2800" dirty="0"/>
              <a:t>2. Theo em, khi nào độ lớn của độ dịch chuyển và quãng đường đi được có độ lớn bằng nhau?</a:t>
            </a:r>
          </a:p>
        </p:txBody>
      </p:sp>
      <p:sp>
        <p:nvSpPr>
          <p:cNvPr id="15" name="Rectangle 14"/>
          <p:cNvSpPr/>
          <p:nvPr/>
        </p:nvSpPr>
        <p:spPr>
          <a:xfrm>
            <a:off x="799029" y="3833059"/>
            <a:ext cx="1887942" cy="584775"/>
          </a:xfrm>
          <a:prstGeom prst="rect">
            <a:avLst/>
          </a:prstGeom>
        </p:spPr>
        <p:txBody>
          <a:bodyPr wrap="square">
            <a:spAutoFit/>
          </a:bodyPr>
          <a:lstStyle/>
          <a:p>
            <a:r>
              <a:rPr lang="en-US" sz="3200" i="1" dirty="0" err="1">
                <a:latin typeface="Arial" pitchFamily="34" charset="0"/>
                <a:cs typeface="Arial" pitchFamily="34" charset="0"/>
              </a:rPr>
              <a:t>Trả</a:t>
            </a:r>
            <a:r>
              <a:rPr lang="en-US" sz="3200" i="1" dirty="0">
                <a:latin typeface="Arial" pitchFamily="34" charset="0"/>
                <a:cs typeface="Arial" pitchFamily="34" charset="0"/>
              </a:rPr>
              <a:t> </a:t>
            </a:r>
            <a:r>
              <a:rPr lang="en-US" sz="3200" i="1" dirty="0" err="1">
                <a:latin typeface="Arial" pitchFamily="34" charset="0"/>
                <a:cs typeface="Arial" pitchFamily="34" charset="0"/>
              </a:rPr>
              <a:t>lời</a:t>
            </a:r>
            <a:r>
              <a:rPr lang="en-US" sz="3200" i="1" dirty="0">
                <a:latin typeface="Arial" pitchFamily="34" charset="0"/>
                <a:cs typeface="Arial" pitchFamily="34" charset="0"/>
              </a:rPr>
              <a:t>: </a:t>
            </a:r>
            <a:endParaRPr lang="en-US" sz="3200" dirty="0">
              <a:latin typeface="Arial" pitchFamily="34" charset="0"/>
              <a:cs typeface="Arial" pitchFamily="34" charset="0"/>
            </a:endParaRPr>
          </a:p>
        </p:txBody>
      </p:sp>
      <p:sp>
        <p:nvSpPr>
          <p:cNvPr id="16" name="Rectangle 15"/>
          <p:cNvSpPr/>
          <p:nvPr/>
        </p:nvSpPr>
        <p:spPr>
          <a:xfrm>
            <a:off x="565761" y="4353955"/>
            <a:ext cx="5316424" cy="954107"/>
          </a:xfrm>
          <a:prstGeom prst="rect">
            <a:avLst/>
          </a:prstGeom>
        </p:spPr>
        <p:txBody>
          <a:bodyPr wrap="square">
            <a:spAutoFit/>
          </a:bodyPr>
          <a:lstStyle/>
          <a:p>
            <a:r>
              <a:rPr lang="en-US" sz="2800" i="1" dirty="0">
                <a:latin typeface="Arial" pitchFamily="34" charset="0"/>
                <a:cs typeface="Arial" pitchFamily="34" charset="0"/>
              </a:rPr>
              <a:t>1</a:t>
            </a:r>
            <a:r>
              <a:rPr lang="en-US" sz="2800" dirty="0">
                <a:latin typeface="Times New Roman" pitchFamily="18" charset="0"/>
                <a:cs typeface="Times New Roman" pitchFamily="18" charset="0"/>
              </a:rPr>
              <a:t>. </a:t>
            </a:r>
            <a:r>
              <a:rPr lang="en-US" sz="2800" dirty="0" err="1">
                <a:latin typeface="Arial" pitchFamily="34" charset="0"/>
                <a:cs typeface="Arial" pitchFamily="34" charset="0"/>
              </a:rPr>
              <a:t>Quãng</a:t>
            </a:r>
            <a:r>
              <a:rPr lang="en-US" sz="2800" dirty="0">
                <a:latin typeface="Arial" pitchFamily="34" charset="0"/>
                <a:cs typeface="Arial" pitchFamily="34" charset="0"/>
              </a:rPr>
              <a:t> </a:t>
            </a:r>
            <a:r>
              <a:rPr lang="en-US" sz="2800" dirty="0" err="1">
                <a:latin typeface="Arial" pitchFamily="34" charset="0"/>
                <a:cs typeface="Arial" pitchFamily="34" charset="0"/>
              </a:rPr>
              <a:t>đường</a:t>
            </a:r>
            <a:r>
              <a:rPr lang="en-US" sz="2800" dirty="0">
                <a:latin typeface="Arial" pitchFamily="34" charset="0"/>
                <a:cs typeface="Arial" pitchFamily="34" charset="0"/>
              </a:rPr>
              <a:t> </a:t>
            </a:r>
            <a:r>
              <a:rPr lang="en-US" sz="2800" dirty="0" err="1">
                <a:latin typeface="Arial" pitchFamily="34" charset="0"/>
                <a:cs typeface="Arial" pitchFamily="34" charset="0"/>
              </a:rPr>
              <a:t>đi</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a:t>
            </a:r>
            <a:r>
              <a:rPr lang="en-US" sz="2800" dirty="0" err="1">
                <a:latin typeface="Arial" pitchFamily="34" charset="0"/>
                <a:cs typeface="Arial" pitchFamily="34" charset="0"/>
              </a:rPr>
              <a:t>ngắn</a:t>
            </a:r>
            <a:r>
              <a:rPr lang="en-US" sz="2800" dirty="0">
                <a:latin typeface="Arial" pitchFamily="34" charset="0"/>
                <a:cs typeface="Arial" pitchFamily="34" charset="0"/>
              </a:rPr>
              <a:t> </a:t>
            </a:r>
            <a:r>
              <a:rPr lang="en-US" sz="2800" dirty="0" err="1">
                <a:latin typeface="Arial" pitchFamily="34" charset="0"/>
                <a:cs typeface="Arial" pitchFamily="34" charset="0"/>
              </a:rPr>
              <a:t>đến</a:t>
            </a:r>
            <a:r>
              <a:rPr lang="en-US" sz="2800" dirty="0">
                <a:latin typeface="Arial" pitchFamily="34" charset="0"/>
                <a:cs typeface="Arial" pitchFamily="34" charset="0"/>
              </a:rPr>
              <a:t> </a:t>
            </a:r>
            <a:r>
              <a:rPr lang="en-US" sz="2800" dirty="0" err="1">
                <a:latin typeface="Arial" pitchFamily="34" charset="0"/>
                <a:cs typeface="Arial" pitchFamily="34" charset="0"/>
              </a:rPr>
              <a:t>dài</a:t>
            </a:r>
            <a:r>
              <a:rPr lang="en-US" sz="2800" dirty="0">
                <a:latin typeface="Arial" pitchFamily="34" charset="0"/>
                <a:cs typeface="Arial" pitchFamily="34" charset="0"/>
              </a:rPr>
              <a:t> : 2 -1 -3</a:t>
            </a:r>
          </a:p>
        </p:txBody>
      </p:sp>
      <p:sp>
        <p:nvSpPr>
          <p:cNvPr id="9" name="Rectangle 8"/>
          <p:cNvSpPr/>
          <p:nvPr/>
        </p:nvSpPr>
        <p:spPr>
          <a:xfrm>
            <a:off x="565761" y="5617024"/>
            <a:ext cx="9902072" cy="954107"/>
          </a:xfrm>
          <a:prstGeom prst="rect">
            <a:avLst/>
          </a:prstGeom>
        </p:spPr>
        <p:txBody>
          <a:bodyPr wrap="square">
            <a:spAutoFit/>
          </a:bodyPr>
          <a:lstStyle/>
          <a:p>
            <a:r>
              <a:rPr lang="en-US" sz="2800" dirty="0"/>
              <a:t>2. Đ</a:t>
            </a:r>
            <a:r>
              <a:rPr lang="vi-VN" sz="2800" dirty="0"/>
              <a:t>ộ lớn của độ dịch chuyển và quãng đường đi được có độ lớn bằng nhau</a:t>
            </a:r>
            <a:r>
              <a:rPr lang="en-US" sz="2800" dirty="0"/>
              <a:t> </a:t>
            </a:r>
            <a:r>
              <a:rPr lang="en-US" sz="2800" dirty="0" err="1"/>
              <a:t>khi</a:t>
            </a:r>
            <a:r>
              <a:rPr lang="en-US" sz="2800" dirty="0"/>
              <a:t> </a:t>
            </a:r>
            <a:r>
              <a:rPr lang="en-US" sz="2800" dirty="0" err="1"/>
              <a:t>vật</a:t>
            </a:r>
            <a:r>
              <a:rPr lang="en-US" sz="2800" dirty="0"/>
              <a:t> </a:t>
            </a:r>
            <a:r>
              <a:rPr lang="en-US" sz="2800" dirty="0" err="1"/>
              <a:t>chuyển</a:t>
            </a:r>
            <a:r>
              <a:rPr lang="en-US" sz="2800" dirty="0"/>
              <a:t> </a:t>
            </a:r>
            <a:r>
              <a:rPr lang="en-US" sz="2800" dirty="0" err="1"/>
              <a:t>động</a:t>
            </a:r>
            <a:r>
              <a:rPr lang="en-US" sz="2800" dirty="0"/>
              <a:t> </a:t>
            </a:r>
            <a:r>
              <a:rPr lang="en-US" sz="2800" dirty="0" err="1"/>
              <a:t>thẳng</a:t>
            </a:r>
            <a:r>
              <a:rPr lang="en-US" sz="2800" dirty="0"/>
              <a:t> </a:t>
            </a:r>
            <a:r>
              <a:rPr lang="en-US" sz="2800" dirty="0" err="1"/>
              <a:t>không</a:t>
            </a:r>
            <a:r>
              <a:rPr lang="en-US" sz="2800" dirty="0"/>
              <a:t> </a:t>
            </a:r>
            <a:r>
              <a:rPr lang="en-US" sz="2800" dirty="0" err="1"/>
              <a:t>đổi</a:t>
            </a:r>
            <a:r>
              <a:rPr lang="en-US" sz="2800" dirty="0"/>
              <a:t> </a:t>
            </a:r>
            <a:r>
              <a:rPr lang="en-US" sz="2800" dirty="0" err="1"/>
              <a:t>chiều</a:t>
            </a:r>
            <a:endParaRPr lang="en-US" sz="2800" dirty="0"/>
          </a:p>
        </p:txBody>
      </p:sp>
    </p:spTree>
    <p:extLst>
      <p:ext uri="{BB962C8B-B14F-4D97-AF65-F5344CB8AC3E}">
        <p14:creationId xmlns:p14="http://schemas.microsoft.com/office/powerpoint/2010/main" val="581107940"/>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3" name="文本框 30"/>
          <p:cNvSpPr txBox="1"/>
          <p:nvPr/>
        </p:nvSpPr>
        <p:spPr>
          <a:xfrm>
            <a:off x="1051500" y="0"/>
            <a:ext cx="11065850" cy="523220"/>
          </a:xfrm>
          <a:prstGeom prst="rect">
            <a:avLst/>
          </a:prstGeom>
          <a:solidFill>
            <a:schemeClr val="accent1">
              <a:lumMod val="20000"/>
              <a:lumOff val="80000"/>
            </a:schemeClr>
          </a:solidFill>
        </p:spPr>
        <p:txBody>
          <a:bodyPr wrap="none" rtlCol="0">
            <a:spAutoFit/>
          </a:bodyPr>
          <a:lstStyle/>
          <a:p>
            <a:r>
              <a:rPr lang="en-US" altLang="zh-CN" sz="2800" b="1" dirty="0">
                <a:solidFill>
                  <a:srgbClr val="7030A0"/>
                </a:solidFill>
                <a:latin typeface="Yeseva One" panose="00000500000000000000" charset="0"/>
                <a:ea typeface="Yeseva One" panose="00000500000000000000" charset="0"/>
                <a:sym typeface="Yeseva One" panose="00000500000000000000" charset="0"/>
              </a:rPr>
              <a:t>III. PHÂN BIỆT ĐỘ DỊCH CHUYỂN VÀ QUÃNG ĐƯỜNG ĐI ĐƯỢC</a:t>
            </a:r>
            <a:endParaRPr lang="zh-CN" altLang="en-US" sz="2800" b="1" dirty="0">
              <a:solidFill>
                <a:srgbClr val="7030A0"/>
              </a:solidFill>
              <a:latin typeface="Yeseva One" panose="00000500000000000000" charset="0"/>
              <a:ea typeface="Yeseva One" panose="00000500000000000000" charset="0"/>
              <a:sym typeface="Yeseva One" panose="00000500000000000000" charset="0"/>
            </a:endParaRPr>
          </a:p>
        </p:txBody>
      </p:sp>
      <p:sp>
        <p:nvSpPr>
          <p:cNvPr id="16" name="Rectangle 15"/>
          <p:cNvSpPr/>
          <p:nvPr/>
        </p:nvSpPr>
        <p:spPr>
          <a:xfrm>
            <a:off x="565761" y="3495143"/>
            <a:ext cx="10434335" cy="1077218"/>
          </a:xfrm>
          <a:prstGeom prst="rect">
            <a:avLst/>
          </a:prstGeom>
        </p:spPr>
        <p:txBody>
          <a:bodyPr wrap="square">
            <a:spAutoFit/>
          </a:bodyPr>
          <a:lstStyle/>
          <a:p>
            <a:pPr algn="just"/>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 </a:t>
            </a:r>
            <a:r>
              <a:rPr lang="en-US" sz="3200" dirty="0" err="1">
                <a:latin typeface="Times New Roman" pitchFamily="18" charset="0"/>
                <a:cs typeface="Times New Roman" pitchFamily="18" charset="0"/>
              </a:rPr>
              <a:t>trục</a:t>
            </a:r>
            <a:r>
              <a:rPr lang="en-US" sz="3200" dirty="0">
                <a:latin typeface="Times New Roman" pitchFamily="18" charset="0"/>
                <a:cs typeface="Times New Roman" pitchFamily="18" charset="0"/>
              </a:rPr>
              <a:t> OX </a:t>
            </a:r>
            <a:r>
              <a:rPr lang="en-US" sz="3200" dirty="0" err="1">
                <a:latin typeface="Times New Roman" pitchFamily="18" charset="0"/>
                <a:cs typeface="Times New Roman" pitchFamily="18" charset="0"/>
              </a:rPr>
              <a:t>trùng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 </a:t>
            </a:r>
            <a:r>
              <a:rPr lang="en-US" sz="3200" dirty="0" err="1">
                <a:latin typeface="Times New Roman" pitchFamily="18" charset="0"/>
                <a:cs typeface="Times New Roman" pitchFamily="18" charset="0"/>
              </a:rPr>
              <a:t>tới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a:t>
            </a:r>
          </a:p>
        </p:txBody>
      </p:sp>
      <p:sp>
        <p:nvSpPr>
          <p:cNvPr id="9" name="Rectangle 8"/>
          <p:cNvSpPr/>
          <p:nvPr/>
        </p:nvSpPr>
        <p:spPr>
          <a:xfrm>
            <a:off x="565760" y="4730525"/>
            <a:ext cx="11007541" cy="1815882"/>
          </a:xfrm>
          <a:prstGeom prst="rect">
            <a:avLst/>
          </a:prstGeom>
        </p:spPr>
        <p:txBody>
          <a:bodyPr wrap="square">
            <a:spAutoFit/>
          </a:bodyPr>
          <a:lstStyle/>
          <a:p>
            <a:pPr algn="just"/>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104" y="1325374"/>
            <a:ext cx="6593932" cy="211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8447" y="1289953"/>
            <a:ext cx="5004180" cy="1815882"/>
          </a:xfrm>
          <a:prstGeom prst="rect">
            <a:avLst/>
          </a:prstGeom>
        </p:spPr>
        <p:txBody>
          <a:bodyPr wrap="square">
            <a:spAutoFit/>
          </a:bodyPr>
          <a:lstStyle/>
          <a:p>
            <a:pPr algn="just"/>
            <a:r>
              <a:rPr lang="vi-VN" sz="2800" dirty="0"/>
              <a:t>Bạn A đi từ nhà qua trạm xăng, tới siêu thị mua đồ rồi quay về nhà cất đồ, sau đó đi xe đến trường ( hình 4.7)</a:t>
            </a:r>
            <a:endParaRPr lang="en-US" sz="2800" dirty="0"/>
          </a:p>
        </p:txBody>
      </p:sp>
    </p:spTree>
    <p:extLst>
      <p:ext uri="{BB962C8B-B14F-4D97-AF65-F5344CB8AC3E}">
        <p14:creationId xmlns:p14="http://schemas.microsoft.com/office/powerpoint/2010/main" val="2232621972"/>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3" name="文本框 30"/>
          <p:cNvSpPr txBox="1"/>
          <p:nvPr/>
        </p:nvSpPr>
        <p:spPr>
          <a:xfrm>
            <a:off x="1051500" y="0"/>
            <a:ext cx="11065850" cy="523220"/>
          </a:xfrm>
          <a:prstGeom prst="rect">
            <a:avLst/>
          </a:prstGeom>
          <a:solidFill>
            <a:schemeClr val="accent1">
              <a:lumMod val="20000"/>
              <a:lumOff val="80000"/>
            </a:schemeClr>
          </a:solidFill>
        </p:spPr>
        <p:txBody>
          <a:bodyPr wrap="none" rtlCol="0">
            <a:spAutoFit/>
          </a:bodyPr>
          <a:lstStyle/>
          <a:p>
            <a:r>
              <a:rPr lang="en-US" altLang="zh-CN" sz="2800" b="1" dirty="0">
                <a:solidFill>
                  <a:srgbClr val="7030A0"/>
                </a:solidFill>
                <a:latin typeface="Yeseva One" panose="00000500000000000000" charset="0"/>
                <a:ea typeface="Yeseva One" panose="00000500000000000000" charset="0"/>
                <a:sym typeface="Yeseva One" panose="00000500000000000000" charset="0"/>
              </a:rPr>
              <a:t>III. PHÂN BIỆT ĐỘ DỊCH CHUYỂN VÀ QUÃNG ĐƯỜNG ĐI ĐƯỢC</a:t>
            </a:r>
            <a:endParaRPr lang="zh-CN" altLang="en-US" sz="2800" b="1" dirty="0">
              <a:solidFill>
                <a:srgbClr val="7030A0"/>
              </a:solidFill>
              <a:latin typeface="Yeseva One" panose="00000500000000000000" charset="0"/>
              <a:ea typeface="Yeseva One" panose="00000500000000000000" charset="0"/>
              <a:sym typeface="Yeseva One" panose="00000500000000000000" charset="0"/>
            </a:endParaRPr>
          </a:p>
        </p:txBody>
      </p:sp>
      <p:sp>
        <p:nvSpPr>
          <p:cNvPr id="9" name="Rectangle 8"/>
          <p:cNvSpPr/>
          <p:nvPr/>
        </p:nvSpPr>
        <p:spPr>
          <a:xfrm>
            <a:off x="565760" y="5467517"/>
            <a:ext cx="11551590" cy="954107"/>
          </a:xfrm>
          <a:prstGeom prst="rect">
            <a:avLst/>
          </a:prstGeom>
        </p:spPr>
        <p:txBody>
          <a:bodyPr wrap="square">
            <a:spAutoFit/>
          </a:bodyPr>
          <a:lstStyle/>
          <a:p>
            <a:r>
              <a:rPr lang="en-US" sz="2800" i="1" dirty="0"/>
              <a:t>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chiều</a:t>
            </a:r>
            <a:r>
              <a:rPr lang="en-US" sz="2800" dirty="0">
                <a:latin typeface="Times New Roman" pitchFamily="18" charset="0"/>
                <a:cs typeface="Times New Roman" pitchFamily="18" charset="0"/>
              </a:rPr>
              <a:t>?</a:t>
            </a:r>
          </a:p>
        </p:txBody>
      </p:sp>
      <p:sp>
        <p:nvSpPr>
          <p:cNvPr id="18" name="Rectangle 17"/>
          <p:cNvSpPr/>
          <p:nvPr/>
        </p:nvSpPr>
        <p:spPr>
          <a:xfrm>
            <a:off x="2686970" y="537009"/>
            <a:ext cx="8886332" cy="584775"/>
          </a:xfrm>
          <a:prstGeom prst="rect">
            <a:avLst/>
          </a:prstGeom>
        </p:spPr>
        <p:txBody>
          <a:bodyPr wrap="square">
            <a:spAutoFit/>
          </a:bodyPr>
          <a:lstStyle/>
          <a:p>
            <a:r>
              <a:rPr lang="en-US" sz="3200" i="1" dirty="0" err="1">
                <a:solidFill>
                  <a:srgbClr val="FF0000"/>
                </a:solidFill>
                <a:latin typeface="Arial" pitchFamily="34" charset="0"/>
                <a:cs typeface="Arial" pitchFamily="34" charset="0"/>
              </a:rPr>
              <a:t>Thảo</a:t>
            </a:r>
            <a:r>
              <a:rPr lang="en-US" sz="3200" i="1" dirty="0">
                <a:solidFill>
                  <a:srgbClr val="FF0000"/>
                </a:solidFill>
                <a:latin typeface="Arial" pitchFamily="34" charset="0"/>
                <a:cs typeface="Arial" pitchFamily="34" charset="0"/>
              </a:rPr>
              <a:t> </a:t>
            </a:r>
            <a:r>
              <a:rPr lang="en-US" sz="3200" i="1" dirty="0" err="1">
                <a:solidFill>
                  <a:srgbClr val="FF0000"/>
                </a:solidFill>
                <a:latin typeface="Arial" pitchFamily="34" charset="0"/>
                <a:cs typeface="Arial" pitchFamily="34" charset="0"/>
              </a:rPr>
              <a:t>luận</a:t>
            </a:r>
            <a:r>
              <a:rPr lang="en-US" sz="3200" i="1" dirty="0">
                <a:solidFill>
                  <a:srgbClr val="FF0000"/>
                </a:solidFill>
                <a:latin typeface="Arial" pitchFamily="34" charset="0"/>
                <a:cs typeface="Arial" pitchFamily="34" charset="0"/>
              </a:rPr>
              <a:t> </a:t>
            </a:r>
            <a:r>
              <a:rPr lang="en-US" sz="3200" i="1" dirty="0" err="1">
                <a:solidFill>
                  <a:srgbClr val="FF0000"/>
                </a:solidFill>
                <a:latin typeface="Arial" pitchFamily="34" charset="0"/>
                <a:cs typeface="Arial" pitchFamily="34" charset="0"/>
              </a:rPr>
              <a:t>nhóm</a:t>
            </a:r>
            <a:r>
              <a:rPr lang="en-US" sz="3200" i="1" dirty="0">
                <a:solidFill>
                  <a:srgbClr val="FF0000"/>
                </a:solidFill>
                <a:latin typeface="Arial" pitchFamily="34" charset="0"/>
                <a:cs typeface="Arial" pitchFamily="34" charset="0"/>
              </a:rPr>
              <a:t> </a:t>
            </a:r>
            <a:r>
              <a:rPr lang="en-US" sz="3200" i="1" dirty="0" err="1">
                <a:solidFill>
                  <a:srgbClr val="FF0000"/>
                </a:solidFill>
                <a:latin typeface="Arial" pitchFamily="34" charset="0"/>
                <a:cs typeface="Arial" pitchFamily="34" charset="0"/>
              </a:rPr>
              <a:t>hoàn</a:t>
            </a:r>
            <a:r>
              <a:rPr lang="en-US" sz="3200" i="1" dirty="0">
                <a:solidFill>
                  <a:srgbClr val="FF0000"/>
                </a:solidFill>
                <a:latin typeface="Arial" pitchFamily="34" charset="0"/>
                <a:cs typeface="Arial" pitchFamily="34" charset="0"/>
              </a:rPr>
              <a:t> </a:t>
            </a:r>
            <a:r>
              <a:rPr lang="en-US" sz="3200" i="1" dirty="0" err="1">
                <a:solidFill>
                  <a:srgbClr val="FF0000"/>
                </a:solidFill>
                <a:latin typeface="Arial" pitchFamily="34" charset="0"/>
                <a:cs typeface="Arial" pitchFamily="34" charset="0"/>
              </a:rPr>
              <a:t>thành</a:t>
            </a:r>
            <a:r>
              <a:rPr lang="en-US" sz="3200" i="1" dirty="0">
                <a:solidFill>
                  <a:srgbClr val="FF0000"/>
                </a:solidFill>
                <a:latin typeface="Arial" pitchFamily="34" charset="0"/>
                <a:cs typeface="Arial" pitchFamily="34" charset="0"/>
              </a:rPr>
              <a:t> </a:t>
            </a:r>
            <a:r>
              <a:rPr lang="en-US" sz="3200" i="1" dirty="0" err="1">
                <a:solidFill>
                  <a:srgbClr val="FF0000"/>
                </a:solidFill>
                <a:latin typeface="Arial" pitchFamily="34" charset="0"/>
                <a:cs typeface="Arial" pitchFamily="34" charset="0"/>
              </a:rPr>
              <a:t>phiếu</a:t>
            </a:r>
            <a:r>
              <a:rPr lang="en-US" sz="3200" i="1" dirty="0">
                <a:solidFill>
                  <a:srgbClr val="FF0000"/>
                </a:solidFill>
                <a:latin typeface="Arial" pitchFamily="34" charset="0"/>
                <a:cs typeface="Arial" pitchFamily="34" charset="0"/>
              </a:rPr>
              <a:t> </a:t>
            </a:r>
            <a:r>
              <a:rPr lang="en-US" sz="3200" i="1" dirty="0" err="1">
                <a:solidFill>
                  <a:srgbClr val="FF0000"/>
                </a:solidFill>
                <a:latin typeface="Arial" pitchFamily="34" charset="0"/>
                <a:cs typeface="Arial" pitchFamily="34" charset="0"/>
              </a:rPr>
              <a:t>học</a:t>
            </a:r>
            <a:r>
              <a:rPr lang="en-US" sz="3200" i="1" dirty="0">
                <a:solidFill>
                  <a:srgbClr val="FF0000"/>
                </a:solidFill>
                <a:latin typeface="Arial" pitchFamily="34" charset="0"/>
                <a:cs typeface="Arial" pitchFamily="34" charset="0"/>
              </a:rPr>
              <a:t> </a:t>
            </a:r>
            <a:r>
              <a:rPr lang="en-US" sz="3200" i="1" dirty="0" err="1">
                <a:solidFill>
                  <a:srgbClr val="FF0000"/>
                </a:solidFill>
                <a:latin typeface="Arial" pitchFamily="34" charset="0"/>
                <a:cs typeface="Arial" pitchFamily="34" charset="0"/>
              </a:rPr>
              <a:t>tập</a:t>
            </a:r>
            <a:r>
              <a:rPr lang="en-US" sz="3200" i="1" dirty="0">
                <a:solidFill>
                  <a:srgbClr val="FF0000"/>
                </a:solidFill>
                <a:latin typeface="Arial" pitchFamily="34" charset="0"/>
                <a:cs typeface="Arial" pitchFamily="34" charset="0"/>
              </a:rPr>
              <a:t> 5</a:t>
            </a:r>
            <a:endParaRPr lang="en-US" sz="3200" dirty="0">
              <a:solidFill>
                <a:srgbClr val="FF0000"/>
              </a:solidFill>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104" y="1325374"/>
            <a:ext cx="6593932" cy="211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8447" y="1289953"/>
            <a:ext cx="5004180" cy="1815882"/>
          </a:xfrm>
          <a:prstGeom prst="rect">
            <a:avLst/>
          </a:prstGeom>
        </p:spPr>
        <p:txBody>
          <a:bodyPr wrap="square">
            <a:spAutoFit/>
          </a:bodyPr>
          <a:lstStyle/>
          <a:p>
            <a:pPr algn="just"/>
            <a:r>
              <a:rPr lang="vi-VN" sz="2800" dirty="0"/>
              <a:t>Bạn A đi từ nhà qua trạm xăng, tới siêu thị mua đồ rồi quay về nhà cất đồ, sau đó đi xe đến trường ( hình 4.7)</a:t>
            </a:r>
            <a:endParaRPr lang="en-US" sz="2800" dirty="0"/>
          </a:p>
        </p:txBody>
      </p:sp>
      <p:sp>
        <p:nvSpPr>
          <p:cNvPr id="7" name="Rectangle 1"/>
          <p:cNvSpPr>
            <a:spLocks noChangeArrowheads="1"/>
          </p:cNvSpPr>
          <p:nvPr/>
        </p:nvSpPr>
        <p:spPr bwMode="auto">
          <a:xfrm>
            <a:off x="436714" y="3533007"/>
            <a:ext cx="434000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 </a:t>
            </a:r>
            <a:r>
              <a:rPr kumimoji="0" lang="en-US" sz="2800" b="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Vẽ</a:t>
            </a:r>
            <a:r>
              <a:rPr kumimoji="0" lang="en-US" sz="2800" b="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bảng</a:t>
            </a:r>
            <a:r>
              <a:rPr kumimoji="0" lang="en-US" sz="2800" b="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4.1 </a:t>
            </a:r>
            <a:r>
              <a:rPr kumimoji="0" lang="en-US" sz="2800" b="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vào</a:t>
            </a:r>
            <a:r>
              <a:rPr kumimoji="0" lang="en-US" sz="2800" b="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vở</a:t>
            </a:r>
            <a:r>
              <a:rPr kumimoji="0" lang="en-US" sz="2800" b="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và</a:t>
            </a:r>
            <a:r>
              <a:rPr kumimoji="0" lang="en-US" sz="2800" b="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ghi</a:t>
            </a:r>
            <a:r>
              <a:rPr kumimoji="0" lang="en-US" sz="2800" b="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kết</a:t>
            </a:r>
            <a:r>
              <a:rPr kumimoji="0" lang="en-US" sz="2800" b="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quả</a:t>
            </a:r>
            <a:r>
              <a:rPr kumimoji="0" lang="en-US" sz="2800" b="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tính</a:t>
            </a:r>
            <a:r>
              <a:rPr kumimoji="0" lang="en-US" sz="2800" b="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được</a:t>
            </a:r>
            <a:r>
              <a:rPr kumimoji="0" lang="en-US" sz="2800" b="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ở </a:t>
            </a:r>
            <a:r>
              <a:rPr kumimoji="0" lang="en-US" sz="2800" b="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câu</a:t>
            </a:r>
            <a:r>
              <a:rPr kumimoji="0" lang="en-US" sz="2800" b="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 </a:t>
            </a:r>
            <a:r>
              <a:rPr kumimoji="0" lang="en-US" sz="2800" b="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vào</a:t>
            </a:r>
            <a:r>
              <a:rPr kumimoji="0" lang="en-US" sz="2800" b="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ô </a:t>
            </a:r>
            <a:r>
              <a:rPr kumimoji="0" lang="en-US" sz="2800" b="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thích</a:t>
            </a:r>
            <a:r>
              <a:rPr kumimoji="0" lang="en-US" sz="2800" b="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hợp</a:t>
            </a:r>
            <a:r>
              <a:rPr kumimoji="0" lang="en-US" sz="28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946325940"/>
              </p:ext>
            </p:extLst>
          </p:nvPr>
        </p:nvGraphicFramePr>
        <p:xfrm>
          <a:off x="5049672" y="3414334"/>
          <a:ext cx="6700387" cy="2069629"/>
        </p:xfrm>
        <a:graphic>
          <a:graphicData uri="http://schemas.openxmlformats.org/drawingml/2006/table">
            <a:tbl>
              <a:tblPr firstRow="1" firstCol="1" bandRow="1">
                <a:tableStyleId>{5C22544A-7EE6-4342-B048-85BDC9FD1C3A}</a:tableStyleId>
              </a:tblPr>
              <a:tblGrid>
                <a:gridCol w="2233223">
                  <a:extLst>
                    <a:ext uri="{9D8B030D-6E8A-4147-A177-3AD203B41FA5}">
                      <a16:colId xmlns:a16="http://schemas.microsoft.com/office/drawing/2014/main" val="20000"/>
                    </a:ext>
                  </a:extLst>
                </a:gridCol>
                <a:gridCol w="2233223">
                  <a:extLst>
                    <a:ext uri="{9D8B030D-6E8A-4147-A177-3AD203B41FA5}">
                      <a16:colId xmlns:a16="http://schemas.microsoft.com/office/drawing/2014/main" val="20001"/>
                    </a:ext>
                  </a:extLst>
                </a:gridCol>
                <a:gridCol w="2233941">
                  <a:extLst>
                    <a:ext uri="{9D8B030D-6E8A-4147-A177-3AD203B41FA5}">
                      <a16:colId xmlns:a16="http://schemas.microsoft.com/office/drawing/2014/main" val="20002"/>
                    </a:ext>
                  </a:extLst>
                </a:gridCol>
              </a:tblGrid>
              <a:tr h="464251">
                <a:tc>
                  <a:txBody>
                    <a:bodyPr/>
                    <a:lstStyle/>
                    <a:p>
                      <a:pPr algn="ctr">
                        <a:lnSpc>
                          <a:spcPct val="107000"/>
                        </a:lnSpc>
                        <a:spcAft>
                          <a:spcPts val="0"/>
                        </a:spcAft>
                      </a:pPr>
                      <a:r>
                        <a:rPr lang="en-US" sz="2000" dirty="0" err="1">
                          <a:solidFill>
                            <a:schemeClr val="tx1"/>
                          </a:solidFill>
                          <a:effectLst/>
                        </a:rPr>
                        <a:t>Chuyển</a:t>
                      </a:r>
                      <a:r>
                        <a:rPr lang="en-US" sz="2000" dirty="0">
                          <a:solidFill>
                            <a:schemeClr val="tx1"/>
                          </a:solidFill>
                          <a:effectLst/>
                        </a:rPr>
                        <a:t> </a:t>
                      </a:r>
                      <a:r>
                        <a:rPr lang="en-US" sz="2000" dirty="0" err="1">
                          <a:solidFill>
                            <a:schemeClr val="tx1"/>
                          </a:solidFill>
                          <a:effectLst/>
                        </a:rPr>
                        <a:t>động</a:t>
                      </a:r>
                      <a:endParaRPr lang="en-US" sz="2000" dirty="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n-US" sz="2000">
                          <a:solidFill>
                            <a:schemeClr val="tx1"/>
                          </a:solidFill>
                          <a:effectLst/>
                        </a:rPr>
                        <a:t>Quãng đường đi được</a:t>
                      </a:r>
                      <a:endParaRPr lang="en-US" sz="20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n-US" sz="2000">
                          <a:solidFill>
                            <a:schemeClr val="tx1"/>
                          </a:solidFill>
                          <a:effectLst/>
                        </a:rPr>
                        <a:t>Độ dịch chuyển</a:t>
                      </a:r>
                      <a:endParaRPr lang="en-US" sz="20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953106">
                <a:tc>
                  <a:txBody>
                    <a:bodyPr/>
                    <a:lstStyle/>
                    <a:p>
                      <a:pPr algn="ctr">
                        <a:lnSpc>
                          <a:spcPct val="107000"/>
                        </a:lnSpc>
                        <a:spcAft>
                          <a:spcPts val="0"/>
                        </a:spcAft>
                      </a:pPr>
                      <a:r>
                        <a:rPr lang="en-US" sz="2000" dirty="0" err="1">
                          <a:solidFill>
                            <a:schemeClr val="tx1"/>
                          </a:solidFill>
                          <a:effectLst/>
                        </a:rPr>
                        <a:t>Từ</a:t>
                      </a:r>
                      <a:r>
                        <a:rPr lang="en-US" sz="2000" dirty="0">
                          <a:solidFill>
                            <a:schemeClr val="tx1"/>
                          </a:solidFill>
                          <a:effectLst/>
                        </a:rPr>
                        <a:t> </a:t>
                      </a:r>
                      <a:r>
                        <a:rPr lang="en-US" sz="2000" dirty="0" err="1">
                          <a:solidFill>
                            <a:schemeClr val="tx1"/>
                          </a:solidFill>
                          <a:effectLst/>
                        </a:rPr>
                        <a:t>trạm</a:t>
                      </a:r>
                      <a:r>
                        <a:rPr lang="en-US" sz="2000" dirty="0">
                          <a:solidFill>
                            <a:schemeClr val="tx1"/>
                          </a:solidFill>
                          <a:effectLst/>
                        </a:rPr>
                        <a:t> </a:t>
                      </a:r>
                      <a:r>
                        <a:rPr lang="en-US" sz="2000" dirty="0" err="1">
                          <a:solidFill>
                            <a:schemeClr val="tx1"/>
                          </a:solidFill>
                          <a:effectLst/>
                        </a:rPr>
                        <a:t>xăng</a:t>
                      </a:r>
                      <a:r>
                        <a:rPr lang="en-US" sz="2000" dirty="0">
                          <a:solidFill>
                            <a:schemeClr val="tx1"/>
                          </a:solidFill>
                          <a:effectLst/>
                        </a:rPr>
                        <a:t> </a:t>
                      </a:r>
                      <a:r>
                        <a:rPr lang="en-US" sz="2000" dirty="0" err="1">
                          <a:solidFill>
                            <a:schemeClr val="tx1"/>
                          </a:solidFill>
                          <a:effectLst/>
                        </a:rPr>
                        <a:t>tới</a:t>
                      </a:r>
                      <a:r>
                        <a:rPr lang="en-US" sz="2000" dirty="0">
                          <a:solidFill>
                            <a:schemeClr val="tx1"/>
                          </a:solidFill>
                          <a:effectLst/>
                        </a:rPr>
                        <a:t> </a:t>
                      </a:r>
                      <a:r>
                        <a:rPr lang="en-US" sz="2000" dirty="0" err="1">
                          <a:solidFill>
                            <a:schemeClr val="tx1"/>
                          </a:solidFill>
                          <a:effectLst/>
                        </a:rPr>
                        <a:t>siêu</a:t>
                      </a:r>
                      <a:r>
                        <a:rPr lang="en-US" sz="2000" dirty="0">
                          <a:solidFill>
                            <a:schemeClr val="tx1"/>
                          </a:solidFill>
                          <a:effectLst/>
                        </a:rPr>
                        <a:t> </a:t>
                      </a:r>
                      <a:r>
                        <a:rPr lang="en-US" sz="2000" dirty="0" err="1">
                          <a:solidFill>
                            <a:schemeClr val="tx1"/>
                          </a:solidFill>
                          <a:effectLst/>
                        </a:rPr>
                        <a:t>thị</a:t>
                      </a:r>
                      <a:endParaRPr lang="en-US" sz="2000" dirty="0">
                        <a:solidFill>
                          <a:schemeClr val="tx1"/>
                        </a:solidFill>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2000" dirty="0" err="1">
                          <a:solidFill>
                            <a:schemeClr val="tx1"/>
                          </a:solidFill>
                          <a:effectLst/>
                        </a:rPr>
                        <a:t>S</a:t>
                      </a:r>
                      <a:r>
                        <a:rPr lang="en-US" sz="2000" baseline="-25000" dirty="0" err="1">
                          <a:solidFill>
                            <a:schemeClr val="tx1"/>
                          </a:solidFill>
                          <a:effectLst/>
                        </a:rPr>
                        <a:t>xs</a:t>
                      </a:r>
                      <a:r>
                        <a:rPr lang="en-US" sz="2000" dirty="0">
                          <a:solidFill>
                            <a:schemeClr val="tx1"/>
                          </a:solidFill>
                          <a:effectLst/>
                        </a:rPr>
                        <a:t>=</a:t>
                      </a:r>
                      <a:endParaRPr lang="en-US" sz="2000" dirty="0">
                        <a:solidFill>
                          <a:schemeClr val="tx1"/>
                        </a:solidFill>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2000" dirty="0" err="1">
                          <a:solidFill>
                            <a:schemeClr val="tx1"/>
                          </a:solidFill>
                          <a:effectLst/>
                        </a:rPr>
                        <a:t>d</a:t>
                      </a:r>
                      <a:r>
                        <a:rPr lang="en-US" sz="2000" baseline="-25000" dirty="0" err="1">
                          <a:solidFill>
                            <a:schemeClr val="tx1"/>
                          </a:solidFill>
                          <a:effectLst/>
                        </a:rPr>
                        <a:t>xs</a:t>
                      </a:r>
                      <a:r>
                        <a:rPr lang="en-US" sz="2000" dirty="0">
                          <a:solidFill>
                            <a:schemeClr val="tx1"/>
                          </a:solidFill>
                          <a:effectLst/>
                        </a:rPr>
                        <a:t>=</a:t>
                      </a:r>
                      <a:endParaRPr lang="en-US" sz="20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64251">
                <a:tc>
                  <a:txBody>
                    <a:bodyPr/>
                    <a:lstStyle/>
                    <a:p>
                      <a:pPr algn="ctr">
                        <a:lnSpc>
                          <a:spcPct val="107000"/>
                        </a:lnSpc>
                        <a:spcAft>
                          <a:spcPts val="0"/>
                        </a:spcAft>
                      </a:pPr>
                      <a:r>
                        <a:rPr lang="en-US" sz="2000" dirty="0" err="1">
                          <a:solidFill>
                            <a:schemeClr val="tx1"/>
                          </a:solidFill>
                          <a:effectLst/>
                        </a:rPr>
                        <a:t>Cả</a:t>
                      </a:r>
                      <a:r>
                        <a:rPr lang="en-US" sz="2000" dirty="0">
                          <a:solidFill>
                            <a:schemeClr val="tx1"/>
                          </a:solidFill>
                          <a:effectLst/>
                        </a:rPr>
                        <a:t> </a:t>
                      </a:r>
                      <a:r>
                        <a:rPr lang="en-US" sz="2000" dirty="0" err="1">
                          <a:solidFill>
                            <a:schemeClr val="tx1"/>
                          </a:solidFill>
                          <a:effectLst/>
                        </a:rPr>
                        <a:t>chuyển</a:t>
                      </a:r>
                      <a:r>
                        <a:rPr lang="en-US" sz="2000" dirty="0">
                          <a:solidFill>
                            <a:schemeClr val="tx1"/>
                          </a:solidFill>
                          <a:effectLst/>
                        </a:rPr>
                        <a:t> </a:t>
                      </a:r>
                      <a:r>
                        <a:rPr lang="en-US" sz="2000" dirty="0" err="1">
                          <a:solidFill>
                            <a:schemeClr val="tx1"/>
                          </a:solidFill>
                          <a:effectLst/>
                        </a:rPr>
                        <a:t>đi</a:t>
                      </a:r>
                      <a:endParaRPr lang="en-US" sz="2000" dirty="0">
                        <a:solidFill>
                          <a:schemeClr val="tx1"/>
                        </a:solidFill>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2000" dirty="0">
                          <a:solidFill>
                            <a:schemeClr val="tx1"/>
                          </a:solidFill>
                          <a:effectLst/>
                        </a:rPr>
                        <a:t>S =</a:t>
                      </a:r>
                      <a:endParaRPr lang="en-US" sz="2000" dirty="0">
                        <a:solidFill>
                          <a:schemeClr val="tx1"/>
                        </a:solidFill>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2000" dirty="0">
                          <a:solidFill>
                            <a:schemeClr val="tx1"/>
                          </a:solidFill>
                          <a:effectLst/>
                        </a:rPr>
                        <a:t>d =</a:t>
                      </a:r>
                      <a:endParaRPr lang="en-US" sz="20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73218557"/>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95114"/>
            <a:ext cx="2959931" cy="965371"/>
          </a:xfrm>
          <a:prstGeom prst="rect">
            <a:avLst/>
          </a:prstGeom>
        </p:spPr>
      </p:pic>
      <p:sp>
        <p:nvSpPr>
          <p:cNvPr id="3" name="文本框 30"/>
          <p:cNvSpPr txBox="1"/>
          <p:nvPr/>
        </p:nvSpPr>
        <p:spPr>
          <a:xfrm>
            <a:off x="1051499" y="331086"/>
            <a:ext cx="4976042" cy="523220"/>
          </a:xfrm>
          <a:prstGeom prst="rect">
            <a:avLst/>
          </a:prstGeom>
          <a:noFill/>
        </p:spPr>
        <p:txBody>
          <a:bodyPr wrap="none" rtlCol="0">
            <a:spAutoFit/>
          </a:bodyPr>
          <a:lstStyle/>
          <a:p>
            <a:r>
              <a:rPr lang="en-US" altLang="zh-CN" sz="2800" b="1" dirty="0" err="1">
                <a:solidFill>
                  <a:schemeClr val="accent1"/>
                </a:solidFill>
                <a:latin typeface="Yeseva One" panose="00000500000000000000" charset="0"/>
                <a:ea typeface="Yeseva One" panose="00000500000000000000" charset="0"/>
                <a:sym typeface="Yeseva One" panose="00000500000000000000" charset="0"/>
              </a:rPr>
              <a:t>Thảo</a:t>
            </a:r>
            <a:r>
              <a:rPr lang="en-US" altLang="zh-CN" sz="2800" b="1" dirty="0">
                <a:solidFill>
                  <a:schemeClr val="accent1"/>
                </a:solidFill>
                <a:latin typeface="Yeseva One" panose="00000500000000000000" charset="0"/>
                <a:ea typeface="Yeseva One" panose="00000500000000000000" charset="0"/>
                <a:sym typeface="Yeseva One" panose="00000500000000000000" charset="0"/>
              </a:rPr>
              <a:t> </a:t>
            </a:r>
            <a:r>
              <a:rPr lang="en-US" altLang="zh-CN" sz="2800" b="1" dirty="0" err="1">
                <a:solidFill>
                  <a:schemeClr val="accent1"/>
                </a:solidFill>
                <a:latin typeface="Yeseva One" panose="00000500000000000000" charset="0"/>
                <a:ea typeface="Yeseva One" panose="00000500000000000000" charset="0"/>
                <a:sym typeface="Yeseva One" panose="00000500000000000000" charset="0"/>
              </a:rPr>
              <a:t>luận</a:t>
            </a:r>
            <a:r>
              <a:rPr lang="en-US" altLang="zh-CN" sz="2800" b="1" dirty="0">
                <a:solidFill>
                  <a:schemeClr val="accent1"/>
                </a:solidFill>
                <a:latin typeface="Yeseva One" panose="00000500000000000000" charset="0"/>
                <a:ea typeface="Yeseva One" panose="00000500000000000000" charset="0"/>
                <a:sym typeface="Yeseva One" panose="00000500000000000000" charset="0"/>
              </a:rPr>
              <a:t>  </a:t>
            </a:r>
            <a:r>
              <a:rPr lang="en-US" altLang="zh-CN" sz="2800" b="1" dirty="0" err="1">
                <a:solidFill>
                  <a:schemeClr val="accent1"/>
                </a:solidFill>
                <a:latin typeface="Yeseva One" panose="00000500000000000000" charset="0"/>
                <a:ea typeface="Yeseva One" panose="00000500000000000000" charset="0"/>
                <a:sym typeface="Yeseva One" panose="00000500000000000000" charset="0"/>
              </a:rPr>
              <a:t>cặp</a:t>
            </a:r>
            <a:r>
              <a:rPr lang="en-US" altLang="zh-CN" sz="2800" b="1" dirty="0">
                <a:solidFill>
                  <a:schemeClr val="accent1"/>
                </a:solidFill>
                <a:latin typeface="Yeseva One" panose="00000500000000000000" charset="0"/>
                <a:ea typeface="Yeseva One" panose="00000500000000000000" charset="0"/>
                <a:sym typeface="Yeseva One" panose="00000500000000000000" charset="0"/>
              </a:rPr>
              <a:t> </a:t>
            </a:r>
            <a:r>
              <a:rPr lang="en-US" altLang="zh-CN" sz="2800" b="1" dirty="0" err="1">
                <a:solidFill>
                  <a:schemeClr val="accent1"/>
                </a:solidFill>
                <a:latin typeface="Yeseva One" panose="00000500000000000000" charset="0"/>
                <a:ea typeface="Yeseva One" panose="00000500000000000000" charset="0"/>
                <a:sym typeface="Yeseva One" panose="00000500000000000000" charset="0"/>
              </a:rPr>
              <a:t>đôi</a:t>
            </a:r>
            <a:r>
              <a:rPr lang="en-US" altLang="zh-CN" sz="2800" b="1" dirty="0">
                <a:solidFill>
                  <a:schemeClr val="accent1"/>
                </a:solidFill>
                <a:latin typeface="Yeseva One" panose="00000500000000000000" charset="0"/>
                <a:ea typeface="Yeseva One" panose="00000500000000000000" charset="0"/>
                <a:sym typeface="Yeseva One" panose="00000500000000000000" charset="0"/>
              </a:rPr>
              <a:t> ( 5 </a:t>
            </a:r>
            <a:r>
              <a:rPr lang="en-US" altLang="zh-CN" sz="2800" b="1" dirty="0" err="1">
                <a:solidFill>
                  <a:schemeClr val="accent1"/>
                </a:solidFill>
                <a:latin typeface="Yeseva One" panose="00000500000000000000" charset="0"/>
                <a:ea typeface="Yeseva One" panose="00000500000000000000" charset="0"/>
                <a:sym typeface="Yeseva One" panose="00000500000000000000" charset="0"/>
              </a:rPr>
              <a:t>Phút</a:t>
            </a:r>
            <a:r>
              <a:rPr lang="en-US" altLang="zh-CN" sz="2800" b="1" dirty="0">
                <a:solidFill>
                  <a:schemeClr val="accent1"/>
                </a:solidFill>
                <a:latin typeface="Yeseva One" panose="00000500000000000000" charset="0"/>
                <a:ea typeface="Yeseva One" panose="00000500000000000000" charset="0"/>
                <a:sym typeface="Yeseva One" panose="00000500000000000000" charset="0"/>
              </a:rPr>
              <a:t>)</a:t>
            </a:r>
            <a:endParaRPr lang="zh-CN" altLang="en-US" sz="2800" b="1" dirty="0">
              <a:solidFill>
                <a:schemeClr val="accent1"/>
              </a:solidFill>
              <a:latin typeface="Yeseva One" panose="00000500000000000000" charset="0"/>
              <a:ea typeface="Yeseva One" panose="00000500000000000000" charset="0"/>
              <a:sym typeface="Yeseva One" panose="00000500000000000000" charset="0"/>
            </a:endParaRPr>
          </a:p>
        </p:txBody>
      </p:sp>
      <p:sp>
        <p:nvSpPr>
          <p:cNvPr id="14" name="文本框 30"/>
          <p:cNvSpPr txBox="1"/>
          <p:nvPr/>
        </p:nvSpPr>
        <p:spPr>
          <a:xfrm>
            <a:off x="5801609" y="377253"/>
            <a:ext cx="5728220" cy="523220"/>
          </a:xfrm>
          <a:prstGeom prst="rect">
            <a:avLst/>
          </a:prstGeom>
          <a:noFill/>
        </p:spPr>
        <p:txBody>
          <a:bodyPr wrap="square" rtlCol="0">
            <a:spAutoFit/>
          </a:bodyPr>
          <a:lstStyle/>
          <a:p>
            <a:r>
              <a:rPr lang="en-US" altLang="zh-CN" sz="2800" b="1" dirty="0">
                <a:solidFill>
                  <a:schemeClr val="accent1"/>
                </a:solidFill>
                <a:latin typeface="Yeseva One" panose="00000500000000000000" charset="0"/>
                <a:ea typeface="Yeseva One" panose="00000500000000000000" charset="0"/>
                <a:sym typeface="Yeseva One" panose="00000500000000000000" charset="0"/>
              </a:rPr>
              <a:t>: </a:t>
            </a:r>
            <a:endParaRPr lang="zh-CN" altLang="en-US" sz="2800" b="1" dirty="0">
              <a:solidFill>
                <a:schemeClr val="accent1"/>
              </a:solidFill>
              <a:latin typeface="Yeseva One" panose="00000500000000000000" charset="0"/>
              <a:ea typeface="Yeseva One" panose="00000500000000000000" charset="0"/>
              <a:sym typeface="Yeseva One" panose="00000500000000000000" charset="0"/>
            </a:endParaRPr>
          </a:p>
        </p:txBody>
      </p:sp>
      <p:sp>
        <p:nvSpPr>
          <p:cNvPr id="10" name="Rectangle 9"/>
          <p:cNvSpPr/>
          <p:nvPr/>
        </p:nvSpPr>
        <p:spPr>
          <a:xfrm>
            <a:off x="367780" y="985422"/>
            <a:ext cx="6096000" cy="5693866"/>
          </a:xfrm>
          <a:prstGeom prst="rect">
            <a:avLst/>
          </a:prstGeom>
        </p:spPr>
        <p:txBody>
          <a:bodyPr>
            <a:spAutoFit/>
          </a:bodyPr>
          <a:lstStyle/>
          <a:p>
            <a:r>
              <a:rPr lang="en-US" sz="2800" i="1" dirty="0"/>
              <a:t>1</a:t>
            </a:r>
            <a:r>
              <a:rPr lang="en-US" sz="2800" i="1" dirty="0">
                <a:latin typeface="Times New Roman" pitchFamily="18" charset="0"/>
                <a:cs typeface="Times New Roman" pitchFamily="18" charset="0"/>
              </a:rPr>
              <a:t>. Tan </a:t>
            </a:r>
            <a:r>
              <a:rPr lang="en-US" sz="2800" i="1" dirty="0" err="1">
                <a:latin typeface="Times New Roman" pitchFamily="18" charset="0"/>
                <a:cs typeface="Times New Roman" pitchFamily="18" charset="0"/>
              </a:rPr>
              <a:t>học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đứng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dưới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gốc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cây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gần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cổng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trường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học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hãy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nêu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cách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chỉ</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vị</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trí</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chính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xác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mình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để</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mẹ</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đến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dón</a:t>
            </a:r>
            <a:r>
              <a:rPr lang="en-US" sz="2800"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en-US" sz="2800" i="1" dirty="0">
                <a:latin typeface="Times New Roman" pitchFamily="18" charset="0"/>
                <a:cs typeface="Times New Roman" pitchFamily="18" charset="0"/>
              </a:rPr>
              <a:t>2.Hãy </a:t>
            </a:r>
            <a:r>
              <a:rPr lang="en-US" sz="2800" i="1" dirty="0" err="1">
                <a:latin typeface="Times New Roman" pitchFamily="18" charset="0"/>
                <a:cs typeface="Times New Roman" pitchFamily="18" charset="0"/>
              </a:rPr>
              <a:t>nêu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cách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chỉ</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đường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tứ</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đến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trường</a:t>
            </a:r>
            <a:r>
              <a:rPr lang="en-US" sz="2800" i="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just"/>
            <a:r>
              <a:rPr lang="en-US" sz="2800" i="1" dirty="0">
                <a:latin typeface="Times New Roman" pitchFamily="18" charset="0"/>
                <a:cs typeface="Times New Roman" pitchFamily="18" charset="0"/>
              </a:rPr>
              <a:t>3. </a:t>
            </a:r>
            <a:r>
              <a:rPr lang="en-US" sz="2800" i="1" dirty="0" err="1">
                <a:latin typeface="Times New Roman" pitchFamily="18" charset="0"/>
                <a:cs typeface="Times New Roman" pitchFamily="18" charset="0"/>
              </a:rPr>
              <a:t>Một</a:t>
            </a:r>
            <a:r>
              <a:rPr lang="en-US" sz="2800" i="1" dirty="0">
                <a:latin typeface="Times New Roman" pitchFamily="18" charset="0"/>
                <a:cs typeface="Times New Roman" pitchFamily="18" charset="0"/>
              </a:rPr>
              <a:t> ô </a:t>
            </a:r>
            <a:r>
              <a:rPr lang="en-US" sz="2800" i="1" dirty="0" err="1">
                <a:latin typeface="Times New Roman" pitchFamily="18" charset="0"/>
                <a:cs typeface="Times New Roman" pitchFamily="18" charset="0"/>
              </a:rPr>
              <a:t>tô</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tới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điểm</a:t>
            </a:r>
            <a:r>
              <a:rPr lang="en-US" sz="2800" i="1" dirty="0">
                <a:latin typeface="Times New Roman" pitchFamily="18" charset="0"/>
                <a:cs typeface="Times New Roman" pitchFamily="18" charset="0"/>
              </a:rPr>
              <a:t> O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một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ngã</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tư</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đường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có</a:t>
            </a:r>
            <a:r>
              <a:rPr lang="en-US" sz="2800" i="1" dirty="0">
                <a:latin typeface="Times New Roman" pitchFamily="18" charset="0"/>
                <a:cs typeface="Times New Roman" pitchFamily="18" charset="0"/>
              </a:rPr>
              <a:t> 4 </a:t>
            </a:r>
            <a:r>
              <a:rPr lang="en-US" sz="2800" i="1" dirty="0" err="1">
                <a:latin typeface="Times New Roman" pitchFamily="18" charset="0"/>
                <a:cs typeface="Times New Roman" pitchFamily="18" charset="0"/>
              </a:rPr>
              <a:t>hướng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Tây</a:t>
            </a:r>
            <a:r>
              <a:rPr lang="en-US" sz="2800" i="1" dirty="0">
                <a:latin typeface="Times New Roman" pitchFamily="18" charset="0"/>
                <a:cs typeface="Times New Roman" pitchFamily="18" charset="0"/>
              </a:rPr>
              <a:t>, Nam, </a:t>
            </a:r>
            <a:r>
              <a:rPr lang="en-US" sz="2800" i="1" dirty="0" err="1">
                <a:latin typeface="Times New Roman" pitchFamily="18" charset="0"/>
                <a:cs typeface="Times New Roman" pitchFamily="18" charset="0"/>
              </a:rPr>
              <a:t>Bắc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với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tốc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độ</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đổi</a:t>
            </a:r>
            <a:r>
              <a:rPr lang="en-US" sz="2800" i="1" dirty="0">
                <a:latin typeface="Times New Roman" pitchFamily="18" charset="0"/>
                <a:cs typeface="Times New Roman" pitchFamily="18" charset="0"/>
              </a:rPr>
              <a:t> 36km/h. </a:t>
            </a:r>
            <a:r>
              <a:rPr lang="en-US" sz="2800" i="1" dirty="0" err="1">
                <a:latin typeface="Times New Roman" pitchFamily="18" charset="0"/>
                <a:cs typeface="Times New Roman" pitchFamily="18" charset="0"/>
              </a:rPr>
              <a:t>Nếu</a:t>
            </a:r>
            <a:r>
              <a:rPr lang="en-US" sz="2800" i="1" dirty="0">
                <a:latin typeface="Times New Roman" pitchFamily="18" charset="0"/>
                <a:cs typeface="Times New Roman" pitchFamily="18" charset="0"/>
              </a:rPr>
              <a:t> ô </a:t>
            </a:r>
            <a:r>
              <a:rPr lang="en-US" sz="2800" i="1" dirty="0" err="1">
                <a:latin typeface="Times New Roman" pitchFamily="18" charset="0"/>
                <a:cs typeface="Times New Roman" pitchFamily="18" charset="0"/>
              </a:rPr>
              <a:t>tô</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tiếp</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thì</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sau</a:t>
            </a:r>
            <a:r>
              <a:rPr lang="en-US" sz="2800" i="1" dirty="0">
                <a:latin typeface="Times New Roman" pitchFamily="18" charset="0"/>
                <a:cs typeface="Times New Roman" pitchFamily="18" charset="0"/>
              </a:rPr>
              <a:t> 10s</a:t>
            </a:r>
            <a:endParaRPr lang="en-US" sz="2800" dirty="0">
              <a:latin typeface="Times New Roman" pitchFamily="18" charset="0"/>
              <a:cs typeface="Times New Roman" pitchFamily="18" charset="0"/>
            </a:endParaRPr>
          </a:p>
          <a:p>
            <a:pPr algn="just"/>
            <a:r>
              <a:rPr lang="en-US" sz="2800" i="1" dirty="0">
                <a:latin typeface="Times New Roman" pitchFamily="18" charset="0"/>
                <a:cs typeface="Times New Roman" pitchFamily="18" charset="0"/>
              </a:rPr>
              <a:t>a. </a:t>
            </a:r>
            <a:r>
              <a:rPr lang="en-US" sz="2800" i="1" dirty="0" err="1">
                <a:latin typeface="Times New Roman" pitchFamily="18" charset="0"/>
                <a:cs typeface="Times New Roman" pitchFamily="18" charset="0"/>
              </a:rPr>
              <a:t>Quãng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đường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được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ô </a:t>
            </a:r>
            <a:r>
              <a:rPr lang="en-US" sz="2800" i="1" dirty="0" err="1">
                <a:latin typeface="Times New Roman" pitchFamily="18" charset="0"/>
                <a:cs typeface="Times New Roman" pitchFamily="18" charset="0"/>
              </a:rPr>
              <a:t>tô</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bao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nhiêu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mét</a:t>
            </a:r>
            <a:r>
              <a:rPr lang="en-US" sz="2800"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i="1" dirty="0">
                <a:latin typeface="Times New Roman" pitchFamily="18" charset="0"/>
                <a:cs typeface="Times New Roman" pitchFamily="18" charset="0"/>
              </a:rPr>
              <a:t>b. </a:t>
            </a:r>
            <a:r>
              <a:rPr lang="en-US" sz="2800" i="1" dirty="0" err="1">
                <a:latin typeface="Times New Roman" pitchFamily="18" charset="0"/>
                <a:cs typeface="Times New Roman" pitchFamily="18" charset="0"/>
              </a:rPr>
              <a:t>Vị</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trí</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ô </a:t>
            </a:r>
            <a:r>
              <a:rPr lang="en-US" sz="2800" i="1" dirty="0" err="1">
                <a:latin typeface="Times New Roman" pitchFamily="18" charset="0"/>
                <a:cs typeface="Times New Roman" pitchFamily="18" charset="0"/>
              </a:rPr>
              <a:t>tô</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điểm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nào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hình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vẽ</a:t>
            </a:r>
            <a:endParaRPr lang="en-US" sz="2800" dirty="0">
              <a:latin typeface="Times New Roman" pitchFamily="18" charset="0"/>
              <a:cs typeface="Times New Roman" pitchFamily="18"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587" y="1409266"/>
            <a:ext cx="4782376" cy="484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76423"/>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104" y="670270"/>
            <a:ext cx="6593932" cy="211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文本框 30"/>
          <p:cNvSpPr txBox="1"/>
          <p:nvPr/>
        </p:nvSpPr>
        <p:spPr>
          <a:xfrm>
            <a:off x="1051500" y="0"/>
            <a:ext cx="11065850" cy="523220"/>
          </a:xfrm>
          <a:prstGeom prst="rect">
            <a:avLst/>
          </a:prstGeom>
          <a:solidFill>
            <a:schemeClr val="accent1">
              <a:lumMod val="20000"/>
              <a:lumOff val="80000"/>
            </a:schemeClr>
          </a:solidFill>
        </p:spPr>
        <p:txBody>
          <a:bodyPr wrap="none" rtlCol="0">
            <a:spAutoFit/>
          </a:bodyPr>
          <a:lstStyle/>
          <a:p>
            <a:r>
              <a:rPr lang="en-US" altLang="zh-CN" sz="2800" b="1" dirty="0">
                <a:solidFill>
                  <a:srgbClr val="7030A0"/>
                </a:solidFill>
                <a:latin typeface="Yeseva One" panose="00000500000000000000" charset="0"/>
                <a:ea typeface="Yeseva One" panose="00000500000000000000" charset="0"/>
                <a:sym typeface="Yeseva One" panose="00000500000000000000" charset="0"/>
              </a:rPr>
              <a:t>III. PHÂN BIỆT ĐỘ DỊCH CHUYỂN VÀ QUÃNG ĐƯỜNG ĐI ĐƯỢC</a:t>
            </a:r>
            <a:endParaRPr lang="zh-CN" altLang="en-US" sz="2800" b="1" dirty="0">
              <a:solidFill>
                <a:srgbClr val="7030A0"/>
              </a:solidFill>
              <a:latin typeface="Yeseva One" panose="00000500000000000000" charset="0"/>
              <a:ea typeface="Yeseva One" panose="00000500000000000000" charset="0"/>
              <a:sym typeface="Yeseva One" panose="00000500000000000000" charset="0"/>
            </a:endParaRPr>
          </a:p>
        </p:txBody>
      </p:sp>
      <p:sp>
        <p:nvSpPr>
          <p:cNvPr id="11" name="Rectangle 10"/>
          <p:cNvSpPr/>
          <p:nvPr/>
        </p:nvSpPr>
        <p:spPr>
          <a:xfrm>
            <a:off x="250209" y="1002208"/>
            <a:ext cx="4908645" cy="954107"/>
          </a:xfrm>
          <a:prstGeom prst="rect">
            <a:avLst/>
          </a:prstGeom>
        </p:spPr>
        <p:txBody>
          <a:bodyPr wrap="square">
            <a:spAutoFit/>
          </a:bodyPr>
          <a:lstStyle/>
          <a:p>
            <a:pPr algn="just"/>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Quãng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a:t>
            </a:r>
          </a:p>
        </p:txBody>
      </p:sp>
      <p:sp>
        <p:nvSpPr>
          <p:cNvPr id="16" name="Rectangle 15"/>
          <p:cNvSpPr/>
          <p:nvPr/>
        </p:nvSpPr>
        <p:spPr>
          <a:xfrm>
            <a:off x="1126651" y="1956315"/>
            <a:ext cx="3492194" cy="523220"/>
          </a:xfrm>
          <a:prstGeom prst="rect">
            <a:avLst/>
          </a:prstGeom>
        </p:spPr>
        <p:txBody>
          <a:bodyPr wrap="square">
            <a:spAutoFit/>
          </a:bodyPr>
          <a:lstStyle/>
          <a:p>
            <a:pPr algn="just"/>
            <a:r>
              <a:rPr lang="en-US" sz="2800" dirty="0">
                <a:latin typeface="Times New Roman" pitchFamily="18" charset="0"/>
                <a:cs typeface="Times New Roman" pitchFamily="18" charset="0"/>
              </a:rPr>
              <a:t>800-400 = 400 (m)</a:t>
            </a:r>
          </a:p>
        </p:txBody>
      </p:sp>
      <p:sp>
        <p:nvSpPr>
          <p:cNvPr id="15" name="Rectangle 14"/>
          <p:cNvSpPr/>
          <p:nvPr/>
        </p:nvSpPr>
        <p:spPr>
          <a:xfrm>
            <a:off x="202285" y="2522523"/>
            <a:ext cx="8496685" cy="523220"/>
          </a:xfrm>
          <a:prstGeom prst="rect">
            <a:avLst/>
          </a:prstGeom>
        </p:spPr>
        <p:txBody>
          <a:bodyPr wrap="none">
            <a:spAutoFit/>
          </a:bodyPr>
          <a:lstStyle/>
          <a:p>
            <a:r>
              <a:rPr lang="en-US" sz="2800" dirty="0">
                <a:latin typeface="Times New Roman" pitchFamily="18" charset="0"/>
                <a:cs typeface="Times New Roman" pitchFamily="18" charset="0"/>
              </a:rPr>
              <a:t>Đ</a:t>
            </a:r>
            <a:r>
              <a:rPr lang="vi-VN" sz="2800" dirty="0">
                <a:latin typeface="Times New Roman" pitchFamily="18" charset="0"/>
                <a:cs typeface="Times New Roman" pitchFamily="18" charset="0"/>
              </a:rPr>
              <a:t>ộ dịch chuyển của bạn A khi đi từ trạm xăng tới siêu thị.</a:t>
            </a:r>
            <a:endParaRPr lang="en-US" sz="2800" dirty="0">
              <a:latin typeface="Times New Roman" pitchFamily="18" charset="0"/>
              <a:cs typeface="Times New Roman" pitchFamily="18" charset="0"/>
            </a:endParaRPr>
          </a:p>
        </p:txBody>
      </p:sp>
      <p:sp>
        <p:nvSpPr>
          <p:cNvPr id="18" name="Rectangle 17"/>
          <p:cNvSpPr/>
          <p:nvPr/>
        </p:nvSpPr>
        <p:spPr>
          <a:xfrm>
            <a:off x="2704530" y="3045743"/>
            <a:ext cx="3492194" cy="523220"/>
          </a:xfrm>
          <a:prstGeom prst="rect">
            <a:avLst/>
          </a:prstGeom>
        </p:spPr>
        <p:txBody>
          <a:bodyPr wrap="square">
            <a:spAutoFit/>
          </a:bodyPr>
          <a:lstStyle/>
          <a:p>
            <a:pPr algn="just"/>
            <a:r>
              <a:rPr lang="en-US" sz="2800" dirty="0">
                <a:latin typeface="Times New Roman" pitchFamily="18" charset="0"/>
                <a:cs typeface="Times New Roman" pitchFamily="18" charset="0"/>
              </a:rPr>
              <a:t>800-400 = 400 (m)</a:t>
            </a:r>
          </a:p>
        </p:txBody>
      </p:sp>
      <p:sp>
        <p:nvSpPr>
          <p:cNvPr id="17" name="Rectangle 16"/>
          <p:cNvSpPr/>
          <p:nvPr/>
        </p:nvSpPr>
        <p:spPr>
          <a:xfrm>
            <a:off x="450376" y="3557601"/>
            <a:ext cx="8598090" cy="523220"/>
          </a:xfrm>
          <a:prstGeom prst="rect">
            <a:avLst/>
          </a:prstGeom>
        </p:spPr>
        <p:txBody>
          <a:bodyPr wrap="square">
            <a:spAutoFit/>
          </a:bodyPr>
          <a:lstStyle/>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Quãng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dirty="0">
                <a:latin typeface="Times New Roman" pitchFamily="18" charset="0"/>
                <a:cs typeface="Times New Roman" pitchFamily="18" charset="0"/>
              </a:rPr>
              <a:t>.</a:t>
            </a:r>
            <a:endParaRPr lang="en-US" dirty="0"/>
          </a:p>
        </p:txBody>
      </p:sp>
      <p:sp>
        <p:nvSpPr>
          <p:cNvPr id="20" name="Rectangle 19"/>
          <p:cNvSpPr/>
          <p:nvPr/>
        </p:nvSpPr>
        <p:spPr>
          <a:xfrm>
            <a:off x="561832" y="4001327"/>
            <a:ext cx="10069773"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800m</a:t>
            </a:r>
            <a:r>
              <a:rPr lang="en-US" dirty="0">
                <a:latin typeface="Times New Roman" pitchFamily="18" charset="0"/>
                <a:cs typeface="Times New Roman" pitchFamily="18" charset="0"/>
              </a:rPr>
              <a:t>.</a:t>
            </a:r>
            <a:endParaRPr lang="en-US" dirty="0"/>
          </a:p>
        </p:txBody>
      </p:sp>
      <p:sp>
        <p:nvSpPr>
          <p:cNvPr id="21" name="Rectangle 20"/>
          <p:cNvSpPr/>
          <p:nvPr/>
        </p:nvSpPr>
        <p:spPr>
          <a:xfrm>
            <a:off x="561831" y="4465698"/>
            <a:ext cx="10069773"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 quay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800m</a:t>
            </a:r>
            <a:r>
              <a:rPr lang="en-US" dirty="0">
                <a:latin typeface="Times New Roman" pitchFamily="18" charset="0"/>
                <a:cs typeface="Times New Roman" pitchFamily="18" charset="0"/>
              </a:rPr>
              <a:t>.</a:t>
            </a:r>
            <a:endParaRPr lang="en-US" dirty="0"/>
          </a:p>
        </p:txBody>
      </p:sp>
      <p:sp>
        <p:nvSpPr>
          <p:cNvPr id="22" name="Rectangle 21"/>
          <p:cNvSpPr/>
          <p:nvPr/>
        </p:nvSpPr>
        <p:spPr>
          <a:xfrm>
            <a:off x="561832" y="4988918"/>
            <a:ext cx="10069773"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1200m</a:t>
            </a:r>
            <a:r>
              <a:rPr lang="en-US" dirty="0">
                <a:latin typeface="Times New Roman" pitchFamily="18" charset="0"/>
                <a:cs typeface="Times New Roman" pitchFamily="18" charset="0"/>
              </a:rPr>
              <a:t>.</a:t>
            </a: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76" y="5594026"/>
            <a:ext cx="6762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1197165" y="5594681"/>
            <a:ext cx="10266954"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dirty="0">
                <a:latin typeface="Times New Roman" pitchFamily="18" charset="0"/>
                <a:cs typeface="Times New Roman" pitchFamily="18" charset="0"/>
              </a:rPr>
              <a:t>.</a:t>
            </a:r>
            <a:endParaRPr lang="en-US" dirty="0"/>
          </a:p>
        </p:txBody>
      </p:sp>
      <p:sp>
        <p:nvSpPr>
          <p:cNvPr id="25" name="Rectangle 24"/>
          <p:cNvSpPr/>
          <p:nvPr/>
        </p:nvSpPr>
        <p:spPr>
          <a:xfrm>
            <a:off x="2379259" y="6099777"/>
            <a:ext cx="4949589" cy="523220"/>
          </a:xfrm>
          <a:prstGeom prst="rect">
            <a:avLst/>
          </a:prstGeom>
        </p:spPr>
        <p:txBody>
          <a:bodyPr wrap="square">
            <a:spAutoFit/>
          </a:bodyPr>
          <a:lstStyle/>
          <a:p>
            <a:pPr algn="just"/>
            <a:r>
              <a:rPr lang="en-US" sz="2800" dirty="0">
                <a:latin typeface="Times New Roman" pitchFamily="18" charset="0"/>
                <a:cs typeface="Times New Roman" pitchFamily="18" charset="0"/>
              </a:rPr>
              <a:t>800 + 800 +1200 = 2800 (m)</a:t>
            </a:r>
          </a:p>
        </p:txBody>
      </p:sp>
    </p:spTree>
    <p:extLst>
      <p:ext uri="{BB962C8B-B14F-4D97-AF65-F5344CB8AC3E}">
        <p14:creationId xmlns:p14="http://schemas.microsoft.com/office/powerpoint/2010/main" val="1655678431"/>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1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5" grpId="0"/>
      <p:bldP spid="18" grpId="0"/>
      <p:bldP spid="17" grpId="0"/>
      <p:bldP spid="20" grpId="0"/>
      <p:bldP spid="21" grpId="0"/>
      <p:bldP spid="22"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104" y="670270"/>
            <a:ext cx="6593932" cy="211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文本框 30"/>
          <p:cNvSpPr txBox="1"/>
          <p:nvPr/>
        </p:nvSpPr>
        <p:spPr>
          <a:xfrm>
            <a:off x="1051500" y="0"/>
            <a:ext cx="11065850" cy="523220"/>
          </a:xfrm>
          <a:prstGeom prst="rect">
            <a:avLst/>
          </a:prstGeom>
          <a:solidFill>
            <a:schemeClr val="accent1">
              <a:lumMod val="20000"/>
              <a:lumOff val="80000"/>
            </a:schemeClr>
          </a:solidFill>
        </p:spPr>
        <p:txBody>
          <a:bodyPr wrap="none" rtlCol="0">
            <a:spAutoFit/>
          </a:bodyPr>
          <a:lstStyle/>
          <a:p>
            <a:r>
              <a:rPr lang="en-US" altLang="zh-CN" sz="2800" b="1" dirty="0">
                <a:solidFill>
                  <a:srgbClr val="7030A0"/>
                </a:solidFill>
                <a:latin typeface="Yeseva One" panose="00000500000000000000" charset="0"/>
                <a:ea typeface="Yeseva One" panose="00000500000000000000" charset="0"/>
                <a:sym typeface="Yeseva One" panose="00000500000000000000" charset="0"/>
              </a:rPr>
              <a:t>III. PHÂN BIỆT ĐỘ DỊCH CHUYỂN VÀ QUÃNG ĐƯỜNG ĐI ĐƯỢC</a:t>
            </a:r>
            <a:endParaRPr lang="zh-CN" altLang="en-US" sz="2800" b="1" dirty="0">
              <a:solidFill>
                <a:srgbClr val="7030A0"/>
              </a:solidFill>
              <a:latin typeface="Yeseva One" panose="00000500000000000000" charset="0"/>
              <a:ea typeface="Yeseva One" panose="00000500000000000000" charset="0"/>
              <a:sym typeface="Yeseva One" panose="00000500000000000000" charset="0"/>
            </a:endParaRPr>
          </a:p>
        </p:txBody>
      </p:sp>
      <p:sp>
        <p:nvSpPr>
          <p:cNvPr id="3" name="Rectangle 2"/>
          <p:cNvSpPr/>
          <p:nvPr/>
        </p:nvSpPr>
        <p:spPr>
          <a:xfrm>
            <a:off x="296854" y="1203981"/>
            <a:ext cx="4971182" cy="1815882"/>
          </a:xfrm>
          <a:prstGeom prst="rect">
            <a:avLst/>
          </a:prstGeom>
        </p:spPr>
        <p:txBody>
          <a:bodyPr wrap="square">
            <a:spAutoFit/>
          </a:bodyPr>
          <a:lstStyle/>
          <a:p>
            <a:pPr algn="just"/>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đ</a:t>
            </a:r>
            <a:r>
              <a:rPr lang="vi-VN" sz="2800" dirty="0">
                <a:latin typeface="Times New Roman" pitchFamily="18" charset="0"/>
                <a:cs typeface="Times New Roman" pitchFamily="18" charset="0"/>
              </a:rPr>
              <a:t>ộ dịch chuyển của bạn 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1200 m.</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209896468"/>
              </p:ext>
            </p:extLst>
          </p:nvPr>
        </p:nvGraphicFramePr>
        <p:xfrm>
          <a:off x="1302224" y="3238231"/>
          <a:ext cx="8060139" cy="2234525"/>
        </p:xfrm>
        <a:graphic>
          <a:graphicData uri="http://schemas.openxmlformats.org/drawingml/2006/table">
            <a:tbl>
              <a:tblPr firstRow="1" firstCol="1" bandRow="1">
                <a:tableStyleId>{5C22544A-7EE6-4342-B048-85BDC9FD1C3A}</a:tableStyleId>
              </a:tblPr>
              <a:tblGrid>
                <a:gridCol w="2686425">
                  <a:extLst>
                    <a:ext uri="{9D8B030D-6E8A-4147-A177-3AD203B41FA5}">
                      <a16:colId xmlns:a16="http://schemas.microsoft.com/office/drawing/2014/main" val="20000"/>
                    </a:ext>
                  </a:extLst>
                </a:gridCol>
                <a:gridCol w="2686425">
                  <a:extLst>
                    <a:ext uri="{9D8B030D-6E8A-4147-A177-3AD203B41FA5}">
                      <a16:colId xmlns:a16="http://schemas.microsoft.com/office/drawing/2014/main" val="20001"/>
                    </a:ext>
                  </a:extLst>
                </a:gridCol>
                <a:gridCol w="2687289">
                  <a:extLst>
                    <a:ext uri="{9D8B030D-6E8A-4147-A177-3AD203B41FA5}">
                      <a16:colId xmlns:a16="http://schemas.microsoft.com/office/drawing/2014/main" val="20002"/>
                    </a:ext>
                  </a:extLst>
                </a:gridCol>
              </a:tblGrid>
              <a:tr h="704241">
                <a:tc>
                  <a:txBody>
                    <a:bodyPr/>
                    <a:lstStyle/>
                    <a:p>
                      <a:pPr algn="ctr">
                        <a:lnSpc>
                          <a:spcPct val="107000"/>
                        </a:lnSpc>
                        <a:spcAft>
                          <a:spcPts val="0"/>
                        </a:spcAft>
                      </a:pPr>
                      <a:r>
                        <a:rPr lang="en-US" sz="2000" dirty="0" err="1">
                          <a:solidFill>
                            <a:schemeClr val="tx1"/>
                          </a:solidFill>
                          <a:effectLst/>
                        </a:rPr>
                        <a:t>Chuyển</a:t>
                      </a:r>
                      <a:r>
                        <a:rPr lang="en-US" sz="2000" dirty="0">
                          <a:solidFill>
                            <a:schemeClr val="tx1"/>
                          </a:solidFill>
                          <a:effectLst/>
                        </a:rPr>
                        <a:t> </a:t>
                      </a:r>
                      <a:r>
                        <a:rPr lang="en-US" sz="2000" dirty="0" err="1">
                          <a:solidFill>
                            <a:schemeClr val="tx1"/>
                          </a:solidFill>
                          <a:effectLst/>
                        </a:rPr>
                        <a:t>động</a:t>
                      </a:r>
                      <a:endParaRPr lang="en-US" sz="2000" dirty="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n-US" sz="2000">
                          <a:solidFill>
                            <a:schemeClr val="tx1"/>
                          </a:solidFill>
                          <a:effectLst/>
                        </a:rPr>
                        <a:t>Quãng đường đi được</a:t>
                      </a:r>
                      <a:endParaRPr lang="en-US" sz="20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n-US" sz="2000">
                          <a:solidFill>
                            <a:schemeClr val="tx1"/>
                          </a:solidFill>
                          <a:effectLst/>
                        </a:rPr>
                        <a:t>Độ dịch chuyển</a:t>
                      </a:r>
                      <a:endParaRPr lang="en-US" sz="20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029044">
                <a:tc>
                  <a:txBody>
                    <a:bodyPr/>
                    <a:lstStyle/>
                    <a:p>
                      <a:pPr algn="ctr">
                        <a:lnSpc>
                          <a:spcPct val="107000"/>
                        </a:lnSpc>
                        <a:spcAft>
                          <a:spcPts val="0"/>
                        </a:spcAft>
                      </a:pPr>
                      <a:r>
                        <a:rPr lang="en-US" sz="2000" dirty="0" err="1">
                          <a:solidFill>
                            <a:schemeClr val="tx1"/>
                          </a:solidFill>
                          <a:effectLst/>
                        </a:rPr>
                        <a:t>Từ</a:t>
                      </a:r>
                      <a:r>
                        <a:rPr lang="en-US" sz="2000" dirty="0">
                          <a:solidFill>
                            <a:schemeClr val="tx1"/>
                          </a:solidFill>
                          <a:effectLst/>
                        </a:rPr>
                        <a:t> </a:t>
                      </a:r>
                      <a:r>
                        <a:rPr lang="en-US" sz="2000" dirty="0" err="1">
                          <a:solidFill>
                            <a:schemeClr val="tx1"/>
                          </a:solidFill>
                          <a:effectLst/>
                        </a:rPr>
                        <a:t>trạm</a:t>
                      </a:r>
                      <a:r>
                        <a:rPr lang="en-US" sz="2000" dirty="0">
                          <a:solidFill>
                            <a:schemeClr val="tx1"/>
                          </a:solidFill>
                          <a:effectLst/>
                        </a:rPr>
                        <a:t> </a:t>
                      </a:r>
                      <a:r>
                        <a:rPr lang="en-US" sz="2000" dirty="0" err="1">
                          <a:solidFill>
                            <a:schemeClr val="tx1"/>
                          </a:solidFill>
                          <a:effectLst/>
                        </a:rPr>
                        <a:t>xăng</a:t>
                      </a:r>
                      <a:r>
                        <a:rPr lang="en-US" sz="2000" dirty="0">
                          <a:solidFill>
                            <a:schemeClr val="tx1"/>
                          </a:solidFill>
                          <a:effectLst/>
                        </a:rPr>
                        <a:t> </a:t>
                      </a:r>
                      <a:r>
                        <a:rPr lang="en-US" sz="2000" dirty="0" err="1">
                          <a:solidFill>
                            <a:schemeClr val="tx1"/>
                          </a:solidFill>
                          <a:effectLst/>
                        </a:rPr>
                        <a:t>tới</a:t>
                      </a:r>
                      <a:r>
                        <a:rPr lang="en-US" sz="2000" dirty="0">
                          <a:solidFill>
                            <a:schemeClr val="tx1"/>
                          </a:solidFill>
                          <a:effectLst/>
                        </a:rPr>
                        <a:t> </a:t>
                      </a:r>
                      <a:r>
                        <a:rPr lang="en-US" sz="2000" dirty="0" err="1">
                          <a:solidFill>
                            <a:schemeClr val="tx1"/>
                          </a:solidFill>
                          <a:effectLst/>
                        </a:rPr>
                        <a:t>siêu</a:t>
                      </a:r>
                      <a:r>
                        <a:rPr lang="en-US" sz="2000" dirty="0">
                          <a:solidFill>
                            <a:schemeClr val="tx1"/>
                          </a:solidFill>
                          <a:effectLst/>
                        </a:rPr>
                        <a:t> </a:t>
                      </a:r>
                      <a:r>
                        <a:rPr lang="en-US" sz="2000" dirty="0" err="1">
                          <a:solidFill>
                            <a:schemeClr val="tx1"/>
                          </a:solidFill>
                          <a:effectLst/>
                        </a:rPr>
                        <a:t>thị</a:t>
                      </a:r>
                      <a:endParaRPr lang="en-US" sz="2000" dirty="0">
                        <a:solidFill>
                          <a:schemeClr val="tx1"/>
                        </a:solidFill>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2000" dirty="0" err="1">
                          <a:solidFill>
                            <a:schemeClr val="tx1"/>
                          </a:solidFill>
                          <a:effectLst/>
                        </a:rPr>
                        <a:t>S</a:t>
                      </a:r>
                      <a:r>
                        <a:rPr lang="en-US" sz="2000" baseline="-25000" dirty="0" err="1">
                          <a:solidFill>
                            <a:schemeClr val="tx1"/>
                          </a:solidFill>
                          <a:effectLst/>
                        </a:rPr>
                        <a:t>xs</a:t>
                      </a:r>
                      <a:r>
                        <a:rPr lang="en-US" sz="2000" dirty="0">
                          <a:solidFill>
                            <a:schemeClr val="tx1"/>
                          </a:solidFill>
                          <a:effectLst/>
                        </a:rPr>
                        <a:t>= 400 m</a:t>
                      </a:r>
                      <a:endParaRPr lang="en-US" sz="2000" dirty="0">
                        <a:solidFill>
                          <a:schemeClr val="tx1"/>
                        </a:solidFill>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2000" dirty="0" err="1">
                          <a:solidFill>
                            <a:schemeClr val="tx1"/>
                          </a:solidFill>
                          <a:effectLst/>
                        </a:rPr>
                        <a:t>d</a:t>
                      </a:r>
                      <a:r>
                        <a:rPr lang="en-US" sz="2000" baseline="-25000" dirty="0" err="1">
                          <a:solidFill>
                            <a:schemeClr val="tx1"/>
                          </a:solidFill>
                          <a:effectLst/>
                        </a:rPr>
                        <a:t>xs</a:t>
                      </a:r>
                      <a:r>
                        <a:rPr lang="en-US" sz="2000" dirty="0">
                          <a:solidFill>
                            <a:schemeClr val="tx1"/>
                          </a:solidFill>
                          <a:effectLst/>
                        </a:rPr>
                        <a:t>= 400 m</a:t>
                      </a:r>
                      <a:endParaRPr lang="en-US" sz="20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01240">
                <a:tc>
                  <a:txBody>
                    <a:bodyPr/>
                    <a:lstStyle/>
                    <a:p>
                      <a:pPr algn="ctr">
                        <a:lnSpc>
                          <a:spcPct val="107000"/>
                        </a:lnSpc>
                        <a:spcAft>
                          <a:spcPts val="0"/>
                        </a:spcAft>
                      </a:pPr>
                      <a:r>
                        <a:rPr lang="en-US" sz="2000" dirty="0" err="1">
                          <a:solidFill>
                            <a:schemeClr val="tx1"/>
                          </a:solidFill>
                          <a:effectLst/>
                        </a:rPr>
                        <a:t>Cả</a:t>
                      </a:r>
                      <a:r>
                        <a:rPr lang="en-US" sz="2000" dirty="0">
                          <a:solidFill>
                            <a:schemeClr val="tx1"/>
                          </a:solidFill>
                          <a:effectLst/>
                        </a:rPr>
                        <a:t> </a:t>
                      </a:r>
                      <a:r>
                        <a:rPr lang="en-US" sz="2000" dirty="0" err="1">
                          <a:solidFill>
                            <a:schemeClr val="tx1"/>
                          </a:solidFill>
                          <a:effectLst/>
                        </a:rPr>
                        <a:t>chuyển</a:t>
                      </a:r>
                      <a:r>
                        <a:rPr lang="en-US" sz="2000" dirty="0">
                          <a:solidFill>
                            <a:schemeClr val="tx1"/>
                          </a:solidFill>
                          <a:effectLst/>
                        </a:rPr>
                        <a:t> </a:t>
                      </a:r>
                      <a:r>
                        <a:rPr lang="en-US" sz="2000" dirty="0" err="1">
                          <a:solidFill>
                            <a:schemeClr val="tx1"/>
                          </a:solidFill>
                          <a:effectLst/>
                        </a:rPr>
                        <a:t>đi</a:t>
                      </a:r>
                      <a:endParaRPr lang="en-US" sz="2000" dirty="0">
                        <a:solidFill>
                          <a:schemeClr val="tx1"/>
                        </a:solidFill>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2000" dirty="0">
                          <a:solidFill>
                            <a:schemeClr val="tx1"/>
                          </a:solidFill>
                          <a:effectLst/>
                        </a:rPr>
                        <a:t>S = 2800 m</a:t>
                      </a:r>
                      <a:endParaRPr lang="en-US" sz="2000" dirty="0">
                        <a:solidFill>
                          <a:schemeClr val="tx1"/>
                        </a:solidFill>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2000" dirty="0">
                          <a:solidFill>
                            <a:schemeClr val="tx1"/>
                          </a:solidFill>
                          <a:effectLst/>
                        </a:rPr>
                        <a:t>d = 1200 m</a:t>
                      </a:r>
                      <a:endParaRPr lang="en-US" sz="20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5" name="Rectangle 4"/>
          <p:cNvSpPr/>
          <p:nvPr/>
        </p:nvSpPr>
        <p:spPr>
          <a:xfrm>
            <a:off x="627797" y="5521489"/>
            <a:ext cx="10945504" cy="954107"/>
          </a:xfrm>
          <a:prstGeom prst="rect">
            <a:avLst/>
          </a:prstGeom>
        </p:spPr>
        <p:txBody>
          <a:bodyPr wrap="square">
            <a:spAutoFit/>
          </a:bodyPr>
          <a:lstStyle/>
          <a:p>
            <a:r>
              <a:rPr lang="en-US" sz="2800" dirty="0">
                <a:latin typeface="Times New Roman" pitchFamily="18" charset="0"/>
                <a:cs typeface="Times New Roman" pitchFamily="18" charset="0"/>
              </a:rPr>
              <a:t>3. </a:t>
            </a:r>
            <a:r>
              <a:rPr lang="en-US" sz="2800" dirty="0" err="1">
                <a:latin typeface="Times New Roman" pitchFamily="18" charset="0"/>
                <a:cs typeface="Times New Roman" pitchFamily="18" charset="0"/>
              </a:rPr>
              <a:t>Quãng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chiều</a:t>
            </a:r>
            <a:endParaRPr lang="en-US" sz="2800" dirty="0"/>
          </a:p>
        </p:txBody>
      </p:sp>
    </p:spTree>
    <p:extLst>
      <p:ext uri="{BB962C8B-B14F-4D97-AF65-F5344CB8AC3E}">
        <p14:creationId xmlns:p14="http://schemas.microsoft.com/office/powerpoint/2010/main" val="659728066"/>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4" name="文本框 30"/>
          <p:cNvSpPr txBox="1"/>
          <p:nvPr/>
        </p:nvSpPr>
        <p:spPr>
          <a:xfrm>
            <a:off x="1051500" y="0"/>
            <a:ext cx="5855129" cy="523220"/>
          </a:xfrm>
          <a:prstGeom prst="rect">
            <a:avLst/>
          </a:prstGeom>
          <a:solidFill>
            <a:schemeClr val="accent1">
              <a:lumMod val="20000"/>
              <a:lumOff val="80000"/>
            </a:schemeClr>
          </a:solidFill>
        </p:spPr>
        <p:txBody>
          <a:bodyPr wrap="none" rtlCol="0">
            <a:spAutoFit/>
          </a:bodyPr>
          <a:lstStyle/>
          <a:p>
            <a:r>
              <a:rPr lang="en-US" altLang="zh-CN" sz="2800" b="1" dirty="0">
                <a:solidFill>
                  <a:srgbClr val="7030A0"/>
                </a:solidFill>
                <a:latin typeface="Yeseva One" panose="00000500000000000000" charset="0"/>
                <a:ea typeface="Yeseva One" panose="00000500000000000000" charset="0"/>
                <a:sym typeface="Yeseva One" panose="00000500000000000000" charset="0"/>
              </a:rPr>
              <a:t>IV. TỔNG HỢP ĐỘ DỊCH CHUYỂN</a:t>
            </a:r>
            <a:endParaRPr lang="zh-CN" altLang="en-US" sz="2800" b="1" dirty="0">
              <a:solidFill>
                <a:srgbClr val="7030A0"/>
              </a:solidFill>
              <a:latin typeface="Yeseva One" panose="00000500000000000000" charset="0"/>
              <a:ea typeface="Yeseva One" panose="00000500000000000000" charset="0"/>
              <a:sym typeface="Yeseva One" panose="00000500000000000000" charset="0"/>
            </a:endParaRPr>
          </a:p>
        </p:txBody>
      </p:sp>
      <p:pic>
        <p:nvPicPr>
          <p:cNvPr id="12" name="Picture 2" descr="Bài tập dấu chấm hỏi - Luyện tập về dấu chấm hỏi lớp 2 - VnDoc.com - Hệ  Thống PP BĐS Nghỉ Dưỡng Cao Cấp Địa ốc 5 S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75" y="1045911"/>
            <a:ext cx="1140196" cy="96386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198324" y="1095963"/>
            <a:ext cx="6096000" cy="3539430"/>
          </a:xfrm>
          <a:prstGeom prst="rect">
            <a:avLst/>
          </a:prstGeom>
        </p:spPr>
        <p:txBody>
          <a:bodyPr>
            <a:spAutoFit/>
          </a:bodyPr>
          <a:lstStyle/>
          <a:p>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C ,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rồi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C.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C.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lúc</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275" y="261610"/>
            <a:ext cx="3839618" cy="415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Table 16"/>
          <p:cNvGraphicFramePr>
            <a:graphicFrameLocks noGrp="1"/>
          </p:cNvGraphicFramePr>
          <p:nvPr>
            <p:extLst>
              <p:ext uri="{D42A27DB-BD31-4B8C-83A1-F6EECF244321}">
                <p14:modId xmlns:p14="http://schemas.microsoft.com/office/powerpoint/2010/main" val="809870118"/>
              </p:ext>
            </p:extLst>
          </p:nvPr>
        </p:nvGraphicFramePr>
        <p:xfrm>
          <a:off x="1962694" y="4162566"/>
          <a:ext cx="7677150" cy="1506980"/>
        </p:xfrm>
        <a:graphic>
          <a:graphicData uri="http://schemas.openxmlformats.org/drawingml/2006/table">
            <a:tbl>
              <a:tblPr firstRow="1" firstCol="1" bandRow="1">
                <a:tableStyleId>{5C22544A-7EE6-4342-B048-85BDC9FD1C3A}</a:tableStyleId>
              </a:tblPr>
              <a:tblGrid>
                <a:gridCol w="2558776">
                  <a:extLst>
                    <a:ext uri="{9D8B030D-6E8A-4147-A177-3AD203B41FA5}">
                      <a16:colId xmlns:a16="http://schemas.microsoft.com/office/drawing/2014/main" val="20000"/>
                    </a:ext>
                  </a:extLst>
                </a:gridCol>
                <a:gridCol w="2558776">
                  <a:extLst>
                    <a:ext uri="{9D8B030D-6E8A-4147-A177-3AD203B41FA5}">
                      <a16:colId xmlns:a16="http://schemas.microsoft.com/office/drawing/2014/main" val="20001"/>
                    </a:ext>
                  </a:extLst>
                </a:gridCol>
                <a:gridCol w="2559598">
                  <a:extLst>
                    <a:ext uri="{9D8B030D-6E8A-4147-A177-3AD203B41FA5}">
                      <a16:colId xmlns:a16="http://schemas.microsoft.com/office/drawing/2014/main" val="20002"/>
                    </a:ext>
                  </a:extLst>
                </a:gridCol>
              </a:tblGrid>
              <a:tr h="427354">
                <a:tc>
                  <a:txBody>
                    <a:bodyPr/>
                    <a:lstStyle/>
                    <a:p>
                      <a:pPr algn="ctr">
                        <a:lnSpc>
                          <a:spcPct val="107000"/>
                        </a:lnSpc>
                        <a:spcAft>
                          <a:spcPts val="0"/>
                        </a:spcAft>
                      </a:pPr>
                      <a:r>
                        <a:rPr lang="vi-VN" sz="2000" dirty="0">
                          <a:solidFill>
                            <a:schemeClr val="tx1"/>
                          </a:solidFill>
                          <a:effectLst/>
                          <a:latin typeface="+mj-lt"/>
                        </a:rPr>
                        <a:t> </a:t>
                      </a:r>
                      <a:endParaRPr lang="en-US" sz="2000" dirty="0">
                        <a:solidFill>
                          <a:schemeClr val="tx1"/>
                        </a:solidFill>
                        <a:effectLst/>
                        <a:latin typeface="+mj-lt"/>
                        <a:ea typeface="Calibri"/>
                        <a:cs typeface="Times New Roman"/>
                      </a:endParaRPr>
                    </a:p>
                  </a:txBody>
                  <a:tcPr marL="68580" marR="68580" marT="0" marB="0"/>
                </a:tc>
                <a:tc>
                  <a:txBody>
                    <a:bodyPr/>
                    <a:lstStyle/>
                    <a:p>
                      <a:pPr algn="ctr">
                        <a:lnSpc>
                          <a:spcPct val="107000"/>
                        </a:lnSpc>
                        <a:spcAft>
                          <a:spcPts val="0"/>
                        </a:spcAft>
                      </a:pPr>
                      <a:r>
                        <a:rPr lang="en-US" sz="2000" dirty="0" err="1">
                          <a:solidFill>
                            <a:schemeClr val="tx1"/>
                          </a:solidFill>
                          <a:effectLst/>
                          <a:latin typeface="+mj-lt"/>
                        </a:rPr>
                        <a:t>Người</a:t>
                      </a:r>
                      <a:r>
                        <a:rPr lang="en-US" sz="2000" dirty="0">
                          <a:solidFill>
                            <a:schemeClr val="tx1"/>
                          </a:solidFill>
                          <a:effectLst/>
                          <a:latin typeface="+mj-lt"/>
                        </a:rPr>
                        <a:t> </a:t>
                      </a:r>
                      <a:r>
                        <a:rPr lang="en-US" sz="2000" dirty="0" err="1">
                          <a:solidFill>
                            <a:schemeClr val="tx1"/>
                          </a:solidFill>
                          <a:effectLst/>
                          <a:latin typeface="+mj-lt"/>
                        </a:rPr>
                        <a:t>thứ</a:t>
                      </a:r>
                      <a:r>
                        <a:rPr lang="en-US" sz="2000" dirty="0">
                          <a:solidFill>
                            <a:schemeClr val="tx1"/>
                          </a:solidFill>
                          <a:effectLst/>
                          <a:latin typeface="+mj-lt"/>
                        </a:rPr>
                        <a:t> </a:t>
                      </a:r>
                      <a:r>
                        <a:rPr lang="en-US" sz="2000" dirty="0" err="1">
                          <a:solidFill>
                            <a:schemeClr val="tx1"/>
                          </a:solidFill>
                          <a:effectLst/>
                          <a:latin typeface="+mj-lt"/>
                        </a:rPr>
                        <a:t>nhất</a:t>
                      </a:r>
                      <a:endParaRPr lang="en-US" sz="2000" dirty="0">
                        <a:solidFill>
                          <a:schemeClr val="tx1"/>
                        </a:solidFill>
                        <a:effectLst/>
                        <a:latin typeface="+mj-lt"/>
                        <a:ea typeface="Calibri"/>
                        <a:cs typeface="Times New Roman"/>
                      </a:endParaRPr>
                    </a:p>
                  </a:txBody>
                  <a:tcPr marL="68580" marR="68580" marT="0" marB="0"/>
                </a:tc>
                <a:tc>
                  <a:txBody>
                    <a:bodyPr/>
                    <a:lstStyle/>
                    <a:p>
                      <a:pPr algn="ctr">
                        <a:lnSpc>
                          <a:spcPct val="107000"/>
                        </a:lnSpc>
                        <a:spcAft>
                          <a:spcPts val="0"/>
                        </a:spcAft>
                      </a:pPr>
                      <a:r>
                        <a:rPr lang="en-US" sz="2000">
                          <a:solidFill>
                            <a:schemeClr val="tx1"/>
                          </a:solidFill>
                          <a:effectLst/>
                          <a:latin typeface="+mj-lt"/>
                        </a:rPr>
                        <a:t>Người thứ hai</a:t>
                      </a:r>
                      <a:endParaRPr lang="en-US" sz="2000">
                        <a:solidFill>
                          <a:schemeClr val="tx1"/>
                        </a:solidFill>
                        <a:effectLst/>
                        <a:latin typeface="+mj-lt"/>
                        <a:ea typeface="Calibri"/>
                        <a:cs typeface="Times New Roman"/>
                      </a:endParaRPr>
                    </a:p>
                  </a:txBody>
                  <a:tcPr marL="68580" marR="68580" marT="0" marB="0"/>
                </a:tc>
                <a:extLst>
                  <a:ext uri="{0D108BD9-81ED-4DB2-BD59-A6C34878D82A}">
                    <a16:rowId xmlns:a16="http://schemas.microsoft.com/office/drawing/2014/main" val="10000"/>
                  </a:ext>
                </a:extLst>
              </a:tr>
              <a:tr h="646548">
                <a:tc>
                  <a:txBody>
                    <a:bodyPr/>
                    <a:lstStyle/>
                    <a:p>
                      <a:pPr algn="ctr">
                        <a:lnSpc>
                          <a:spcPct val="107000"/>
                        </a:lnSpc>
                        <a:spcAft>
                          <a:spcPts val="0"/>
                        </a:spcAft>
                      </a:pPr>
                      <a:r>
                        <a:rPr lang="en-US" sz="2000" dirty="0" err="1">
                          <a:solidFill>
                            <a:schemeClr val="tx1"/>
                          </a:solidFill>
                          <a:effectLst/>
                          <a:latin typeface="+mj-lt"/>
                        </a:rPr>
                        <a:t>Quãng</a:t>
                      </a:r>
                      <a:r>
                        <a:rPr lang="en-US" sz="2000" dirty="0">
                          <a:solidFill>
                            <a:schemeClr val="tx1"/>
                          </a:solidFill>
                          <a:effectLst/>
                          <a:latin typeface="+mj-lt"/>
                        </a:rPr>
                        <a:t> </a:t>
                      </a:r>
                      <a:r>
                        <a:rPr lang="en-US" sz="2000" dirty="0" err="1">
                          <a:solidFill>
                            <a:schemeClr val="tx1"/>
                          </a:solidFill>
                          <a:effectLst/>
                          <a:latin typeface="+mj-lt"/>
                          <a:cs typeface="Times New Roman" pitchFamily="18" charset="0"/>
                        </a:rPr>
                        <a:t>đường</a:t>
                      </a:r>
                      <a:r>
                        <a:rPr lang="en-US" sz="2000" dirty="0">
                          <a:solidFill>
                            <a:schemeClr val="tx1"/>
                          </a:solidFill>
                          <a:effectLst/>
                          <a:latin typeface="+mj-lt"/>
                        </a:rPr>
                        <a:t> </a:t>
                      </a:r>
                      <a:r>
                        <a:rPr lang="en-US" sz="2000" dirty="0" err="1">
                          <a:solidFill>
                            <a:schemeClr val="tx1"/>
                          </a:solidFill>
                          <a:effectLst/>
                          <a:latin typeface="+mj-lt"/>
                        </a:rPr>
                        <a:t>đi</a:t>
                      </a:r>
                      <a:r>
                        <a:rPr lang="en-US" sz="2000" dirty="0">
                          <a:solidFill>
                            <a:schemeClr val="tx1"/>
                          </a:solidFill>
                          <a:effectLst/>
                          <a:latin typeface="+mj-lt"/>
                        </a:rPr>
                        <a:t> </a:t>
                      </a:r>
                      <a:r>
                        <a:rPr lang="en-US" sz="2000" dirty="0" err="1">
                          <a:solidFill>
                            <a:schemeClr val="tx1"/>
                          </a:solidFill>
                          <a:effectLst/>
                          <a:latin typeface="+mj-lt"/>
                        </a:rPr>
                        <a:t>được</a:t>
                      </a:r>
                      <a:endParaRPr lang="en-US" sz="2000" dirty="0">
                        <a:solidFill>
                          <a:schemeClr val="tx1"/>
                        </a:solidFill>
                        <a:effectLst/>
                        <a:latin typeface="+mj-lt"/>
                        <a:ea typeface="Calibri"/>
                        <a:cs typeface="Times New Roman"/>
                      </a:endParaRPr>
                    </a:p>
                  </a:txBody>
                  <a:tcPr marL="68580" marR="68580" marT="0" marB="0"/>
                </a:tc>
                <a:tc>
                  <a:txBody>
                    <a:bodyPr/>
                    <a:lstStyle/>
                    <a:p>
                      <a:pPr algn="ctr">
                        <a:lnSpc>
                          <a:spcPct val="107000"/>
                        </a:lnSpc>
                        <a:spcAft>
                          <a:spcPts val="0"/>
                        </a:spcAft>
                      </a:pPr>
                      <a:r>
                        <a:rPr lang="vi-VN" sz="2000" dirty="0">
                          <a:solidFill>
                            <a:schemeClr val="tx1"/>
                          </a:solidFill>
                          <a:effectLst/>
                          <a:latin typeface="+mj-lt"/>
                        </a:rPr>
                        <a:t> </a:t>
                      </a:r>
                      <a:endParaRPr lang="en-US" sz="2000" dirty="0">
                        <a:solidFill>
                          <a:schemeClr val="tx1"/>
                        </a:solidFill>
                        <a:effectLst/>
                        <a:latin typeface="+mj-lt"/>
                        <a:ea typeface="Calibri"/>
                        <a:cs typeface="Times New Roman"/>
                      </a:endParaRPr>
                    </a:p>
                  </a:txBody>
                  <a:tcPr marL="68580" marR="68580" marT="0" marB="0"/>
                </a:tc>
                <a:tc>
                  <a:txBody>
                    <a:bodyPr/>
                    <a:lstStyle/>
                    <a:p>
                      <a:pPr algn="ctr">
                        <a:lnSpc>
                          <a:spcPct val="107000"/>
                        </a:lnSpc>
                        <a:spcAft>
                          <a:spcPts val="0"/>
                        </a:spcAft>
                      </a:pPr>
                      <a:r>
                        <a:rPr lang="vi-VN" sz="2000" dirty="0">
                          <a:solidFill>
                            <a:schemeClr val="tx1"/>
                          </a:solidFill>
                          <a:effectLst/>
                          <a:latin typeface="+mj-lt"/>
                        </a:rPr>
                        <a:t> </a:t>
                      </a:r>
                      <a:endParaRPr lang="en-US" sz="2000" dirty="0">
                        <a:solidFill>
                          <a:schemeClr val="tx1"/>
                        </a:solidFill>
                        <a:effectLst/>
                        <a:latin typeface="+mj-lt"/>
                        <a:ea typeface="Calibri"/>
                        <a:cs typeface="Times New Roman"/>
                      </a:endParaRPr>
                    </a:p>
                  </a:txBody>
                  <a:tcPr marL="68580" marR="68580" marT="0" marB="0"/>
                </a:tc>
                <a:extLst>
                  <a:ext uri="{0D108BD9-81ED-4DB2-BD59-A6C34878D82A}">
                    <a16:rowId xmlns:a16="http://schemas.microsoft.com/office/drawing/2014/main" val="10001"/>
                  </a:ext>
                </a:extLst>
              </a:tr>
              <a:tr h="427354">
                <a:tc>
                  <a:txBody>
                    <a:bodyPr/>
                    <a:lstStyle/>
                    <a:p>
                      <a:pPr algn="ctr">
                        <a:lnSpc>
                          <a:spcPct val="107000"/>
                        </a:lnSpc>
                        <a:spcAft>
                          <a:spcPts val="0"/>
                        </a:spcAft>
                      </a:pPr>
                      <a:r>
                        <a:rPr lang="en-US" sz="2000">
                          <a:solidFill>
                            <a:schemeClr val="tx1"/>
                          </a:solidFill>
                          <a:effectLst/>
                          <a:latin typeface="+mj-lt"/>
                        </a:rPr>
                        <a:t>Độ dịch chuyển</a:t>
                      </a:r>
                      <a:endParaRPr lang="en-US" sz="2000">
                        <a:solidFill>
                          <a:schemeClr val="tx1"/>
                        </a:solidFill>
                        <a:effectLst/>
                        <a:latin typeface="+mj-lt"/>
                        <a:ea typeface="Calibri"/>
                        <a:cs typeface="Times New Roman"/>
                      </a:endParaRPr>
                    </a:p>
                  </a:txBody>
                  <a:tcPr marL="68580" marR="68580" marT="0" marB="0"/>
                </a:tc>
                <a:tc>
                  <a:txBody>
                    <a:bodyPr/>
                    <a:lstStyle/>
                    <a:p>
                      <a:pPr algn="ctr">
                        <a:lnSpc>
                          <a:spcPct val="107000"/>
                        </a:lnSpc>
                        <a:spcAft>
                          <a:spcPts val="0"/>
                        </a:spcAft>
                      </a:pPr>
                      <a:r>
                        <a:rPr lang="vi-VN" sz="2000" dirty="0">
                          <a:solidFill>
                            <a:schemeClr val="tx1"/>
                          </a:solidFill>
                          <a:effectLst/>
                          <a:latin typeface="+mj-lt"/>
                        </a:rPr>
                        <a:t> </a:t>
                      </a:r>
                      <a:endParaRPr lang="en-US" sz="2000" dirty="0">
                        <a:solidFill>
                          <a:schemeClr val="tx1"/>
                        </a:solidFill>
                        <a:effectLst/>
                        <a:latin typeface="+mj-lt"/>
                        <a:ea typeface="Calibri"/>
                        <a:cs typeface="Times New Roman"/>
                      </a:endParaRPr>
                    </a:p>
                  </a:txBody>
                  <a:tcPr marL="68580" marR="68580" marT="0" marB="0"/>
                </a:tc>
                <a:tc>
                  <a:txBody>
                    <a:bodyPr/>
                    <a:lstStyle/>
                    <a:p>
                      <a:pPr algn="ctr">
                        <a:lnSpc>
                          <a:spcPct val="107000"/>
                        </a:lnSpc>
                        <a:spcAft>
                          <a:spcPts val="0"/>
                        </a:spcAft>
                      </a:pPr>
                      <a:r>
                        <a:rPr lang="vi-VN" sz="2000" dirty="0">
                          <a:solidFill>
                            <a:schemeClr val="tx1"/>
                          </a:solidFill>
                          <a:effectLst/>
                          <a:latin typeface="+mj-lt"/>
                        </a:rPr>
                        <a:t> </a:t>
                      </a:r>
                      <a:endParaRPr lang="en-US" sz="2000" dirty="0">
                        <a:solidFill>
                          <a:schemeClr val="tx1"/>
                        </a:solidFill>
                        <a:effectLst/>
                        <a:latin typeface="+mj-lt"/>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20" name="Rectangle 19"/>
          <p:cNvSpPr/>
          <p:nvPr/>
        </p:nvSpPr>
        <p:spPr>
          <a:xfrm>
            <a:off x="1226481" y="5796465"/>
            <a:ext cx="4548040" cy="523220"/>
          </a:xfrm>
          <a:prstGeom prst="rect">
            <a:avLst/>
          </a:prstGeom>
        </p:spPr>
        <p:txBody>
          <a:bodyPr wrap="none">
            <a:spAutoFit/>
          </a:bodyPr>
          <a:lstStyle/>
          <a:p>
            <a:r>
              <a:rPr lang="en-US" sz="2800" dirty="0">
                <a:latin typeface="Times New Roman" pitchFamily="18" charset="0"/>
                <a:cs typeface="Times New Roman" pitchFamily="18" charset="0"/>
              </a:rPr>
              <a:t>b</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So </a:t>
            </a:r>
            <a:r>
              <a:rPr lang="en-US" sz="2800" dirty="0" err="1">
                <a:latin typeface="Times New Roman" pitchFamily="18" charset="0"/>
                <a:cs typeface="Times New Roman" pitchFamily="18" charset="0"/>
              </a:rPr>
              <a:t>sánh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000495515"/>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4" name="文本框 30"/>
          <p:cNvSpPr txBox="1"/>
          <p:nvPr/>
        </p:nvSpPr>
        <p:spPr>
          <a:xfrm>
            <a:off x="1051500" y="0"/>
            <a:ext cx="5855129" cy="523220"/>
          </a:xfrm>
          <a:prstGeom prst="rect">
            <a:avLst/>
          </a:prstGeom>
          <a:solidFill>
            <a:schemeClr val="accent1">
              <a:lumMod val="20000"/>
              <a:lumOff val="80000"/>
            </a:schemeClr>
          </a:solidFill>
        </p:spPr>
        <p:txBody>
          <a:bodyPr wrap="none" rtlCol="0">
            <a:spAutoFit/>
          </a:bodyPr>
          <a:lstStyle/>
          <a:p>
            <a:r>
              <a:rPr lang="en-US" altLang="zh-CN" sz="2800" b="1" dirty="0">
                <a:solidFill>
                  <a:srgbClr val="7030A0"/>
                </a:solidFill>
                <a:latin typeface="Yeseva One" panose="00000500000000000000" charset="0"/>
                <a:ea typeface="Yeseva One" panose="00000500000000000000" charset="0"/>
                <a:sym typeface="Yeseva One" panose="00000500000000000000" charset="0"/>
              </a:rPr>
              <a:t>IV. TỔNG HỢP ĐỘ DỊCH CHUYỂN</a:t>
            </a:r>
            <a:endParaRPr lang="zh-CN" altLang="en-US" sz="2800" b="1" dirty="0">
              <a:solidFill>
                <a:srgbClr val="7030A0"/>
              </a:solidFill>
              <a:latin typeface="Yeseva One" panose="00000500000000000000" charset="0"/>
              <a:ea typeface="Yeseva One" panose="00000500000000000000" charset="0"/>
              <a:sym typeface="Yeseva One" panose="00000500000000000000" charset="0"/>
            </a:endParaRPr>
          </a:p>
        </p:txBody>
      </p:sp>
      <p:pic>
        <p:nvPicPr>
          <p:cNvPr id="12" name="Picture 2" descr="Bài tập dấu chấm hỏi - Luyện tập về dấu chấm hỏi lớp 2 - VnDoc.com - Hệ  Thống PP BĐS Nghỉ Dưỡng Cao Cấp Địa ốc 5 S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75" y="1045911"/>
            <a:ext cx="1140196" cy="96386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230905" y="522691"/>
            <a:ext cx="3279424"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PHIẾU HỌC TẬP 6</a:t>
            </a:r>
            <a:endParaRPr lang="en-US" sz="2800" dirty="0">
              <a:solidFill>
                <a:srgbClr val="FF0000"/>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5955" y="261610"/>
            <a:ext cx="3839618" cy="415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extLst>
                  <p:ext uri="{D42A27DB-BD31-4B8C-83A1-F6EECF244321}">
                    <p14:modId xmlns:p14="http://schemas.microsoft.com/office/powerpoint/2010/main" val="1266459224"/>
                  </p:ext>
                </p:extLst>
              </p:nvPr>
            </p:nvGraphicFramePr>
            <p:xfrm>
              <a:off x="453836" y="2238232"/>
              <a:ext cx="7677150" cy="1501256"/>
            </p:xfrm>
            <a:graphic>
              <a:graphicData uri="http://schemas.openxmlformats.org/drawingml/2006/table">
                <a:tbl>
                  <a:tblPr firstRow="1" firstCol="1" bandRow="1">
                    <a:tableStyleId>{5C22544A-7EE6-4342-B048-85BDC9FD1C3A}</a:tableStyleId>
                  </a:tblPr>
                  <a:tblGrid>
                    <a:gridCol w="2558776">
                      <a:extLst>
                        <a:ext uri="{9D8B030D-6E8A-4147-A177-3AD203B41FA5}">
                          <a16:colId xmlns:a16="http://schemas.microsoft.com/office/drawing/2014/main" val="20000"/>
                        </a:ext>
                      </a:extLst>
                    </a:gridCol>
                    <a:gridCol w="2558776">
                      <a:extLst>
                        <a:ext uri="{9D8B030D-6E8A-4147-A177-3AD203B41FA5}">
                          <a16:colId xmlns:a16="http://schemas.microsoft.com/office/drawing/2014/main" val="20001"/>
                        </a:ext>
                      </a:extLst>
                    </a:gridCol>
                    <a:gridCol w="2559598">
                      <a:extLst>
                        <a:ext uri="{9D8B030D-6E8A-4147-A177-3AD203B41FA5}">
                          <a16:colId xmlns:a16="http://schemas.microsoft.com/office/drawing/2014/main" val="20002"/>
                        </a:ext>
                      </a:extLst>
                    </a:gridCol>
                  </a:tblGrid>
                  <a:tr h="427354">
                    <a:tc>
                      <a:txBody>
                        <a:bodyPr/>
                        <a:lstStyle/>
                        <a:p>
                          <a:pPr algn="ctr">
                            <a:lnSpc>
                              <a:spcPct val="107000"/>
                            </a:lnSpc>
                            <a:spcAft>
                              <a:spcPts val="0"/>
                            </a:spcAft>
                          </a:pPr>
                          <a:r>
                            <a:rPr lang="vi-VN" sz="2000" dirty="0">
                              <a:solidFill>
                                <a:schemeClr val="tx1"/>
                              </a:solidFill>
                              <a:effectLst/>
                              <a:latin typeface="+mj-lt"/>
                            </a:rPr>
                            <a:t> </a:t>
                          </a:r>
                          <a:endParaRPr lang="en-US" sz="2000" dirty="0">
                            <a:solidFill>
                              <a:schemeClr val="tx1"/>
                            </a:solidFill>
                            <a:effectLst/>
                            <a:latin typeface="+mj-lt"/>
                            <a:ea typeface="Calibri"/>
                            <a:cs typeface="Times New Roman"/>
                          </a:endParaRPr>
                        </a:p>
                      </a:txBody>
                      <a:tcPr marL="68580" marR="68580" marT="0" marB="0"/>
                    </a:tc>
                    <a:tc>
                      <a:txBody>
                        <a:bodyPr/>
                        <a:lstStyle/>
                        <a:p>
                          <a:pPr algn="ctr">
                            <a:lnSpc>
                              <a:spcPct val="107000"/>
                            </a:lnSpc>
                            <a:spcAft>
                              <a:spcPts val="0"/>
                            </a:spcAft>
                          </a:pPr>
                          <a:r>
                            <a:rPr lang="en-US" sz="2000" dirty="0" err="1">
                              <a:solidFill>
                                <a:schemeClr val="tx1"/>
                              </a:solidFill>
                              <a:effectLst/>
                              <a:latin typeface="+mj-lt"/>
                            </a:rPr>
                            <a:t>Người</a:t>
                          </a:r>
                          <a:r>
                            <a:rPr lang="en-US" sz="2000" dirty="0">
                              <a:solidFill>
                                <a:schemeClr val="tx1"/>
                              </a:solidFill>
                              <a:effectLst/>
                              <a:latin typeface="+mj-lt"/>
                            </a:rPr>
                            <a:t> </a:t>
                          </a:r>
                          <a:r>
                            <a:rPr lang="en-US" sz="2000" dirty="0" err="1">
                              <a:solidFill>
                                <a:schemeClr val="tx1"/>
                              </a:solidFill>
                              <a:effectLst/>
                              <a:latin typeface="+mj-lt"/>
                            </a:rPr>
                            <a:t>thứ</a:t>
                          </a:r>
                          <a:r>
                            <a:rPr lang="en-US" sz="2000" dirty="0">
                              <a:solidFill>
                                <a:schemeClr val="tx1"/>
                              </a:solidFill>
                              <a:effectLst/>
                              <a:latin typeface="+mj-lt"/>
                            </a:rPr>
                            <a:t> </a:t>
                          </a:r>
                          <a:r>
                            <a:rPr lang="en-US" sz="2000" dirty="0" err="1">
                              <a:solidFill>
                                <a:schemeClr val="tx1"/>
                              </a:solidFill>
                              <a:effectLst/>
                              <a:latin typeface="+mj-lt"/>
                            </a:rPr>
                            <a:t>nhất</a:t>
                          </a:r>
                          <a:endParaRPr lang="en-US" sz="2000" dirty="0">
                            <a:solidFill>
                              <a:schemeClr val="tx1"/>
                            </a:solidFill>
                            <a:effectLst/>
                            <a:latin typeface="+mj-lt"/>
                            <a:ea typeface="Calibri"/>
                            <a:cs typeface="Times New Roman"/>
                          </a:endParaRPr>
                        </a:p>
                      </a:txBody>
                      <a:tcPr marL="68580" marR="68580" marT="0" marB="0"/>
                    </a:tc>
                    <a:tc>
                      <a:txBody>
                        <a:bodyPr/>
                        <a:lstStyle/>
                        <a:p>
                          <a:pPr algn="ctr">
                            <a:lnSpc>
                              <a:spcPct val="107000"/>
                            </a:lnSpc>
                            <a:spcAft>
                              <a:spcPts val="0"/>
                            </a:spcAft>
                          </a:pPr>
                          <a:r>
                            <a:rPr lang="en-US" sz="2000">
                              <a:solidFill>
                                <a:schemeClr val="tx1"/>
                              </a:solidFill>
                              <a:effectLst/>
                              <a:latin typeface="+mj-lt"/>
                            </a:rPr>
                            <a:t>Người thứ hai</a:t>
                          </a:r>
                          <a:endParaRPr lang="en-US" sz="2000">
                            <a:solidFill>
                              <a:schemeClr val="tx1"/>
                            </a:solidFill>
                            <a:effectLst/>
                            <a:latin typeface="+mj-lt"/>
                            <a:ea typeface="Calibri"/>
                            <a:cs typeface="Times New Roman"/>
                          </a:endParaRPr>
                        </a:p>
                      </a:txBody>
                      <a:tcPr marL="68580" marR="68580" marT="0" marB="0"/>
                    </a:tc>
                    <a:extLst>
                      <a:ext uri="{0D108BD9-81ED-4DB2-BD59-A6C34878D82A}">
                        <a16:rowId xmlns:a16="http://schemas.microsoft.com/office/drawing/2014/main" val="10000"/>
                      </a:ext>
                    </a:extLst>
                  </a:tr>
                  <a:tr h="646548">
                    <a:tc>
                      <a:txBody>
                        <a:bodyPr/>
                        <a:lstStyle/>
                        <a:p>
                          <a:pPr algn="ctr">
                            <a:lnSpc>
                              <a:spcPct val="107000"/>
                            </a:lnSpc>
                            <a:spcAft>
                              <a:spcPts val="0"/>
                            </a:spcAft>
                          </a:pPr>
                          <a:r>
                            <a:rPr lang="en-US" sz="2000" dirty="0" err="1">
                              <a:solidFill>
                                <a:schemeClr val="tx1"/>
                              </a:solidFill>
                              <a:effectLst/>
                              <a:latin typeface="+mj-lt"/>
                            </a:rPr>
                            <a:t>Quãng</a:t>
                          </a:r>
                          <a:r>
                            <a:rPr lang="en-US" sz="2000" dirty="0">
                              <a:solidFill>
                                <a:schemeClr val="tx1"/>
                              </a:solidFill>
                              <a:effectLst/>
                              <a:latin typeface="+mj-lt"/>
                            </a:rPr>
                            <a:t> </a:t>
                          </a:r>
                          <a:r>
                            <a:rPr lang="en-US" sz="2000" dirty="0" err="1">
                              <a:solidFill>
                                <a:schemeClr val="tx1"/>
                              </a:solidFill>
                              <a:effectLst/>
                              <a:latin typeface="+mj-lt"/>
                              <a:cs typeface="Times New Roman" pitchFamily="18" charset="0"/>
                            </a:rPr>
                            <a:t>đường</a:t>
                          </a:r>
                          <a:r>
                            <a:rPr lang="en-US" sz="2000" dirty="0">
                              <a:solidFill>
                                <a:schemeClr val="tx1"/>
                              </a:solidFill>
                              <a:effectLst/>
                              <a:latin typeface="+mj-lt"/>
                            </a:rPr>
                            <a:t> </a:t>
                          </a:r>
                          <a:r>
                            <a:rPr lang="en-US" sz="2000" dirty="0" err="1">
                              <a:solidFill>
                                <a:schemeClr val="tx1"/>
                              </a:solidFill>
                              <a:effectLst/>
                              <a:latin typeface="+mj-lt"/>
                            </a:rPr>
                            <a:t>đi</a:t>
                          </a:r>
                          <a:r>
                            <a:rPr lang="en-US" sz="2000" dirty="0">
                              <a:solidFill>
                                <a:schemeClr val="tx1"/>
                              </a:solidFill>
                              <a:effectLst/>
                              <a:latin typeface="+mj-lt"/>
                            </a:rPr>
                            <a:t> </a:t>
                          </a:r>
                          <a:r>
                            <a:rPr lang="en-US" sz="2000" dirty="0" err="1">
                              <a:solidFill>
                                <a:schemeClr val="tx1"/>
                              </a:solidFill>
                              <a:effectLst/>
                              <a:latin typeface="+mj-lt"/>
                            </a:rPr>
                            <a:t>được</a:t>
                          </a:r>
                          <a:endParaRPr lang="en-US" sz="2000" dirty="0">
                            <a:solidFill>
                              <a:schemeClr val="tx1"/>
                            </a:solidFill>
                            <a:effectLst/>
                            <a:latin typeface="+mj-lt"/>
                            <a:ea typeface="Calibri"/>
                            <a:cs typeface="Times New Roman"/>
                          </a:endParaRPr>
                        </a:p>
                      </a:txBody>
                      <a:tcPr marL="68580" marR="68580" marT="0" marB="0"/>
                    </a:tc>
                    <a:tc>
                      <a:txBody>
                        <a:bodyPr/>
                        <a:lstStyle/>
                        <a:p>
                          <a:pPr algn="ctr">
                            <a:lnSpc>
                              <a:spcPct val="107000"/>
                            </a:lnSpc>
                            <a:spcAft>
                              <a:spcPts val="0"/>
                            </a:spcAft>
                          </a:pPr>
                          <a14:m>
                            <m:oMath xmlns:m="http://schemas.openxmlformats.org/officeDocument/2006/math">
                              <m:sSub>
                                <m:sSubPr>
                                  <m:ctrlPr>
                                    <a:rPr lang="en-US" sz="2000" i="1" smtClean="0">
                                      <a:solidFill>
                                        <a:srgbClr val="FF0000"/>
                                      </a:solidFill>
                                      <a:effectLst/>
                                      <a:latin typeface="Cambria Math" panose="02040503050406030204" pitchFamily="18" charset="0"/>
                                    </a:rPr>
                                  </m:ctrlPr>
                                </m:sSubPr>
                                <m:e>
                                  <m:r>
                                    <a:rPr lang="en-US" sz="2000" b="0" i="1" smtClean="0">
                                      <a:solidFill>
                                        <a:srgbClr val="FF0000"/>
                                      </a:solidFill>
                                      <a:effectLst/>
                                      <a:latin typeface="Cambria Math"/>
                                    </a:rPr>
                                    <m:t>𝑠</m:t>
                                  </m:r>
                                </m:e>
                                <m:sub>
                                  <m:r>
                                    <a:rPr lang="en-US" sz="2000" b="0" i="1" smtClean="0">
                                      <a:solidFill>
                                        <a:srgbClr val="FF0000"/>
                                      </a:solidFill>
                                      <a:effectLst/>
                                      <a:latin typeface="Cambria Math"/>
                                    </a:rPr>
                                    <m:t>1</m:t>
                                  </m:r>
                                </m:sub>
                              </m:sSub>
                              <m:r>
                                <a:rPr lang="en-US" sz="2000" b="0" i="1" smtClean="0">
                                  <a:solidFill>
                                    <a:srgbClr val="FF0000"/>
                                  </a:solidFill>
                                  <a:effectLst/>
                                  <a:latin typeface="Cambria Math"/>
                                </a:rPr>
                                <m:t>= </m:t>
                              </m:r>
                            </m:oMath>
                          </a14:m>
                          <a:r>
                            <a:rPr lang="en-US" sz="2000" dirty="0">
                              <a:solidFill>
                                <a:srgbClr val="FF0000"/>
                              </a:solidFill>
                              <a:effectLst/>
                              <a:latin typeface="+mj-lt"/>
                            </a:rPr>
                            <a:t>8km</a:t>
                          </a:r>
                          <a:r>
                            <a:rPr lang="vi-VN" sz="2000" dirty="0">
                              <a:solidFill>
                                <a:srgbClr val="FF0000"/>
                              </a:solidFill>
                              <a:effectLst/>
                              <a:latin typeface="+mj-lt"/>
                            </a:rPr>
                            <a:t> </a:t>
                          </a:r>
                          <a:endParaRPr lang="en-US" sz="2000" dirty="0">
                            <a:solidFill>
                              <a:srgbClr val="FF0000"/>
                            </a:solidFill>
                            <a:effectLst/>
                            <a:latin typeface="+mj-lt"/>
                            <a:ea typeface="Calibri"/>
                            <a:cs typeface="Times New Roman"/>
                          </a:endParaRPr>
                        </a:p>
                      </a:txBody>
                      <a:tcPr marL="68580" marR="68580" marT="0" marB="0"/>
                    </a:tc>
                    <a:tc>
                      <a:txBody>
                        <a:bodyPr/>
                        <a:lstStyle/>
                        <a:p>
                          <a:pPr algn="ctr">
                            <a:lnSpc>
                              <a:spcPct val="107000"/>
                            </a:lnSpc>
                            <a:spcAft>
                              <a:spcPts val="0"/>
                            </a:spcAft>
                          </a:pPr>
                          <a14:m>
                            <m:oMath xmlns:m="http://schemas.openxmlformats.org/officeDocument/2006/math">
                              <m:sSub>
                                <m:sSubPr>
                                  <m:ctrlPr>
                                    <a:rPr lang="en-US" sz="2000" i="1" smtClean="0">
                                      <a:solidFill>
                                        <a:srgbClr val="FF0000"/>
                                      </a:solidFill>
                                      <a:effectLst/>
                                      <a:latin typeface="Cambria Math" panose="02040503050406030204" pitchFamily="18" charset="0"/>
                                    </a:rPr>
                                  </m:ctrlPr>
                                </m:sSubPr>
                                <m:e>
                                  <m:r>
                                    <a:rPr lang="en-US" sz="2000" b="0" i="1" smtClean="0">
                                      <a:solidFill>
                                        <a:srgbClr val="FF0000"/>
                                      </a:solidFill>
                                      <a:effectLst/>
                                      <a:latin typeface="Cambria Math"/>
                                    </a:rPr>
                                    <m:t>𝑠</m:t>
                                  </m:r>
                                </m:e>
                                <m:sub>
                                  <m:r>
                                    <a:rPr lang="en-US" sz="2000" b="0" i="1" smtClean="0">
                                      <a:solidFill>
                                        <a:srgbClr val="FF0000"/>
                                      </a:solidFill>
                                      <a:effectLst/>
                                      <a:latin typeface="Cambria Math"/>
                                    </a:rPr>
                                    <m:t>2</m:t>
                                  </m:r>
                                </m:sub>
                              </m:sSub>
                              <m:r>
                                <a:rPr lang="en-US" sz="2000" b="0" i="1" smtClean="0">
                                  <a:solidFill>
                                    <a:srgbClr val="FF0000"/>
                                  </a:solidFill>
                                  <a:effectLst/>
                                  <a:latin typeface="Cambria Math"/>
                                </a:rPr>
                                <m:t>= </m:t>
                              </m:r>
                            </m:oMath>
                          </a14:m>
                          <a:r>
                            <a:rPr lang="en-US" sz="2000" dirty="0">
                              <a:solidFill>
                                <a:srgbClr val="FF0000"/>
                              </a:solidFill>
                              <a:effectLst/>
                              <a:latin typeface="+mj-lt"/>
                            </a:rPr>
                            <a:t>5,7km</a:t>
                          </a:r>
                          <a:r>
                            <a:rPr lang="vi-VN" sz="2000" dirty="0">
                              <a:solidFill>
                                <a:srgbClr val="FF0000"/>
                              </a:solidFill>
                              <a:effectLst/>
                              <a:latin typeface="+mj-lt"/>
                            </a:rPr>
                            <a:t> </a:t>
                          </a:r>
                          <a:endParaRPr lang="en-US" sz="2000" dirty="0">
                            <a:solidFill>
                              <a:srgbClr val="FF0000"/>
                            </a:solidFill>
                            <a:effectLst/>
                            <a:latin typeface="+mj-lt"/>
                            <a:ea typeface="Calibri"/>
                            <a:cs typeface="Times New Roman"/>
                          </a:endParaRPr>
                        </a:p>
                      </a:txBody>
                      <a:tcPr marL="68580" marR="68580" marT="0" marB="0"/>
                    </a:tc>
                    <a:extLst>
                      <a:ext uri="{0D108BD9-81ED-4DB2-BD59-A6C34878D82A}">
                        <a16:rowId xmlns:a16="http://schemas.microsoft.com/office/drawing/2014/main" val="10001"/>
                      </a:ext>
                    </a:extLst>
                  </a:tr>
                  <a:tr h="427354">
                    <a:tc>
                      <a:txBody>
                        <a:bodyPr/>
                        <a:lstStyle/>
                        <a:p>
                          <a:pPr algn="ctr">
                            <a:lnSpc>
                              <a:spcPct val="107000"/>
                            </a:lnSpc>
                            <a:spcAft>
                              <a:spcPts val="0"/>
                            </a:spcAft>
                          </a:pPr>
                          <a:r>
                            <a:rPr lang="en-US" sz="2000">
                              <a:solidFill>
                                <a:schemeClr val="tx1"/>
                              </a:solidFill>
                              <a:effectLst/>
                              <a:latin typeface="+mj-lt"/>
                            </a:rPr>
                            <a:t>Độ dịch chuyển</a:t>
                          </a:r>
                          <a:endParaRPr lang="en-US" sz="2000">
                            <a:solidFill>
                              <a:schemeClr val="tx1"/>
                            </a:solidFill>
                            <a:effectLst/>
                            <a:latin typeface="+mj-lt"/>
                            <a:ea typeface="Calibri"/>
                            <a:cs typeface="Times New Roman"/>
                          </a:endParaRPr>
                        </a:p>
                      </a:txBody>
                      <a:tcPr marL="68580" marR="68580" marT="0" marB="0"/>
                    </a:tc>
                    <a:tc>
                      <a:txBody>
                        <a:bodyPr/>
                        <a:lstStyle/>
                        <a:p>
                          <a:pPr algn="ctr">
                            <a:lnSpc>
                              <a:spcPct val="107000"/>
                            </a:lnSpc>
                            <a:spcAft>
                              <a:spcPts val="0"/>
                            </a:spcAft>
                          </a:pPr>
                          <a14:m>
                            <m:oMath xmlns:m="http://schemas.openxmlformats.org/officeDocument/2006/math">
                              <m:sSub>
                                <m:sSubPr>
                                  <m:ctrlPr>
                                    <a:rPr lang="en-US" sz="2000" i="1" smtClean="0">
                                      <a:solidFill>
                                        <a:srgbClr val="FF0000"/>
                                      </a:solidFill>
                                      <a:effectLst/>
                                      <a:latin typeface="Cambria Math" panose="02040503050406030204" pitchFamily="18" charset="0"/>
                                    </a:rPr>
                                  </m:ctrlPr>
                                </m:sSubPr>
                                <m:e>
                                  <m:r>
                                    <a:rPr lang="en-US" sz="2000" b="0" i="1" smtClean="0">
                                      <a:solidFill>
                                        <a:srgbClr val="FF0000"/>
                                      </a:solidFill>
                                      <a:effectLst/>
                                      <a:latin typeface="Cambria Math"/>
                                    </a:rPr>
                                    <m:t>𝑑</m:t>
                                  </m:r>
                                </m:e>
                                <m:sub>
                                  <m:r>
                                    <a:rPr lang="en-US" sz="2000" b="0" i="1" smtClean="0">
                                      <a:solidFill>
                                        <a:srgbClr val="FF0000"/>
                                      </a:solidFill>
                                      <a:effectLst/>
                                      <a:latin typeface="Cambria Math"/>
                                    </a:rPr>
                                    <m:t>1</m:t>
                                  </m:r>
                                </m:sub>
                              </m:sSub>
                              <m:r>
                                <a:rPr lang="en-US" sz="2000" b="0" i="1" smtClean="0">
                                  <a:solidFill>
                                    <a:srgbClr val="FF0000"/>
                                  </a:solidFill>
                                  <a:effectLst/>
                                  <a:latin typeface="Cambria Math"/>
                                </a:rPr>
                                <m:t>= </m:t>
                              </m:r>
                            </m:oMath>
                          </a14:m>
                          <a:r>
                            <a:rPr lang="en-US" sz="2000" dirty="0">
                              <a:solidFill>
                                <a:srgbClr val="FF0000"/>
                              </a:solidFill>
                              <a:effectLst/>
                              <a:latin typeface="+mj-lt"/>
                            </a:rPr>
                            <a:t>5,7</a:t>
                          </a:r>
                          <a:r>
                            <a:rPr lang="en-US" sz="2000" baseline="0" dirty="0">
                              <a:solidFill>
                                <a:srgbClr val="FF0000"/>
                              </a:solidFill>
                              <a:effectLst/>
                              <a:latin typeface="+mj-lt"/>
                            </a:rPr>
                            <a:t> km</a:t>
                          </a:r>
                          <a:r>
                            <a:rPr lang="vi-VN" sz="2000" dirty="0">
                              <a:solidFill>
                                <a:srgbClr val="FF0000"/>
                              </a:solidFill>
                              <a:effectLst/>
                              <a:latin typeface="+mj-lt"/>
                            </a:rPr>
                            <a:t> </a:t>
                          </a:r>
                          <a:endParaRPr lang="en-US" sz="2000" dirty="0">
                            <a:solidFill>
                              <a:srgbClr val="FF0000"/>
                            </a:solidFill>
                            <a:effectLst/>
                            <a:latin typeface="+mj-lt"/>
                            <a:ea typeface="Calibri"/>
                            <a:cs typeface="Times New Roman"/>
                          </a:endParaRPr>
                        </a:p>
                      </a:txBody>
                      <a:tcPr marL="68580" marR="68580" marT="0" marB="0"/>
                    </a:tc>
                    <a:tc>
                      <a:txBody>
                        <a:bodyPr/>
                        <a:lstStyle/>
                        <a:p>
                          <a:pPr algn="ctr">
                            <a:lnSpc>
                              <a:spcPct val="107000"/>
                            </a:lnSpc>
                            <a:spcAft>
                              <a:spcPts val="0"/>
                            </a:spcAft>
                          </a:pPr>
                          <a14:m>
                            <m:oMath xmlns:m="http://schemas.openxmlformats.org/officeDocument/2006/math">
                              <m:sSub>
                                <m:sSubPr>
                                  <m:ctrlPr>
                                    <a:rPr lang="en-US" sz="2000" i="1" smtClean="0">
                                      <a:solidFill>
                                        <a:srgbClr val="FF0000"/>
                                      </a:solidFill>
                                      <a:effectLst/>
                                      <a:latin typeface="Cambria Math" panose="02040503050406030204" pitchFamily="18" charset="0"/>
                                    </a:rPr>
                                  </m:ctrlPr>
                                </m:sSubPr>
                                <m:e>
                                  <m:r>
                                    <a:rPr lang="en-US" sz="2000" b="0" i="1" smtClean="0">
                                      <a:solidFill>
                                        <a:srgbClr val="FF0000"/>
                                      </a:solidFill>
                                      <a:effectLst/>
                                      <a:latin typeface="Cambria Math"/>
                                    </a:rPr>
                                    <m:t>𝑑</m:t>
                                  </m:r>
                                </m:e>
                                <m:sub>
                                  <m:r>
                                    <a:rPr lang="en-US" sz="2000" b="0" i="1" smtClean="0">
                                      <a:solidFill>
                                        <a:srgbClr val="FF0000"/>
                                      </a:solidFill>
                                      <a:effectLst/>
                                      <a:latin typeface="Cambria Math"/>
                                    </a:rPr>
                                    <m:t>2</m:t>
                                  </m:r>
                                </m:sub>
                              </m:sSub>
                              <m:r>
                                <a:rPr lang="en-US" sz="2000" b="0" i="1" smtClean="0">
                                  <a:solidFill>
                                    <a:srgbClr val="FF0000"/>
                                  </a:solidFill>
                                  <a:effectLst/>
                                  <a:latin typeface="Cambria Math"/>
                                </a:rPr>
                                <m:t>=5,7 </m:t>
                              </m:r>
                              <m:r>
                                <a:rPr lang="en-US" sz="2000" b="0" i="1" smtClean="0">
                                  <a:solidFill>
                                    <a:srgbClr val="FF0000"/>
                                  </a:solidFill>
                                  <a:effectLst/>
                                  <a:latin typeface="Cambria Math"/>
                                </a:rPr>
                                <m:t>𝑘𝑚</m:t>
                              </m:r>
                              <m:r>
                                <a:rPr lang="en-US" sz="2000" b="0" i="1" smtClean="0">
                                  <a:solidFill>
                                    <a:srgbClr val="FF0000"/>
                                  </a:solidFill>
                                  <a:effectLst/>
                                  <a:latin typeface="Cambria Math"/>
                                </a:rPr>
                                <m:t> </m:t>
                              </m:r>
                            </m:oMath>
                          </a14:m>
                          <a:r>
                            <a:rPr lang="vi-VN" sz="2000" dirty="0">
                              <a:solidFill>
                                <a:srgbClr val="FF0000"/>
                              </a:solidFill>
                              <a:effectLst/>
                              <a:latin typeface="+mj-lt"/>
                            </a:rPr>
                            <a:t> </a:t>
                          </a:r>
                          <a:endParaRPr lang="en-US" sz="2000" dirty="0">
                            <a:solidFill>
                              <a:srgbClr val="FF0000"/>
                            </a:solidFill>
                            <a:effectLst/>
                            <a:latin typeface="+mj-lt"/>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1266459224"/>
                  </p:ext>
                </p:extLst>
              </p:nvPr>
            </p:nvGraphicFramePr>
            <p:xfrm>
              <a:off x="453836" y="2238232"/>
              <a:ext cx="7677150" cy="1506980"/>
            </p:xfrm>
            <a:graphic>
              <a:graphicData uri="http://schemas.openxmlformats.org/drawingml/2006/table">
                <a:tbl>
                  <a:tblPr firstRow="1" firstCol="1" bandRow="1">
                    <a:tableStyleId>{5C22544A-7EE6-4342-B048-85BDC9FD1C3A}</a:tableStyleId>
                  </a:tblPr>
                  <a:tblGrid>
                    <a:gridCol w="2558776"/>
                    <a:gridCol w="2558776"/>
                    <a:gridCol w="2559598"/>
                  </a:tblGrid>
                  <a:tr h="427354">
                    <a:tc>
                      <a:txBody>
                        <a:bodyPr/>
                        <a:lstStyle/>
                        <a:p>
                          <a:pPr algn="ctr">
                            <a:lnSpc>
                              <a:spcPct val="107000"/>
                            </a:lnSpc>
                            <a:spcAft>
                              <a:spcPts val="0"/>
                            </a:spcAft>
                          </a:pPr>
                          <a:r>
                            <a:rPr lang="vi-VN" sz="2000" dirty="0">
                              <a:solidFill>
                                <a:schemeClr val="tx1"/>
                              </a:solidFill>
                              <a:effectLst/>
                              <a:latin typeface="+mj-lt"/>
                            </a:rPr>
                            <a:t> </a:t>
                          </a:r>
                          <a:endParaRPr lang="en-US" sz="2000" dirty="0">
                            <a:solidFill>
                              <a:schemeClr val="tx1"/>
                            </a:solidFill>
                            <a:effectLst/>
                            <a:latin typeface="+mj-lt"/>
                            <a:ea typeface="Calibri"/>
                            <a:cs typeface="Times New Roman"/>
                          </a:endParaRPr>
                        </a:p>
                      </a:txBody>
                      <a:tcPr marL="68580" marR="68580" marT="0" marB="0"/>
                    </a:tc>
                    <a:tc>
                      <a:txBody>
                        <a:bodyPr/>
                        <a:lstStyle/>
                        <a:p>
                          <a:pPr algn="ctr">
                            <a:lnSpc>
                              <a:spcPct val="107000"/>
                            </a:lnSpc>
                            <a:spcAft>
                              <a:spcPts val="0"/>
                            </a:spcAft>
                          </a:pPr>
                          <a:r>
                            <a:rPr lang="en-US" sz="2000" dirty="0" err="1">
                              <a:solidFill>
                                <a:schemeClr val="tx1"/>
                              </a:solidFill>
                              <a:effectLst/>
                              <a:latin typeface="+mj-lt"/>
                            </a:rPr>
                            <a:t>Người</a:t>
                          </a:r>
                          <a:r>
                            <a:rPr lang="en-US" sz="2000" dirty="0">
                              <a:solidFill>
                                <a:schemeClr val="tx1"/>
                              </a:solidFill>
                              <a:effectLst/>
                              <a:latin typeface="+mj-lt"/>
                            </a:rPr>
                            <a:t> </a:t>
                          </a:r>
                          <a:r>
                            <a:rPr lang="en-US" sz="2000" dirty="0" err="1">
                              <a:solidFill>
                                <a:schemeClr val="tx1"/>
                              </a:solidFill>
                              <a:effectLst/>
                              <a:latin typeface="+mj-lt"/>
                            </a:rPr>
                            <a:t>thứ</a:t>
                          </a:r>
                          <a:r>
                            <a:rPr lang="en-US" sz="2000" dirty="0">
                              <a:solidFill>
                                <a:schemeClr val="tx1"/>
                              </a:solidFill>
                              <a:effectLst/>
                              <a:latin typeface="+mj-lt"/>
                            </a:rPr>
                            <a:t> </a:t>
                          </a:r>
                          <a:r>
                            <a:rPr lang="en-US" sz="2000" dirty="0" err="1">
                              <a:solidFill>
                                <a:schemeClr val="tx1"/>
                              </a:solidFill>
                              <a:effectLst/>
                              <a:latin typeface="+mj-lt"/>
                            </a:rPr>
                            <a:t>nhất</a:t>
                          </a:r>
                          <a:endParaRPr lang="en-US" sz="2000" dirty="0">
                            <a:solidFill>
                              <a:schemeClr val="tx1"/>
                            </a:solidFill>
                            <a:effectLst/>
                            <a:latin typeface="+mj-lt"/>
                            <a:ea typeface="Calibri"/>
                            <a:cs typeface="Times New Roman"/>
                          </a:endParaRPr>
                        </a:p>
                      </a:txBody>
                      <a:tcPr marL="68580" marR="68580" marT="0" marB="0"/>
                    </a:tc>
                    <a:tc>
                      <a:txBody>
                        <a:bodyPr/>
                        <a:lstStyle/>
                        <a:p>
                          <a:pPr algn="ctr">
                            <a:lnSpc>
                              <a:spcPct val="107000"/>
                            </a:lnSpc>
                            <a:spcAft>
                              <a:spcPts val="0"/>
                            </a:spcAft>
                          </a:pPr>
                          <a:r>
                            <a:rPr lang="en-US" sz="2000">
                              <a:solidFill>
                                <a:schemeClr val="tx1"/>
                              </a:solidFill>
                              <a:effectLst/>
                              <a:latin typeface="+mj-lt"/>
                            </a:rPr>
                            <a:t>Người thứ hai</a:t>
                          </a:r>
                          <a:endParaRPr lang="en-US" sz="2000">
                            <a:solidFill>
                              <a:schemeClr val="tx1"/>
                            </a:solidFill>
                            <a:effectLst/>
                            <a:latin typeface="+mj-lt"/>
                            <a:ea typeface="Calibri"/>
                            <a:cs typeface="Times New Roman"/>
                          </a:endParaRPr>
                        </a:p>
                      </a:txBody>
                      <a:tcPr marL="68580" marR="68580" marT="0" marB="0"/>
                    </a:tc>
                  </a:tr>
                  <a:tr h="652272">
                    <a:tc>
                      <a:txBody>
                        <a:bodyPr/>
                        <a:lstStyle/>
                        <a:p>
                          <a:pPr algn="ctr">
                            <a:lnSpc>
                              <a:spcPct val="107000"/>
                            </a:lnSpc>
                            <a:spcAft>
                              <a:spcPts val="0"/>
                            </a:spcAft>
                          </a:pPr>
                          <a:r>
                            <a:rPr lang="en-US" sz="2000" dirty="0" err="1">
                              <a:solidFill>
                                <a:schemeClr val="tx1"/>
                              </a:solidFill>
                              <a:effectLst/>
                              <a:latin typeface="+mj-lt"/>
                            </a:rPr>
                            <a:t>Quãng</a:t>
                          </a:r>
                          <a:r>
                            <a:rPr lang="en-US" sz="2000" dirty="0">
                              <a:solidFill>
                                <a:schemeClr val="tx1"/>
                              </a:solidFill>
                              <a:effectLst/>
                              <a:latin typeface="+mj-lt"/>
                            </a:rPr>
                            <a:t> </a:t>
                          </a:r>
                          <a:r>
                            <a:rPr lang="en-US" sz="2000" dirty="0" err="1">
                              <a:solidFill>
                                <a:schemeClr val="tx1"/>
                              </a:solidFill>
                              <a:effectLst/>
                              <a:latin typeface="+mj-lt"/>
                              <a:cs typeface="Times New Roman" pitchFamily="18" charset="0"/>
                            </a:rPr>
                            <a:t>đường</a:t>
                          </a:r>
                          <a:r>
                            <a:rPr lang="en-US" sz="2000" dirty="0">
                              <a:solidFill>
                                <a:schemeClr val="tx1"/>
                              </a:solidFill>
                              <a:effectLst/>
                              <a:latin typeface="+mj-lt"/>
                            </a:rPr>
                            <a:t> </a:t>
                          </a:r>
                          <a:r>
                            <a:rPr lang="en-US" sz="2000" dirty="0" err="1">
                              <a:solidFill>
                                <a:schemeClr val="tx1"/>
                              </a:solidFill>
                              <a:effectLst/>
                              <a:latin typeface="+mj-lt"/>
                            </a:rPr>
                            <a:t>đi</a:t>
                          </a:r>
                          <a:r>
                            <a:rPr lang="en-US" sz="2000" dirty="0">
                              <a:solidFill>
                                <a:schemeClr val="tx1"/>
                              </a:solidFill>
                              <a:effectLst/>
                              <a:latin typeface="+mj-lt"/>
                            </a:rPr>
                            <a:t> </a:t>
                          </a:r>
                          <a:r>
                            <a:rPr lang="en-US" sz="2000" dirty="0" err="1">
                              <a:solidFill>
                                <a:schemeClr val="tx1"/>
                              </a:solidFill>
                              <a:effectLst/>
                              <a:latin typeface="+mj-lt"/>
                            </a:rPr>
                            <a:t>được</a:t>
                          </a:r>
                          <a:endParaRPr lang="en-US" sz="2000" dirty="0">
                            <a:solidFill>
                              <a:schemeClr val="tx1"/>
                            </a:solidFill>
                            <a:effectLst/>
                            <a:latin typeface="+mj-lt"/>
                            <a:ea typeface="Calibri"/>
                            <a:cs typeface="Times New Roman"/>
                          </a:endParaRPr>
                        </a:p>
                      </a:txBody>
                      <a:tcPr marL="68580" marR="68580" marT="0" marB="0"/>
                    </a:tc>
                    <a:tc>
                      <a:txBody>
                        <a:bodyPr/>
                        <a:lstStyle/>
                        <a:p>
                          <a:endParaRPr lang="en-US"/>
                        </a:p>
                      </a:txBody>
                      <a:tcPr marL="68580" marR="68580" marT="0" marB="0">
                        <a:blipFill rotWithShape="1">
                          <a:blip r:embed="rId5"/>
                          <a:stretch>
                            <a:fillRect l="-100000" t="-76636" r="-100000" b="-71028"/>
                          </a:stretch>
                        </a:blipFill>
                      </a:tcPr>
                    </a:tc>
                    <a:tc>
                      <a:txBody>
                        <a:bodyPr/>
                        <a:lstStyle/>
                        <a:p>
                          <a:endParaRPr lang="en-US"/>
                        </a:p>
                      </a:txBody>
                      <a:tcPr marL="68580" marR="68580" marT="0" marB="0">
                        <a:blipFill rotWithShape="1">
                          <a:blip r:embed="rId5"/>
                          <a:stretch>
                            <a:fillRect l="-200000" t="-76636" b="-71028"/>
                          </a:stretch>
                        </a:blipFill>
                      </a:tcPr>
                    </a:tc>
                  </a:tr>
                  <a:tr h="427354">
                    <a:tc>
                      <a:txBody>
                        <a:bodyPr/>
                        <a:lstStyle/>
                        <a:p>
                          <a:pPr algn="ctr">
                            <a:lnSpc>
                              <a:spcPct val="107000"/>
                            </a:lnSpc>
                            <a:spcAft>
                              <a:spcPts val="0"/>
                            </a:spcAft>
                          </a:pPr>
                          <a:r>
                            <a:rPr lang="en-US" sz="2000">
                              <a:solidFill>
                                <a:schemeClr val="tx1"/>
                              </a:solidFill>
                              <a:effectLst/>
                              <a:latin typeface="+mj-lt"/>
                            </a:rPr>
                            <a:t>Độ dịch chuyển</a:t>
                          </a:r>
                          <a:endParaRPr lang="en-US" sz="2000">
                            <a:solidFill>
                              <a:schemeClr val="tx1"/>
                            </a:solidFill>
                            <a:effectLst/>
                            <a:latin typeface="+mj-lt"/>
                            <a:ea typeface="Calibri"/>
                            <a:cs typeface="Times New Roman"/>
                          </a:endParaRPr>
                        </a:p>
                      </a:txBody>
                      <a:tcPr marL="68580" marR="68580" marT="0" marB="0"/>
                    </a:tc>
                    <a:tc>
                      <a:txBody>
                        <a:bodyPr/>
                        <a:lstStyle/>
                        <a:p>
                          <a:endParaRPr lang="en-US"/>
                        </a:p>
                      </a:txBody>
                      <a:tcPr marL="68580" marR="68580" marT="0" marB="0">
                        <a:blipFill rotWithShape="1">
                          <a:blip r:embed="rId5"/>
                          <a:stretch>
                            <a:fillRect l="-100000" t="-270000" r="-100000" b="-8571"/>
                          </a:stretch>
                        </a:blipFill>
                      </a:tcPr>
                    </a:tc>
                    <a:tc>
                      <a:txBody>
                        <a:bodyPr/>
                        <a:lstStyle/>
                        <a:p>
                          <a:endParaRPr lang="en-US"/>
                        </a:p>
                      </a:txBody>
                      <a:tcPr marL="68580" marR="68580" marT="0" marB="0">
                        <a:blipFill rotWithShape="1">
                          <a:blip r:embed="rId5"/>
                          <a:stretch>
                            <a:fillRect l="-200000" t="-270000" b="-8571"/>
                          </a:stretch>
                        </a:blipFill>
                      </a:tcPr>
                    </a:tc>
                  </a:tr>
                </a:tbl>
              </a:graphicData>
            </a:graphic>
          </p:graphicFrame>
        </mc:Fallback>
      </mc:AlternateContent>
      <p:sp>
        <p:nvSpPr>
          <p:cNvPr id="20" name="Rectangle 19"/>
          <p:cNvSpPr/>
          <p:nvPr/>
        </p:nvSpPr>
        <p:spPr>
          <a:xfrm>
            <a:off x="817041" y="4254241"/>
            <a:ext cx="4548040" cy="523220"/>
          </a:xfrm>
          <a:prstGeom prst="rect">
            <a:avLst/>
          </a:prstGeom>
        </p:spPr>
        <p:txBody>
          <a:bodyPr wrap="none">
            <a:spAutoFit/>
          </a:bodyPr>
          <a:lstStyle/>
          <a:p>
            <a:r>
              <a:rPr lang="en-US" sz="2800" dirty="0">
                <a:solidFill>
                  <a:srgbClr val="0070C0"/>
                </a:solidFill>
                <a:latin typeface="Times New Roman" pitchFamily="18" charset="0"/>
                <a:cs typeface="Times New Roman" pitchFamily="18" charset="0"/>
              </a:rPr>
              <a:t>b</a:t>
            </a:r>
            <a:r>
              <a:rPr lang="en-US" sz="2800" b="1" dirty="0">
                <a:solidFill>
                  <a:srgbClr val="0070C0"/>
                </a:solidFill>
                <a:latin typeface="Times New Roman" pitchFamily="18" charset="0"/>
                <a:cs typeface="Times New Roman" pitchFamily="18" charset="0"/>
              </a:rPr>
              <a:t>. </a:t>
            </a:r>
            <a:r>
              <a:rPr lang="en-US" sz="2800" dirty="0">
                <a:solidFill>
                  <a:srgbClr val="0070C0"/>
                </a:solidFill>
                <a:latin typeface="Times New Roman" pitchFamily="18" charset="0"/>
                <a:cs typeface="Times New Roman" pitchFamily="18" charset="0"/>
              </a:rPr>
              <a:t>So </a:t>
            </a:r>
            <a:r>
              <a:rPr lang="en-US" sz="2800" dirty="0" err="1">
                <a:solidFill>
                  <a:srgbClr val="0070C0"/>
                </a:solidFill>
                <a:latin typeface="Times New Roman" pitchFamily="18" charset="0"/>
                <a:cs typeface="Times New Roman" pitchFamily="18" charset="0"/>
              </a:rPr>
              <a:t>sánh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nhận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xét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kết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quả</a:t>
            </a:r>
            <a:endParaRPr lang="en-US" sz="2800" dirty="0">
              <a:solidFill>
                <a:srgbClr val="0070C0"/>
              </a:solidFill>
              <a:latin typeface="Times New Roman" pitchFamily="18" charset="0"/>
              <a:cs typeface="Times New Roman" pitchFamily="18" charset="0"/>
            </a:endParaRPr>
          </a:p>
        </p:txBody>
      </p:sp>
      <p:sp>
        <p:nvSpPr>
          <p:cNvPr id="10" name="Rectangle 9"/>
          <p:cNvSpPr/>
          <p:nvPr/>
        </p:nvSpPr>
        <p:spPr>
          <a:xfrm>
            <a:off x="921517" y="4929861"/>
            <a:ext cx="8613255" cy="523220"/>
          </a:xfrm>
          <a:prstGeom prst="rect">
            <a:avLst/>
          </a:prstGeom>
        </p:spPr>
        <p:txBody>
          <a:bodyPr wrap="non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endParaRPr lang="en-US" sz="2800" dirty="0">
              <a:latin typeface="Times New Roman" pitchFamily="18" charset="0"/>
              <a:cs typeface="Times New Roman" pitchFamily="18" charset="0"/>
            </a:endParaRPr>
          </a:p>
        </p:txBody>
      </p:sp>
      <p:sp>
        <p:nvSpPr>
          <p:cNvPr id="11" name="Rectangle 10"/>
          <p:cNvSpPr/>
          <p:nvPr/>
        </p:nvSpPr>
        <p:spPr>
          <a:xfrm>
            <a:off x="882845" y="5450757"/>
            <a:ext cx="8449749" cy="523220"/>
          </a:xfrm>
          <a:prstGeom prst="rect">
            <a:avLst/>
          </a:prstGeom>
        </p:spPr>
        <p:txBody>
          <a:bodyPr wrap="non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207926482"/>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555" y="678555"/>
            <a:ext cx="9143850" cy="523220"/>
          </a:xfrm>
          <a:prstGeom prst="rect">
            <a:avLst/>
          </a:prstGeom>
        </p:spPr>
        <p:txBody>
          <a:bodyPr wrap="none">
            <a:spAutoFit/>
          </a:bodyPr>
          <a:lstStyle/>
          <a:p>
            <a:r>
              <a:rPr lang="de-DE" sz="2800" dirty="0">
                <a:solidFill>
                  <a:srgbClr val="000000"/>
                </a:solidFill>
                <a:latin typeface="Times New Roman"/>
                <a:ea typeface="Calibri"/>
              </a:rPr>
              <a:t>- Có thể sử dụng phép cộng vecto để tổng hợp độ dịch chuyển</a:t>
            </a:r>
            <a:r>
              <a:rPr lang="de-DE" dirty="0">
                <a:solidFill>
                  <a:srgbClr val="000000"/>
                </a:solidFill>
                <a:latin typeface="Times New Roman"/>
                <a:ea typeface="Calibri"/>
              </a:rPr>
              <a:t>.</a:t>
            </a:r>
            <a:endParaRPr lang="en-US" dirty="0"/>
          </a:p>
        </p:txBody>
      </p:sp>
      <p:sp>
        <p:nvSpPr>
          <p:cNvPr id="3" name="文本框 30"/>
          <p:cNvSpPr txBox="1"/>
          <p:nvPr/>
        </p:nvSpPr>
        <p:spPr>
          <a:xfrm>
            <a:off x="1051500" y="0"/>
            <a:ext cx="5855129" cy="523220"/>
          </a:xfrm>
          <a:prstGeom prst="rect">
            <a:avLst/>
          </a:prstGeom>
          <a:solidFill>
            <a:schemeClr val="accent1">
              <a:lumMod val="20000"/>
              <a:lumOff val="80000"/>
            </a:schemeClr>
          </a:solidFill>
        </p:spPr>
        <p:txBody>
          <a:bodyPr wrap="none" rtlCol="0">
            <a:spAutoFit/>
          </a:bodyPr>
          <a:lstStyle/>
          <a:p>
            <a:r>
              <a:rPr lang="en-US" altLang="zh-CN" sz="2800" b="1" dirty="0">
                <a:solidFill>
                  <a:srgbClr val="7030A0"/>
                </a:solidFill>
                <a:latin typeface="Yeseva One" panose="00000500000000000000" charset="0"/>
                <a:ea typeface="Yeseva One" panose="00000500000000000000" charset="0"/>
                <a:sym typeface="Yeseva One" panose="00000500000000000000" charset="0"/>
              </a:rPr>
              <a:t>IV. TỔNG HỢP ĐỘ DỊCH CHUYỂN</a:t>
            </a:r>
            <a:endParaRPr lang="zh-CN" altLang="en-US" sz="2800" b="1" dirty="0">
              <a:solidFill>
                <a:srgbClr val="7030A0"/>
              </a:solidFill>
              <a:latin typeface="Yeseva One" panose="00000500000000000000" charset="0"/>
              <a:ea typeface="Yeseva One" panose="00000500000000000000" charset="0"/>
              <a:sym typeface="Yeseva One" panose="00000500000000000000" charset="0"/>
            </a:endParaRPr>
          </a:p>
        </p:txBody>
      </p:sp>
    </p:spTree>
    <p:extLst>
      <p:ext uri="{BB962C8B-B14F-4D97-AF65-F5344CB8AC3E}">
        <p14:creationId xmlns:p14="http://schemas.microsoft.com/office/powerpoint/2010/main" val="3109705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4180" y="241828"/>
            <a:ext cx="2787943" cy="769441"/>
          </a:xfrm>
          <a:prstGeom prst="rect">
            <a:avLst/>
          </a:prstGeom>
        </p:spPr>
        <p:txBody>
          <a:bodyPr wrap="none">
            <a:spAutoFit/>
          </a:bodyPr>
          <a:lstStyle/>
          <a:p>
            <a:r>
              <a:rPr lang="en-US" sz="4400" b="1" dirty="0" err="1">
                <a:solidFill>
                  <a:srgbClr val="FF0000"/>
                </a:solidFill>
                <a:latin typeface="Times New Roman" pitchFamily="18" charset="0"/>
                <a:cs typeface="Times New Roman" pitchFamily="18" charset="0"/>
              </a:rPr>
              <a:t>Luyện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tập</a:t>
            </a:r>
            <a:r>
              <a:rPr lang="en-US" sz="4400" b="1" dirty="0">
                <a:solidFill>
                  <a:srgbClr val="FF0000"/>
                </a:solidFill>
                <a:latin typeface="Times New Roman" pitchFamily="18" charset="0"/>
                <a:cs typeface="Times New Roman" pitchFamily="18" charset="0"/>
              </a:rPr>
              <a:t> </a:t>
            </a:r>
          </a:p>
        </p:txBody>
      </p:sp>
      <p:sp>
        <p:nvSpPr>
          <p:cNvPr id="8" name="Rectangle 7"/>
          <p:cNvSpPr/>
          <p:nvPr/>
        </p:nvSpPr>
        <p:spPr>
          <a:xfrm>
            <a:off x="603978" y="1285780"/>
            <a:ext cx="7080785" cy="515782"/>
          </a:xfrm>
          <a:prstGeom prst="rect">
            <a:avLst/>
          </a:prstGeom>
        </p:spPr>
        <p:txBody>
          <a:bodyPr wrap="none">
            <a:spAutoFit/>
          </a:bodyPr>
          <a:lstStyle/>
          <a:p>
            <a:pPr algn="just">
              <a:lnSpc>
                <a:spcPct val="105000"/>
              </a:lnSpc>
              <a:spcBef>
                <a:spcPts val="600"/>
              </a:spcBef>
              <a:spcAft>
                <a:spcPts val="600"/>
              </a:spcAft>
            </a:pPr>
            <a:r>
              <a:rPr lang="en-US" sz="2800" dirty="0" err="1">
                <a:solidFill>
                  <a:srgbClr val="000000"/>
                </a:solidFill>
                <a:latin typeface="Times New Roman"/>
                <a:ea typeface="Calibri"/>
              </a:rPr>
              <a:t>Bài</a:t>
            </a:r>
            <a:r>
              <a:rPr lang="en-US" sz="2800" dirty="0">
                <a:solidFill>
                  <a:srgbClr val="000000"/>
                </a:solidFill>
                <a:latin typeface="Times New Roman"/>
                <a:ea typeface="Calibri"/>
              </a:rPr>
              <a:t> 1: s= 13 km, d=5km (</a:t>
            </a:r>
            <a:r>
              <a:rPr lang="en-US" sz="2800" dirty="0" err="1">
                <a:solidFill>
                  <a:srgbClr val="000000"/>
                </a:solidFill>
                <a:latin typeface="Times New Roman"/>
                <a:ea typeface="Calibri"/>
              </a:rPr>
              <a:t>theo</a:t>
            </a:r>
            <a:r>
              <a:rPr lang="en-US" sz="2800" dirty="0">
                <a:solidFill>
                  <a:srgbClr val="000000"/>
                </a:solidFill>
                <a:latin typeface="Times New Roman"/>
                <a:ea typeface="Calibri"/>
              </a:rPr>
              <a:t> </a:t>
            </a:r>
            <a:r>
              <a:rPr lang="en-US" sz="2800" dirty="0" err="1">
                <a:solidFill>
                  <a:srgbClr val="000000"/>
                </a:solidFill>
                <a:latin typeface="Times New Roman"/>
                <a:ea typeface="Calibri"/>
              </a:rPr>
              <a:t>hướng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tây</a:t>
            </a:r>
            <a:r>
              <a:rPr lang="en-US" sz="2800" dirty="0">
                <a:solidFill>
                  <a:srgbClr val="000000"/>
                </a:solidFill>
                <a:latin typeface="Times New Roman"/>
                <a:ea typeface="Calibri"/>
              </a:rPr>
              <a:t> - </a:t>
            </a:r>
            <a:r>
              <a:rPr lang="en-US" sz="2800" dirty="0" err="1">
                <a:solidFill>
                  <a:srgbClr val="000000"/>
                </a:solidFill>
                <a:latin typeface="Times New Roman"/>
                <a:ea typeface="Calibri"/>
              </a:rPr>
              <a:t>nam</a:t>
            </a:r>
            <a:r>
              <a:rPr lang="en-US" sz="2800" dirty="0">
                <a:solidFill>
                  <a:srgbClr val="000000"/>
                </a:solidFill>
                <a:latin typeface="Times New Roman"/>
                <a:ea typeface="Calibri"/>
              </a:rPr>
              <a:t>)</a:t>
            </a:r>
            <a:endParaRPr lang="en-US" sz="2800" dirty="0">
              <a:solidFill>
                <a:srgbClr val="000000"/>
              </a:solidFill>
              <a:effectLst/>
              <a:latin typeface="Times New Roman"/>
              <a:ea typeface="Calibri"/>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779792931"/>
              </p:ext>
            </p:extLst>
          </p:nvPr>
        </p:nvGraphicFramePr>
        <p:xfrm>
          <a:off x="3527209" y="2772882"/>
          <a:ext cx="1773942" cy="642554"/>
        </p:xfrm>
        <a:graphic>
          <a:graphicData uri="http://schemas.openxmlformats.org/presentationml/2006/ole">
            <mc:AlternateContent xmlns:mc="http://schemas.openxmlformats.org/markup-compatibility/2006">
              <mc:Choice xmlns:v="urn:schemas-microsoft-com:vml" Requires="v">
                <p:oleObj spid="_x0000_s1047" r:id="rId3" imgW="825500" imgH="254000" progId="Equation.DSMT4">
                  <p:embed/>
                </p:oleObj>
              </mc:Choice>
              <mc:Fallback>
                <p:oleObj r:id="rId3" imgW="825500" imgH="2540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209" y="2772882"/>
                        <a:ext cx="1773942" cy="642554"/>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66876864"/>
              </p:ext>
            </p:extLst>
          </p:nvPr>
        </p:nvGraphicFramePr>
        <p:xfrm>
          <a:off x="5390864" y="2892216"/>
          <a:ext cx="2702258" cy="517320"/>
        </p:xfrm>
        <a:graphic>
          <a:graphicData uri="http://schemas.openxmlformats.org/presentationml/2006/ole">
            <mc:AlternateContent xmlns:mc="http://schemas.openxmlformats.org/markup-compatibility/2006">
              <mc:Choice xmlns:v="urn:schemas-microsoft-com:vml" Requires="v">
                <p:oleObj spid="_x0000_s1048" r:id="rId5" imgW="1587500" imgH="292100" progId="Equation.DSMT4">
                  <p:embed/>
                </p:oleObj>
              </mc:Choice>
              <mc:Fallback>
                <p:oleObj r:id="rId5" imgW="1587500" imgH="2921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0864" y="2892216"/>
                        <a:ext cx="2702258" cy="517320"/>
                      </a:xfrm>
                      <a:prstGeom prst="rect">
                        <a:avLst/>
                      </a:prstGeom>
                      <a:noFill/>
                    </p:spPr>
                  </p:pic>
                </p:oleObj>
              </mc:Fallback>
            </mc:AlternateContent>
          </a:graphicData>
        </a:graphic>
      </p:graphicFrame>
      <p:sp>
        <p:nvSpPr>
          <p:cNvPr id="11" name="Rectangle 8"/>
          <p:cNvSpPr>
            <a:spLocks noChangeArrowheads="1"/>
          </p:cNvSpPr>
          <p:nvPr/>
        </p:nvSpPr>
        <p:spPr bwMode="auto">
          <a:xfrm>
            <a:off x="702748" y="2892216"/>
            <a:ext cx="28504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Bài</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2:  d  = OB =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9"/>
          <p:cNvSpPr>
            <a:spLocks noChangeArrowheads="1"/>
          </p:cNvSpPr>
          <p:nvPr/>
        </p:nvSpPr>
        <p:spPr bwMode="auto">
          <a:xfrm>
            <a:off x="0" y="714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0"/>
          <p:cNvSpPr>
            <a:spLocks noChangeArrowheads="1"/>
          </p:cNvSpPr>
          <p:nvPr/>
        </p:nvSpPr>
        <p:spPr bwMode="auto">
          <a:xfrm>
            <a:off x="603978" y="3671788"/>
            <a:ext cx="67136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 = 70,7 m (45</a:t>
            </a:r>
            <a:r>
              <a:rPr kumimoji="0" lang="en-US" sz="2800" b="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0</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theo</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hướng</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động</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nam</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en-US" sz="28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156212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giáo án 10 mới\treasure-map-5a294bbfe04f87.52397880151265580791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2" y="0"/>
            <a:ext cx="1230118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07725" y="4749421"/>
            <a:ext cx="800219" cy="369332"/>
          </a:xfrm>
          <a:prstGeom prst="rect">
            <a:avLst/>
          </a:prstGeom>
          <a:noFill/>
        </p:spPr>
        <p:txBody>
          <a:bodyPr wrap="none" rtlCol="0">
            <a:spAutoFit/>
          </a:bodyPr>
          <a:lstStyle/>
          <a:p>
            <a:r>
              <a:rPr lang="en-US" dirty="0" err="1">
                <a:solidFill>
                  <a:prstClr val="black"/>
                </a:solidFill>
              </a:rPr>
              <a:t>Câu</a:t>
            </a:r>
            <a:r>
              <a:rPr lang="en-US" dirty="0">
                <a:solidFill>
                  <a:prstClr val="black"/>
                </a:solidFill>
              </a:rPr>
              <a:t> 1</a:t>
            </a:r>
          </a:p>
        </p:txBody>
      </p:sp>
      <p:sp>
        <p:nvSpPr>
          <p:cNvPr id="3" name="TextBox 2"/>
          <p:cNvSpPr txBox="1"/>
          <p:nvPr/>
        </p:nvSpPr>
        <p:spPr>
          <a:xfrm>
            <a:off x="7342496" y="3971499"/>
            <a:ext cx="800219" cy="369332"/>
          </a:xfrm>
          <a:prstGeom prst="rect">
            <a:avLst/>
          </a:prstGeom>
          <a:noFill/>
        </p:spPr>
        <p:txBody>
          <a:bodyPr wrap="none" rtlCol="0">
            <a:spAutoFit/>
          </a:bodyPr>
          <a:lstStyle/>
          <a:p>
            <a:r>
              <a:rPr lang="en-US" dirty="0" err="1">
                <a:solidFill>
                  <a:prstClr val="black"/>
                </a:solidFill>
              </a:rPr>
              <a:t>Câu</a:t>
            </a:r>
            <a:r>
              <a:rPr lang="en-US" dirty="0">
                <a:solidFill>
                  <a:prstClr val="black"/>
                </a:solidFill>
              </a:rPr>
              <a:t> 2</a:t>
            </a:r>
          </a:p>
        </p:txBody>
      </p:sp>
      <p:sp>
        <p:nvSpPr>
          <p:cNvPr id="4" name="TextBox 3"/>
          <p:cNvSpPr txBox="1"/>
          <p:nvPr/>
        </p:nvSpPr>
        <p:spPr>
          <a:xfrm>
            <a:off x="7342496" y="2156346"/>
            <a:ext cx="800219" cy="369332"/>
          </a:xfrm>
          <a:prstGeom prst="rect">
            <a:avLst/>
          </a:prstGeom>
          <a:noFill/>
        </p:spPr>
        <p:txBody>
          <a:bodyPr wrap="none" rtlCol="0">
            <a:spAutoFit/>
          </a:bodyPr>
          <a:lstStyle/>
          <a:p>
            <a:r>
              <a:rPr lang="en-US" dirty="0" err="1">
                <a:solidFill>
                  <a:prstClr val="black"/>
                </a:solidFill>
              </a:rPr>
              <a:t>Câu</a:t>
            </a:r>
            <a:r>
              <a:rPr lang="en-US" dirty="0">
                <a:solidFill>
                  <a:prstClr val="black"/>
                </a:solidFill>
              </a:rPr>
              <a:t> 3</a:t>
            </a:r>
          </a:p>
        </p:txBody>
      </p:sp>
      <p:sp>
        <p:nvSpPr>
          <p:cNvPr id="5" name="TextBox 4"/>
          <p:cNvSpPr txBox="1"/>
          <p:nvPr/>
        </p:nvSpPr>
        <p:spPr>
          <a:xfrm>
            <a:off x="5066873" y="245660"/>
            <a:ext cx="2675732" cy="523220"/>
          </a:xfrm>
          <a:prstGeom prst="rect">
            <a:avLst/>
          </a:prstGeom>
          <a:noFill/>
        </p:spPr>
        <p:txBody>
          <a:bodyPr wrap="none" rtlCol="0">
            <a:spAutoFit/>
          </a:bodyPr>
          <a:lstStyle/>
          <a:p>
            <a:r>
              <a:rPr lang="en-US" sz="2800" b="1" dirty="0">
                <a:latin typeface="Times New Roman" pitchFamily="18" charset="0"/>
                <a:cs typeface="Times New Roman" pitchFamily="18" charset="0"/>
              </a:rPr>
              <a:t>TÌM KHO BÁU</a:t>
            </a:r>
          </a:p>
        </p:txBody>
      </p:sp>
    </p:spTree>
    <p:extLst>
      <p:ext uri="{BB962C8B-B14F-4D97-AF65-F5344CB8AC3E}">
        <p14:creationId xmlns:p14="http://schemas.microsoft.com/office/powerpoint/2010/main" val="391081083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6912" y="1186589"/>
            <a:ext cx="10125739" cy="1384995"/>
          </a:xfrm>
          <a:prstGeom prst="rect">
            <a:avLst/>
          </a:prstGeom>
        </p:spPr>
        <p:txBody>
          <a:bodyPr wrap="square">
            <a:spAutoFit/>
          </a:bodyPr>
          <a:lstStyle/>
          <a:p>
            <a:r>
              <a:rPr lang="vi-VN" sz="2800" b="1" dirty="0"/>
              <a:t>Câu </a:t>
            </a:r>
            <a:r>
              <a:rPr lang="en-US" sz="2800" b="1" dirty="0"/>
              <a:t>1</a:t>
            </a:r>
            <a:r>
              <a:rPr lang="vi-VN" sz="2800" b="1" dirty="0"/>
              <a:t>: </a:t>
            </a:r>
            <a:r>
              <a:rPr lang="vi-VN" sz="2800" dirty="0"/>
              <a:t>Đối với một vật chuyển động, đặc điểm nào sau đây chỉ là của quãng đường đi được, không phải của độ dịch chuyển? </a:t>
            </a:r>
          </a:p>
        </p:txBody>
      </p:sp>
      <p:sp>
        <p:nvSpPr>
          <p:cNvPr id="3" name="Rectangle 2"/>
          <p:cNvSpPr/>
          <p:nvPr/>
        </p:nvSpPr>
        <p:spPr>
          <a:xfrm>
            <a:off x="1516914" y="2600994"/>
            <a:ext cx="5338321" cy="523220"/>
          </a:xfrm>
          <a:prstGeom prst="rect">
            <a:avLst/>
          </a:prstGeom>
        </p:spPr>
        <p:txBody>
          <a:bodyPr wrap="none">
            <a:spAutoFit/>
          </a:bodyPr>
          <a:lstStyle/>
          <a:p>
            <a:r>
              <a:rPr lang="vi-VN" sz="2800" dirty="0"/>
              <a:t>A. Có phương và chiều xác định</a:t>
            </a:r>
          </a:p>
        </p:txBody>
      </p:sp>
      <p:sp>
        <p:nvSpPr>
          <p:cNvPr id="4" name="Rectangle 3"/>
          <p:cNvSpPr/>
          <p:nvPr/>
        </p:nvSpPr>
        <p:spPr>
          <a:xfrm>
            <a:off x="1516912" y="3564644"/>
            <a:ext cx="3954929" cy="523220"/>
          </a:xfrm>
          <a:prstGeom prst="rect">
            <a:avLst/>
          </a:prstGeom>
        </p:spPr>
        <p:txBody>
          <a:bodyPr wrap="none">
            <a:spAutoFit/>
          </a:bodyPr>
          <a:lstStyle/>
          <a:p>
            <a:r>
              <a:rPr lang="vi-VN" sz="2800" dirty="0"/>
              <a:t>B. Có đơn vị đo là mét. </a:t>
            </a:r>
          </a:p>
        </p:txBody>
      </p:sp>
      <p:sp>
        <p:nvSpPr>
          <p:cNvPr id="5" name="Rectangle 4"/>
          <p:cNvSpPr/>
          <p:nvPr/>
        </p:nvSpPr>
        <p:spPr>
          <a:xfrm>
            <a:off x="1516912" y="4461691"/>
            <a:ext cx="4895892" cy="523220"/>
          </a:xfrm>
          <a:prstGeom prst="rect">
            <a:avLst/>
          </a:prstGeom>
        </p:spPr>
        <p:txBody>
          <a:bodyPr wrap="none">
            <a:spAutoFit/>
          </a:bodyPr>
          <a:lstStyle/>
          <a:p>
            <a:r>
              <a:rPr lang="vi-VN" sz="2800" dirty="0"/>
              <a:t>C. Có thể có độ lớn bằng 0.  </a:t>
            </a:r>
          </a:p>
        </p:txBody>
      </p:sp>
      <p:sp>
        <p:nvSpPr>
          <p:cNvPr id="6" name="Rectangle 5"/>
          <p:cNvSpPr/>
          <p:nvPr/>
        </p:nvSpPr>
        <p:spPr>
          <a:xfrm>
            <a:off x="1516912" y="5386724"/>
            <a:ext cx="5277407" cy="523220"/>
          </a:xfrm>
          <a:prstGeom prst="rect">
            <a:avLst/>
          </a:prstGeom>
        </p:spPr>
        <p:txBody>
          <a:bodyPr wrap="none">
            <a:spAutoFit/>
          </a:bodyPr>
          <a:lstStyle/>
          <a:p>
            <a:r>
              <a:rPr lang="vi-VN" sz="2800" dirty="0"/>
              <a:t>D. </a:t>
            </a:r>
            <a:r>
              <a:rPr lang="en-US" sz="2800" dirty="0" err="1"/>
              <a:t>Không</a:t>
            </a:r>
            <a:r>
              <a:rPr lang="vi-VN" sz="2800" dirty="0"/>
              <a:t> thể có độ lớn bằng 0. </a:t>
            </a:r>
          </a:p>
        </p:txBody>
      </p:sp>
      <p:sp>
        <p:nvSpPr>
          <p:cNvPr id="7" name="Rectangle 6"/>
          <p:cNvSpPr/>
          <p:nvPr/>
        </p:nvSpPr>
        <p:spPr>
          <a:xfrm>
            <a:off x="940230" y="4269327"/>
            <a:ext cx="800219" cy="830997"/>
          </a:xfrm>
          <a:prstGeom prst="rect">
            <a:avLst/>
          </a:prstGeom>
        </p:spPr>
        <p:txBody>
          <a:bodyPr wrap="none">
            <a:spAutoFit/>
          </a:bodyPr>
          <a:lstStyle/>
          <a:p>
            <a:r>
              <a:rPr lang="en-US" sz="4800" dirty="0">
                <a:solidFill>
                  <a:srgbClr val="FF0000"/>
                </a:solidFill>
              </a:rPr>
              <a:t>✗</a:t>
            </a:r>
            <a:endParaRPr lang="vi-VN" sz="4800" dirty="0">
              <a:solidFill>
                <a:srgbClr val="FF0000"/>
              </a:solidFill>
            </a:endParaRPr>
          </a:p>
        </p:txBody>
      </p:sp>
      <p:sp>
        <p:nvSpPr>
          <p:cNvPr id="8" name="Rectangle 7"/>
          <p:cNvSpPr/>
          <p:nvPr/>
        </p:nvSpPr>
        <p:spPr>
          <a:xfrm>
            <a:off x="942934" y="5183728"/>
            <a:ext cx="803425" cy="830997"/>
          </a:xfrm>
          <a:prstGeom prst="rect">
            <a:avLst/>
          </a:prstGeom>
        </p:spPr>
        <p:txBody>
          <a:bodyPr wrap="none">
            <a:spAutoFit/>
          </a:bodyPr>
          <a:lstStyle/>
          <a:p>
            <a:r>
              <a:rPr lang="en-US" sz="4800" b="1" dirty="0">
                <a:solidFill>
                  <a:srgbClr val="00B050"/>
                </a:solidFill>
              </a:rPr>
              <a:t>✔</a:t>
            </a:r>
            <a:endParaRPr lang="vi-VN" sz="4800" dirty="0">
              <a:solidFill>
                <a:srgbClr val="00B050"/>
              </a:solidFill>
            </a:endParaRPr>
          </a:p>
        </p:txBody>
      </p:sp>
      <p:sp>
        <p:nvSpPr>
          <p:cNvPr id="9" name="Rectangle 8"/>
          <p:cNvSpPr/>
          <p:nvPr/>
        </p:nvSpPr>
        <p:spPr>
          <a:xfrm>
            <a:off x="946135" y="2466919"/>
            <a:ext cx="800219" cy="830997"/>
          </a:xfrm>
          <a:prstGeom prst="rect">
            <a:avLst/>
          </a:prstGeom>
        </p:spPr>
        <p:txBody>
          <a:bodyPr wrap="none">
            <a:spAutoFit/>
          </a:bodyPr>
          <a:lstStyle/>
          <a:p>
            <a:r>
              <a:rPr lang="en-US" sz="4800" dirty="0">
                <a:solidFill>
                  <a:srgbClr val="FF0000"/>
                </a:solidFill>
              </a:rPr>
              <a:t>✗</a:t>
            </a:r>
            <a:endParaRPr lang="vi-VN" sz="4800" dirty="0">
              <a:solidFill>
                <a:srgbClr val="FF0000"/>
              </a:solidFill>
            </a:endParaRPr>
          </a:p>
        </p:txBody>
      </p:sp>
      <p:sp>
        <p:nvSpPr>
          <p:cNvPr id="10" name="Rectangle 9"/>
          <p:cNvSpPr/>
          <p:nvPr/>
        </p:nvSpPr>
        <p:spPr>
          <a:xfrm>
            <a:off x="946134" y="3393280"/>
            <a:ext cx="800219" cy="830997"/>
          </a:xfrm>
          <a:prstGeom prst="rect">
            <a:avLst/>
          </a:prstGeom>
        </p:spPr>
        <p:txBody>
          <a:bodyPr wrap="none">
            <a:spAutoFit/>
          </a:bodyPr>
          <a:lstStyle/>
          <a:p>
            <a:r>
              <a:rPr lang="en-US" sz="4800" dirty="0">
                <a:solidFill>
                  <a:srgbClr val="FF0000"/>
                </a:solidFill>
              </a:rPr>
              <a:t>✗</a:t>
            </a:r>
            <a:endParaRPr lang="vi-VN" sz="4800" dirty="0">
              <a:solidFill>
                <a:srgbClr val="FF0000"/>
              </a:solidFill>
            </a:endParaRPr>
          </a:p>
        </p:txBody>
      </p:sp>
      <p:sp>
        <p:nvSpPr>
          <p:cNvPr id="11" name="Rectangle 10"/>
          <p:cNvSpPr/>
          <p:nvPr/>
        </p:nvSpPr>
        <p:spPr>
          <a:xfrm>
            <a:off x="4414180" y="241828"/>
            <a:ext cx="2787943" cy="769441"/>
          </a:xfrm>
          <a:prstGeom prst="rect">
            <a:avLst/>
          </a:prstGeom>
        </p:spPr>
        <p:txBody>
          <a:bodyPr wrap="none">
            <a:spAutoFit/>
          </a:bodyPr>
          <a:lstStyle/>
          <a:p>
            <a:r>
              <a:rPr lang="en-US" sz="4400" b="1" dirty="0" err="1">
                <a:solidFill>
                  <a:srgbClr val="FF0000"/>
                </a:solidFill>
                <a:latin typeface="Times New Roman" pitchFamily="18" charset="0"/>
                <a:cs typeface="Times New Roman" pitchFamily="18" charset="0"/>
              </a:rPr>
              <a:t>Luyện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tập</a:t>
            </a:r>
            <a:r>
              <a:rPr lang="en-US" sz="44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97566225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nextCondLst>
                <p:cond evt="onClick" delay="0">
                  <p:tgtEl>
                    <p:spTgt spid="3"/>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nextCondLst>
                <p:cond evt="onClick" delay="0">
                  <p:tgtEl>
                    <p:spTgt spid="4"/>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6912" y="1186589"/>
            <a:ext cx="10125739" cy="954107"/>
          </a:xfrm>
          <a:prstGeom prst="rect">
            <a:avLst/>
          </a:prstGeom>
        </p:spPr>
        <p:txBody>
          <a:bodyPr wrap="square">
            <a:spAutoFit/>
          </a:bodyPr>
          <a:lstStyle/>
          <a:p>
            <a:r>
              <a:rPr lang="vi-VN" sz="2800" b="1" dirty="0"/>
              <a:t>Câu </a:t>
            </a:r>
            <a:r>
              <a:rPr lang="en-US" sz="2800" b="1" dirty="0"/>
              <a:t>2</a:t>
            </a:r>
            <a:r>
              <a:rPr lang="vi-VN" sz="2800" b="1" dirty="0"/>
              <a:t>: </a:t>
            </a:r>
            <a:r>
              <a:rPr lang="vi-VN" sz="2800" dirty="0"/>
              <a:t> Độ dịch chuyển và quãng đường đi được của vật có độ lớn bằng nhau khi vật </a:t>
            </a:r>
          </a:p>
        </p:txBody>
      </p:sp>
      <p:sp>
        <p:nvSpPr>
          <p:cNvPr id="3" name="Rectangle 2"/>
          <p:cNvSpPr/>
          <p:nvPr/>
        </p:nvSpPr>
        <p:spPr>
          <a:xfrm>
            <a:off x="1516914" y="2600994"/>
            <a:ext cx="3403496" cy="523220"/>
          </a:xfrm>
          <a:prstGeom prst="rect">
            <a:avLst/>
          </a:prstGeom>
        </p:spPr>
        <p:txBody>
          <a:bodyPr wrap="none">
            <a:spAutoFit/>
          </a:bodyPr>
          <a:lstStyle/>
          <a:p>
            <a:r>
              <a:rPr lang="vi-VN" sz="2800" dirty="0"/>
              <a:t>A. chuyển động tròn</a:t>
            </a:r>
          </a:p>
        </p:txBody>
      </p:sp>
      <p:sp>
        <p:nvSpPr>
          <p:cNvPr id="4" name="Rectangle 3"/>
          <p:cNvSpPr/>
          <p:nvPr/>
        </p:nvSpPr>
        <p:spPr>
          <a:xfrm>
            <a:off x="1516912" y="3564644"/>
            <a:ext cx="6983002" cy="523220"/>
          </a:xfrm>
          <a:prstGeom prst="rect">
            <a:avLst/>
          </a:prstGeom>
        </p:spPr>
        <p:txBody>
          <a:bodyPr wrap="none">
            <a:spAutoFit/>
          </a:bodyPr>
          <a:lstStyle/>
          <a:p>
            <a:r>
              <a:rPr lang="vi-VN" sz="2800" dirty="0"/>
              <a:t>B. chuyển động thẳng và không đổi chiều. </a:t>
            </a:r>
          </a:p>
        </p:txBody>
      </p:sp>
      <p:sp>
        <p:nvSpPr>
          <p:cNvPr id="5" name="Rectangle 4"/>
          <p:cNvSpPr/>
          <p:nvPr/>
        </p:nvSpPr>
        <p:spPr>
          <a:xfrm>
            <a:off x="1516912" y="4461691"/>
            <a:ext cx="7362913" cy="523220"/>
          </a:xfrm>
          <a:prstGeom prst="rect">
            <a:avLst/>
          </a:prstGeom>
        </p:spPr>
        <p:txBody>
          <a:bodyPr wrap="none">
            <a:spAutoFit/>
          </a:bodyPr>
          <a:lstStyle/>
          <a:p>
            <a:r>
              <a:rPr lang="vi-VN" sz="2800" dirty="0"/>
              <a:t>C. chuyển động thẳng và chỉ đổi chiều 1 lần. </a:t>
            </a:r>
          </a:p>
        </p:txBody>
      </p:sp>
      <p:sp>
        <p:nvSpPr>
          <p:cNvPr id="6" name="Rectangle 5"/>
          <p:cNvSpPr/>
          <p:nvPr/>
        </p:nvSpPr>
        <p:spPr>
          <a:xfrm>
            <a:off x="1516912" y="5386724"/>
            <a:ext cx="7362913" cy="523220"/>
          </a:xfrm>
          <a:prstGeom prst="rect">
            <a:avLst/>
          </a:prstGeom>
        </p:spPr>
        <p:txBody>
          <a:bodyPr wrap="none">
            <a:spAutoFit/>
          </a:bodyPr>
          <a:lstStyle/>
          <a:p>
            <a:r>
              <a:rPr lang="vi-VN" sz="2800" dirty="0"/>
              <a:t>D. chuyển động thẳng và chỉ đổi chiều 2 lần. </a:t>
            </a:r>
          </a:p>
        </p:txBody>
      </p:sp>
      <p:sp>
        <p:nvSpPr>
          <p:cNvPr id="7" name="Rectangle 6"/>
          <p:cNvSpPr/>
          <p:nvPr/>
        </p:nvSpPr>
        <p:spPr>
          <a:xfrm>
            <a:off x="940230" y="4269327"/>
            <a:ext cx="800219" cy="830997"/>
          </a:xfrm>
          <a:prstGeom prst="rect">
            <a:avLst/>
          </a:prstGeom>
        </p:spPr>
        <p:txBody>
          <a:bodyPr wrap="none">
            <a:spAutoFit/>
          </a:bodyPr>
          <a:lstStyle/>
          <a:p>
            <a:r>
              <a:rPr lang="en-US" sz="4800" dirty="0">
                <a:solidFill>
                  <a:srgbClr val="FF0000"/>
                </a:solidFill>
              </a:rPr>
              <a:t>✗</a:t>
            </a:r>
            <a:endParaRPr lang="vi-VN" sz="4800" dirty="0">
              <a:solidFill>
                <a:srgbClr val="FF0000"/>
              </a:solidFill>
            </a:endParaRPr>
          </a:p>
        </p:txBody>
      </p:sp>
      <p:sp>
        <p:nvSpPr>
          <p:cNvPr id="8" name="Rectangle 7"/>
          <p:cNvSpPr/>
          <p:nvPr/>
        </p:nvSpPr>
        <p:spPr>
          <a:xfrm>
            <a:off x="937024" y="3438330"/>
            <a:ext cx="803425" cy="830997"/>
          </a:xfrm>
          <a:prstGeom prst="rect">
            <a:avLst/>
          </a:prstGeom>
        </p:spPr>
        <p:txBody>
          <a:bodyPr wrap="none">
            <a:spAutoFit/>
          </a:bodyPr>
          <a:lstStyle/>
          <a:p>
            <a:r>
              <a:rPr lang="en-US" sz="4800" b="1" dirty="0">
                <a:solidFill>
                  <a:srgbClr val="00B050"/>
                </a:solidFill>
              </a:rPr>
              <a:t>✔</a:t>
            </a:r>
            <a:endParaRPr lang="vi-VN" sz="4800" dirty="0">
              <a:solidFill>
                <a:srgbClr val="00B050"/>
              </a:solidFill>
            </a:endParaRPr>
          </a:p>
        </p:txBody>
      </p:sp>
      <p:sp>
        <p:nvSpPr>
          <p:cNvPr id="9" name="Rectangle 8"/>
          <p:cNvSpPr/>
          <p:nvPr/>
        </p:nvSpPr>
        <p:spPr>
          <a:xfrm>
            <a:off x="946135" y="2466919"/>
            <a:ext cx="800219" cy="830997"/>
          </a:xfrm>
          <a:prstGeom prst="rect">
            <a:avLst/>
          </a:prstGeom>
        </p:spPr>
        <p:txBody>
          <a:bodyPr wrap="none">
            <a:spAutoFit/>
          </a:bodyPr>
          <a:lstStyle/>
          <a:p>
            <a:r>
              <a:rPr lang="en-US" sz="4800" dirty="0">
                <a:solidFill>
                  <a:srgbClr val="FF0000"/>
                </a:solidFill>
              </a:rPr>
              <a:t>✗</a:t>
            </a:r>
            <a:endParaRPr lang="vi-VN" sz="4800" dirty="0">
              <a:solidFill>
                <a:srgbClr val="FF0000"/>
              </a:solidFill>
            </a:endParaRPr>
          </a:p>
        </p:txBody>
      </p:sp>
      <p:sp>
        <p:nvSpPr>
          <p:cNvPr id="10" name="Rectangle 9"/>
          <p:cNvSpPr/>
          <p:nvPr/>
        </p:nvSpPr>
        <p:spPr>
          <a:xfrm>
            <a:off x="716692" y="5232835"/>
            <a:ext cx="800219" cy="830997"/>
          </a:xfrm>
          <a:prstGeom prst="rect">
            <a:avLst/>
          </a:prstGeom>
        </p:spPr>
        <p:txBody>
          <a:bodyPr wrap="none">
            <a:spAutoFit/>
          </a:bodyPr>
          <a:lstStyle/>
          <a:p>
            <a:r>
              <a:rPr lang="en-US" sz="4800" dirty="0">
                <a:solidFill>
                  <a:srgbClr val="FF0000"/>
                </a:solidFill>
              </a:rPr>
              <a:t>✗</a:t>
            </a:r>
            <a:endParaRPr lang="vi-VN" sz="4800" dirty="0">
              <a:solidFill>
                <a:srgbClr val="FF0000"/>
              </a:solidFill>
            </a:endParaRPr>
          </a:p>
        </p:txBody>
      </p:sp>
      <p:sp>
        <p:nvSpPr>
          <p:cNvPr id="11" name="Rectangle 10"/>
          <p:cNvSpPr/>
          <p:nvPr/>
        </p:nvSpPr>
        <p:spPr>
          <a:xfrm>
            <a:off x="4414180" y="241828"/>
            <a:ext cx="2787943" cy="769441"/>
          </a:xfrm>
          <a:prstGeom prst="rect">
            <a:avLst/>
          </a:prstGeom>
        </p:spPr>
        <p:txBody>
          <a:bodyPr wrap="none">
            <a:spAutoFit/>
          </a:bodyPr>
          <a:lstStyle/>
          <a:p>
            <a:r>
              <a:rPr lang="en-US" sz="4400" b="1" dirty="0" err="1">
                <a:solidFill>
                  <a:srgbClr val="FF0000"/>
                </a:solidFill>
                <a:latin typeface="Times New Roman" pitchFamily="18" charset="0"/>
                <a:cs typeface="Times New Roman" pitchFamily="18" charset="0"/>
              </a:rPr>
              <a:t>Luyện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tập</a:t>
            </a:r>
            <a:r>
              <a:rPr lang="en-US" sz="44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87958949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nextCondLst>
                <p:cond evt="onClick" delay="0">
                  <p:tgtEl>
                    <p:spTgt spid="4"/>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6912" y="1186589"/>
            <a:ext cx="10125739" cy="954107"/>
          </a:xfrm>
          <a:prstGeom prst="rect">
            <a:avLst/>
          </a:prstGeom>
        </p:spPr>
        <p:txBody>
          <a:bodyPr wrap="square">
            <a:spAutoFit/>
          </a:bodyPr>
          <a:lstStyle/>
          <a:p>
            <a:r>
              <a:rPr lang="vi-VN" sz="2800" b="1" dirty="0"/>
              <a:t>Câu </a:t>
            </a:r>
            <a:r>
              <a:rPr lang="en-US" sz="2800" b="1" dirty="0"/>
              <a:t>2</a:t>
            </a:r>
            <a:r>
              <a:rPr lang="vi-VN" sz="2800" b="1" dirty="0"/>
              <a:t>: </a:t>
            </a:r>
            <a:r>
              <a:rPr lang="vi-VN" sz="2800" dirty="0"/>
              <a:t> Độ dịch chuyển và quãng đường đi được của vật có độ lớn bằng nhau khi vật </a:t>
            </a:r>
          </a:p>
        </p:txBody>
      </p:sp>
      <p:sp>
        <p:nvSpPr>
          <p:cNvPr id="3" name="Rectangle 2"/>
          <p:cNvSpPr/>
          <p:nvPr/>
        </p:nvSpPr>
        <p:spPr>
          <a:xfrm>
            <a:off x="1516914" y="2600994"/>
            <a:ext cx="3403496" cy="523220"/>
          </a:xfrm>
          <a:prstGeom prst="rect">
            <a:avLst/>
          </a:prstGeom>
        </p:spPr>
        <p:txBody>
          <a:bodyPr wrap="none">
            <a:spAutoFit/>
          </a:bodyPr>
          <a:lstStyle/>
          <a:p>
            <a:r>
              <a:rPr lang="vi-VN" sz="2800" dirty="0"/>
              <a:t>A. chuyển động tròn</a:t>
            </a:r>
          </a:p>
        </p:txBody>
      </p:sp>
      <p:sp>
        <p:nvSpPr>
          <p:cNvPr id="4" name="Rectangle 3"/>
          <p:cNvSpPr/>
          <p:nvPr/>
        </p:nvSpPr>
        <p:spPr>
          <a:xfrm>
            <a:off x="1516912" y="3564644"/>
            <a:ext cx="6983002" cy="523220"/>
          </a:xfrm>
          <a:prstGeom prst="rect">
            <a:avLst/>
          </a:prstGeom>
        </p:spPr>
        <p:txBody>
          <a:bodyPr wrap="none">
            <a:spAutoFit/>
          </a:bodyPr>
          <a:lstStyle/>
          <a:p>
            <a:r>
              <a:rPr lang="vi-VN" sz="2800" dirty="0"/>
              <a:t>B. chuyển động thẳng và không đổi chiều. </a:t>
            </a:r>
          </a:p>
        </p:txBody>
      </p:sp>
      <p:sp>
        <p:nvSpPr>
          <p:cNvPr id="5" name="Rectangle 4"/>
          <p:cNvSpPr/>
          <p:nvPr/>
        </p:nvSpPr>
        <p:spPr>
          <a:xfrm>
            <a:off x="1516912" y="4461691"/>
            <a:ext cx="7362913" cy="523220"/>
          </a:xfrm>
          <a:prstGeom prst="rect">
            <a:avLst/>
          </a:prstGeom>
        </p:spPr>
        <p:txBody>
          <a:bodyPr wrap="none">
            <a:spAutoFit/>
          </a:bodyPr>
          <a:lstStyle/>
          <a:p>
            <a:r>
              <a:rPr lang="vi-VN" sz="2800" dirty="0"/>
              <a:t>C. chuyển động thẳng và chỉ đổi chiều 1 lần. </a:t>
            </a:r>
          </a:p>
        </p:txBody>
      </p:sp>
      <p:sp>
        <p:nvSpPr>
          <p:cNvPr id="6" name="Rectangle 5"/>
          <p:cNvSpPr/>
          <p:nvPr/>
        </p:nvSpPr>
        <p:spPr>
          <a:xfrm>
            <a:off x="1516912" y="5386724"/>
            <a:ext cx="7362913" cy="523220"/>
          </a:xfrm>
          <a:prstGeom prst="rect">
            <a:avLst/>
          </a:prstGeom>
        </p:spPr>
        <p:txBody>
          <a:bodyPr wrap="none">
            <a:spAutoFit/>
          </a:bodyPr>
          <a:lstStyle/>
          <a:p>
            <a:r>
              <a:rPr lang="vi-VN" sz="2800" dirty="0"/>
              <a:t>D. chuyển động thẳng và chỉ đổi chiều 2 lần. </a:t>
            </a:r>
          </a:p>
        </p:txBody>
      </p:sp>
      <p:sp>
        <p:nvSpPr>
          <p:cNvPr id="7" name="Rectangle 6"/>
          <p:cNvSpPr/>
          <p:nvPr/>
        </p:nvSpPr>
        <p:spPr>
          <a:xfrm>
            <a:off x="940230" y="4269327"/>
            <a:ext cx="800219" cy="830997"/>
          </a:xfrm>
          <a:prstGeom prst="rect">
            <a:avLst/>
          </a:prstGeom>
        </p:spPr>
        <p:txBody>
          <a:bodyPr wrap="none">
            <a:spAutoFit/>
          </a:bodyPr>
          <a:lstStyle/>
          <a:p>
            <a:r>
              <a:rPr lang="en-US" sz="4800" dirty="0">
                <a:solidFill>
                  <a:srgbClr val="FF0000"/>
                </a:solidFill>
              </a:rPr>
              <a:t>✗</a:t>
            </a:r>
            <a:endParaRPr lang="vi-VN" sz="4800" dirty="0">
              <a:solidFill>
                <a:srgbClr val="FF0000"/>
              </a:solidFill>
            </a:endParaRPr>
          </a:p>
        </p:txBody>
      </p:sp>
      <p:sp>
        <p:nvSpPr>
          <p:cNvPr id="8" name="Rectangle 7"/>
          <p:cNvSpPr/>
          <p:nvPr/>
        </p:nvSpPr>
        <p:spPr>
          <a:xfrm>
            <a:off x="937024" y="3438330"/>
            <a:ext cx="803425" cy="830997"/>
          </a:xfrm>
          <a:prstGeom prst="rect">
            <a:avLst/>
          </a:prstGeom>
        </p:spPr>
        <p:txBody>
          <a:bodyPr wrap="none">
            <a:spAutoFit/>
          </a:bodyPr>
          <a:lstStyle/>
          <a:p>
            <a:r>
              <a:rPr lang="en-US" sz="4800" b="1" dirty="0">
                <a:solidFill>
                  <a:srgbClr val="00B050"/>
                </a:solidFill>
              </a:rPr>
              <a:t>✔</a:t>
            </a:r>
            <a:endParaRPr lang="vi-VN" sz="4800" dirty="0">
              <a:solidFill>
                <a:srgbClr val="00B050"/>
              </a:solidFill>
            </a:endParaRPr>
          </a:p>
        </p:txBody>
      </p:sp>
      <p:sp>
        <p:nvSpPr>
          <p:cNvPr id="9" name="Rectangle 8"/>
          <p:cNvSpPr/>
          <p:nvPr/>
        </p:nvSpPr>
        <p:spPr>
          <a:xfrm>
            <a:off x="946135" y="2466919"/>
            <a:ext cx="800219" cy="830997"/>
          </a:xfrm>
          <a:prstGeom prst="rect">
            <a:avLst/>
          </a:prstGeom>
        </p:spPr>
        <p:txBody>
          <a:bodyPr wrap="none">
            <a:spAutoFit/>
          </a:bodyPr>
          <a:lstStyle/>
          <a:p>
            <a:r>
              <a:rPr lang="en-US" sz="4800" dirty="0">
                <a:solidFill>
                  <a:srgbClr val="FF0000"/>
                </a:solidFill>
              </a:rPr>
              <a:t>✗</a:t>
            </a:r>
            <a:endParaRPr lang="vi-VN" sz="4800" dirty="0">
              <a:solidFill>
                <a:srgbClr val="FF0000"/>
              </a:solidFill>
            </a:endParaRPr>
          </a:p>
        </p:txBody>
      </p:sp>
      <p:sp>
        <p:nvSpPr>
          <p:cNvPr id="10" name="Rectangle 9"/>
          <p:cNvSpPr/>
          <p:nvPr/>
        </p:nvSpPr>
        <p:spPr>
          <a:xfrm>
            <a:off x="716692" y="5232835"/>
            <a:ext cx="800219" cy="830997"/>
          </a:xfrm>
          <a:prstGeom prst="rect">
            <a:avLst/>
          </a:prstGeom>
        </p:spPr>
        <p:txBody>
          <a:bodyPr wrap="none">
            <a:spAutoFit/>
          </a:bodyPr>
          <a:lstStyle/>
          <a:p>
            <a:r>
              <a:rPr lang="en-US" sz="4800" dirty="0">
                <a:solidFill>
                  <a:srgbClr val="FF0000"/>
                </a:solidFill>
              </a:rPr>
              <a:t>✗</a:t>
            </a:r>
            <a:endParaRPr lang="vi-VN" sz="4800" dirty="0">
              <a:solidFill>
                <a:srgbClr val="FF0000"/>
              </a:solidFill>
            </a:endParaRPr>
          </a:p>
        </p:txBody>
      </p:sp>
      <p:sp>
        <p:nvSpPr>
          <p:cNvPr id="11" name="Rectangle 10"/>
          <p:cNvSpPr/>
          <p:nvPr/>
        </p:nvSpPr>
        <p:spPr>
          <a:xfrm>
            <a:off x="4414180" y="241828"/>
            <a:ext cx="2787943" cy="769441"/>
          </a:xfrm>
          <a:prstGeom prst="rect">
            <a:avLst/>
          </a:prstGeom>
        </p:spPr>
        <p:txBody>
          <a:bodyPr wrap="none">
            <a:spAutoFit/>
          </a:bodyPr>
          <a:lstStyle/>
          <a:p>
            <a:r>
              <a:rPr lang="en-US" sz="4400" b="1" dirty="0" err="1">
                <a:solidFill>
                  <a:srgbClr val="FF0000"/>
                </a:solidFill>
                <a:latin typeface="Times New Roman" pitchFamily="18" charset="0"/>
                <a:cs typeface="Times New Roman" pitchFamily="18" charset="0"/>
              </a:rPr>
              <a:t>Luyện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tập</a:t>
            </a:r>
            <a:r>
              <a:rPr lang="en-US" sz="44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43005609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nextCondLst>
                <p:cond evt="onClick" delay="0">
                  <p:tgtEl>
                    <p:spTgt spid="4"/>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95114"/>
            <a:ext cx="2959931" cy="965371"/>
          </a:xfrm>
          <a:prstGeom prst="rect">
            <a:avLst/>
          </a:prstGeom>
        </p:spPr>
      </p:pic>
      <p:sp>
        <p:nvSpPr>
          <p:cNvPr id="10" name="Rectangle 9"/>
          <p:cNvSpPr/>
          <p:nvPr/>
        </p:nvSpPr>
        <p:spPr>
          <a:xfrm>
            <a:off x="367780" y="1253444"/>
            <a:ext cx="6096000" cy="523220"/>
          </a:xfrm>
          <a:prstGeom prst="rect">
            <a:avLst/>
          </a:prstGeom>
        </p:spPr>
        <p:txBody>
          <a:bodyPr>
            <a:spAutoFit/>
          </a:bodyPr>
          <a:lstStyle/>
          <a:p>
            <a:pPr algn="just"/>
            <a:r>
              <a:rPr lang="en-US" sz="2800" dirty="0" err="1">
                <a:latin typeface="Times New Roman" pitchFamily="18" charset="0"/>
                <a:cs typeface="Times New Roman" pitchFamily="18" charset="0"/>
              </a:rPr>
              <a:t>a.Quãng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ô </a:t>
            </a:r>
            <a:r>
              <a:rPr lang="en-US" sz="2800" dirty="0" err="1">
                <a:latin typeface="Times New Roman" pitchFamily="18" charset="0"/>
                <a:cs typeface="Times New Roman" pitchFamily="18" charset="0"/>
              </a:rPr>
              <a:t>tô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100m</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587" y="1409266"/>
            <a:ext cx="4782376" cy="484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20180" y="1973421"/>
            <a:ext cx="6096000" cy="954107"/>
          </a:xfrm>
          <a:prstGeom prst="rect">
            <a:avLst/>
          </a:prstGeom>
        </p:spPr>
        <p:txBody>
          <a:bodyPr>
            <a:spAutoFit/>
          </a:bodyPr>
          <a:lstStyle/>
          <a:p>
            <a:pPr algn="just"/>
            <a:r>
              <a:rPr lang="en-US" sz="2800" dirty="0" err="1">
                <a:latin typeface="Times New Roman" pitchFamily="18" charset="0"/>
                <a:cs typeface="Times New Roman" pitchFamily="18" charset="0"/>
              </a:rPr>
              <a:t>b.Vì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hướng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ô </a:t>
            </a:r>
            <a:r>
              <a:rPr lang="en-US" sz="2800" dirty="0" err="1">
                <a:latin typeface="Times New Roman" pitchFamily="18" charset="0"/>
                <a:cs typeface="Times New Roman" pitchFamily="18" charset="0"/>
              </a:rPr>
              <a:t>tô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 B,L,E,H</a:t>
            </a:r>
          </a:p>
        </p:txBody>
      </p:sp>
      <p:sp>
        <p:nvSpPr>
          <p:cNvPr id="6" name="Rectangle 5"/>
          <p:cNvSpPr/>
          <p:nvPr/>
        </p:nvSpPr>
        <p:spPr>
          <a:xfrm>
            <a:off x="368496" y="4050155"/>
            <a:ext cx="6096000" cy="1938992"/>
          </a:xfrm>
          <a:prstGeom prst="rect">
            <a:avLst/>
          </a:prstGeom>
        </p:spPr>
        <p:txBody>
          <a:bodyPr>
            <a:spAutoFit/>
          </a:bodyPr>
          <a:lstStyle/>
          <a:p>
            <a:pPr algn="just"/>
            <a:r>
              <a:rPr lang="en-US" sz="4000" dirty="0" err="1">
                <a:solidFill>
                  <a:srgbClr val="7030A0"/>
                </a:solidFill>
                <a:latin typeface="Times New Roman" pitchFamily="18" charset="0"/>
                <a:cs typeface="Times New Roman" pitchFamily="18" charset="0"/>
              </a:rPr>
              <a:t>Để</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biết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được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vị</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trí</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của</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một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vật</a:t>
            </a:r>
            <a:r>
              <a:rPr lang="en-US" sz="4000" dirty="0">
                <a:solidFill>
                  <a:srgbClr val="7030A0"/>
                </a:solidFill>
                <a:latin typeface="Times New Roman" pitchFamily="18" charset="0"/>
                <a:cs typeface="Times New Roman" pitchFamily="18" charset="0"/>
              </a:rPr>
              <a:t> ta </a:t>
            </a:r>
            <a:r>
              <a:rPr lang="en-US" sz="4000" dirty="0" err="1">
                <a:solidFill>
                  <a:srgbClr val="7030A0"/>
                </a:solidFill>
                <a:latin typeface="Times New Roman" pitchFamily="18" charset="0"/>
                <a:cs typeface="Times New Roman" pitchFamily="18" charset="0"/>
              </a:rPr>
              <a:t>cần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biết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những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đại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lượng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vật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lí</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nào</a:t>
            </a:r>
            <a:r>
              <a:rPr lang="en-US" sz="40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3295304364"/>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0"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3" y="1619574"/>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5"/>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7199"/>
            <a:ext cx="12192000" cy="3976379"/>
          </a:xfrm>
          <a:prstGeom prst="rect">
            <a:avLst/>
          </a:prstGeom>
        </p:spPr>
      </p:pic>
      <p:sp>
        <p:nvSpPr>
          <p:cNvPr id="27" name="文本框 26"/>
          <p:cNvSpPr txBox="1"/>
          <p:nvPr/>
        </p:nvSpPr>
        <p:spPr>
          <a:xfrm>
            <a:off x="5156815" y="4004098"/>
            <a:ext cx="1637923" cy="38779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8" name="文本框 27"/>
          <p:cNvSpPr txBox="1"/>
          <p:nvPr/>
        </p:nvSpPr>
        <p:spPr>
          <a:xfrm>
            <a:off x="3271836" y="1847482"/>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endParaRPr lang="zh-CN" altLang="en-US"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endParaRPr>
          </a:p>
        </p:txBody>
      </p:sp>
      <p:sp>
        <p:nvSpPr>
          <p:cNvPr id="29" name="文本框 28"/>
          <p:cNvSpPr txBox="1"/>
          <p:nvPr/>
        </p:nvSpPr>
        <p:spPr>
          <a:xfrm>
            <a:off x="3780461" y="2436214"/>
            <a:ext cx="4799712" cy="1323439"/>
          </a:xfrm>
          <a:prstGeom prst="rect">
            <a:avLst/>
          </a:prstGeom>
          <a:noFill/>
        </p:spPr>
        <p:txBody>
          <a:bodyPr wrap="none" rtlCol="0">
            <a:spAutoFit/>
          </a:bodyPr>
          <a:lstStyle/>
          <a:p>
            <a:r>
              <a:rPr lang="en-US" altLang="zh-CN" sz="8000" b="1" dirty="0">
                <a:solidFill>
                  <a:srgbClr val="9AA4C1"/>
                </a:solidFill>
                <a:latin typeface="Yeseva One" panose="00000500000000000000" charset="0"/>
                <a:ea typeface="Yeseva One" panose="00000500000000000000" charset="0"/>
                <a:sym typeface="Yeseva One" panose="00000500000000000000" charset="0"/>
              </a:rPr>
              <a:t>THANKS!</a:t>
            </a:r>
          </a:p>
        </p:txBody>
      </p:sp>
      <p:grpSp>
        <p:nvGrpSpPr>
          <p:cNvPr id="3" name="组合 2"/>
          <p:cNvGrpSpPr/>
          <p:nvPr/>
        </p:nvGrpSpPr>
        <p:grpSpPr>
          <a:xfrm>
            <a:off x="4532631" y="3832225"/>
            <a:ext cx="3213100" cy="417195"/>
            <a:chOff x="7522" y="6286"/>
            <a:chExt cx="5060" cy="657"/>
          </a:xfrm>
        </p:grpSpPr>
        <p:sp>
          <p:nvSpPr>
            <p:cNvPr id="4" name="矩形: 圆角 10"/>
            <p:cNvSpPr/>
            <p:nvPr/>
          </p:nvSpPr>
          <p:spPr>
            <a:xfrm>
              <a:off x="7522" y="6286"/>
              <a:ext cx="5060" cy="657"/>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0B9B3"/>
                </a:solidFill>
                <a:latin typeface="Yeseva One" panose="00000500000000000000" charset="0"/>
                <a:ea typeface="Yeseva One" panose="00000500000000000000" charset="0"/>
                <a:sym typeface="Yeseva One" panose="00000500000000000000" charset="0"/>
              </a:endParaRPr>
            </a:p>
          </p:txBody>
        </p:sp>
        <p:sp>
          <p:nvSpPr>
            <p:cNvPr id="6" name="文本框 5"/>
            <p:cNvSpPr txBox="1"/>
            <p:nvPr/>
          </p:nvSpPr>
          <p:spPr>
            <a:xfrm>
              <a:off x="7750" y="6286"/>
              <a:ext cx="4401" cy="611"/>
            </a:xfrm>
            <a:prstGeom prst="rect">
              <a:avLst/>
            </a:prstGeom>
            <a:noFill/>
          </p:spPr>
          <p:txBody>
            <a:bodyPr wrap="square" rtlCol="0">
              <a:spAutoFit/>
              <a:scene3d>
                <a:camera prst="orthographicFront"/>
                <a:lightRig rig="threePt" dir="t"/>
              </a:scene3d>
              <a:sp3d contourW="12700"/>
            </a:bodyPr>
            <a:lstStyle/>
            <a:p>
              <a:pPr algn="ctr">
                <a:lnSpc>
                  <a:spcPct val="120000"/>
                </a:lnSpc>
              </a:pPr>
              <a:r>
                <a:rPr sz="1600" dirty="0">
                  <a:solidFill>
                    <a:schemeClr val="bg1"/>
                  </a:solidFill>
                  <a:latin typeface="Yeseva One" panose="00000500000000000000" charset="0"/>
                  <a:ea typeface="Yeseva One" panose="00000500000000000000" charset="0"/>
                  <a:sym typeface="Yeseva One" panose="00000500000000000000" charset="0"/>
                </a:rPr>
                <a:t>Reporting Officer：XXX </a:t>
              </a:r>
            </a:p>
          </p:txBody>
        </p:sp>
      </p:grpSp>
    </p:spTree>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0" y="-2255035"/>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1663" y="1619574"/>
            <a:ext cx="1122088" cy="892665"/>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687" y="725165"/>
            <a:ext cx="2117968" cy="6132837"/>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2987199"/>
            <a:ext cx="12192000" cy="3976379"/>
          </a:xfrm>
          <a:prstGeom prst="rect">
            <a:avLst/>
          </a:prstGeom>
        </p:spPr>
      </p:pic>
      <p:sp>
        <p:nvSpPr>
          <p:cNvPr id="29" name="文本框 28"/>
          <p:cNvSpPr txBox="1"/>
          <p:nvPr/>
        </p:nvSpPr>
        <p:spPr>
          <a:xfrm>
            <a:off x="1417673" y="1790164"/>
            <a:ext cx="9993279" cy="1323439"/>
          </a:xfrm>
          <a:prstGeom prst="rect">
            <a:avLst/>
          </a:prstGeom>
          <a:noFill/>
        </p:spPr>
        <p:txBody>
          <a:bodyPr wrap="square" rtlCol="0">
            <a:spAutoFit/>
          </a:bodyPr>
          <a:lstStyle/>
          <a:p>
            <a:pPr algn="ctr"/>
            <a:r>
              <a:rPr lang="en-US" sz="4000" b="1" dirty="0"/>
              <a:t>BÀI 4: ĐỘ DỊCH CHUYỂN VÀ QUÃNG ĐƯỜNG ĐI ĐƯỢC </a:t>
            </a:r>
            <a:endParaRPr sz="4400" b="1" dirty="0">
              <a:solidFill>
                <a:srgbClr val="9AA4C1"/>
              </a:solidFill>
              <a:latin typeface="Yeseva One" panose="00000500000000000000" charset="0"/>
              <a:ea typeface="Yeseva One" panose="00000500000000000000" charset="0"/>
              <a:sym typeface="Yeseva One" panose="00000500000000000000" charset="0"/>
            </a:endParaRP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5156815" y="-2311179"/>
            <a:ext cx="609600" cy="609600"/>
          </a:xfrm>
          <a:prstGeom prst="rect">
            <a:avLst/>
          </a:prstGeom>
        </p:spPr>
      </p:pic>
    </p:spTree>
    <p:extLst>
      <p:ext uri="{BB962C8B-B14F-4D97-AF65-F5344CB8AC3E}">
        <p14:creationId xmlns:p14="http://schemas.microsoft.com/office/powerpoint/2010/main" val="2602995147"/>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321242"/>
            <a:ext cx="2959931" cy="965371"/>
          </a:xfrm>
          <a:prstGeom prst="rect">
            <a:avLst/>
          </a:prstGeom>
        </p:spPr>
      </p:pic>
      <p:pic>
        <p:nvPicPr>
          <p:cNvPr id="60" name="图片 23"/>
          <p:cNvPicPr>
            <a:picLocks noChangeAspect="1"/>
          </p:cNvPicPr>
          <p:nvPr/>
        </p:nvPicPr>
        <p:blipFill>
          <a:blip r:embed="rId3" cstate="print">
            <a:extLst>
              <a:ext uri="{28A0092B-C50C-407E-A947-70E740481C1C}">
                <a14:useLocalDpi xmlns:a14="http://schemas.microsoft.com/office/drawing/2010/main" val="0"/>
              </a:ext>
            </a:extLst>
          </a:blip>
          <a:srcRect l="17441" t="3952" r="20863" b="3636"/>
          <a:stretch>
            <a:fillRect/>
          </a:stretch>
        </p:blipFill>
        <p:spPr>
          <a:xfrm>
            <a:off x="989944" y="2352299"/>
            <a:ext cx="3646009" cy="3646009"/>
          </a:xfrm>
          <a:custGeom>
            <a:avLst/>
            <a:gdLst>
              <a:gd name="connsiteX0" fmla="*/ 1381496 w 2762992"/>
              <a:gd name="connsiteY0" fmla="*/ 0 h 2762992"/>
              <a:gd name="connsiteX1" fmla="*/ 2762992 w 2762992"/>
              <a:gd name="connsiteY1" fmla="*/ 1381496 h 2762992"/>
              <a:gd name="connsiteX2" fmla="*/ 1381496 w 2762992"/>
              <a:gd name="connsiteY2" fmla="*/ 2762992 h 2762992"/>
              <a:gd name="connsiteX3" fmla="*/ 0 w 2762992"/>
              <a:gd name="connsiteY3" fmla="*/ 1381496 h 2762992"/>
              <a:gd name="connsiteX4" fmla="*/ 1381496 w 2762992"/>
              <a:gd name="connsiteY4" fmla="*/ 0 h 276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992" h="2762992">
                <a:moveTo>
                  <a:pt x="1381496" y="0"/>
                </a:moveTo>
                <a:cubicBezTo>
                  <a:pt x="2144475" y="0"/>
                  <a:pt x="2762992" y="618517"/>
                  <a:pt x="2762992" y="1381496"/>
                </a:cubicBezTo>
                <a:cubicBezTo>
                  <a:pt x="2762992" y="2144475"/>
                  <a:pt x="2144475" y="2762992"/>
                  <a:pt x="1381496" y="2762992"/>
                </a:cubicBezTo>
                <a:cubicBezTo>
                  <a:pt x="618517" y="2762992"/>
                  <a:pt x="0" y="2144475"/>
                  <a:pt x="0" y="1381496"/>
                </a:cubicBezTo>
                <a:cubicBezTo>
                  <a:pt x="0" y="618517"/>
                  <a:pt x="618517" y="0"/>
                  <a:pt x="1381496" y="0"/>
                </a:cubicBezTo>
                <a:close/>
              </a:path>
            </a:pathLst>
          </a:custGeom>
          <a:noFill/>
        </p:spPr>
      </p:pic>
      <p:sp>
        <p:nvSpPr>
          <p:cNvPr id="62" name="Oval 6"/>
          <p:cNvSpPr>
            <a:spLocks noChangeArrowheads="1"/>
          </p:cNvSpPr>
          <p:nvPr/>
        </p:nvSpPr>
        <p:spPr bwMode="auto">
          <a:xfrm>
            <a:off x="622593" y="1513098"/>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1" hangingPunct="1">
              <a:spcBef>
                <a:spcPct val="0"/>
              </a:spcBef>
              <a:buNone/>
            </a:pPr>
            <a:endParaRPr lang="zh-CN" altLang="en-US" sz="1735" b="1">
              <a:solidFill>
                <a:srgbClr val="393939"/>
              </a:solidFill>
              <a:latin typeface="Yeseva One" panose="00000500000000000000" charset="0"/>
              <a:ea typeface="Yeseva One" panose="00000500000000000000" charset="0"/>
              <a:sym typeface="Yeseva One" panose="00000500000000000000" charset="0"/>
            </a:endParaRPr>
          </a:p>
        </p:txBody>
      </p:sp>
      <p:sp>
        <p:nvSpPr>
          <p:cNvPr id="64" name="Oval 11"/>
          <p:cNvSpPr>
            <a:spLocks noChangeArrowheads="1"/>
          </p:cNvSpPr>
          <p:nvPr/>
        </p:nvSpPr>
        <p:spPr bwMode="auto">
          <a:xfrm>
            <a:off x="5018196" y="2971868"/>
            <a:ext cx="585585" cy="58583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Yeseva One" panose="00000500000000000000" charset="0"/>
                <a:ea typeface="Yeseva One" panose="00000500000000000000" charset="0"/>
                <a:sym typeface="Yeseva One" panose="00000500000000000000" charset="0"/>
              </a:rPr>
              <a:t>II</a:t>
            </a:r>
            <a:endParaRPr lang="zh-CN" altLang="en-US" sz="2400" dirty="0">
              <a:solidFill>
                <a:srgbClr val="FFFFFF"/>
              </a:solidFill>
              <a:latin typeface="Yeseva One" panose="00000500000000000000" charset="0"/>
              <a:ea typeface="Yeseva One" panose="00000500000000000000" charset="0"/>
              <a:sym typeface="Yeseva One" panose="00000500000000000000" charset="0"/>
            </a:endParaRPr>
          </a:p>
        </p:txBody>
      </p:sp>
      <p:sp>
        <p:nvSpPr>
          <p:cNvPr id="66" name="Oval 13"/>
          <p:cNvSpPr>
            <a:spLocks noChangeArrowheads="1"/>
          </p:cNvSpPr>
          <p:nvPr/>
        </p:nvSpPr>
        <p:spPr bwMode="auto">
          <a:xfrm>
            <a:off x="4193317" y="1673150"/>
            <a:ext cx="587171"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Yeseva One" panose="00000500000000000000" charset="0"/>
                <a:ea typeface="Yeseva One" panose="00000500000000000000" charset="0"/>
                <a:sym typeface="Yeseva One" panose="00000500000000000000" charset="0"/>
              </a:rPr>
              <a:t>I</a:t>
            </a:r>
            <a:endParaRPr lang="zh-CN" altLang="en-US" sz="2400" dirty="0">
              <a:solidFill>
                <a:srgbClr val="FFFFFF"/>
              </a:solidFill>
              <a:latin typeface="Yeseva One" panose="00000500000000000000" charset="0"/>
              <a:ea typeface="Yeseva One" panose="00000500000000000000" charset="0"/>
              <a:sym typeface="Yeseva One" panose="00000500000000000000" charset="0"/>
            </a:endParaRPr>
          </a:p>
        </p:txBody>
      </p:sp>
      <p:sp>
        <p:nvSpPr>
          <p:cNvPr id="71" name="矩形 1"/>
          <p:cNvSpPr>
            <a:spLocks noChangeArrowheads="1"/>
          </p:cNvSpPr>
          <p:nvPr/>
        </p:nvSpPr>
        <p:spPr bwMode="auto">
          <a:xfrm>
            <a:off x="4985446" y="1114388"/>
            <a:ext cx="6050417" cy="15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lnSpc>
                <a:spcPct val="150000"/>
              </a:lnSpc>
            </a:pP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Vị</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trí</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của</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chuyển</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động</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tại</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thời</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điểm</a:t>
            </a:r>
            <a:endPar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74" name="矩形 1"/>
          <p:cNvSpPr>
            <a:spLocks noChangeArrowheads="1"/>
          </p:cNvSpPr>
          <p:nvPr/>
        </p:nvSpPr>
        <p:spPr bwMode="auto">
          <a:xfrm>
            <a:off x="5701887" y="2828902"/>
            <a:ext cx="4056967" cy="83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lnSpc>
                <a:spcPct val="150000"/>
              </a:lnSpc>
            </a:pP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Độ</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dịch</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chuyển</a:t>
            </a:r>
            <a:endPar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78" name="Oval 11"/>
          <p:cNvSpPr>
            <a:spLocks noChangeArrowheads="1"/>
          </p:cNvSpPr>
          <p:nvPr/>
        </p:nvSpPr>
        <p:spPr bwMode="auto">
          <a:xfrm>
            <a:off x="4895382" y="4110582"/>
            <a:ext cx="585585" cy="58583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Yeseva One" panose="00000500000000000000" charset="0"/>
                <a:ea typeface="Yeseva One" panose="00000500000000000000" charset="0"/>
                <a:sym typeface="Yeseva One" panose="00000500000000000000" charset="0"/>
              </a:rPr>
              <a:t>III</a:t>
            </a:r>
            <a:endParaRPr lang="zh-CN" altLang="en-US" sz="2400" dirty="0">
              <a:solidFill>
                <a:srgbClr val="FFFFFF"/>
              </a:solidFill>
              <a:latin typeface="Yeseva One" panose="00000500000000000000" charset="0"/>
              <a:ea typeface="Yeseva One" panose="00000500000000000000" charset="0"/>
              <a:sym typeface="Yeseva One" panose="00000500000000000000" charset="0"/>
            </a:endParaRPr>
          </a:p>
        </p:txBody>
      </p:sp>
      <p:sp>
        <p:nvSpPr>
          <p:cNvPr id="79" name="矩形 1"/>
          <p:cNvSpPr>
            <a:spLocks noChangeArrowheads="1"/>
          </p:cNvSpPr>
          <p:nvPr/>
        </p:nvSpPr>
        <p:spPr bwMode="auto">
          <a:xfrm>
            <a:off x="5430549" y="3616470"/>
            <a:ext cx="5983684" cy="15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lnSpc>
                <a:spcPct val="150000"/>
              </a:lnSpc>
            </a:pP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Phân</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biệt</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độ</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dịch</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chuyển</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và</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quãng</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đường</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đi</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được</a:t>
            </a:r>
            <a:endPar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81" name="矩形 1"/>
          <p:cNvSpPr>
            <a:spLocks noChangeArrowheads="1"/>
          </p:cNvSpPr>
          <p:nvPr/>
        </p:nvSpPr>
        <p:spPr bwMode="auto">
          <a:xfrm>
            <a:off x="4748956" y="5088882"/>
            <a:ext cx="6728333" cy="83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lnSpc>
                <a:spcPct val="150000"/>
              </a:lnSpc>
            </a:pP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Tổng</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hợp</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độ</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dịch</a:t>
            </a:r>
            <a:r>
              <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chuyển</a:t>
            </a:r>
            <a:endParaRPr lang="en-US" altLang="zh-CN" sz="3200"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82" name="Oval 11"/>
          <p:cNvSpPr>
            <a:spLocks noChangeArrowheads="1"/>
          </p:cNvSpPr>
          <p:nvPr/>
        </p:nvSpPr>
        <p:spPr bwMode="auto">
          <a:xfrm>
            <a:off x="4253550" y="5338830"/>
            <a:ext cx="585585" cy="58583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Yeseva One" panose="00000500000000000000" charset="0"/>
                <a:ea typeface="Yeseva One" panose="00000500000000000000" charset="0"/>
                <a:sym typeface="Yeseva One" panose="00000500000000000000" charset="0"/>
              </a:rPr>
              <a:t>09</a:t>
            </a:r>
            <a:endParaRPr lang="zh-CN" altLang="en-US" sz="2400" dirty="0">
              <a:solidFill>
                <a:srgbClr val="FFFFFF"/>
              </a:solidFill>
              <a:latin typeface="Yeseva One" panose="00000500000000000000" charset="0"/>
              <a:ea typeface="Yeseva One" panose="00000500000000000000" charset="0"/>
              <a:sym typeface="Yeseva One" panose="00000500000000000000" charset="0"/>
            </a:endParaRPr>
          </a:p>
        </p:txBody>
      </p:sp>
      <p:sp>
        <p:nvSpPr>
          <p:cNvPr id="84" name="文本框 30"/>
          <p:cNvSpPr txBox="1"/>
          <p:nvPr/>
        </p:nvSpPr>
        <p:spPr>
          <a:xfrm>
            <a:off x="1051499" y="457214"/>
            <a:ext cx="1980029" cy="523220"/>
          </a:xfrm>
          <a:prstGeom prst="rect">
            <a:avLst/>
          </a:prstGeom>
          <a:noFill/>
        </p:spPr>
        <p:txBody>
          <a:bodyPr wrap="none" rtlCol="0">
            <a:spAutoFit/>
          </a:bodyPr>
          <a:lstStyle/>
          <a:p>
            <a:r>
              <a:rPr lang="en-US" altLang="zh-CN" sz="2800" b="1" dirty="0">
                <a:solidFill>
                  <a:schemeClr val="accent1"/>
                </a:solidFill>
                <a:latin typeface="Yeseva One" panose="00000500000000000000" charset="0"/>
                <a:ea typeface="Yeseva One" panose="00000500000000000000" charset="0"/>
                <a:sym typeface="Yeseva One" panose="00000500000000000000" charset="0"/>
              </a:rPr>
              <a:t>NỘI DUNG</a:t>
            </a:r>
            <a:endParaRPr lang="zh-CN" altLang="en-US" sz="2800" b="1" dirty="0">
              <a:solidFill>
                <a:schemeClr val="accent1"/>
              </a:solidFill>
              <a:latin typeface="Yeseva One" panose="00000500000000000000" charset="0"/>
              <a:ea typeface="Yeseva One" panose="00000500000000000000" charset="0"/>
              <a:sym typeface="Yeseva One" panose="00000500000000000000" charset="0"/>
            </a:endParaRPr>
          </a:p>
        </p:txBody>
      </p:sp>
    </p:spTree>
    <p:extLst>
      <p:ext uri="{BB962C8B-B14F-4D97-AF65-F5344CB8AC3E}">
        <p14:creationId xmlns:p14="http://schemas.microsoft.com/office/powerpoint/2010/main" val="3044273038"/>
      </p:ext>
    </p:extLst>
  </p:cSld>
  <p:clrMapOvr>
    <a:masterClrMapping/>
  </p:clrMapOvr>
  <mc:AlternateContent xmlns:mc="http://schemas.openxmlformats.org/markup-compatibility/2006" xmlns:p14="http://schemas.microsoft.com/office/powerpoint/2010/main">
    <mc:Choice Requires="p14">
      <p:transition p14:dur="250" advClick="0">
        <p:push dir="u"/>
      </p:transition>
    </mc:Choice>
    <mc:Fallback xmlns="">
      <p:transition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heel(2)">
                                      <p:cBhvr>
                                        <p:cTn id="7" dur="750"/>
                                        <p:tgtEl>
                                          <p:spTgt spid="6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64"/>
                                        </p:tgtEl>
                                        <p:attrNameLst>
                                          <p:attrName>style.visibility</p:attrName>
                                        </p:attrNameLst>
                                      </p:cBhvr>
                                      <p:to>
                                        <p:strVal val="visible"/>
                                      </p:to>
                                    </p:set>
                                  </p:childTnLst>
                                </p:cTn>
                              </p:par>
                              <p:par>
                                <p:cTn id="12" presetID="35" presetClass="path" presetSubtype="0" accel="50000" decel="50000" fill="hold" grpId="1" nodeType="withEffect">
                                  <p:stCondLst>
                                    <p:cond delay="0"/>
                                  </p:stCondLst>
                                  <p:childTnLst>
                                    <p:animMotion origin="layout" path="M 4.44444E-6 1.48148E-6 L -0.23143 0.15555 " pathEditMode="relative" rAng="0" ptsTypes="AA">
                                      <p:cBhvr>
                                        <p:cTn id="13" dur="500" spd="-99900" fill="hold"/>
                                        <p:tgtEl>
                                          <p:spTgt spid="66"/>
                                        </p:tgtEl>
                                        <p:attrNameLst>
                                          <p:attrName>ppt_x</p:attrName>
                                          <p:attrName>ppt_y</p:attrName>
                                        </p:attrNameLst>
                                      </p:cBhvr>
                                      <p:rCtr x="-11580" y="7778"/>
                                    </p:animMotion>
                                  </p:childTnLst>
                                </p:cTn>
                              </p:par>
                              <p:par>
                                <p:cTn id="14" presetID="35" presetClass="path" presetSubtype="0" accel="50000" decel="50000" fill="hold" grpId="1" nodeType="withEffect">
                                  <p:stCondLst>
                                    <p:cond delay="0"/>
                                  </p:stCondLst>
                                  <p:childTnLst>
                                    <p:animMotion origin="layout" path="M -3.05556E-6 -4.81481E-6 L -0.17361 -0.29043 " pathEditMode="relative" rAng="0" ptsTypes="AA">
                                      <p:cBhvr>
                                        <p:cTn id="15" dur="500" spd="-99900" fill="hold"/>
                                        <p:tgtEl>
                                          <p:spTgt spid="64"/>
                                        </p:tgtEl>
                                        <p:attrNameLst>
                                          <p:attrName>ppt_x</p:attrName>
                                          <p:attrName>ppt_y</p:attrName>
                                        </p:attrNameLst>
                                      </p:cBhvr>
                                      <p:rCtr x="-8681" y="-14537"/>
                                    </p:animMotion>
                                  </p:childTnLst>
                                </p:cTn>
                              </p:par>
                              <p:par>
                                <p:cTn id="16" presetID="2" presetClass="entr" presetSubtype="2" decel="53300" fill="hold" grpId="0" nodeType="withEffect">
                                  <p:stCondLst>
                                    <p:cond delay="25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750" fill="hold"/>
                                        <p:tgtEl>
                                          <p:spTgt spid="71"/>
                                        </p:tgtEl>
                                        <p:attrNameLst>
                                          <p:attrName>ppt_x</p:attrName>
                                        </p:attrNameLst>
                                      </p:cBhvr>
                                      <p:tavLst>
                                        <p:tav tm="0">
                                          <p:val>
                                            <p:strVal val="1+#ppt_w/2"/>
                                          </p:val>
                                        </p:tav>
                                        <p:tav tm="100000">
                                          <p:val>
                                            <p:strVal val="#ppt_x"/>
                                          </p:val>
                                        </p:tav>
                                      </p:tavLst>
                                    </p:anim>
                                    <p:anim calcmode="lin" valueType="num">
                                      <p:cBhvr additive="base">
                                        <p:cTn id="19" dur="750" fill="hold"/>
                                        <p:tgtEl>
                                          <p:spTgt spid="71"/>
                                        </p:tgtEl>
                                        <p:attrNameLst>
                                          <p:attrName>ppt_y</p:attrName>
                                        </p:attrNameLst>
                                      </p:cBhvr>
                                      <p:tavLst>
                                        <p:tav tm="0">
                                          <p:val>
                                            <p:strVal val="#ppt_y"/>
                                          </p:val>
                                        </p:tav>
                                        <p:tav tm="100000">
                                          <p:val>
                                            <p:strVal val="#ppt_y"/>
                                          </p:val>
                                        </p:tav>
                                      </p:tavLst>
                                    </p:anim>
                                  </p:childTnLst>
                                </p:cTn>
                              </p:par>
                              <p:par>
                                <p:cTn id="20" presetID="2" presetClass="entr" presetSubtype="2" decel="53300" fill="hold" grpId="0" nodeType="withEffect">
                                  <p:stCondLst>
                                    <p:cond delay="1000"/>
                                  </p:stCondLst>
                                  <p:childTnLst>
                                    <p:set>
                                      <p:cBhvr>
                                        <p:cTn id="21" dur="1" fill="hold">
                                          <p:stCondLst>
                                            <p:cond delay="0"/>
                                          </p:stCondLst>
                                        </p:cTn>
                                        <p:tgtEl>
                                          <p:spTgt spid="74"/>
                                        </p:tgtEl>
                                        <p:attrNameLst>
                                          <p:attrName>style.visibility</p:attrName>
                                        </p:attrNameLst>
                                      </p:cBhvr>
                                      <p:to>
                                        <p:strVal val="visible"/>
                                      </p:to>
                                    </p:set>
                                    <p:anim calcmode="lin" valueType="num">
                                      <p:cBhvr additive="base">
                                        <p:cTn id="22" dur="750" fill="hold"/>
                                        <p:tgtEl>
                                          <p:spTgt spid="74"/>
                                        </p:tgtEl>
                                        <p:attrNameLst>
                                          <p:attrName>ppt_x</p:attrName>
                                        </p:attrNameLst>
                                      </p:cBhvr>
                                      <p:tavLst>
                                        <p:tav tm="0">
                                          <p:val>
                                            <p:strVal val="1+#ppt_w/2"/>
                                          </p:val>
                                        </p:tav>
                                        <p:tav tm="100000">
                                          <p:val>
                                            <p:strVal val="#ppt_x"/>
                                          </p:val>
                                        </p:tav>
                                      </p:tavLst>
                                    </p:anim>
                                    <p:anim calcmode="lin" valueType="num">
                                      <p:cBhvr additive="base">
                                        <p:cTn id="23" dur="750" fill="hold"/>
                                        <p:tgtEl>
                                          <p:spTgt spid="74"/>
                                        </p:tgtEl>
                                        <p:attrNameLst>
                                          <p:attrName>ppt_y</p:attrName>
                                        </p:attrNameLst>
                                      </p:cBhvr>
                                      <p:tavLst>
                                        <p:tav tm="0">
                                          <p:val>
                                            <p:strVal val="#ppt_y"/>
                                          </p:val>
                                        </p:tav>
                                        <p:tav tm="100000">
                                          <p:val>
                                            <p:strVal val="#ppt_y"/>
                                          </p:val>
                                        </p:tav>
                                      </p:tavLst>
                                    </p:anim>
                                  </p:childTnLst>
                                </p:cTn>
                              </p:par>
                              <p:par>
                                <p:cTn id="24" presetID="1" presetClass="entr" presetSubtype="0" fill="hold" grpId="0" nodeType="withEffect">
                                  <p:stCondLst>
                                    <p:cond delay="0"/>
                                  </p:stCondLst>
                                  <p:childTnLst>
                                    <p:set>
                                      <p:cBhvr>
                                        <p:cTn id="25" dur="1" fill="hold">
                                          <p:stCondLst>
                                            <p:cond delay="499"/>
                                          </p:stCondLst>
                                        </p:cTn>
                                        <p:tgtEl>
                                          <p:spTgt spid="78"/>
                                        </p:tgtEl>
                                        <p:attrNameLst>
                                          <p:attrName>style.visibility</p:attrName>
                                        </p:attrNameLst>
                                      </p:cBhvr>
                                      <p:to>
                                        <p:strVal val="visible"/>
                                      </p:to>
                                    </p:set>
                                  </p:childTnLst>
                                </p:cTn>
                              </p:par>
                              <p:par>
                                <p:cTn id="26" presetID="35" presetClass="path" presetSubtype="0" accel="50000" decel="50000" fill="hold" grpId="1" nodeType="withEffect">
                                  <p:stCondLst>
                                    <p:cond delay="0"/>
                                  </p:stCondLst>
                                  <p:childTnLst>
                                    <p:animMotion origin="layout" path="M -3.05556E-6 -4.81481E-6 L -0.17361 -0.29043 " pathEditMode="relative" rAng="0" ptsTypes="AA">
                                      <p:cBhvr>
                                        <p:cTn id="27" dur="500" spd="-99900" fill="hold"/>
                                        <p:tgtEl>
                                          <p:spTgt spid="78"/>
                                        </p:tgtEl>
                                        <p:attrNameLst>
                                          <p:attrName>ppt_x</p:attrName>
                                          <p:attrName>ppt_y</p:attrName>
                                        </p:attrNameLst>
                                      </p:cBhvr>
                                      <p:rCtr x="-8681" y="-14537"/>
                                    </p:animMotion>
                                  </p:childTnLst>
                                </p:cTn>
                              </p:par>
                              <p:par>
                                <p:cTn id="28" presetID="2" presetClass="entr" presetSubtype="2" decel="53300" fill="hold" grpId="0" nodeType="withEffect">
                                  <p:stCondLst>
                                    <p:cond delay="1000"/>
                                  </p:stCondLst>
                                  <p:childTnLst>
                                    <p:set>
                                      <p:cBhvr>
                                        <p:cTn id="29" dur="1" fill="hold">
                                          <p:stCondLst>
                                            <p:cond delay="0"/>
                                          </p:stCondLst>
                                        </p:cTn>
                                        <p:tgtEl>
                                          <p:spTgt spid="79"/>
                                        </p:tgtEl>
                                        <p:attrNameLst>
                                          <p:attrName>style.visibility</p:attrName>
                                        </p:attrNameLst>
                                      </p:cBhvr>
                                      <p:to>
                                        <p:strVal val="visible"/>
                                      </p:to>
                                    </p:set>
                                    <p:anim calcmode="lin" valueType="num">
                                      <p:cBhvr additive="base">
                                        <p:cTn id="30" dur="750" fill="hold"/>
                                        <p:tgtEl>
                                          <p:spTgt spid="79"/>
                                        </p:tgtEl>
                                        <p:attrNameLst>
                                          <p:attrName>ppt_x</p:attrName>
                                        </p:attrNameLst>
                                      </p:cBhvr>
                                      <p:tavLst>
                                        <p:tav tm="0">
                                          <p:val>
                                            <p:strVal val="1+#ppt_w/2"/>
                                          </p:val>
                                        </p:tav>
                                        <p:tav tm="100000">
                                          <p:val>
                                            <p:strVal val="#ppt_x"/>
                                          </p:val>
                                        </p:tav>
                                      </p:tavLst>
                                    </p:anim>
                                    <p:anim calcmode="lin" valueType="num">
                                      <p:cBhvr additive="base">
                                        <p:cTn id="31" dur="750" fill="hold"/>
                                        <p:tgtEl>
                                          <p:spTgt spid="79"/>
                                        </p:tgtEl>
                                        <p:attrNameLst>
                                          <p:attrName>ppt_y</p:attrName>
                                        </p:attrNameLst>
                                      </p:cBhvr>
                                      <p:tavLst>
                                        <p:tav tm="0">
                                          <p:val>
                                            <p:strVal val="#ppt_y"/>
                                          </p:val>
                                        </p:tav>
                                        <p:tav tm="100000">
                                          <p:val>
                                            <p:strVal val="#ppt_y"/>
                                          </p:val>
                                        </p:tav>
                                      </p:tavLst>
                                    </p:anim>
                                  </p:childTnLst>
                                </p:cTn>
                              </p:par>
                              <p:par>
                                <p:cTn id="32" presetID="2" presetClass="entr" presetSubtype="2" decel="53300" fill="hold" grpId="0" nodeType="withEffect">
                                  <p:stCondLst>
                                    <p:cond delay="1000"/>
                                  </p:stCondLst>
                                  <p:childTnLst>
                                    <p:set>
                                      <p:cBhvr>
                                        <p:cTn id="33" dur="1" fill="hold">
                                          <p:stCondLst>
                                            <p:cond delay="0"/>
                                          </p:stCondLst>
                                        </p:cTn>
                                        <p:tgtEl>
                                          <p:spTgt spid="81"/>
                                        </p:tgtEl>
                                        <p:attrNameLst>
                                          <p:attrName>style.visibility</p:attrName>
                                        </p:attrNameLst>
                                      </p:cBhvr>
                                      <p:to>
                                        <p:strVal val="visible"/>
                                      </p:to>
                                    </p:set>
                                    <p:anim calcmode="lin" valueType="num">
                                      <p:cBhvr additive="base">
                                        <p:cTn id="34" dur="750" fill="hold"/>
                                        <p:tgtEl>
                                          <p:spTgt spid="81"/>
                                        </p:tgtEl>
                                        <p:attrNameLst>
                                          <p:attrName>ppt_x</p:attrName>
                                        </p:attrNameLst>
                                      </p:cBhvr>
                                      <p:tavLst>
                                        <p:tav tm="0">
                                          <p:val>
                                            <p:strVal val="1+#ppt_w/2"/>
                                          </p:val>
                                        </p:tav>
                                        <p:tav tm="100000">
                                          <p:val>
                                            <p:strVal val="#ppt_x"/>
                                          </p:val>
                                        </p:tav>
                                      </p:tavLst>
                                    </p:anim>
                                    <p:anim calcmode="lin" valueType="num">
                                      <p:cBhvr additive="base">
                                        <p:cTn id="35" dur="750" fill="hold"/>
                                        <p:tgtEl>
                                          <p:spTgt spid="81"/>
                                        </p:tgtEl>
                                        <p:attrNameLst>
                                          <p:attrName>ppt_y</p:attrName>
                                        </p:attrNameLst>
                                      </p:cBhvr>
                                      <p:tavLst>
                                        <p:tav tm="0">
                                          <p:val>
                                            <p:strVal val="#ppt_y"/>
                                          </p:val>
                                        </p:tav>
                                        <p:tav tm="100000">
                                          <p:val>
                                            <p:strVal val="#ppt_y"/>
                                          </p:val>
                                        </p:tav>
                                      </p:tavLst>
                                    </p:anim>
                                  </p:childTnLst>
                                </p:cTn>
                              </p:par>
                              <p:par>
                                <p:cTn id="36" presetID="1" presetClass="entr" presetSubtype="0" fill="hold" grpId="0" nodeType="withEffect">
                                  <p:stCondLst>
                                    <p:cond delay="0"/>
                                  </p:stCondLst>
                                  <p:childTnLst>
                                    <p:set>
                                      <p:cBhvr>
                                        <p:cTn id="37" dur="1" fill="hold">
                                          <p:stCondLst>
                                            <p:cond delay="499"/>
                                          </p:stCondLst>
                                        </p:cTn>
                                        <p:tgtEl>
                                          <p:spTgt spid="82"/>
                                        </p:tgtEl>
                                        <p:attrNameLst>
                                          <p:attrName>style.visibility</p:attrName>
                                        </p:attrNameLst>
                                      </p:cBhvr>
                                      <p:to>
                                        <p:strVal val="visible"/>
                                      </p:to>
                                    </p:set>
                                  </p:childTnLst>
                                </p:cTn>
                              </p:par>
                              <p:par>
                                <p:cTn id="38" presetID="35" presetClass="path" presetSubtype="0" accel="50000" decel="50000" fill="hold" grpId="1" nodeType="withEffect">
                                  <p:stCondLst>
                                    <p:cond delay="0"/>
                                  </p:stCondLst>
                                  <p:childTnLst>
                                    <p:animMotion origin="layout" path="M -3.05556E-6 -4.81481E-6 L -0.17361 -0.29043 " pathEditMode="relative" rAng="0" ptsTypes="AA">
                                      <p:cBhvr>
                                        <p:cTn id="39" dur="500" spd="-99900" fill="hold"/>
                                        <p:tgtEl>
                                          <p:spTgt spid="82"/>
                                        </p:tgtEl>
                                        <p:attrNameLst>
                                          <p:attrName>ppt_x</p:attrName>
                                          <p:attrName>ppt_y</p:attrName>
                                        </p:attrNameLst>
                                      </p:cBhvr>
                                      <p:rCtr x="-8681" y="-14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autoUpdateAnimBg="0"/>
      <p:bldP spid="64" grpId="1" animBg="1" autoUpdateAnimBg="0"/>
      <p:bldP spid="66" grpId="0" animBg="1" autoUpdateAnimBg="0"/>
      <p:bldP spid="66" grpId="1" animBg="1" autoUpdateAnimBg="0"/>
      <p:bldP spid="71" grpId="0"/>
      <p:bldP spid="74" grpId="0"/>
      <p:bldP spid="78" grpId="0" animBg="1" autoUpdateAnimBg="0"/>
      <p:bldP spid="78" grpId="1" animBg="1" autoUpdateAnimBg="0"/>
      <p:bldP spid="79" grpId="0"/>
      <p:bldP spid="81" grpId="0"/>
      <p:bldP spid="82" grpId="0" animBg="1" autoUpdateAnimBg="0"/>
      <p:bldP spid="82" grpId="1"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25611"/>
            <a:ext cx="2959931" cy="965371"/>
          </a:xfrm>
          <a:prstGeom prst="rect">
            <a:avLst/>
          </a:prstGeom>
        </p:spPr>
      </p:pic>
      <p:sp>
        <p:nvSpPr>
          <p:cNvPr id="4" name="TextBox 3"/>
          <p:cNvSpPr txBox="1"/>
          <p:nvPr/>
        </p:nvSpPr>
        <p:spPr>
          <a:xfrm>
            <a:off x="765175" y="37158"/>
            <a:ext cx="8016219" cy="738664"/>
          </a:xfrm>
          <a:prstGeom prst="rect">
            <a:avLst/>
          </a:prstGeom>
          <a:solidFill>
            <a:schemeClr val="accent1">
              <a:lumMod val="20000"/>
              <a:lumOff val="80000"/>
            </a:schemeClr>
          </a:solidFill>
        </p:spPr>
        <p:txBody>
          <a:bodyPr wrap="square" rtlCol="0">
            <a:spAutoFit/>
          </a:bodyPr>
          <a:lstStyle/>
          <a:p>
            <a:pPr defTabSz="913765">
              <a:lnSpc>
                <a:spcPct val="150000"/>
              </a:lnSpc>
            </a:pP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I.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Vị</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trí</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của</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chuyển</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động</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tại</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thời</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điểm</a:t>
            </a:r>
            <a:endPar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5" name="AutoShape 4" descr="EVN khởi công dự án nhà máy thủy điện Hòa Bình mở rộng hơn 9.200 tỷ đ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 name="AutoShape 6" descr="EVN khởi công dự án nhà máy thủy điện Hòa Bình mở rộng hơn 9.200 tỷ đồng"/>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8" descr="EVN khởi công dự án nhà máy thủy điện Hòa Bình mở rộng hơn 9.200 tỷ đồng"/>
          <p:cNvSpPr>
            <a:spLocks noChangeAspect="1" noChangeArrowheads="1"/>
          </p:cNvSpPr>
          <p:nvPr/>
        </p:nvSpPr>
        <p:spPr bwMode="auto">
          <a:xfrm>
            <a:off x="46037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AutoShape 10" descr="EVN khởi công dự án nhà máy thủy điện Hòa Bình mở rộng hơn 9.200 tỷ đồng"/>
          <p:cNvSpPr>
            <a:spLocks noChangeAspect="1" noChangeArrowheads="1"/>
          </p:cNvSpPr>
          <p:nvPr/>
        </p:nvSpPr>
        <p:spPr bwMode="auto">
          <a:xfrm>
            <a:off x="612775" y="3127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0" name="AutoShape 12" descr="DỰ ÁN NHÀ MÁY THỦY ĐIỆN TRỊ AN"/>
          <p:cNvSpPr>
            <a:spLocks noChangeAspect="1" noChangeArrowheads="1"/>
          </p:cNvSpPr>
          <p:nvPr/>
        </p:nvSpPr>
        <p:spPr bwMode="auto">
          <a:xfrm>
            <a:off x="765175" y="4651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3" name="Rectangle 12"/>
          <p:cNvSpPr/>
          <p:nvPr/>
        </p:nvSpPr>
        <p:spPr>
          <a:xfrm>
            <a:off x="1069975" y="1087788"/>
            <a:ext cx="9146080" cy="523220"/>
          </a:xfrm>
          <a:prstGeom prst="rect">
            <a:avLst/>
          </a:prstGeom>
        </p:spPr>
        <p:txBody>
          <a:bodyPr wrap="square">
            <a:spAutoFit/>
          </a:bodyPr>
          <a:lstStyle/>
          <a:p>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xoy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4.1)?</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811389"/>
            <a:ext cx="4761187" cy="471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24828" y="2084000"/>
            <a:ext cx="844685" cy="923330"/>
          </a:xfrm>
          <a:prstGeom prst="rect">
            <a:avLst/>
          </a:prstGeom>
        </p:spPr>
        <p:txBody>
          <a:bodyPr wrap="square">
            <a:spAutoFit/>
          </a:bodyPr>
          <a:lstStyle/>
          <a:p>
            <a:r>
              <a:rPr lang="en-US" altLang="en-US" sz="54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endParaRPr lang="vi-VN" sz="5400" dirty="0"/>
          </a:p>
        </p:txBody>
      </p:sp>
      <p:sp>
        <p:nvSpPr>
          <p:cNvPr id="27" name="Rectangle 26"/>
          <p:cNvSpPr/>
          <p:nvPr/>
        </p:nvSpPr>
        <p:spPr>
          <a:xfrm>
            <a:off x="917573" y="2284055"/>
            <a:ext cx="5987723"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mốc</a:t>
            </a:r>
            <a:r>
              <a:rPr lang="en-US" sz="2800" dirty="0">
                <a:latin typeface="Times New Roman" pitchFamily="18" charset="0"/>
                <a:cs typeface="Times New Roman" pitchFamily="18" charset="0"/>
              </a:rPr>
              <a:t> </a:t>
            </a:r>
          </a:p>
        </p:txBody>
      </p:sp>
      <p:sp>
        <p:nvSpPr>
          <p:cNvPr id="28" name="Rectangle 27"/>
          <p:cNvSpPr/>
          <p:nvPr/>
        </p:nvSpPr>
        <p:spPr>
          <a:xfrm>
            <a:off x="991145" y="2909437"/>
            <a:ext cx="5914153" cy="1384995"/>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ox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xoy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mốc</a:t>
            </a:r>
            <a:endParaRPr lang="en-US" sz="2800" dirty="0">
              <a:latin typeface="Times New Roman" pitchFamily="18" charset="0"/>
              <a:cs typeface="Times New Roman" pitchFamily="18" charset="0"/>
            </a:endParaRPr>
          </a:p>
        </p:txBody>
      </p:sp>
      <p:sp>
        <p:nvSpPr>
          <p:cNvPr id="29" name="Rectangle 28"/>
          <p:cNvSpPr/>
          <p:nvPr/>
        </p:nvSpPr>
        <p:spPr>
          <a:xfrm>
            <a:off x="1014794" y="4294432"/>
            <a:ext cx="5793284" cy="954107"/>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a:t>
            </a:r>
          </a:p>
        </p:txBody>
      </p:sp>
      <p:sp>
        <p:nvSpPr>
          <p:cNvPr id="15" name="Rectangle 14"/>
          <p:cNvSpPr/>
          <p:nvPr/>
        </p:nvSpPr>
        <p:spPr>
          <a:xfrm>
            <a:off x="1069974" y="1737870"/>
            <a:ext cx="5251999" cy="523220"/>
          </a:xfrm>
          <a:prstGeom prst="rect">
            <a:avLst/>
          </a:prstGeom>
        </p:spPr>
        <p:txBody>
          <a:bodyPr wrap="square">
            <a:spAutoFit/>
          </a:bodyPr>
          <a:lstStyle/>
          <a:p>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Để</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xác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định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vị</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trí</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của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vật</a:t>
            </a:r>
            <a:r>
              <a:rPr lang="en-US" sz="2800" dirty="0">
                <a:solidFill>
                  <a:srgbClr val="0070C0"/>
                </a:solidFill>
                <a:latin typeface="Times New Roman" pitchFamily="18" charset="0"/>
                <a:cs typeface="Times New Roman" pitchFamily="18" charset="0"/>
              </a:rPr>
              <a:t> ta </a:t>
            </a:r>
            <a:r>
              <a:rPr lang="en-US" sz="2800" dirty="0" err="1">
                <a:solidFill>
                  <a:srgbClr val="0070C0"/>
                </a:solidFill>
                <a:latin typeface="Times New Roman" pitchFamily="18" charset="0"/>
                <a:cs typeface="Times New Roman" pitchFamily="18" charset="0"/>
              </a:rPr>
              <a:t>cần</a:t>
            </a:r>
            <a:r>
              <a:rPr lang="en-US" sz="28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3184720728"/>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26" grpId="0"/>
      <p:bldP spid="27" grpId="0"/>
      <p:bldP spid="28" grpId="0"/>
      <p:bldP spid="2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5" name="AutoShape 6" descr="Phát hiện một cấu trúc mới trong quang quyển Mặt Trờ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 name="AutoShape 10" descr="Tại sao bếp gas cháy lửa đỏ, nấu bị đen đáy nồi? - META.vn"/>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9" name="Rectangle 8"/>
          <p:cNvSpPr/>
          <p:nvPr/>
        </p:nvSpPr>
        <p:spPr>
          <a:xfrm>
            <a:off x="612776" y="945440"/>
            <a:ext cx="10824049" cy="1077218"/>
          </a:xfrm>
          <a:prstGeom prst="rect">
            <a:avLst/>
          </a:prstGeom>
        </p:spPr>
        <p:txBody>
          <a:bodyPr wrap="square">
            <a:spAutoFit/>
          </a:bodyPr>
          <a:lstStyle/>
          <a:p>
            <a:pPr algn="just"/>
            <a:r>
              <a:rPr lang="en-US" sz="3200" dirty="0">
                <a:solidFill>
                  <a:srgbClr val="0070C0"/>
                </a:solidFill>
                <a:latin typeface="Times New Roman" pitchFamily="18" charset="0"/>
                <a:cs typeface="Times New Roman" pitchFamily="18" charset="0"/>
              </a:rPr>
              <a:t>*</a:t>
            </a:r>
            <a:r>
              <a:rPr lang="en-US" sz="3200" dirty="0" err="1">
                <a:solidFill>
                  <a:srgbClr val="0070C0"/>
                </a:solidFill>
                <a:latin typeface="Times New Roman" pitchFamily="18" charset="0"/>
                <a:cs typeface="Times New Roman" pitchFamily="18" charset="0"/>
              </a:rPr>
              <a:t>Trong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thực</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tế</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người</a:t>
            </a:r>
            <a:r>
              <a:rPr lang="en-US" sz="3200" dirty="0">
                <a:solidFill>
                  <a:srgbClr val="0070C0"/>
                </a:solidFill>
                <a:latin typeface="Times New Roman" pitchFamily="18" charset="0"/>
                <a:cs typeface="Times New Roman" pitchFamily="18" charset="0"/>
              </a:rPr>
              <a:t> ta </a:t>
            </a:r>
            <a:r>
              <a:rPr lang="en-US" sz="3200" dirty="0" err="1">
                <a:solidFill>
                  <a:srgbClr val="0070C0"/>
                </a:solidFill>
                <a:latin typeface="Times New Roman" pitchFamily="18" charset="0"/>
                <a:cs typeface="Times New Roman" pitchFamily="18" charset="0"/>
              </a:rPr>
              <a:t>thường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chọn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hệ</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toạ</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độ</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trùng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với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hệ</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toạ</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độ</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địa</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lí</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có</a:t>
            </a:r>
            <a:r>
              <a:rPr lang="en-US" sz="3200" dirty="0">
                <a:solidFill>
                  <a:srgbClr val="0070C0"/>
                </a:solidFill>
                <a:latin typeface="Times New Roman" pitchFamily="18" charset="0"/>
                <a:cs typeface="Times New Roman" pitchFamily="18" charset="0"/>
              </a:rPr>
              <a:t>: </a:t>
            </a:r>
          </a:p>
        </p:txBody>
      </p:sp>
      <p:sp>
        <p:nvSpPr>
          <p:cNvPr id="10" name="Rectangle 9"/>
          <p:cNvSpPr/>
          <p:nvPr/>
        </p:nvSpPr>
        <p:spPr>
          <a:xfrm>
            <a:off x="764271" y="2148456"/>
            <a:ext cx="5964076" cy="3785652"/>
          </a:xfrm>
          <a:prstGeom prst="rect">
            <a:avLst/>
          </a:prstGeom>
        </p:spPr>
        <p:txBody>
          <a:bodyPr wrap="square">
            <a:spAutoFit/>
          </a:bodyPr>
          <a:lstStyle/>
          <a:p>
            <a:pPr algn="just">
              <a:lnSpc>
                <a:spcPct val="15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mốc</a:t>
            </a:r>
            <a:r>
              <a:rPr lang="en-US" sz="3200" dirty="0">
                <a:latin typeface="Times New Roman" pitchFamily="18" charset="0"/>
                <a:cs typeface="Times New Roman" pitchFamily="18" charset="0"/>
              </a:rPr>
              <a:t>.</a:t>
            </a:r>
          </a:p>
          <a:p>
            <a:pPr algn="just">
              <a:lnSpc>
                <a:spcPct val="15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hướng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Đông</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Tây</a:t>
            </a:r>
            <a:endParaRPr lang="en-US" sz="3200" dirty="0">
              <a:latin typeface="Times New Roman" pitchFamily="18" charset="0"/>
              <a:cs typeface="Times New Roman" pitchFamily="18" charset="0"/>
            </a:endParaRPr>
          </a:p>
          <a:p>
            <a:pPr algn="just">
              <a:lnSpc>
                <a:spcPct val="15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hướng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Bắc</a:t>
            </a:r>
            <a:r>
              <a:rPr lang="en-US" sz="3200" dirty="0">
                <a:latin typeface="Times New Roman" pitchFamily="18" charset="0"/>
                <a:cs typeface="Times New Roman" pitchFamily="18" charset="0"/>
              </a:rPr>
              <a:t> – Nam.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526" y="2134809"/>
            <a:ext cx="4704727" cy="407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7060" y="1117798"/>
            <a:ext cx="844685" cy="923330"/>
          </a:xfrm>
          <a:prstGeom prst="rect">
            <a:avLst/>
          </a:prstGeom>
        </p:spPr>
        <p:txBody>
          <a:bodyPr wrap="square">
            <a:spAutoFit/>
          </a:bodyPr>
          <a:lstStyle/>
          <a:p>
            <a:r>
              <a:rPr lang="en-US" altLang="en-US" sz="54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endParaRPr lang="vi-VN" sz="5400" dirty="0"/>
          </a:p>
        </p:txBody>
      </p:sp>
    </p:spTree>
    <p:extLst>
      <p:ext uri="{BB962C8B-B14F-4D97-AF65-F5344CB8AC3E}">
        <p14:creationId xmlns:p14="http://schemas.microsoft.com/office/powerpoint/2010/main" val="3687495400"/>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3" name="文本框 30"/>
          <p:cNvSpPr txBox="1"/>
          <p:nvPr/>
        </p:nvSpPr>
        <p:spPr>
          <a:xfrm>
            <a:off x="1051500" y="0"/>
            <a:ext cx="7208961" cy="661207"/>
          </a:xfrm>
          <a:prstGeom prst="rect">
            <a:avLst/>
          </a:prstGeom>
          <a:solidFill>
            <a:schemeClr val="accent1">
              <a:lumMod val="20000"/>
              <a:lumOff val="80000"/>
            </a:schemeClr>
          </a:solidFill>
        </p:spPr>
        <p:txBody>
          <a:bodyPr wrap="none" rtlCol="0">
            <a:spAutoFit/>
          </a:bodyPr>
          <a:lstStyle/>
          <a:p>
            <a:pPr defTabSz="913765">
              <a:lnSpc>
                <a:spcPct val="150000"/>
              </a:lnSpc>
            </a:pP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I.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Vị</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trí</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của</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chuyển</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động</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tại</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thời</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điểm</a:t>
            </a:r>
            <a:endPar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18" name="Picture 2" descr="Bài tập dấu chấm hỏi - Luyện tập về dấu chấm hỏi lớp 2 - VnDoc.com - Hệ  Thống PP BĐS Nghỉ Dưỡng Cao Cấp Địa ốc 5 S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75" y="1045911"/>
            <a:ext cx="1140196" cy="9638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Downloads\ban-do-nuoc-cong-hoa-xa-hoi-chu-nghia-viet-n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7846" y="829397"/>
            <a:ext cx="4521287" cy="571758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393529" y="1204678"/>
            <a:ext cx="5607772" cy="2062103"/>
          </a:xfrm>
          <a:prstGeom prst="rect">
            <a:avLst/>
          </a:prstGeom>
        </p:spPr>
        <p:txBody>
          <a:bodyPr wrap="square">
            <a:spAutoFit/>
          </a:bodyPr>
          <a:lstStyle/>
          <a:p>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Phòng</a:t>
            </a:r>
            <a:r>
              <a:rPr lang="en-US" sz="3200" dirty="0">
                <a:latin typeface="Times New Roman" pitchFamily="18" charset="0"/>
                <a:cs typeface="Times New Roman" pitchFamily="18" charset="0"/>
              </a:rPr>
              <a:t> so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2214110935"/>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3" name="文本框 30"/>
          <p:cNvSpPr txBox="1"/>
          <p:nvPr/>
        </p:nvSpPr>
        <p:spPr>
          <a:xfrm>
            <a:off x="1051500" y="0"/>
            <a:ext cx="7208961" cy="661207"/>
          </a:xfrm>
          <a:prstGeom prst="rect">
            <a:avLst/>
          </a:prstGeom>
          <a:solidFill>
            <a:schemeClr val="accent1">
              <a:lumMod val="20000"/>
              <a:lumOff val="80000"/>
            </a:schemeClr>
          </a:solidFill>
        </p:spPr>
        <p:txBody>
          <a:bodyPr wrap="none" rtlCol="0">
            <a:spAutoFit/>
          </a:bodyPr>
          <a:lstStyle/>
          <a:p>
            <a:pPr defTabSz="913765">
              <a:lnSpc>
                <a:spcPct val="150000"/>
              </a:lnSpc>
            </a:pP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I.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Vị</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trí</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của</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chuyển</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động</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tại</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thời</a:t>
            </a:r>
            <a:r>
              <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u="sng" dirty="0" err="1">
                <a:solidFill>
                  <a:srgbClr val="FF0000"/>
                </a:solidFill>
                <a:latin typeface="Times New Roman" pitchFamily="18" charset="0"/>
                <a:ea typeface="Yeseva One" panose="00000500000000000000" charset="0"/>
                <a:cs typeface="Times New Roman" pitchFamily="18" charset="0"/>
                <a:sym typeface="Yeseva One" panose="00000500000000000000" charset="0"/>
              </a:rPr>
              <a:t>điểm</a:t>
            </a:r>
            <a:endParaRPr lang="en-US" altLang="zh-CN" sz="2800" b="1" u="sng" dirty="0">
              <a:solidFill>
                <a:srgbClr val="FF0000"/>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18" name="Picture 2" descr="Bài tập dấu chấm hỏi - Luyện tập về dấu chấm hỏi lớp 2 - VnDoc.com - Hệ  Thống PP BĐS Nghỉ Dưỡng Cao Cấp Địa ốc 5 S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75" y="1045911"/>
            <a:ext cx="1140196" cy="96386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175161" y="945366"/>
            <a:ext cx="10875812" cy="1077218"/>
          </a:xfrm>
          <a:prstGeom prst="rect">
            <a:avLst/>
          </a:prstGeom>
        </p:spPr>
        <p:txBody>
          <a:bodyPr wrap="square">
            <a:spAutoFit/>
          </a:bodyPr>
          <a:lstStyle/>
          <a:p>
            <a:r>
              <a:rPr lang="vi-VN" sz="3200" dirty="0">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Vị trí của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phố</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Hải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Phòng</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cách trung tâm thủ đô Hà Nội 120 km về phía Đông – Bắc. </a:t>
            </a:r>
            <a:endParaRPr lang="en-US" sz="3200" dirty="0">
              <a:solidFill>
                <a:srgbClr val="FF0000"/>
              </a:solidFill>
              <a:latin typeface="Times New Roman" pitchFamily="18" charset="0"/>
              <a:cs typeface="Times New Roman" pitchFamily="18" charset="0"/>
            </a:endParaRPr>
          </a:p>
        </p:txBody>
      </p:sp>
      <p:pic>
        <p:nvPicPr>
          <p:cNvPr id="7" name="Picture 6" descr="Map&#10;&#10;Description automatically generated">
            <a:extLst>
              <a:ext uri="{FF2B5EF4-FFF2-40B4-BE49-F238E27FC236}">
                <a16:creationId xmlns:a16="http://schemas.microsoft.com/office/drawing/2014/main" id="{3FAF9783-DD7A-6410-782B-41C4E7A8718F}"/>
              </a:ext>
            </a:extLst>
          </p:cNvPr>
          <p:cNvPicPr>
            <a:picLocks noChangeAspect="1"/>
          </p:cNvPicPr>
          <p:nvPr/>
        </p:nvPicPr>
        <p:blipFill rotWithShape="1">
          <a:blip r:embed="rId4">
            <a:extLst>
              <a:ext uri="{28A0092B-C50C-407E-A947-70E740481C1C}">
                <a14:useLocalDpi xmlns:a14="http://schemas.microsoft.com/office/drawing/2010/main" val="0"/>
              </a:ext>
            </a:extLst>
          </a:blip>
          <a:srcRect l="5567" t="13239" r="55169" b="68896"/>
          <a:stretch/>
        </p:blipFill>
        <p:spPr>
          <a:xfrm>
            <a:off x="2943622" y="2146255"/>
            <a:ext cx="6839533" cy="4401831"/>
          </a:xfrm>
          <a:prstGeom prst="rect">
            <a:avLst/>
          </a:prstGeom>
          <a:ln w="19050">
            <a:solidFill>
              <a:srgbClr val="FF0000"/>
            </a:solidFill>
            <a:prstDash val="sysDash"/>
          </a:ln>
          <a:effectLst>
            <a:outerShdw blurRad="190500" algn="tl" rotWithShape="0">
              <a:srgbClr val="000000">
                <a:alpha val="70000"/>
              </a:srgbClr>
            </a:outerShdw>
          </a:effectLst>
        </p:spPr>
      </p:pic>
    </p:spTree>
    <p:extLst>
      <p:ext uri="{BB962C8B-B14F-4D97-AF65-F5344CB8AC3E}">
        <p14:creationId xmlns:p14="http://schemas.microsoft.com/office/powerpoint/2010/main" val="264403980"/>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2-1031-7">
  <a:themeElements>
    <a:clrScheme name="自定义 1429">
      <a:dk1>
        <a:sysClr val="windowText" lastClr="000000"/>
      </a:dk1>
      <a:lt1>
        <a:sysClr val="window" lastClr="FFFFFF"/>
      </a:lt1>
      <a:dk2>
        <a:srgbClr val="44546A"/>
      </a:dk2>
      <a:lt2>
        <a:srgbClr val="E7E6E6"/>
      </a:lt2>
      <a:accent1>
        <a:srgbClr val="9AA4C1"/>
      </a:accent1>
      <a:accent2>
        <a:srgbClr val="9AA4C1"/>
      </a:accent2>
      <a:accent3>
        <a:srgbClr val="9AA4C1"/>
      </a:accent3>
      <a:accent4>
        <a:srgbClr val="9AA4C1"/>
      </a:accent4>
      <a:accent5>
        <a:srgbClr val="9AA4C1"/>
      </a:accent5>
      <a:accent6>
        <a:srgbClr val="9AA4C1"/>
      </a:accent6>
      <a:hlink>
        <a:srgbClr val="9AA4C1"/>
      </a:hlink>
      <a:folHlink>
        <a:srgbClr val="9AA4C1"/>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2-1031-7</Template>
  <TotalTime>801</TotalTime>
  <Words>1814</Words>
  <Application>Microsoft Office PowerPoint</Application>
  <PresentationFormat>Widescreen</PresentationFormat>
  <Paragraphs>200</Paragraphs>
  <Slides>30</Slides>
  <Notes>0</Notes>
  <HiddenSlides>0</HiddenSlides>
  <MMClips>1</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30</vt:i4>
      </vt:variant>
    </vt:vector>
  </HeadingPairs>
  <TitlesOfParts>
    <vt:vector size="44" baseType="lpstr">
      <vt:lpstr>等线</vt:lpstr>
      <vt:lpstr>Arial</vt:lpstr>
      <vt:lpstr>Barlow Condensed Thin</vt:lpstr>
      <vt:lpstr>Calibri</vt:lpstr>
      <vt:lpstr>Calibri Light</vt:lpstr>
      <vt:lpstr>Cambria Math</vt:lpstr>
      <vt:lpstr>Times New Roman</vt:lpstr>
      <vt:lpstr>VNI-Helve</vt:lpstr>
      <vt:lpstr>Yeseva One</vt:lpstr>
      <vt:lpstr>2-1031-7</vt:lpstr>
      <vt:lpstr>Default Design</vt:lpstr>
      <vt:lpstr>1_Default Design</vt:lpstr>
      <vt:lpstr>Office Theme</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TV-STEM</Manager>
  <Company>TV-STEM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TV-STEM</dc:title>
  <dc:subject>TV-STEM</dc:subject>
  <dc:creator>TV-STEM</dc:creator>
  <cp:keywords>TV-STEM</cp:keywords>
  <dc:description>TV-STEM</dc:description>
  <cp:lastModifiedBy>Nghiêm Xuân</cp:lastModifiedBy>
  <cp:revision>135</cp:revision>
  <dcterms:created xsi:type="dcterms:W3CDTF">2018-12-13T14:11:00Z</dcterms:created>
  <dcterms:modified xsi:type="dcterms:W3CDTF">2022-08-31T09:57:14Z</dcterms:modified>
  <cp:category>TV-STEM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0F19EC5A6A3C40128252B93579862A71</vt:lpwstr>
  </property>
  <property fmtid="{D5CDD505-2E9C-101B-9397-08002B2CF9AE}" pid="3" name="KSOProductBuildVer">
    <vt:lpwstr>2052-11.1.0.10463</vt:lpwstr>
  </property>
</Properties>
</file>