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6"/>
  </p:notesMasterIdLst>
  <p:sldIdLst>
    <p:sldId id="275" r:id="rId2"/>
    <p:sldId id="300" r:id="rId3"/>
    <p:sldId id="301" r:id="rId4"/>
    <p:sldId id="276" r:id="rId5"/>
    <p:sldId id="302" r:id="rId6"/>
    <p:sldId id="303" r:id="rId7"/>
    <p:sldId id="280" r:id="rId8"/>
    <p:sldId id="304" r:id="rId9"/>
    <p:sldId id="306" r:id="rId10"/>
    <p:sldId id="307" r:id="rId11"/>
    <p:sldId id="308" r:id="rId12"/>
    <p:sldId id="309" r:id="rId13"/>
    <p:sldId id="310" r:id="rId14"/>
    <p:sldId id="286" r:id="rId15"/>
    <p:sldId id="287" r:id="rId16"/>
    <p:sldId id="311" r:id="rId17"/>
    <p:sldId id="312" r:id="rId18"/>
    <p:sldId id="313" r:id="rId19"/>
    <p:sldId id="314" r:id="rId20"/>
    <p:sldId id="315" r:id="rId21"/>
    <p:sldId id="316" r:id="rId22"/>
    <p:sldId id="278" r:id="rId23"/>
    <p:sldId id="317" r:id="rId24"/>
    <p:sldId id="27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3333CC"/>
    <a:srgbClr val="336600"/>
    <a:srgbClr val="FF3300"/>
    <a:srgbClr val="FF0066"/>
    <a:srgbClr val="FF33CC"/>
    <a:srgbClr val="6699FF"/>
    <a:srgbClr val="D60093"/>
    <a:srgbClr val="00808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7:06:00.412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7:10:46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7:10:49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21CCC-E694-469A-B953-ACD8272CD7D8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03F76-8560-4157-8E28-806EE7725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79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C8F8A-3FC5-44E3-87C3-5962EF78DE6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94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53E2-B497-4C5E-8A93-E903133CAEAB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BC94-8CD3-4E3D-BE22-01A44C348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53E2-B497-4C5E-8A93-E903133CAEAB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BC94-8CD3-4E3D-BE22-01A44C348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53E2-B497-4C5E-8A93-E903133CAEAB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BC94-8CD3-4E3D-BE22-01A44C348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53E2-B497-4C5E-8A93-E903133CAEAB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BC94-8CD3-4E3D-BE22-01A44C348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53E2-B497-4C5E-8A93-E903133CAEAB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BC94-8CD3-4E3D-BE22-01A44C348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53E2-B497-4C5E-8A93-E903133CAEAB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BC94-8CD3-4E3D-BE22-01A44C348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53E2-B497-4C5E-8A93-E903133CAEAB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BC94-8CD3-4E3D-BE22-01A44C348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53E2-B497-4C5E-8A93-E903133CAEAB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BC94-8CD3-4E3D-BE22-01A44C348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53E2-B497-4C5E-8A93-E903133CAEAB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BC94-8CD3-4E3D-BE22-01A44C348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53E2-B497-4C5E-8A93-E903133CAEAB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BC94-8CD3-4E3D-BE22-01A44C348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53E2-B497-4C5E-8A93-E903133CAEAB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BC94-8CD3-4E3D-BE22-01A44C3484D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BB353E2-B497-4C5E-8A93-E903133CAEAB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E9FBC94-8CD3-4E3D-BE22-01A44C3484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3" Type="http://schemas.openxmlformats.org/officeDocument/2006/relationships/notesSlide" Target="../notesSlides/notesSlide1.xml"/><Relationship Id="rId7" Type="http://schemas.openxmlformats.org/officeDocument/2006/relationships/customXml" Target="../ink/ink2.xml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60.png"/><Relationship Id="rId11" Type="http://schemas.openxmlformats.org/officeDocument/2006/relationships/image" Target="../media/image23.png"/><Relationship Id="rId5" Type="http://schemas.openxmlformats.org/officeDocument/2006/relationships/customXml" Target="../ink/ink1.xml"/><Relationship Id="rId10" Type="http://schemas.openxmlformats.org/officeDocument/2006/relationships/customXml" Target="../ink/ink3.xml"/><Relationship Id="rId4" Type="http://schemas.openxmlformats.org/officeDocument/2006/relationships/image" Target="../media/image22.png"/><Relationship Id="rId9" Type="http://schemas.openxmlformats.org/officeDocument/2006/relationships/image" Target="../media/image180.png"/><Relationship Id="rId1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10831_1383999633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482601"/>
            <a:ext cx="1447800" cy="145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3587490" y="533400"/>
            <a:ext cx="6547111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  <a:cs typeface="Arial"/>
              </a:rPr>
              <a:t>VẬT LÝ 10</a:t>
            </a:r>
          </a:p>
        </p:txBody>
      </p: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3276600" y="1535008"/>
            <a:ext cx="5187950" cy="1577524"/>
            <a:chOff x="240" y="1774"/>
            <a:chExt cx="2891" cy="891"/>
          </a:xfrm>
        </p:grpSpPr>
        <p:sp>
          <p:nvSpPr>
            <p:cNvPr id="10" name="WordArt 6"/>
            <p:cNvSpPr>
              <a:spLocks noChangeArrowheads="1" noChangeShapeType="1" noTextEdit="1"/>
            </p:cNvSpPr>
            <p:nvPr/>
          </p:nvSpPr>
          <p:spPr bwMode="auto">
            <a:xfrm>
              <a:off x="240" y="2062"/>
              <a:ext cx="2891" cy="60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600" b="1" kern="10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CHUYỂN ĐỘNG TRÒN ĐỀU</a:t>
              </a:r>
            </a:p>
          </p:txBody>
        </p:sp>
        <p:sp>
          <p:nvSpPr>
            <p:cNvPr id="11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330" y="1774"/>
              <a:ext cx="712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600" b="1" kern="10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CHƯ</a:t>
              </a:r>
              <a:r>
                <a:rPr lang="vi-VN" sz="3600" b="1" kern="10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Ơ</a:t>
              </a:r>
              <a:r>
                <a:rPr lang="en-US" sz="3600" b="1" kern="10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NG VI: </a:t>
              </a:r>
            </a:p>
          </p:txBody>
        </p:sp>
      </p:grpSp>
      <p:pic>
        <p:nvPicPr>
          <p:cNvPr id="1026" name="Picture 2" descr="Kết quả hình ảnh cho trái đất qua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35" y="1524000"/>
            <a:ext cx="1682278" cy="168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119EAC-20BE-490B-8CA6-BBF025F18D55}"/>
              </a:ext>
            </a:extLst>
          </p:cNvPr>
          <p:cNvSpPr txBox="1"/>
          <p:nvPr/>
        </p:nvSpPr>
        <p:spPr>
          <a:xfrm>
            <a:off x="1134609" y="3628941"/>
            <a:ext cx="992278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BÀI 31: </a:t>
            </a: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ĐỘNG HỌC CỦA CHUYỂN ĐỘNG TRÒN ĐỀU</a:t>
            </a:r>
          </a:p>
        </p:txBody>
      </p:sp>
    </p:spTree>
    <p:extLst>
      <p:ext uri="{BB962C8B-B14F-4D97-AF65-F5344CB8AC3E}">
        <p14:creationId xmlns:p14="http://schemas.microsoft.com/office/powerpoint/2010/main" val="132361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5000" y="509907"/>
            <a:ext cx="98555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II. CHUYỂN ĐỘNG TRÒN ĐỀU. TỐC ĐỘ VÀ TỐC ĐỘ GÓC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7400" y="943428"/>
            <a:ext cx="2501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Tốc</a:t>
            </a:r>
            <a:r>
              <a:rPr lang="en-US" sz="28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góc</a:t>
            </a:r>
            <a:endParaRPr lang="en-US" sz="28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438996-6D90-404F-BBA6-DA244E2FBF5D}"/>
              </a:ext>
            </a:extLst>
          </p:cNvPr>
          <p:cNvSpPr/>
          <p:nvPr/>
        </p:nvSpPr>
        <p:spPr>
          <a:xfrm>
            <a:off x="1959376" y="1658541"/>
            <a:ext cx="3810000" cy="828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D67A95-7CA4-44F1-A48B-E0DACF74C46D}"/>
              </a:ext>
            </a:extLst>
          </p:cNvPr>
          <p:cNvSpPr/>
          <p:nvPr/>
        </p:nvSpPr>
        <p:spPr>
          <a:xfrm>
            <a:off x="1905000" y="2888779"/>
            <a:ext cx="3864376" cy="828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7AC9E3-9996-41AB-AC30-1CA98F490A5D}"/>
              </a:ext>
            </a:extLst>
          </p:cNvPr>
          <p:cNvSpPr/>
          <p:nvPr/>
        </p:nvSpPr>
        <p:spPr>
          <a:xfrm>
            <a:off x="1905000" y="4167201"/>
            <a:ext cx="3962401" cy="924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roto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rad/s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0B0121-1837-4EBE-9B4E-7FDF124DA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584215"/>
            <a:ext cx="3810000" cy="828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A0D121-CAC9-43CA-AA82-BABD42553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2783114"/>
            <a:ext cx="3810000" cy="9304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29D175-FD22-48BC-AB0C-93651A112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4329782"/>
            <a:ext cx="3810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4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5000" y="509907"/>
            <a:ext cx="98555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II. CHUYỂN ĐỘNG TRÒN ĐỀU. TỐC ĐỘ VÀ TỐC ĐỘ GÓC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7400" y="943428"/>
            <a:ext cx="2501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Tốc</a:t>
            </a:r>
            <a:r>
              <a:rPr lang="en-US" sz="28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góc</a:t>
            </a:r>
            <a:endParaRPr lang="en-US" sz="28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D0651C-C4FC-4446-9362-DF244EEBDF9C}"/>
              </a:ext>
            </a:extLst>
          </p:cNvPr>
          <p:cNvSpPr txBox="1"/>
          <p:nvPr/>
        </p:nvSpPr>
        <p:spPr>
          <a:xfrm>
            <a:off x="2057400" y="1653947"/>
            <a:ext cx="12795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ED3D79-FC66-42E9-851B-330B38F9B29D}"/>
              </a:ext>
            </a:extLst>
          </p:cNvPr>
          <p:cNvSpPr txBox="1"/>
          <p:nvPr/>
        </p:nvSpPr>
        <p:spPr>
          <a:xfrm>
            <a:off x="2062088" y="2276767"/>
            <a:ext cx="80678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- Chu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quay (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T)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76441B-32FF-469C-8F6D-1B7FB85352F2}"/>
              </a:ext>
            </a:extLst>
          </p:cNvPr>
          <p:cNvSpPr txBox="1"/>
          <p:nvPr/>
        </p:nvSpPr>
        <p:spPr>
          <a:xfrm>
            <a:off x="2095499" y="3394192"/>
            <a:ext cx="8001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Tần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f)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quay đ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Đ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tần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héc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(Hz)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0C6399-E72D-462E-942A-7C26A4C5163D}"/>
              </a:ext>
            </a:extLst>
          </p:cNvPr>
          <p:cNvSpPr txBox="1"/>
          <p:nvPr/>
        </p:nvSpPr>
        <p:spPr>
          <a:xfrm>
            <a:off x="2063847" y="4511617"/>
            <a:ext cx="220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- Ta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5A66258-C2D1-4A51-8730-91AA4E49B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095" y="4415916"/>
            <a:ext cx="2021367" cy="8925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5C91679-D54C-47B4-B03C-E0D5E8095B8E}"/>
              </a:ext>
            </a:extLst>
          </p:cNvPr>
          <p:cNvSpPr txBox="1"/>
          <p:nvPr/>
        </p:nvSpPr>
        <p:spPr>
          <a:xfrm>
            <a:off x="7010400" y="4458655"/>
            <a:ext cx="5918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(5)</a:t>
            </a:r>
          </a:p>
        </p:txBody>
      </p:sp>
    </p:spTree>
    <p:extLst>
      <p:ext uri="{BB962C8B-B14F-4D97-AF65-F5344CB8AC3E}">
        <p14:creationId xmlns:p14="http://schemas.microsoft.com/office/powerpoint/2010/main" val="357634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2" grpId="0"/>
      <p:bldP spid="13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5000" y="509907"/>
            <a:ext cx="98555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II. CHUYỂN ĐỘNG TRÒN ĐỀU. TỐC ĐỘ VÀ TỐC ĐỘ GÓC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7400" y="943428"/>
            <a:ext cx="2501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Tốc</a:t>
            </a:r>
            <a:r>
              <a:rPr lang="en-US" sz="28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góc</a:t>
            </a:r>
            <a:endParaRPr lang="en-US" sz="28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1C0D1D-66E0-4591-A7D6-225FEA484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098951"/>
            <a:ext cx="3407898" cy="34193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343834-A59B-457B-82DF-A8E6B7F21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168" y="3836618"/>
            <a:ext cx="5742432" cy="8873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97DB0C-83DB-47A4-94C6-6176FA006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5168" y="2648710"/>
            <a:ext cx="1622471" cy="9445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637A68C-E05F-41B8-B014-9E2D8818F771}"/>
              </a:ext>
            </a:extLst>
          </p:cNvPr>
          <p:cNvSpPr txBox="1"/>
          <p:nvPr/>
        </p:nvSpPr>
        <p:spPr>
          <a:xfrm>
            <a:off x="2057400" y="1492590"/>
            <a:ext cx="16161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148BF3-EC2D-4F13-831B-8EB98E907877}"/>
              </a:ext>
            </a:extLst>
          </p:cNvPr>
          <p:cNvSpPr txBox="1"/>
          <p:nvPr/>
        </p:nvSpPr>
        <p:spPr>
          <a:xfrm>
            <a:off x="7620000" y="1974363"/>
            <a:ext cx="259398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ớng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0377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5000" y="509907"/>
            <a:ext cx="98555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II. CHUYỂN ĐỘNG TRÒN ĐỀU. TỐC ĐỘ VÀ TỐC ĐỘ GÓC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7400" y="943428"/>
            <a:ext cx="2501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Tốc</a:t>
            </a:r>
            <a:r>
              <a:rPr lang="en-US" sz="28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góc</a:t>
            </a:r>
            <a:endParaRPr lang="en-US" sz="28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20E0E1-BF9C-4BFD-A724-B790885C3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382" y="1634474"/>
            <a:ext cx="3148818" cy="37807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EA6831-F4CC-4100-86CB-634237251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318800"/>
            <a:ext cx="2971800" cy="6011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4835AF-B05A-4AC4-9B7C-3B1E7A4BB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3520475"/>
            <a:ext cx="5269711" cy="12106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6AC3D6-AABE-4E6D-97EA-4395A7AF7C8D}"/>
              </a:ext>
            </a:extLst>
          </p:cNvPr>
          <p:cNvSpPr txBox="1"/>
          <p:nvPr/>
        </p:nvSpPr>
        <p:spPr>
          <a:xfrm>
            <a:off x="7157724" y="1634474"/>
            <a:ext cx="250100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38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Arrow 16"/>
          <p:cNvSpPr/>
          <p:nvPr/>
        </p:nvSpPr>
        <p:spPr>
          <a:xfrm>
            <a:off x="3657600" y="1756905"/>
            <a:ext cx="4876800" cy="1395633"/>
          </a:xfrm>
          <a:prstGeom prst="rightArrow">
            <a:avLst>
              <a:gd name="adj1" fmla="val 68571"/>
              <a:gd name="adj2" fmla="val 50000"/>
            </a:avLst>
          </a:prstGeom>
          <a:solidFill>
            <a:srgbClr val="99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latin typeface="Arial" pitchFamily="34" charset="0"/>
                <a:cs typeface="Arial" pitchFamily="34" charset="0"/>
              </a:rPr>
              <a:t>+ </a:t>
            </a:r>
            <a:r>
              <a:rPr lang="vi-VN" sz="2600" b="1" dirty="0">
                <a:latin typeface="Arial" pitchFamily="34" charset="0"/>
                <a:cs typeface="Arial" pitchFamily="34" charset="0"/>
              </a:rPr>
              <a:t>quãng đường đi được</a:t>
            </a:r>
          </a:p>
          <a:p>
            <a:r>
              <a:rPr lang="en-US" sz="2600" b="1" dirty="0">
                <a:latin typeface="Arial" pitchFamily="34" charset="0"/>
                <a:cs typeface="Arial" pitchFamily="34" charset="0"/>
              </a:rPr>
              <a:t>+ </a:t>
            </a:r>
            <a:r>
              <a:rPr lang="vi-VN" sz="2600" b="1" dirty="0">
                <a:latin typeface="Arial" pitchFamily="34" charset="0"/>
                <a:cs typeface="Arial" pitchFamily="34" charset="0"/>
              </a:rPr>
              <a:t>hướng chuyển động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22815" y="3429000"/>
            <a:ext cx="350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rial" pitchFamily="34" charset="0"/>
                <a:cs typeface="Arial" pitchFamily="34" charset="0"/>
                <a:sym typeface="Wingdings"/>
              </a:rPr>
              <a:t>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Vectơ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vận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tốc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128015" y="3389856"/>
                <a:ext cx="1729985" cy="1092580"/>
              </a:xfrm>
              <a:prstGeom prst="rect">
                <a:avLst/>
              </a:prstGeom>
              <a:solidFill>
                <a:srgbClr val="FF0066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000" b="1">
                              <a:latin typeface="Cambria Math"/>
                            </a:rPr>
                            <m:t>𝐯</m:t>
                          </m:r>
                        </m:e>
                      </m:acc>
                      <m:r>
                        <a:rPr lang="en-US" sz="30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3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000" b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sz="30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𝒅</m:t>
                              </m:r>
                            </m:e>
                          </m:acc>
                        </m:num>
                        <m:den>
                          <m:r>
                            <a:rPr lang="en-US" sz="3000" b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3000" b="1">
                              <a:latin typeface="Cambria Math"/>
                              <a:ea typeface="Cambria Math"/>
                            </a:rPr>
                            <m:t>𝐭</m:t>
                          </m:r>
                        </m:den>
                      </m:f>
                    </m:oMath>
                  </m:oMathPara>
                </a14:m>
                <a:endParaRPr lang="en-US" sz="30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015" y="3389856"/>
                <a:ext cx="1729985" cy="10925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/>
          <p:cNvSpPr/>
          <p:nvPr/>
        </p:nvSpPr>
        <p:spPr>
          <a:xfrm>
            <a:off x="10007011" y="2847398"/>
            <a:ext cx="223888" cy="36576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CB303C-8507-4E03-9C98-08B7BA00FCB2}"/>
              </a:ext>
            </a:extLst>
          </p:cNvPr>
          <p:cNvSpPr/>
          <p:nvPr/>
        </p:nvSpPr>
        <p:spPr>
          <a:xfrm>
            <a:off x="1622815" y="672692"/>
            <a:ext cx="8460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III. VẬN TỐC TRONG CHUYỂN ĐỘNG TRÒN ĐỀU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ACBC878-FDC2-44F3-B39E-974A3512A2E3}"/>
                  </a:ext>
                </a:extLst>
              </p:cNvPr>
              <p:cNvSpPr/>
              <p:nvPr/>
            </p:nvSpPr>
            <p:spPr>
              <a:xfrm>
                <a:off x="1622815" y="1211789"/>
                <a:ext cx="9026101" cy="951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𝐺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ọ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𝑖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en-US" sz="26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dirty="0" err="1"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dirty="0" err="1">
                    <a:latin typeface="Arial" pitchFamily="34" charset="0"/>
                    <a:cs typeface="Arial" pitchFamily="34" charset="0"/>
                  </a:rPr>
                  <a:t>vectơ</a:t>
                </a: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dirty="0" err="1">
                    <a:latin typeface="Arial" pitchFamily="34" charset="0"/>
                    <a:cs typeface="Arial" pitchFamily="34" charset="0"/>
                  </a:rPr>
                  <a:t>độ</a:t>
                </a: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dirty="0" err="1">
                    <a:latin typeface="Arial" pitchFamily="34" charset="0"/>
                    <a:cs typeface="Arial" pitchFamily="34" charset="0"/>
                  </a:rPr>
                  <a:t>dịch</a:t>
                </a: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dirty="0" err="1">
                    <a:latin typeface="Arial" pitchFamily="34" charset="0"/>
                    <a:cs typeface="Arial" pitchFamily="34" charset="0"/>
                  </a:rPr>
                  <a:t>chuyển</a:t>
                </a: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600" dirty="0" err="1">
                    <a:latin typeface="Arial" pitchFamily="34" charset="0"/>
                    <a:cs typeface="Arial" pitchFamily="34" charset="0"/>
                  </a:rPr>
                  <a:t>vectơ</a:t>
                </a: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dirty="0" err="1">
                    <a:latin typeface="Arial" pitchFamily="34" charset="0"/>
                    <a:cs typeface="Arial" pitchFamily="34" charset="0"/>
                  </a:rPr>
                  <a:t>độ</a:t>
                </a: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dirty="0" err="1">
                    <a:latin typeface="Arial" pitchFamily="34" charset="0"/>
                    <a:cs typeface="Arial" pitchFamily="34" charset="0"/>
                  </a:rPr>
                  <a:t>dịch</a:t>
                </a: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dirty="0" err="1">
                    <a:latin typeface="Arial" pitchFamily="34" charset="0"/>
                    <a:cs typeface="Arial" pitchFamily="34" charset="0"/>
                  </a:rPr>
                  <a:t>chuyển</a:t>
                </a: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dirty="0" err="1">
                    <a:latin typeface="Arial" pitchFamily="34" charset="0"/>
                    <a:cs typeface="Arial" pitchFamily="34" charset="0"/>
                  </a:rPr>
                  <a:t>dùng</a:t>
                </a: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dirty="0" err="1">
                    <a:latin typeface="Arial" pitchFamily="34" charset="0"/>
                    <a:cs typeface="Arial" pitchFamily="34" charset="0"/>
                  </a:rPr>
                  <a:t>để</a:t>
                </a: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dirty="0" err="1">
                    <a:latin typeface="Arial" pitchFamily="34" charset="0"/>
                    <a:cs typeface="Arial" pitchFamily="34" charset="0"/>
                  </a:rPr>
                  <a:t>chỉ</a:t>
                </a: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ACBC878-FDC2-44F3-B39E-974A3512A2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815" y="1211789"/>
                <a:ext cx="9026101" cy="951735"/>
              </a:xfrm>
              <a:prstGeom prst="rect">
                <a:avLst/>
              </a:prstGeom>
              <a:blipFill>
                <a:blip r:embed="rId3"/>
                <a:stretch>
                  <a:fillRect l="-1215" r="-1013" b="-14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A4B52CE-64C2-4CC4-817A-1D8E28D158A3}"/>
              </a:ext>
            </a:extLst>
          </p:cNvPr>
          <p:cNvSpPr txBox="1"/>
          <p:nvPr/>
        </p:nvSpPr>
        <p:spPr>
          <a:xfrm>
            <a:off x="1622815" y="4512620"/>
            <a:ext cx="9067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∆t </a:t>
            </a:r>
            <a:r>
              <a:rPr lang="en-US" sz="26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rất</a:t>
            </a:r>
            <a:r>
              <a:rPr lang="en-US" sz="2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nhỏ</a:t>
            </a:r>
            <a:r>
              <a:rPr lang="en-US" sz="2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vecto</a:t>
            </a:r>
            <a:r>
              <a:rPr lang="en-US" sz="2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độ</a:t>
            </a:r>
            <a:r>
              <a:rPr lang="en-US" sz="2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dịch</a:t>
            </a:r>
            <a:r>
              <a:rPr lang="en-US" sz="2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chuyển</a:t>
            </a:r>
            <a:r>
              <a:rPr lang="en-US" sz="2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tiến</a:t>
            </a:r>
            <a:r>
              <a:rPr lang="en-US" sz="2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đến</a:t>
            </a:r>
            <a:r>
              <a:rPr lang="en-US" sz="2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trùng</a:t>
            </a:r>
            <a:r>
              <a:rPr lang="en-US" sz="2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với</a:t>
            </a:r>
            <a:r>
              <a:rPr lang="en-US" sz="2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tiếp</a:t>
            </a:r>
            <a:r>
              <a:rPr lang="en-US" sz="2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tuyến</a:t>
            </a:r>
            <a:r>
              <a:rPr lang="en-US" sz="2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đ</a:t>
            </a:r>
            <a:r>
              <a:rPr lang="vi-VN" sz="2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ư</a:t>
            </a:r>
            <a:r>
              <a:rPr lang="en-US" sz="26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ờng</a:t>
            </a:r>
            <a:r>
              <a:rPr lang="en-US" sz="2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tròn</a:t>
            </a:r>
            <a:r>
              <a:rPr lang="en-US" sz="2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do </a:t>
            </a:r>
            <a:r>
              <a:rPr lang="en-US" sz="26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đó</a:t>
            </a:r>
            <a:r>
              <a:rPr lang="en-US" sz="2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tại</a:t>
            </a:r>
            <a:r>
              <a:rPr lang="en-US" sz="2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mỗi</a:t>
            </a:r>
            <a:r>
              <a:rPr lang="en-US" sz="2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thời</a:t>
            </a:r>
            <a:r>
              <a:rPr lang="en-US" sz="2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điểm</a:t>
            </a:r>
            <a:r>
              <a:rPr lang="en-US" sz="2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vecto</a:t>
            </a:r>
            <a:r>
              <a:rPr lang="en-US" sz="2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vận</a:t>
            </a:r>
            <a:r>
              <a:rPr lang="en-US" sz="2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tốc</a:t>
            </a:r>
            <a:r>
              <a:rPr lang="en-US" sz="2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</a:t>
            </a:r>
            <a:r>
              <a:rPr lang="en-US" sz="26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tức</a:t>
            </a:r>
            <a:r>
              <a:rPr lang="en-US" sz="2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thời</a:t>
            </a:r>
            <a:r>
              <a:rPr lang="en-US" sz="2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sẽ</a:t>
            </a:r>
            <a:r>
              <a:rPr lang="en-US" sz="2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ph</a:t>
            </a:r>
            <a:r>
              <a:rPr lang="vi-VN" sz="2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ư</a:t>
            </a:r>
            <a:r>
              <a:rPr lang="en-US" sz="26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ơng</a:t>
            </a:r>
            <a:r>
              <a:rPr lang="en-US" sz="2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trùng</a:t>
            </a:r>
            <a:r>
              <a:rPr lang="en-US" sz="2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với</a:t>
            </a:r>
            <a:r>
              <a:rPr lang="en-US" sz="2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tiếp</a:t>
            </a:r>
            <a:r>
              <a:rPr lang="en-US" sz="2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tuyến</a:t>
            </a:r>
            <a:r>
              <a:rPr lang="en-US" sz="2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đ</a:t>
            </a:r>
            <a:r>
              <a:rPr lang="vi-VN" sz="2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ư</a:t>
            </a:r>
            <a:r>
              <a:rPr lang="en-US" sz="26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ờng</a:t>
            </a:r>
            <a:r>
              <a:rPr lang="en-US" sz="2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tròn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F332CE-E582-48D5-992E-B4814D254E2F}"/>
              </a:ext>
            </a:extLst>
          </p:cNvPr>
          <p:cNvSpPr txBox="1"/>
          <p:nvPr/>
        </p:nvSpPr>
        <p:spPr>
          <a:xfrm>
            <a:off x="7772400" y="3586357"/>
            <a:ext cx="5918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(6)</a:t>
            </a:r>
          </a:p>
        </p:txBody>
      </p:sp>
    </p:spTree>
    <p:extLst>
      <p:ext uri="{BB962C8B-B14F-4D97-AF65-F5344CB8AC3E}">
        <p14:creationId xmlns:p14="http://schemas.microsoft.com/office/powerpoint/2010/main" val="301486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4" grpId="0"/>
      <p:bldP spid="9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359169" y="1391691"/>
            <a:ext cx="56211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96875" algn="just"/>
            <a:r>
              <a:rPr lang="en-US" sz="2600" dirty="0">
                <a:latin typeface="Arial" pitchFamily="34" charset="0"/>
                <a:cs typeface="Arial" pitchFamily="34" charset="0"/>
                <a:sym typeface="Wingdings"/>
              </a:rPr>
              <a:t> </a:t>
            </a:r>
            <a:r>
              <a:rPr lang="en-US" sz="2600" dirty="0" err="1">
                <a:latin typeface="Arial" pitchFamily="34" charset="0"/>
                <a:cs typeface="Arial" pitchFamily="34" charset="0"/>
                <a:sym typeface="Wingdings"/>
              </a:rPr>
              <a:t>Trong</a:t>
            </a:r>
            <a:r>
              <a:rPr lang="en-US" sz="26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  <a:sym typeface="Wingdings"/>
              </a:rPr>
              <a:t>chuyển</a:t>
            </a:r>
            <a:r>
              <a:rPr lang="en-US" sz="26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  <a:sym typeface="Wingdings"/>
              </a:rPr>
              <a:t>động</a:t>
            </a:r>
            <a:r>
              <a:rPr lang="en-US" sz="26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  <a:sym typeface="Wingdings"/>
              </a:rPr>
              <a:t>tròn</a:t>
            </a:r>
            <a:r>
              <a:rPr lang="en-US" sz="26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  <a:sym typeface="Wingdings"/>
              </a:rPr>
              <a:t>đều</a:t>
            </a:r>
            <a:r>
              <a:rPr lang="en-US" sz="2600" dirty="0">
                <a:latin typeface="Arial" pitchFamily="34" charset="0"/>
                <a:cs typeface="Arial" pitchFamily="34" charset="0"/>
                <a:sym typeface="Wingdings"/>
              </a:rPr>
              <a:t>, </a:t>
            </a:r>
            <a:r>
              <a:rPr lang="en-US" sz="2600" dirty="0" err="1">
                <a:latin typeface="Arial" pitchFamily="34" charset="0"/>
                <a:cs typeface="Arial" pitchFamily="34" charset="0"/>
                <a:sym typeface="Wingdings"/>
              </a:rPr>
              <a:t>độ</a:t>
            </a:r>
            <a:r>
              <a:rPr lang="en-US" sz="26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  <a:sym typeface="Wingdings"/>
              </a:rPr>
              <a:t>lớn</a:t>
            </a:r>
            <a:r>
              <a:rPr lang="en-US" sz="26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  <a:sym typeface="Wingdings"/>
              </a:rPr>
              <a:t>của</a:t>
            </a:r>
            <a:r>
              <a:rPr lang="en-US" sz="26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  <a:sym typeface="Wingdings"/>
              </a:rPr>
              <a:t>vận</a:t>
            </a:r>
            <a:r>
              <a:rPr lang="en-US" sz="26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  <a:sym typeface="Wingdings"/>
              </a:rPr>
              <a:t>tốc</a:t>
            </a:r>
            <a:r>
              <a:rPr lang="en-US" sz="26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  <a:sym typeface="Wingdings"/>
              </a:rPr>
              <a:t>tức</a:t>
            </a:r>
            <a:r>
              <a:rPr lang="en-US" sz="26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  <a:sym typeface="Wingdings"/>
              </a:rPr>
              <a:t>thời</a:t>
            </a:r>
            <a:r>
              <a:rPr lang="en-US" sz="26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  <a:sym typeface="Wingdings"/>
              </a:rPr>
              <a:t>không</a:t>
            </a:r>
            <a:r>
              <a:rPr lang="en-US" sz="26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  <a:sym typeface="Wingdings"/>
              </a:rPr>
              <a:t>đổi</a:t>
            </a:r>
            <a:r>
              <a:rPr lang="en-US" sz="26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  <a:sym typeface="Wingdings"/>
              </a:rPr>
              <a:t>nhưng</a:t>
            </a:r>
            <a:r>
              <a:rPr lang="en-US" sz="26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  <a:sym typeface="Wingdings"/>
              </a:rPr>
              <a:t>hướng</a:t>
            </a:r>
            <a:r>
              <a:rPr lang="en-US" sz="26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  <a:sym typeface="Wingdings"/>
              </a:rPr>
              <a:t>luôn</a:t>
            </a:r>
            <a:r>
              <a:rPr lang="en-US" sz="26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  <a:sym typeface="Wingdings"/>
              </a:rPr>
              <a:t>thay</a:t>
            </a:r>
            <a:r>
              <a:rPr lang="en-US" sz="26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  <a:sym typeface="Wingdings"/>
              </a:rPr>
              <a:t>đổi</a:t>
            </a:r>
            <a:r>
              <a:rPr lang="en-US" sz="2600" dirty="0">
                <a:latin typeface="Arial" pitchFamily="34" charset="0"/>
                <a:cs typeface="Arial" pitchFamily="34" charset="0"/>
                <a:sym typeface="Wingdings"/>
              </a:rPr>
              <a:t>.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Vectơ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vận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tốc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chuyển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tròn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đều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phương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tiếp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tuyến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tròn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quỹ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đạo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6569927" y="2792764"/>
            <a:ext cx="3002865" cy="2704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585156" y="2789073"/>
            <a:ext cx="3002865" cy="2704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5C1CAE-3FF3-4629-B151-420CDA884C6E}"/>
              </a:ext>
            </a:extLst>
          </p:cNvPr>
          <p:cNvSpPr/>
          <p:nvPr/>
        </p:nvSpPr>
        <p:spPr>
          <a:xfrm>
            <a:off x="1905000" y="509908"/>
            <a:ext cx="8361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II. VẬN TỐC TRONG CHUYỂN ĐỘNG TRÒN ĐỀU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FAD16A-47AB-4BAF-9BA7-D8B10AD3F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573" y="1334248"/>
            <a:ext cx="3410426" cy="40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8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69927" y="2792764"/>
            <a:ext cx="3002865" cy="2704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585156" y="2789073"/>
            <a:ext cx="3002865" cy="2704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5C1CAE-3FF3-4629-B151-420CDA884C6E}"/>
              </a:ext>
            </a:extLst>
          </p:cNvPr>
          <p:cNvSpPr/>
          <p:nvPr/>
        </p:nvSpPr>
        <p:spPr>
          <a:xfrm>
            <a:off x="1905000" y="509908"/>
            <a:ext cx="8361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II. VẬN TỐC TRONG CHUYỂN ĐỘNG TRÒN ĐỀU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F16F97-E029-4CA0-828E-929F8171B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76400"/>
            <a:ext cx="9488224" cy="41249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8BE716-9EFD-4D2E-9383-6AA63BD76EF2}"/>
              </a:ext>
            </a:extLst>
          </p:cNvPr>
          <p:cNvSpPr txBox="1"/>
          <p:nvPr/>
        </p:nvSpPr>
        <p:spPr>
          <a:xfrm>
            <a:off x="1907345" y="1108542"/>
            <a:ext cx="16161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05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69927" y="2792764"/>
            <a:ext cx="3002865" cy="2704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585156" y="2789073"/>
            <a:ext cx="3002865" cy="2704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E0C805A-A195-4891-8476-850CCFDD9817}"/>
              </a:ext>
            </a:extLst>
          </p:cNvPr>
          <p:cNvSpPr/>
          <p:nvPr/>
        </p:nvSpPr>
        <p:spPr>
          <a:xfrm>
            <a:off x="4152900" y="675411"/>
            <a:ext cx="3886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A66302-A66D-41F2-86E6-01C68595D6AB}"/>
              </a:ext>
            </a:extLst>
          </p:cNvPr>
          <p:cNvSpPr txBox="1"/>
          <p:nvPr/>
        </p:nvSpPr>
        <p:spPr>
          <a:xfrm>
            <a:off x="1692155" y="1562100"/>
            <a:ext cx="8807690" cy="3733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Chuyển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động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của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vật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nào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dưới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được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coi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là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chuyển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động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tròn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đều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    A.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Chuyển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động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của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bánh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hãm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phanh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    B.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Chuyển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động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của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phút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mặt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đồng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chạy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đúng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giơ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̀.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    C.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Chuyển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động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của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điểm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treo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ghê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ngồi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chiếc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quay.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    D.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Chuyển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động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của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cánh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quạt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vừa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tắt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điện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6A1F64-9B11-4B48-9483-29F7DC150CF4}"/>
              </a:ext>
            </a:extLst>
          </p:cNvPr>
          <p:cNvSpPr/>
          <p:nvPr/>
        </p:nvSpPr>
        <p:spPr>
          <a:xfrm>
            <a:off x="2053590" y="3988685"/>
            <a:ext cx="461010" cy="4309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3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69927" y="2792764"/>
            <a:ext cx="3002865" cy="2704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585156" y="2789073"/>
            <a:ext cx="3002865" cy="2704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E0C805A-A195-4891-8476-850CCFDD9817}"/>
              </a:ext>
            </a:extLst>
          </p:cNvPr>
          <p:cNvSpPr/>
          <p:nvPr/>
        </p:nvSpPr>
        <p:spPr>
          <a:xfrm>
            <a:off x="4152900" y="675411"/>
            <a:ext cx="3886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6A1F64-9B11-4B48-9483-29F7DC150CF4}"/>
              </a:ext>
            </a:extLst>
          </p:cNvPr>
          <p:cNvSpPr/>
          <p:nvPr/>
        </p:nvSpPr>
        <p:spPr>
          <a:xfrm>
            <a:off x="2053590" y="3200400"/>
            <a:ext cx="461010" cy="4740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D5DBFB-772B-41C9-8F83-388441CE37A0}"/>
              </a:ext>
            </a:extLst>
          </p:cNvPr>
          <p:cNvSpPr/>
          <p:nvPr/>
        </p:nvSpPr>
        <p:spPr>
          <a:xfrm>
            <a:off x="1845527" y="1611707"/>
            <a:ext cx="9448800" cy="3634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Chuyển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động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tròn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đều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có</a:t>
            </a:r>
          </a:p>
          <a:p>
            <a:pPr marL="30480"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 A.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vectơ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vận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tốc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đổi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0480"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 B.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tốc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đô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̣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phu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̣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thuộc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vào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bán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kính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̃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đạo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0480"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 C.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tốc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đô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̣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góc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phu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̣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thuộc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vào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bánh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kính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̃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đạo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0480"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 D.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luôn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11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69927" y="2792764"/>
            <a:ext cx="3002865" cy="2704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585156" y="2789073"/>
            <a:ext cx="3002865" cy="2704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E0C805A-A195-4891-8476-850CCFDD9817}"/>
              </a:ext>
            </a:extLst>
          </p:cNvPr>
          <p:cNvSpPr/>
          <p:nvPr/>
        </p:nvSpPr>
        <p:spPr>
          <a:xfrm>
            <a:off x="4152900" y="675411"/>
            <a:ext cx="3886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6A1F64-9B11-4B48-9483-29F7DC150CF4}"/>
              </a:ext>
            </a:extLst>
          </p:cNvPr>
          <p:cNvSpPr/>
          <p:nvPr/>
        </p:nvSpPr>
        <p:spPr>
          <a:xfrm>
            <a:off x="1676400" y="3696929"/>
            <a:ext cx="461010" cy="4740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381B0C-D4D6-41FB-8F45-DCD8D4995FCD}"/>
              </a:ext>
            </a:extLst>
          </p:cNvPr>
          <p:cNvSpPr/>
          <p:nvPr/>
        </p:nvSpPr>
        <p:spPr>
          <a:xfrm>
            <a:off x="1295400" y="1439532"/>
            <a:ext cx="9982200" cy="4988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3: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mặt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một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chiếc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đồng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hô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̀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treo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tường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kim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giơ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̀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dài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 cm,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kim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phút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dài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15 cm.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Tốc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đô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̣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góc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của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kim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giơ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̀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̀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kim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phút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là:</a:t>
            </a:r>
          </a:p>
          <a:p>
            <a:pPr marL="30480"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   A. 1,52.10</a:t>
            </a:r>
            <a:r>
              <a:rPr lang="en-US" sz="26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-4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rad/s ; 1,82.10</a:t>
            </a:r>
            <a:r>
              <a:rPr lang="en-US" sz="26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-3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rad/s.</a:t>
            </a:r>
          </a:p>
          <a:p>
            <a:pPr marL="30480"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   B. 1,45.10</a:t>
            </a:r>
            <a:r>
              <a:rPr lang="en-US" sz="26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-4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rad/s ; 1,74.10</a:t>
            </a:r>
            <a:r>
              <a:rPr lang="en-US" sz="26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-3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rad/s.</a:t>
            </a:r>
          </a:p>
          <a:p>
            <a:pPr marL="30480"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   C. 1,54.10</a:t>
            </a:r>
            <a:r>
              <a:rPr lang="en-US" sz="26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-4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rad/s ; 1,91.10</a:t>
            </a:r>
            <a:r>
              <a:rPr lang="en-US" sz="26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-3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rad/s.</a:t>
            </a:r>
          </a:p>
          <a:p>
            <a:pPr marL="30480"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    D. 1,48.10</a:t>
            </a:r>
            <a:r>
              <a:rPr lang="en-US" sz="2600" baseline="30000" dirty="0"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 rad/s ; 1,78.10</a:t>
            </a:r>
            <a:r>
              <a:rPr lang="en-US" sz="2600" baseline="300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 rad/s.</a:t>
            </a:r>
          </a:p>
          <a:p>
            <a:pPr marL="30480"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26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on đường trở thành tay đua chuyên nghiệp tại Việt Nam - Motosaigon">
            <a:extLst>
              <a:ext uri="{FF2B5EF4-FFF2-40B4-BE49-F238E27FC236}">
                <a16:creationId xmlns:a16="http://schemas.microsoft.com/office/drawing/2014/main" id="{4A57400C-C07B-4872-A3C5-715A17A71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47799"/>
            <a:ext cx="4715914" cy="313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B4BCAF-74DA-45D8-8325-E540B3C43A3C}"/>
              </a:ext>
            </a:extLst>
          </p:cNvPr>
          <p:cNvSpPr txBox="1"/>
          <p:nvPr/>
        </p:nvSpPr>
        <p:spPr>
          <a:xfrm>
            <a:off x="1227687" y="2108972"/>
            <a:ext cx="48683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416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69927" y="2792764"/>
            <a:ext cx="3002865" cy="2704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585156" y="2789073"/>
            <a:ext cx="3002865" cy="2704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E0C805A-A195-4891-8476-850CCFDD9817}"/>
              </a:ext>
            </a:extLst>
          </p:cNvPr>
          <p:cNvSpPr/>
          <p:nvPr/>
        </p:nvSpPr>
        <p:spPr>
          <a:xfrm>
            <a:off x="4152900" y="675411"/>
            <a:ext cx="3886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6A1F64-9B11-4B48-9483-29F7DC150CF4}"/>
              </a:ext>
            </a:extLst>
          </p:cNvPr>
          <p:cNvSpPr/>
          <p:nvPr/>
        </p:nvSpPr>
        <p:spPr>
          <a:xfrm>
            <a:off x="2895600" y="3588576"/>
            <a:ext cx="461010" cy="4740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F11F4D-3D18-48D1-9FE3-AAF761C42852}"/>
              </a:ext>
            </a:extLst>
          </p:cNvPr>
          <p:cNvSpPr/>
          <p:nvPr/>
        </p:nvSpPr>
        <p:spPr>
          <a:xfrm>
            <a:off x="2558844" y="1447800"/>
            <a:ext cx="8109156" cy="3328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Một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hòn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́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buộc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vào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sợi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chiều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dài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m, quay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đều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mặt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phẳng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thẳng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đứng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với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tốc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̣ 60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vòng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phút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Thời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̉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hòn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́ quay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hết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một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vòng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là</a:t>
            </a:r>
          </a:p>
          <a:p>
            <a:pPr marL="30480"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  A. 2 s.		 B. 1 s.</a:t>
            </a:r>
          </a:p>
          <a:p>
            <a:pPr marL="30480"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  C. 3,14 s.	</a:t>
            </a: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6,28 s.</a:t>
            </a:r>
          </a:p>
        </p:txBody>
      </p:sp>
    </p:spTree>
    <p:extLst>
      <p:ext uri="{BB962C8B-B14F-4D97-AF65-F5344CB8AC3E}">
        <p14:creationId xmlns:p14="http://schemas.microsoft.com/office/powerpoint/2010/main" val="336130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69927" y="2792764"/>
            <a:ext cx="3002865" cy="2704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585156" y="2789073"/>
            <a:ext cx="3002865" cy="2704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E0C805A-A195-4891-8476-850CCFDD9817}"/>
              </a:ext>
            </a:extLst>
          </p:cNvPr>
          <p:cNvSpPr/>
          <p:nvPr/>
        </p:nvSpPr>
        <p:spPr>
          <a:xfrm>
            <a:off x="4152900" y="675411"/>
            <a:ext cx="3886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6A1F64-9B11-4B48-9483-29F7DC150CF4}"/>
              </a:ext>
            </a:extLst>
          </p:cNvPr>
          <p:cNvSpPr/>
          <p:nvPr/>
        </p:nvSpPr>
        <p:spPr>
          <a:xfrm>
            <a:off x="2971800" y="3830218"/>
            <a:ext cx="461010" cy="4740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174CB1-3F42-42A3-8AAC-C0F8CF49A0BE}"/>
              </a:ext>
            </a:extLst>
          </p:cNvPr>
          <p:cNvSpPr/>
          <p:nvPr/>
        </p:nvSpPr>
        <p:spPr>
          <a:xfrm>
            <a:off x="2721827" y="1600200"/>
            <a:ext cx="7696200" cy="2704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5: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Theo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thiết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4.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Tốc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đô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̣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của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hòn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́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bằng</a:t>
            </a: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480"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   A. 2 m/s.		B. 3,14 m/s.</a:t>
            </a:r>
          </a:p>
          <a:p>
            <a:pPr marL="30480"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 C. 6,28 m/s.	D. 1 m/s.</a:t>
            </a:r>
          </a:p>
        </p:txBody>
      </p:sp>
    </p:spTree>
    <p:extLst>
      <p:ext uri="{BB962C8B-B14F-4D97-AF65-F5344CB8AC3E}">
        <p14:creationId xmlns:p14="http://schemas.microsoft.com/office/powerpoint/2010/main" val="225752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60AB130D-662B-47EB-809F-B8B654C623A4}"/>
              </a:ext>
            </a:extLst>
          </p:cNvPr>
          <p:cNvSpPr/>
          <p:nvPr/>
        </p:nvSpPr>
        <p:spPr>
          <a:xfrm>
            <a:off x="7562595" y="4850498"/>
            <a:ext cx="3824541" cy="879035"/>
          </a:xfrm>
          <a:prstGeom prst="rect">
            <a:avLst/>
          </a:prstGeom>
          <a:solidFill>
            <a:srgbClr val="FF66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7267F4-F932-42EE-BE76-CFCFB4B40FE0}"/>
              </a:ext>
            </a:extLst>
          </p:cNvPr>
          <p:cNvSpPr/>
          <p:nvPr/>
        </p:nvSpPr>
        <p:spPr>
          <a:xfrm>
            <a:off x="7618747" y="3625256"/>
            <a:ext cx="3824541" cy="879035"/>
          </a:xfrm>
          <a:prstGeom prst="rect">
            <a:avLst/>
          </a:prstGeom>
          <a:solidFill>
            <a:srgbClr val="FF66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9E23671-FD38-4C37-BCB4-13FCD92C9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1591" y="3767092"/>
            <a:ext cx="1766882" cy="5953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F0F5F98-01A6-40A5-834B-41839245750A}"/>
                  </a:ext>
                </a:extLst>
              </p14:cNvPr>
              <p14:cNvContentPartPr/>
              <p14:nvPr/>
            </p14:nvContentPartPr>
            <p14:xfrm>
              <a:off x="3246402" y="2053805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F0F5F98-01A6-40A5-834B-41839245750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37402" y="20448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58" name="Ink 1057">
                <a:extLst>
                  <a:ext uri="{FF2B5EF4-FFF2-40B4-BE49-F238E27FC236}">
                    <a16:creationId xmlns:a16="http://schemas.microsoft.com/office/drawing/2014/main" id="{2E71FE31-FE91-47E2-8102-4E1521B14B2C}"/>
                  </a:ext>
                </a:extLst>
              </p14:cNvPr>
              <p14:cNvContentPartPr/>
              <p14:nvPr/>
            </p14:nvContentPartPr>
            <p14:xfrm>
              <a:off x="2212482" y="5578925"/>
              <a:ext cx="360" cy="360"/>
            </p14:xfrm>
          </p:contentPart>
        </mc:Choice>
        <mc:Fallback xmlns="">
          <p:pic>
            <p:nvPicPr>
              <p:cNvPr id="1058" name="Ink 1057">
                <a:extLst>
                  <a:ext uri="{FF2B5EF4-FFF2-40B4-BE49-F238E27FC236}">
                    <a16:creationId xmlns:a16="http://schemas.microsoft.com/office/drawing/2014/main" id="{2E71FE31-FE91-47E2-8102-4E1521B14B2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94842" y="556092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59" name="Ink 1058">
                <a:extLst>
                  <a:ext uri="{FF2B5EF4-FFF2-40B4-BE49-F238E27FC236}">
                    <a16:creationId xmlns:a16="http://schemas.microsoft.com/office/drawing/2014/main" id="{CD20AAC5-FD34-46E4-B18E-7833B44FC8D4}"/>
                  </a:ext>
                </a:extLst>
              </p14:cNvPr>
              <p14:cNvContentPartPr/>
              <p14:nvPr/>
            </p14:nvContentPartPr>
            <p14:xfrm>
              <a:off x="4015002" y="3524765"/>
              <a:ext cx="360" cy="360"/>
            </p14:xfrm>
          </p:contentPart>
        </mc:Choice>
        <mc:Fallback xmlns="">
          <p:pic>
            <p:nvPicPr>
              <p:cNvPr id="1059" name="Ink 1058">
                <a:extLst>
                  <a:ext uri="{FF2B5EF4-FFF2-40B4-BE49-F238E27FC236}">
                    <a16:creationId xmlns:a16="http://schemas.microsoft.com/office/drawing/2014/main" id="{CD20AAC5-FD34-46E4-B18E-7833B44FC8D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97362" y="3507125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060CCBAB-F888-4568-B1CB-75505404FB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06510" y="4995808"/>
            <a:ext cx="1097044" cy="5884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0A61F1-A8CA-486F-B7A6-F792933807B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800" y="3530034"/>
            <a:ext cx="3188858" cy="10991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CC22FB-352E-4942-842E-535EB6B95E0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5800" y="2404354"/>
            <a:ext cx="3313122" cy="8213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6FD298-7A7B-4CB7-8CFE-75FDE9722B6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5800" y="4933531"/>
            <a:ext cx="3143215" cy="87903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D03A3D8-8552-4BC2-A537-E9B7E7E1E70C}"/>
              </a:ext>
            </a:extLst>
          </p:cNvPr>
          <p:cNvSpPr/>
          <p:nvPr/>
        </p:nvSpPr>
        <p:spPr>
          <a:xfrm>
            <a:off x="7618747" y="1254565"/>
            <a:ext cx="3824541" cy="879035"/>
          </a:xfrm>
          <a:prstGeom prst="rect">
            <a:avLst/>
          </a:prstGeom>
          <a:solidFill>
            <a:srgbClr val="FF66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Rađian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n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ln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rađian</a:t>
            </a:r>
            <a:r>
              <a:rPr lang="en-US" dirty="0">
                <a:ln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ln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dirty="0">
                <a:ln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dirty="0" err="1">
                <a:ln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dirty="0">
                <a:ln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dirty="0">
                <a:ln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dirty="0">
                <a:ln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n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>
                <a:ln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dirty="0">
                <a:ln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dirty="0">
                <a:ln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dirty="0">
                <a:ln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dirty="0">
                <a:ln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dirty="0">
                <a:ln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dirty="0" err="1">
                <a:ln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dirty="0">
                <a:ln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dirty="0">
                <a:ln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F050E13-61BB-43F5-888A-50DD3A783B9B}"/>
              </a:ext>
            </a:extLst>
          </p:cNvPr>
          <p:cNvSpPr/>
          <p:nvPr/>
        </p:nvSpPr>
        <p:spPr>
          <a:xfrm>
            <a:off x="7623711" y="2400013"/>
            <a:ext cx="3824541" cy="879035"/>
          </a:xfrm>
          <a:prstGeom prst="rect">
            <a:avLst/>
          </a:prstGeom>
          <a:solidFill>
            <a:srgbClr val="FF66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quỹ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đạo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tốc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thay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đổi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B75AC7D-C97A-48CA-8C6B-7B9DD3784318}"/>
              </a:ext>
            </a:extLst>
          </p:cNvPr>
          <p:cNvSpPr/>
          <p:nvPr/>
        </p:nvSpPr>
        <p:spPr>
          <a:xfrm>
            <a:off x="685800" y="1220959"/>
            <a:ext cx="3824541" cy="879035"/>
          </a:xfrm>
          <a:prstGeom prst="rect">
            <a:avLst/>
          </a:prstGeom>
          <a:solidFill>
            <a:srgbClr val="FF66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Trong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chuyển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tròn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đều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độ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lớn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của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vận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tốc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tức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thời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không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đổi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nhưng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hướng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luôn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thay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đổi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42F68DD-E36C-4952-A7AB-BCDBEF03CA73}"/>
              </a:ext>
            </a:extLst>
          </p:cNvPr>
          <p:cNvCxnSpPr>
            <a:cxnSpLocks/>
          </p:cNvCxnSpPr>
          <p:nvPr/>
        </p:nvCxnSpPr>
        <p:spPr>
          <a:xfrm flipV="1">
            <a:off x="6926343" y="2620460"/>
            <a:ext cx="692404" cy="702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7C0146-58BB-40F3-913F-3A7833E7D699}"/>
              </a:ext>
            </a:extLst>
          </p:cNvPr>
          <p:cNvCxnSpPr>
            <a:cxnSpLocks/>
          </p:cNvCxnSpPr>
          <p:nvPr/>
        </p:nvCxnSpPr>
        <p:spPr>
          <a:xfrm flipV="1">
            <a:off x="6887032" y="1784250"/>
            <a:ext cx="731715" cy="1519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DD712F2-1AB4-4627-8AF3-72CEDCAC2137}"/>
              </a:ext>
            </a:extLst>
          </p:cNvPr>
          <p:cNvCxnSpPr>
            <a:cxnSpLocks/>
          </p:cNvCxnSpPr>
          <p:nvPr/>
        </p:nvCxnSpPr>
        <p:spPr>
          <a:xfrm>
            <a:off x="6926343" y="3352800"/>
            <a:ext cx="692404" cy="500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E766996-1AED-48E4-98CA-D6B043453D51}"/>
              </a:ext>
            </a:extLst>
          </p:cNvPr>
          <p:cNvCxnSpPr/>
          <p:nvPr/>
        </p:nvCxnSpPr>
        <p:spPr>
          <a:xfrm>
            <a:off x="6887032" y="3352800"/>
            <a:ext cx="731715" cy="1760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C0A7734-C011-4D9E-8F2F-CB942BBCF6C2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4165806" y="2099994"/>
            <a:ext cx="329994" cy="1290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8540D93-1E7A-4825-AD72-3FB82C8312EF}"/>
              </a:ext>
            </a:extLst>
          </p:cNvPr>
          <p:cNvCxnSpPr>
            <a:cxnSpLocks/>
            <a:stCxn id="4" idx="1"/>
            <a:endCxn id="17" idx="3"/>
          </p:cNvCxnSpPr>
          <p:nvPr/>
        </p:nvCxnSpPr>
        <p:spPr>
          <a:xfrm flipH="1">
            <a:off x="3829015" y="3390772"/>
            <a:ext cx="666785" cy="1982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A69CE89-C266-4E89-92C0-159D5209C09A}"/>
              </a:ext>
            </a:extLst>
          </p:cNvPr>
          <p:cNvCxnSpPr>
            <a:cxnSpLocks/>
            <a:stCxn id="4" idx="1"/>
            <a:endCxn id="14" idx="3"/>
          </p:cNvCxnSpPr>
          <p:nvPr/>
        </p:nvCxnSpPr>
        <p:spPr>
          <a:xfrm flipH="1" flipV="1">
            <a:off x="3998922" y="2815014"/>
            <a:ext cx="496878" cy="575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2F2E0A-352D-49B9-886C-CC02F6E0471E}"/>
              </a:ext>
            </a:extLst>
          </p:cNvPr>
          <p:cNvSpPr/>
          <p:nvPr/>
        </p:nvSpPr>
        <p:spPr>
          <a:xfrm>
            <a:off x="4495800" y="2868638"/>
            <a:ext cx="2616148" cy="1044268"/>
          </a:xfrm>
          <a:prstGeom prst="roundRect">
            <a:avLst>
              <a:gd name="adj" fmla="val 47928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HỌC CỦA CHUYỂN ĐỘNG TRÒN ĐỀU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0A361A9-A24E-483D-944F-7AC63B752F89}"/>
              </a:ext>
            </a:extLst>
          </p:cNvPr>
          <p:cNvCxnSpPr>
            <a:stCxn id="9" idx="3"/>
            <a:endCxn id="4" idx="1"/>
          </p:cNvCxnSpPr>
          <p:nvPr/>
        </p:nvCxnSpPr>
        <p:spPr>
          <a:xfrm flipV="1">
            <a:off x="3874658" y="3390772"/>
            <a:ext cx="621142" cy="688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59E8CDB-F242-4057-804C-A178C535D50C}"/>
              </a:ext>
            </a:extLst>
          </p:cNvPr>
          <p:cNvSpPr/>
          <p:nvPr/>
        </p:nvSpPr>
        <p:spPr>
          <a:xfrm>
            <a:off x="3911038" y="479682"/>
            <a:ext cx="3886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3586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0" grpId="0" animBg="1"/>
      <p:bldP spid="27" grpId="0" animBg="1"/>
      <p:bldP spid="30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69927" y="2792764"/>
            <a:ext cx="3002865" cy="2704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585156" y="2789073"/>
            <a:ext cx="3002865" cy="2704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E0C805A-A195-4891-8476-850CCFDD9817}"/>
              </a:ext>
            </a:extLst>
          </p:cNvPr>
          <p:cNvSpPr/>
          <p:nvPr/>
        </p:nvSpPr>
        <p:spPr>
          <a:xfrm>
            <a:off x="4152900" y="675411"/>
            <a:ext cx="3886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7681A47-5BBF-4E5F-B125-9FB70CC1F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744186"/>
              </p:ext>
            </p:extLst>
          </p:nvPr>
        </p:nvGraphicFramePr>
        <p:xfrm>
          <a:off x="762000" y="1524000"/>
          <a:ext cx="10828337" cy="41178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28337">
                  <a:extLst>
                    <a:ext uri="{9D8B030D-6E8A-4147-A177-3AD203B41FA5}">
                      <a16:colId xmlns:a16="http://schemas.microsoft.com/office/drawing/2014/main" val="2700303384"/>
                    </a:ext>
                  </a:extLst>
                </a:gridCol>
              </a:tblGrid>
              <a:tr h="41178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CH1: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tròn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đều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chất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thay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đổi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vận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tốc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CH2: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Hãy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phương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chiều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vect</a:t>
                      </a: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ơ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vận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tốc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tròn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đều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CH3: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chiếc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hơi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nằm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ngang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thì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trước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xuất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khúc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Bán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kính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khúc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hệ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sát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nghỉ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giữa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bánh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µ.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Hãy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tìm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tốc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lớn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nhất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việc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ôm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đoạn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này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770563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099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685800"/>
            <a:ext cx="6629400" cy="467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181600"/>
            <a:ext cx="3581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22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277773"/>
            <a:ext cx="2094776" cy="1961832"/>
          </a:xfrm>
          <a:prstGeom prst="rect">
            <a:avLst/>
          </a:prstGeom>
        </p:spPr>
      </p:pic>
      <p:pic>
        <p:nvPicPr>
          <p:cNvPr id="2050" name="Picture 2" descr="D:\Bai giang Nhung\giao an\10\bai giang lop 10\1 dong hoc chat diem\5. Tron deu\427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140" y="3549724"/>
            <a:ext cx="1679389" cy="227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Bai giang Nhung\giao an\10\bai giang lop 10\1 dong hoc chat diem\5. Tron deu\chuyen-dong-du-quay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128" y="3549724"/>
            <a:ext cx="1961648" cy="215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Quạt điện quay chậm, quay yếu? Nguyên nhân và cách khắc phục">
            <a:extLst>
              <a:ext uri="{FF2B5EF4-FFF2-40B4-BE49-F238E27FC236}">
                <a16:creationId xmlns:a16="http://schemas.microsoft.com/office/drawing/2014/main" id="{8C648D18-2FC0-474B-8A83-49B66324E5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747" y="1379206"/>
            <a:ext cx="3124200" cy="175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1E3D236-55C3-4BE4-931E-EB2E944E3D7C}"/>
              </a:ext>
            </a:extLst>
          </p:cNvPr>
          <p:cNvSpPr/>
          <p:nvPr/>
        </p:nvSpPr>
        <p:spPr>
          <a:xfrm>
            <a:off x="1981200" y="670883"/>
            <a:ext cx="9360255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vài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ví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dụ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chuyển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tròn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tế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91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28333" y="543037"/>
            <a:ext cx="55499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I. MÔ TẢ CHUYỂN ĐỘNG TRÒN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D2325B-06B2-4F6D-A8CE-40E14A6EA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3867" y="518341"/>
            <a:ext cx="2590800" cy="30211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47D58C-17B1-4982-93A7-111745928B57}"/>
              </a:ext>
            </a:extLst>
          </p:cNvPr>
          <p:cNvSpPr txBox="1"/>
          <p:nvPr/>
        </p:nvSpPr>
        <p:spPr>
          <a:xfrm>
            <a:off x="1228333" y="1179445"/>
            <a:ext cx="73822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s (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961717-4C73-4D64-BC31-8E3D2862ECF5}"/>
                  </a:ext>
                </a:extLst>
              </p:cNvPr>
              <p:cNvSpPr txBox="1"/>
              <p:nvPr/>
            </p:nvSpPr>
            <p:spPr>
              <a:xfrm>
                <a:off x="4318433" y="2489943"/>
                <a:ext cx="1929967" cy="5332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𝞱</a:t>
                </a:r>
                <a14:m>
                  <m:oMath xmlns:m="http://schemas.openxmlformats.org/officeDocument/2006/math">
                    <m:r>
                      <a:rPr lang="pt-BR" sz="2600" b="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den>
                    </m:f>
                  </m:oMath>
                </a14:m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(1)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961717-4C73-4D64-BC31-8E3D2862E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433" y="2489943"/>
                <a:ext cx="1929967" cy="533223"/>
              </a:xfrm>
              <a:prstGeom prst="rect">
                <a:avLst/>
              </a:prstGeom>
              <a:blipFill>
                <a:blip r:embed="rId3"/>
                <a:stretch>
                  <a:fillRect l="-10410" t="-11364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4E2051-87D5-45C2-9B41-4F69728594A9}"/>
                  </a:ext>
                </a:extLst>
              </p:cNvPr>
              <p:cNvSpPr txBox="1"/>
              <p:nvPr/>
            </p:nvSpPr>
            <p:spPr>
              <a:xfrm>
                <a:off x="1447800" y="3023166"/>
                <a:ext cx="7086600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/>
                  <a:t>- </a:t>
                </a:r>
                <a:r>
                  <a:rPr lang="en-US" sz="2600" dirty="0" err="1"/>
                  <a:t>Xét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với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quãng</a:t>
                </a:r>
                <a:r>
                  <a:rPr lang="en-US" sz="2600" dirty="0"/>
                  <a:t> đ</a:t>
                </a:r>
                <a:r>
                  <a:rPr lang="vi-VN" sz="2600" dirty="0"/>
                  <a:t>ư</a:t>
                </a:r>
                <a:r>
                  <a:rPr lang="en-US" sz="2600" dirty="0" err="1"/>
                  <a:t>ờng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vật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</a:t>
                </a:r>
                <a:r>
                  <a:rPr lang="en-US" sz="2600" dirty="0"/>
                  <a:t> đ</a:t>
                </a:r>
                <a:r>
                  <a:rPr lang="vi-VN" sz="2600" dirty="0"/>
                  <a:t>ư</a:t>
                </a:r>
                <a:r>
                  <a:rPr lang="en-US" sz="2600" dirty="0" err="1"/>
                  <a:t>ợc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một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vòng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tròn</a:t>
                </a:r>
                <a:r>
                  <a:rPr lang="en-US" sz="2600" dirty="0"/>
                  <a:t> s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sz="260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600" dirty="0"/>
                  <a:t>, </a:t>
                </a:r>
                <a:r>
                  <a:rPr lang="en-US" sz="2600" dirty="0" err="1"/>
                  <a:t>khi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độ</a:t>
                </a:r>
                <a:r>
                  <a:rPr lang="en-US" sz="2600" dirty="0"/>
                  <a:t> </a:t>
                </a:r>
                <a:r>
                  <a:rPr lang="en-US" sz="2600" dirty="0" err="1"/>
                  <a:t>dịch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chuyển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góc</a:t>
                </a:r>
                <a:r>
                  <a:rPr lang="en-US" sz="2600" dirty="0"/>
                  <a:t>: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4E2051-87D5-45C2-9B41-4F6972859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023166"/>
                <a:ext cx="7086600" cy="1292662"/>
              </a:xfrm>
              <a:prstGeom prst="rect">
                <a:avLst/>
              </a:prstGeom>
              <a:blipFill>
                <a:blip r:embed="rId4"/>
                <a:stretch>
                  <a:fillRect l="-1549" t="-4245" b="-10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4856E2-E0B3-437F-AEF8-BFEA3AA535F0}"/>
                  </a:ext>
                </a:extLst>
              </p:cNvPr>
              <p:cNvSpPr txBox="1"/>
              <p:nvPr/>
            </p:nvSpPr>
            <p:spPr>
              <a:xfrm>
                <a:off x="3607666" y="4032930"/>
                <a:ext cx="2107333" cy="5657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𝞱</m:t>
                    </m:r>
                    <m:r>
                      <a:rPr lang="pt-BR" sz="26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sz="2600" b="0" i="1" smtClean="0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2600" dirty="0"/>
                  <a:t>=2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600" i="1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4856E2-E0B3-437F-AEF8-BFEA3AA53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666" y="4032930"/>
                <a:ext cx="2107333" cy="565796"/>
              </a:xfrm>
              <a:prstGeom prst="rect">
                <a:avLst/>
              </a:prstGeom>
              <a:blipFill>
                <a:blip r:embed="rId5"/>
                <a:stretch>
                  <a:fillRect t="-6522" b="-18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C7EC510-272E-4152-AFD6-9ECF161EB72A}"/>
                  </a:ext>
                </a:extLst>
              </p:cNvPr>
              <p:cNvSpPr txBox="1"/>
              <p:nvPr/>
            </p:nvSpPr>
            <p:spPr>
              <a:xfrm>
                <a:off x="1515853" y="4531281"/>
                <a:ext cx="34752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- Do </a:t>
                </a:r>
                <a:r>
                  <a:rPr lang="en-US" sz="2800" dirty="0" err="1"/>
                  <a:t>đó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360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l-GR" sz="2800" b="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C7EC510-272E-4152-AFD6-9ECF161EB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853" y="4531281"/>
                <a:ext cx="3475247" cy="523220"/>
              </a:xfrm>
              <a:prstGeom prst="rect">
                <a:avLst/>
              </a:prstGeom>
              <a:blipFill>
                <a:blip r:embed="rId6"/>
                <a:stretch>
                  <a:fillRect l="-3684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8A0CA67-1249-422B-86BA-F19EF4DA5B0A}"/>
                  </a:ext>
                </a:extLst>
              </p:cNvPr>
              <p:cNvSpPr txBox="1"/>
              <p:nvPr/>
            </p:nvSpPr>
            <p:spPr>
              <a:xfrm>
                <a:off x="1411357" y="5054501"/>
                <a:ext cx="39721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- T</a:t>
                </a:r>
                <a:r>
                  <a:rPr lang="vi-VN" sz="2800" dirty="0"/>
                  <a:t>ư</a:t>
                </a:r>
                <a:r>
                  <a:rPr lang="en-US" sz="2800" dirty="0" err="1"/>
                  <a:t>ơng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tự</a:t>
                </a:r>
                <a:r>
                  <a:rPr lang="en-US" sz="2800" dirty="0"/>
                  <a:t>:</a:t>
                </a:r>
                <a:r>
                  <a:rPr lang="pt-BR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8A0CA67-1249-422B-86BA-F19EF4DA5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357" y="5054501"/>
                <a:ext cx="3972178" cy="523220"/>
              </a:xfrm>
              <a:prstGeom prst="rect">
                <a:avLst/>
              </a:prstGeom>
              <a:blipFill>
                <a:blip r:embed="rId7"/>
                <a:stretch>
                  <a:fillRect l="-3226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757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9" grpId="0"/>
      <p:bldP spid="10" grpId="0"/>
      <p:bldP spid="11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28333" y="543037"/>
            <a:ext cx="55499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I. MÔ TẢ CHUYỂN ĐỘNG TRÒN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D2325B-06B2-4F6D-A8CE-40E14A6EA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1049692"/>
            <a:ext cx="2810267" cy="32770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4B2F1B-E4EC-4532-9FF5-F2005ABA3457}"/>
              </a:ext>
            </a:extLst>
          </p:cNvPr>
          <p:cNvSpPr txBox="1"/>
          <p:nvPr/>
        </p:nvSpPr>
        <p:spPr>
          <a:xfrm>
            <a:off x="1676400" y="1082822"/>
            <a:ext cx="4267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1rad?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3643CC-35D0-4698-B730-252834202FE7}"/>
                  </a:ext>
                </a:extLst>
              </p:cNvPr>
              <p:cNvSpPr txBox="1"/>
              <p:nvPr/>
            </p:nvSpPr>
            <p:spPr>
              <a:xfrm>
                <a:off x="2590800" y="2960567"/>
                <a:ext cx="277229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𝞱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⇒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3643CC-35D0-4698-B730-252834202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960567"/>
                <a:ext cx="2772297" cy="492443"/>
              </a:xfrm>
              <a:prstGeom prst="rect">
                <a:avLst/>
              </a:prstGeom>
              <a:blipFill>
                <a:blip r:embed="rId3"/>
                <a:stretch>
                  <a:fillRect l="-3956" t="-1250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D8D032ED-70B9-447B-AEDA-5A1C1A965A32}"/>
              </a:ext>
            </a:extLst>
          </p:cNvPr>
          <p:cNvSpPr txBox="1"/>
          <p:nvPr/>
        </p:nvSpPr>
        <p:spPr>
          <a:xfrm>
            <a:off x="1600201" y="3884205"/>
            <a:ext cx="4876800" cy="16927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600" b="1" dirty="0" err="1">
                <a:ln/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n/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6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b="1" dirty="0" err="1">
                <a:ln/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6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n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n/>
                <a:latin typeface="Arial" panose="020B0604020202020204" pitchFamily="34" charset="0"/>
                <a:cs typeface="Arial" panose="020B0604020202020204" pitchFamily="34" charset="0"/>
              </a:rPr>
              <a:t>rađian</a:t>
            </a:r>
            <a:r>
              <a:rPr lang="en-US" sz="26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n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n/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6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600" b="1" dirty="0" err="1">
                <a:ln/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6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n/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26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n/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26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n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n/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6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n/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6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n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n/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6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n/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6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26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600" b="1" dirty="0" err="1">
                <a:ln/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26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n/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6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155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28333" y="543037"/>
            <a:ext cx="55499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I. MÔ TẢ CHUYỂN ĐỘNG TRÒN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DA7AFB-E156-4925-86B9-CEF4E75FB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95075"/>
            <a:ext cx="3801005" cy="44678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9FE5C0-D1D2-44BF-83CC-085773498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523999"/>
            <a:ext cx="5257800" cy="6496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A1A207-0719-446E-AFA1-AF31FA97C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461" y="2743199"/>
            <a:ext cx="3539729" cy="6496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BAAF32-8BBC-478B-B25E-0EBC9D6BE4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3962399"/>
            <a:ext cx="3124200" cy="16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2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29843" y="518739"/>
            <a:ext cx="98555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II. CHUYỂN ĐỘNG TRÒN ĐỀU. TỐC ĐỘ VÀ TỐC ĐỘ GÓC</a:t>
            </a:r>
          </a:p>
        </p:txBody>
      </p:sp>
      <p:sp>
        <p:nvSpPr>
          <p:cNvPr id="7" name="Rectangle 6"/>
          <p:cNvSpPr/>
          <p:nvPr/>
        </p:nvSpPr>
        <p:spPr>
          <a:xfrm>
            <a:off x="1727812" y="955789"/>
            <a:ext cx="1762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8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Tốc</a:t>
            </a:r>
            <a:r>
              <a:rPr lang="en-US" sz="28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</a:t>
            </a:r>
            <a:endParaRPr lang="en-US" sz="28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0" y="1373881"/>
            <a:ext cx="9067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quỹ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đạo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tốc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thay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đổi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B40C5F-BC06-4F27-A578-C84C8B69B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823" y="3279479"/>
            <a:ext cx="6974354" cy="26227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6139C6-3DA3-4299-9088-84611FBB9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50" y="3578521"/>
            <a:ext cx="10551700" cy="13919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AAF4CB-698C-45E0-9985-9911D3FAC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201" y="2266433"/>
            <a:ext cx="2648866" cy="89255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68022A9-3B80-4BF1-955E-9E886B93A583}"/>
              </a:ext>
            </a:extLst>
          </p:cNvPr>
          <p:cNvSpPr txBox="1"/>
          <p:nvPr/>
        </p:nvSpPr>
        <p:spPr>
          <a:xfrm>
            <a:off x="7696200" y="248773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330145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28046" y="528793"/>
            <a:ext cx="98555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II. CHUYỂN ĐỘNG TRÒN ĐỀU. TỐC ĐỘ VÀ TỐC ĐỘ GÓC</a:t>
            </a:r>
          </a:p>
        </p:txBody>
      </p:sp>
      <p:sp>
        <p:nvSpPr>
          <p:cNvPr id="7" name="Rectangle 6"/>
          <p:cNvSpPr/>
          <p:nvPr/>
        </p:nvSpPr>
        <p:spPr>
          <a:xfrm>
            <a:off x="1981200" y="1067722"/>
            <a:ext cx="2501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Tốc</a:t>
            </a:r>
            <a:r>
              <a:rPr lang="en-US" sz="28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góc</a:t>
            </a:r>
            <a:endParaRPr lang="en-US" sz="28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95500" y="1556091"/>
            <a:ext cx="8001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Tốc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gian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B5F6AA-E80D-4CE8-9575-1CF093C8C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211" y="2645690"/>
            <a:ext cx="1913883" cy="10265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2DFC58-3A35-44B3-852D-E34DAD9EBAEF}"/>
              </a:ext>
            </a:extLst>
          </p:cNvPr>
          <p:cNvSpPr txBox="1"/>
          <p:nvPr/>
        </p:nvSpPr>
        <p:spPr>
          <a:xfrm>
            <a:off x="2095500" y="3954761"/>
            <a:ext cx="68419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- Đ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rad/s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32908A-4246-4B46-829E-976A9DC1876D}"/>
              </a:ext>
            </a:extLst>
          </p:cNvPr>
          <p:cNvSpPr txBox="1"/>
          <p:nvPr/>
        </p:nvSpPr>
        <p:spPr>
          <a:xfrm>
            <a:off x="2095500" y="4729738"/>
            <a:ext cx="52633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(1), (2), (3), ta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DAF815-0BCF-402D-BE5B-E31DF1D16869}"/>
              </a:ext>
            </a:extLst>
          </p:cNvPr>
          <p:cNvSpPr txBox="1"/>
          <p:nvPr/>
        </p:nvSpPr>
        <p:spPr>
          <a:xfrm>
            <a:off x="7313710" y="2940177"/>
            <a:ext cx="5918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1DC5027-5B75-4EED-813A-4192CB06C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625" y="4583293"/>
            <a:ext cx="2411262" cy="82947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7A08100-FB32-4BC4-835D-1924BBEACEC2}"/>
              </a:ext>
            </a:extLst>
          </p:cNvPr>
          <p:cNvSpPr txBox="1"/>
          <p:nvPr/>
        </p:nvSpPr>
        <p:spPr>
          <a:xfrm>
            <a:off x="10588283" y="4746213"/>
            <a:ext cx="5918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54926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  <p:bldP spid="12" grpId="0"/>
      <p:bldP spid="13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5000" y="509907"/>
            <a:ext cx="98555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II. CHUYỂN ĐỘNG TRÒN ĐỀU. TỐC ĐỘ VÀ TỐC ĐỘ GÓC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7400" y="943428"/>
            <a:ext cx="2501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Tốc</a:t>
            </a:r>
            <a:r>
              <a:rPr lang="en-US" sz="28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góc</a:t>
            </a:r>
            <a:endParaRPr lang="en-US" sz="28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1E0969-1875-4F7D-A460-EB1620868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381" y="1466648"/>
            <a:ext cx="5822835" cy="23584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438996-6D90-404F-BBA6-DA244E2FBF5D}"/>
              </a:ext>
            </a:extLst>
          </p:cNvPr>
          <p:cNvSpPr/>
          <p:nvPr/>
        </p:nvSpPr>
        <p:spPr>
          <a:xfrm>
            <a:off x="2255745" y="3891517"/>
            <a:ext cx="1709122" cy="1812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D67A95-7CA4-44F1-A48B-E0DACF74C46D}"/>
              </a:ext>
            </a:extLst>
          </p:cNvPr>
          <p:cNvSpPr/>
          <p:nvPr/>
        </p:nvSpPr>
        <p:spPr>
          <a:xfrm>
            <a:off x="5486400" y="3936234"/>
            <a:ext cx="1753265" cy="1812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7AC9E3-9996-41AB-AC30-1CA98F490A5D}"/>
              </a:ext>
            </a:extLst>
          </p:cNvPr>
          <p:cNvSpPr/>
          <p:nvPr/>
        </p:nvSpPr>
        <p:spPr>
          <a:xfrm>
            <a:off x="8685893" y="3891517"/>
            <a:ext cx="1709122" cy="1847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roto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rad/s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6DFC75-BCB2-4342-BEE9-13024E0AAB8B}"/>
              </a:ext>
            </a:extLst>
          </p:cNvPr>
          <p:cNvSpPr txBox="1"/>
          <p:nvPr/>
        </p:nvSpPr>
        <p:spPr>
          <a:xfrm>
            <a:off x="2057400" y="1653947"/>
            <a:ext cx="17091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4322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6" grpId="0" animBg="1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8421C19-A8D3-40CB-89AF-D511CA27321F}"/>
  <p:tag name="GENSWF_ADVANCE_TIME" val="1.667"/>
  <p:tag name="TIMING" val="|0.80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4935</TotalTime>
  <Words>1331</Words>
  <Application>Microsoft Office PowerPoint</Application>
  <PresentationFormat>Widescreen</PresentationFormat>
  <Paragraphs>105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Cambria Math</vt:lpstr>
      <vt:lpstr>Times New Roman</vt:lpstr>
      <vt:lpstr>Verdana</vt:lpstr>
      <vt:lpstr>Wingdings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CHUYỂN ĐỘNG TRÒN ĐỀU</dc:title>
  <dc:creator>SONY</dc:creator>
  <cp:lastModifiedBy>Administrator</cp:lastModifiedBy>
  <cp:revision>376</cp:revision>
  <dcterms:created xsi:type="dcterms:W3CDTF">2014-07-09T08:00:12Z</dcterms:created>
  <dcterms:modified xsi:type="dcterms:W3CDTF">2022-08-19T13:01:39Z</dcterms:modified>
</cp:coreProperties>
</file>