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3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7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92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31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077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238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327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771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622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677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31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432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610600" cy="1470025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30 – </a:t>
            </a:r>
            <a:r>
              <a:rPr lang="en-US" dirty="0" err="1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hành</a:t>
            </a:r>
            <a:r>
              <a:rPr lang="en-US" dirty="0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Xác</a:t>
            </a:r>
            <a:r>
              <a:rPr lang="en-US" dirty="0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định</a:t>
            </a:r>
            <a:r>
              <a:rPr lang="en-US" dirty="0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lượng</a:t>
            </a:r>
            <a:r>
              <a:rPr lang="en-US" dirty="0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vật</a:t>
            </a:r>
            <a:r>
              <a:rPr lang="en-US" dirty="0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trước</a:t>
            </a:r>
            <a:r>
              <a:rPr lang="en-US" dirty="0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va</a:t>
            </a:r>
            <a:r>
              <a:rPr lang="en-US" dirty="0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chạm</a:t>
            </a:r>
            <a:endParaRPr lang="en-US" dirty="0">
              <a:latin typeface="Times New Roman" pitchFamily="18" charset="0"/>
              <a:ea typeface="Segoe UI Symbol" pitchFamily="34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458200" cy="2971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p = mv</a:t>
            </a:r>
          </a:p>
          <a:p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p = p</a:t>
            </a:r>
            <a:r>
              <a:rPr lang="en-US" sz="28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p</a:t>
            </a:r>
            <a:r>
              <a:rPr lang="en-US" sz="28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+….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- </a:t>
            </a:r>
            <a:r>
              <a:rPr lang="en-US" dirty="0" err="1" smtClean="0">
                <a:solidFill>
                  <a:srgbClr val="FF0000"/>
                </a:solidFill>
              </a:rPr>
              <a:t>Nêu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định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luật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bảo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toàn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động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lượng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   p = p` &lt;=&gt; p</a:t>
            </a:r>
            <a:r>
              <a:rPr lang="en-US" baseline="-25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+ p</a:t>
            </a:r>
            <a:r>
              <a:rPr lang="en-US" baseline="-25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+…. = p`</a:t>
            </a:r>
            <a:r>
              <a:rPr lang="en-US" baseline="-25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p`</a:t>
            </a:r>
            <a:r>
              <a:rPr lang="en-US" baseline="-25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+…. </a:t>
            </a:r>
            <a:endParaRPr lang="en-US" dirty="0" smtClean="0">
              <a:solidFill>
                <a:srgbClr val="000066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12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30 –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Thực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hành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Xác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định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lượng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vật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va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chạm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                        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nhất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902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30 –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Thực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hành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Xác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định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lượng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vật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va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chạm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2158592"/>
              </p:ext>
            </p:extLst>
          </p:nvPr>
        </p:nvGraphicFramePr>
        <p:xfrm>
          <a:off x="304802" y="1422268"/>
          <a:ext cx="8839198" cy="51309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398"/>
                <a:gridCol w="3962400"/>
                <a:gridCol w="2209800"/>
                <a:gridCol w="1752600"/>
              </a:tblGrid>
              <a:tr h="6858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STT</a:t>
                      </a:r>
                      <a:endParaRPr lang="en-US" sz="2400" dirty="0"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thiết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bị</a:t>
                      </a:r>
                      <a:endParaRPr lang="en-US" sz="2400" dirty="0"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Chức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năng</a:t>
                      </a:r>
                      <a:endParaRPr lang="en-US" sz="2400" dirty="0"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Cách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sử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endParaRPr lang="en-US" sz="2400" dirty="0"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27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300">
                          <a:effectLst/>
                        </a:rPr>
                        <a:t>1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Băng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đệm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khí</a:t>
                      </a:r>
                      <a:endParaRPr lang="en-US" sz="2400" dirty="0"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59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300">
                          <a:effectLst/>
                        </a:rPr>
                        <a:t>2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Đồng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hồ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đo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gian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hiện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endParaRPr lang="en-US" sz="2400" dirty="0"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300">
                          <a:effectLst/>
                        </a:rPr>
                        <a:t>3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Hai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cổng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quang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điện</a:t>
                      </a:r>
                      <a:endParaRPr lang="en-US" sz="2400" dirty="0"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41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300">
                          <a:effectLst/>
                        </a:rPr>
                        <a:t>4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Bơm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khí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nén</a:t>
                      </a:r>
                      <a:endParaRPr lang="en-US" sz="2400" dirty="0"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27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300">
                          <a:effectLst/>
                        </a:rPr>
                        <a:t>5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Hai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xe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trượt</a:t>
                      </a:r>
                      <a:endParaRPr lang="en-US" sz="2400" dirty="0"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48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300">
                          <a:effectLst/>
                        </a:rPr>
                        <a:t>6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Hai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tấm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cản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quang</a:t>
                      </a:r>
                      <a:endParaRPr lang="en-US" sz="2400" dirty="0"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389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300">
                          <a:effectLst/>
                        </a:rPr>
                        <a:t>7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Cân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điện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tử</a:t>
                      </a:r>
                      <a:endParaRPr lang="en-US" sz="2400" dirty="0"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90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300">
                          <a:effectLst/>
                        </a:rPr>
                        <a:t>8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quả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nặng</a:t>
                      </a:r>
                      <a:endParaRPr lang="en-US" sz="2400" dirty="0"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31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300">
                          <a:effectLst/>
                        </a:rPr>
                        <a:t>9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Lò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xo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hoặc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thanh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nhựa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chữ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U</a:t>
                      </a:r>
                      <a:endParaRPr lang="en-US" sz="2400" dirty="0"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10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300">
                          <a:effectLst/>
                        </a:rPr>
                        <a:t>10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Chốt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ghim</a:t>
                      </a:r>
                      <a:endParaRPr lang="en-US" sz="2400" dirty="0"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089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300">
                          <a:effectLst/>
                        </a:rPr>
                        <a:t>11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Dây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nối</a:t>
                      </a:r>
                      <a:endParaRPr lang="en-US" sz="2400" dirty="0"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412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30 –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Thực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hành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Xác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định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lượng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vật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va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chạm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54162"/>
            <a:ext cx="8763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                     </a:t>
            </a:r>
            <a:r>
              <a:rPr lang="en-US" b="1" dirty="0" err="1" smtClean="0"/>
              <a:t>Phiếu</a:t>
            </a:r>
            <a:r>
              <a:rPr lang="en-US" b="1" dirty="0" smtClean="0"/>
              <a:t> </a:t>
            </a:r>
            <a:r>
              <a:rPr lang="en-US" b="1" dirty="0" err="1"/>
              <a:t>học</a:t>
            </a:r>
            <a:r>
              <a:rPr lang="en-US" b="1" dirty="0"/>
              <a:t> </a:t>
            </a:r>
            <a:r>
              <a:rPr lang="en-US" b="1" dirty="0" err="1"/>
              <a:t>tập</a:t>
            </a:r>
            <a:r>
              <a:rPr lang="en-US" b="1" dirty="0"/>
              <a:t> </a:t>
            </a:r>
            <a:r>
              <a:rPr lang="en-US" b="1" dirty="0" err="1"/>
              <a:t>số</a:t>
            </a:r>
            <a:r>
              <a:rPr lang="en-US" b="1" dirty="0"/>
              <a:t> </a:t>
            </a:r>
            <a:r>
              <a:rPr lang="en-US" b="1" dirty="0" smtClean="0"/>
              <a:t>2</a:t>
            </a:r>
            <a:endParaRPr lang="en-US" dirty="0"/>
          </a:p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chạm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chạm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004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" y="0"/>
            <a:ext cx="8686800" cy="838200"/>
          </a:xfrm>
        </p:spPr>
        <p:txBody>
          <a:bodyPr>
            <a:normAutofit/>
          </a:bodyPr>
          <a:lstStyle/>
          <a:p>
            <a:r>
              <a:rPr lang="en-US" sz="2400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30 – </a:t>
            </a:r>
            <a:r>
              <a:rPr lang="en-US" sz="2400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Thực</a:t>
            </a:r>
            <a:r>
              <a:rPr lang="en-US" sz="2400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hành</a:t>
            </a:r>
            <a:r>
              <a:rPr lang="en-US" sz="2400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Xác</a:t>
            </a:r>
            <a:r>
              <a:rPr lang="en-US" sz="2400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định</a:t>
            </a:r>
            <a:r>
              <a:rPr lang="en-US" sz="2400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lượng</a:t>
            </a:r>
            <a:r>
              <a:rPr lang="en-US" sz="2400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vật</a:t>
            </a:r>
            <a:r>
              <a:rPr lang="en-US" sz="2400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trước</a:t>
            </a:r>
            <a:r>
              <a:rPr lang="en-US" sz="2400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va</a:t>
            </a:r>
            <a:r>
              <a:rPr lang="en-US" sz="2400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chạm</a:t>
            </a:r>
            <a:endParaRPr lang="en-US" sz="24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240" y="989112"/>
            <a:ext cx="9174480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thực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hành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Xác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định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động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lượng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vật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trước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chạm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tên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……………………….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lớp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………………….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Nhóm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………..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I.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Dụng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cụ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thí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nghiệm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II.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bước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hành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thí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nghiệm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…………………………………………………………………………………………………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Kết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quả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thí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nghiệm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" action="ppaction://hlinkshowjump?jump=nextslide"/>
              </a:rPr>
              <a:t>Bảng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" action="ppaction://hlinkshowjump?jump=nextslide"/>
              </a:rPr>
              <a:t> 30.1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" action="ppaction://hlinkshowjump?jump=nextslide"/>
              </a:rPr>
              <a:t>Thí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" action="ppaction://hlinkshowjump?jump=nextslide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" action="ppaction://hlinkshowjump?jump=nextslide"/>
              </a:rPr>
              <a:t>nghiệm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" action="ppaction://hlinkshowjump?jump=nextslide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" action="ppaction://hlinkshowjump?jump=nextslide"/>
              </a:rPr>
              <a:t>va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" action="ppaction://hlinkshowjump?jump=nextslide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" action="ppaction://hlinkshowjump?jump=nextslide"/>
              </a:rPr>
              <a:t>chạm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" action="ppaction://hlinkshowjump?jump=nextslide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" action="ppaction://hlinkshowjump?jump=nextslide"/>
              </a:rPr>
              <a:t>mềm</a:t>
            </a: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Độ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dài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tấm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cản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quang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…………………(m)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" action="ppaction://hlinkshowjump?jump=previousslide"/>
              </a:rPr>
              <a:t>Bảng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" action="ppaction://hlinkshowjump?jump=previousslide"/>
              </a:rPr>
              <a:t> 30.2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" action="ppaction://hlinkshowjump?jump=previousslide"/>
              </a:rPr>
              <a:t>Thí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" action="ppaction://hlinkshowjump?jump=previousslide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" action="ppaction://hlinkshowjump?jump=previousslide"/>
              </a:rPr>
              <a:t>nghiệm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" action="ppaction://hlinkshowjump?jump=previousslide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" action="ppaction://hlinkshowjump?jump=previousslide"/>
              </a:rPr>
              <a:t>va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" action="ppaction://hlinkshowjump?jump=previousslide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" action="ppaction://hlinkshowjump?jump=previousslide"/>
              </a:rPr>
              <a:t>chạm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" action="ppaction://hlinkshowjump?jump=previousslide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" action="ppaction://hlinkshowjump?jump=previousslide"/>
              </a:rPr>
              <a:t>đàn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" action="ppaction://hlinkshowjump?jump=previousslide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" action="ppaction://hlinkshowjump?jump=previousslide"/>
              </a:rPr>
              <a:t>hồi</a:t>
            </a: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Độ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dài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tấm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cản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quang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…………………(m)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Nhận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xét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đánh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kết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quả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thí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nghiệm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………………………………………………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Đề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xuất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phương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án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thí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nghiệm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khác</a:t>
            </a: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Ứng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dụng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ĐLBT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động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lượng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đời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412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30 –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Thực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hành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Xác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định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lượng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vật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va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chạm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5334000"/>
          </a:xfrm>
        </p:spPr>
        <p:txBody>
          <a:bodyPr/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228600" algn="l"/>
              </a:tabLst>
            </a:pPr>
            <a:r>
              <a:rPr lang="en-US" sz="2800" b="1" i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Bảng</a:t>
            </a: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30.1 </a:t>
            </a:r>
            <a:r>
              <a:rPr lang="en-US" sz="2800" b="1" i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Thí</a:t>
            </a: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nghiệm</a:t>
            </a: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</a:t>
            </a: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chạm</a:t>
            </a: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mềm</a:t>
            </a:r>
            <a:endParaRPr lang="en-US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228600" algn="l"/>
              </a:tabLst>
            </a:pP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tấm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cản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quang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…………………(m)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871610"/>
              </p:ext>
            </p:extLst>
          </p:nvPr>
        </p:nvGraphicFramePr>
        <p:xfrm>
          <a:off x="228600" y="2743202"/>
          <a:ext cx="8915401" cy="40385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1732"/>
                <a:gridCol w="563993"/>
                <a:gridCol w="829642"/>
                <a:gridCol w="829642"/>
                <a:gridCol w="829642"/>
                <a:gridCol w="829642"/>
                <a:gridCol w="829642"/>
                <a:gridCol w="653087"/>
                <a:gridCol w="152259"/>
                <a:gridCol w="1007831"/>
                <a:gridCol w="1007831"/>
                <a:gridCol w="830458"/>
              </a:tblGrid>
              <a:tr h="79370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Lần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Trước va chạm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Sau va chạm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637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</a:t>
                      </a:r>
                      <a:r>
                        <a:rPr lang="en-US" sz="1300" baseline="-25000">
                          <a:effectLst/>
                        </a:rPr>
                        <a:t>1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</a:t>
                      </a:r>
                      <a:r>
                        <a:rPr lang="en-US" sz="1300" baseline="-25000">
                          <a:effectLst/>
                        </a:rPr>
                        <a:t>2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t</a:t>
                      </a:r>
                      <a:r>
                        <a:rPr lang="en-US" sz="1300" baseline="-25000">
                          <a:effectLst/>
                        </a:rPr>
                        <a:t>1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v</a:t>
                      </a:r>
                      <a:r>
                        <a:rPr lang="en-US" sz="1300" baseline="-25000">
                          <a:effectLst/>
                        </a:rPr>
                        <a:t>1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p</a:t>
                      </a:r>
                      <a:r>
                        <a:rPr lang="en-US" sz="1300" baseline="-25000">
                          <a:effectLst/>
                        </a:rPr>
                        <a:t>1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p</a:t>
                      </a:r>
                      <a:r>
                        <a:rPr lang="en-US" sz="1300" baseline="-25000">
                          <a:effectLst/>
                        </a:rPr>
                        <a:t>2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p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t</a:t>
                      </a:r>
                      <a:r>
                        <a:rPr lang="en-US" sz="1300" baseline="-25000">
                          <a:effectLst/>
                        </a:rPr>
                        <a:t>1</a:t>
                      </a:r>
                      <a:r>
                        <a:rPr lang="en-US" sz="1300" baseline="30000">
                          <a:effectLst/>
                        </a:rPr>
                        <a:t>`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v</a:t>
                      </a:r>
                      <a:r>
                        <a:rPr lang="en-US" sz="1300" baseline="-25000">
                          <a:effectLst/>
                        </a:rPr>
                        <a:t>1</a:t>
                      </a:r>
                      <a:r>
                        <a:rPr lang="en-US" sz="1300" baseline="30000">
                          <a:effectLst/>
                        </a:rPr>
                        <a:t>`</a:t>
                      </a:r>
                      <a:r>
                        <a:rPr lang="en-US" sz="1300">
                          <a:effectLst/>
                        </a:rPr>
                        <a:t> = v</a:t>
                      </a:r>
                      <a:r>
                        <a:rPr lang="en-US" sz="1300" baseline="-25000">
                          <a:effectLst/>
                        </a:rPr>
                        <a:t>2</a:t>
                      </a:r>
                      <a:r>
                        <a:rPr lang="en-US" sz="1300" baseline="30000">
                          <a:effectLst/>
                        </a:rPr>
                        <a:t>`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p</a:t>
                      </a:r>
                      <a:r>
                        <a:rPr lang="en-US" sz="1300" baseline="30000">
                          <a:effectLst/>
                        </a:rPr>
                        <a:t>`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937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937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937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412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30 –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Thực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hành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Xác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định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lượng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vật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va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chạm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228600" algn="l"/>
              </a:tabLst>
            </a:pPr>
            <a:r>
              <a:rPr lang="en-US" b="1" i="1" dirty="0" err="1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Bảng</a:t>
            </a:r>
            <a:r>
              <a:rPr lang="en-US" b="1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30.2 </a:t>
            </a:r>
            <a:r>
              <a:rPr lang="en-US" b="1" i="1" dirty="0" err="1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Thí</a:t>
            </a:r>
            <a:r>
              <a:rPr lang="en-US" b="1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b="1" i="1" dirty="0" err="1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nghiệm</a:t>
            </a:r>
            <a:r>
              <a:rPr lang="en-US" b="1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b="1" i="1" dirty="0" err="1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va</a:t>
            </a:r>
            <a:r>
              <a:rPr lang="en-US" b="1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b="1" i="1" dirty="0" err="1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chạm</a:t>
            </a:r>
            <a:r>
              <a:rPr lang="en-US" b="1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b="1" i="1" dirty="0" err="1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đàn</a:t>
            </a:r>
            <a:r>
              <a:rPr lang="en-US" b="1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b="1" i="1" dirty="0" err="1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hồi</a:t>
            </a:r>
            <a:endParaRPr lang="en-US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228600" algn="l"/>
              </a:tabLst>
            </a:pPr>
            <a:r>
              <a:rPr lang="en-US" dirty="0" err="1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Độ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dài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tấm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cản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quang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…………………(m)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167019"/>
              </p:ext>
            </p:extLst>
          </p:nvPr>
        </p:nvGraphicFramePr>
        <p:xfrm>
          <a:off x="304798" y="2667001"/>
          <a:ext cx="8763001" cy="4190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5593"/>
                <a:gridCol w="1010290"/>
                <a:gridCol w="1029681"/>
                <a:gridCol w="1030701"/>
                <a:gridCol w="1030701"/>
                <a:gridCol w="840890"/>
                <a:gridCol w="151034"/>
                <a:gridCol w="151034"/>
                <a:gridCol w="151034"/>
                <a:gridCol w="151034"/>
                <a:gridCol w="151034"/>
                <a:gridCol w="151034"/>
                <a:gridCol w="795986"/>
                <a:gridCol w="151034"/>
                <a:gridCol w="795986"/>
                <a:gridCol w="195935"/>
              </a:tblGrid>
              <a:tr h="66786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Lần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Trước va chạm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Sau va chạm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139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</a:t>
                      </a:r>
                      <a:r>
                        <a:rPr lang="en-US" sz="1300" baseline="-25000">
                          <a:effectLst/>
                        </a:rPr>
                        <a:t>1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</a:t>
                      </a:r>
                      <a:r>
                        <a:rPr lang="en-US" sz="1300" baseline="-25000">
                          <a:effectLst/>
                        </a:rPr>
                        <a:t>2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7965" algn="l"/>
                        </a:tabLst>
                      </a:pPr>
                      <a:r>
                        <a:rPr lang="en-US" sz="1300">
                          <a:effectLst/>
                        </a:rPr>
                        <a:t>p</a:t>
                      </a:r>
                      <a:r>
                        <a:rPr lang="en-US" sz="1300" baseline="-25000">
                          <a:effectLst/>
                        </a:rPr>
                        <a:t>1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p</a:t>
                      </a:r>
                      <a:r>
                        <a:rPr lang="en-US" sz="1300" baseline="-25000">
                          <a:effectLst/>
                        </a:rPr>
                        <a:t>2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t</a:t>
                      </a:r>
                      <a:r>
                        <a:rPr lang="en-US" sz="1300" baseline="-25000" dirty="0">
                          <a:effectLst/>
                        </a:rPr>
                        <a:t>1</a:t>
                      </a:r>
                      <a:r>
                        <a:rPr lang="en-US" sz="1300" baseline="30000" dirty="0">
                          <a:effectLst/>
                        </a:rPr>
                        <a:t>`</a:t>
                      </a:r>
                      <a:endParaRPr lang="en-US" sz="16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t</a:t>
                      </a:r>
                      <a:r>
                        <a:rPr lang="en-US" sz="1300" baseline="-25000">
                          <a:effectLst/>
                        </a:rPr>
                        <a:t>2</a:t>
                      </a:r>
                      <a:r>
                        <a:rPr lang="en-US" sz="1300" baseline="30000">
                          <a:effectLst/>
                        </a:rPr>
                        <a:t>`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v</a:t>
                      </a:r>
                      <a:r>
                        <a:rPr lang="en-US" sz="1300" baseline="-25000">
                          <a:effectLst/>
                        </a:rPr>
                        <a:t>1</a:t>
                      </a:r>
                      <a:r>
                        <a:rPr lang="en-US" sz="1300" baseline="30000">
                          <a:effectLst/>
                        </a:rPr>
                        <a:t>`</a:t>
                      </a:r>
                      <a:r>
                        <a:rPr lang="en-US" sz="1300">
                          <a:effectLst/>
                        </a:rPr>
                        <a:t> 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v</a:t>
                      </a:r>
                      <a:r>
                        <a:rPr lang="en-US" sz="1300" baseline="-25000">
                          <a:effectLst/>
                        </a:rPr>
                        <a:t>2</a:t>
                      </a:r>
                      <a:r>
                        <a:rPr lang="en-US" sz="1300" baseline="30000">
                          <a:effectLst/>
                        </a:rPr>
                        <a:t>`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p</a:t>
                      </a:r>
                      <a:r>
                        <a:rPr lang="en-US" sz="1300" baseline="-25000">
                          <a:effectLst/>
                        </a:rPr>
                        <a:t>1</a:t>
                      </a:r>
                      <a:r>
                        <a:rPr lang="en-US" sz="1300" baseline="30000">
                          <a:effectLst/>
                        </a:rPr>
                        <a:t>`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p</a:t>
                      </a:r>
                      <a:r>
                        <a:rPr lang="en-US" sz="1300" baseline="-25000">
                          <a:effectLst/>
                        </a:rPr>
                        <a:t>2</a:t>
                      </a:r>
                      <a:r>
                        <a:rPr lang="en-US" sz="1300" baseline="30000">
                          <a:effectLst/>
                        </a:rPr>
                        <a:t>`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6678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7965" algn="l"/>
                        </a:tabLs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6678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7965" algn="l"/>
                        </a:tabLs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5734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7965" algn="l"/>
                        </a:tabLs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412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30 –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Thực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hành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Xác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định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lượng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vật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va</a:t>
            </a:r>
            <a:r>
              <a:rPr lang="en-US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chạm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1)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nl-NL" dirty="0">
                <a:latin typeface="Times New Roman" pitchFamily="18" charset="0"/>
                <a:cs typeface="Times New Roman" pitchFamily="18" charset="0"/>
              </a:rPr>
              <a:t>Yêu cầu HS </a:t>
            </a:r>
            <a:r>
              <a:rPr lang="nl-NL" dirty="0" smtClean="0">
                <a:latin typeface="Times New Roman" pitchFamily="18" charset="0"/>
                <a:cs typeface="Times New Roman" pitchFamily="18" charset="0"/>
              </a:rPr>
              <a:t>đọc </a:t>
            </a:r>
            <a:r>
              <a:rPr lang="nl-NL" dirty="0">
                <a:latin typeface="Times New Roman" pitchFamily="18" charset="0"/>
                <a:cs typeface="Times New Roman" pitchFamily="18" charset="0"/>
              </a:rPr>
              <a:t>phần “Em có biết?”và tìm thêm một số ứng dụng của ĐLBT động lượng trong </a:t>
            </a:r>
            <a:r>
              <a:rPr lang="nl-NL" dirty="0" smtClean="0">
                <a:latin typeface="Times New Roman" pitchFamily="18" charset="0"/>
                <a:cs typeface="Times New Roman" pitchFamily="18" charset="0"/>
              </a:rPr>
              <a:t>đời </a:t>
            </a:r>
            <a:r>
              <a:rPr lang="nl-NL" dirty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nl-NL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nl-NL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5412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627</Words>
  <Application>Microsoft Office PowerPoint</Application>
  <PresentationFormat>On-screen Show (4:3)</PresentationFormat>
  <Paragraphs>187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Bài 30 – Thực hành: Xác định động lượng của vật trước và sau va chạm</vt:lpstr>
      <vt:lpstr>Bài 30 – Thực hành: Xác định động lượng của vật trước và sau va chạm</vt:lpstr>
      <vt:lpstr>Bài 30 – Thực hành: Xác định động lượng của vật trước và sau va chạm</vt:lpstr>
      <vt:lpstr>Bài 30 – Thực hành: Xác định động lượng của vật trước và sau va chạm</vt:lpstr>
      <vt:lpstr>Bài 30 – Thực hành: Xác định động lượng của vật trước và sau va chạm</vt:lpstr>
      <vt:lpstr>Bài 30 – Thực hành: Xác định động lượng của vật trước và sau va chạm</vt:lpstr>
      <vt:lpstr>Bài 30 – Thực hành: Xác định động lượng của vật trước và sau va chạm</vt:lpstr>
      <vt:lpstr>Bài 30 – Thực hành: Xác định động lượng của vật trước và sau va chạm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30 – Thực hành: Xác định động lượng của vật trước và sau va chạm</dc:title>
  <dc:creator>ADMIN</dc:creator>
  <cp:lastModifiedBy>ADMIN</cp:lastModifiedBy>
  <cp:revision>16</cp:revision>
  <dcterms:created xsi:type="dcterms:W3CDTF">2006-08-16T00:00:00Z</dcterms:created>
  <dcterms:modified xsi:type="dcterms:W3CDTF">2022-08-20T07:06:33Z</dcterms:modified>
</cp:coreProperties>
</file>