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60" r:id="rId5"/>
    <p:sldId id="258" r:id="rId6"/>
    <p:sldId id="261" r:id="rId7"/>
    <p:sldId id="259" r:id="rId8"/>
    <p:sldId id="263" r:id="rId9"/>
    <p:sldId id="262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6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1FF85-1A17-42B8-BBFE-34FB5DA3D89A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6C7C5-D455-4726-94A8-9CCCB0F2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9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5934-30A0-44C3-8CC7-C0412F59958A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CB18-9B73-45B2-BE23-FB5BE9D96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3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5934-30A0-44C3-8CC7-C0412F59958A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CB18-9B73-45B2-BE23-FB5BE9D96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4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5934-30A0-44C3-8CC7-C0412F59958A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CB18-9B73-45B2-BE23-FB5BE9D96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86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5934-30A0-44C3-8CC7-C0412F59958A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CB18-9B73-45B2-BE23-FB5BE9D96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3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5934-30A0-44C3-8CC7-C0412F59958A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CB18-9B73-45B2-BE23-FB5BE9D96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5934-30A0-44C3-8CC7-C0412F59958A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CB18-9B73-45B2-BE23-FB5BE9D96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40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5934-30A0-44C3-8CC7-C0412F59958A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CB18-9B73-45B2-BE23-FB5BE9D96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65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5934-30A0-44C3-8CC7-C0412F59958A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CB18-9B73-45B2-BE23-FB5BE9D96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5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5934-30A0-44C3-8CC7-C0412F59958A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CB18-9B73-45B2-BE23-FB5BE9D96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5934-30A0-44C3-8CC7-C0412F59958A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CB18-9B73-45B2-BE23-FB5BE9D96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90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5934-30A0-44C3-8CC7-C0412F59958A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CB18-9B73-45B2-BE23-FB5BE9D96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73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A5934-30A0-44C3-8CC7-C0412F59958A}" type="datetimeFigureOut">
              <a:rPr lang="en-US" smtClean="0"/>
              <a:t>7/17/2022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9CB18-9B73-45B2-BE23-FB5BE9D96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836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1IFubnEAs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28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 LƯỢNG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0" y="2857502"/>
            <a:ext cx="777240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 LÍ 10 KNTTVCS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79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6">
            <a:extLst>
              <a:ext uri="{FF2B5EF4-FFF2-40B4-BE49-F238E27FC236}">
                <a16:creationId xmlns="" xmlns:a16="http://schemas.microsoft.com/office/drawing/2014/main" id="{490B468E-F9E5-4AF4-B360-9CE4745C2DEF}"/>
              </a:ext>
            </a:extLst>
          </p:cNvPr>
          <p:cNvGrpSpPr/>
          <p:nvPr/>
        </p:nvGrpSpPr>
        <p:grpSpPr>
          <a:xfrm>
            <a:off x="2133600" y="80140"/>
            <a:ext cx="4856346" cy="435812"/>
            <a:chOff x="2193" y="0"/>
            <a:chExt cx="2245706" cy="1239104"/>
          </a:xfrm>
          <a:solidFill>
            <a:srgbClr val="00206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" name="Rounded Rectangle 57">
              <a:extLst>
                <a:ext uri="{FF2B5EF4-FFF2-40B4-BE49-F238E27FC236}">
                  <a16:creationId xmlns="" xmlns:a16="http://schemas.microsoft.com/office/drawing/2014/main" id="{29D64961-71C9-485A-B71A-4E12BA3448CB}"/>
                </a:ext>
              </a:extLst>
            </p:cNvPr>
            <p:cNvSpPr/>
            <p:nvPr/>
          </p:nvSpPr>
          <p:spPr>
            <a:xfrm>
              <a:off x="2193" y="0"/>
              <a:ext cx="2245706" cy="1239104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>
              <a:extLst>
                <a:ext uri="{FF2B5EF4-FFF2-40B4-BE49-F238E27FC236}">
                  <a16:creationId xmlns="" xmlns:a16="http://schemas.microsoft.com/office/drawing/2014/main" id="{74AFE69D-CB01-49E4-BE5C-171D1BFCD6ED}"/>
                </a:ext>
              </a:extLst>
            </p:cNvPr>
            <p:cNvSpPr/>
            <p:nvPr/>
          </p:nvSpPr>
          <p:spPr>
            <a:xfrm>
              <a:off x="77334" y="60488"/>
              <a:ext cx="2124730" cy="1118127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Đặt</a:t>
              </a:r>
              <a:r>
                <a:rPr lang="en-US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vấn</a:t>
              </a:r>
              <a:r>
                <a:rPr lang="en-US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đề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1CDC799-4A6F-4063-9C4B-DD5CCF3DEB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0068"/>
          <a:stretch/>
        </p:blipFill>
        <p:spPr>
          <a:xfrm>
            <a:off x="1267993" y="628650"/>
            <a:ext cx="6650934" cy="157939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51773" y="2952750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ts val="1300"/>
              <a:tabLst>
                <a:tab pos="6419850" algn="l"/>
                <a:tab pos="8101330" algn="l"/>
              </a:tabLst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00" y="24003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Times New Roman"/>
                <a:ea typeface="Calibri"/>
              </a:rPr>
              <a:t>video: </a:t>
            </a:r>
            <a:r>
              <a:rPr lang="en-US" u="sng" dirty="0">
                <a:solidFill>
                  <a:srgbClr val="FFFF00"/>
                </a:solidFill>
                <a:latin typeface="Times New Roman"/>
                <a:ea typeface="Calibri"/>
                <a:hlinkClick r:id="rId3"/>
              </a:rPr>
              <a:t>Bowling Ball Elastic Collisions - YouTube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18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6">
            <a:extLst>
              <a:ext uri="{FF2B5EF4-FFF2-40B4-BE49-F238E27FC236}">
                <a16:creationId xmlns="" xmlns:a16="http://schemas.microsoft.com/office/drawing/2014/main" id="{490B468E-F9E5-4AF4-B360-9CE4745C2DEF}"/>
              </a:ext>
            </a:extLst>
          </p:cNvPr>
          <p:cNvGrpSpPr/>
          <p:nvPr/>
        </p:nvGrpSpPr>
        <p:grpSpPr>
          <a:xfrm>
            <a:off x="2133600" y="80140"/>
            <a:ext cx="4856346" cy="435812"/>
            <a:chOff x="2193" y="0"/>
            <a:chExt cx="2245706" cy="1239104"/>
          </a:xfrm>
          <a:solidFill>
            <a:srgbClr val="002060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" name="Rounded Rectangle 57">
              <a:extLst>
                <a:ext uri="{FF2B5EF4-FFF2-40B4-BE49-F238E27FC236}">
                  <a16:creationId xmlns="" xmlns:a16="http://schemas.microsoft.com/office/drawing/2014/main" id="{29D64961-71C9-485A-B71A-4E12BA3448CB}"/>
                </a:ext>
              </a:extLst>
            </p:cNvPr>
            <p:cNvSpPr/>
            <p:nvPr/>
          </p:nvSpPr>
          <p:spPr>
            <a:xfrm>
              <a:off x="2193" y="0"/>
              <a:ext cx="2245706" cy="1239104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>
              <a:extLst>
                <a:ext uri="{FF2B5EF4-FFF2-40B4-BE49-F238E27FC236}">
                  <a16:creationId xmlns="" xmlns:a16="http://schemas.microsoft.com/office/drawing/2014/main" id="{74AFE69D-CB01-49E4-BE5C-171D1BFCD6ED}"/>
                </a:ext>
              </a:extLst>
            </p:cNvPr>
            <p:cNvSpPr/>
            <p:nvPr/>
          </p:nvSpPr>
          <p:spPr>
            <a:xfrm>
              <a:off x="77334" y="60488"/>
              <a:ext cx="2124730" cy="1118127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Đặt</a:t>
              </a:r>
              <a:r>
                <a:rPr lang="en-US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vấn</a:t>
              </a:r>
              <a:r>
                <a:rPr lang="en-US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đề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304800" y="2876550"/>
            <a:ext cx="8406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/>
                <a:ea typeface="Calibri"/>
              </a:rPr>
              <a:t>Quan</a:t>
            </a:r>
            <a:r>
              <a:rPr lang="en-US" sz="2800" dirty="0">
                <a:latin typeface="Times New Roman"/>
                <a:ea typeface="Calibri"/>
              </a:rPr>
              <a:t> </a:t>
            </a:r>
            <a:r>
              <a:rPr lang="en-US" sz="2800" dirty="0" err="1">
                <a:latin typeface="Times New Roman"/>
                <a:ea typeface="Calibri"/>
              </a:rPr>
              <a:t>sát</a:t>
            </a:r>
            <a:r>
              <a:rPr lang="en-US" sz="2800" dirty="0">
                <a:latin typeface="Times New Roman"/>
                <a:ea typeface="Calibri"/>
              </a:rPr>
              <a:t> </a:t>
            </a:r>
            <a:r>
              <a:rPr lang="en-US" sz="2800" dirty="0" err="1" smtClean="0">
                <a:latin typeface="Times New Roman"/>
                <a:ea typeface="Calibri"/>
              </a:rPr>
              <a:t>trên</a:t>
            </a:r>
            <a:r>
              <a:rPr lang="en-US" sz="2800" dirty="0" smtClean="0">
                <a:latin typeface="Times New Roman"/>
                <a:ea typeface="Calibri"/>
              </a:rPr>
              <a:t> </a:t>
            </a:r>
            <a:r>
              <a:rPr lang="en-US" sz="2800" dirty="0" err="1">
                <a:latin typeface="Times New Roman"/>
                <a:ea typeface="Calibri"/>
              </a:rPr>
              <a:t>hình</a:t>
            </a:r>
            <a:r>
              <a:rPr lang="en-US" sz="2800" dirty="0">
                <a:latin typeface="Times New Roman"/>
                <a:ea typeface="Calibri"/>
              </a:rPr>
              <a:t> </a:t>
            </a:r>
            <a:r>
              <a:rPr lang="en-US" sz="2800" dirty="0" err="1" smtClean="0">
                <a:latin typeface="Times New Roman"/>
                <a:ea typeface="Calibri"/>
              </a:rPr>
              <a:t>sgk</a:t>
            </a:r>
            <a:r>
              <a:rPr lang="en-US" sz="2800" dirty="0" smtClean="0">
                <a:latin typeface="Times New Roman"/>
                <a:ea typeface="Calibri"/>
              </a:rPr>
              <a:t> </a:t>
            </a:r>
            <a:r>
              <a:rPr lang="en-US" sz="2800" dirty="0">
                <a:latin typeface="Times New Roman"/>
                <a:ea typeface="Calibri"/>
              </a:rPr>
              <a:t>KNTT. </a:t>
            </a:r>
            <a:r>
              <a:rPr lang="en-US" sz="2800" dirty="0" err="1">
                <a:latin typeface="Times New Roman"/>
                <a:ea typeface="Calibri"/>
              </a:rPr>
              <a:t>Trả</a:t>
            </a:r>
            <a:r>
              <a:rPr lang="en-US" sz="2800" dirty="0">
                <a:latin typeface="Times New Roman"/>
                <a:ea typeface="Calibri"/>
              </a:rPr>
              <a:t> </a:t>
            </a:r>
            <a:r>
              <a:rPr lang="en-US" sz="2800" dirty="0" err="1">
                <a:latin typeface="Times New Roman"/>
                <a:ea typeface="Calibri"/>
              </a:rPr>
              <a:t>lời</a:t>
            </a:r>
            <a:r>
              <a:rPr lang="en-US" sz="2800" dirty="0">
                <a:latin typeface="Times New Roman"/>
                <a:ea typeface="Calibri"/>
              </a:rPr>
              <a:t> </a:t>
            </a:r>
            <a:r>
              <a:rPr lang="en-US" sz="2800" dirty="0" err="1">
                <a:latin typeface="Times New Roman"/>
                <a:ea typeface="Calibri"/>
              </a:rPr>
              <a:t>câu</a:t>
            </a:r>
            <a:r>
              <a:rPr lang="en-US" sz="2800" dirty="0">
                <a:latin typeface="Times New Roman"/>
                <a:ea typeface="Calibri"/>
              </a:rPr>
              <a:t> </a:t>
            </a:r>
            <a:r>
              <a:rPr lang="en-US" sz="2800" dirty="0" err="1">
                <a:latin typeface="Times New Roman"/>
                <a:ea typeface="Calibri"/>
              </a:rPr>
              <a:t>hỏi</a:t>
            </a:r>
            <a:r>
              <a:rPr lang="en-US" sz="2800" dirty="0">
                <a:latin typeface="Times New Roman"/>
                <a:ea typeface="Calibri"/>
              </a:rPr>
              <a:t> </a:t>
            </a:r>
            <a:r>
              <a:rPr lang="en-US" sz="2800" dirty="0" err="1">
                <a:latin typeface="Times New Roman"/>
                <a:ea typeface="Calibri"/>
              </a:rPr>
              <a:t>kèm</a:t>
            </a:r>
            <a:r>
              <a:rPr lang="en-US" sz="2800" dirty="0">
                <a:latin typeface="Times New Roman"/>
                <a:ea typeface="Calibri"/>
              </a:rPr>
              <a:t> </a:t>
            </a:r>
            <a:r>
              <a:rPr lang="en-US" sz="2800" dirty="0" err="1">
                <a:latin typeface="Times New Roman"/>
                <a:ea typeface="Calibri"/>
              </a:rPr>
              <a:t>theo</a:t>
            </a:r>
            <a:endParaRPr lang="en-US" sz="2800" dirty="0"/>
          </a:p>
        </p:txBody>
      </p:sp>
      <p:pic>
        <p:nvPicPr>
          <p:cNvPr id="8" name="Picture 7" descr="https://img.loigiaihay.com/picture/2022/0331/mo-dau-bai-28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85" y="715150"/>
            <a:ext cx="7648575" cy="1962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37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7086" y="57150"/>
            <a:ext cx="8915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>
              <a:spcAft>
                <a:spcPts val="0"/>
              </a:spcAft>
            </a:pPr>
            <a:r>
              <a:rPr lang="en-US" sz="2800" b="1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Thực</a:t>
            </a:r>
            <a:r>
              <a:rPr lang="en-US" sz="28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hiện</a:t>
            </a:r>
            <a:r>
              <a:rPr lang="en-US" sz="28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sz="28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thí</a:t>
            </a:r>
            <a:r>
              <a:rPr lang="en-US" sz="28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nghiệm</a:t>
            </a:r>
            <a:r>
              <a:rPr lang="en-US" sz="28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tìm</a:t>
            </a:r>
            <a:r>
              <a:rPr lang="en-US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hiểu</a:t>
            </a:r>
            <a:r>
              <a:rPr lang="en-US" sz="28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về</a:t>
            </a:r>
            <a:r>
              <a:rPr lang="en-US" sz="28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sự</a:t>
            </a:r>
            <a:r>
              <a:rPr lang="en-US" sz="28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truyền</a:t>
            </a:r>
            <a:r>
              <a:rPr lang="en-US" sz="28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chuyển</a:t>
            </a:r>
            <a:r>
              <a:rPr lang="en-US" sz="28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động</a:t>
            </a:r>
            <a:r>
              <a:rPr lang="en-US" sz="28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tương</a:t>
            </a:r>
            <a:r>
              <a:rPr lang="en-US" sz="28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tác</a:t>
            </a:r>
            <a:r>
              <a:rPr lang="en-US" sz="28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giữa</a:t>
            </a:r>
            <a:r>
              <a:rPr lang="en-US" sz="28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sz="28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vật</a:t>
            </a:r>
            <a:r>
              <a:rPr lang="en-US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như</a:t>
            </a:r>
            <a:r>
              <a:rPr lang="en-US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Hình</a:t>
            </a:r>
            <a:r>
              <a:rPr lang="en-US" sz="28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/>
                <a:ea typeface="Times New Roman"/>
                <a:cs typeface="Times New Roman"/>
              </a:rPr>
              <a:t> 28.1.</a:t>
            </a:r>
            <a:endParaRPr lang="en-US" sz="2800" b="1" dirty="0">
              <a:solidFill>
                <a:schemeClr val="bg2">
                  <a:lumMod val="20000"/>
                  <a:lumOff val="80000"/>
                </a:schemeClr>
              </a:solidFill>
              <a:latin typeface="Times New Roman"/>
              <a:ea typeface="Calibri"/>
              <a:cs typeface="Times New Roman"/>
            </a:endParaRPr>
          </a:p>
          <a:p>
            <a:pPr indent="457200">
              <a:spcAft>
                <a:spcPts val="0"/>
              </a:spcAft>
            </a:pPr>
            <a:endParaRPr lang="en-US" sz="2800" dirty="0">
              <a:latin typeface="Times New Roman"/>
              <a:ea typeface="Times New Roman"/>
              <a:cs typeface="Times New Roman"/>
            </a:endParaRPr>
          </a:p>
          <a:p>
            <a:pPr indent="457200">
              <a:spcAft>
                <a:spcPts val="0"/>
              </a:spcAft>
            </a:pPr>
            <a:r>
              <a:rPr lang="en-US" sz="2800" dirty="0" err="1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Thảo</a:t>
            </a:r>
            <a:r>
              <a:rPr lang="en-US" sz="2800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luận</a:t>
            </a:r>
            <a:r>
              <a:rPr lang="en-US" sz="280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:</a:t>
            </a:r>
            <a:endParaRPr lang="en-US" sz="2800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457200" indent="-457200">
              <a:spcAft>
                <a:spcPts val="0"/>
              </a:spcAft>
              <a:buFontTx/>
              <a:buChar char="-"/>
            </a:pPr>
            <a:r>
              <a:rPr lang="en-US" sz="2800" dirty="0" err="1" smtClean="0"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thí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nghiệm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1,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vận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tốc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endParaRPr lang="en-US" sz="2800" dirty="0" smtClean="0">
              <a:latin typeface="Times New Roman"/>
              <a:ea typeface="Times New Roman"/>
              <a:cs typeface="Times New Roman"/>
            </a:endParaRPr>
          </a:p>
          <a:p>
            <a:pPr marL="457200" indent="-457200">
              <a:spcAft>
                <a:spcPts val="0"/>
              </a:spcAft>
              <a:buFontTx/>
              <a:buChar char="-"/>
            </a:pPr>
            <a:r>
              <a:rPr lang="en-US" sz="2800" dirty="0" err="1" smtClean="0">
                <a:latin typeface="Times New Roman"/>
                <a:ea typeface="Times New Roman"/>
                <a:cs typeface="Times New Roman"/>
              </a:rPr>
              <a:t>hai</a:t>
            </a:r>
            <a:r>
              <a:rPr lang="en-US" sz="28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viên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bi A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và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B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khi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đến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chân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dốc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giống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nhau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không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? </a:t>
            </a:r>
            <a:endParaRPr lang="en-US" sz="2800" dirty="0">
              <a:latin typeface="Times New Roman"/>
              <a:ea typeface="Calibri"/>
              <a:cs typeface="Times New Roman"/>
            </a:endParaRPr>
          </a:p>
          <a:p>
            <a:pPr indent="457200">
              <a:spcAft>
                <a:spcPts val="0"/>
              </a:spcAft>
            </a:pPr>
            <a:r>
              <a:rPr lang="en-US" sz="2800" dirty="0">
                <a:latin typeface="Times New Roman"/>
                <a:ea typeface="Times New Roman"/>
                <a:cs typeface="Times New Roman"/>
                <a:sym typeface="Wingdings"/>
              </a:rPr>
              <a:t>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Viên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bi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nào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đẩy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viên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bi C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lăn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xa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hơn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?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Tại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sao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?</a:t>
            </a:r>
            <a:endParaRPr lang="en-US" sz="2800" dirty="0">
              <a:latin typeface="Times New Roman"/>
              <a:ea typeface="Calibri"/>
              <a:cs typeface="Times New Roman"/>
            </a:endParaRPr>
          </a:p>
          <a:p>
            <a:pPr indent="457200">
              <a:spcAft>
                <a:spcPts val="0"/>
              </a:spcAft>
            </a:pPr>
            <a:r>
              <a:rPr lang="en-US" sz="2800" dirty="0">
                <a:latin typeface="Times New Roman"/>
                <a:ea typeface="Times New Roman"/>
                <a:cs typeface="Times New Roman"/>
              </a:rPr>
              <a:t>-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thí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nghiệm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2,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ứng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với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độ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dốc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nào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thì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viên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bi A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vận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tốc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lớn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hơn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khi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va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chạm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tới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bi C? </a:t>
            </a:r>
            <a:endParaRPr lang="en-US" sz="2800" dirty="0">
              <a:latin typeface="Times New Roman"/>
              <a:ea typeface="Calibri"/>
              <a:cs typeface="Times New Roman"/>
            </a:endParaRPr>
          </a:p>
          <a:p>
            <a:pPr indent="457200">
              <a:spcAft>
                <a:spcPts val="0"/>
              </a:spcAft>
            </a:pPr>
            <a:r>
              <a:rPr lang="en-US" sz="2800" dirty="0">
                <a:latin typeface="Times New Roman"/>
                <a:ea typeface="Times New Roman"/>
                <a:cs typeface="Times New Roman"/>
                <a:sym typeface="Wingdings"/>
              </a:rPr>
              <a:t>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ở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trường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hợp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nào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viên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bi C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lăn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xa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hơn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?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Tại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</a:rPr>
              <a:t>sao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?</a:t>
            </a:r>
            <a:endParaRPr lang="en-US" sz="2800" dirty="0">
              <a:effectLst/>
              <a:latin typeface="Times New Roman"/>
              <a:ea typeface="Calibri"/>
              <a:cs typeface="Times New Roman"/>
            </a:endParaRPr>
          </a:p>
        </p:txBody>
      </p:sp>
      <p:pic>
        <p:nvPicPr>
          <p:cNvPr id="3" name="Picture 2" descr="https://img.loigiaihay.com/picture/2022/0331/28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971549"/>
            <a:ext cx="2668979" cy="1295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622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23F5E04A-376B-456F-B1C8-55C47B5124A5}"/>
              </a:ext>
            </a:extLst>
          </p:cNvPr>
          <p:cNvGrpSpPr/>
          <p:nvPr/>
        </p:nvGrpSpPr>
        <p:grpSpPr>
          <a:xfrm>
            <a:off x="180603" y="-57369"/>
            <a:ext cx="3547724" cy="515375"/>
            <a:chOff x="38033" y="1841027"/>
            <a:chExt cx="9053896" cy="959233"/>
          </a:xfrm>
        </p:grpSpPr>
        <p:pic>
          <p:nvPicPr>
            <p:cNvPr id="9" name="Picture 8" descr="green-top-faded">
              <a:extLst>
                <a:ext uri="{FF2B5EF4-FFF2-40B4-BE49-F238E27FC236}">
                  <a16:creationId xmlns="" xmlns:a16="http://schemas.microsoft.com/office/drawing/2014/main" id="{35B9A09A-52E0-4767-82A5-7B848D7068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494002" y="1906280"/>
              <a:ext cx="661392" cy="769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>
              <a:extLst>
                <a:ext uri="{FF2B5EF4-FFF2-40B4-BE49-F238E27FC236}">
                  <a16:creationId xmlns="" xmlns:a16="http://schemas.microsoft.com/office/drawing/2014/main" id="{EE0CE3F9-D3FF-43D3-B2ED-5C0865A6D2D3}"/>
                </a:ext>
              </a:extLst>
            </p:cNvPr>
            <p:cNvSpPr txBox="1"/>
            <p:nvPr/>
          </p:nvSpPr>
          <p:spPr bwMode="auto">
            <a:xfrm>
              <a:off x="38033" y="1912351"/>
              <a:ext cx="1501326" cy="88790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5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prstClr val="black"/>
                  </a:solidFill>
                  <a:effectLst>
                    <a:glow rad="101600">
                      <a:srgbClr val="FFC000">
                        <a:satMod val="175000"/>
                        <a:alpha val="40000"/>
                      </a:srgb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</a:p>
          </p:txBody>
        </p:sp>
        <p:sp>
          <p:nvSpPr>
            <p:cNvPr id="7" name="Rectangle 1026060">
              <a:extLst>
                <a:ext uri="{FF2B5EF4-FFF2-40B4-BE49-F238E27FC236}">
                  <a16:creationId xmlns="" xmlns:a16="http://schemas.microsoft.com/office/drawing/2014/main" id="{0A6AFCEE-0F4F-43D0-B19C-6392847AE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0928" y="1841027"/>
              <a:ext cx="7901001" cy="9222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>
              <a:lvl1pPr marL="287338" indent="-287338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defTabSz="1095376">
                <a:buClr>
                  <a:srgbClr val="44546A"/>
                </a:buClr>
                <a:buSzPct val="95000"/>
                <a:defRPr/>
              </a:pPr>
              <a:r>
                <a:rPr lang="en-US" sz="2500" i="1" dirty="0" err="1">
                  <a:cs typeface="Arial" panose="020B0604020202020204" pitchFamily="34" charset="0"/>
                </a:rPr>
                <a:t>Động</a:t>
              </a:r>
              <a:r>
                <a:rPr lang="en-US" sz="2500" i="1" dirty="0">
                  <a:cs typeface="Arial" panose="020B0604020202020204" pitchFamily="34" charset="0"/>
                </a:rPr>
                <a:t> </a:t>
              </a:r>
              <a:r>
                <a:rPr lang="en-US" sz="2500" i="1" dirty="0" err="1">
                  <a:cs typeface="Arial" panose="020B0604020202020204" pitchFamily="34" charset="0"/>
                </a:rPr>
                <a:t>lượng</a:t>
              </a:r>
              <a:endParaRPr lang="en-US" sz="2500" i="1" dirty="0">
                <a:cs typeface="Arial" panose="020B0604020202020204" pitchFamily="34" charset="0"/>
              </a:endParaRPr>
            </a:p>
          </p:txBody>
        </p:sp>
      </p:grpSp>
      <p:sp>
        <p:nvSpPr>
          <p:cNvPr id="10" name="Rectangle 6">
            <a:extLst>
              <a:ext uri="{FF2B5EF4-FFF2-40B4-BE49-F238E27FC236}">
                <a16:creationId xmlns="" xmlns:a16="http://schemas.microsoft.com/office/drawing/2014/main" id="{58EF670D-E0EF-4031-BB28-BD578710D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746" y="469295"/>
            <a:ext cx="196560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5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Khái</a:t>
            </a:r>
            <a:r>
              <a:rPr lang="en-US" sz="2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niệm</a:t>
            </a:r>
            <a:endParaRPr lang="en-US" sz="25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10">
                <a:extLst>
                  <a:ext uri="{FF2B5EF4-FFF2-40B4-BE49-F238E27FC236}">
                    <a16:creationId xmlns="" xmlns:a16="http://schemas.microsoft.com/office/drawing/2014/main" id="{32A9C404-3F40-47A8-A706-600257D702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914400"/>
                <a:ext cx="8915400" cy="892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2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Động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lượng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một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vật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khối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lượng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đang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chuyển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động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với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vận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tốc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là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đại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lượng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được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xác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định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bởi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công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thức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</a:p>
            </p:txBody>
          </p:sp>
        </mc:Choice>
        <mc:Fallback xmlns="">
          <p:sp>
            <p:nvSpPr>
              <p:cNvPr id="12" name="Text Box 1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A9C404-3F40-47A8-A706-600257D702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1219200"/>
                <a:ext cx="8915400" cy="892552"/>
              </a:xfrm>
              <a:prstGeom prst="rect">
                <a:avLst/>
              </a:prstGeom>
              <a:blipFill rotWithShape="1">
                <a:blip r:embed="rId3"/>
                <a:stretch>
                  <a:fillRect l="-1162" t="-6164" r="-1162" b="-1643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" y="2343150"/>
            <a:ext cx="5111749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véc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tơ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978119" y="3610404"/>
            <a:ext cx="3555999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vị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5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kg.m</a:t>
            </a:r>
            <a:r>
              <a:rPr lang="en-US" sz="2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/s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4978119" y="3147238"/>
            <a:ext cx="3555999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: p = mv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978119" y="2361613"/>
            <a:ext cx="408968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F8C973A6-9226-40CC-9AB1-7DE83184C5FF}"/>
              </a:ext>
            </a:extLst>
          </p:cNvPr>
          <p:cNvGrpSpPr/>
          <p:nvPr/>
        </p:nvGrpSpPr>
        <p:grpSpPr>
          <a:xfrm>
            <a:off x="3032648" y="1733550"/>
            <a:ext cx="2764902" cy="708753"/>
            <a:chOff x="4290857" y="2746589"/>
            <a:chExt cx="2764902" cy="945003"/>
          </a:xfrm>
        </p:grpSpPr>
        <p:pic>
          <p:nvPicPr>
            <p:cNvPr id="18" name="Picture 17" descr="empty-red-rectangle">
              <a:extLst>
                <a:ext uri="{FF2B5EF4-FFF2-40B4-BE49-F238E27FC236}">
                  <a16:creationId xmlns="" xmlns:a16="http://schemas.microsoft.com/office/drawing/2014/main" id="{F395D683-B9B5-4907-B868-0BB8A2BC36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0857" y="2746589"/>
              <a:ext cx="2764902" cy="868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Rectangle 5">
                  <a:extLst>
                    <a:ext uri="{FF2B5EF4-FFF2-40B4-BE49-F238E27FC236}">
                      <a16:creationId xmlns="" xmlns:a16="http://schemas.microsoft.com/office/drawing/2014/main" id="{DB9265AB-627F-4E0C-BBE6-6F4BEA437D3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77660" y="2952928"/>
                  <a:ext cx="2184400" cy="7386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sz="3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𝒑</m:t>
                            </m:r>
                          </m:e>
                        </m:acc>
                        <m:r>
                          <a:rPr lang="en-US" sz="3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en-US" sz="3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𝒎</m:t>
                        </m:r>
                        <m:acc>
                          <m:accPr>
                            <m:chr m:val="⃗"/>
                            <m:ctrlPr>
                              <a:rPr lang="en-US" sz="3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𝒗</m:t>
                            </m:r>
                          </m:e>
                        </m:acc>
                      </m:oMath>
                    </m:oMathPara>
                  </a14:m>
                  <a:endParaRPr lang="en-US" sz="3000" b="1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9" name="Rectangle 5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B9265AB-627F-4E0C-BBE6-6F4BEA437D3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477660" y="2952927"/>
                  <a:ext cx="2184400" cy="553998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" name="Rectangle 6">
            <a:extLst>
              <a:ext uri="{FF2B5EF4-FFF2-40B4-BE49-F238E27FC236}">
                <a16:creationId xmlns="" xmlns:a16="http://schemas.microsoft.com/office/drawing/2014/main" id="{58EF670D-E0EF-4031-BB28-BD578710D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746" y="3754215"/>
            <a:ext cx="171713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500" i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 Ý  </a:t>
            </a:r>
            <a:r>
              <a:rPr lang="en-US" sz="25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endParaRPr lang="en-US" sz="25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10">
            <a:extLst>
              <a:ext uri="{FF2B5EF4-FFF2-40B4-BE49-F238E27FC236}">
                <a16:creationId xmlns="" xmlns:a16="http://schemas.microsoft.com/office/drawing/2014/main" xmlns:a14="http://schemas.microsoft.com/office/drawing/2010/main" xmlns:mc="http://schemas.openxmlformats.org/markup-compatibility/2006" id="{32A9C404-3F40-47A8-A706-600257D70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199321"/>
            <a:ext cx="8915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dirty="0" smtClean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lượng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đặc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trưng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cho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sự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truyền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tương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tác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giữa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</a:rPr>
              <a:t>các</a:t>
            </a:r>
            <a:r>
              <a:rPr lang="en-US" sz="2800" dirty="0">
                <a:latin typeface="Times New Roman"/>
                <a:ea typeface="Times New Roman"/>
              </a:rPr>
              <a:t> </a:t>
            </a:r>
            <a:r>
              <a:rPr lang="en-US" sz="2800" dirty="0" err="1" smtClean="0">
                <a:latin typeface="Times New Roman"/>
                <a:ea typeface="Times New Roman"/>
              </a:rPr>
              <a:t>vật</a:t>
            </a:r>
            <a:endParaRPr lang="en-US" sz="2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05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285751"/>
            <a:ext cx="8991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en-US" sz="2800" b="1" dirty="0" err="1">
                <a:latin typeface="Times New Roman"/>
                <a:ea typeface="Times New Roman"/>
                <a:cs typeface="Times New Roman"/>
              </a:rPr>
              <a:t>Quan</a:t>
            </a:r>
            <a:r>
              <a:rPr lang="en-US" sz="28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ea typeface="Times New Roman"/>
                <a:cs typeface="Times New Roman"/>
              </a:rPr>
              <a:t>sát</a:t>
            </a:r>
            <a:r>
              <a:rPr lang="en-US" sz="2800" b="1" dirty="0">
                <a:latin typeface="Times New Roman"/>
                <a:ea typeface="Times New Roman"/>
                <a:cs typeface="Times New Roman"/>
              </a:rPr>
              <a:t> video </a:t>
            </a:r>
            <a:r>
              <a:rPr lang="en-US" sz="2800" b="1" dirty="0" err="1">
                <a:latin typeface="Times New Roman"/>
                <a:ea typeface="Times New Roman"/>
                <a:cs typeface="Times New Roman"/>
              </a:rPr>
              <a:t>về</a:t>
            </a:r>
            <a:r>
              <a:rPr lang="en-US" sz="28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ea typeface="Times New Roman"/>
                <a:cs typeface="Times New Roman"/>
              </a:rPr>
              <a:t>cầu</a:t>
            </a:r>
            <a:r>
              <a:rPr lang="en-US" sz="28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ea typeface="Times New Roman"/>
                <a:cs typeface="Times New Roman"/>
              </a:rPr>
              <a:t>thủ</a:t>
            </a:r>
            <a:r>
              <a:rPr lang="en-US" sz="28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ea typeface="Times New Roman"/>
                <a:cs typeface="Times New Roman"/>
              </a:rPr>
              <a:t>đá</a:t>
            </a:r>
            <a:r>
              <a:rPr lang="en-US" sz="28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ea typeface="Times New Roman"/>
                <a:cs typeface="Times New Roman"/>
              </a:rPr>
              <a:t>bóng</a:t>
            </a:r>
            <a:r>
              <a:rPr lang="en-US" sz="2800" b="1" dirty="0">
                <a:latin typeface="Times New Roman"/>
                <a:ea typeface="Times New Roman"/>
                <a:cs typeface="Times New Roman"/>
              </a:rPr>
              <a:t>, </a:t>
            </a:r>
            <a:r>
              <a:rPr lang="en-US" sz="2800" b="1" dirty="0" err="1">
                <a:latin typeface="Times New Roman"/>
                <a:ea typeface="Times New Roman"/>
                <a:cs typeface="Times New Roman"/>
              </a:rPr>
              <a:t>va</a:t>
            </a:r>
            <a:r>
              <a:rPr lang="en-US" sz="28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ea typeface="Times New Roman"/>
                <a:cs typeface="Times New Roman"/>
              </a:rPr>
              <a:t>chạm</a:t>
            </a:r>
            <a:r>
              <a:rPr lang="en-US" sz="28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8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ea typeface="Times New Roman"/>
                <a:cs typeface="Times New Roman"/>
              </a:rPr>
              <a:t>các</a:t>
            </a:r>
            <a:r>
              <a:rPr lang="en-US" sz="28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ea typeface="Times New Roman"/>
                <a:cs typeface="Times New Roman"/>
              </a:rPr>
              <a:t>viên</a:t>
            </a:r>
            <a:r>
              <a:rPr lang="en-US" sz="2800" b="1" dirty="0">
                <a:latin typeface="Times New Roman"/>
                <a:ea typeface="Times New Roman"/>
                <a:cs typeface="Times New Roman"/>
              </a:rPr>
              <a:t> bi </a:t>
            </a:r>
            <a:r>
              <a:rPr lang="en-US" sz="2800" b="1" dirty="0" smtClean="0">
                <a:latin typeface="Times New Roman"/>
                <a:ea typeface="Times New Roman"/>
                <a:cs typeface="Times New Roman"/>
              </a:rPr>
              <a:t>a, </a:t>
            </a:r>
            <a:r>
              <a:rPr lang="en-US" sz="2800" b="1" dirty="0" err="1" smtClean="0">
                <a:latin typeface="Times New Roman"/>
                <a:ea typeface="Times New Roman"/>
                <a:cs typeface="Times New Roman"/>
              </a:rPr>
              <a:t>vận</a:t>
            </a:r>
            <a:r>
              <a:rPr lang="en-US" sz="28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Times New Roman"/>
                <a:ea typeface="Times New Roman"/>
                <a:cs typeface="Times New Roman"/>
              </a:rPr>
              <a:t>động</a:t>
            </a:r>
            <a:r>
              <a:rPr lang="en-US" sz="28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Times New Roman"/>
                <a:ea typeface="Times New Roman"/>
                <a:cs typeface="Times New Roman"/>
              </a:rPr>
              <a:t>viên</a:t>
            </a:r>
            <a:r>
              <a:rPr lang="en-US" sz="28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Times New Roman"/>
                <a:ea typeface="Times New Roman"/>
                <a:cs typeface="Times New Roman"/>
              </a:rPr>
              <a:t>đánh</a:t>
            </a:r>
            <a:r>
              <a:rPr lang="en-US" sz="2800" b="1" dirty="0" smtClean="0">
                <a:latin typeface="Times New Roman"/>
                <a:ea typeface="Times New Roman"/>
                <a:cs typeface="Times New Roman"/>
              </a:rPr>
              <a:t> golf </a:t>
            </a:r>
            <a:r>
              <a:rPr lang="en-US" sz="2800" b="1" dirty="0" err="1" smtClean="0">
                <a:latin typeface="Times New Roman"/>
                <a:ea typeface="Times New Roman"/>
                <a:cs typeface="Times New Roman"/>
              </a:rPr>
              <a:t>để</a:t>
            </a:r>
            <a:r>
              <a:rPr lang="en-US" sz="28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ea typeface="Times New Roman"/>
                <a:cs typeface="Times New Roman"/>
              </a:rPr>
              <a:t>hoàn</a:t>
            </a:r>
            <a:r>
              <a:rPr lang="en-US" sz="28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ea typeface="Times New Roman"/>
                <a:cs typeface="Times New Roman"/>
              </a:rPr>
              <a:t>thành</a:t>
            </a:r>
            <a:r>
              <a:rPr lang="en-US" sz="28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ea typeface="Times New Roman"/>
                <a:cs typeface="Times New Roman"/>
              </a:rPr>
              <a:t>yêu</a:t>
            </a:r>
            <a:r>
              <a:rPr lang="en-US" sz="28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ea typeface="Times New Roman"/>
                <a:cs typeface="Times New Roman"/>
              </a:rPr>
              <a:t>cầu</a:t>
            </a:r>
            <a:r>
              <a:rPr lang="en-US" sz="28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ea typeface="Times New Roman"/>
                <a:cs typeface="Times New Roman"/>
              </a:rPr>
              <a:t>dựa</a:t>
            </a:r>
            <a:r>
              <a:rPr lang="en-US" sz="28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ea typeface="Times New Roman"/>
                <a:cs typeface="Times New Roman"/>
              </a:rPr>
              <a:t>trên</a:t>
            </a:r>
            <a:r>
              <a:rPr lang="en-US" sz="28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800" b="1" dirty="0" err="1">
                <a:latin typeface="Times New Roman"/>
                <a:ea typeface="Times New Roman"/>
                <a:cs typeface="Times New Roman"/>
              </a:rPr>
              <a:t>gợi</a:t>
            </a:r>
            <a:r>
              <a:rPr lang="en-US" sz="2800" b="1" dirty="0">
                <a:latin typeface="Times New Roman"/>
                <a:ea typeface="Times New Roman"/>
                <a:cs typeface="Times New Roman"/>
              </a:rPr>
              <a:t> ý </a:t>
            </a:r>
            <a:endParaRPr lang="en-US" sz="2800" b="1" dirty="0" smtClean="0">
              <a:latin typeface="Times New Roman"/>
              <a:ea typeface="Times New Roman"/>
              <a:cs typeface="Times New Roman"/>
            </a:endParaRPr>
          </a:p>
          <a:p>
            <a:pPr indent="457200" algn="just">
              <a:spcAft>
                <a:spcPts val="0"/>
              </a:spcAft>
            </a:pPr>
            <a:endParaRPr lang="en-US" sz="2800" b="1" dirty="0" smtClean="0">
              <a:latin typeface="Times New Roman"/>
              <a:ea typeface="Calibri"/>
              <a:cs typeface="Times New Roman"/>
            </a:endParaRPr>
          </a:p>
          <a:p>
            <a:pPr indent="457200" algn="just">
              <a:spcAft>
                <a:spcPts val="0"/>
              </a:spcAft>
            </a:pPr>
            <a:endParaRPr lang="en-US" sz="2800" b="1" dirty="0">
              <a:latin typeface="Times New Roman"/>
              <a:ea typeface="Calibri"/>
              <a:cs typeface="Times New Roman"/>
            </a:endParaRPr>
          </a:p>
          <a:p>
            <a:pPr indent="457200" algn="just">
              <a:spcAft>
                <a:spcPts val="0"/>
              </a:spcAft>
            </a:pPr>
            <a:endParaRPr lang="en-US" sz="2800" b="1" dirty="0">
              <a:latin typeface="Times New Roman"/>
              <a:ea typeface="Calibri"/>
              <a:cs typeface="Times New Roman"/>
            </a:endParaRPr>
          </a:p>
          <a:p>
            <a:pPr indent="226695" algn="just">
              <a:spcAft>
                <a:spcPts val="0"/>
              </a:spcAft>
              <a:tabLst>
                <a:tab pos="228600" algn="l"/>
              </a:tabLst>
            </a:pP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1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.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Chỉ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lực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tác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dụng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lên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vật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từng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trường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hợp</a:t>
            </a:r>
            <a:endParaRPr lang="en-US" sz="2400" dirty="0">
              <a:latin typeface="Times New Roman"/>
              <a:ea typeface="Calibri"/>
              <a:cs typeface="Times New Roman"/>
            </a:endParaRPr>
          </a:p>
          <a:p>
            <a:pPr indent="226695" algn="just">
              <a:spcAft>
                <a:spcPts val="0"/>
              </a:spcAft>
              <a:tabLst>
                <a:tab pos="228600" algn="l"/>
              </a:tabLst>
            </a:pPr>
            <a:r>
              <a:rPr lang="en-US" sz="2400" dirty="0">
                <a:latin typeface="Times New Roman"/>
                <a:ea typeface="Times New Roman"/>
                <a:cs typeface="Times New Roman"/>
              </a:rPr>
              <a:t>2.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Nhận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xét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thời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gian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tac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dụng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lực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này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lên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vật</a:t>
            </a:r>
            <a:endParaRPr lang="en-US" sz="2400" dirty="0">
              <a:latin typeface="Times New Roman"/>
              <a:ea typeface="Calibri"/>
              <a:cs typeface="Times New Roman"/>
            </a:endParaRPr>
          </a:p>
          <a:p>
            <a:pPr indent="226695" algn="just">
              <a:spcAft>
                <a:spcPts val="0"/>
              </a:spcAft>
              <a:tabLst>
                <a:tab pos="228600" algn="l"/>
              </a:tabLst>
            </a:pPr>
            <a:r>
              <a:rPr lang="en-US" sz="2400" dirty="0">
                <a:latin typeface="Times New Roman"/>
                <a:ea typeface="Times New Roman"/>
                <a:cs typeface="Times New Roman"/>
              </a:rPr>
              <a:t>3.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Chỉ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sự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đổi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trạng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thái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vật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sau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khi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chịu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tác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dụng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những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lực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trên</a:t>
            </a:r>
            <a:endParaRPr lang="en-US" sz="2400" dirty="0">
              <a:latin typeface="Times New Roman"/>
              <a:ea typeface="Calibri"/>
              <a:cs typeface="Times New Roman"/>
            </a:endParaRPr>
          </a:p>
          <a:p>
            <a:pPr indent="226695" algn="just">
              <a:spcAft>
                <a:spcPts val="0"/>
              </a:spcAft>
              <a:tabLst>
                <a:tab pos="228600" algn="l"/>
              </a:tabLst>
            </a:pPr>
            <a:r>
              <a:rPr lang="en-US" sz="2400" dirty="0">
                <a:latin typeface="Times New Roman"/>
                <a:ea typeface="Times New Roman"/>
                <a:cs typeface="Times New Roman"/>
              </a:rPr>
              <a:t>4.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Tại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sao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lực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tác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dụng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lên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vật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trong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một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khoảng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thời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gian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ngắn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lại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có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thể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gây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ra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biến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đổi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đáng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kể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trạng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thái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chuyển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động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của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vật</a:t>
            </a:r>
            <a:r>
              <a:rPr lang="en-US" sz="2400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latin typeface="Times New Roman"/>
                <a:ea typeface="Times New Roman"/>
                <a:cs typeface="Times New Roman"/>
              </a:rPr>
              <a:t>đó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</a:rPr>
              <a:t>.</a:t>
            </a:r>
          </a:p>
        </p:txBody>
      </p:sp>
      <p:pic>
        <p:nvPicPr>
          <p:cNvPr id="5" name="Picture 4" descr="A picture containing indoor&#10;&#10;Description automatically generated">
            <a:extLst>
              <a:ext uri="{FF2B5EF4-FFF2-40B4-BE49-F238E27FC236}">
                <a16:creationId xmlns="" xmlns:a16="http://schemas.microsoft.com/office/drawing/2014/main" id="{174FC014-2D67-4BA8-8076-937BC6CF8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404009"/>
            <a:ext cx="2362200" cy="14488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A pool table with pool balls&#10;&#10;Description automatically generated with medium confidence">
            <a:extLst>
              <a:ext uri="{FF2B5EF4-FFF2-40B4-BE49-F238E27FC236}">
                <a16:creationId xmlns="" xmlns:a16="http://schemas.microsoft.com/office/drawing/2014/main" id="{35EF5EEE-F3C7-48CD-9B19-E9C987E599E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629" b="7177"/>
          <a:stretch/>
        </p:blipFill>
        <p:spPr>
          <a:xfrm>
            <a:off x="6477000" y="1352550"/>
            <a:ext cx="2388461" cy="144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42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indoor&#10;&#10;Description automatically generated">
            <a:extLst>
              <a:ext uri="{FF2B5EF4-FFF2-40B4-BE49-F238E27FC236}">
                <a16:creationId xmlns="" xmlns:a16="http://schemas.microsoft.com/office/drawing/2014/main" id="{174FC014-2D67-4BA8-8076-937BC6CF800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447526"/>
            <a:ext cx="3927365" cy="24087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A pool table with pool balls&#10;&#10;Description automatically generated with medium confidence">
            <a:extLst>
              <a:ext uri="{FF2B5EF4-FFF2-40B4-BE49-F238E27FC236}">
                <a16:creationId xmlns="" xmlns:a16="http://schemas.microsoft.com/office/drawing/2014/main" id="{35EF5EEE-F3C7-48CD-9B19-E9C987E599E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1629" b="7177"/>
          <a:stretch/>
        </p:blipFill>
        <p:spPr>
          <a:xfrm>
            <a:off x="5020803" y="500110"/>
            <a:ext cx="3775277" cy="228958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60541" y="3127871"/>
            <a:ext cx="822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đáng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khoảng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ngắn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Δt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gây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đáng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trạng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thái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56755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A3A8DEDA-3508-4ECB-8200-6242B4D6F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59655"/>
            <a:ext cx="2358338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Xung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endParaRPr lang="en-US" sz="25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026060">
            <a:extLst>
              <a:ext uri="{FF2B5EF4-FFF2-40B4-BE49-F238E27FC236}">
                <a16:creationId xmlns="" xmlns:a16="http://schemas.microsoft.com/office/drawing/2014/main" id="{E9CF5550-4DA3-43DF-AB4D-385FFD49B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443" y="938122"/>
            <a:ext cx="10857248" cy="41857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109728" tIns="54864" rIns="109728" bIns="54864">
            <a:spAutoFit/>
          </a:bodyPr>
          <a:lstStyle/>
          <a:p>
            <a:pPr algn="ctr"/>
            <a:endParaRPr lang="en-US" sz="2000" b="1" i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5">
                <a:extLst>
                  <a:ext uri="{FF2B5EF4-FFF2-40B4-BE49-F238E27FC236}">
                    <a16:creationId xmlns="" xmlns:a16="http://schemas.microsoft.com/office/drawing/2014/main" id="{3B1D9C9C-BFC1-4EE5-B1E8-BB003280B9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1428750"/>
                <a:ext cx="8763000" cy="13898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Khi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một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lực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𝐹</m:t>
                        </m:r>
                      </m:e>
                    </m:acc>
                  </m:oMath>
                </a14:m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tác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dụng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lên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vật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trong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khoảng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thời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gian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t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thì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tích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𝐹</m:t>
                        </m:r>
                      </m:e>
                    </m:acc>
                  </m:oMath>
                </a14:m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.t 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gọi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là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xung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lượng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của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lực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 F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trong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khoảng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thời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gian</a:t>
                </a:r>
                <a:r>
                  <a:rPr lang="en-US" sz="2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 t. </a:t>
                </a:r>
              </a:p>
            </p:txBody>
          </p:sp>
        </mc:Choice>
        <mc:Fallback xmlns="">
          <p:sp>
            <p:nvSpPr>
              <p:cNvPr id="8" name="Text Box 1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3B1D9C9C-BFC1-4EE5-B1E8-BB003280B9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1428750"/>
                <a:ext cx="8763000" cy="1389868"/>
              </a:xfrm>
              <a:prstGeom prst="rect">
                <a:avLst/>
              </a:prstGeom>
              <a:blipFill rotWithShape="1">
                <a:blip r:embed="rId2"/>
                <a:stretch>
                  <a:fillRect l="-1182" t="-439" b="-10088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3FF8C60-82FD-4A62-AA90-2E24734C4E90}"/>
              </a:ext>
            </a:extLst>
          </p:cNvPr>
          <p:cNvSpPr txBox="1"/>
          <p:nvPr/>
        </p:nvSpPr>
        <p:spPr>
          <a:xfrm>
            <a:off x="304800" y="2993707"/>
            <a:ext cx="71374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Đơn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kumimoji="0" lang="en-US" sz="2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vị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kumimoji="0" lang="en-US" sz="2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xung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 </a:t>
            </a:r>
            <a:r>
              <a:rPr kumimoji="0" lang="en-US" sz="26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lượng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ymbol" pitchFamily="18" charset="2"/>
              </a:rPr>
              <a:t>:  N.s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id="{A7DA189C-F2DA-42C0-BCF5-035E597F7E17}"/>
                  </a:ext>
                </a:extLst>
              </p:cNvPr>
              <p:cNvSpPr txBox="1"/>
              <p:nvPr/>
            </p:nvSpPr>
            <p:spPr>
              <a:xfrm>
                <a:off x="304801" y="3535595"/>
                <a:ext cx="8610600" cy="9411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Chú ý: ở </a:t>
                </a:r>
                <a:r>
                  <a:rPr kumimoji="0" lang="en-US" sz="26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đây</a:t>
                </a:r>
                <a:r>
                  <a:rPr kumimoji="0" lang="en-US" sz="2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 ta </a:t>
                </a:r>
                <a:r>
                  <a:rPr kumimoji="0" lang="en-US" sz="26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giả</a:t>
                </a:r>
                <a:r>
                  <a:rPr kumimoji="0" lang="en-US" sz="2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 </a:t>
                </a:r>
                <a:r>
                  <a:rPr kumimoji="0" lang="en-US" sz="26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thiết</a:t>
                </a:r>
                <a:r>
                  <a:rPr kumimoji="0" lang="en-US" sz="2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 </a:t>
                </a:r>
                <a:r>
                  <a:rPr kumimoji="0" lang="en-US" sz="26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lực</a:t>
                </a:r>
                <a:r>
                  <a:rPr kumimoji="0" lang="en-US" sz="2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0" lang="en-US" sz="2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</m:ctrlPr>
                      </m:accPr>
                      <m:e>
                        <m:r>
                          <a:rPr kumimoji="0" lang="en-US" sz="26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</a:rPr>
                          <m:t>𝐹</m:t>
                        </m:r>
                      </m:e>
                    </m:acc>
                  </m:oMath>
                </a14:m>
                <a:r>
                  <a:rPr kumimoji="0" lang="en-US" sz="2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 </a:t>
                </a:r>
                <a:r>
                  <a:rPr kumimoji="0" lang="en-US" sz="26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không</a:t>
                </a:r>
                <a:r>
                  <a:rPr kumimoji="0" lang="en-US" sz="2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 </a:t>
                </a:r>
                <a:r>
                  <a:rPr kumimoji="0" lang="en-US" sz="26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đổi</a:t>
                </a:r>
                <a:r>
                  <a:rPr kumimoji="0" lang="en-US" sz="2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 </a:t>
                </a:r>
                <a:r>
                  <a:rPr kumimoji="0" lang="en-US" sz="26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trong</a:t>
                </a:r>
                <a:r>
                  <a:rPr kumimoji="0" lang="en-US" sz="2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 </a:t>
                </a:r>
                <a:r>
                  <a:rPr kumimoji="0" lang="en-US" sz="26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khoảng</a:t>
                </a:r>
                <a:r>
                  <a:rPr kumimoji="0" lang="en-US" sz="2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 </a:t>
                </a:r>
                <a:r>
                  <a:rPr kumimoji="0" lang="en-US" sz="26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thời</a:t>
                </a:r>
                <a:r>
                  <a:rPr kumimoji="0" lang="en-US" sz="2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 </a:t>
                </a:r>
                <a:r>
                  <a:rPr kumimoji="0" lang="en-US" sz="26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gian</a:t>
                </a:r>
                <a:r>
                  <a:rPr kumimoji="0" lang="en-US" sz="2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 t </a:t>
                </a:r>
                <a:endParaRPr kumimoji="0" lang="en-US" sz="26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A7DA189C-F2DA-42C0-BCF5-035E597F7E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1" y="3535595"/>
                <a:ext cx="8610600" cy="941155"/>
              </a:xfrm>
              <a:prstGeom prst="rect">
                <a:avLst/>
              </a:prstGeom>
              <a:blipFill rotWithShape="1">
                <a:blip r:embed="rId3"/>
                <a:stretch>
                  <a:fillRect l="-1203" t="-649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3A8DEDA-3508-4ECB-8200-6242B4D6FD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10" y="617446"/>
            <a:ext cx="358463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5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Xung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5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endParaRPr lang="en-US" sz="25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10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28600" y="285750"/>
            <a:ext cx="563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luật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II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Niu-tơn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ject 1"/>
              <p:cNvSpPr txBox="1"/>
              <p:nvPr/>
            </p:nvSpPr>
            <p:spPr bwMode="auto">
              <a:xfrm>
                <a:off x="2750971" y="664426"/>
                <a:ext cx="3053464" cy="42029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25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m:rPr>
                          <m:sty m:val="p"/>
                        </m:rPr>
                        <a:rPr lang="en-US" sz="25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25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5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5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en-US" sz="25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5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5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en-US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5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5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b>
                        <m:sSubPr>
                          <m:ctrlPr>
                            <a:rPr lang="en-US" sz="25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5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5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en-US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5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" name="Object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50971" y="885901"/>
                <a:ext cx="3053464" cy="5603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395120" y="699052"/>
            <a:ext cx="24874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  <a:sym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ject 21"/>
              <p:cNvSpPr txBox="1"/>
              <p:nvPr/>
            </p:nvSpPr>
            <p:spPr bwMode="auto">
              <a:xfrm>
                <a:off x="3374443" y="992266"/>
                <a:ext cx="3243262" cy="4202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5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5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5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5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e>
                        <m:sub>
                          <m:r>
                            <a:rPr lang="en-US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5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5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n-US" sz="25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5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acc>
                        </m:e>
                        <m:sub>
                          <m:r>
                            <a:rPr lang="en-US" sz="25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5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Object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74443" y="1323020"/>
                <a:ext cx="3243262" cy="56038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46DEA29F-D8C2-42D3-8688-3B9BB681D6F2}"/>
              </a:ext>
            </a:extLst>
          </p:cNvPr>
          <p:cNvGrpSpPr/>
          <p:nvPr/>
        </p:nvGrpSpPr>
        <p:grpSpPr>
          <a:xfrm>
            <a:off x="2174065" y="1453903"/>
            <a:ext cx="2941752" cy="503348"/>
            <a:chOff x="2759131" y="2564169"/>
            <a:chExt cx="2941752" cy="671131"/>
          </a:xfrm>
        </p:grpSpPr>
        <p:pic>
          <p:nvPicPr>
            <p:cNvPr id="22" name="Picture 21" descr="empty-red-rectangle">
              <a:extLst>
                <a:ext uri="{FF2B5EF4-FFF2-40B4-BE49-F238E27FC236}">
                  <a16:creationId xmlns="" xmlns:a16="http://schemas.microsoft.com/office/drawing/2014/main" id="{9BF05004-12DC-47BD-9EC5-AF255C9873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9131" y="2564169"/>
              <a:ext cx="2295414" cy="6711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Object 23">
                  <a:extLst>
                    <a:ext uri="{FF2B5EF4-FFF2-40B4-BE49-F238E27FC236}">
                      <a16:creationId xmlns="" xmlns:a16="http://schemas.microsoft.com/office/drawing/2014/main" id="{DE5AFC07-7567-4E78-923A-EEEA9E96F332}"/>
                    </a:ext>
                  </a:extLst>
                </p:cNvPr>
                <p:cNvSpPr txBox="1"/>
                <p:nvPr/>
              </p:nvSpPr>
              <p:spPr bwMode="auto">
                <a:xfrm>
                  <a:off x="2949845" y="2643112"/>
                  <a:ext cx="2751038" cy="5318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normAutofit fontScale="62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sz="25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⇒</m:t>
                        </m:r>
                        <m:acc>
                          <m:accPr>
                            <m:chr m:val="⃗"/>
                            <m:ctrlPr>
                              <a:rPr lang="en-US" sz="25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5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  <m:r>
                          <m:rPr>
                            <m:sty m:val="p"/>
                          </m:rPr>
                          <a:rPr lang="en-US" sz="2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sz="2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sz="25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acc>
                          <m:accPr>
                            <m:chr m:val="⃗"/>
                            <m:ctrlPr>
                              <a:rPr lang="en-US" sz="25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5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oMath>
                    </m:oMathPara>
                  </a14:m>
                  <a:endParaRPr lang="en-US" sz="25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3" name="Object 23">
                  <a:extLst>
                    <a:ext uri="{FF2B5EF4-FFF2-40B4-BE49-F238E27FC236}">
                      <a16:creationId xmlns="" xmlns:a16="http://schemas.microsoft.com/office/drawing/2014/main" xmlns:a14="http://schemas.microsoft.com/office/drawing/2010/main" id="{DE5AFC07-7567-4E78-923A-EEEA9E96F3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949845" y="2643112"/>
                  <a:ext cx="2751038" cy="53181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4" name="Rectangle 23"/>
          <p:cNvSpPr/>
          <p:nvPr/>
        </p:nvSpPr>
        <p:spPr>
          <a:xfrm>
            <a:off x="395119" y="2171700"/>
            <a:ext cx="79868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thiên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khoảng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xung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khoảng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76201" y="3437004"/>
            <a:ext cx="19811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 Ý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21"/>
              <p:cNvSpPr txBox="1">
                <a:spLocks noChangeArrowheads="1"/>
              </p:cNvSpPr>
              <p:nvPr/>
            </p:nvSpPr>
            <p:spPr bwMode="auto">
              <a:xfrm>
                <a:off x="1992181" y="3429000"/>
                <a:ext cx="7151820" cy="16144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sz="2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Lực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đủ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mạnh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tác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dụng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lên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một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vật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trong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một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khoảng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thời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gian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hữu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hạn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có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thể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gây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ra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biến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thiên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động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lượng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vật</a:t>
                </a:r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sz="2400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en-US" sz="24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400" i="1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Khi</a:t>
                </a:r>
                <a:r>
                  <a:rPr lang="en-US" sz="24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m:rPr>
                        <m:sty m:val="p"/>
                      </m:rP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 0</m:t>
                    </m:r>
                  </m:oMath>
                </a14:m>
                <a:r>
                  <a:rPr lang="en-US" sz="24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động</a:t>
                </a:r>
                <a:r>
                  <a:rPr lang="en-US" sz="24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lượng</a:t>
                </a:r>
                <a:r>
                  <a:rPr lang="en-US" sz="24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của</a:t>
                </a:r>
                <a:r>
                  <a:rPr lang="en-US" sz="24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hệ</a:t>
                </a:r>
                <a:r>
                  <a:rPr lang="en-US" sz="24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sẽ</a:t>
                </a:r>
                <a:r>
                  <a:rPr lang="en-US" sz="24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thay</a:t>
                </a:r>
                <a:r>
                  <a:rPr lang="en-US" sz="24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i="1" dirty="0" err="1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đổi</a:t>
                </a:r>
                <a:r>
                  <a:rPr lang="en-US" sz="2400" i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26" name="Text 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92181" y="4572000"/>
                <a:ext cx="7151820" cy="1614416"/>
              </a:xfrm>
              <a:prstGeom prst="rect">
                <a:avLst/>
              </a:prstGeom>
              <a:blipFill rotWithShape="1">
                <a:blip r:embed="rId6"/>
                <a:stretch>
                  <a:fillRect l="-1364" t="-2642" b="-792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105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603</Words>
  <Application>Microsoft Office PowerPoint</Application>
  <PresentationFormat>On-screen Show (16:9)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BÀI 28 ĐỘNG LƯỢNG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28 ĐỘNG LƯỢNG</dc:title>
  <dc:creator>Mai Phuoc Loi</dc:creator>
  <cp:lastModifiedBy>Mai Phuoc Loi</cp:lastModifiedBy>
  <cp:revision>9</cp:revision>
  <dcterms:created xsi:type="dcterms:W3CDTF">2022-07-14T02:10:39Z</dcterms:created>
  <dcterms:modified xsi:type="dcterms:W3CDTF">2022-07-17T07:48:19Z</dcterms:modified>
</cp:coreProperties>
</file>