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media/audio1.wav" ContentType="audio/x-wav"/>
  <Override PartName="/ppt/media/audio2.wav" ContentType="audio/x-wav"/>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294" r:id="rId3"/>
    <p:sldId id="295" r:id="rId4"/>
    <p:sldId id="296" r:id="rId5"/>
    <p:sldId id="297" r:id="rId6"/>
    <p:sldId id="298" r:id="rId7"/>
    <p:sldId id="299" r:id="rId8"/>
    <p:sldId id="300" r:id="rId9"/>
    <p:sldId id="293" r:id="rId10"/>
    <p:sldId id="301" r:id="rId11"/>
    <p:sldId id="260" r:id="rId12"/>
    <p:sldId id="283" r:id="rId13"/>
    <p:sldId id="281" r:id="rId14"/>
    <p:sldId id="282" r:id="rId15"/>
    <p:sldId id="285" r:id="rId16"/>
    <p:sldId id="284" r:id="rId17"/>
    <p:sldId id="287" r:id="rId18"/>
    <p:sldId id="288" r:id="rId19"/>
    <p:sldId id="289" r:id="rId20"/>
    <p:sldId id="286" r:id="rId21"/>
    <p:sldId id="290" r:id="rId22"/>
    <p:sldId id="291" r:id="rId23"/>
    <p:sldId id="292" r:id="rId24"/>
    <p:sldId id="276"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2B166E"/>
    <a:srgbClr val="692A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742" autoAdjust="0"/>
    <p:restoredTop sz="94660"/>
  </p:normalViewPr>
  <p:slideViewPr>
    <p:cSldViewPr>
      <p:cViewPr>
        <p:scale>
          <a:sx n="67" d="100"/>
          <a:sy n="67" d="100"/>
        </p:scale>
        <p:origin x="-582" y="-1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105" name="Picture 33">
            <a:extLst>
              <a:ext uri="{FF2B5EF4-FFF2-40B4-BE49-F238E27FC236}">
                <a16:creationId xmlns:a16="http://schemas.microsoft.com/office/drawing/2014/main" xmlns="" id="{1F4822F0-2C1E-4E0D-8007-EC335C814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200" y="0"/>
            <a:ext cx="7670800" cy="5067300"/>
          </a:xfrm>
          <a:prstGeom prst="rect">
            <a:avLst/>
          </a:prstGeom>
          <a:noFill/>
          <a:extLst>
            <a:ext uri="{909E8E84-426E-40DD-AFC4-6F175D3DCCD1}">
              <a14:hiddenFill xmlns:a14="http://schemas.microsoft.com/office/drawing/2010/main">
                <a:solidFill>
                  <a:srgbClr val="FFFFFF"/>
                </a:solidFill>
              </a14:hiddenFill>
            </a:ext>
          </a:extLst>
        </p:spPr>
      </p:pic>
      <p:sp>
        <p:nvSpPr>
          <p:cNvPr id="3102" name="Rectangle 30">
            <a:extLst>
              <a:ext uri="{FF2B5EF4-FFF2-40B4-BE49-F238E27FC236}">
                <a16:creationId xmlns:a16="http://schemas.microsoft.com/office/drawing/2014/main" xmlns="" id="{0D59EE7D-E6A4-4452-8B52-EAF86B0D2888}"/>
              </a:ext>
            </a:extLst>
          </p:cNvPr>
          <p:cNvSpPr>
            <a:spLocks noChangeArrowheads="1"/>
          </p:cNvSpPr>
          <p:nvPr/>
        </p:nvSpPr>
        <p:spPr bwMode="gray">
          <a:xfrm>
            <a:off x="1476375" y="4724400"/>
            <a:ext cx="7667625" cy="7207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3" name="Rectangle 31">
            <a:extLst>
              <a:ext uri="{FF2B5EF4-FFF2-40B4-BE49-F238E27FC236}">
                <a16:creationId xmlns:a16="http://schemas.microsoft.com/office/drawing/2014/main" xmlns="" id="{07BB03D4-407D-4845-8482-9D504B41A379}"/>
              </a:ext>
            </a:extLst>
          </p:cNvPr>
          <p:cNvSpPr>
            <a:spLocks noChangeArrowheads="1"/>
          </p:cNvSpPr>
          <p:nvPr/>
        </p:nvSpPr>
        <p:spPr bwMode="gray">
          <a:xfrm>
            <a:off x="1158875" y="5446713"/>
            <a:ext cx="322263" cy="32226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4" name="Rectangle 32">
            <a:extLst>
              <a:ext uri="{FF2B5EF4-FFF2-40B4-BE49-F238E27FC236}">
                <a16:creationId xmlns:a16="http://schemas.microsoft.com/office/drawing/2014/main" xmlns="" id="{4B70AA7D-2833-416D-AE49-C398CDE927CC}"/>
              </a:ext>
            </a:extLst>
          </p:cNvPr>
          <p:cNvSpPr>
            <a:spLocks noChangeArrowheads="1"/>
          </p:cNvSpPr>
          <p:nvPr/>
        </p:nvSpPr>
        <p:spPr bwMode="gray">
          <a:xfrm>
            <a:off x="0" y="5764213"/>
            <a:ext cx="1157288" cy="110172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 name="Rectangle 2">
            <a:extLst>
              <a:ext uri="{FF2B5EF4-FFF2-40B4-BE49-F238E27FC236}">
                <a16:creationId xmlns:a16="http://schemas.microsoft.com/office/drawing/2014/main" xmlns="" id="{4CF651C6-E248-4F32-8E9C-4D661B838C24}"/>
              </a:ext>
            </a:extLst>
          </p:cNvPr>
          <p:cNvSpPr>
            <a:spLocks noGrp="1" noChangeArrowheads="1"/>
          </p:cNvSpPr>
          <p:nvPr>
            <p:ph type="ctrTitle"/>
          </p:nvPr>
        </p:nvSpPr>
        <p:spPr>
          <a:xfrm>
            <a:off x="1560513" y="4724400"/>
            <a:ext cx="7431087" cy="685800"/>
          </a:xfrm>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lvl1pPr>
              <a:defRPr sz="3600" b="0"/>
            </a:lvl1pPr>
          </a:lstStyle>
          <a:p>
            <a:pPr lvl="0"/>
            <a:r>
              <a:rPr lang="en-US" altLang="en-US" noProof="0"/>
              <a:t>Click to edit Master title style</a:t>
            </a:r>
          </a:p>
        </p:txBody>
      </p:sp>
      <p:sp>
        <p:nvSpPr>
          <p:cNvPr id="3076" name="Rectangle 4">
            <a:extLst>
              <a:ext uri="{FF2B5EF4-FFF2-40B4-BE49-F238E27FC236}">
                <a16:creationId xmlns:a16="http://schemas.microsoft.com/office/drawing/2014/main" xmlns="" id="{BD7058A7-5AE3-49D3-A313-735B5CCD7AA1}"/>
              </a:ext>
            </a:extLst>
          </p:cNvPr>
          <p:cNvSpPr>
            <a:spLocks noGrp="1" noChangeArrowheads="1"/>
          </p:cNvSpPr>
          <p:nvPr>
            <p:ph type="dt" sz="half" idx="2"/>
          </p:nvPr>
        </p:nvSpPr>
        <p:spPr>
          <a:xfrm>
            <a:off x="1171575" y="6553200"/>
            <a:ext cx="2057400" cy="152400"/>
          </a:xfrm>
        </p:spPr>
        <p:txBody>
          <a:bodyPr/>
          <a:lstStyle>
            <a:lvl1pPr>
              <a:defRPr>
                <a:latin typeface="+mn-lt"/>
              </a:defRPr>
            </a:lvl1pPr>
          </a:lstStyle>
          <a:p>
            <a:endParaRPr lang="en-US" altLang="en-US"/>
          </a:p>
        </p:txBody>
      </p:sp>
      <p:sp>
        <p:nvSpPr>
          <p:cNvPr id="3077" name="Rectangle 5">
            <a:extLst>
              <a:ext uri="{FF2B5EF4-FFF2-40B4-BE49-F238E27FC236}">
                <a16:creationId xmlns:a16="http://schemas.microsoft.com/office/drawing/2014/main" xmlns="" id="{CE29E579-5316-4854-A170-99C032B2244A}"/>
              </a:ext>
            </a:extLst>
          </p:cNvPr>
          <p:cNvSpPr>
            <a:spLocks noGrp="1" noChangeArrowheads="1"/>
          </p:cNvSpPr>
          <p:nvPr>
            <p:ph type="ftr" sz="quarter" idx="3"/>
          </p:nvPr>
        </p:nvSpPr>
        <p:spPr>
          <a:xfrm>
            <a:off x="3429000" y="6550025"/>
            <a:ext cx="2895600" cy="171450"/>
          </a:xfrm>
        </p:spPr>
        <p:txBody>
          <a:bodyPr/>
          <a:lstStyle>
            <a:lvl1pPr algn="ctr">
              <a:defRPr>
                <a:latin typeface="+mn-lt"/>
              </a:defRPr>
            </a:lvl1pPr>
          </a:lstStyle>
          <a:p>
            <a:endParaRPr lang="en-US" altLang="en-US"/>
          </a:p>
        </p:txBody>
      </p:sp>
      <p:sp>
        <p:nvSpPr>
          <p:cNvPr id="3078" name="Rectangle 6">
            <a:extLst>
              <a:ext uri="{FF2B5EF4-FFF2-40B4-BE49-F238E27FC236}">
                <a16:creationId xmlns:a16="http://schemas.microsoft.com/office/drawing/2014/main" xmlns="" id="{5C97B3F2-D7F2-4727-82B8-7EFE923102E7}"/>
              </a:ext>
            </a:extLst>
          </p:cNvPr>
          <p:cNvSpPr>
            <a:spLocks noGrp="1" noChangeArrowheads="1"/>
          </p:cNvSpPr>
          <p:nvPr>
            <p:ph type="sldNum" sz="quarter" idx="4"/>
          </p:nvPr>
        </p:nvSpPr>
        <p:spPr>
          <a:xfrm>
            <a:off x="6553200" y="6535738"/>
            <a:ext cx="2133600" cy="185737"/>
          </a:xfrm>
        </p:spPr>
        <p:txBody>
          <a:bodyPr/>
          <a:lstStyle>
            <a:lvl1pPr algn="r">
              <a:defRPr>
                <a:latin typeface="+mn-lt"/>
              </a:defRPr>
            </a:lvl1pPr>
          </a:lstStyle>
          <a:p>
            <a:fld id="{B4F9039B-A8F6-46CA-8865-F5AA8DAAAE89}" type="slidenum">
              <a:rPr lang="en-US" altLang="en-US"/>
              <a:pPr/>
              <a:t>‹#›</a:t>
            </a:fld>
            <a:endParaRPr lang="en-US" altLang="en-US"/>
          </a:p>
        </p:txBody>
      </p:sp>
      <p:sp>
        <p:nvSpPr>
          <p:cNvPr id="3075" name="Rectangle 3">
            <a:extLst>
              <a:ext uri="{FF2B5EF4-FFF2-40B4-BE49-F238E27FC236}">
                <a16:creationId xmlns:a16="http://schemas.microsoft.com/office/drawing/2014/main" xmlns="" id="{E96333DD-8981-4851-810F-69B974F58B12}"/>
              </a:ext>
            </a:extLst>
          </p:cNvPr>
          <p:cNvSpPr>
            <a:spLocks noGrp="1" noChangeArrowheads="1"/>
          </p:cNvSpPr>
          <p:nvPr>
            <p:ph type="subTitle" idx="1"/>
          </p:nvPr>
        </p:nvSpPr>
        <p:spPr bwMode="white">
          <a:xfrm>
            <a:off x="1905000" y="5715000"/>
            <a:ext cx="5791200" cy="381000"/>
          </a:xfrm>
        </p:spPr>
        <p:txBody>
          <a:bodyPr/>
          <a:lstStyle>
            <a:lvl1pPr marL="0" indent="0" algn="ctr">
              <a:buFont typeface="Wingdings" panose="05000000000000000000" pitchFamily="2" charset="2"/>
              <a:buNone/>
              <a:defRPr sz="2000" b="0">
                <a:solidFill>
                  <a:schemeClr val="tx1"/>
                </a:solidFill>
              </a:defRPr>
            </a:lvl1pPr>
          </a:lstStyle>
          <a:p>
            <a:pPr lvl="0"/>
            <a:r>
              <a:rPr lang="en-US" altLang="en-US" noProof="0"/>
              <a:t>Click to edit Master subtitle style</a:t>
            </a:r>
          </a:p>
        </p:txBody>
      </p:sp>
      <p:sp>
        <p:nvSpPr>
          <p:cNvPr id="3100" name="Text Box 28">
            <a:extLst>
              <a:ext uri="{FF2B5EF4-FFF2-40B4-BE49-F238E27FC236}">
                <a16:creationId xmlns:a16="http://schemas.microsoft.com/office/drawing/2014/main" xmlns="" id="{A322C487-1BCE-4B89-8600-5375714D42A9}"/>
              </a:ext>
            </a:extLst>
          </p:cNvPr>
          <p:cNvSpPr txBox="1">
            <a:spLocks noChangeArrowheads="1"/>
          </p:cNvSpPr>
          <p:nvPr/>
        </p:nvSpPr>
        <p:spPr bwMode="auto">
          <a:xfrm>
            <a:off x="76200" y="304800"/>
            <a:ext cx="1303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chemeClr val="bg2"/>
                </a:solidFill>
                <a:latin typeface="Verdana" panose="020B0604030504040204" pitchFamily="34" charset="0"/>
              </a:rPr>
              <a:t>LOGO</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9236A2-EDBD-4617-802E-77304CD662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F03462A-F634-42F7-83E3-0AD8BD64457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FC5BB1-63CA-4C40-AAC3-95E2B2645CE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DEBF24A7-FC07-4D03-9149-F75AF37520B5}"/>
              </a:ext>
            </a:extLst>
          </p:cNvPr>
          <p:cNvSpPr>
            <a:spLocks noGrp="1"/>
          </p:cNvSpPr>
          <p:nvPr>
            <p:ph type="ftr" sz="quarter" idx="11"/>
          </p:nvPr>
        </p:nvSpPr>
        <p:spPr/>
        <p:txBody>
          <a:bodyPr/>
          <a:lstStyle>
            <a:lvl1pPr>
              <a:defRPr/>
            </a:lvl1pPr>
          </a:lstStyle>
          <a:p>
            <a:r>
              <a:rPr lang="en-US" altLang="en-US"/>
              <a:t>Company Logo</a:t>
            </a:r>
          </a:p>
        </p:txBody>
      </p:sp>
      <p:sp>
        <p:nvSpPr>
          <p:cNvPr id="6" name="Slide Number Placeholder 5">
            <a:extLst>
              <a:ext uri="{FF2B5EF4-FFF2-40B4-BE49-F238E27FC236}">
                <a16:creationId xmlns:a16="http://schemas.microsoft.com/office/drawing/2014/main" xmlns="" id="{43A1ADBB-B6BB-4B5D-BF33-FFD76F235605}"/>
              </a:ext>
            </a:extLst>
          </p:cNvPr>
          <p:cNvSpPr>
            <a:spLocks noGrp="1"/>
          </p:cNvSpPr>
          <p:nvPr>
            <p:ph type="sldNum" sz="quarter" idx="12"/>
          </p:nvPr>
        </p:nvSpPr>
        <p:spPr/>
        <p:txBody>
          <a:bodyPr/>
          <a:lstStyle>
            <a:lvl1pPr>
              <a:defRPr/>
            </a:lvl1pPr>
          </a:lstStyle>
          <a:p>
            <a:fld id="{91330500-2899-462E-BC54-EBDE65A699AA}" type="slidenum">
              <a:rPr lang="en-US" altLang="en-US"/>
              <a:pPr/>
              <a:t>‹#›</a:t>
            </a:fld>
            <a:endParaRPr lang="en-US" altLang="en-US"/>
          </a:p>
        </p:txBody>
      </p:sp>
    </p:spTree>
    <p:extLst>
      <p:ext uri="{BB962C8B-B14F-4D97-AF65-F5344CB8AC3E}">
        <p14:creationId xmlns:p14="http://schemas.microsoft.com/office/powerpoint/2010/main" val="376193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FBB0153-6983-4F56-A684-490A30AC9C57}"/>
              </a:ext>
            </a:extLst>
          </p:cNvPr>
          <p:cNvSpPr>
            <a:spLocks noGrp="1"/>
          </p:cNvSpPr>
          <p:nvPr>
            <p:ph type="title" orient="vert"/>
          </p:nvPr>
        </p:nvSpPr>
        <p:spPr>
          <a:xfrm>
            <a:off x="6750050" y="76200"/>
            <a:ext cx="2089150" cy="626268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39E7745-A12B-4769-A630-B992257219A7}"/>
              </a:ext>
            </a:extLst>
          </p:cNvPr>
          <p:cNvSpPr>
            <a:spLocks noGrp="1"/>
          </p:cNvSpPr>
          <p:nvPr>
            <p:ph type="body" orient="vert" idx="1"/>
          </p:nvPr>
        </p:nvSpPr>
        <p:spPr>
          <a:xfrm>
            <a:off x="482600" y="76200"/>
            <a:ext cx="6115050" cy="62626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EBD13C-632F-474A-A68A-2844384409C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3D2AC5D6-AF35-49F1-88EB-AC42C7BD534D}"/>
              </a:ext>
            </a:extLst>
          </p:cNvPr>
          <p:cNvSpPr>
            <a:spLocks noGrp="1"/>
          </p:cNvSpPr>
          <p:nvPr>
            <p:ph type="ftr" sz="quarter" idx="11"/>
          </p:nvPr>
        </p:nvSpPr>
        <p:spPr/>
        <p:txBody>
          <a:bodyPr/>
          <a:lstStyle>
            <a:lvl1pPr>
              <a:defRPr/>
            </a:lvl1pPr>
          </a:lstStyle>
          <a:p>
            <a:r>
              <a:rPr lang="en-US" altLang="en-US"/>
              <a:t>Company Logo</a:t>
            </a:r>
          </a:p>
        </p:txBody>
      </p:sp>
      <p:sp>
        <p:nvSpPr>
          <p:cNvPr id="6" name="Slide Number Placeholder 5">
            <a:extLst>
              <a:ext uri="{FF2B5EF4-FFF2-40B4-BE49-F238E27FC236}">
                <a16:creationId xmlns:a16="http://schemas.microsoft.com/office/drawing/2014/main" xmlns="" id="{0686D60A-BAD2-4AC5-B330-F67573DA8F36}"/>
              </a:ext>
            </a:extLst>
          </p:cNvPr>
          <p:cNvSpPr>
            <a:spLocks noGrp="1"/>
          </p:cNvSpPr>
          <p:nvPr>
            <p:ph type="sldNum" sz="quarter" idx="12"/>
          </p:nvPr>
        </p:nvSpPr>
        <p:spPr/>
        <p:txBody>
          <a:bodyPr/>
          <a:lstStyle>
            <a:lvl1pPr>
              <a:defRPr/>
            </a:lvl1pPr>
          </a:lstStyle>
          <a:p>
            <a:fld id="{9F05C16B-C6BE-4116-AA32-2921592A4D51}" type="slidenum">
              <a:rPr lang="en-US" altLang="en-US"/>
              <a:pPr/>
              <a:t>‹#›</a:t>
            </a:fld>
            <a:endParaRPr lang="en-US" altLang="en-US"/>
          </a:p>
        </p:txBody>
      </p:sp>
    </p:spTree>
    <p:extLst>
      <p:ext uri="{BB962C8B-B14F-4D97-AF65-F5344CB8AC3E}">
        <p14:creationId xmlns:p14="http://schemas.microsoft.com/office/powerpoint/2010/main" val="3445559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56E46B-0C22-4EC1-B9D8-1E04DA6A7934}"/>
              </a:ext>
            </a:extLst>
          </p:cNvPr>
          <p:cNvSpPr>
            <a:spLocks noGrp="1"/>
          </p:cNvSpPr>
          <p:nvPr>
            <p:ph type="title"/>
          </p:nvPr>
        </p:nvSpPr>
        <p:spPr>
          <a:xfrm>
            <a:off x="533400" y="76200"/>
            <a:ext cx="8305800" cy="563563"/>
          </a:xfrm>
        </p:spPr>
        <p:txBody>
          <a:bodyPr/>
          <a:lstStyle/>
          <a:p>
            <a:r>
              <a:rPr lang="en-US"/>
              <a:t>Click to edit Master title style</a:t>
            </a:r>
          </a:p>
        </p:txBody>
      </p:sp>
      <p:sp>
        <p:nvSpPr>
          <p:cNvPr id="3" name="Table Placeholder 2">
            <a:extLst>
              <a:ext uri="{FF2B5EF4-FFF2-40B4-BE49-F238E27FC236}">
                <a16:creationId xmlns:a16="http://schemas.microsoft.com/office/drawing/2014/main" xmlns="" id="{B58F974E-D289-4182-A737-5448C3E76090}"/>
              </a:ext>
            </a:extLst>
          </p:cNvPr>
          <p:cNvSpPr>
            <a:spLocks noGrp="1"/>
          </p:cNvSpPr>
          <p:nvPr>
            <p:ph type="tbl" idx="1"/>
          </p:nvPr>
        </p:nvSpPr>
        <p:spPr>
          <a:xfrm>
            <a:off x="482600" y="990600"/>
            <a:ext cx="8356600" cy="5348288"/>
          </a:xfrm>
        </p:spPr>
        <p:txBody>
          <a:bodyPr/>
          <a:lstStyle/>
          <a:p>
            <a:r>
              <a:rPr lang="en-US"/>
              <a:t>Click icon to add table</a:t>
            </a:r>
          </a:p>
        </p:txBody>
      </p:sp>
      <p:sp>
        <p:nvSpPr>
          <p:cNvPr id="4" name="Date Placeholder 3">
            <a:extLst>
              <a:ext uri="{FF2B5EF4-FFF2-40B4-BE49-F238E27FC236}">
                <a16:creationId xmlns:a16="http://schemas.microsoft.com/office/drawing/2014/main" xmlns="" id="{BBBF1576-CF56-4199-BE03-A38D26CFE144}"/>
              </a:ext>
            </a:extLst>
          </p:cNvPr>
          <p:cNvSpPr>
            <a:spLocks noGrp="1"/>
          </p:cNvSpPr>
          <p:nvPr>
            <p:ph type="dt" sz="half" idx="10"/>
          </p:nvPr>
        </p:nvSpPr>
        <p:spPr>
          <a:xfrm>
            <a:off x="485775" y="6519863"/>
            <a:ext cx="2514600" cy="185737"/>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1A586394-E981-4FFF-9449-7C5DC7FCC87D}"/>
              </a:ext>
            </a:extLst>
          </p:cNvPr>
          <p:cNvSpPr>
            <a:spLocks noGrp="1"/>
          </p:cNvSpPr>
          <p:nvPr>
            <p:ph type="ftr" sz="quarter" idx="11"/>
          </p:nvPr>
        </p:nvSpPr>
        <p:spPr>
          <a:xfrm>
            <a:off x="5943600" y="6486525"/>
            <a:ext cx="2895600" cy="298450"/>
          </a:xfrm>
        </p:spPr>
        <p:txBody>
          <a:bodyPr/>
          <a:lstStyle>
            <a:lvl1pPr>
              <a:defRPr/>
            </a:lvl1pPr>
          </a:lstStyle>
          <a:p>
            <a:r>
              <a:rPr lang="en-US" altLang="en-US"/>
              <a:t>Company Logo</a:t>
            </a:r>
          </a:p>
        </p:txBody>
      </p:sp>
      <p:sp>
        <p:nvSpPr>
          <p:cNvPr id="6" name="Slide Number Placeholder 5">
            <a:extLst>
              <a:ext uri="{FF2B5EF4-FFF2-40B4-BE49-F238E27FC236}">
                <a16:creationId xmlns:a16="http://schemas.microsoft.com/office/drawing/2014/main" xmlns="" id="{24292CD5-C3C8-4BEC-BFC6-D2C035D3A8A4}"/>
              </a:ext>
            </a:extLst>
          </p:cNvPr>
          <p:cNvSpPr>
            <a:spLocks noGrp="1"/>
          </p:cNvSpPr>
          <p:nvPr>
            <p:ph type="sldNum" sz="quarter" idx="12"/>
          </p:nvPr>
        </p:nvSpPr>
        <p:spPr>
          <a:xfrm>
            <a:off x="3581400" y="6480175"/>
            <a:ext cx="1828800" cy="312738"/>
          </a:xfrm>
        </p:spPr>
        <p:txBody>
          <a:bodyPr/>
          <a:lstStyle>
            <a:lvl1pPr>
              <a:defRPr/>
            </a:lvl1pPr>
          </a:lstStyle>
          <a:p>
            <a:fld id="{4C3BD1F7-BCA7-4689-A073-C2EECCC22FFB}" type="slidenum">
              <a:rPr lang="en-US" altLang="en-US"/>
              <a:pPr/>
              <a:t>‹#›</a:t>
            </a:fld>
            <a:endParaRPr lang="en-US" altLang="en-US"/>
          </a:p>
        </p:txBody>
      </p:sp>
    </p:spTree>
    <p:extLst>
      <p:ext uri="{BB962C8B-B14F-4D97-AF65-F5344CB8AC3E}">
        <p14:creationId xmlns:p14="http://schemas.microsoft.com/office/powerpoint/2010/main" val="933774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53B42E-0112-4EC5-940F-B4F904290A2E}" type="datetimeFigureOut">
              <a:rPr lang="en-US">
                <a:solidFill>
                  <a:prstClr val="black">
                    <a:tint val="75000"/>
                  </a:prstClr>
                </a:solidFill>
              </a:rPr>
              <a:pPr/>
              <a:t>7/31/2022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507BC3-9A39-4187-AFEB-E198EF5849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165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53B42E-0112-4EC5-940F-B4F904290A2E}" type="datetimeFigureOut">
              <a:rPr lang="en-US">
                <a:solidFill>
                  <a:prstClr val="black">
                    <a:tint val="75000"/>
                  </a:prstClr>
                </a:solidFill>
              </a:rPr>
              <a:pPr/>
              <a:t>7/31/2022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507BC3-9A39-4187-AFEB-E198EF5849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738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53B42E-0112-4EC5-940F-B4F904290A2E}" type="datetimeFigureOut">
              <a:rPr lang="en-US">
                <a:solidFill>
                  <a:prstClr val="black">
                    <a:tint val="75000"/>
                  </a:prstClr>
                </a:solidFill>
              </a:rPr>
              <a:pPr/>
              <a:t>7/31/2022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507BC3-9A39-4187-AFEB-E198EF5849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321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53B42E-0112-4EC5-940F-B4F904290A2E}" type="datetimeFigureOut">
              <a:rPr lang="en-US">
                <a:solidFill>
                  <a:prstClr val="black">
                    <a:tint val="75000"/>
                  </a:prstClr>
                </a:solidFill>
              </a:rPr>
              <a:pPr/>
              <a:t>7/31/2022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507BC3-9A39-4187-AFEB-E198EF5849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113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53B42E-0112-4EC5-940F-B4F904290A2E}" type="datetimeFigureOut">
              <a:rPr lang="en-US">
                <a:solidFill>
                  <a:prstClr val="black">
                    <a:tint val="75000"/>
                  </a:prstClr>
                </a:solidFill>
              </a:rPr>
              <a:pPr/>
              <a:t>7/31/2022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507BC3-9A39-4187-AFEB-E198EF5849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185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53B42E-0112-4EC5-940F-B4F904290A2E}" type="datetimeFigureOut">
              <a:rPr lang="en-US">
                <a:solidFill>
                  <a:prstClr val="black">
                    <a:tint val="75000"/>
                  </a:prstClr>
                </a:solidFill>
              </a:rPr>
              <a:pPr/>
              <a:t>7/31/2022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507BC3-9A39-4187-AFEB-E198EF5849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511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53B42E-0112-4EC5-940F-B4F904290A2E}" type="datetimeFigureOut">
              <a:rPr lang="en-US">
                <a:solidFill>
                  <a:prstClr val="black">
                    <a:tint val="75000"/>
                  </a:prstClr>
                </a:solidFill>
              </a:rPr>
              <a:pPr/>
              <a:t>7/31/2022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507BC3-9A39-4187-AFEB-E198EF5849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40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69144C-2E61-4BD6-B6AE-89B77263DB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FA946B-7F5A-40C1-9906-F7EC22646F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04FF3EE-0F83-4BC2-9EE6-91CA7951422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115545FA-3526-4E1F-8234-79AC05437438}"/>
              </a:ext>
            </a:extLst>
          </p:cNvPr>
          <p:cNvSpPr>
            <a:spLocks noGrp="1"/>
          </p:cNvSpPr>
          <p:nvPr>
            <p:ph type="ftr" sz="quarter" idx="11"/>
          </p:nvPr>
        </p:nvSpPr>
        <p:spPr/>
        <p:txBody>
          <a:bodyPr/>
          <a:lstStyle>
            <a:lvl1pPr>
              <a:defRPr/>
            </a:lvl1pPr>
          </a:lstStyle>
          <a:p>
            <a:r>
              <a:rPr lang="en-US" altLang="en-US"/>
              <a:t>Company Logo</a:t>
            </a:r>
          </a:p>
        </p:txBody>
      </p:sp>
      <p:sp>
        <p:nvSpPr>
          <p:cNvPr id="6" name="Slide Number Placeholder 5">
            <a:extLst>
              <a:ext uri="{FF2B5EF4-FFF2-40B4-BE49-F238E27FC236}">
                <a16:creationId xmlns:a16="http://schemas.microsoft.com/office/drawing/2014/main" xmlns="" id="{71B15426-377E-4C8B-9725-2CCBFBA2CC0D}"/>
              </a:ext>
            </a:extLst>
          </p:cNvPr>
          <p:cNvSpPr>
            <a:spLocks noGrp="1"/>
          </p:cNvSpPr>
          <p:nvPr>
            <p:ph type="sldNum" sz="quarter" idx="12"/>
          </p:nvPr>
        </p:nvSpPr>
        <p:spPr/>
        <p:txBody>
          <a:bodyPr/>
          <a:lstStyle>
            <a:lvl1pPr>
              <a:defRPr/>
            </a:lvl1pPr>
          </a:lstStyle>
          <a:p>
            <a:fld id="{C1450538-5360-44D8-9213-8664BD0201F4}" type="slidenum">
              <a:rPr lang="en-US" altLang="en-US"/>
              <a:pPr/>
              <a:t>‹#›</a:t>
            </a:fld>
            <a:endParaRPr lang="en-US" altLang="en-US"/>
          </a:p>
        </p:txBody>
      </p:sp>
    </p:spTree>
    <p:extLst>
      <p:ext uri="{BB962C8B-B14F-4D97-AF65-F5344CB8AC3E}">
        <p14:creationId xmlns:p14="http://schemas.microsoft.com/office/powerpoint/2010/main" val="3757873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53B42E-0112-4EC5-940F-B4F904290A2E}" type="datetimeFigureOut">
              <a:rPr lang="en-US">
                <a:solidFill>
                  <a:prstClr val="black">
                    <a:tint val="75000"/>
                  </a:prstClr>
                </a:solidFill>
              </a:rPr>
              <a:pPr/>
              <a:t>7/31/2022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507BC3-9A39-4187-AFEB-E198EF5849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460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53B42E-0112-4EC5-940F-B4F904290A2E}" type="datetimeFigureOut">
              <a:rPr lang="en-US">
                <a:solidFill>
                  <a:prstClr val="black">
                    <a:tint val="75000"/>
                  </a:prstClr>
                </a:solidFill>
              </a:rPr>
              <a:pPr/>
              <a:t>7/31/2022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507BC3-9A39-4187-AFEB-E198EF5849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152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53B42E-0112-4EC5-940F-B4F904290A2E}" type="datetimeFigureOut">
              <a:rPr lang="en-US">
                <a:solidFill>
                  <a:prstClr val="black">
                    <a:tint val="75000"/>
                  </a:prstClr>
                </a:solidFill>
              </a:rPr>
              <a:pPr/>
              <a:t>7/31/2022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507BC3-9A39-4187-AFEB-E198EF5849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903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53B42E-0112-4EC5-940F-B4F904290A2E}" type="datetimeFigureOut">
              <a:rPr lang="en-US">
                <a:solidFill>
                  <a:prstClr val="black">
                    <a:tint val="75000"/>
                  </a:prstClr>
                </a:solidFill>
              </a:rPr>
              <a:pPr/>
              <a:t>7/31/2022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507BC3-9A39-4187-AFEB-E198EF5849A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772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ECEE04-A7DB-4F05-88EE-E6F2C24632E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B1C8255-B95F-483D-A87F-8F46678CC67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xmlns="" id="{3A482B0A-379E-4875-B6EC-3D25C6061F6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801962C6-CA42-4B84-A64F-8DAD22961035}"/>
              </a:ext>
            </a:extLst>
          </p:cNvPr>
          <p:cNvSpPr>
            <a:spLocks noGrp="1"/>
          </p:cNvSpPr>
          <p:nvPr>
            <p:ph type="ftr" sz="quarter" idx="11"/>
          </p:nvPr>
        </p:nvSpPr>
        <p:spPr/>
        <p:txBody>
          <a:bodyPr/>
          <a:lstStyle>
            <a:lvl1pPr>
              <a:defRPr/>
            </a:lvl1pPr>
          </a:lstStyle>
          <a:p>
            <a:r>
              <a:rPr lang="en-US" altLang="en-US"/>
              <a:t>Company Logo</a:t>
            </a:r>
          </a:p>
        </p:txBody>
      </p:sp>
      <p:sp>
        <p:nvSpPr>
          <p:cNvPr id="6" name="Slide Number Placeholder 5">
            <a:extLst>
              <a:ext uri="{FF2B5EF4-FFF2-40B4-BE49-F238E27FC236}">
                <a16:creationId xmlns:a16="http://schemas.microsoft.com/office/drawing/2014/main" xmlns="" id="{75CC613B-64C5-4E42-96AF-128566CF0139}"/>
              </a:ext>
            </a:extLst>
          </p:cNvPr>
          <p:cNvSpPr>
            <a:spLocks noGrp="1"/>
          </p:cNvSpPr>
          <p:nvPr>
            <p:ph type="sldNum" sz="quarter" idx="12"/>
          </p:nvPr>
        </p:nvSpPr>
        <p:spPr/>
        <p:txBody>
          <a:bodyPr/>
          <a:lstStyle>
            <a:lvl1pPr>
              <a:defRPr/>
            </a:lvl1pPr>
          </a:lstStyle>
          <a:p>
            <a:fld id="{30C08DED-0AC3-4FF3-9661-6CCEC070DFCF}" type="slidenum">
              <a:rPr lang="en-US" altLang="en-US"/>
              <a:pPr/>
              <a:t>‹#›</a:t>
            </a:fld>
            <a:endParaRPr lang="en-US" altLang="en-US"/>
          </a:p>
        </p:txBody>
      </p:sp>
    </p:spTree>
    <p:extLst>
      <p:ext uri="{BB962C8B-B14F-4D97-AF65-F5344CB8AC3E}">
        <p14:creationId xmlns:p14="http://schemas.microsoft.com/office/powerpoint/2010/main" val="3907305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AE2949-3058-46BB-9405-5AD8AA3338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A25A44-D3E1-48DE-9943-EF74D473CFCC}"/>
              </a:ext>
            </a:extLst>
          </p:cNvPr>
          <p:cNvSpPr>
            <a:spLocks noGrp="1"/>
          </p:cNvSpPr>
          <p:nvPr>
            <p:ph sz="half" idx="1"/>
          </p:nvPr>
        </p:nvSpPr>
        <p:spPr>
          <a:xfrm>
            <a:off x="482600" y="990600"/>
            <a:ext cx="4102100" cy="5348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6079F91-947C-49CE-A52E-585F9B5098BE}"/>
              </a:ext>
            </a:extLst>
          </p:cNvPr>
          <p:cNvSpPr>
            <a:spLocks noGrp="1"/>
          </p:cNvSpPr>
          <p:nvPr>
            <p:ph sz="half" idx="2"/>
          </p:nvPr>
        </p:nvSpPr>
        <p:spPr>
          <a:xfrm>
            <a:off x="4737100" y="990600"/>
            <a:ext cx="4102100" cy="5348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99C2AC8-05F9-4314-91E5-090D01A0A42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DF869995-614D-4BE7-9B71-70754C9F3F2D}"/>
              </a:ext>
            </a:extLst>
          </p:cNvPr>
          <p:cNvSpPr>
            <a:spLocks noGrp="1"/>
          </p:cNvSpPr>
          <p:nvPr>
            <p:ph type="ftr" sz="quarter" idx="11"/>
          </p:nvPr>
        </p:nvSpPr>
        <p:spPr/>
        <p:txBody>
          <a:bodyPr/>
          <a:lstStyle>
            <a:lvl1pPr>
              <a:defRPr/>
            </a:lvl1pPr>
          </a:lstStyle>
          <a:p>
            <a:r>
              <a:rPr lang="en-US" altLang="en-US"/>
              <a:t>Company Logo</a:t>
            </a:r>
          </a:p>
        </p:txBody>
      </p:sp>
      <p:sp>
        <p:nvSpPr>
          <p:cNvPr id="7" name="Slide Number Placeholder 6">
            <a:extLst>
              <a:ext uri="{FF2B5EF4-FFF2-40B4-BE49-F238E27FC236}">
                <a16:creationId xmlns:a16="http://schemas.microsoft.com/office/drawing/2014/main" xmlns="" id="{004AC13D-AAAF-4CC9-913D-491CFD8A3778}"/>
              </a:ext>
            </a:extLst>
          </p:cNvPr>
          <p:cNvSpPr>
            <a:spLocks noGrp="1"/>
          </p:cNvSpPr>
          <p:nvPr>
            <p:ph type="sldNum" sz="quarter" idx="12"/>
          </p:nvPr>
        </p:nvSpPr>
        <p:spPr/>
        <p:txBody>
          <a:bodyPr/>
          <a:lstStyle>
            <a:lvl1pPr>
              <a:defRPr/>
            </a:lvl1pPr>
          </a:lstStyle>
          <a:p>
            <a:fld id="{2EE6AC17-7E10-43B8-BC1E-A41B840EC946}" type="slidenum">
              <a:rPr lang="en-US" altLang="en-US"/>
              <a:pPr/>
              <a:t>‹#›</a:t>
            </a:fld>
            <a:endParaRPr lang="en-US" altLang="en-US"/>
          </a:p>
        </p:txBody>
      </p:sp>
    </p:spTree>
    <p:extLst>
      <p:ext uri="{BB962C8B-B14F-4D97-AF65-F5344CB8AC3E}">
        <p14:creationId xmlns:p14="http://schemas.microsoft.com/office/powerpoint/2010/main" val="3505297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DBFA41-904A-4459-9759-C89AABFB3B0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B4FE63F-3EE0-44CA-9837-BFC3A07B202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680B528-9394-48DF-838B-6C53BCB561C1}"/>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9F1B511-992E-4629-9137-A08CF3C1415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3B7432C0-1889-4F8C-9E6B-41F3B7BE8279}"/>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0BE4B24-F4E2-4093-AF76-14E08D56ADAF}"/>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xmlns="" id="{7E422F60-9C95-48C5-8D5F-FF6B0381D11B}"/>
              </a:ext>
            </a:extLst>
          </p:cNvPr>
          <p:cNvSpPr>
            <a:spLocks noGrp="1"/>
          </p:cNvSpPr>
          <p:nvPr>
            <p:ph type="ftr" sz="quarter" idx="11"/>
          </p:nvPr>
        </p:nvSpPr>
        <p:spPr/>
        <p:txBody>
          <a:bodyPr/>
          <a:lstStyle>
            <a:lvl1pPr>
              <a:defRPr/>
            </a:lvl1pPr>
          </a:lstStyle>
          <a:p>
            <a:r>
              <a:rPr lang="en-US" altLang="en-US"/>
              <a:t>Company Logo</a:t>
            </a:r>
          </a:p>
        </p:txBody>
      </p:sp>
      <p:sp>
        <p:nvSpPr>
          <p:cNvPr id="9" name="Slide Number Placeholder 8">
            <a:extLst>
              <a:ext uri="{FF2B5EF4-FFF2-40B4-BE49-F238E27FC236}">
                <a16:creationId xmlns:a16="http://schemas.microsoft.com/office/drawing/2014/main" xmlns="" id="{CDB87AC5-09C2-495C-A30D-C127B9D8BA69}"/>
              </a:ext>
            </a:extLst>
          </p:cNvPr>
          <p:cNvSpPr>
            <a:spLocks noGrp="1"/>
          </p:cNvSpPr>
          <p:nvPr>
            <p:ph type="sldNum" sz="quarter" idx="12"/>
          </p:nvPr>
        </p:nvSpPr>
        <p:spPr/>
        <p:txBody>
          <a:bodyPr/>
          <a:lstStyle>
            <a:lvl1pPr>
              <a:defRPr/>
            </a:lvl1pPr>
          </a:lstStyle>
          <a:p>
            <a:fld id="{855C71FA-66D3-4010-A5AD-C792DFE650E0}" type="slidenum">
              <a:rPr lang="en-US" altLang="en-US"/>
              <a:pPr/>
              <a:t>‹#›</a:t>
            </a:fld>
            <a:endParaRPr lang="en-US" altLang="en-US"/>
          </a:p>
        </p:txBody>
      </p:sp>
    </p:spTree>
    <p:extLst>
      <p:ext uri="{BB962C8B-B14F-4D97-AF65-F5344CB8AC3E}">
        <p14:creationId xmlns:p14="http://schemas.microsoft.com/office/powerpoint/2010/main" val="348447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27D32A-5AEE-4763-9D70-A97D55B67A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5975BD4-61E8-4E13-977C-B51F96374A8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xmlns="" id="{3FC2B06F-13C5-4BF8-98D1-083A0F0A51D6}"/>
              </a:ext>
            </a:extLst>
          </p:cNvPr>
          <p:cNvSpPr>
            <a:spLocks noGrp="1"/>
          </p:cNvSpPr>
          <p:nvPr>
            <p:ph type="ftr" sz="quarter" idx="11"/>
          </p:nvPr>
        </p:nvSpPr>
        <p:spPr/>
        <p:txBody>
          <a:bodyPr/>
          <a:lstStyle>
            <a:lvl1pPr>
              <a:defRPr/>
            </a:lvl1pPr>
          </a:lstStyle>
          <a:p>
            <a:r>
              <a:rPr lang="en-US" altLang="en-US"/>
              <a:t>Company Logo</a:t>
            </a:r>
          </a:p>
        </p:txBody>
      </p:sp>
      <p:sp>
        <p:nvSpPr>
          <p:cNvPr id="5" name="Slide Number Placeholder 4">
            <a:extLst>
              <a:ext uri="{FF2B5EF4-FFF2-40B4-BE49-F238E27FC236}">
                <a16:creationId xmlns:a16="http://schemas.microsoft.com/office/drawing/2014/main" xmlns="" id="{042A6231-1A60-47BC-996B-C6DCF460C7EA}"/>
              </a:ext>
            </a:extLst>
          </p:cNvPr>
          <p:cNvSpPr>
            <a:spLocks noGrp="1"/>
          </p:cNvSpPr>
          <p:nvPr>
            <p:ph type="sldNum" sz="quarter" idx="12"/>
          </p:nvPr>
        </p:nvSpPr>
        <p:spPr/>
        <p:txBody>
          <a:bodyPr/>
          <a:lstStyle>
            <a:lvl1pPr>
              <a:defRPr/>
            </a:lvl1pPr>
          </a:lstStyle>
          <a:p>
            <a:fld id="{F5A6380D-92C0-4683-930F-C0750524E82B}" type="slidenum">
              <a:rPr lang="en-US" altLang="en-US"/>
              <a:pPr/>
              <a:t>‹#›</a:t>
            </a:fld>
            <a:endParaRPr lang="en-US" altLang="en-US"/>
          </a:p>
        </p:txBody>
      </p:sp>
    </p:spTree>
    <p:extLst>
      <p:ext uri="{BB962C8B-B14F-4D97-AF65-F5344CB8AC3E}">
        <p14:creationId xmlns:p14="http://schemas.microsoft.com/office/powerpoint/2010/main" val="3128407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BC328A3-E59D-4382-A120-592ED40B496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xmlns="" id="{05CD654B-A940-4068-B781-3C95798FF074}"/>
              </a:ext>
            </a:extLst>
          </p:cNvPr>
          <p:cNvSpPr>
            <a:spLocks noGrp="1"/>
          </p:cNvSpPr>
          <p:nvPr>
            <p:ph type="ftr" sz="quarter" idx="11"/>
          </p:nvPr>
        </p:nvSpPr>
        <p:spPr/>
        <p:txBody>
          <a:bodyPr/>
          <a:lstStyle>
            <a:lvl1pPr>
              <a:defRPr/>
            </a:lvl1pPr>
          </a:lstStyle>
          <a:p>
            <a:r>
              <a:rPr lang="en-US" altLang="en-US"/>
              <a:t>Company Logo</a:t>
            </a:r>
          </a:p>
        </p:txBody>
      </p:sp>
      <p:sp>
        <p:nvSpPr>
          <p:cNvPr id="4" name="Slide Number Placeholder 3">
            <a:extLst>
              <a:ext uri="{FF2B5EF4-FFF2-40B4-BE49-F238E27FC236}">
                <a16:creationId xmlns:a16="http://schemas.microsoft.com/office/drawing/2014/main" xmlns="" id="{DB5FA70E-233F-48C0-9992-7B77F187F792}"/>
              </a:ext>
            </a:extLst>
          </p:cNvPr>
          <p:cNvSpPr>
            <a:spLocks noGrp="1"/>
          </p:cNvSpPr>
          <p:nvPr>
            <p:ph type="sldNum" sz="quarter" idx="12"/>
          </p:nvPr>
        </p:nvSpPr>
        <p:spPr/>
        <p:txBody>
          <a:bodyPr/>
          <a:lstStyle>
            <a:lvl1pPr>
              <a:defRPr/>
            </a:lvl1pPr>
          </a:lstStyle>
          <a:p>
            <a:fld id="{75570167-1F16-4FF4-8317-90F70A425786}" type="slidenum">
              <a:rPr lang="en-US" altLang="en-US"/>
              <a:pPr/>
              <a:t>‹#›</a:t>
            </a:fld>
            <a:endParaRPr lang="en-US" altLang="en-US"/>
          </a:p>
        </p:txBody>
      </p:sp>
    </p:spTree>
    <p:extLst>
      <p:ext uri="{BB962C8B-B14F-4D97-AF65-F5344CB8AC3E}">
        <p14:creationId xmlns:p14="http://schemas.microsoft.com/office/powerpoint/2010/main" val="2000420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CC019C-F5FA-4202-B1EB-59A81622182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EB0BBF7-B4B0-4BF1-B40B-943854F3DBF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BE6AD29-3982-4927-BA2F-281DFB2A997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E3470EC-EEAE-4D0D-B012-ED538535AD4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E60A1397-673E-4EEF-AC83-047BAC3E7778}"/>
              </a:ext>
            </a:extLst>
          </p:cNvPr>
          <p:cNvSpPr>
            <a:spLocks noGrp="1"/>
          </p:cNvSpPr>
          <p:nvPr>
            <p:ph type="ftr" sz="quarter" idx="11"/>
          </p:nvPr>
        </p:nvSpPr>
        <p:spPr/>
        <p:txBody>
          <a:bodyPr/>
          <a:lstStyle>
            <a:lvl1pPr>
              <a:defRPr/>
            </a:lvl1pPr>
          </a:lstStyle>
          <a:p>
            <a:r>
              <a:rPr lang="en-US" altLang="en-US"/>
              <a:t>Company Logo</a:t>
            </a:r>
          </a:p>
        </p:txBody>
      </p:sp>
      <p:sp>
        <p:nvSpPr>
          <p:cNvPr id="7" name="Slide Number Placeholder 6">
            <a:extLst>
              <a:ext uri="{FF2B5EF4-FFF2-40B4-BE49-F238E27FC236}">
                <a16:creationId xmlns:a16="http://schemas.microsoft.com/office/drawing/2014/main" xmlns="" id="{4F4FA6B7-75E6-44CC-BC11-3B7967A4733E}"/>
              </a:ext>
            </a:extLst>
          </p:cNvPr>
          <p:cNvSpPr>
            <a:spLocks noGrp="1"/>
          </p:cNvSpPr>
          <p:nvPr>
            <p:ph type="sldNum" sz="quarter" idx="12"/>
          </p:nvPr>
        </p:nvSpPr>
        <p:spPr/>
        <p:txBody>
          <a:bodyPr/>
          <a:lstStyle>
            <a:lvl1pPr>
              <a:defRPr/>
            </a:lvl1pPr>
          </a:lstStyle>
          <a:p>
            <a:fld id="{C8483E44-8CB3-4A16-B9FF-680080754579}" type="slidenum">
              <a:rPr lang="en-US" altLang="en-US"/>
              <a:pPr/>
              <a:t>‹#›</a:t>
            </a:fld>
            <a:endParaRPr lang="en-US" altLang="en-US"/>
          </a:p>
        </p:txBody>
      </p:sp>
    </p:spTree>
    <p:extLst>
      <p:ext uri="{BB962C8B-B14F-4D97-AF65-F5344CB8AC3E}">
        <p14:creationId xmlns:p14="http://schemas.microsoft.com/office/powerpoint/2010/main" val="1194291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23272C-3F07-4F90-8D33-4AD5438235D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03FA5F0-7CE7-4848-8C02-755D87109B8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05877CC7-6AD2-4D02-823F-6CD1D6F7FC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29EBB9A-7EE3-4FE3-81C3-C44E0E307DD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DA896330-7CEC-4F6A-9489-5A4DE35A2A7F}"/>
              </a:ext>
            </a:extLst>
          </p:cNvPr>
          <p:cNvSpPr>
            <a:spLocks noGrp="1"/>
          </p:cNvSpPr>
          <p:nvPr>
            <p:ph type="ftr" sz="quarter" idx="11"/>
          </p:nvPr>
        </p:nvSpPr>
        <p:spPr/>
        <p:txBody>
          <a:bodyPr/>
          <a:lstStyle>
            <a:lvl1pPr>
              <a:defRPr/>
            </a:lvl1pPr>
          </a:lstStyle>
          <a:p>
            <a:r>
              <a:rPr lang="en-US" altLang="en-US"/>
              <a:t>Company Logo</a:t>
            </a:r>
          </a:p>
        </p:txBody>
      </p:sp>
      <p:sp>
        <p:nvSpPr>
          <p:cNvPr id="7" name="Slide Number Placeholder 6">
            <a:extLst>
              <a:ext uri="{FF2B5EF4-FFF2-40B4-BE49-F238E27FC236}">
                <a16:creationId xmlns:a16="http://schemas.microsoft.com/office/drawing/2014/main" xmlns="" id="{89EEEE1D-4020-4B6F-8C19-09CA66EF3F77}"/>
              </a:ext>
            </a:extLst>
          </p:cNvPr>
          <p:cNvSpPr>
            <a:spLocks noGrp="1"/>
          </p:cNvSpPr>
          <p:nvPr>
            <p:ph type="sldNum" sz="quarter" idx="12"/>
          </p:nvPr>
        </p:nvSpPr>
        <p:spPr/>
        <p:txBody>
          <a:bodyPr/>
          <a:lstStyle>
            <a:lvl1pPr>
              <a:defRPr/>
            </a:lvl1pPr>
          </a:lstStyle>
          <a:p>
            <a:fld id="{98E11DD4-58E1-4D26-807B-DAE8B3DC9902}" type="slidenum">
              <a:rPr lang="en-US" altLang="en-US"/>
              <a:pPr/>
              <a:t>‹#›</a:t>
            </a:fld>
            <a:endParaRPr lang="en-US" altLang="en-US"/>
          </a:p>
        </p:txBody>
      </p:sp>
    </p:spTree>
    <p:extLst>
      <p:ext uri="{BB962C8B-B14F-4D97-AF65-F5344CB8AC3E}">
        <p14:creationId xmlns:p14="http://schemas.microsoft.com/office/powerpoint/2010/main" val="42089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58" name="Object 34">
            <a:extLst>
              <a:ext uri="{FF2B5EF4-FFF2-40B4-BE49-F238E27FC236}">
                <a16:creationId xmlns:a16="http://schemas.microsoft.com/office/drawing/2014/main" xmlns="" id="{D8188E9B-A400-4A6D-A24A-518AFBA03464}"/>
              </a:ext>
            </a:extLst>
          </p:cNvPr>
          <p:cNvGraphicFramePr>
            <a:graphicFrameLocks noChangeAspect="1"/>
          </p:cNvGraphicFramePr>
          <p:nvPr/>
        </p:nvGraphicFramePr>
        <p:xfrm>
          <a:off x="501650" y="0"/>
          <a:ext cx="8642350" cy="663575"/>
        </p:xfrm>
        <a:graphic>
          <a:graphicData uri="http://schemas.openxmlformats.org/presentationml/2006/ole">
            <mc:AlternateContent xmlns:mc="http://schemas.openxmlformats.org/markup-compatibility/2006">
              <mc:Choice xmlns:v="urn:schemas-microsoft-com:vml" Requires="v">
                <p:oleObj spid="_x0000_s1073" name="Image" r:id="rId15" imgW="7606349" imgH="926657" progId="Photoshop.Image.6">
                  <p:embed/>
                </p:oleObj>
              </mc:Choice>
              <mc:Fallback>
                <p:oleObj name="Image" r:id="rId15" imgW="7606349" imgH="926657" progId="Photoshop.Image.6">
                  <p:embed/>
                  <p:pic>
                    <p:nvPicPr>
                      <p:cNvPr id="0" name="Object 3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1650" y="0"/>
                        <a:ext cx="8642350"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9" name="Rectangle 35">
            <a:extLst>
              <a:ext uri="{FF2B5EF4-FFF2-40B4-BE49-F238E27FC236}">
                <a16:creationId xmlns:a16="http://schemas.microsoft.com/office/drawing/2014/main" xmlns="" id="{01492150-D66A-4089-8889-45369D3E284D}"/>
              </a:ext>
            </a:extLst>
          </p:cNvPr>
          <p:cNvSpPr>
            <a:spLocks noChangeArrowheads="1"/>
          </p:cNvSpPr>
          <p:nvPr/>
        </p:nvSpPr>
        <p:spPr bwMode="gray">
          <a:xfrm>
            <a:off x="0" y="839788"/>
            <a:ext cx="317500" cy="602773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0" name="Rectangle 36">
            <a:extLst>
              <a:ext uri="{FF2B5EF4-FFF2-40B4-BE49-F238E27FC236}">
                <a16:creationId xmlns:a16="http://schemas.microsoft.com/office/drawing/2014/main" xmlns="" id="{CEB3BFE0-D823-47A2-8BF5-411A2C525E25}"/>
              </a:ext>
            </a:extLst>
          </p:cNvPr>
          <p:cNvSpPr>
            <a:spLocks noChangeArrowheads="1"/>
          </p:cNvSpPr>
          <p:nvPr/>
        </p:nvSpPr>
        <p:spPr bwMode="gray">
          <a:xfrm>
            <a:off x="317500" y="658813"/>
            <a:ext cx="184150" cy="1809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 name="Rectangle 3">
            <a:extLst>
              <a:ext uri="{FF2B5EF4-FFF2-40B4-BE49-F238E27FC236}">
                <a16:creationId xmlns:a16="http://schemas.microsoft.com/office/drawing/2014/main" xmlns="" id="{20CEA5FD-6089-4FC6-AE12-714695B5BAD2}"/>
              </a:ext>
            </a:extLst>
          </p:cNvPr>
          <p:cNvSpPr>
            <a:spLocks noGrp="1" noChangeArrowheads="1"/>
          </p:cNvSpPr>
          <p:nvPr>
            <p:ph type="body" idx="1"/>
          </p:nvPr>
        </p:nvSpPr>
        <p:spPr bwMode="auto">
          <a:xfrm>
            <a:off x="482600" y="990600"/>
            <a:ext cx="8356600" cy="534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34FEEEB9-C5D8-4B40-9AE4-2A81E6CA2A85}"/>
              </a:ext>
            </a:extLst>
          </p:cNvPr>
          <p:cNvSpPr>
            <a:spLocks noGrp="1" noChangeArrowheads="1"/>
          </p:cNvSpPr>
          <p:nvPr>
            <p:ph type="dt" sz="half" idx="2"/>
          </p:nvPr>
        </p:nvSpPr>
        <p:spPr bwMode="auto">
          <a:xfrm>
            <a:off x="485775" y="6519863"/>
            <a:ext cx="2514600"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029" name="Rectangle 5">
            <a:extLst>
              <a:ext uri="{FF2B5EF4-FFF2-40B4-BE49-F238E27FC236}">
                <a16:creationId xmlns:a16="http://schemas.microsoft.com/office/drawing/2014/main" xmlns="" id="{EA1BC5E8-51DD-4B9E-B7C3-1F50E82484DF}"/>
              </a:ext>
            </a:extLst>
          </p:cNvPr>
          <p:cNvSpPr>
            <a:spLocks noGrp="1" noChangeArrowheads="1"/>
          </p:cNvSpPr>
          <p:nvPr>
            <p:ph type="ftr" sz="quarter" idx="3"/>
          </p:nvPr>
        </p:nvSpPr>
        <p:spPr bwMode="auto">
          <a:xfrm>
            <a:off x="5943600" y="6486525"/>
            <a:ext cx="2895600"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r>
              <a:rPr lang="en-US" altLang="en-US"/>
              <a:t>Company Logo</a:t>
            </a:r>
          </a:p>
        </p:txBody>
      </p:sp>
      <p:sp>
        <p:nvSpPr>
          <p:cNvPr id="1030" name="Rectangle 6">
            <a:extLst>
              <a:ext uri="{FF2B5EF4-FFF2-40B4-BE49-F238E27FC236}">
                <a16:creationId xmlns:a16="http://schemas.microsoft.com/office/drawing/2014/main" xmlns="" id="{A59BEF8D-6A2F-471D-A0C4-BCB35F20BFFC}"/>
              </a:ext>
            </a:extLst>
          </p:cNvPr>
          <p:cNvSpPr>
            <a:spLocks noGrp="1" noChangeArrowheads="1"/>
          </p:cNvSpPr>
          <p:nvPr>
            <p:ph type="sldNum" sz="quarter" idx="4"/>
          </p:nvPr>
        </p:nvSpPr>
        <p:spPr bwMode="auto">
          <a:xfrm>
            <a:off x="3581400" y="6480175"/>
            <a:ext cx="1828800"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fld id="{170074B0-9F14-4AEC-ADD6-FE3BF050F59E}" type="slidenum">
              <a:rPr lang="en-US" altLang="en-US"/>
              <a:pPr/>
              <a:t>‹#›</a:t>
            </a:fld>
            <a:endParaRPr lang="en-US" altLang="en-US"/>
          </a:p>
        </p:txBody>
      </p:sp>
      <p:sp>
        <p:nvSpPr>
          <p:cNvPr id="1026" name="Rectangle 2">
            <a:extLst>
              <a:ext uri="{FF2B5EF4-FFF2-40B4-BE49-F238E27FC236}">
                <a16:creationId xmlns:a16="http://schemas.microsoft.com/office/drawing/2014/main" xmlns="" id="{4C2E95F7-ADF0-432B-86EA-99CFA686149D}"/>
              </a:ext>
            </a:extLst>
          </p:cNvPr>
          <p:cNvSpPr>
            <a:spLocks noGrp="1" noChangeArrowheads="1"/>
          </p:cNvSpPr>
          <p:nvPr>
            <p:ph type="title"/>
          </p:nvPr>
        </p:nvSpPr>
        <p:spPr bwMode="white">
          <a:xfrm>
            <a:off x="533400" y="76200"/>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rtl="0" eaLnBrk="1" fontAlgn="base" hangingPunct="1">
        <a:spcBef>
          <a:spcPct val="0"/>
        </a:spcBef>
        <a:spcAft>
          <a:spcPct val="0"/>
        </a:spcAft>
        <a:defRPr sz="3200" b="1" kern="1200">
          <a:solidFill>
            <a:schemeClr val="bg1"/>
          </a:solidFill>
          <a:latin typeface="+mj-lt"/>
          <a:ea typeface="+mj-ea"/>
          <a:cs typeface="+mj-cs"/>
        </a:defRPr>
      </a:lvl1pPr>
      <a:lvl2pPr algn="ctr" rtl="0" eaLnBrk="1" fontAlgn="base" hangingPunct="1">
        <a:spcBef>
          <a:spcPct val="0"/>
        </a:spcBef>
        <a:spcAft>
          <a:spcPct val="0"/>
        </a:spcAft>
        <a:defRPr sz="3200" b="1">
          <a:solidFill>
            <a:schemeClr val="bg1"/>
          </a:solidFill>
          <a:latin typeface="Verdana" panose="020B0604030504040204" pitchFamily="34" charset="0"/>
        </a:defRPr>
      </a:lvl2pPr>
      <a:lvl3pPr algn="ctr" rtl="0" eaLnBrk="1" fontAlgn="base" hangingPunct="1">
        <a:spcBef>
          <a:spcPct val="0"/>
        </a:spcBef>
        <a:spcAft>
          <a:spcPct val="0"/>
        </a:spcAft>
        <a:defRPr sz="3200" b="1">
          <a:solidFill>
            <a:schemeClr val="bg1"/>
          </a:solidFill>
          <a:latin typeface="Verdana" panose="020B0604030504040204" pitchFamily="34" charset="0"/>
        </a:defRPr>
      </a:lvl3pPr>
      <a:lvl4pPr algn="ctr" rtl="0" eaLnBrk="1" fontAlgn="base" hangingPunct="1">
        <a:spcBef>
          <a:spcPct val="0"/>
        </a:spcBef>
        <a:spcAft>
          <a:spcPct val="0"/>
        </a:spcAft>
        <a:defRPr sz="3200" b="1">
          <a:solidFill>
            <a:schemeClr val="bg1"/>
          </a:solidFill>
          <a:latin typeface="Verdana" panose="020B0604030504040204" pitchFamily="34" charset="0"/>
        </a:defRPr>
      </a:lvl4pPr>
      <a:lvl5pPr algn="ctr" rtl="0" eaLnBrk="1" fontAlgn="base" hangingPunct="1">
        <a:spcBef>
          <a:spcPct val="0"/>
        </a:spcBef>
        <a:spcAft>
          <a:spcPct val="0"/>
        </a:spcAft>
        <a:defRPr sz="3200" b="1">
          <a:solidFill>
            <a:schemeClr val="bg1"/>
          </a:solidFill>
          <a:latin typeface="Verdana" panose="020B0604030504040204" pitchFamily="34" charset="0"/>
        </a:defRPr>
      </a:lvl5pPr>
      <a:lvl6pPr marL="457200" algn="ctr" rtl="0" eaLnBrk="1" fontAlgn="base" hangingPunct="1">
        <a:spcBef>
          <a:spcPct val="0"/>
        </a:spcBef>
        <a:spcAft>
          <a:spcPct val="0"/>
        </a:spcAft>
        <a:defRPr sz="3200" b="1">
          <a:solidFill>
            <a:schemeClr val="bg1"/>
          </a:solidFill>
          <a:latin typeface="Verdana" panose="020B0604030504040204" pitchFamily="34" charset="0"/>
        </a:defRPr>
      </a:lvl6pPr>
      <a:lvl7pPr marL="914400" algn="ctr" rtl="0" eaLnBrk="1" fontAlgn="base" hangingPunct="1">
        <a:spcBef>
          <a:spcPct val="0"/>
        </a:spcBef>
        <a:spcAft>
          <a:spcPct val="0"/>
        </a:spcAft>
        <a:defRPr sz="3200" b="1">
          <a:solidFill>
            <a:schemeClr val="bg1"/>
          </a:solidFill>
          <a:latin typeface="Verdana" panose="020B0604030504040204" pitchFamily="34" charset="0"/>
        </a:defRPr>
      </a:lvl7pPr>
      <a:lvl8pPr marL="1371600" algn="ctr" rtl="0" eaLnBrk="1" fontAlgn="base" hangingPunct="1">
        <a:spcBef>
          <a:spcPct val="0"/>
        </a:spcBef>
        <a:spcAft>
          <a:spcPct val="0"/>
        </a:spcAft>
        <a:defRPr sz="3200" b="1">
          <a:solidFill>
            <a:schemeClr val="bg1"/>
          </a:solidFill>
          <a:latin typeface="Verdana" panose="020B0604030504040204" pitchFamily="34" charset="0"/>
        </a:defRPr>
      </a:lvl8pPr>
      <a:lvl9pPr marL="1828800" algn="ctr" rtl="0" eaLnBrk="1" fontAlgn="base" hangingPunct="1">
        <a:spcBef>
          <a:spcPct val="0"/>
        </a:spcBef>
        <a:spcAft>
          <a:spcPct val="0"/>
        </a:spcAft>
        <a:defRPr sz="3200" b="1">
          <a:solidFill>
            <a:schemeClr val="bg1"/>
          </a:solidFill>
          <a:latin typeface="Verdana" panose="020B0604030504040204" pitchFamily="34" charset="0"/>
        </a:defRPr>
      </a:lvl9pPr>
    </p:titleStyle>
    <p:bodyStyle>
      <a:lvl1pPr marL="342900" indent="-342900" algn="l" rtl="0" eaLnBrk="1" fontAlgn="base" hangingPunct="1">
        <a:spcBef>
          <a:spcPct val="20000"/>
        </a:spcBef>
        <a:spcAft>
          <a:spcPct val="0"/>
        </a:spcAft>
        <a:buClr>
          <a:schemeClr val="hlink"/>
        </a:buClr>
        <a:buFont typeface="Wingdings" panose="05000000000000000000" pitchFamily="2" charset="2"/>
        <a:buChar char="v"/>
        <a:defRPr sz="2800" b="1" kern="1200">
          <a:solidFill>
            <a:schemeClr val="tx2"/>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anose="05000000000000000000" pitchFamily="2" charset="2"/>
        <a:buChar char="§"/>
        <a:defRPr sz="2400" kern="1200">
          <a:solidFill>
            <a:schemeClr val="tx1"/>
          </a:solidFill>
          <a:latin typeface="Arial" panose="020B0604020202020204" pitchFamily="34" charset="0"/>
          <a:ea typeface="+mn-ea"/>
          <a:cs typeface="+mn-cs"/>
        </a:defRPr>
      </a:lvl2pPr>
      <a:lvl3pPr marL="1143000" indent="-228600" algn="l" rtl="0" eaLnBrk="1" fontAlgn="base" hangingPunct="1">
        <a:spcBef>
          <a:spcPct val="20000"/>
        </a:spcBef>
        <a:spcAft>
          <a:spcPct val="0"/>
        </a:spcAft>
        <a:buClr>
          <a:schemeClr val="tx1"/>
        </a:buClr>
        <a:buChar char="•"/>
        <a:defRPr sz="2200" kern="1200">
          <a:solidFill>
            <a:schemeClr val="tx1"/>
          </a:solidFill>
          <a:latin typeface="Arial" panose="020B0604020202020204" pitchFamily="34" charset="0"/>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B53B42E-0112-4EC5-940F-B4F904290A2E}" type="datetimeFigureOut">
              <a:rPr lang="en-US" smtClean="0">
                <a:solidFill>
                  <a:prstClr val="black">
                    <a:tint val="75000"/>
                  </a:prstClr>
                </a:solidFill>
                <a:latin typeface="Calibri"/>
              </a:rPr>
              <a:pPr fontAlgn="auto">
                <a:spcBef>
                  <a:spcPts val="0"/>
                </a:spcBef>
                <a:spcAft>
                  <a:spcPts val="0"/>
                </a:spcAft>
              </a:pPr>
              <a:t>7/31/2022</a:t>
            </a:fld>
            <a:endParaRPr lang="en-US" smtClean="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smtClean="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507BC3-9A39-4187-AFEB-E198EF5849AC}" type="slidenum">
              <a:rPr lang="en-US" smtClean="0">
                <a:solidFill>
                  <a:prstClr val="black">
                    <a:tint val="75000"/>
                  </a:prstClr>
                </a:solidFill>
                <a:latin typeface="Calibri"/>
              </a:rPr>
              <a:pPr fontAlgn="auto">
                <a:spcBef>
                  <a:spcPts val="0"/>
                </a:spcBef>
                <a:spcAft>
                  <a:spcPts val="0"/>
                </a:spcAft>
              </a:pPr>
              <a:t>‹#›</a:t>
            </a:fld>
            <a:endParaRPr lang="en-US" smtClean="0">
              <a:solidFill>
                <a:prstClr val="black">
                  <a:tint val="75000"/>
                </a:prstClr>
              </a:solidFill>
              <a:latin typeface="Calibri"/>
            </a:endParaRPr>
          </a:p>
        </p:txBody>
      </p:sp>
    </p:spTree>
    <p:extLst>
      <p:ext uri="{BB962C8B-B14F-4D97-AF65-F5344CB8AC3E}">
        <p14:creationId xmlns:p14="http://schemas.microsoft.com/office/powerpoint/2010/main" val="358175193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10.xml"/><Relationship Id="rId18"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slide" Target="slide4.xml"/><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image" Target="../media/image3.png"/><Relationship Id="rId16" Type="http://schemas.openxmlformats.org/officeDocument/2006/relationships/slide" Target="slide7.xml"/><Relationship Id="rId20"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4.png"/><Relationship Id="rId10" Type="http://schemas.openxmlformats.org/officeDocument/2006/relationships/slide" Target="slide5.xml"/><Relationship Id="rId19" Type="http://schemas.openxmlformats.org/officeDocument/2006/relationships/image" Target="../media/image17.gif"/><Relationship Id="rId4" Type="http://schemas.openxmlformats.org/officeDocument/2006/relationships/slide" Target="slide3.xml"/><Relationship Id="rId9" Type="http://schemas.openxmlformats.org/officeDocument/2006/relationships/image" Target="../media/image10.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image" Target="../media/image21.gif"/><Relationship Id="rId5" Type="http://schemas.openxmlformats.org/officeDocument/2006/relationships/image" Target="../media/image18.gif"/><Relationship Id="rId15" Type="http://schemas.openxmlformats.org/officeDocument/2006/relationships/image" Target="../media/image25.gif"/><Relationship Id="rId10" Type="http://schemas.openxmlformats.org/officeDocument/2006/relationships/image" Target="../media/image20.gif"/><Relationship Id="rId4" Type="http://schemas.openxmlformats.org/officeDocument/2006/relationships/image" Target="../media/image3.png"/><Relationship Id="rId9" Type="http://schemas.openxmlformats.org/officeDocument/2006/relationships/slide" Target="slide2.xml"/><Relationship Id="rId14" Type="http://schemas.openxmlformats.org/officeDocument/2006/relationships/image" Target="../media/image24.gif"/></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21.gif"/><Relationship Id="rId5" Type="http://schemas.openxmlformats.org/officeDocument/2006/relationships/image" Target="../media/image18.gif"/><Relationship Id="rId15" Type="http://schemas.openxmlformats.org/officeDocument/2006/relationships/image" Target="../media/image25.gif"/><Relationship Id="rId10" Type="http://schemas.openxmlformats.org/officeDocument/2006/relationships/image" Target="../media/image20.gif"/><Relationship Id="rId4" Type="http://schemas.openxmlformats.org/officeDocument/2006/relationships/image" Target="../media/image3.png"/><Relationship Id="rId9" Type="http://schemas.openxmlformats.org/officeDocument/2006/relationships/slide" Target="slide2.xml"/><Relationship Id="rId14" Type="http://schemas.openxmlformats.org/officeDocument/2006/relationships/image" Target="../media/image24.gif"/></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21.gif"/><Relationship Id="rId5" Type="http://schemas.openxmlformats.org/officeDocument/2006/relationships/image" Target="../media/image18.gif"/><Relationship Id="rId15" Type="http://schemas.openxmlformats.org/officeDocument/2006/relationships/image" Target="../media/image25.gif"/><Relationship Id="rId10" Type="http://schemas.openxmlformats.org/officeDocument/2006/relationships/image" Target="../media/image20.gif"/><Relationship Id="rId4" Type="http://schemas.openxmlformats.org/officeDocument/2006/relationships/image" Target="../media/image3.png"/><Relationship Id="rId9" Type="http://schemas.openxmlformats.org/officeDocument/2006/relationships/slide" Target="slide2.xml"/><Relationship Id="rId14"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21.gif"/><Relationship Id="rId5" Type="http://schemas.openxmlformats.org/officeDocument/2006/relationships/image" Target="../media/image18.gif"/><Relationship Id="rId15" Type="http://schemas.openxmlformats.org/officeDocument/2006/relationships/image" Target="../media/image25.gif"/><Relationship Id="rId10" Type="http://schemas.openxmlformats.org/officeDocument/2006/relationships/image" Target="../media/image20.gif"/><Relationship Id="rId4" Type="http://schemas.openxmlformats.org/officeDocument/2006/relationships/image" Target="../media/image3.png"/><Relationship Id="rId9" Type="http://schemas.openxmlformats.org/officeDocument/2006/relationships/slide" Target="slide2.xml"/><Relationship Id="rId14" Type="http://schemas.openxmlformats.org/officeDocument/2006/relationships/image" Target="../media/image24.gif"/></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1.gif"/><Relationship Id="rId5" Type="http://schemas.openxmlformats.org/officeDocument/2006/relationships/image" Target="../media/image18.gif"/><Relationship Id="rId15" Type="http://schemas.openxmlformats.org/officeDocument/2006/relationships/image" Target="../media/image25.gif"/><Relationship Id="rId10" Type="http://schemas.openxmlformats.org/officeDocument/2006/relationships/image" Target="../media/image20.gif"/><Relationship Id="rId4" Type="http://schemas.openxmlformats.org/officeDocument/2006/relationships/image" Target="../media/image3.png"/><Relationship Id="rId9" Type="http://schemas.openxmlformats.org/officeDocument/2006/relationships/slide" Target="slide2.xml"/><Relationship Id="rId14" Type="http://schemas.openxmlformats.org/officeDocument/2006/relationships/image" Target="../media/image24.gif"/></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Skfta_-AfNI"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1" y="0"/>
            <a:ext cx="5829297" cy="4301328"/>
          </a:xfrm>
          <a:prstGeom prst="rect">
            <a:avLst/>
          </a:prstGeom>
        </p:spPr>
      </p:pic>
      <p:sp>
        <p:nvSpPr>
          <p:cNvPr id="6" name="Rectangle 5">
            <a:extLst>
              <a:ext uri="{FF2B5EF4-FFF2-40B4-BE49-F238E27FC236}">
                <a16:creationId xmlns:a16="http://schemas.microsoft.com/office/drawing/2014/main" xmlns="" id="{6FE0A47F-DE0D-4AFB-A019-3B65ECEF2308}"/>
              </a:ext>
            </a:extLst>
          </p:cNvPr>
          <p:cNvSpPr/>
          <p:nvPr/>
        </p:nvSpPr>
        <p:spPr>
          <a:xfrm>
            <a:off x="948251" y="4057325"/>
            <a:ext cx="7247498" cy="646331"/>
          </a:xfrm>
          <a:prstGeom prst="rect">
            <a:avLst/>
          </a:prstGeom>
          <a:noFill/>
        </p:spPr>
        <p:txBody>
          <a:bodyPr wrap="none" lIns="91440" tIns="45720" rIns="91440" bIns="45720">
            <a:spAutoFit/>
          </a:bodyPr>
          <a:lstStyle/>
          <a:p>
            <a:pPr algn="ctr" fontAlgn="auto">
              <a:spcBef>
                <a:spcPts val="0"/>
              </a:spcBef>
              <a:spcAft>
                <a:spcPts val="0"/>
              </a:spcAft>
            </a:pPr>
            <a:r>
              <a:rPr lang="en-US" sz="3600" b="1" dirty="0">
                <a:ln w="6600">
                  <a:solidFill>
                    <a:srgbClr val="7030A0"/>
                  </a:solidFill>
                  <a:prstDash val="solid"/>
                </a:ln>
                <a:solidFill>
                  <a:srgbClr val="002060"/>
                </a:solidFill>
                <a:effectLst>
                  <a:outerShdw dist="38100" dir="2700000" algn="tl" rotWithShape="0">
                    <a:srgbClr val="C0504D"/>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dirty="0">
                <a:ln w="6600">
                  <a:solidFill>
                    <a:srgbClr val="7030A0"/>
                  </a:solidFill>
                  <a:prstDash val="solid"/>
                </a:ln>
                <a:solidFill>
                  <a:srgbClr val="002060"/>
                </a:solidFill>
                <a:effectLst>
                  <a:outerShdw dist="38100" dir="2700000" algn="tl" rotWithShape="0">
                    <a:srgbClr val="C0504D"/>
                  </a:outerShdw>
                </a:effectLst>
                <a:latin typeface="Tahoma" panose="020B0604030504040204" pitchFamily="34" charset="0"/>
                <a:ea typeface="Tahoma" panose="020B0604030504040204" pitchFamily="34" charset="0"/>
                <a:cs typeface="Tahoma" panose="020B0604030504040204" pitchFamily="34" charset="0"/>
              </a:rPr>
              <a:t>Ơ</a:t>
            </a:r>
            <a:r>
              <a:rPr lang="en-US" sz="3600" b="1" dirty="0">
                <a:ln w="6600">
                  <a:solidFill>
                    <a:srgbClr val="7030A0"/>
                  </a:solidFill>
                  <a:prstDash val="solid"/>
                </a:ln>
                <a:solidFill>
                  <a:srgbClr val="002060"/>
                </a:solidFill>
                <a:effectLst>
                  <a:outerShdw dist="38100" dir="2700000" algn="tl" rotWithShape="0">
                    <a:srgbClr val="C0504D"/>
                  </a:outerShdw>
                </a:effectLst>
                <a:latin typeface="Tahoma" panose="020B0604030504040204" pitchFamily="34" charset="0"/>
                <a:ea typeface="Tahoma" panose="020B0604030504040204" pitchFamily="34" charset="0"/>
                <a:cs typeface="Tahoma" panose="020B0604030504040204" pitchFamily="34" charset="0"/>
              </a:rPr>
              <a:t>I HỘP </a:t>
            </a:r>
            <a:r>
              <a:rPr lang="en-US" sz="3600" b="1" dirty="0" smtClean="0">
                <a:ln w="6600">
                  <a:solidFill>
                    <a:srgbClr val="7030A0"/>
                  </a:solidFill>
                  <a:prstDash val="solid"/>
                </a:ln>
                <a:solidFill>
                  <a:srgbClr val="002060"/>
                </a:solidFill>
                <a:effectLst>
                  <a:outerShdw dist="38100" dir="2700000" algn="tl" rotWithShape="0">
                    <a:srgbClr val="C0504D"/>
                  </a:outerShdw>
                </a:effectLst>
                <a:latin typeface="Tahoma" panose="020B0604030504040204" pitchFamily="34" charset="0"/>
                <a:ea typeface="Tahoma" panose="020B0604030504040204" pitchFamily="34" charset="0"/>
                <a:cs typeface="Tahoma" panose="020B0604030504040204" pitchFamily="34" charset="0"/>
              </a:rPr>
              <a:t>QUÀ MAY MẮN</a:t>
            </a:r>
            <a:endParaRPr lang="en-US" sz="3600" b="1" dirty="0">
              <a:ln w="6600">
                <a:solidFill>
                  <a:srgbClr val="7030A0"/>
                </a:solidFill>
                <a:prstDash val="solid"/>
              </a:ln>
              <a:solidFill>
                <a:srgbClr val="002060"/>
              </a:solidFill>
              <a:effectLst>
                <a:outerShdw dist="38100" dir="2700000" algn="tl" rotWithShape="0">
                  <a:srgbClr val="C0504D"/>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a:hlinkClick r:id="" action="ppaction://media"/>
            <a:extLst>
              <a:ext uri="{FF2B5EF4-FFF2-40B4-BE49-F238E27FC236}">
                <a16:creationId xmlns:a16="http://schemas.microsoft.com/office/drawing/2014/main" xmlns=""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1445" y="-800100"/>
            <a:ext cx="457200" cy="609600"/>
          </a:xfrm>
          <a:prstGeom prst="rect">
            <a:avLst/>
          </a:prstGeom>
        </p:spPr>
      </p:pic>
    </p:spTree>
    <p:extLst>
      <p:ext uri="{BB962C8B-B14F-4D97-AF65-F5344CB8AC3E}">
        <p14:creationId xmlns:p14="http://schemas.microsoft.com/office/powerpoint/2010/main" val="157933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xmlns="" id="{E872C84B-89D1-45CC-9530-A9B448878404}"/>
              </a:ext>
            </a:extLst>
          </p:cNvPr>
          <p:cNvSpPr>
            <a:spLocks noGrp="1" noChangeArrowheads="1"/>
          </p:cNvSpPr>
          <p:nvPr>
            <p:ph type="title"/>
          </p:nvPr>
        </p:nvSpPr>
        <p:spPr/>
        <p:txBody>
          <a:bodyPr/>
          <a:lstStyle/>
          <a:p>
            <a:r>
              <a:rPr lang="en-US" dirty="0">
                <a:solidFill>
                  <a:srgbClr val="FF0000"/>
                </a:solidFill>
                <a:latin typeface="Times New Roman" pitchFamily="18" charset="0"/>
                <a:cs typeface="Times New Roman" pitchFamily="18" charset="0"/>
              </a:rPr>
              <a:t>BÀI 27: HIỆU SUẤT</a:t>
            </a:r>
            <a:endParaRPr lang="en-US" altLang="en-US" sz="2000" dirty="0"/>
          </a:p>
        </p:txBody>
      </p:sp>
      <p:grpSp>
        <p:nvGrpSpPr>
          <p:cNvPr id="63507" name="Group 19">
            <a:extLst>
              <a:ext uri="{FF2B5EF4-FFF2-40B4-BE49-F238E27FC236}">
                <a16:creationId xmlns:a16="http://schemas.microsoft.com/office/drawing/2014/main" xmlns="" id="{33319123-EF4D-491E-A048-88618D2C3776}"/>
              </a:ext>
            </a:extLst>
          </p:cNvPr>
          <p:cNvGrpSpPr>
            <a:grpSpLocks/>
          </p:cNvGrpSpPr>
          <p:nvPr/>
        </p:nvGrpSpPr>
        <p:grpSpPr bwMode="auto">
          <a:xfrm>
            <a:off x="228600" y="3171825"/>
            <a:ext cx="3657600" cy="1476375"/>
            <a:chOff x="720" y="1998"/>
            <a:chExt cx="1440" cy="1680"/>
          </a:xfrm>
        </p:grpSpPr>
        <p:sp>
          <p:nvSpPr>
            <p:cNvPr id="63492" name="AutoShape 4">
              <a:extLst>
                <a:ext uri="{FF2B5EF4-FFF2-40B4-BE49-F238E27FC236}">
                  <a16:creationId xmlns:a16="http://schemas.microsoft.com/office/drawing/2014/main" xmlns="" id="{71B1A1DC-FE2E-4A9B-AF15-24C4F05B0FF6}"/>
                </a:ext>
              </a:extLst>
            </p:cNvPr>
            <p:cNvSpPr>
              <a:spLocks noChangeArrowheads="1"/>
            </p:cNvSpPr>
            <p:nvPr/>
          </p:nvSpPr>
          <p:spPr bwMode="auto">
            <a:xfrm>
              <a:off x="720" y="1998"/>
              <a:ext cx="1440" cy="1680"/>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Verdana" panose="020B0604030504040204" pitchFamily="34" charset="0"/>
              </a:endParaRPr>
            </a:p>
          </p:txBody>
        </p:sp>
        <p:sp>
          <p:nvSpPr>
            <p:cNvPr id="63493" name="Text Box 5">
              <a:extLst>
                <a:ext uri="{FF2B5EF4-FFF2-40B4-BE49-F238E27FC236}">
                  <a16:creationId xmlns:a16="http://schemas.microsoft.com/office/drawing/2014/main" xmlns="" id="{8DEB19D1-63CC-4861-9CBA-4DDA0E62C858}"/>
                </a:ext>
              </a:extLst>
            </p:cNvPr>
            <p:cNvSpPr txBox="1">
              <a:spLocks noChangeArrowheads="1"/>
            </p:cNvSpPr>
            <p:nvPr/>
          </p:nvSpPr>
          <p:spPr bwMode="auto">
            <a:xfrm>
              <a:off x="780" y="2124"/>
              <a:ext cx="1284" cy="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400" b="1" dirty="0">
                  <a:latin typeface="Times New Roman" pitchFamily="18" charset="0"/>
                  <a:cs typeface="Times New Roman" pitchFamily="18" charset="0"/>
                </a:rPr>
                <a:t>I. </a:t>
              </a:r>
              <a:r>
                <a:rPr lang="en-US" altLang="en-US" sz="2400" b="1" dirty="0" err="1">
                  <a:latin typeface="Times New Roman" pitchFamily="18" charset="0"/>
                  <a:cs typeface="Times New Roman" pitchFamily="18" charset="0"/>
                </a:rPr>
                <a:t>Năng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lượng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ích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năng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lượng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hao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phí</a:t>
              </a:r>
              <a:endParaRPr lang="en-US" altLang="en-US" sz="2400" b="1" dirty="0">
                <a:latin typeface="Times New Roman" pitchFamily="18" charset="0"/>
                <a:cs typeface="Times New Roman" pitchFamily="18" charset="0"/>
              </a:endParaRPr>
            </a:p>
            <a:p>
              <a:pPr eaLnBrk="0" hangingPunct="0"/>
              <a:endParaRPr lang="en-US" altLang="en-US" sz="1400" dirty="0">
                <a:solidFill>
                  <a:srgbClr val="000000"/>
                </a:solidFill>
              </a:endParaRPr>
            </a:p>
          </p:txBody>
        </p:sp>
      </p:grpSp>
      <p:sp>
        <p:nvSpPr>
          <p:cNvPr id="63494" name="Freeform 6">
            <a:extLst>
              <a:ext uri="{FF2B5EF4-FFF2-40B4-BE49-F238E27FC236}">
                <a16:creationId xmlns:a16="http://schemas.microsoft.com/office/drawing/2014/main" xmlns="" id="{5F06B660-8308-4ABD-B2A3-7C128CAC36B8}"/>
              </a:ext>
            </a:extLst>
          </p:cNvPr>
          <p:cNvSpPr>
            <a:spLocks/>
          </p:cNvSpPr>
          <p:nvPr/>
        </p:nvSpPr>
        <p:spPr bwMode="gray">
          <a:xfrm>
            <a:off x="3505199" y="3059112"/>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endParaRPr lang="en-US"/>
          </a:p>
        </p:txBody>
      </p:sp>
      <p:sp>
        <p:nvSpPr>
          <p:cNvPr id="63495" name="AutoShape 7">
            <a:extLst>
              <a:ext uri="{FF2B5EF4-FFF2-40B4-BE49-F238E27FC236}">
                <a16:creationId xmlns:a16="http://schemas.microsoft.com/office/drawing/2014/main" xmlns="" id="{3BBDBE35-12A1-40B5-B469-301F5E8D6665}"/>
              </a:ext>
            </a:extLst>
          </p:cNvPr>
          <p:cNvSpPr>
            <a:spLocks noChangeAspect="1" noChangeArrowheads="1" noTextEdit="1"/>
          </p:cNvSpPr>
          <p:nvPr/>
        </p:nvSpPr>
        <p:spPr bwMode="gray">
          <a:xfrm flipH="1">
            <a:off x="4868863" y="30718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63509" name="Group 21">
            <a:extLst>
              <a:ext uri="{FF2B5EF4-FFF2-40B4-BE49-F238E27FC236}">
                <a16:creationId xmlns:a16="http://schemas.microsoft.com/office/drawing/2014/main" xmlns="" id="{DCD98E6A-B627-46AD-B14F-AF52EAA5D32B}"/>
              </a:ext>
            </a:extLst>
          </p:cNvPr>
          <p:cNvGrpSpPr>
            <a:grpSpLocks/>
          </p:cNvGrpSpPr>
          <p:nvPr/>
        </p:nvGrpSpPr>
        <p:grpSpPr bwMode="auto">
          <a:xfrm>
            <a:off x="3048000" y="1447800"/>
            <a:ext cx="2998788" cy="1601788"/>
            <a:chOff x="1920" y="912"/>
            <a:chExt cx="1889" cy="1009"/>
          </a:xfrm>
        </p:grpSpPr>
        <p:grpSp>
          <p:nvGrpSpPr>
            <p:cNvPr id="63497" name="Group 9">
              <a:extLst>
                <a:ext uri="{FF2B5EF4-FFF2-40B4-BE49-F238E27FC236}">
                  <a16:creationId xmlns:a16="http://schemas.microsoft.com/office/drawing/2014/main" xmlns="" id="{F06FA474-5660-43E7-8308-106AA59979AC}"/>
                </a:ext>
              </a:extLst>
            </p:cNvPr>
            <p:cNvGrpSpPr>
              <a:grpSpLocks/>
            </p:cNvGrpSpPr>
            <p:nvPr/>
          </p:nvGrpSpPr>
          <p:grpSpPr bwMode="auto">
            <a:xfrm>
              <a:off x="1920" y="912"/>
              <a:ext cx="1889" cy="1009"/>
              <a:chOff x="1997" y="1314"/>
              <a:chExt cx="1889" cy="1009"/>
            </a:xfrm>
          </p:grpSpPr>
          <p:grpSp>
            <p:nvGrpSpPr>
              <p:cNvPr id="63498" name="Group 10">
                <a:extLst>
                  <a:ext uri="{FF2B5EF4-FFF2-40B4-BE49-F238E27FC236}">
                    <a16:creationId xmlns:a16="http://schemas.microsoft.com/office/drawing/2014/main" xmlns="" id="{9DFFCE3B-5179-4289-9EBE-EEA7CD55A48E}"/>
                  </a:ext>
                </a:extLst>
              </p:cNvPr>
              <p:cNvGrpSpPr>
                <a:grpSpLocks/>
              </p:cNvGrpSpPr>
              <p:nvPr/>
            </p:nvGrpSpPr>
            <p:grpSpPr bwMode="auto">
              <a:xfrm>
                <a:off x="1997" y="1404"/>
                <a:ext cx="1889" cy="919"/>
                <a:chOff x="1973" y="1027"/>
                <a:chExt cx="1926" cy="937"/>
              </a:xfrm>
            </p:grpSpPr>
            <p:sp>
              <p:nvSpPr>
                <p:cNvPr id="63499" name="Oval 11">
                  <a:extLst>
                    <a:ext uri="{FF2B5EF4-FFF2-40B4-BE49-F238E27FC236}">
                      <a16:creationId xmlns:a16="http://schemas.microsoft.com/office/drawing/2014/main" xmlns="" id="{4AB37528-81D2-469B-B215-772BC2586C32}"/>
                    </a:ext>
                  </a:extLst>
                </p:cNvPr>
                <p:cNvSpPr>
                  <a:spLocks noChangeArrowheads="1"/>
                </p:cNvSpPr>
                <p:nvPr/>
              </p:nvSpPr>
              <p:spPr bwMode="gray">
                <a:xfrm>
                  <a:off x="1994" y="1057"/>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0" name="Oval 12">
                  <a:extLst>
                    <a:ext uri="{FF2B5EF4-FFF2-40B4-BE49-F238E27FC236}">
                      <a16:creationId xmlns:a16="http://schemas.microsoft.com/office/drawing/2014/main" xmlns="" id="{E740D3CF-24A4-47C0-9E76-6DE4AB4CCD23}"/>
                    </a:ext>
                  </a:extLst>
                </p:cNvPr>
                <p:cNvSpPr>
                  <a:spLocks noChangeArrowheads="1"/>
                </p:cNvSpPr>
                <p:nvPr/>
              </p:nvSpPr>
              <p:spPr bwMode="gray">
                <a:xfrm>
                  <a:off x="1973" y="1027"/>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3501" name="Oval 13">
                <a:extLst>
                  <a:ext uri="{FF2B5EF4-FFF2-40B4-BE49-F238E27FC236}">
                    <a16:creationId xmlns:a16="http://schemas.microsoft.com/office/drawing/2014/main" xmlns="" id="{EFACC502-A335-4589-A402-0AC54904B2F8}"/>
                  </a:ext>
                </a:extLst>
              </p:cNvPr>
              <p:cNvSpPr>
                <a:spLocks noChangeArrowheads="1"/>
              </p:cNvSpPr>
              <p:nvPr/>
            </p:nvSpPr>
            <p:spPr bwMode="gray">
              <a:xfrm>
                <a:off x="2086" y="1314"/>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3502" name="Oval 14">
                <a:extLst>
                  <a:ext uri="{FF2B5EF4-FFF2-40B4-BE49-F238E27FC236}">
                    <a16:creationId xmlns:a16="http://schemas.microsoft.com/office/drawing/2014/main" xmlns="" id="{65330436-5DA2-418E-943C-944F8CEE9987}"/>
                  </a:ext>
                </a:extLst>
              </p:cNvPr>
              <p:cNvSpPr>
                <a:spLocks noChangeArrowheads="1"/>
              </p:cNvSpPr>
              <p:nvPr/>
            </p:nvSpPr>
            <p:spPr bwMode="gray">
              <a:xfrm>
                <a:off x="2108" y="1319"/>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3503" name="Oval 15">
                <a:extLst>
                  <a:ext uri="{FF2B5EF4-FFF2-40B4-BE49-F238E27FC236}">
                    <a16:creationId xmlns:a16="http://schemas.microsoft.com/office/drawing/2014/main" xmlns="" id="{B5196C4A-8B1F-4EDF-AEEA-009BB36FAEF2}"/>
                  </a:ext>
                </a:extLst>
              </p:cNvPr>
              <p:cNvSpPr>
                <a:spLocks noChangeArrowheads="1"/>
              </p:cNvSpPr>
              <p:nvPr/>
            </p:nvSpPr>
            <p:spPr bwMode="gray">
              <a:xfrm>
                <a:off x="2125" y="1327"/>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3504" name="Oval 16">
                <a:extLst>
                  <a:ext uri="{FF2B5EF4-FFF2-40B4-BE49-F238E27FC236}">
                    <a16:creationId xmlns:a16="http://schemas.microsoft.com/office/drawing/2014/main" xmlns="" id="{4B07D72F-053C-4F14-BEC8-E897A91FE92E}"/>
                  </a:ext>
                </a:extLst>
              </p:cNvPr>
              <p:cNvSpPr>
                <a:spLocks noChangeArrowheads="1"/>
              </p:cNvSpPr>
              <p:nvPr/>
            </p:nvSpPr>
            <p:spPr bwMode="gray">
              <a:xfrm>
                <a:off x="2208" y="1344"/>
                <a:ext cx="1382" cy="624"/>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63505" name="Text Box 17">
              <a:extLst>
                <a:ext uri="{FF2B5EF4-FFF2-40B4-BE49-F238E27FC236}">
                  <a16:creationId xmlns:a16="http://schemas.microsoft.com/office/drawing/2014/main" xmlns="" id="{3B75CE2E-4420-4433-8525-E476081F384F}"/>
                </a:ext>
              </a:extLst>
            </p:cNvPr>
            <p:cNvSpPr txBox="1">
              <a:spLocks noChangeArrowheads="1"/>
            </p:cNvSpPr>
            <p:nvPr/>
          </p:nvSpPr>
          <p:spPr bwMode="auto">
            <a:xfrm>
              <a:off x="2293" y="1038"/>
              <a:ext cx="108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400" b="1" dirty="0" smtClean="0">
                  <a:solidFill>
                    <a:srgbClr val="000000"/>
                  </a:solidFill>
                </a:rPr>
                <a:t>NỘI DUNG</a:t>
              </a:r>
              <a:endParaRPr lang="en-US" altLang="en-US" sz="2400" b="1" dirty="0">
                <a:solidFill>
                  <a:srgbClr val="000000"/>
                </a:solidFill>
              </a:endParaRPr>
            </a:p>
          </p:txBody>
        </p:sp>
      </p:grpSp>
      <p:grpSp>
        <p:nvGrpSpPr>
          <p:cNvPr id="63508" name="Group 20">
            <a:extLst>
              <a:ext uri="{FF2B5EF4-FFF2-40B4-BE49-F238E27FC236}">
                <a16:creationId xmlns:a16="http://schemas.microsoft.com/office/drawing/2014/main" xmlns="" id="{BD1628DC-2991-49BF-9764-26FC78687740}"/>
              </a:ext>
            </a:extLst>
          </p:cNvPr>
          <p:cNvGrpSpPr>
            <a:grpSpLocks/>
          </p:cNvGrpSpPr>
          <p:nvPr/>
        </p:nvGrpSpPr>
        <p:grpSpPr bwMode="auto">
          <a:xfrm>
            <a:off x="5562600" y="3171825"/>
            <a:ext cx="2971800" cy="1333500"/>
            <a:chOff x="3504" y="1998"/>
            <a:chExt cx="1440" cy="1680"/>
          </a:xfrm>
        </p:grpSpPr>
        <p:sp>
          <p:nvSpPr>
            <p:cNvPr id="63491" name="AutoShape 3">
              <a:extLst>
                <a:ext uri="{FF2B5EF4-FFF2-40B4-BE49-F238E27FC236}">
                  <a16:creationId xmlns:a16="http://schemas.microsoft.com/office/drawing/2014/main" xmlns="" id="{82670291-2B0B-42AA-B192-AAF28641C44D}"/>
                </a:ext>
              </a:extLst>
            </p:cNvPr>
            <p:cNvSpPr>
              <a:spLocks noChangeArrowheads="1"/>
            </p:cNvSpPr>
            <p:nvPr/>
          </p:nvSpPr>
          <p:spPr bwMode="auto">
            <a:xfrm>
              <a:off x="3504" y="1998"/>
              <a:ext cx="1440" cy="1680"/>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a:latin typeface="Verdana" panose="020B0604030504040204" pitchFamily="34" charset="0"/>
              </a:endParaRPr>
            </a:p>
          </p:txBody>
        </p:sp>
        <p:sp>
          <p:nvSpPr>
            <p:cNvPr id="63506" name="Text Box 18">
              <a:extLst>
                <a:ext uri="{FF2B5EF4-FFF2-40B4-BE49-F238E27FC236}">
                  <a16:creationId xmlns:a16="http://schemas.microsoft.com/office/drawing/2014/main" xmlns="" id="{5D70851E-56B4-4A7C-8C1A-128398FF2607}"/>
                </a:ext>
              </a:extLst>
            </p:cNvPr>
            <p:cNvSpPr txBox="1">
              <a:spLocks noChangeArrowheads="1"/>
            </p:cNvSpPr>
            <p:nvPr/>
          </p:nvSpPr>
          <p:spPr bwMode="auto">
            <a:xfrm>
              <a:off x="3558" y="2124"/>
              <a:ext cx="1284"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2400" b="1" dirty="0">
                  <a:latin typeface="Times New Roman" pitchFamily="18" charset="0"/>
                  <a:cs typeface="Times New Roman" pitchFamily="18" charset="0"/>
                </a:rPr>
                <a:t>II. </a:t>
              </a:r>
              <a:r>
                <a:rPr lang="en-US" altLang="en-US" sz="2400" b="1" dirty="0" err="1">
                  <a:latin typeface="Times New Roman" pitchFamily="18" charset="0"/>
                  <a:cs typeface="Times New Roman" pitchFamily="18" charset="0"/>
                </a:rPr>
                <a:t>Hiệu</a:t>
              </a:r>
              <a:r>
                <a:rPr lang="en-US" altLang="en-US" sz="2400" b="1" dirty="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suất</a:t>
              </a:r>
              <a:r>
                <a:rPr lang="en-US" altLang="en-US" sz="1400" dirty="0" smtClean="0">
                  <a:solidFill>
                    <a:srgbClr val="000000"/>
                  </a:solidFill>
                </a:rPr>
                <a:t>.</a:t>
              </a:r>
              <a:endParaRPr lang="en-US" altLang="en-US" sz="1400" dirty="0">
                <a:solidFill>
                  <a:srgbClr val="000000"/>
                </a:solidFill>
              </a:endParaRPr>
            </a:p>
          </p:txBody>
        </p:sp>
      </p:grpSp>
      <p:sp>
        <p:nvSpPr>
          <p:cNvPr id="63496" name="Freeform 8">
            <a:extLst>
              <a:ext uri="{FF2B5EF4-FFF2-40B4-BE49-F238E27FC236}">
                <a16:creationId xmlns:a16="http://schemas.microsoft.com/office/drawing/2014/main" xmlns="" id="{E531D7DE-4A39-4BFF-926A-3AE7696907DE}"/>
              </a:ext>
            </a:extLst>
          </p:cNvPr>
          <p:cNvSpPr>
            <a:spLocks/>
          </p:cNvSpPr>
          <p:nvPr/>
        </p:nvSpPr>
        <p:spPr bwMode="gray">
          <a:xfrm flipH="1">
            <a:off x="4875213" y="3074988"/>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chemeClr val="hlink">
                  <a:gamma/>
                  <a:tint val="31765"/>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fade">
                                      <p:cBhvr>
                                        <p:cTn id="7" dur="500"/>
                                        <p:tgtEl>
                                          <p:spTgt spid="6349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3507"/>
                                        </p:tgtEl>
                                        <p:attrNameLst>
                                          <p:attrName>style.visibility</p:attrName>
                                        </p:attrNameLst>
                                      </p:cBhvr>
                                      <p:to>
                                        <p:strVal val="visible"/>
                                      </p:to>
                                    </p:set>
                                    <p:animEffect transition="in" filter="fade">
                                      <p:cBhvr>
                                        <p:cTn id="12" dur="1000"/>
                                        <p:tgtEl>
                                          <p:spTgt spid="63507"/>
                                        </p:tgtEl>
                                      </p:cBhvr>
                                    </p:animEffect>
                                    <p:anim calcmode="lin" valueType="num">
                                      <p:cBhvr>
                                        <p:cTn id="13" dur="1000" fill="hold"/>
                                        <p:tgtEl>
                                          <p:spTgt spid="63507"/>
                                        </p:tgtEl>
                                        <p:attrNameLst>
                                          <p:attrName>ppt_x</p:attrName>
                                        </p:attrNameLst>
                                      </p:cBhvr>
                                      <p:tavLst>
                                        <p:tav tm="0">
                                          <p:val>
                                            <p:strVal val="#ppt_x"/>
                                          </p:val>
                                        </p:tav>
                                        <p:tav tm="100000">
                                          <p:val>
                                            <p:strVal val="#ppt_x"/>
                                          </p:val>
                                        </p:tav>
                                      </p:tavLst>
                                    </p:anim>
                                    <p:anim calcmode="lin" valueType="num">
                                      <p:cBhvr>
                                        <p:cTn id="14" dur="1000" fill="hold"/>
                                        <p:tgtEl>
                                          <p:spTgt spid="6350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3496"/>
                                        </p:tgtEl>
                                        <p:attrNameLst>
                                          <p:attrName>style.visibility</p:attrName>
                                        </p:attrNameLst>
                                      </p:cBhvr>
                                      <p:to>
                                        <p:strVal val="visible"/>
                                      </p:to>
                                    </p:set>
                                    <p:animEffect transition="in" filter="wipe(down)">
                                      <p:cBhvr>
                                        <p:cTn id="19" dur="500"/>
                                        <p:tgtEl>
                                          <p:spTgt spid="6349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3508"/>
                                        </p:tgtEl>
                                        <p:attrNameLst>
                                          <p:attrName>style.visibility</p:attrName>
                                        </p:attrNameLst>
                                      </p:cBhvr>
                                      <p:to>
                                        <p:strVal val="visible"/>
                                      </p:to>
                                    </p:set>
                                    <p:animEffect transition="in" filter="barn(inVertical)">
                                      <p:cBhvr>
                                        <p:cTn id="24" dur="500"/>
                                        <p:tgtEl>
                                          <p:spTgt spid="63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nimBg="1"/>
      <p:bldP spid="6349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xmlns="" id="{3F927319-5833-44D1-91D2-F604EBFBE35C}"/>
              </a:ext>
            </a:extLst>
          </p:cNvPr>
          <p:cNvSpPr>
            <a:spLocks noGrp="1" noChangeArrowheads="1"/>
          </p:cNvSpPr>
          <p:nvPr>
            <p:ph type="title"/>
          </p:nvPr>
        </p:nvSpPr>
        <p:spPr/>
        <p:txBody>
          <a:bodyPr/>
          <a:lstStyle/>
          <a:p>
            <a:r>
              <a:rPr lang="en-US" sz="3600" dirty="0">
                <a:solidFill>
                  <a:srgbClr val="FF0000"/>
                </a:solidFill>
                <a:latin typeface="Times New Roman" pitchFamily="18" charset="0"/>
                <a:cs typeface="Times New Roman" pitchFamily="18" charset="0"/>
              </a:rPr>
              <a:t>BÀI 27: HIỆU SUẤT</a:t>
            </a:r>
            <a:endParaRPr lang="en-US" altLang="en-US" sz="3600" dirty="0"/>
          </a:p>
        </p:txBody>
      </p:sp>
      <p:grpSp>
        <p:nvGrpSpPr>
          <p:cNvPr id="66563" name="Group 3">
            <a:extLst>
              <a:ext uri="{FF2B5EF4-FFF2-40B4-BE49-F238E27FC236}">
                <a16:creationId xmlns:a16="http://schemas.microsoft.com/office/drawing/2014/main" xmlns="" id="{2848FAF8-9C99-4BBE-9487-61B4AA4F9D2E}"/>
              </a:ext>
            </a:extLst>
          </p:cNvPr>
          <p:cNvGrpSpPr>
            <a:grpSpLocks/>
          </p:cNvGrpSpPr>
          <p:nvPr/>
        </p:nvGrpSpPr>
        <p:grpSpPr bwMode="auto">
          <a:xfrm>
            <a:off x="457203" y="1066800"/>
            <a:ext cx="8686797" cy="3872993"/>
            <a:chOff x="528" y="1248"/>
            <a:chExt cx="4656" cy="1615"/>
          </a:xfrm>
        </p:grpSpPr>
        <p:grpSp>
          <p:nvGrpSpPr>
            <p:cNvPr id="66564" name="Group 4">
              <a:extLst>
                <a:ext uri="{FF2B5EF4-FFF2-40B4-BE49-F238E27FC236}">
                  <a16:creationId xmlns:a16="http://schemas.microsoft.com/office/drawing/2014/main" xmlns="" id="{4B8A73BA-7710-419F-A07E-156C13B85581}"/>
                </a:ext>
              </a:extLst>
            </p:cNvPr>
            <p:cNvGrpSpPr>
              <a:grpSpLocks/>
            </p:cNvGrpSpPr>
            <p:nvPr/>
          </p:nvGrpSpPr>
          <p:grpSpPr bwMode="auto">
            <a:xfrm>
              <a:off x="1713" y="1248"/>
              <a:ext cx="2246" cy="1615"/>
              <a:chOff x="1761" y="1824"/>
              <a:chExt cx="2246" cy="1615"/>
            </a:xfrm>
          </p:grpSpPr>
          <p:sp>
            <p:nvSpPr>
              <p:cNvPr id="66565" name="AutoShape 5">
                <a:extLst>
                  <a:ext uri="{FF2B5EF4-FFF2-40B4-BE49-F238E27FC236}">
                    <a16:creationId xmlns:a16="http://schemas.microsoft.com/office/drawing/2014/main" xmlns="" id="{479B44CB-3919-4CD4-83F8-7403D5036DD3}"/>
                  </a:ext>
                </a:extLst>
              </p:cNvPr>
              <p:cNvSpPr>
                <a:spLocks noChangeArrowheads="1"/>
              </p:cNvSpPr>
              <p:nvPr/>
            </p:nvSpPr>
            <p:spPr bwMode="gray">
              <a:xfrm rot="16200000" flipH="1">
                <a:off x="1709" y="2528"/>
                <a:ext cx="309"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srgbClr val="000000"/>
                  </a:solidFill>
                </a:endParaRPr>
              </a:p>
            </p:txBody>
          </p:sp>
          <p:sp>
            <p:nvSpPr>
              <p:cNvPr id="66566" name="AutoShape 6">
                <a:extLst>
                  <a:ext uri="{FF2B5EF4-FFF2-40B4-BE49-F238E27FC236}">
                    <a16:creationId xmlns:a16="http://schemas.microsoft.com/office/drawing/2014/main" xmlns="" id="{20B5DE4B-775B-44C2-B505-45D90A2A1FE6}"/>
                  </a:ext>
                </a:extLst>
              </p:cNvPr>
              <p:cNvSpPr>
                <a:spLocks noChangeArrowheads="1"/>
              </p:cNvSpPr>
              <p:nvPr/>
            </p:nvSpPr>
            <p:spPr bwMode="gray">
              <a:xfrm rot="5400000" flipH="1">
                <a:off x="3749" y="2494"/>
                <a:ext cx="309"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srgbClr val="000000"/>
                  </a:solidFill>
                </a:endParaRPr>
              </a:p>
            </p:txBody>
          </p:sp>
          <p:sp>
            <p:nvSpPr>
              <p:cNvPr id="66568" name="Oval 8">
                <a:extLst>
                  <a:ext uri="{FF2B5EF4-FFF2-40B4-BE49-F238E27FC236}">
                    <a16:creationId xmlns:a16="http://schemas.microsoft.com/office/drawing/2014/main" xmlns="" id="{65CC3BE7-7654-4D4C-B6F7-36B3BD280E65}"/>
                  </a:ext>
                </a:extLst>
              </p:cNvPr>
              <p:cNvSpPr>
                <a:spLocks noChangeArrowheads="1"/>
              </p:cNvSpPr>
              <p:nvPr/>
            </p:nvSpPr>
            <p:spPr bwMode="gray">
              <a:xfrm>
                <a:off x="2078" y="1824"/>
                <a:ext cx="1601"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srgbClr val="000000"/>
                  </a:solidFill>
                </a:endParaRPr>
              </a:p>
            </p:txBody>
          </p:sp>
          <p:sp>
            <p:nvSpPr>
              <p:cNvPr id="66569" name="Oval 9">
                <a:extLst>
                  <a:ext uri="{FF2B5EF4-FFF2-40B4-BE49-F238E27FC236}">
                    <a16:creationId xmlns:a16="http://schemas.microsoft.com/office/drawing/2014/main" xmlns="" id="{ACAD24B7-A3A1-49F2-8DF7-C97FAF4DB31E}"/>
                  </a:ext>
                </a:extLst>
              </p:cNvPr>
              <p:cNvSpPr>
                <a:spLocks noChangeArrowheads="1"/>
              </p:cNvSpPr>
              <p:nvPr/>
            </p:nvSpPr>
            <p:spPr bwMode="gray">
              <a:xfrm>
                <a:off x="2078" y="1915"/>
                <a:ext cx="1601"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srgbClr val="000000"/>
                  </a:solidFill>
                </a:endParaRPr>
              </a:p>
            </p:txBody>
          </p:sp>
          <p:sp>
            <p:nvSpPr>
              <p:cNvPr id="66570" name="Oval 10">
                <a:extLst>
                  <a:ext uri="{FF2B5EF4-FFF2-40B4-BE49-F238E27FC236}">
                    <a16:creationId xmlns:a16="http://schemas.microsoft.com/office/drawing/2014/main" xmlns="" id="{9CE43BDF-F213-4F84-B427-181FBE7C5DC4}"/>
                  </a:ext>
                </a:extLst>
              </p:cNvPr>
              <p:cNvSpPr>
                <a:spLocks noChangeArrowheads="1"/>
              </p:cNvSpPr>
              <p:nvPr/>
            </p:nvSpPr>
            <p:spPr bwMode="gray">
              <a:xfrm>
                <a:off x="2254" y="2000"/>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srgbClr val="000000"/>
                  </a:solidFill>
                </a:endParaRPr>
              </a:p>
            </p:txBody>
          </p:sp>
          <p:sp>
            <p:nvSpPr>
              <p:cNvPr id="66571" name="Oval 11">
                <a:extLst>
                  <a:ext uri="{FF2B5EF4-FFF2-40B4-BE49-F238E27FC236}">
                    <a16:creationId xmlns:a16="http://schemas.microsoft.com/office/drawing/2014/main" xmlns="" id="{4F5BCDEC-8A36-4B79-9876-8520BCF18832}"/>
                  </a:ext>
                </a:extLst>
              </p:cNvPr>
              <p:cNvSpPr>
                <a:spLocks noChangeArrowheads="1"/>
              </p:cNvSpPr>
              <p:nvPr/>
            </p:nvSpPr>
            <p:spPr bwMode="gray">
              <a:xfrm>
                <a:off x="2254" y="2000"/>
                <a:ext cx="1262" cy="1264"/>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solidFill>
                    <a:srgbClr val="000000"/>
                  </a:solidFill>
                </a:endParaRPr>
              </a:p>
            </p:txBody>
          </p:sp>
          <p:sp>
            <p:nvSpPr>
              <p:cNvPr id="66572" name="Oval 12">
                <a:extLst>
                  <a:ext uri="{FF2B5EF4-FFF2-40B4-BE49-F238E27FC236}">
                    <a16:creationId xmlns:a16="http://schemas.microsoft.com/office/drawing/2014/main" xmlns="" id="{46A5ABE2-8B9E-42D1-B2F6-152DC0FE14B3}"/>
                  </a:ext>
                </a:extLst>
              </p:cNvPr>
              <p:cNvSpPr>
                <a:spLocks noChangeArrowheads="1"/>
              </p:cNvSpPr>
              <p:nvPr/>
            </p:nvSpPr>
            <p:spPr bwMode="gray">
              <a:xfrm>
                <a:off x="2337" y="2083"/>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solidFill>
                    <a:srgbClr val="000000"/>
                  </a:solidFill>
                </a:endParaRPr>
              </a:p>
            </p:txBody>
          </p:sp>
          <p:sp>
            <p:nvSpPr>
              <p:cNvPr id="66573" name="Oval 13">
                <a:extLst>
                  <a:ext uri="{FF2B5EF4-FFF2-40B4-BE49-F238E27FC236}">
                    <a16:creationId xmlns:a16="http://schemas.microsoft.com/office/drawing/2014/main" xmlns="" id="{F1F0E515-5C4C-4243-8327-227CDB207E2C}"/>
                  </a:ext>
                </a:extLst>
              </p:cNvPr>
              <p:cNvSpPr>
                <a:spLocks noChangeArrowheads="1"/>
              </p:cNvSpPr>
              <p:nvPr/>
            </p:nvSpPr>
            <p:spPr bwMode="gray">
              <a:xfrm>
                <a:off x="2337" y="2083"/>
                <a:ext cx="1096" cy="1098"/>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solidFill>
                    <a:srgbClr val="000000"/>
                  </a:solidFill>
                </a:endParaRPr>
              </a:p>
            </p:txBody>
          </p:sp>
        </p:grpSp>
        <p:sp>
          <p:nvSpPr>
            <p:cNvPr id="66574" name="AutoShape 14">
              <a:extLst>
                <a:ext uri="{FF2B5EF4-FFF2-40B4-BE49-F238E27FC236}">
                  <a16:creationId xmlns:a16="http://schemas.microsoft.com/office/drawing/2014/main" xmlns="" id="{45E87DA6-31C5-4816-AE1D-AA129939F127}"/>
                </a:ext>
              </a:extLst>
            </p:cNvPr>
            <p:cNvSpPr>
              <a:spLocks noChangeArrowheads="1"/>
            </p:cNvSpPr>
            <p:nvPr/>
          </p:nvSpPr>
          <p:spPr bwMode="gray">
            <a:xfrm>
              <a:off x="528" y="2256"/>
              <a:ext cx="1152" cy="384"/>
            </a:xfrm>
            <a:prstGeom prst="can">
              <a:avLst>
                <a:gd name="adj" fmla="val 25000"/>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66575" name="AutoShape 15">
              <a:extLst>
                <a:ext uri="{FF2B5EF4-FFF2-40B4-BE49-F238E27FC236}">
                  <a16:creationId xmlns:a16="http://schemas.microsoft.com/office/drawing/2014/main" xmlns="" id="{32AFEC6A-D06F-453F-83A7-F19F90199C67}"/>
                </a:ext>
              </a:extLst>
            </p:cNvPr>
            <p:cNvSpPr>
              <a:spLocks noChangeArrowheads="1"/>
            </p:cNvSpPr>
            <p:nvPr/>
          </p:nvSpPr>
          <p:spPr bwMode="gray">
            <a:xfrm>
              <a:off x="528" y="1920"/>
              <a:ext cx="1152" cy="384"/>
            </a:xfrm>
            <a:prstGeom prst="can">
              <a:avLst>
                <a:gd name="adj" fmla="val 25000"/>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66576" name="AutoShape 16">
              <a:extLst>
                <a:ext uri="{FF2B5EF4-FFF2-40B4-BE49-F238E27FC236}">
                  <a16:creationId xmlns:a16="http://schemas.microsoft.com/office/drawing/2014/main" xmlns="" id="{B1D61384-5C1C-4620-BAB2-619E5E79B353}"/>
                </a:ext>
              </a:extLst>
            </p:cNvPr>
            <p:cNvSpPr>
              <a:spLocks noChangeArrowheads="1"/>
            </p:cNvSpPr>
            <p:nvPr/>
          </p:nvSpPr>
          <p:spPr bwMode="gray">
            <a:xfrm>
              <a:off x="528" y="1584"/>
              <a:ext cx="1152" cy="384"/>
            </a:xfrm>
            <a:prstGeom prst="can">
              <a:avLst>
                <a:gd name="adj" fmla="val 25000"/>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66577" name="AutoShape 17">
              <a:extLst>
                <a:ext uri="{FF2B5EF4-FFF2-40B4-BE49-F238E27FC236}">
                  <a16:creationId xmlns:a16="http://schemas.microsoft.com/office/drawing/2014/main" xmlns="" id="{CE6605DB-9A19-48A8-973D-40163AE38125}"/>
                </a:ext>
              </a:extLst>
            </p:cNvPr>
            <p:cNvSpPr>
              <a:spLocks noChangeArrowheads="1"/>
            </p:cNvSpPr>
            <p:nvPr/>
          </p:nvSpPr>
          <p:spPr bwMode="gray">
            <a:xfrm>
              <a:off x="3984" y="2256"/>
              <a:ext cx="1200" cy="384"/>
            </a:xfrm>
            <a:prstGeom prst="can">
              <a:avLst>
                <a:gd name="adj" fmla="val 25000"/>
              </a:avLst>
            </a:prstGeom>
            <a:solidFill>
              <a:schemeClr val="tx2">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66578" name="AutoShape 18">
              <a:extLst>
                <a:ext uri="{FF2B5EF4-FFF2-40B4-BE49-F238E27FC236}">
                  <a16:creationId xmlns:a16="http://schemas.microsoft.com/office/drawing/2014/main" xmlns="" id="{A6924CB2-77E4-4BF3-A396-32578CB38740}"/>
                </a:ext>
              </a:extLst>
            </p:cNvPr>
            <p:cNvSpPr>
              <a:spLocks noChangeArrowheads="1"/>
            </p:cNvSpPr>
            <p:nvPr/>
          </p:nvSpPr>
          <p:spPr bwMode="gray">
            <a:xfrm>
              <a:off x="3984" y="1920"/>
              <a:ext cx="1200" cy="384"/>
            </a:xfrm>
            <a:prstGeom prst="can">
              <a:avLst>
                <a:gd name="adj" fmla="val 25000"/>
              </a:avLst>
            </a:prstGeom>
            <a:solidFill>
              <a:schemeClr val="tx2">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66579" name="AutoShape 19">
              <a:extLst>
                <a:ext uri="{FF2B5EF4-FFF2-40B4-BE49-F238E27FC236}">
                  <a16:creationId xmlns:a16="http://schemas.microsoft.com/office/drawing/2014/main" xmlns="" id="{D5FB28F8-304E-45EA-8B81-17F223AC7679}"/>
                </a:ext>
              </a:extLst>
            </p:cNvPr>
            <p:cNvSpPr>
              <a:spLocks noChangeArrowheads="1"/>
            </p:cNvSpPr>
            <p:nvPr/>
          </p:nvSpPr>
          <p:spPr bwMode="gray">
            <a:xfrm>
              <a:off x="3984" y="1584"/>
              <a:ext cx="1200" cy="384"/>
            </a:xfrm>
            <a:prstGeom prst="can">
              <a:avLst>
                <a:gd name="adj" fmla="val 25000"/>
              </a:avLst>
            </a:prstGeom>
            <a:solidFill>
              <a:schemeClr val="tx2">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2" name="Rectangle 1"/>
          <p:cNvSpPr/>
          <p:nvPr/>
        </p:nvSpPr>
        <p:spPr>
          <a:xfrm>
            <a:off x="3742737" y="2398905"/>
            <a:ext cx="2044830" cy="1200329"/>
          </a:xfrm>
          <a:prstGeom prst="rect">
            <a:avLst/>
          </a:prstGeom>
        </p:spPr>
        <p:txBody>
          <a:bodyPr wrap="square">
            <a:spAutoFit/>
          </a:bodyPr>
          <a:lstStyle/>
          <a:p>
            <a:pPr lvl="0" eaLnBrk="0" hangingPunct="0"/>
            <a:r>
              <a:rPr lang="en-US" altLang="en-US" sz="2400" b="1" dirty="0">
                <a:solidFill>
                  <a:srgbClr val="000000"/>
                </a:solidFill>
                <a:latin typeface="Times New Roman" pitchFamily="18" charset="0"/>
                <a:cs typeface="Times New Roman" pitchFamily="18" charset="0"/>
              </a:rPr>
              <a:t>I. </a:t>
            </a:r>
            <a:r>
              <a:rPr lang="en-US" altLang="en-US" sz="2400" b="1" dirty="0" err="1">
                <a:solidFill>
                  <a:srgbClr val="000000"/>
                </a:solidFill>
                <a:latin typeface="Times New Roman" pitchFamily="18" charset="0"/>
                <a:cs typeface="Times New Roman" pitchFamily="18" charset="0"/>
              </a:rPr>
              <a:t>Năng</a:t>
            </a:r>
            <a:r>
              <a:rPr lang="en-US" altLang="en-US" sz="2400" b="1" dirty="0">
                <a:solidFill>
                  <a:srgbClr val="000000"/>
                </a:solidFill>
                <a:latin typeface="Times New Roman" pitchFamily="18" charset="0"/>
                <a:cs typeface="Times New Roman" pitchFamily="18" charset="0"/>
              </a:rPr>
              <a:t> </a:t>
            </a:r>
            <a:r>
              <a:rPr lang="en-US" altLang="en-US" sz="2400" b="1" dirty="0" err="1">
                <a:solidFill>
                  <a:srgbClr val="000000"/>
                </a:solidFill>
                <a:latin typeface="Times New Roman" pitchFamily="18" charset="0"/>
                <a:cs typeface="Times New Roman" pitchFamily="18" charset="0"/>
              </a:rPr>
              <a:t>lượng</a:t>
            </a:r>
            <a:r>
              <a:rPr lang="en-US" altLang="en-US" sz="2400" b="1" dirty="0">
                <a:solidFill>
                  <a:srgbClr val="000000"/>
                </a:solidFill>
                <a:latin typeface="Times New Roman" pitchFamily="18" charset="0"/>
                <a:cs typeface="Times New Roman" pitchFamily="18" charset="0"/>
              </a:rPr>
              <a:t> </a:t>
            </a:r>
            <a:r>
              <a:rPr lang="en-US" altLang="en-US" sz="2400" b="1" dirty="0" err="1">
                <a:solidFill>
                  <a:srgbClr val="000000"/>
                </a:solidFill>
                <a:latin typeface="Times New Roman" pitchFamily="18" charset="0"/>
                <a:cs typeface="Times New Roman" pitchFamily="18" charset="0"/>
              </a:rPr>
              <a:t>có</a:t>
            </a:r>
            <a:r>
              <a:rPr lang="en-US" altLang="en-US" sz="2400" b="1" dirty="0">
                <a:solidFill>
                  <a:srgbClr val="000000"/>
                </a:solidFill>
                <a:latin typeface="Times New Roman" pitchFamily="18" charset="0"/>
                <a:cs typeface="Times New Roman" pitchFamily="18" charset="0"/>
              </a:rPr>
              <a:t> </a:t>
            </a:r>
            <a:r>
              <a:rPr lang="en-US" altLang="en-US" sz="2400" b="1" dirty="0" err="1">
                <a:solidFill>
                  <a:srgbClr val="000000"/>
                </a:solidFill>
                <a:latin typeface="Times New Roman" pitchFamily="18" charset="0"/>
                <a:cs typeface="Times New Roman" pitchFamily="18" charset="0"/>
              </a:rPr>
              <a:t>ích</a:t>
            </a:r>
            <a:r>
              <a:rPr lang="en-US" altLang="en-US" sz="2400" b="1" dirty="0">
                <a:solidFill>
                  <a:srgbClr val="000000"/>
                </a:solidFill>
                <a:latin typeface="Times New Roman" pitchFamily="18" charset="0"/>
                <a:cs typeface="Times New Roman" pitchFamily="18" charset="0"/>
              </a:rPr>
              <a:t> </a:t>
            </a:r>
            <a:r>
              <a:rPr lang="en-US" altLang="en-US" sz="2400" b="1" dirty="0" err="1">
                <a:solidFill>
                  <a:srgbClr val="000000"/>
                </a:solidFill>
                <a:latin typeface="Times New Roman" pitchFamily="18" charset="0"/>
                <a:cs typeface="Times New Roman" pitchFamily="18" charset="0"/>
              </a:rPr>
              <a:t>và</a:t>
            </a:r>
            <a:r>
              <a:rPr lang="en-US" altLang="en-US" sz="2400" b="1" dirty="0">
                <a:solidFill>
                  <a:srgbClr val="000000"/>
                </a:solidFill>
                <a:latin typeface="Times New Roman" pitchFamily="18" charset="0"/>
                <a:cs typeface="Times New Roman" pitchFamily="18" charset="0"/>
              </a:rPr>
              <a:t> </a:t>
            </a:r>
            <a:r>
              <a:rPr lang="en-US" altLang="en-US" sz="2400" b="1" dirty="0" err="1">
                <a:solidFill>
                  <a:srgbClr val="000000"/>
                </a:solidFill>
                <a:latin typeface="Times New Roman" pitchFamily="18" charset="0"/>
                <a:cs typeface="Times New Roman" pitchFamily="18" charset="0"/>
              </a:rPr>
              <a:t>năng</a:t>
            </a:r>
            <a:r>
              <a:rPr lang="en-US" altLang="en-US" sz="2400" b="1" dirty="0">
                <a:solidFill>
                  <a:srgbClr val="000000"/>
                </a:solidFill>
                <a:latin typeface="Times New Roman" pitchFamily="18" charset="0"/>
                <a:cs typeface="Times New Roman" pitchFamily="18" charset="0"/>
              </a:rPr>
              <a:t> </a:t>
            </a:r>
            <a:r>
              <a:rPr lang="en-US" altLang="en-US" sz="2400" b="1" dirty="0" err="1">
                <a:solidFill>
                  <a:srgbClr val="000000"/>
                </a:solidFill>
                <a:latin typeface="Times New Roman" pitchFamily="18" charset="0"/>
                <a:cs typeface="Times New Roman" pitchFamily="18" charset="0"/>
              </a:rPr>
              <a:t>lượng</a:t>
            </a:r>
            <a:r>
              <a:rPr lang="en-US" altLang="en-US" sz="2400" b="1" dirty="0">
                <a:solidFill>
                  <a:srgbClr val="000000"/>
                </a:solidFill>
                <a:latin typeface="Times New Roman" pitchFamily="18" charset="0"/>
                <a:cs typeface="Times New Roman" pitchFamily="18" charset="0"/>
              </a:rPr>
              <a:t> </a:t>
            </a:r>
            <a:r>
              <a:rPr lang="en-US" altLang="en-US" sz="2400" b="1" dirty="0" err="1">
                <a:solidFill>
                  <a:srgbClr val="000000"/>
                </a:solidFill>
                <a:latin typeface="Times New Roman" pitchFamily="18" charset="0"/>
                <a:cs typeface="Times New Roman" pitchFamily="18" charset="0"/>
              </a:rPr>
              <a:t>hao</a:t>
            </a:r>
            <a:r>
              <a:rPr lang="en-US" altLang="en-US" sz="2400" b="1" dirty="0">
                <a:solidFill>
                  <a:srgbClr val="000000"/>
                </a:solidFill>
                <a:latin typeface="Times New Roman" pitchFamily="18" charset="0"/>
                <a:cs typeface="Times New Roman" pitchFamily="18" charset="0"/>
              </a:rPr>
              <a:t> </a:t>
            </a:r>
            <a:r>
              <a:rPr lang="en-US" altLang="en-US" sz="2400" b="1" dirty="0" err="1">
                <a:solidFill>
                  <a:srgbClr val="000000"/>
                </a:solidFill>
                <a:latin typeface="Times New Roman" pitchFamily="18" charset="0"/>
                <a:cs typeface="Times New Roman" pitchFamily="18" charset="0"/>
              </a:rPr>
              <a:t>phí</a:t>
            </a:r>
            <a:endParaRPr lang="en-US" altLang="en-US" sz="2400" b="1" dirty="0">
              <a:solidFill>
                <a:srgbClr val="000000"/>
              </a:solidFill>
              <a:latin typeface="Times New Roman" pitchFamily="18" charset="0"/>
              <a:cs typeface="Times New Roman" pitchFamily="18" charset="0"/>
            </a:endParaRPr>
          </a:p>
        </p:txBody>
      </p:sp>
      <p:sp>
        <p:nvSpPr>
          <p:cNvPr id="3" name="Rectangle 2"/>
          <p:cNvSpPr/>
          <p:nvPr/>
        </p:nvSpPr>
        <p:spPr>
          <a:xfrm>
            <a:off x="423864" y="2416773"/>
            <a:ext cx="2182649" cy="1200329"/>
          </a:xfrm>
          <a:prstGeom prst="rect">
            <a:avLst/>
          </a:prstGeom>
        </p:spPr>
        <p:txBody>
          <a:bodyPr wrap="square">
            <a:spAutoFit/>
          </a:bodyPr>
          <a:lstStyle/>
          <a:p>
            <a:pPr lvl="0" algn="ctr" eaLnBrk="0" hangingPunct="0"/>
            <a:r>
              <a:rPr lang="en-US" altLang="en-US" sz="2400" dirty="0" err="1">
                <a:solidFill>
                  <a:srgbClr val="000000"/>
                </a:solidFill>
                <a:latin typeface="Times New Roman" pitchFamily="18" charset="0"/>
                <a:cs typeface="Times New Roman" pitchFamily="18" charset="0"/>
              </a:rPr>
              <a:t>Nhiệm</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vụ</a:t>
            </a:r>
            <a:r>
              <a:rPr lang="en-US" altLang="en-US" sz="2400" dirty="0">
                <a:solidFill>
                  <a:srgbClr val="000000"/>
                </a:solidFill>
                <a:latin typeface="Times New Roman" pitchFamily="18" charset="0"/>
                <a:cs typeface="Times New Roman" pitchFamily="18" charset="0"/>
              </a:rPr>
              <a:t> 1: </a:t>
            </a:r>
            <a:r>
              <a:rPr lang="en-US" altLang="en-US" sz="2400" dirty="0" err="1">
                <a:solidFill>
                  <a:srgbClr val="000000"/>
                </a:solidFill>
                <a:latin typeface="Times New Roman" pitchFamily="18" charset="0"/>
                <a:cs typeface="Times New Roman" pitchFamily="18" charset="0"/>
              </a:rPr>
              <a:t>Hoàn</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thành</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phiếu</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học</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tập</a:t>
            </a:r>
            <a:r>
              <a:rPr lang="en-US" altLang="en-US" sz="2400" dirty="0">
                <a:solidFill>
                  <a:srgbClr val="000000"/>
                </a:solidFill>
                <a:latin typeface="Times New Roman" pitchFamily="18" charset="0"/>
                <a:cs typeface="Times New Roman" pitchFamily="18" charset="0"/>
              </a:rPr>
              <a:t> 1</a:t>
            </a:r>
            <a:endParaRPr lang="en-US" altLang="en-US" sz="2400" dirty="0">
              <a:solidFill>
                <a:srgbClr val="000000"/>
              </a:solidFill>
              <a:latin typeface="Times New Roman" pitchFamily="18" charset="0"/>
              <a:cs typeface="Times New Roman" pitchFamily="18" charset="0"/>
            </a:endParaRPr>
          </a:p>
        </p:txBody>
      </p:sp>
      <p:sp>
        <p:nvSpPr>
          <p:cNvPr id="4" name="Rectangle 3"/>
          <p:cNvSpPr/>
          <p:nvPr/>
        </p:nvSpPr>
        <p:spPr>
          <a:xfrm>
            <a:off x="6905135" y="2458895"/>
            <a:ext cx="2238865" cy="1200329"/>
          </a:xfrm>
          <a:prstGeom prst="rect">
            <a:avLst/>
          </a:prstGeom>
        </p:spPr>
        <p:txBody>
          <a:bodyPr wrap="square">
            <a:spAutoFit/>
          </a:bodyPr>
          <a:lstStyle/>
          <a:p>
            <a:pPr algn="ctr" eaLnBrk="0" hangingPunct="0"/>
            <a:r>
              <a:rPr lang="en-US" altLang="en-US" sz="2400" dirty="0" err="1">
                <a:latin typeface="Times New Roman" pitchFamily="18" charset="0"/>
                <a:cs typeface="Times New Roman" pitchFamily="18" charset="0"/>
              </a:rPr>
              <a:t>Nhiệm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vụ</a:t>
            </a:r>
            <a:r>
              <a:rPr lang="en-US" altLang="en-US" sz="2400" dirty="0">
                <a:latin typeface="Times New Roman" pitchFamily="18" charset="0"/>
                <a:cs typeface="Times New Roman" pitchFamily="18" charset="0"/>
              </a:rPr>
              <a:t> 2: </a:t>
            </a:r>
            <a:r>
              <a:rPr lang="en-US" altLang="en-US" sz="2400" dirty="0" err="1">
                <a:latin typeface="Times New Roman" pitchFamily="18" charset="0"/>
                <a:cs typeface="Times New Roman" pitchFamily="18" charset="0"/>
              </a:rPr>
              <a:t>Thảo</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luận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câu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hỏi</a:t>
            </a:r>
            <a:r>
              <a:rPr lang="en-US" altLang="en-US" sz="2400" dirty="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trong</a:t>
            </a:r>
            <a:r>
              <a:rPr lang="en-US" altLang="en-US" sz="2400" dirty="0" smtClean="0">
                <a:latin typeface="Times New Roman" pitchFamily="18" charset="0"/>
                <a:cs typeface="Times New Roman" pitchFamily="18" charset="0"/>
              </a:rPr>
              <a:t> </a:t>
            </a:r>
            <a:r>
              <a:rPr lang="en-US" altLang="en-US" sz="2400" dirty="0">
                <a:latin typeface="Times New Roman" pitchFamily="18" charset="0"/>
                <a:cs typeface="Times New Roman" pitchFamily="18" charset="0"/>
              </a:rPr>
              <a:t>SGK</a:t>
            </a:r>
            <a:endParaRPr lang="en-US" alt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76945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wipe(down)">
                                      <p:cBhvr>
                                        <p:cTn id="7" dur="500"/>
                                        <p:tgtEl>
                                          <p:spTgt spid="6656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latin typeface="Times New Roman" pitchFamily="18" charset="0"/>
                <a:cs typeface="Times New Roman" pitchFamily="18" charset="0"/>
              </a:rPr>
              <a:t>BÀI 27: HIỆU SUẤT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86472637"/>
              </p:ext>
            </p:extLst>
          </p:nvPr>
        </p:nvGraphicFramePr>
        <p:xfrm>
          <a:off x="304801" y="761997"/>
          <a:ext cx="8839198" cy="6096002"/>
        </p:xfrm>
        <a:graphic>
          <a:graphicData uri="http://schemas.openxmlformats.org/drawingml/2006/table">
            <a:tbl>
              <a:tblPr firstRow="1" firstCol="1" bandRow="1"/>
              <a:tblGrid>
                <a:gridCol w="2209108"/>
                <a:gridCol w="2210030"/>
                <a:gridCol w="2210030"/>
                <a:gridCol w="2210030"/>
              </a:tblGrid>
              <a:tr h="406401">
                <a:tc gridSpan="4">
                  <a:txBody>
                    <a:bodyPr/>
                    <a:lstStyle/>
                    <a:p>
                      <a:pPr algn="ctr">
                        <a:lnSpc>
                          <a:spcPct val="107000"/>
                        </a:lnSpc>
                        <a:spcAft>
                          <a:spcPts val="800"/>
                        </a:spcAft>
                      </a:pPr>
                      <a:r>
                        <a:rPr lang="de-DE" sz="2400" b="1" dirty="0">
                          <a:effectLst/>
                          <a:latin typeface="Times New Roman"/>
                          <a:ea typeface="Times New Roman"/>
                          <a:cs typeface="Times New Roman"/>
                        </a:rPr>
                        <a:t>PHIÊU HỌC TẬP 1</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812800">
                <a:tc>
                  <a:txBody>
                    <a:bodyPr/>
                    <a:lstStyle/>
                    <a:p>
                      <a:pPr algn="ctr">
                        <a:lnSpc>
                          <a:spcPct val="107000"/>
                        </a:lnSpc>
                        <a:spcAft>
                          <a:spcPts val="800"/>
                        </a:spcAft>
                      </a:pPr>
                      <a:r>
                        <a:rPr lang="de-DE" sz="2400" b="1" dirty="0">
                          <a:effectLst/>
                          <a:latin typeface="Times New Roman"/>
                          <a:ea typeface="Times New Roman"/>
                          <a:cs typeface="Times New Roman"/>
                        </a:rPr>
                        <a:t>Thiết bị</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07000"/>
                        </a:lnSpc>
                        <a:spcAft>
                          <a:spcPts val="800"/>
                        </a:spcAft>
                      </a:pPr>
                      <a:r>
                        <a:rPr lang="de-DE" sz="2400" b="1">
                          <a:effectLst/>
                          <a:latin typeface="Times New Roman"/>
                          <a:ea typeface="Times New Roman"/>
                          <a:cs typeface="Times New Roman"/>
                        </a:rPr>
                        <a:t>Sự chuyển hóa năng lượng</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07000"/>
                        </a:lnSpc>
                        <a:spcAft>
                          <a:spcPts val="800"/>
                        </a:spcAft>
                      </a:pPr>
                      <a:r>
                        <a:rPr lang="de-DE" sz="2400" b="1" dirty="0">
                          <a:effectLst/>
                          <a:latin typeface="Times New Roman"/>
                          <a:ea typeface="Times New Roman"/>
                          <a:cs typeface="Times New Roman"/>
                        </a:rPr>
                        <a:t>Năng lượng có ích</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07000"/>
                        </a:lnSpc>
                        <a:spcAft>
                          <a:spcPts val="800"/>
                        </a:spcAft>
                      </a:pPr>
                      <a:r>
                        <a:rPr lang="de-DE" sz="2400" b="1" dirty="0">
                          <a:effectLst/>
                          <a:latin typeface="Times New Roman"/>
                          <a:ea typeface="Times New Roman"/>
                          <a:cs typeface="Times New Roman"/>
                        </a:rPr>
                        <a:t>Năng lượng hao phí</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812800">
                <a:tc>
                  <a:txBody>
                    <a:bodyPr/>
                    <a:lstStyle/>
                    <a:p>
                      <a:pPr algn="ctr">
                        <a:lnSpc>
                          <a:spcPct val="107000"/>
                        </a:lnSpc>
                        <a:spcAft>
                          <a:spcPts val="800"/>
                        </a:spcAft>
                      </a:pPr>
                      <a:r>
                        <a:rPr lang="de-DE" sz="2400" b="1" dirty="0">
                          <a:effectLst/>
                          <a:latin typeface="Times New Roman"/>
                          <a:ea typeface="Times New Roman"/>
                          <a:cs typeface="Times New Roman"/>
                        </a:rPr>
                        <a:t>Ô tô chạy bằng xăng</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07000"/>
                        </a:lnSpc>
                        <a:spcAft>
                          <a:spcPts val="800"/>
                        </a:spcAft>
                      </a:pP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400" b="1">
                          <a:effectLst/>
                          <a:latin typeface="Times New Roman"/>
                          <a:ea typeface="Times New Roman"/>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400" b="1">
                          <a:effectLst/>
                          <a:latin typeface="Times New Roman"/>
                          <a:ea typeface="Times New Roman"/>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401">
                <a:tc>
                  <a:txBody>
                    <a:bodyPr/>
                    <a:lstStyle/>
                    <a:p>
                      <a:pPr algn="ctr">
                        <a:lnSpc>
                          <a:spcPct val="107000"/>
                        </a:lnSpc>
                        <a:spcAft>
                          <a:spcPts val="800"/>
                        </a:spcAft>
                      </a:pPr>
                      <a:r>
                        <a:rPr lang="de-DE" sz="2400" b="1" dirty="0">
                          <a:effectLst/>
                          <a:latin typeface="Times New Roman"/>
                          <a:ea typeface="Times New Roman"/>
                          <a:cs typeface="Times New Roman"/>
                        </a:rPr>
                        <a:t>Quạt điện</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07000"/>
                        </a:lnSpc>
                        <a:spcAft>
                          <a:spcPts val="800"/>
                        </a:spcAft>
                      </a:pPr>
                      <a:r>
                        <a:rPr lang="de-DE" sz="2400" b="1">
                          <a:effectLst/>
                          <a:latin typeface="Times New Roman"/>
                          <a:ea typeface="Times New Roman"/>
                          <a:cs typeface="Times New Roman"/>
                        </a:rPr>
                        <a:t> </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400" b="1">
                          <a:effectLst/>
                          <a:latin typeface="Times New Roman"/>
                          <a:ea typeface="Times New Roman"/>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400" b="1">
                          <a:effectLst/>
                          <a:latin typeface="Times New Roman"/>
                          <a:ea typeface="Times New Roman"/>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2800">
                <a:tc>
                  <a:txBody>
                    <a:bodyPr/>
                    <a:lstStyle/>
                    <a:p>
                      <a:pPr algn="ctr">
                        <a:lnSpc>
                          <a:spcPct val="107000"/>
                        </a:lnSpc>
                        <a:spcAft>
                          <a:spcPts val="800"/>
                        </a:spcAft>
                      </a:pPr>
                      <a:r>
                        <a:rPr lang="de-DE" sz="2400" b="1" dirty="0">
                          <a:effectLst/>
                          <a:latin typeface="Times New Roman"/>
                          <a:ea typeface="Times New Roman"/>
                          <a:cs typeface="Times New Roman"/>
                        </a:rPr>
                        <a:t>Acquy khi nạp điện</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07000"/>
                        </a:lnSpc>
                        <a:spcAft>
                          <a:spcPts val="800"/>
                        </a:spcAft>
                      </a:pPr>
                      <a:r>
                        <a:rPr lang="de-DE" sz="2400" b="1" dirty="0">
                          <a:effectLst/>
                          <a:latin typeface="Times New Roman"/>
                          <a:ea typeface="Times New Roman"/>
                          <a:cs typeface="Times New Roman"/>
                        </a:rPr>
                        <a:t> </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400" b="1">
                          <a:effectLst/>
                          <a:latin typeface="Times New Roman"/>
                          <a:ea typeface="Times New Roman"/>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400" b="1" dirty="0">
                          <a:effectLst/>
                          <a:latin typeface="Times New Roman"/>
                          <a:ea typeface="Times New Roman"/>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2800">
                <a:tc>
                  <a:txBody>
                    <a:bodyPr/>
                    <a:lstStyle/>
                    <a:p>
                      <a:pPr algn="ctr">
                        <a:lnSpc>
                          <a:spcPct val="107000"/>
                        </a:lnSpc>
                        <a:spcAft>
                          <a:spcPts val="800"/>
                        </a:spcAft>
                      </a:pPr>
                      <a:r>
                        <a:rPr lang="de-DE" sz="2400" b="1">
                          <a:effectLst/>
                          <a:latin typeface="Times New Roman"/>
                          <a:ea typeface="Times New Roman"/>
                          <a:cs typeface="Times New Roman"/>
                        </a:rPr>
                        <a:t>Acquy khi phóng điện</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07000"/>
                        </a:lnSpc>
                        <a:spcAft>
                          <a:spcPts val="800"/>
                        </a:spcAft>
                      </a:pPr>
                      <a:r>
                        <a:rPr lang="de-DE" sz="2400" b="1" dirty="0">
                          <a:effectLst/>
                          <a:latin typeface="Times New Roman"/>
                          <a:ea typeface="Times New Roman"/>
                          <a:cs typeface="Times New Roman"/>
                        </a:rPr>
                        <a:t> </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400" b="1">
                          <a:effectLst/>
                          <a:latin typeface="Times New Roman"/>
                          <a:ea typeface="Times New Roman"/>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400" b="1">
                          <a:effectLst/>
                          <a:latin typeface="Times New Roman"/>
                          <a:ea typeface="Times New Roman"/>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19200">
                <a:tc>
                  <a:txBody>
                    <a:bodyPr/>
                    <a:lstStyle/>
                    <a:p>
                      <a:pPr algn="ctr">
                        <a:lnSpc>
                          <a:spcPct val="107000"/>
                        </a:lnSpc>
                        <a:spcAft>
                          <a:spcPts val="800"/>
                        </a:spcAft>
                      </a:pPr>
                      <a:r>
                        <a:rPr lang="de-DE" sz="2400" b="1" dirty="0">
                          <a:effectLst/>
                          <a:latin typeface="Times New Roman"/>
                          <a:ea typeface="Times New Roman"/>
                          <a:cs typeface="Times New Roman"/>
                        </a:rPr>
                        <a:t>Sử dụng ròng rọc để kéo vật nặng lên cao</a:t>
                      </a:r>
                      <a:endParaRPr lang="en-US" sz="2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07000"/>
                        </a:lnSpc>
                        <a:spcAft>
                          <a:spcPts val="800"/>
                        </a:spcAft>
                      </a:pPr>
                      <a:r>
                        <a:rPr lang="de-DE" sz="2400" dirty="0">
                          <a:effectLst/>
                          <a:latin typeface="Times New Roman"/>
                          <a:ea typeface="Times New Roman"/>
                          <a:cs typeface="Times New Roman"/>
                        </a:rPr>
                        <a:t> </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400">
                          <a:effectLst/>
                          <a:latin typeface="Times New Roman"/>
                          <a:ea typeface="Times New Roman"/>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400">
                          <a:effectLst/>
                          <a:latin typeface="Times New Roman"/>
                          <a:ea typeface="Times New Roman"/>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2800">
                <a:tc>
                  <a:txBody>
                    <a:bodyPr/>
                    <a:lstStyle/>
                    <a:p>
                      <a:pPr algn="ctr">
                        <a:lnSpc>
                          <a:spcPct val="107000"/>
                        </a:lnSpc>
                        <a:spcAft>
                          <a:spcPts val="800"/>
                        </a:spcAft>
                      </a:pPr>
                      <a:r>
                        <a:rPr lang="de-DE" sz="2400" b="1">
                          <a:effectLst/>
                          <a:latin typeface="Times New Roman"/>
                          <a:ea typeface="Times New Roman"/>
                          <a:cs typeface="Times New Roman"/>
                        </a:rPr>
                        <a:t>Bếp từ khi đang hoạt động</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07000"/>
                        </a:lnSpc>
                        <a:spcAft>
                          <a:spcPts val="800"/>
                        </a:spcAft>
                      </a:pPr>
                      <a:r>
                        <a:rPr lang="de-DE" sz="2400" b="1" dirty="0">
                          <a:effectLst/>
                          <a:latin typeface="Times New Roman"/>
                          <a:ea typeface="Times New Roman"/>
                          <a:cs typeface="Times New Roman"/>
                        </a:rPr>
                        <a:t> </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400" b="1">
                          <a:effectLst/>
                          <a:latin typeface="Times New Roman"/>
                          <a:ea typeface="Times New Roman"/>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400" b="1" dirty="0">
                          <a:effectLst/>
                          <a:latin typeface="Times New Roman"/>
                          <a:ea typeface="Times New Roman"/>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1622425" y="1952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9173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latin typeface="Times New Roman" pitchFamily="18" charset="0"/>
                <a:cs typeface="Times New Roman" pitchFamily="18" charset="0"/>
              </a:rPr>
              <a:t>BÀI 27: HIỆU SUẤT</a:t>
            </a:r>
            <a:endParaRPr lang="en-US" dirty="0"/>
          </a:p>
        </p:txBody>
      </p:sp>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6146973"/>
                  </p:ext>
                </p:extLst>
              </p:nvPr>
            </p:nvGraphicFramePr>
            <p:xfrm>
              <a:off x="304800" y="685799"/>
              <a:ext cx="8686800" cy="6019802"/>
            </p:xfrm>
            <a:graphic>
              <a:graphicData uri="http://schemas.openxmlformats.org/drawingml/2006/table">
                <a:tbl>
                  <a:tblPr firstRow="1" firstCol="1" bandRow="1"/>
                  <a:tblGrid>
                    <a:gridCol w="2300293"/>
                    <a:gridCol w="3903489"/>
                    <a:gridCol w="1241509"/>
                    <a:gridCol w="1241509"/>
                  </a:tblGrid>
                  <a:tr h="258508">
                    <a:tc gridSpan="4">
                      <a:txBody>
                        <a:bodyPr/>
                        <a:lstStyle/>
                        <a:p>
                          <a:pPr algn="ctr">
                            <a:lnSpc>
                              <a:spcPct val="107000"/>
                            </a:lnSpc>
                            <a:spcAft>
                              <a:spcPts val="800"/>
                            </a:spcAft>
                          </a:pPr>
                          <a:r>
                            <a:rPr lang="de-DE" sz="1600" b="1" dirty="0">
                              <a:effectLst/>
                              <a:latin typeface="Times New Roman"/>
                              <a:ea typeface="Times New Roman"/>
                              <a:cs typeface="Times New Roman"/>
                            </a:rPr>
                            <a:t>PHIÊU HỌC TẬP 1</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83075">
                    <a:tc>
                      <a:txBody>
                        <a:bodyPr/>
                        <a:lstStyle/>
                        <a:p>
                          <a:pPr algn="ctr">
                            <a:lnSpc>
                              <a:spcPct val="107000"/>
                            </a:lnSpc>
                            <a:spcAft>
                              <a:spcPts val="800"/>
                            </a:spcAft>
                          </a:pPr>
                          <a:r>
                            <a:rPr lang="de-DE" sz="1600" b="1" dirty="0">
                              <a:effectLst/>
                              <a:latin typeface="Times New Roman"/>
                              <a:ea typeface="Times New Roman"/>
                              <a:cs typeface="Times New Roman"/>
                            </a:rPr>
                            <a:t>Thiết bị</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07000"/>
                            </a:lnSpc>
                            <a:spcAft>
                              <a:spcPts val="800"/>
                            </a:spcAft>
                          </a:pPr>
                          <a:r>
                            <a:rPr lang="de-DE" sz="1600" b="1" dirty="0">
                              <a:effectLst/>
                              <a:latin typeface="Times New Roman"/>
                              <a:ea typeface="Times New Roman"/>
                              <a:cs typeface="Times New Roman"/>
                            </a:rPr>
                            <a:t>Sự chuyển hóa năng lượng</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07000"/>
                            </a:lnSpc>
                            <a:spcAft>
                              <a:spcPts val="800"/>
                            </a:spcAft>
                          </a:pPr>
                          <a:r>
                            <a:rPr lang="de-DE" sz="1600" b="1" dirty="0">
                              <a:effectLst/>
                              <a:latin typeface="Times New Roman"/>
                              <a:ea typeface="Times New Roman"/>
                              <a:cs typeface="Times New Roman"/>
                            </a:rPr>
                            <a:t>Năng lượng có ích</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07000"/>
                            </a:lnSpc>
                            <a:spcAft>
                              <a:spcPts val="800"/>
                            </a:spcAft>
                          </a:pPr>
                          <a:r>
                            <a:rPr lang="de-DE" sz="1600" b="1" dirty="0">
                              <a:effectLst/>
                              <a:latin typeface="Times New Roman"/>
                              <a:ea typeface="Times New Roman"/>
                              <a:cs typeface="Times New Roman"/>
                            </a:rPr>
                            <a:t>Năng lượng hao phí</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286122">
                    <a:tc>
                      <a:txBody>
                        <a:bodyPr/>
                        <a:lstStyle/>
                        <a:p>
                          <a:pPr algn="ctr">
                            <a:lnSpc>
                              <a:spcPct val="107000"/>
                            </a:lnSpc>
                            <a:spcAft>
                              <a:spcPts val="800"/>
                            </a:spcAft>
                          </a:pPr>
                          <a:r>
                            <a:rPr lang="de-DE" sz="1600" b="1" dirty="0">
                              <a:effectLst/>
                              <a:latin typeface="Times New Roman"/>
                              <a:ea typeface="Times New Roman"/>
                              <a:cs typeface="Times New Roman"/>
                            </a:rPr>
                            <a:t>Ô tô chạy bằng xăng</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07000"/>
                            </a:lnSpc>
                            <a:spcAft>
                              <a:spcPts val="800"/>
                            </a:spcAft>
                          </a:pPr>
                          <a:r>
                            <a:rPr lang="de-DE" sz="1600" dirty="0">
                              <a:effectLst/>
                              <a:latin typeface="Times New Roman"/>
                              <a:ea typeface="Times New Roman"/>
                              <a:cs typeface="Times New Roman"/>
                            </a:rPr>
                            <a:t>Điện năng </a:t>
                          </a:r>
                          <a14:m>
                            <m:oMath xmlns:m="http://schemas.openxmlformats.org/officeDocument/2006/math">
                              <m:r>
                                <a:rPr lang="de-DE" sz="1600" b="1" i="1">
                                  <a:effectLst/>
                                  <a:latin typeface="Cambria Math"/>
                                  <a:ea typeface="Times New Roman"/>
                                  <a:cs typeface="Times New Roman"/>
                                </a:rPr>
                                <m:t>→</m:t>
                              </m:r>
                            </m:oMath>
                          </a14:m>
                          <a:r>
                            <a:rPr lang="de-DE" sz="1600" b="1" dirty="0">
                              <a:effectLst/>
                              <a:latin typeface="Times New Roman"/>
                              <a:ea typeface="Times New Roman"/>
                              <a:cs typeface="Times New Roman"/>
                            </a:rPr>
                            <a:t> </a:t>
                          </a:r>
                          <a:r>
                            <a:rPr lang="de-DE" sz="1600" dirty="0">
                              <a:effectLst/>
                              <a:latin typeface="Times New Roman"/>
                              <a:ea typeface="Times New Roman"/>
                              <a:cs typeface="Times New Roman"/>
                            </a:rPr>
                            <a:t>Động năng</a:t>
                          </a:r>
                          <a:endParaRPr lang="en-US" sz="1600" dirty="0">
                            <a:effectLst/>
                            <a:latin typeface="Calibri"/>
                            <a:ea typeface="Calibri"/>
                            <a:cs typeface="Times New Roman"/>
                          </a:endParaRPr>
                        </a:p>
                        <a:p>
                          <a:pPr>
                            <a:lnSpc>
                              <a:spcPct val="107000"/>
                            </a:lnSpc>
                            <a:spcAft>
                              <a:spcPts val="800"/>
                            </a:spcAft>
                          </a:pPr>
                          <a:r>
                            <a:rPr lang="de-DE" sz="1600" dirty="0">
                              <a:effectLst/>
                              <a:latin typeface="Times New Roman"/>
                              <a:ea typeface="Times New Roman"/>
                              <a:cs typeface="Times New Roman"/>
                            </a:rPr>
                            <a:t>Điện năng </a:t>
                          </a:r>
                          <a14:m>
                            <m:oMath xmlns:m="http://schemas.openxmlformats.org/officeDocument/2006/math">
                              <m:r>
                                <a:rPr lang="de-DE" sz="1600" b="1" i="1">
                                  <a:effectLst/>
                                  <a:latin typeface="Cambria Math"/>
                                  <a:ea typeface="Times New Roman"/>
                                  <a:cs typeface="Times New Roman"/>
                                </a:rPr>
                                <m:t>→</m:t>
                              </m:r>
                            </m:oMath>
                          </a14:m>
                          <a:r>
                            <a:rPr lang="de-DE" sz="1600" b="1" dirty="0">
                              <a:effectLst/>
                              <a:latin typeface="Times New Roman"/>
                              <a:ea typeface="Times New Roman"/>
                              <a:cs typeface="Times New Roman"/>
                            </a:rPr>
                            <a:t> </a:t>
                          </a:r>
                          <a:r>
                            <a:rPr lang="de-DE" sz="1600" dirty="0">
                              <a:effectLst/>
                              <a:latin typeface="Times New Roman"/>
                              <a:ea typeface="Times New Roman"/>
                              <a:cs typeface="Times New Roman"/>
                            </a:rPr>
                            <a:t>Nhiệt năng</a:t>
                          </a:r>
                          <a:endParaRPr lang="en-US" sz="1600" dirty="0">
                            <a:effectLst/>
                            <a:latin typeface="Calibri"/>
                            <a:ea typeface="Calibri"/>
                            <a:cs typeface="Times New Roman"/>
                          </a:endParaRPr>
                        </a:p>
                        <a:p>
                          <a:pPr>
                            <a:lnSpc>
                              <a:spcPct val="107000"/>
                            </a:lnSpc>
                            <a:spcAft>
                              <a:spcPts val="800"/>
                            </a:spcAft>
                          </a:pPr>
                          <a:r>
                            <a:rPr lang="de-DE" sz="1600" dirty="0">
                              <a:effectLst/>
                              <a:latin typeface="Times New Roman"/>
                              <a:ea typeface="Times New Roman"/>
                              <a:cs typeface="Times New Roman"/>
                            </a:rPr>
                            <a:t>Hóa năng </a:t>
                          </a:r>
                          <a14:m>
                            <m:oMath xmlns:m="http://schemas.openxmlformats.org/officeDocument/2006/math">
                              <m:r>
                                <a:rPr lang="de-DE" sz="1600" b="1" i="1">
                                  <a:effectLst/>
                                  <a:latin typeface="Cambria Math"/>
                                  <a:ea typeface="Times New Roman"/>
                                  <a:cs typeface="Times New Roman"/>
                                </a:rPr>
                                <m:t>→</m:t>
                              </m:r>
                            </m:oMath>
                          </a14:m>
                          <a:r>
                            <a:rPr lang="de-DE" sz="1600" b="1" dirty="0">
                              <a:effectLst/>
                              <a:latin typeface="Times New Roman"/>
                              <a:ea typeface="Times New Roman"/>
                              <a:cs typeface="Times New Roman"/>
                            </a:rPr>
                            <a:t> </a:t>
                          </a:r>
                          <a:r>
                            <a:rPr lang="de-DE" sz="1600" dirty="0">
                              <a:effectLst/>
                              <a:latin typeface="Times New Roman"/>
                              <a:ea typeface="Times New Roman"/>
                              <a:cs typeface="Times New Roman"/>
                            </a:rPr>
                            <a:t>Cơ năng và nhiệt năng, năng lượng âm thanh.</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600" dirty="0">
                              <a:effectLst/>
                              <a:latin typeface="Times New Roman"/>
                              <a:ea typeface="Times New Roman"/>
                              <a:cs typeface="Times New Roman"/>
                            </a:rPr>
                            <a:t>Động năng</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600" dirty="0">
                              <a:effectLst/>
                              <a:latin typeface="Times New Roman"/>
                              <a:ea typeface="Times New Roman"/>
                              <a:cs typeface="Times New Roman"/>
                            </a:rPr>
                            <a:t>Nhiệt năng,</a:t>
                          </a:r>
                          <a:endParaRPr lang="en-US" sz="1600" dirty="0">
                            <a:effectLst/>
                            <a:latin typeface="Calibri"/>
                            <a:ea typeface="Calibri"/>
                            <a:cs typeface="Times New Roman"/>
                          </a:endParaRPr>
                        </a:p>
                        <a:p>
                          <a:pPr algn="ctr">
                            <a:lnSpc>
                              <a:spcPct val="107000"/>
                            </a:lnSpc>
                            <a:spcAft>
                              <a:spcPts val="800"/>
                            </a:spcAft>
                          </a:pPr>
                          <a:r>
                            <a:rPr lang="de-DE" sz="1600" dirty="0">
                              <a:effectLst/>
                              <a:latin typeface="Times New Roman"/>
                              <a:ea typeface="Times New Roman"/>
                              <a:cs typeface="Times New Roman"/>
                            </a:rPr>
                            <a:t>âm thanh</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6344">
                    <a:tc>
                      <a:txBody>
                        <a:bodyPr/>
                        <a:lstStyle/>
                        <a:p>
                          <a:pPr algn="ctr">
                            <a:lnSpc>
                              <a:spcPct val="107000"/>
                            </a:lnSpc>
                            <a:spcAft>
                              <a:spcPts val="800"/>
                            </a:spcAft>
                          </a:pPr>
                          <a:r>
                            <a:rPr lang="de-DE" sz="1600" b="1">
                              <a:effectLst/>
                              <a:latin typeface="Times New Roman"/>
                              <a:ea typeface="Times New Roman"/>
                              <a:cs typeface="Times New Roman"/>
                            </a:rPr>
                            <a:t>Quạt điện</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07000"/>
                            </a:lnSpc>
                            <a:spcAft>
                              <a:spcPts val="800"/>
                            </a:spcAft>
                          </a:pPr>
                          <a:r>
                            <a:rPr lang="de-DE" sz="1600" dirty="0">
                              <a:effectLst/>
                              <a:latin typeface="Times New Roman"/>
                              <a:ea typeface="Times New Roman"/>
                              <a:cs typeface="Times New Roman"/>
                            </a:rPr>
                            <a:t>Điện năng </a:t>
                          </a:r>
                          <a14:m>
                            <m:oMath xmlns:m="http://schemas.openxmlformats.org/officeDocument/2006/math">
                              <m:r>
                                <a:rPr lang="de-DE" sz="1600" b="1" i="1">
                                  <a:effectLst/>
                                  <a:latin typeface="Cambria Math"/>
                                  <a:ea typeface="Times New Roman"/>
                                  <a:cs typeface="Times New Roman"/>
                                </a:rPr>
                                <m:t>→</m:t>
                              </m:r>
                            </m:oMath>
                          </a14:m>
                          <a:r>
                            <a:rPr lang="de-DE" sz="1600" b="1" dirty="0">
                              <a:effectLst/>
                              <a:latin typeface="Times New Roman"/>
                              <a:ea typeface="Times New Roman"/>
                              <a:cs typeface="Times New Roman"/>
                            </a:rPr>
                            <a:t> </a:t>
                          </a:r>
                          <a:r>
                            <a:rPr lang="de-DE" sz="1600" dirty="0">
                              <a:effectLst/>
                              <a:latin typeface="Times New Roman"/>
                              <a:ea typeface="Times New Roman"/>
                              <a:cs typeface="Times New Roman"/>
                            </a:rPr>
                            <a:t>Động năng</a:t>
                          </a:r>
                          <a:endParaRPr lang="en-US" sz="1600" dirty="0">
                            <a:effectLst/>
                            <a:latin typeface="Calibri"/>
                            <a:ea typeface="Calibri"/>
                            <a:cs typeface="Times New Roman"/>
                          </a:endParaRPr>
                        </a:p>
                        <a:p>
                          <a:pPr>
                            <a:lnSpc>
                              <a:spcPct val="107000"/>
                            </a:lnSpc>
                            <a:spcAft>
                              <a:spcPts val="800"/>
                            </a:spcAft>
                          </a:pPr>
                          <a:r>
                            <a:rPr lang="de-DE" sz="1600" dirty="0">
                              <a:effectLst/>
                              <a:latin typeface="Times New Roman"/>
                              <a:ea typeface="Times New Roman"/>
                              <a:cs typeface="Times New Roman"/>
                            </a:rPr>
                            <a:t>Điện năng </a:t>
                          </a:r>
                          <a14:m>
                            <m:oMath xmlns:m="http://schemas.openxmlformats.org/officeDocument/2006/math">
                              <m:r>
                                <a:rPr lang="de-DE" sz="1600" b="1" i="1">
                                  <a:effectLst/>
                                  <a:latin typeface="Cambria Math"/>
                                  <a:ea typeface="Times New Roman"/>
                                  <a:cs typeface="Times New Roman"/>
                                </a:rPr>
                                <m:t>→</m:t>
                              </m:r>
                            </m:oMath>
                          </a14:m>
                          <a:r>
                            <a:rPr lang="de-DE" sz="1600" b="1" dirty="0">
                              <a:effectLst/>
                              <a:latin typeface="Times New Roman"/>
                              <a:ea typeface="Times New Roman"/>
                              <a:cs typeface="Times New Roman"/>
                            </a:rPr>
                            <a:t> </a:t>
                          </a:r>
                          <a:r>
                            <a:rPr lang="de-DE" sz="1600" dirty="0">
                              <a:effectLst/>
                              <a:latin typeface="Times New Roman"/>
                              <a:ea typeface="Times New Roman"/>
                              <a:cs typeface="Times New Roman"/>
                            </a:rPr>
                            <a:t>Nhiệt năng</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600">
                              <a:effectLst/>
                              <a:latin typeface="Times New Roman"/>
                              <a:ea typeface="Times New Roman"/>
                              <a:cs typeface="Times New Roman"/>
                            </a:rPr>
                            <a:t>Động năng</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600">
                              <a:effectLst/>
                              <a:latin typeface="Times New Roman"/>
                              <a:ea typeface="Times New Roman"/>
                              <a:cs typeface="Times New Roman"/>
                            </a:rPr>
                            <a:t>Nhiệt năng</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2615">
                    <a:tc>
                      <a:txBody>
                        <a:bodyPr/>
                        <a:lstStyle/>
                        <a:p>
                          <a:pPr algn="ctr">
                            <a:lnSpc>
                              <a:spcPct val="107000"/>
                            </a:lnSpc>
                            <a:spcAft>
                              <a:spcPts val="800"/>
                            </a:spcAft>
                          </a:pPr>
                          <a:r>
                            <a:rPr lang="de-DE" sz="1600" b="1">
                              <a:effectLst/>
                              <a:latin typeface="Times New Roman"/>
                              <a:ea typeface="Times New Roman"/>
                              <a:cs typeface="Times New Roman"/>
                            </a:rPr>
                            <a:t>Acquy khi nạp điện</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07000"/>
                            </a:lnSpc>
                            <a:spcAft>
                              <a:spcPts val="800"/>
                            </a:spcAft>
                          </a:pPr>
                          <a:r>
                            <a:rPr lang="de-DE" sz="1600" dirty="0">
                              <a:effectLst/>
                              <a:latin typeface="Times New Roman"/>
                              <a:ea typeface="Times New Roman"/>
                              <a:cs typeface="Times New Roman"/>
                            </a:rPr>
                            <a:t>Điện năng </a:t>
                          </a:r>
                          <a14:m>
                            <m:oMath xmlns:m="http://schemas.openxmlformats.org/officeDocument/2006/math">
                              <m:r>
                                <a:rPr lang="de-DE" sz="1600" b="1" i="1">
                                  <a:effectLst/>
                                  <a:latin typeface="Cambria Math"/>
                                  <a:ea typeface="Times New Roman"/>
                                  <a:cs typeface="Times New Roman"/>
                                </a:rPr>
                                <m:t>→</m:t>
                              </m:r>
                            </m:oMath>
                          </a14:m>
                          <a:r>
                            <a:rPr lang="de-DE" sz="1600" b="1" dirty="0">
                              <a:effectLst/>
                              <a:latin typeface="Times New Roman"/>
                              <a:ea typeface="Times New Roman"/>
                              <a:cs typeface="Times New Roman"/>
                            </a:rPr>
                            <a:t> </a:t>
                          </a:r>
                          <a:r>
                            <a:rPr lang="de-DE" sz="1600" dirty="0">
                              <a:effectLst/>
                              <a:latin typeface="Times New Roman"/>
                              <a:ea typeface="Times New Roman"/>
                              <a:cs typeface="Times New Roman"/>
                            </a:rPr>
                            <a:t>Hóa năng</a:t>
                          </a:r>
                          <a:endParaRPr lang="en-US" sz="1600" dirty="0">
                            <a:effectLst/>
                            <a:latin typeface="Calibri"/>
                            <a:ea typeface="Calibri"/>
                            <a:cs typeface="Times New Roman"/>
                          </a:endParaRPr>
                        </a:p>
                        <a:p>
                          <a:pPr>
                            <a:lnSpc>
                              <a:spcPct val="107000"/>
                            </a:lnSpc>
                            <a:spcAft>
                              <a:spcPts val="800"/>
                            </a:spcAft>
                          </a:pPr>
                          <a:r>
                            <a:rPr lang="de-DE" sz="1600" dirty="0">
                              <a:effectLst/>
                              <a:latin typeface="Times New Roman"/>
                              <a:ea typeface="Times New Roman"/>
                              <a:cs typeface="Times New Roman"/>
                            </a:rPr>
                            <a:t>Điện năng </a:t>
                          </a:r>
                          <a14:m>
                            <m:oMath xmlns:m="http://schemas.openxmlformats.org/officeDocument/2006/math">
                              <m:r>
                                <a:rPr lang="de-DE" sz="1600" b="1" i="1">
                                  <a:effectLst/>
                                  <a:latin typeface="Cambria Math"/>
                                  <a:ea typeface="Times New Roman"/>
                                  <a:cs typeface="Times New Roman"/>
                                </a:rPr>
                                <m:t>→</m:t>
                              </m:r>
                            </m:oMath>
                          </a14:m>
                          <a:r>
                            <a:rPr lang="de-DE" sz="1600" b="1" dirty="0">
                              <a:effectLst/>
                              <a:latin typeface="Times New Roman"/>
                              <a:ea typeface="Times New Roman"/>
                              <a:cs typeface="Times New Roman"/>
                            </a:rPr>
                            <a:t> </a:t>
                          </a:r>
                          <a:r>
                            <a:rPr lang="de-DE" sz="1600" dirty="0">
                              <a:effectLst/>
                              <a:latin typeface="Times New Roman"/>
                              <a:ea typeface="Times New Roman"/>
                              <a:cs typeface="Times New Roman"/>
                            </a:rPr>
                            <a:t>Nhiệt năng</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600">
                              <a:effectLst/>
                              <a:latin typeface="Times New Roman"/>
                              <a:ea typeface="Times New Roman"/>
                              <a:cs typeface="Times New Roman"/>
                            </a:rPr>
                            <a:t>Hóa năng</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600">
                              <a:effectLst/>
                              <a:latin typeface="Times New Roman"/>
                              <a:ea typeface="Times New Roman"/>
                              <a:cs typeface="Times New Roman"/>
                            </a:rPr>
                            <a:t>Nhiệt năng, âm thanh</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6344">
                    <a:tc>
                      <a:txBody>
                        <a:bodyPr/>
                        <a:lstStyle/>
                        <a:p>
                          <a:pPr algn="ctr">
                            <a:lnSpc>
                              <a:spcPct val="107000"/>
                            </a:lnSpc>
                            <a:spcAft>
                              <a:spcPts val="800"/>
                            </a:spcAft>
                          </a:pPr>
                          <a:r>
                            <a:rPr lang="de-DE" sz="1600" b="1">
                              <a:effectLst/>
                              <a:latin typeface="Times New Roman"/>
                              <a:ea typeface="Times New Roman"/>
                              <a:cs typeface="Times New Roman"/>
                            </a:rPr>
                            <a:t>Acquy khi phóng điện</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07000"/>
                            </a:lnSpc>
                            <a:spcAft>
                              <a:spcPts val="800"/>
                            </a:spcAft>
                          </a:pPr>
                          <a:r>
                            <a:rPr lang="de-DE" sz="1600" dirty="0">
                              <a:effectLst/>
                              <a:latin typeface="Times New Roman"/>
                              <a:ea typeface="Times New Roman"/>
                              <a:cs typeface="Times New Roman"/>
                            </a:rPr>
                            <a:t>Hóa năng </a:t>
                          </a:r>
                          <a14:m>
                            <m:oMath xmlns:m="http://schemas.openxmlformats.org/officeDocument/2006/math">
                              <m:r>
                                <a:rPr lang="de-DE" sz="1600" b="1" i="1">
                                  <a:effectLst/>
                                  <a:latin typeface="Cambria Math"/>
                                  <a:ea typeface="Times New Roman"/>
                                  <a:cs typeface="Times New Roman"/>
                                </a:rPr>
                                <m:t>→</m:t>
                              </m:r>
                            </m:oMath>
                          </a14:m>
                          <a:r>
                            <a:rPr lang="de-DE" sz="1600" b="1" dirty="0">
                              <a:effectLst/>
                              <a:latin typeface="Times New Roman"/>
                              <a:ea typeface="Times New Roman"/>
                              <a:cs typeface="Times New Roman"/>
                            </a:rPr>
                            <a:t> </a:t>
                          </a:r>
                          <a:r>
                            <a:rPr lang="de-DE" sz="1600" dirty="0">
                              <a:effectLst/>
                              <a:latin typeface="Times New Roman"/>
                              <a:ea typeface="Times New Roman"/>
                              <a:cs typeface="Times New Roman"/>
                            </a:rPr>
                            <a:t>Điện năng</a:t>
                          </a:r>
                          <a:endParaRPr lang="en-US" sz="1600" dirty="0">
                            <a:effectLst/>
                            <a:latin typeface="Calibri"/>
                            <a:ea typeface="Calibri"/>
                            <a:cs typeface="Times New Roman"/>
                          </a:endParaRPr>
                        </a:p>
                        <a:p>
                          <a:pPr>
                            <a:lnSpc>
                              <a:spcPct val="107000"/>
                            </a:lnSpc>
                            <a:spcAft>
                              <a:spcPts val="800"/>
                            </a:spcAft>
                          </a:pPr>
                          <a:r>
                            <a:rPr lang="de-DE" sz="1600" dirty="0">
                              <a:effectLst/>
                              <a:latin typeface="Times New Roman"/>
                              <a:ea typeface="Times New Roman"/>
                              <a:cs typeface="Times New Roman"/>
                            </a:rPr>
                            <a:t>Hóa năng </a:t>
                          </a:r>
                          <a14:m>
                            <m:oMath xmlns:m="http://schemas.openxmlformats.org/officeDocument/2006/math">
                              <m:r>
                                <a:rPr lang="de-DE" sz="1600" b="1" i="1">
                                  <a:effectLst/>
                                  <a:latin typeface="Cambria Math"/>
                                  <a:ea typeface="Times New Roman"/>
                                  <a:cs typeface="Times New Roman"/>
                                </a:rPr>
                                <m:t>→</m:t>
                              </m:r>
                            </m:oMath>
                          </a14:m>
                          <a:r>
                            <a:rPr lang="de-DE" sz="1600" b="1" dirty="0">
                              <a:effectLst/>
                              <a:latin typeface="Times New Roman"/>
                              <a:ea typeface="Times New Roman"/>
                              <a:cs typeface="Times New Roman"/>
                            </a:rPr>
                            <a:t> </a:t>
                          </a:r>
                          <a:r>
                            <a:rPr lang="de-DE" sz="1600" dirty="0">
                              <a:effectLst/>
                              <a:latin typeface="Times New Roman"/>
                              <a:ea typeface="Times New Roman"/>
                              <a:cs typeface="Times New Roman"/>
                            </a:rPr>
                            <a:t>Nhiệt năng</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600">
                              <a:effectLst/>
                              <a:latin typeface="Times New Roman"/>
                              <a:ea typeface="Times New Roman"/>
                              <a:cs typeface="Times New Roman"/>
                            </a:rPr>
                            <a:t>Điện năng</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600">
                              <a:effectLst/>
                              <a:latin typeface="Times New Roman"/>
                              <a:ea typeface="Times New Roman"/>
                              <a:cs typeface="Times New Roman"/>
                            </a:rPr>
                            <a:t>Nhiệt năng</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14179">
                    <a:tc>
                      <a:txBody>
                        <a:bodyPr/>
                        <a:lstStyle/>
                        <a:p>
                          <a:pPr algn="ctr">
                            <a:lnSpc>
                              <a:spcPct val="107000"/>
                            </a:lnSpc>
                            <a:spcAft>
                              <a:spcPts val="800"/>
                            </a:spcAft>
                          </a:pPr>
                          <a:r>
                            <a:rPr lang="de-DE" sz="1600" b="1">
                              <a:effectLst/>
                              <a:latin typeface="Times New Roman"/>
                              <a:ea typeface="Times New Roman"/>
                              <a:cs typeface="Times New Roman"/>
                            </a:rPr>
                            <a:t>Sử dụng ròng rọc để kéo vật nặng lên cao</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07000"/>
                            </a:lnSpc>
                            <a:spcAft>
                              <a:spcPts val="800"/>
                            </a:spcAft>
                          </a:pPr>
                          <a:r>
                            <a:rPr lang="de-DE" sz="1600" dirty="0">
                              <a:effectLst/>
                              <a:latin typeface="Times New Roman"/>
                              <a:ea typeface="Times New Roman"/>
                              <a:cs typeface="Times New Roman"/>
                            </a:rPr>
                            <a:t>Động năng </a:t>
                          </a:r>
                          <a14:m>
                            <m:oMath xmlns:m="http://schemas.openxmlformats.org/officeDocument/2006/math">
                              <m:r>
                                <a:rPr lang="de-DE" sz="1600" b="1" i="1">
                                  <a:effectLst/>
                                  <a:latin typeface="Cambria Math"/>
                                  <a:ea typeface="Times New Roman"/>
                                  <a:cs typeface="Times New Roman"/>
                                </a:rPr>
                                <m:t>→</m:t>
                              </m:r>
                            </m:oMath>
                          </a14:m>
                          <a:r>
                            <a:rPr lang="de-DE" sz="1600" b="1" dirty="0">
                              <a:effectLst/>
                              <a:latin typeface="Times New Roman"/>
                              <a:ea typeface="Times New Roman"/>
                              <a:cs typeface="Times New Roman"/>
                            </a:rPr>
                            <a:t> </a:t>
                          </a:r>
                          <a:r>
                            <a:rPr lang="de-DE" sz="1600" dirty="0">
                              <a:effectLst/>
                              <a:latin typeface="Times New Roman"/>
                              <a:ea typeface="Times New Roman"/>
                              <a:cs typeface="Times New Roman"/>
                            </a:rPr>
                            <a:t>Thế năng</a:t>
                          </a:r>
                          <a:endParaRPr lang="en-US" sz="1600" dirty="0">
                            <a:effectLst/>
                            <a:latin typeface="Calibri"/>
                            <a:ea typeface="Calibri"/>
                            <a:cs typeface="Times New Roman"/>
                          </a:endParaRPr>
                        </a:p>
                        <a:p>
                          <a:pPr>
                            <a:lnSpc>
                              <a:spcPct val="107000"/>
                            </a:lnSpc>
                            <a:spcAft>
                              <a:spcPts val="800"/>
                            </a:spcAft>
                          </a:pPr>
                          <a:r>
                            <a:rPr lang="de-DE" sz="1600" dirty="0">
                              <a:effectLst/>
                              <a:latin typeface="Times New Roman"/>
                              <a:ea typeface="Times New Roman"/>
                              <a:cs typeface="Times New Roman"/>
                            </a:rPr>
                            <a:t>Cơ năng </a:t>
                          </a:r>
                          <a14:m>
                            <m:oMath xmlns:m="http://schemas.openxmlformats.org/officeDocument/2006/math">
                              <m:r>
                                <a:rPr lang="de-DE" sz="1600" b="1" i="1">
                                  <a:effectLst/>
                                  <a:latin typeface="Cambria Math"/>
                                  <a:ea typeface="Times New Roman"/>
                                  <a:cs typeface="Times New Roman"/>
                                </a:rPr>
                                <m:t>→</m:t>
                              </m:r>
                            </m:oMath>
                          </a14:m>
                          <a:r>
                            <a:rPr lang="de-DE" sz="1600" b="1" dirty="0">
                              <a:effectLst/>
                              <a:latin typeface="Times New Roman"/>
                              <a:ea typeface="Times New Roman"/>
                              <a:cs typeface="Times New Roman"/>
                            </a:rPr>
                            <a:t> </a:t>
                          </a:r>
                          <a:r>
                            <a:rPr lang="de-DE" sz="1600" dirty="0">
                              <a:effectLst/>
                              <a:latin typeface="Times New Roman"/>
                              <a:ea typeface="Times New Roman"/>
                              <a:cs typeface="Times New Roman"/>
                            </a:rPr>
                            <a:t>Nhiệt năng</a:t>
                          </a:r>
                          <a:endParaRPr lang="en-US" sz="1600" dirty="0">
                            <a:effectLst/>
                            <a:latin typeface="Calibri"/>
                            <a:ea typeface="Calibri"/>
                            <a:cs typeface="Times New Roman"/>
                          </a:endParaRPr>
                        </a:p>
                        <a:p>
                          <a:pPr algn="ctr">
                            <a:lnSpc>
                              <a:spcPct val="107000"/>
                            </a:lnSpc>
                            <a:spcAft>
                              <a:spcPts val="800"/>
                            </a:spcAft>
                          </a:pPr>
                          <a:r>
                            <a:rPr lang="de-DE" sz="1600" b="1" dirty="0">
                              <a:effectLst/>
                              <a:latin typeface="Times New Roman"/>
                              <a:ea typeface="Times New Roman"/>
                              <a:cs typeface="Times New Roman"/>
                            </a:rPr>
                            <a:t> </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600">
                              <a:effectLst/>
                              <a:latin typeface="Times New Roman"/>
                              <a:ea typeface="Times New Roman"/>
                              <a:cs typeface="Times New Roman"/>
                            </a:rPr>
                            <a:t>Động năng</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600">
                              <a:effectLst/>
                              <a:latin typeface="Times New Roman"/>
                              <a:ea typeface="Times New Roman"/>
                              <a:cs typeface="Times New Roman"/>
                            </a:rPr>
                            <a:t>Nhiệt năng, âm thanh</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2615">
                    <a:tc>
                      <a:txBody>
                        <a:bodyPr/>
                        <a:lstStyle/>
                        <a:p>
                          <a:pPr algn="ctr">
                            <a:lnSpc>
                              <a:spcPct val="107000"/>
                            </a:lnSpc>
                            <a:spcAft>
                              <a:spcPts val="800"/>
                            </a:spcAft>
                          </a:pPr>
                          <a:r>
                            <a:rPr lang="de-DE" sz="1600" b="1">
                              <a:effectLst/>
                              <a:latin typeface="Times New Roman"/>
                              <a:ea typeface="Times New Roman"/>
                              <a:cs typeface="Times New Roman"/>
                            </a:rPr>
                            <a:t>Bếp từ khi đang hoạt động</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07000"/>
                            </a:lnSpc>
                            <a:spcAft>
                              <a:spcPts val="800"/>
                            </a:spcAft>
                          </a:pPr>
                          <a:r>
                            <a:rPr lang="de-DE" sz="1600" dirty="0">
                              <a:effectLst/>
                              <a:latin typeface="Times New Roman"/>
                              <a:ea typeface="Times New Roman"/>
                              <a:cs typeface="Times New Roman"/>
                            </a:rPr>
                            <a:t>Điện năng </a:t>
                          </a:r>
                          <a14:m>
                            <m:oMath xmlns:m="http://schemas.openxmlformats.org/officeDocument/2006/math">
                              <m:r>
                                <a:rPr lang="de-DE" sz="1600" b="1" i="1">
                                  <a:effectLst/>
                                  <a:latin typeface="Cambria Math"/>
                                  <a:ea typeface="Times New Roman"/>
                                  <a:cs typeface="Times New Roman"/>
                                </a:rPr>
                                <m:t>→</m:t>
                              </m:r>
                            </m:oMath>
                          </a14:m>
                          <a:r>
                            <a:rPr lang="de-DE" sz="1600" b="1" dirty="0">
                              <a:effectLst/>
                              <a:latin typeface="Times New Roman"/>
                              <a:ea typeface="Times New Roman"/>
                              <a:cs typeface="Times New Roman"/>
                            </a:rPr>
                            <a:t> </a:t>
                          </a:r>
                          <a:r>
                            <a:rPr lang="de-DE" sz="1600" dirty="0">
                              <a:effectLst/>
                              <a:latin typeface="Times New Roman"/>
                              <a:ea typeface="Times New Roman"/>
                              <a:cs typeface="Times New Roman"/>
                            </a:rPr>
                            <a:t>Nhiệt năng</a:t>
                          </a:r>
                          <a:endParaRPr lang="en-US" sz="1600" dirty="0">
                            <a:effectLst/>
                            <a:latin typeface="Calibri"/>
                            <a:ea typeface="Calibri"/>
                            <a:cs typeface="Times New Roman"/>
                          </a:endParaRPr>
                        </a:p>
                        <a:p>
                          <a:pPr>
                            <a:lnSpc>
                              <a:spcPct val="107000"/>
                            </a:lnSpc>
                            <a:spcAft>
                              <a:spcPts val="800"/>
                            </a:spcAft>
                          </a:pPr>
                          <a:r>
                            <a:rPr lang="de-DE" sz="1600" dirty="0">
                              <a:effectLst/>
                              <a:latin typeface="Times New Roman"/>
                              <a:ea typeface="Times New Roman"/>
                              <a:cs typeface="Times New Roman"/>
                            </a:rPr>
                            <a:t>Điện năng </a:t>
                          </a:r>
                          <a14:m>
                            <m:oMath xmlns:m="http://schemas.openxmlformats.org/officeDocument/2006/math">
                              <m:r>
                                <a:rPr lang="de-DE" sz="1600" b="1" i="1">
                                  <a:effectLst/>
                                  <a:latin typeface="Cambria Math"/>
                                  <a:ea typeface="Times New Roman"/>
                                  <a:cs typeface="Times New Roman"/>
                                </a:rPr>
                                <m:t>→</m:t>
                              </m:r>
                            </m:oMath>
                          </a14:m>
                          <a:r>
                            <a:rPr lang="de-DE" sz="1600" b="1" dirty="0">
                              <a:effectLst/>
                              <a:latin typeface="Times New Roman"/>
                              <a:ea typeface="Times New Roman"/>
                              <a:cs typeface="Times New Roman"/>
                            </a:rPr>
                            <a:t> </a:t>
                          </a:r>
                          <a:r>
                            <a:rPr lang="de-DE" sz="1600" dirty="0">
                              <a:effectLst/>
                              <a:latin typeface="Times New Roman"/>
                              <a:ea typeface="Times New Roman"/>
                              <a:cs typeface="Times New Roman"/>
                            </a:rPr>
                            <a:t>Năng lượng âm thanh</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600" dirty="0">
                              <a:effectLst/>
                              <a:latin typeface="Times New Roman"/>
                              <a:ea typeface="Times New Roman"/>
                              <a:cs typeface="Times New Roman"/>
                            </a:rPr>
                            <a:t>Nhiệt năng</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600" dirty="0">
                              <a:effectLst/>
                              <a:latin typeface="Times New Roman"/>
                              <a:ea typeface="Times New Roman"/>
                              <a:cs typeface="Times New Roman"/>
                            </a:rPr>
                            <a:t>Năng lượng âm thanh</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6146973"/>
                  </p:ext>
                </p:extLst>
              </p:nvPr>
            </p:nvGraphicFramePr>
            <p:xfrm>
              <a:off x="304800" y="685799"/>
              <a:ext cx="8686800" cy="6019802"/>
            </p:xfrm>
            <a:graphic>
              <a:graphicData uri="http://schemas.openxmlformats.org/drawingml/2006/table">
                <a:tbl>
                  <a:tblPr firstRow="1" firstCol="1" bandRow="1"/>
                  <a:tblGrid>
                    <a:gridCol w="2300293"/>
                    <a:gridCol w="3903489"/>
                    <a:gridCol w="1241509"/>
                    <a:gridCol w="1241509"/>
                  </a:tblGrid>
                  <a:tr h="258508">
                    <a:tc gridSpan="4">
                      <a:txBody>
                        <a:bodyPr/>
                        <a:lstStyle/>
                        <a:p>
                          <a:pPr algn="ctr">
                            <a:lnSpc>
                              <a:spcPct val="107000"/>
                            </a:lnSpc>
                            <a:spcAft>
                              <a:spcPts val="800"/>
                            </a:spcAft>
                          </a:pPr>
                          <a:r>
                            <a:rPr lang="de-DE" sz="1600" b="1" dirty="0">
                              <a:effectLst/>
                              <a:latin typeface="Times New Roman"/>
                              <a:ea typeface="Times New Roman"/>
                              <a:cs typeface="Times New Roman"/>
                            </a:rPr>
                            <a:t>PHIÊU HỌC TẬP 1</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83075">
                    <a:tc>
                      <a:txBody>
                        <a:bodyPr/>
                        <a:lstStyle/>
                        <a:p>
                          <a:pPr algn="ctr">
                            <a:lnSpc>
                              <a:spcPct val="107000"/>
                            </a:lnSpc>
                            <a:spcAft>
                              <a:spcPts val="800"/>
                            </a:spcAft>
                          </a:pPr>
                          <a:r>
                            <a:rPr lang="de-DE" sz="1600" b="1" dirty="0">
                              <a:effectLst/>
                              <a:latin typeface="Times New Roman"/>
                              <a:ea typeface="Times New Roman"/>
                              <a:cs typeface="Times New Roman"/>
                            </a:rPr>
                            <a:t>Thiết bị</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07000"/>
                            </a:lnSpc>
                            <a:spcAft>
                              <a:spcPts val="800"/>
                            </a:spcAft>
                          </a:pPr>
                          <a:r>
                            <a:rPr lang="de-DE" sz="1600" b="1" dirty="0">
                              <a:effectLst/>
                              <a:latin typeface="Times New Roman"/>
                              <a:ea typeface="Times New Roman"/>
                              <a:cs typeface="Times New Roman"/>
                            </a:rPr>
                            <a:t>Sự chuyển hóa năng lượng</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07000"/>
                            </a:lnSpc>
                            <a:spcAft>
                              <a:spcPts val="800"/>
                            </a:spcAft>
                          </a:pPr>
                          <a:r>
                            <a:rPr lang="de-DE" sz="1600" b="1" dirty="0">
                              <a:effectLst/>
                              <a:latin typeface="Times New Roman"/>
                              <a:ea typeface="Times New Roman"/>
                              <a:cs typeface="Times New Roman"/>
                            </a:rPr>
                            <a:t>Năng lượng có ích</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07000"/>
                            </a:lnSpc>
                            <a:spcAft>
                              <a:spcPts val="800"/>
                            </a:spcAft>
                          </a:pPr>
                          <a:r>
                            <a:rPr lang="de-DE" sz="1600" b="1" dirty="0">
                              <a:effectLst/>
                              <a:latin typeface="Times New Roman"/>
                              <a:ea typeface="Times New Roman"/>
                              <a:cs typeface="Times New Roman"/>
                            </a:rPr>
                            <a:t>Năng lượng hao phí</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286122">
                    <a:tc>
                      <a:txBody>
                        <a:bodyPr/>
                        <a:lstStyle/>
                        <a:p>
                          <a:pPr algn="ctr">
                            <a:lnSpc>
                              <a:spcPct val="107000"/>
                            </a:lnSpc>
                            <a:spcAft>
                              <a:spcPts val="800"/>
                            </a:spcAft>
                          </a:pPr>
                          <a:r>
                            <a:rPr lang="de-DE" sz="1600" b="1" dirty="0">
                              <a:effectLst/>
                              <a:latin typeface="Times New Roman"/>
                              <a:ea typeface="Times New Roman"/>
                              <a:cs typeface="Times New Roman"/>
                            </a:rPr>
                            <a:t>Ô tô chạy bằng xăng</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endParaRPr lang="en-US"/>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1">
                          <a:blip r:embed="rId2"/>
                          <a:stretch>
                            <a:fillRect l="-58814" t="-70142" r="-63495" b="-302844"/>
                          </a:stretch>
                        </a:blipFill>
                      </a:tcPr>
                    </a:tc>
                    <a:tc>
                      <a:txBody>
                        <a:bodyPr/>
                        <a:lstStyle/>
                        <a:p>
                          <a:pPr algn="ctr">
                            <a:lnSpc>
                              <a:spcPct val="107000"/>
                            </a:lnSpc>
                            <a:spcAft>
                              <a:spcPts val="800"/>
                            </a:spcAft>
                          </a:pPr>
                          <a:r>
                            <a:rPr lang="de-DE" sz="1600" dirty="0">
                              <a:effectLst/>
                              <a:latin typeface="Times New Roman"/>
                              <a:ea typeface="Times New Roman"/>
                              <a:cs typeface="Times New Roman"/>
                            </a:rPr>
                            <a:t>Động năng</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600" dirty="0">
                              <a:effectLst/>
                              <a:latin typeface="Times New Roman"/>
                              <a:ea typeface="Times New Roman"/>
                              <a:cs typeface="Times New Roman"/>
                            </a:rPr>
                            <a:t>Nhiệt năng,</a:t>
                          </a:r>
                          <a:endParaRPr lang="en-US" sz="1600" dirty="0">
                            <a:effectLst/>
                            <a:latin typeface="Calibri"/>
                            <a:ea typeface="Calibri"/>
                            <a:cs typeface="Times New Roman"/>
                          </a:endParaRPr>
                        </a:p>
                        <a:p>
                          <a:pPr algn="ctr">
                            <a:lnSpc>
                              <a:spcPct val="107000"/>
                            </a:lnSpc>
                            <a:spcAft>
                              <a:spcPts val="800"/>
                            </a:spcAft>
                          </a:pPr>
                          <a:r>
                            <a:rPr lang="de-DE" sz="1600" dirty="0">
                              <a:effectLst/>
                              <a:latin typeface="Times New Roman"/>
                              <a:ea typeface="Times New Roman"/>
                              <a:cs typeface="Times New Roman"/>
                            </a:rPr>
                            <a:t>âm thanh</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6344">
                    <a:tc>
                      <a:txBody>
                        <a:bodyPr/>
                        <a:lstStyle/>
                        <a:p>
                          <a:pPr algn="ctr">
                            <a:lnSpc>
                              <a:spcPct val="107000"/>
                            </a:lnSpc>
                            <a:spcAft>
                              <a:spcPts val="800"/>
                            </a:spcAft>
                          </a:pPr>
                          <a:r>
                            <a:rPr lang="de-DE" sz="1600" b="1">
                              <a:effectLst/>
                              <a:latin typeface="Times New Roman"/>
                              <a:ea typeface="Times New Roman"/>
                              <a:cs typeface="Times New Roman"/>
                            </a:rPr>
                            <a:t>Quạt điện</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endParaRPr lang="en-US"/>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1">
                          <a:blip r:embed="rId2"/>
                          <a:stretch>
                            <a:fillRect l="-58814" t="-341905" r="-63495" b="-508571"/>
                          </a:stretch>
                        </a:blipFill>
                      </a:tcPr>
                    </a:tc>
                    <a:tc>
                      <a:txBody>
                        <a:bodyPr/>
                        <a:lstStyle/>
                        <a:p>
                          <a:pPr algn="ctr">
                            <a:lnSpc>
                              <a:spcPct val="107000"/>
                            </a:lnSpc>
                            <a:spcAft>
                              <a:spcPts val="800"/>
                            </a:spcAft>
                          </a:pPr>
                          <a:r>
                            <a:rPr lang="de-DE" sz="1600">
                              <a:effectLst/>
                              <a:latin typeface="Times New Roman"/>
                              <a:ea typeface="Times New Roman"/>
                              <a:cs typeface="Times New Roman"/>
                            </a:rPr>
                            <a:t>Động năng</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600">
                              <a:effectLst/>
                              <a:latin typeface="Times New Roman"/>
                              <a:ea typeface="Times New Roman"/>
                              <a:cs typeface="Times New Roman"/>
                            </a:rPr>
                            <a:t>Nhiệt năng</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2615">
                    <a:tc>
                      <a:txBody>
                        <a:bodyPr/>
                        <a:lstStyle/>
                        <a:p>
                          <a:pPr algn="ctr">
                            <a:lnSpc>
                              <a:spcPct val="107000"/>
                            </a:lnSpc>
                            <a:spcAft>
                              <a:spcPts val="800"/>
                            </a:spcAft>
                          </a:pPr>
                          <a:r>
                            <a:rPr lang="de-DE" sz="1600" b="1">
                              <a:effectLst/>
                              <a:latin typeface="Times New Roman"/>
                              <a:ea typeface="Times New Roman"/>
                              <a:cs typeface="Times New Roman"/>
                            </a:rPr>
                            <a:t>Acquy khi nạp điện</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endParaRPr lang="en-US"/>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1">
                          <a:blip r:embed="rId2"/>
                          <a:stretch>
                            <a:fillRect l="-58814" t="-354198" r="-63495" b="-307634"/>
                          </a:stretch>
                        </a:blipFill>
                      </a:tcPr>
                    </a:tc>
                    <a:tc>
                      <a:txBody>
                        <a:bodyPr/>
                        <a:lstStyle/>
                        <a:p>
                          <a:pPr algn="ctr">
                            <a:lnSpc>
                              <a:spcPct val="107000"/>
                            </a:lnSpc>
                            <a:spcAft>
                              <a:spcPts val="800"/>
                            </a:spcAft>
                          </a:pPr>
                          <a:r>
                            <a:rPr lang="de-DE" sz="1600">
                              <a:effectLst/>
                              <a:latin typeface="Times New Roman"/>
                              <a:ea typeface="Times New Roman"/>
                              <a:cs typeface="Times New Roman"/>
                            </a:rPr>
                            <a:t>Hóa năng</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600">
                              <a:effectLst/>
                              <a:latin typeface="Times New Roman"/>
                              <a:ea typeface="Times New Roman"/>
                              <a:cs typeface="Times New Roman"/>
                            </a:rPr>
                            <a:t>Nhiệt năng, âm thanh</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6344">
                    <a:tc>
                      <a:txBody>
                        <a:bodyPr/>
                        <a:lstStyle/>
                        <a:p>
                          <a:pPr algn="ctr">
                            <a:lnSpc>
                              <a:spcPct val="107000"/>
                            </a:lnSpc>
                            <a:spcAft>
                              <a:spcPts val="800"/>
                            </a:spcAft>
                          </a:pPr>
                          <a:r>
                            <a:rPr lang="de-DE" sz="1600" b="1">
                              <a:effectLst/>
                              <a:latin typeface="Times New Roman"/>
                              <a:ea typeface="Times New Roman"/>
                              <a:cs typeface="Times New Roman"/>
                            </a:rPr>
                            <a:t>Acquy khi phóng điện</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endParaRPr lang="en-US"/>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1">
                          <a:blip r:embed="rId2"/>
                          <a:stretch>
                            <a:fillRect l="-58814" t="-566667" r="-63495" b="-283810"/>
                          </a:stretch>
                        </a:blipFill>
                      </a:tcPr>
                    </a:tc>
                    <a:tc>
                      <a:txBody>
                        <a:bodyPr/>
                        <a:lstStyle/>
                        <a:p>
                          <a:pPr algn="ctr">
                            <a:lnSpc>
                              <a:spcPct val="107000"/>
                            </a:lnSpc>
                            <a:spcAft>
                              <a:spcPts val="800"/>
                            </a:spcAft>
                          </a:pPr>
                          <a:r>
                            <a:rPr lang="de-DE" sz="1600">
                              <a:effectLst/>
                              <a:latin typeface="Times New Roman"/>
                              <a:ea typeface="Times New Roman"/>
                              <a:cs typeface="Times New Roman"/>
                            </a:rPr>
                            <a:t>Điện năng</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600">
                              <a:effectLst/>
                              <a:latin typeface="Times New Roman"/>
                              <a:ea typeface="Times New Roman"/>
                              <a:cs typeface="Times New Roman"/>
                            </a:rPr>
                            <a:t>Nhiệt năng</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14179">
                    <a:tc>
                      <a:txBody>
                        <a:bodyPr/>
                        <a:lstStyle/>
                        <a:p>
                          <a:pPr algn="ctr">
                            <a:lnSpc>
                              <a:spcPct val="107000"/>
                            </a:lnSpc>
                            <a:spcAft>
                              <a:spcPts val="800"/>
                            </a:spcAft>
                          </a:pPr>
                          <a:r>
                            <a:rPr lang="de-DE" sz="1600" b="1">
                              <a:effectLst/>
                              <a:latin typeface="Times New Roman"/>
                              <a:ea typeface="Times New Roman"/>
                              <a:cs typeface="Times New Roman"/>
                            </a:rPr>
                            <a:t>Sử dụng ròng rọc để kéo vật nặng lên cao</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endParaRPr lang="en-US"/>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1">
                          <a:blip r:embed="rId2"/>
                          <a:stretch>
                            <a:fillRect l="-58814" t="-421687" r="-63495" b="-79518"/>
                          </a:stretch>
                        </a:blipFill>
                      </a:tcPr>
                    </a:tc>
                    <a:tc>
                      <a:txBody>
                        <a:bodyPr/>
                        <a:lstStyle/>
                        <a:p>
                          <a:pPr algn="ctr">
                            <a:lnSpc>
                              <a:spcPct val="107000"/>
                            </a:lnSpc>
                            <a:spcAft>
                              <a:spcPts val="800"/>
                            </a:spcAft>
                          </a:pPr>
                          <a:r>
                            <a:rPr lang="de-DE" sz="1600">
                              <a:effectLst/>
                              <a:latin typeface="Times New Roman"/>
                              <a:ea typeface="Times New Roman"/>
                              <a:cs typeface="Times New Roman"/>
                            </a:rPr>
                            <a:t>Động năng</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600">
                              <a:effectLst/>
                              <a:latin typeface="Times New Roman"/>
                              <a:ea typeface="Times New Roman"/>
                              <a:cs typeface="Times New Roman"/>
                            </a:rPr>
                            <a:t>Nhiệt năng, âm thanh</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2615">
                    <a:tc>
                      <a:txBody>
                        <a:bodyPr/>
                        <a:lstStyle/>
                        <a:p>
                          <a:pPr algn="ctr">
                            <a:lnSpc>
                              <a:spcPct val="107000"/>
                            </a:lnSpc>
                            <a:spcAft>
                              <a:spcPts val="800"/>
                            </a:spcAft>
                          </a:pPr>
                          <a:r>
                            <a:rPr lang="de-DE" sz="1600" b="1">
                              <a:effectLst/>
                              <a:latin typeface="Times New Roman"/>
                              <a:ea typeface="Times New Roman"/>
                              <a:cs typeface="Times New Roman"/>
                            </a:rPr>
                            <a:t>Bếp từ khi đang hoạt động</a:t>
                          </a:r>
                          <a:endParaRPr lang="en-US" sz="160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endParaRPr lang="en-US"/>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1">
                          <a:blip r:embed="rId2"/>
                          <a:stretch>
                            <a:fillRect l="-58814" t="-656061" r="-63495"/>
                          </a:stretch>
                        </a:blipFill>
                      </a:tcPr>
                    </a:tc>
                    <a:tc>
                      <a:txBody>
                        <a:bodyPr/>
                        <a:lstStyle/>
                        <a:p>
                          <a:pPr algn="ctr">
                            <a:lnSpc>
                              <a:spcPct val="107000"/>
                            </a:lnSpc>
                            <a:spcAft>
                              <a:spcPts val="800"/>
                            </a:spcAft>
                          </a:pPr>
                          <a:r>
                            <a:rPr lang="de-DE" sz="1600" dirty="0">
                              <a:effectLst/>
                              <a:latin typeface="Times New Roman"/>
                              <a:ea typeface="Times New Roman"/>
                              <a:cs typeface="Times New Roman"/>
                            </a:rPr>
                            <a:t>Nhiệt năng</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1600" dirty="0">
                              <a:effectLst/>
                              <a:latin typeface="Times New Roman"/>
                              <a:ea typeface="Times New Roman"/>
                              <a:cs typeface="Times New Roman"/>
                            </a:rPr>
                            <a:t>Năng lượng âm thanh</a:t>
                          </a:r>
                          <a:endParaRPr lang="en-US" sz="1600" dirty="0">
                            <a:effectLst/>
                            <a:latin typeface="Calibri"/>
                            <a:ea typeface="Calibri"/>
                            <a:cs typeface="Times New Roman"/>
                          </a:endParaRPr>
                        </a:p>
                      </a:txBody>
                      <a:tcPr marL="57837" marR="578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p:spTree>
    <p:extLst>
      <p:ext uri="{BB962C8B-B14F-4D97-AF65-F5344CB8AC3E}">
        <p14:creationId xmlns:p14="http://schemas.microsoft.com/office/powerpoint/2010/main" val="11839550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latin typeface="Times New Roman" pitchFamily="18" charset="0"/>
                <a:cs typeface="Times New Roman" pitchFamily="18" charset="0"/>
              </a:rPr>
              <a:t>BÀI 27: HIỆU SUẤT</a:t>
            </a:r>
            <a:endParaRPr lang="en-US" dirty="0"/>
          </a:p>
        </p:txBody>
      </p:sp>
      <p:pic>
        <p:nvPicPr>
          <p:cNvPr id="5" name="Content Placeholder 4"/>
          <p:cNvPicPr>
            <a:picLocks noGrp="1"/>
          </p:cNvPicPr>
          <p:nvPr>
            <p:ph idx="1"/>
          </p:nvPr>
        </p:nvPicPr>
        <p:blipFill>
          <a:blip r:embed="rId2"/>
          <a:stretch>
            <a:fillRect/>
          </a:stretch>
        </p:blipFill>
        <p:spPr>
          <a:xfrm>
            <a:off x="371475" y="1066800"/>
            <a:ext cx="8763000" cy="3569494"/>
          </a:xfrm>
          <a:prstGeom prst="rect">
            <a:avLst/>
          </a:prstGeom>
        </p:spPr>
      </p:pic>
    </p:spTree>
    <p:extLst>
      <p:ext uri="{BB962C8B-B14F-4D97-AF65-F5344CB8AC3E}">
        <p14:creationId xmlns:p14="http://schemas.microsoft.com/office/powerpoint/2010/main" val="15865772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xmlns="" id="{A2924F08-2246-430D-B597-E06DDA4551D1}"/>
              </a:ext>
            </a:extLst>
          </p:cNvPr>
          <p:cNvSpPr>
            <a:spLocks noGrp="1" noChangeArrowheads="1"/>
          </p:cNvSpPr>
          <p:nvPr>
            <p:ph type="title"/>
          </p:nvPr>
        </p:nvSpPr>
        <p:spPr/>
        <p:txBody>
          <a:bodyPr/>
          <a:lstStyle/>
          <a:p>
            <a:r>
              <a:rPr lang="en-US" dirty="0">
                <a:solidFill>
                  <a:srgbClr val="FF0000"/>
                </a:solidFill>
                <a:latin typeface="Times New Roman" pitchFamily="18" charset="0"/>
                <a:cs typeface="Times New Roman" pitchFamily="18" charset="0"/>
              </a:rPr>
              <a:t>BÀI 27: HIỆU SUẤT</a:t>
            </a:r>
            <a:endParaRPr lang="en-US" altLang="en-US" dirty="0"/>
          </a:p>
        </p:txBody>
      </p:sp>
      <p:grpSp>
        <p:nvGrpSpPr>
          <p:cNvPr id="78851" name="Group 3">
            <a:extLst>
              <a:ext uri="{FF2B5EF4-FFF2-40B4-BE49-F238E27FC236}">
                <a16:creationId xmlns:a16="http://schemas.microsoft.com/office/drawing/2014/main" xmlns="" id="{84A93B3E-EB82-4CFB-A3E5-74376F1262DD}"/>
              </a:ext>
            </a:extLst>
          </p:cNvPr>
          <p:cNvGrpSpPr>
            <a:grpSpLocks/>
          </p:cNvGrpSpPr>
          <p:nvPr/>
        </p:nvGrpSpPr>
        <p:grpSpPr bwMode="auto">
          <a:xfrm>
            <a:off x="150379" y="1020410"/>
            <a:ext cx="8791264" cy="5376401"/>
            <a:chOff x="540" y="1104"/>
            <a:chExt cx="4692" cy="2692"/>
          </a:xfrm>
        </p:grpSpPr>
        <p:sp>
          <p:nvSpPr>
            <p:cNvPr id="78852" name="AutoShape 4">
              <a:extLst>
                <a:ext uri="{FF2B5EF4-FFF2-40B4-BE49-F238E27FC236}">
                  <a16:creationId xmlns:a16="http://schemas.microsoft.com/office/drawing/2014/main" xmlns="" id="{86D2B502-DE3E-491B-AEAA-F4973C347A35}"/>
                </a:ext>
              </a:extLst>
            </p:cNvPr>
            <p:cNvSpPr>
              <a:spLocks noChangeArrowheads="1"/>
            </p:cNvSpPr>
            <p:nvPr/>
          </p:nvSpPr>
          <p:spPr bwMode="gray">
            <a:xfrm>
              <a:off x="643" y="1466"/>
              <a:ext cx="4573" cy="1846"/>
            </a:xfrm>
            <a:prstGeom prst="upArrow">
              <a:avLst>
                <a:gd name="adj1" fmla="val 57824"/>
                <a:gd name="adj2" fmla="val 54398"/>
              </a:avLst>
            </a:prstGeom>
            <a:gradFill rotWithShape="1">
              <a:gsLst>
                <a:gs pos="0">
                  <a:schemeClr val="bg2"/>
                </a:gs>
                <a:gs pos="100000">
                  <a:schemeClr val="bg2">
                    <a:gamma/>
                    <a:tint val="0"/>
                    <a:invGamma/>
                  </a:scheme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solidFill>
                  <a:srgbClr val="000000"/>
                </a:solidFill>
              </a:endParaRPr>
            </a:p>
          </p:txBody>
        </p:sp>
        <p:sp>
          <p:nvSpPr>
            <p:cNvPr id="78853" name="AutoShape 5">
              <a:extLst>
                <a:ext uri="{FF2B5EF4-FFF2-40B4-BE49-F238E27FC236}">
                  <a16:creationId xmlns:a16="http://schemas.microsoft.com/office/drawing/2014/main" xmlns="" id="{FC25A859-462E-4B5C-BF6F-AF8B67A94D39}"/>
                </a:ext>
              </a:extLst>
            </p:cNvPr>
            <p:cNvSpPr>
              <a:spLocks noChangeArrowheads="1"/>
            </p:cNvSpPr>
            <p:nvPr/>
          </p:nvSpPr>
          <p:spPr bwMode="gray">
            <a:xfrm>
              <a:off x="785" y="1104"/>
              <a:ext cx="4447" cy="362"/>
            </a:xfrm>
            <a:prstGeom prst="roundRect">
              <a:avLst>
                <a:gd name="adj" fmla="val 50000"/>
              </a:avLst>
            </a:prstGeom>
            <a:gradFill rotWithShape="1">
              <a:gsLst>
                <a:gs pos="0">
                  <a:schemeClr val="hlink"/>
                </a:gs>
                <a:gs pos="50000">
                  <a:schemeClr val="hlink">
                    <a:gamma/>
                    <a:tint val="64314"/>
                    <a:invGamma/>
                  </a:schemeClr>
                </a:gs>
                <a:gs pos="100000">
                  <a:schemeClr val="hlink"/>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algn="ctr" eaLnBrk="0" hangingPunct="0"/>
              <a:endParaRPr lang="en-US" altLang="en-US" sz="2000" dirty="0">
                <a:solidFill>
                  <a:srgbClr val="FFFFFF"/>
                </a:solidFill>
                <a:effectLst>
                  <a:outerShdw blurRad="38100" dist="38100" dir="2700000" algn="tl">
                    <a:srgbClr val="000000"/>
                  </a:outerShdw>
                </a:effectLst>
                <a:latin typeface="Verdana" panose="020B0604030504040204" pitchFamily="34" charset="0"/>
              </a:endParaRPr>
            </a:p>
          </p:txBody>
        </p:sp>
        <p:sp>
          <p:nvSpPr>
            <p:cNvPr id="78854" name="Text Box 6">
              <a:extLst>
                <a:ext uri="{FF2B5EF4-FFF2-40B4-BE49-F238E27FC236}">
                  <a16:creationId xmlns:a16="http://schemas.microsoft.com/office/drawing/2014/main" xmlns="" id="{806765E8-77D3-4584-B5B6-397EF6ABF49D}"/>
                </a:ext>
              </a:extLst>
            </p:cNvPr>
            <p:cNvSpPr txBox="1">
              <a:spLocks noChangeArrowheads="1"/>
            </p:cNvSpPr>
            <p:nvPr/>
          </p:nvSpPr>
          <p:spPr bwMode="gray">
            <a:xfrm>
              <a:off x="2810" y="1968"/>
              <a:ext cx="127"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endParaRPr lang="en-US" altLang="en-US" sz="2000" dirty="0">
                <a:solidFill>
                  <a:srgbClr val="000000"/>
                </a:solidFill>
              </a:endParaRPr>
            </a:p>
          </p:txBody>
        </p:sp>
        <p:sp>
          <p:nvSpPr>
            <p:cNvPr id="78858" name="Oval 10">
              <a:extLst>
                <a:ext uri="{FF2B5EF4-FFF2-40B4-BE49-F238E27FC236}">
                  <a16:creationId xmlns:a16="http://schemas.microsoft.com/office/drawing/2014/main" xmlns="" id="{F2C0C2AB-DF33-4E95-AA3F-150C2164B0B4}"/>
                </a:ext>
              </a:extLst>
            </p:cNvPr>
            <p:cNvSpPr>
              <a:spLocks noChangeArrowheads="1"/>
            </p:cNvSpPr>
            <p:nvPr/>
          </p:nvSpPr>
          <p:spPr bwMode="gray">
            <a:xfrm>
              <a:off x="540" y="2889"/>
              <a:ext cx="1383" cy="907"/>
            </a:xfrm>
            <a:prstGeom prst="ellipse">
              <a:avLst/>
            </a:prstGeom>
            <a:gradFill rotWithShape="1">
              <a:gsLst>
                <a:gs pos="0">
                  <a:schemeClr val="accent2"/>
                </a:gs>
                <a:gs pos="100000">
                  <a:schemeClr val="accent2">
                    <a:gamma/>
                    <a:shade val="63529"/>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nvGrpSpPr>
            <p:cNvPr id="78869" name="Group 21">
              <a:extLst>
                <a:ext uri="{FF2B5EF4-FFF2-40B4-BE49-F238E27FC236}">
                  <a16:creationId xmlns:a16="http://schemas.microsoft.com/office/drawing/2014/main" xmlns="" id="{27DD0573-A215-46D4-A209-90934C7E249C}"/>
                </a:ext>
              </a:extLst>
            </p:cNvPr>
            <p:cNvGrpSpPr>
              <a:grpSpLocks/>
            </p:cNvGrpSpPr>
            <p:nvPr/>
          </p:nvGrpSpPr>
          <p:grpSpPr bwMode="auto">
            <a:xfrm>
              <a:off x="2111" y="2884"/>
              <a:ext cx="1546" cy="858"/>
              <a:chOff x="2303" y="2904"/>
              <a:chExt cx="1546" cy="858"/>
            </a:xfrm>
          </p:grpSpPr>
          <p:sp>
            <p:nvSpPr>
              <p:cNvPr id="78871" name="Oval 23">
                <a:extLst>
                  <a:ext uri="{FF2B5EF4-FFF2-40B4-BE49-F238E27FC236}">
                    <a16:creationId xmlns:a16="http://schemas.microsoft.com/office/drawing/2014/main" xmlns="" id="{FE63C826-A0D0-49B1-BCA8-0EEA393852F3}"/>
                  </a:ext>
                </a:extLst>
              </p:cNvPr>
              <p:cNvSpPr>
                <a:spLocks noChangeArrowheads="1"/>
              </p:cNvSpPr>
              <p:nvPr/>
            </p:nvSpPr>
            <p:spPr bwMode="gray">
              <a:xfrm>
                <a:off x="2303" y="2904"/>
                <a:ext cx="1546" cy="858"/>
              </a:xfrm>
              <a:prstGeom prst="ellipse">
                <a:avLst/>
              </a:prstGeom>
              <a:gradFill rotWithShape="1">
                <a:gsLst>
                  <a:gs pos="0">
                    <a:schemeClr val="hlink"/>
                  </a:gs>
                  <a:gs pos="100000">
                    <a:schemeClr val="hlink">
                      <a:gamma/>
                      <a:shade val="51373"/>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sy="50000" kx="-2453608" rotWithShape="0">
                        <a:schemeClr val="bg2">
                          <a:alpha val="50000"/>
                        </a:schemeClr>
                      </a:outerShdw>
                    </a:effectLst>
                  </a14:hiddenEffects>
                </a:ext>
              </a:extLst>
            </p:spPr>
            <p:txBody>
              <a:bodyPr wrap="none" anchor="ctr"/>
              <a:lstStyle/>
              <a:p>
                <a:endParaRPr lang="en-US" dirty="0">
                  <a:solidFill>
                    <a:srgbClr val="000000"/>
                  </a:solidFill>
                </a:endParaRPr>
              </a:p>
            </p:txBody>
          </p:sp>
          <p:sp>
            <p:nvSpPr>
              <p:cNvPr id="78873" name="Text Box 25">
                <a:extLst>
                  <a:ext uri="{FF2B5EF4-FFF2-40B4-BE49-F238E27FC236}">
                    <a16:creationId xmlns:a16="http://schemas.microsoft.com/office/drawing/2014/main" xmlns="" id="{7FA55527-3C8F-4ED6-9FE7-4D03DCC3FF2F}"/>
                  </a:ext>
                </a:extLst>
              </p:cNvPr>
              <p:cNvSpPr txBox="1">
                <a:spLocks noChangeArrowheads="1"/>
              </p:cNvSpPr>
              <p:nvPr/>
            </p:nvSpPr>
            <p:spPr bwMode="gray">
              <a:xfrm>
                <a:off x="2532" y="3411"/>
                <a:ext cx="864"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endParaRPr lang="en-US" altLang="en-US" sz="2000" b="1" dirty="0">
                  <a:solidFill>
                    <a:srgbClr val="FFFFFF"/>
                  </a:solidFill>
                  <a:effectLst>
                    <a:outerShdw blurRad="38100" dist="38100" dir="2700000" algn="tl">
                      <a:srgbClr val="C0C0C0"/>
                    </a:outerShdw>
                  </a:effectLst>
                </a:endParaRPr>
              </a:p>
            </p:txBody>
          </p:sp>
        </p:grpSp>
        <p:sp>
          <p:nvSpPr>
            <p:cNvPr id="78877" name="Oval 29">
              <a:extLst>
                <a:ext uri="{FF2B5EF4-FFF2-40B4-BE49-F238E27FC236}">
                  <a16:creationId xmlns:a16="http://schemas.microsoft.com/office/drawing/2014/main" xmlns="" id="{E5FFB5A8-F99E-46CB-92EC-0E77297FFB50}"/>
                </a:ext>
              </a:extLst>
            </p:cNvPr>
            <p:cNvSpPr>
              <a:spLocks noChangeArrowheads="1"/>
            </p:cNvSpPr>
            <p:nvPr/>
          </p:nvSpPr>
          <p:spPr bwMode="gray">
            <a:xfrm>
              <a:off x="3791" y="2889"/>
              <a:ext cx="1327" cy="853"/>
            </a:xfrm>
            <a:prstGeom prst="ellipse">
              <a:avLst/>
            </a:prstGeom>
            <a:gradFill rotWithShape="1">
              <a:gsLst>
                <a:gs pos="0">
                  <a:schemeClr val="accent1"/>
                </a:gs>
                <a:gs pos="100000">
                  <a:schemeClr val="accent1">
                    <a:gamma/>
                    <a:shade val="51373"/>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sy="50000" kx="-2453608" rotWithShape="0">
                      <a:schemeClr val="bg2">
                        <a:alpha val="50000"/>
                      </a:schemeClr>
                    </a:outerShdw>
                  </a:effectLst>
                </a14:hiddenEffects>
              </a:ext>
            </a:extLst>
          </p:spPr>
          <p:txBody>
            <a:bodyPr wrap="none" anchor="ctr"/>
            <a:lstStyle/>
            <a:p>
              <a:endParaRPr lang="en-US">
                <a:solidFill>
                  <a:srgbClr val="000000"/>
                </a:solidFill>
              </a:endParaRPr>
            </a:p>
          </p:txBody>
        </p:sp>
      </p:grpSp>
      <p:sp>
        <p:nvSpPr>
          <p:cNvPr id="2" name="Rectangle 1"/>
          <p:cNvSpPr/>
          <p:nvPr/>
        </p:nvSpPr>
        <p:spPr>
          <a:xfrm>
            <a:off x="1596204" y="1151066"/>
            <a:ext cx="5907676" cy="461665"/>
          </a:xfrm>
          <a:prstGeom prst="rect">
            <a:avLst/>
          </a:prstGeom>
        </p:spPr>
        <p:txBody>
          <a:bodyPr wrap="square">
            <a:spAutoFit/>
          </a:bodyPr>
          <a:lstStyle/>
          <a:p>
            <a:r>
              <a:rPr lang="de-DE" sz="2400" b="1" dirty="0">
                <a:solidFill>
                  <a:srgbClr val="000000"/>
                </a:solidFill>
                <a:latin typeface="Times New Roman" pitchFamily="18" charset="0"/>
                <a:cs typeface="Times New Roman" pitchFamily="18" charset="0"/>
              </a:rPr>
              <a:t>I. Năng lượng có ích và năng lượng hao phí</a:t>
            </a:r>
            <a:endParaRPr lang="en-US" sz="2400" dirty="0">
              <a:solidFill>
                <a:srgbClr val="000000"/>
              </a:solidFill>
              <a:latin typeface="Times New Roman" pitchFamily="18" charset="0"/>
              <a:cs typeface="Times New Roman" pitchFamily="18" charset="0"/>
            </a:endParaRPr>
          </a:p>
        </p:txBody>
      </p:sp>
      <p:sp>
        <p:nvSpPr>
          <p:cNvPr id="3" name="Rectangle 2"/>
          <p:cNvSpPr/>
          <p:nvPr/>
        </p:nvSpPr>
        <p:spPr>
          <a:xfrm>
            <a:off x="2362200" y="2650081"/>
            <a:ext cx="5057710" cy="1200329"/>
          </a:xfrm>
          <a:prstGeom prst="rect">
            <a:avLst/>
          </a:prstGeom>
        </p:spPr>
        <p:txBody>
          <a:bodyPr wrap="square">
            <a:spAutoFit/>
          </a:bodyPr>
          <a:lstStyle/>
          <a:p>
            <a:r>
              <a:rPr lang="de-DE" sz="2400" dirty="0">
                <a:solidFill>
                  <a:srgbClr val="000000"/>
                </a:solidFill>
                <a:latin typeface="Times New Roman" pitchFamily="18" charset="0"/>
                <a:cs typeface="Times New Roman" pitchFamily="18" charset="0"/>
              </a:rPr>
              <a:t>Khi năng lượng được chuyển từ dạng này sang dạng khác, từ vật này sang vật khác, thì luôn có một phần bị hao phí.</a:t>
            </a:r>
            <a:endParaRPr lang="en-US" sz="2400" dirty="0">
              <a:solidFill>
                <a:srgbClr val="000000"/>
              </a:solidFill>
              <a:latin typeface="Times New Roman" pitchFamily="18" charset="0"/>
              <a:cs typeface="Times New Roman" pitchFamily="18" charset="0"/>
            </a:endParaRPr>
          </a:p>
        </p:txBody>
      </p:sp>
      <p:sp>
        <p:nvSpPr>
          <p:cNvPr id="6" name="Rectangle 5"/>
          <p:cNvSpPr/>
          <p:nvPr/>
        </p:nvSpPr>
        <p:spPr>
          <a:xfrm>
            <a:off x="3352799" y="4655536"/>
            <a:ext cx="2525391" cy="1673022"/>
          </a:xfrm>
          <a:prstGeom prst="rect">
            <a:avLst/>
          </a:prstGeom>
        </p:spPr>
        <p:txBody>
          <a:bodyPr wrap="square">
            <a:spAutoFit/>
          </a:bodyPr>
          <a:lstStyle/>
          <a:p>
            <a:pPr algn="ctr">
              <a:lnSpc>
                <a:spcPct val="107000"/>
              </a:lnSpc>
              <a:spcBef>
                <a:spcPts val="600"/>
              </a:spcBef>
              <a:spcAft>
                <a:spcPts val="600"/>
              </a:spcAft>
            </a:pPr>
            <a:r>
              <a:rPr lang="de-DE" sz="2400" dirty="0">
                <a:solidFill>
                  <a:srgbClr val="000000"/>
                </a:solidFill>
                <a:latin typeface="Times New Roman"/>
                <a:ea typeface="Calibri"/>
                <a:cs typeface="Times New Roman"/>
              </a:rPr>
              <a:t>Động cơ điện chỉ có khoảng 10% năng lượng bị hao phí.</a:t>
            </a:r>
            <a:endParaRPr lang="en-US" sz="2400" dirty="0">
              <a:solidFill>
                <a:srgbClr val="000000"/>
              </a:solidFill>
              <a:latin typeface="Calibri"/>
              <a:ea typeface="Calibri"/>
              <a:cs typeface="Times New Roman"/>
            </a:endParaRPr>
          </a:p>
        </p:txBody>
      </p:sp>
      <p:sp>
        <p:nvSpPr>
          <p:cNvPr id="7" name="Rectangle 6"/>
          <p:cNvSpPr/>
          <p:nvPr/>
        </p:nvSpPr>
        <p:spPr>
          <a:xfrm>
            <a:off x="6257374" y="4762952"/>
            <a:ext cx="2623788" cy="1277850"/>
          </a:xfrm>
          <a:prstGeom prst="rect">
            <a:avLst/>
          </a:prstGeom>
        </p:spPr>
        <p:txBody>
          <a:bodyPr wrap="square">
            <a:spAutoFit/>
          </a:bodyPr>
          <a:lstStyle/>
          <a:p>
            <a:pPr algn="ctr">
              <a:lnSpc>
                <a:spcPct val="107000"/>
              </a:lnSpc>
              <a:spcBef>
                <a:spcPts val="600"/>
              </a:spcBef>
              <a:spcAft>
                <a:spcPts val="600"/>
              </a:spcAft>
            </a:pPr>
            <a:r>
              <a:rPr lang="de-DE" sz="2400" dirty="0">
                <a:solidFill>
                  <a:srgbClr val="000000"/>
                </a:solidFill>
                <a:latin typeface="Times New Roman"/>
                <a:ea typeface="Calibri"/>
                <a:cs typeface="Times New Roman"/>
              </a:rPr>
              <a:t>Pin mặt trời đến 90% năng lượng bị hao phí.</a:t>
            </a:r>
            <a:endParaRPr lang="en-US" sz="2400" dirty="0">
              <a:solidFill>
                <a:srgbClr val="000000"/>
              </a:solidFill>
              <a:latin typeface="Calibri"/>
              <a:ea typeface="Calibri"/>
              <a:cs typeface="Times New Roman"/>
            </a:endParaRPr>
          </a:p>
        </p:txBody>
      </p:sp>
      <p:sp>
        <p:nvSpPr>
          <p:cNvPr id="4" name="Rectangle 3"/>
          <p:cNvSpPr/>
          <p:nvPr/>
        </p:nvSpPr>
        <p:spPr>
          <a:xfrm>
            <a:off x="317420" y="4806976"/>
            <a:ext cx="2197180" cy="1569660"/>
          </a:xfrm>
          <a:prstGeom prst="rect">
            <a:avLst/>
          </a:prstGeom>
        </p:spPr>
        <p:txBody>
          <a:bodyPr wrap="square">
            <a:spAutoFit/>
          </a:bodyPr>
          <a:lstStyle/>
          <a:p>
            <a:pPr lvl="0" algn="ctr" eaLnBrk="0" hangingPunct="0"/>
            <a:r>
              <a:rPr lang="en-US" sz="2400" dirty="0" err="1">
                <a:solidFill>
                  <a:srgbClr val="000000"/>
                </a:solidFill>
                <a:latin typeface="Times New Roman" pitchFamily="18" charset="0"/>
                <a:cs typeface="Times New Roman" pitchFamily="18" charset="0"/>
              </a:rPr>
              <a:t>Động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cơ</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nhiệt</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có</a:t>
            </a:r>
            <a:r>
              <a:rPr lang="en-US" sz="2400" dirty="0">
                <a:solidFill>
                  <a:srgbClr val="000000"/>
                </a:solidFill>
                <a:latin typeface="Times New Roman" pitchFamily="18" charset="0"/>
                <a:cs typeface="Times New Roman" pitchFamily="18" charset="0"/>
              </a:rPr>
              <a:t> 60- 70% </a:t>
            </a:r>
            <a:r>
              <a:rPr lang="en-US" sz="2400" dirty="0" err="1">
                <a:solidFill>
                  <a:srgbClr val="000000"/>
                </a:solidFill>
                <a:latin typeface="Times New Roman" pitchFamily="18" charset="0"/>
                <a:cs typeface="Times New Roman" pitchFamily="18" charset="0"/>
              </a:rPr>
              <a:t>năng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lượng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bị</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hao</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phí</a:t>
            </a:r>
            <a:endParaRPr lang="en-US" sz="2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4084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8851"/>
                                        </p:tgtEl>
                                        <p:attrNameLst>
                                          <p:attrName>style.visibility</p:attrName>
                                        </p:attrNameLst>
                                      </p:cBhvr>
                                      <p:to>
                                        <p:strVal val="visible"/>
                                      </p:to>
                                    </p:set>
                                    <p:animEffect transition="in" filter="wipe(down)">
                                      <p:cBhvr>
                                        <p:cTn id="7" dur="500"/>
                                        <p:tgtEl>
                                          <p:spTgt spid="7885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6000" r="-5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latin typeface="Times New Roman" pitchFamily="18" charset="0"/>
                <a:cs typeface="Times New Roman" pitchFamily="18" charset="0"/>
              </a:rPr>
              <a:t>BÀI 27: HIỆU SUẤT</a:t>
            </a:r>
            <a:endParaRPr lang="en-US" dirty="0"/>
          </a:p>
        </p:txBody>
      </p:sp>
      <p:sp>
        <p:nvSpPr>
          <p:cNvPr id="5" name="Rectangle 4"/>
          <p:cNvSpPr/>
          <p:nvPr/>
        </p:nvSpPr>
        <p:spPr>
          <a:xfrm>
            <a:off x="304800" y="762000"/>
            <a:ext cx="3200400" cy="529434"/>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Bef>
                <a:spcPts val="600"/>
              </a:spcBef>
              <a:spcAft>
                <a:spcPts val="600"/>
              </a:spcAft>
            </a:pPr>
            <a:r>
              <a:rPr lang="de-DE" sz="2400" b="1" dirty="0">
                <a:solidFill>
                  <a:srgbClr val="000000"/>
                </a:solidFill>
                <a:latin typeface="Times New Roman"/>
                <a:ea typeface="Calibri"/>
                <a:cs typeface="Times New Roman"/>
              </a:rPr>
              <a:t>II. Hiệu suất</a:t>
            </a:r>
            <a:endParaRPr lang="en-US" sz="2400" dirty="0">
              <a:effectLst/>
              <a:latin typeface="Calibri"/>
              <a:ea typeface="Calibri"/>
              <a:cs typeface="Times New Roman"/>
            </a:endParaRPr>
          </a:p>
        </p:txBody>
      </p:sp>
      <p:sp>
        <p:nvSpPr>
          <p:cNvPr id="6" name="Cloud Callout 5"/>
          <p:cNvSpPr/>
          <p:nvPr/>
        </p:nvSpPr>
        <p:spPr>
          <a:xfrm>
            <a:off x="457200" y="1676400"/>
            <a:ext cx="4419600" cy="2438400"/>
          </a:xfrm>
          <a:prstGeom prst="cloudCallout">
            <a:avLst>
              <a:gd name="adj1" fmla="val 132292"/>
              <a:gd name="adj2" fmla="val 127799"/>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itchFamily="18" charset="0"/>
                <a:cs typeface="Times New Roman" pitchFamily="18" charset="0"/>
              </a:rPr>
              <a:t>Thảo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luận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nhóm</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hoàn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thành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phiếu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học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tập</a:t>
            </a:r>
            <a:r>
              <a:rPr lang="en-US" sz="2400" dirty="0" smtClean="0">
                <a:solidFill>
                  <a:schemeClr val="tx1"/>
                </a:solidFill>
                <a:latin typeface="Times New Roman" pitchFamily="18" charset="0"/>
                <a:cs typeface="Times New Roman" pitchFamily="18" charset="0"/>
              </a:rPr>
              <a:t> 2</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79237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latin typeface="Times New Roman" pitchFamily="18" charset="0"/>
                <a:cs typeface="Times New Roman" pitchFamily="18" charset="0"/>
              </a:rPr>
              <a:t>BÀI 27: HIỆU SUẤT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45849371"/>
              </p:ext>
            </p:extLst>
          </p:nvPr>
        </p:nvGraphicFramePr>
        <p:xfrm>
          <a:off x="381000" y="837600"/>
          <a:ext cx="8763000" cy="6020400"/>
        </p:xfrm>
        <a:graphic>
          <a:graphicData uri="http://schemas.openxmlformats.org/drawingml/2006/table">
            <a:tbl>
              <a:tblPr firstRow="1" firstCol="1" bandRow="1"/>
              <a:tblGrid>
                <a:gridCol w="2176778"/>
                <a:gridCol w="1818563"/>
                <a:gridCol w="1817647"/>
                <a:gridCol w="1552879"/>
                <a:gridCol w="1397133"/>
              </a:tblGrid>
              <a:tr h="1005624">
                <a:tc gridSpan="5">
                  <a:txBody>
                    <a:bodyPr/>
                    <a:lstStyle/>
                    <a:p>
                      <a:pPr algn="ctr">
                        <a:lnSpc>
                          <a:spcPct val="107000"/>
                        </a:lnSpc>
                        <a:spcAft>
                          <a:spcPts val="800"/>
                        </a:spcAft>
                      </a:pPr>
                      <a:r>
                        <a:rPr lang="de-DE" sz="2000" b="1" dirty="0">
                          <a:effectLst/>
                          <a:latin typeface="Times New Roman"/>
                          <a:ea typeface="Times New Roman"/>
                          <a:cs typeface="Times New Roman"/>
                        </a:rPr>
                        <a:t>PHIẾU HỌC TẬP 2</a:t>
                      </a:r>
                      <a:endParaRPr lang="en-US" sz="2000" dirty="0">
                        <a:effectLst/>
                        <a:latin typeface="Calibri"/>
                        <a:ea typeface="Calibri"/>
                        <a:cs typeface="Times New Roman"/>
                      </a:endParaRPr>
                    </a:p>
                    <a:p>
                      <a:pPr algn="ctr">
                        <a:lnSpc>
                          <a:spcPct val="107000"/>
                        </a:lnSpc>
                        <a:spcAft>
                          <a:spcPts val="800"/>
                        </a:spcAft>
                      </a:pPr>
                      <a:r>
                        <a:rPr lang="de-DE" sz="2000" b="1" dirty="0">
                          <a:effectLst/>
                          <a:latin typeface="Times New Roman"/>
                          <a:ea typeface="Times New Roman"/>
                          <a:cs typeface="Times New Roman"/>
                        </a:rPr>
                        <a:t>Xác định năng lượng hao phí của một số thiết bị điện sau:</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70776">
                <a:tc>
                  <a:txBody>
                    <a:bodyPr/>
                    <a:lstStyle/>
                    <a:p>
                      <a:pPr algn="ctr">
                        <a:lnSpc>
                          <a:spcPct val="107000"/>
                        </a:lnSpc>
                        <a:spcAft>
                          <a:spcPts val="800"/>
                        </a:spcAft>
                      </a:pPr>
                      <a:r>
                        <a:rPr lang="de-DE" sz="2000" b="1" dirty="0">
                          <a:effectLst/>
                          <a:latin typeface="Times New Roman"/>
                          <a:ea typeface="Times New Roman"/>
                          <a:cs typeface="Times New Roman"/>
                        </a:rPr>
                        <a:t>Thiết bị</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de-DE" sz="2000" b="1" dirty="0">
                          <a:effectLst/>
                          <a:latin typeface="Times New Roman"/>
                          <a:ea typeface="Times New Roman"/>
                          <a:cs typeface="Times New Roman"/>
                        </a:rPr>
                        <a:t>Năng lượng đầu vào</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de-DE" sz="2000" b="1" dirty="0">
                          <a:effectLst/>
                          <a:latin typeface="Times New Roman"/>
                          <a:ea typeface="Times New Roman"/>
                          <a:cs typeface="Times New Roman"/>
                        </a:rPr>
                        <a:t>Năng lượng đầu ra có ích</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de-DE" sz="2000" b="1">
                          <a:effectLst/>
                          <a:latin typeface="Times New Roman"/>
                          <a:ea typeface="Times New Roman"/>
                          <a:cs typeface="Times New Roman"/>
                        </a:rPr>
                        <a:t>Năng lượng hao phí</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de-DE" sz="2000" b="1">
                          <a:effectLst/>
                          <a:latin typeface="Times New Roman"/>
                          <a:ea typeface="Times New Roman"/>
                          <a:cs typeface="Times New Roman"/>
                        </a:rPr>
                        <a:t>Hiệu suất</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411289">
                <a:tc>
                  <a:txBody>
                    <a:bodyPr/>
                    <a:lstStyle/>
                    <a:p>
                      <a:pPr algn="ctr">
                        <a:lnSpc>
                          <a:spcPct val="107000"/>
                        </a:lnSpc>
                        <a:spcAft>
                          <a:spcPts val="800"/>
                        </a:spcAft>
                      </a:pPr>
                      <a:r>
                        <a:rPr lang="de-DE" sz="2000" dirty="0">
                          <a:effectLst/>
                          <a:latin typeface="Times New Roman"/>
                          <a:ea typeface="Times New Roman"/>
                          <a:cs typeface="Times New Roman"/>
                        </a:rPr>
                        <a:t>Máy phát điện</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a:txBody>
                    <a:bodyPr/>
                    <a:lstStyle/>
                    <a:p>
                      <a:pPr>
                        <a:lnSpc>
                          <a:spcPct val="107000"/>
                        </a:lnSpc>
                        <a:spcAft>
                          <a:spcPts val="800"/>
                        </a:spcAft>
                      </a:pPr>
                      <a:r>
                        <a:rPr lang="de-DE" sz="2000">
                          <a:effectLst/>
                          <a:latin typeface="Times New Roman"/>
                          <a:ea typeface="Times New Roman"/>
                          <a:cs typeface="Times New Roman"/>
                        </a:rPr>
                        <a:t> </a:t>
                      </a:r>
                      <a:endParaRPr lang="en-US" sz="2000">
                        <a:effectLst/>
                        <a:latin typeface="Calibri"/>
                        <a:ea typeface="Calibri"/>
                        <a:cs typeface="Times New Roman"/>
                      </a:endParaRPr>
                    </a:p>
                    <a:p>
                      <a:pPr algn="ctr">
                        <a:lnSpc>
                          <a:spcPct val="107000"/>
                        </a:lnSpc>
                        <a:spcAft>
                          <a:spcPts val="800"/>
                        </a:spcAft>
                      </a:pPr>
                      <a:r>
                        <a:rPr lang="de-DE" sz="2000">
                          <a:effectLst/>
                          <a:latin typeface="Times New Roman"/>
                          <a:ea typeface="Times New Roman"/>
                          <a:cs typeface="Times New Roman"/>
                        </a:rPr>
                        <a:t>Cơ năng</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dirty="0">
                          <a:effectLst/>
                          <a:latin typeface="Times New Roman"/>
                          <a:ea typeface="Times New Roman"/>
                          <a:cs typeface="Times New Roman"/>
                        </a:rPr>
                        <a:t>Điện năng</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effectLst/>
                          <a:latin typeface="Times New Roman"/>
                          <a:ea typeface="Times New Roman"/>
                          <a:cs typeface="Times New Roman"/>
                        </a:rPr>
                        <a:t> </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a:effectLst/>
                          <a:latin typeface="Times New Roman"/>
                          <a:ea typeface="Times New Roman"/>
                          <a:cs typeface="Times New Roman"/>
                        </a:rPr>
                        <a:t>96%</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4335">
                <a:tc>
                  <a:txBody>
                    <a:bodyPr/>
                    <a:lstStyle/>
                    <a:p>
                      <a:pPr algn="ctr">
                        <a:lnSpc>
                          <a:spcPct val="107000"/>
                        </a:lnSpc>
                        <a:spcAft>
                          <a:spcPts val="800"/>
                        </a:spcAft>
                      </a:pPr>
                      <a:r>
                        <a:rPr lang="de-DE" sz="2000" dirty="0">
                          <a:effectLst/>
                          <a:latin typeface="Times New Roman"/>
                          <a:ea typeface="Times New Roman"/>
                          <a:cs typeface="Times New Roman"/>
                        </a:rPr>
                        <a:t>Tuabin nước</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a:lnSpc>
                          <a:spcPct val="107000"/>
                        </a:lnSpc>
                        <a:spcAft>
                          <a:spcPts val="800"/>
                        </a:spcAft>
                      </a:pPr>
                      <a:r>
                        <a:rPr lang="de-DE" sz="2000" dirty="0">
                          <a:effectLst/>
                          <a:latin typeface="Times New Roman"/>
                          <a:ea typeface="Times New Roman"/>
                          <a:cs typeface="Times New Roman"/>
                        </a:rPr>
                        <a:t>Cơ năng</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effectLst/>
                          <a:latin typeface="Times New Roman"/>
                          <a:ea typeface="Times New Roman"/>
                          <a:cs typeface="Times New Roman"/>
                        </a:rPr>
                        <a:t> </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a:effectLst/>
                          <a:latin typeface="Times New Roman"/>
                          <a:ea typeface="Times New Roman"/>
                          <a:cs typeface="Times New Roman"/>
                        </a:rPr>
                        <a:t>90%</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289">
                <a:tc>
                  <a:txBody>
                    <a:bodyPr/>
                    <a:lstStyle/>
                    <a:p>
                      <a:pPr algn="ctr">
                        <a:lnSpc>
                          <a:spcPct val="107000"/>
                        </a:lnSpc>
                        <a:spcAft>
                          <a:spcPts val="800"/>
                        </a:spcAft>
                      </a:pPr>
                      <a:r>
                        <a:rPr lang="de-DE" sz="2000" dirty="0">
                          <a:effectLst/>
                          <a:latin typeface="Times New Roman"/>
                          <a:ea typeface="Times New Roman"/>
                          <a:cs typeface="Times New Roman"/>
                        </a:rPr>
                        <a:t>Máy hơi nước</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4">
                  <a:txBody>
                    <a:bodyPr/>
                    <a:lstStyle/>
                    <a:p>
                      <a:pPr>
                        <a:lnSpc>
                          <a:spcPct val="107000"/>
                        </a:lnSpc>
                        <a:spcAft>
                          <a:spcPts val="800"/>
                        </a:spcAft>
                      </a:pPr>
                      <a:r>
                        <a:rPr lang="de-DE" sz="2000">
                          <a:effectLst/>
                          <a:latin typeface="Times New Roman"/>
                          <a:ea typeface="Times New Roman"/>
                          <a:cs typeface="Times New Roman"/>
                        </a:rPr>
                        <a:t> </a:t>
                      </a:r>
                      <a:endParaRPr lang="en-US" sz="2000">
                        <a:effectLst/>
                        <a:latin typeface="Calibri"/>
                        <a:ea typeface="Calibri"/>
                        <a:cs typeface="Times New Roman"/>
                      </a:endParaRPr>
                    </a:p>
                    <a:p>
                      <a:pPr algn="ctr">
                        <a:lnSpc>
                          <a:spcPct val="107000"/>
                        </a:lnSpc>
                        <a:spcAft>
                          <a:spcPts val="800"/>
                        </a:spcAft>
                      </a:pPr>
                      <a:r>
                        <a:rPr lang="de-DE" sz="2000">
                          <a:effectLst/>
                          <a:latin typeface="Times New Roman"/>
                          <a:ea typeface="Times New Roman"/>
                          <a:cs typeface="Times New Roman"/>
                        </a:rPr>
                        <a:t> </a:t>
                      </a:r>
                      <a:endParaRPr lang="en-US" sz="2000">
                        <a:effectLst/>
                        <a:latin typeface="Calibri"/>
                        <a:ea typeface="Calibri"/>
                        <a:cs typeface="Times New Roman"/>
                      </a:endParaRPr>
                    </a:p>
                    <a:p>
                      <a:pPr algn="ctr">
                        <a:lnSpc>
                          <a:spcPct val="107000"/>
                        </a:lnSpc>
                        <a:spcAft>
                          <a:spcPts val="800"/>
                        </a:spcAft>
                      </a:pPr>
                      <a:r>
                        <a:rPr lang="de-DE" sz="2000">
                          <a:effectLst/>
                          <a:latin typeface="Times New Roman"/>
                          <a:ea typeface="Times New Roman"/>
                          <a:cs typeface="Times New Roman"/>
                        </a:rPr>
                        <a:t>Hóa năng</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de-DE" sz="2000" dirty="0">
                          <a:effectLst/>
                          <a:latin typeface="Times New Roman"/>
                          <a:ea typeface="Times New Roman"/>
                          <a:cs typeface="Times New Roman"/>
                        </a:rPr>
                        <a:t>Cơ năng</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spcAft>
                          <a:spcPts val="800"/>
                        </a:spcAft>
                      </a:pPr>
                      <a:r>
                        <a:rPr lang="de-DE" sz="2000">
                          <a:effectLst/>
                          <a:latin typeface="Times New Roman"/>
                          <a:ea typeface="Times New Roman"/>
                          <a:cs typeface="Times New Roman"/>
                        </a:rPr>
                        <a:t> </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de-DE" sz="2000">
                          <a:effectLst/>
                          <a:latin typeface="Times New Roman"/>
                          <a:ea typeface="Times New Roman"/>
                          <a:cs typeface="Times New Roman"/>
                        </a:rPr>
                        <a:t>15%</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61">
                <a:tc rowSpan="2">
                  <a:txBody>
                    <a:bodyPr/>
                    <a:lstStyle/>
                    <a:p>
                      <a:pPr algn="ctr">
                        <a:lnSpc>
                          <a:spcPct val="107000"/>
                        </a:lnSpc>
                        <a:spcAft>
                          <a:spcPts val="800"/>
                        </a:spcAft>
                      </a:pPr>
                      <a:r>
                        <a:rPr lang="de-DE" sz="2000" dirty="0">
                          <a:effectLst/>
                          <a:latin typeface="Times New Roman"/>
                          <a:ea typeface="Times New Roman"/>
                          <a:cs typeface="Times New Roman"/>
                        </a:rPr>
                        <a:t>Động cơ xăng</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411289">
                <a:tc vMerge="1">
                  <a:txBody>
                    <a:bodyPr/>
                    <a:lstStyle/>
                    <a:p>
                      <a:pPr algn="ctr">
                        <a:lnSpc>
                          <a:spcPct val="107000"/>
                        </a:lnSpc>
                        <a:spcAft>
                          <a:spcPts val="800"/>
                        </a:spcAft>
                      </a:pP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a:lnSpc>
                          <a:spcPct val="107000"/>
                        </a:lnSpc>
                        <a:spcAft>
                          <a:spcPts val="800"/>
                        </a:spcAft>
                      </a:pPr>
                      <a:r>
                        <a:rPr lang="de-DE" sz="2000" dirty="0">
                          <a:effectLst/>
                          <a:latin typeface="Times New Roman"/>
                          <a:ea typeface="Times New Roman"/>
                          <a:cs typeface="Times New Roman"/>
                        </a:rPr>
                        <a:t>Cơ năng</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a:effectLst/>
                          <a:latin typeface="Times New Roman"/>
                          <a:ea typeface="Times New Roman"/>
                          <a:cs typeface="Times New Roman"/>
                        </a:rPr>
                        <a:t> </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a:effectLst/>
                          <a:latin typeface="Times New Roman"/>
                          <a:ea typeface="Times New Roman"/>
                          <a:cs typeface="Times New Roman"/>
                        </a:rPr>
                        <a:t>35%</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3592">
                <a:tc>
                  <a:txBody>
                    <a:bodyPr/>
                    <a:lstStyle/>
                    <a:p>
                      <a:pPr algn="ctr">
                        <a:lnSpc>
                          <a:spcPct val="107000"/>
                        </a:lnSpc>
                        <a:spcAft>
                          <a:spcPts val="800"/>
                        </a:spcAft>
                      </a:pPr>
                      <a:r>
                        <a:rPr lang="de-DE" sz="2000" dirty="0">
                          <a:effectLst/>
                          <a:latin typeface="Times New Roman"/>
                          <a:ea typeface="Times New Roman"/>
                          <a:cs typeface="Times New Roman"/>
                        </a:rPr>
                        <a:t>Tuabin hơi nước</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a:lnSpc>
                          <a:spcPct val="107000"/>
                        </a:lnSpc>
                        <a:spcAft>
                          <a:spcPts val="800"/>
                        </a:spcAft>
                      </a:pPr>
                      <a:r>
                        <a:rPr lang="de-DE" sz="2000" dirty="0">
                          <a:effectLst/>
                          <a:latin typeface="Times New Roman"/>
                          <a:ea typeface="Times New Roman"/>
                          <a:cs typeface="Times New Roman"/>
                        </a:rPr>
                        <a:t>Cơ năng</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effectLst/>
                          <a:latin typeface="Times New Roman"/>
                          <a:ea typeface="Times New Roman"/>
                          <a:cs typeface="Times New Roman"/>
                        </a:rPr>
                        <a:t> </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a:effectLst/>
                          <a:latin typeface="Times New Roman"/>
                          <a:ea typeface="Times New Roman"/>
                          <a:cs typeface="Times New Roman"/>
                        </a:rPr>
                        <a:t>28%</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289">
                <a:tc>
                  <a:txBody>
                    <a:bodyPr/>
                    <a:lstStyle/>
                    <a:p>
                      <a:pPr algn="ctr">
                        <a:lnSpc>
                          <a:spcPct val="107000"/>
                        </a:lnSpc>
                        <a:spcAft>
                          <a:spcPts val="800"/>
                        </a:spcAft>
                      </a:pPr>
                      <a:r>
                        <a:rPr lang="de-DE" sz="2000" dirty="0">
                          <a:effectLst/>
                          <a:latin typeface="Times New Roman"/>
                          <a:ea typeface="Times New Roman"/>
                          <a:cs typeface="Times New Roman"/>
                        </a:rPr>
                        <a:t>Động cơ điện</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4">
                  <a:txBody>
                    <a:bodyPr/>
                    <a:lstStyle/>
                    <a:p>
                      <a:pPr>
                        <a:lnSpc>
                          <a:spcPct val="107000"/>
                        </a:lnSpc>
                        <a:spcAft>
                          <a:spcPts val="800"/>
                        </a:spcAft>
                      </a:pPr>
                      <a:r>
                        <a:rPr lang="de-DE" sz="2000">
                          <a:effectLst/>
                          <a:latin typeface="Times New Roman"/>
                          <a:ea typeface="Times New Roman"/>
                          <a:cs typeface="Times New Roman"/>
                        </a:rPr>
                        <a:t> </a:t>
                      </a:r>
                      <a:endParaRPr lang="en-US" sz="2000">
                        <a:effectLst/>
                        <a:latin typeface="Calibri"/>
                        <a:ea typeface="Calibri"/>
                        <a:cs typeface="Times New Roman"/>
                      </a:endParaRPr>
                    </a:p>
                    <a:p>
                      <a:pPr algn="ctr">
                        <a:lnSpc>
                          <a:spcPct val="107000"/>
                        </a:lnSpc>
                        <a:spcAft>
                          <a:spcPts val="800"/>
                        </a:spcAft>
                      </a:pPr>
                      <a:r>
                        <a:rPr lang="de-DE" sz="2000">
                          <a:effectLst/>
                          <a:latin typeface="Times New Roman"/>
                          <a:ea typeface="Times New Roman"/>
                          <a:cs typeface="Times New Roman"/>
                        </a:rPr>
                        <a:t>Điện năng</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a:effectLst/>
                          <a:latin typeface="Times New Roman"/>
                          <a:ea typeface="Times New Roman"/>
                          <a:cs typeface="Times New Roman"/>
                        </a:rPr>
                        <a:t>Cơ năng</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effectLst/>
                          <a:latin typeface="Times New Roman"/>
                          <a:ea typeface="Times New Roman"/>
                          <a:cs typeface="Times New Roman"/>
                        </a:rPr>
                        <a:t> </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a:effectLst/>
                          <a:latin typeface="Times New Roman"/>
                          <a:ea typeface="Times New Roman"/>
                          <a:cs typeface="Times New Roman"/>
                        </a:rPr>
                        <a:t>96%</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289">
                <a:tc>
                  <a:txBody>
                    <a:bodyPr/>
                    <a:lstStyle/>
                    <a:p>
                      <a:pPr algn="ctr">
                        <a:lnSpc>
                          <a:spcPct val="107000"/>
                        </a:lnSpc>
                        <a:spcAft>
                          <a:spcPts val="800"/>
                        </a:spcAft>
                      </a:pPr>
                      <a:r>
                        <a:rPr lang="de-DE" sz="2000" dirty="0">
                          <a:effectLst/>
                          <a:latin typeface="Times New Roman"/>
                          <a:ea typeface="Times New Roman"/>
                          <a:cs typeface="Times New Roman"/>
                        </a:rPr>
                        <a:t>Đèn dây tóc</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a:lnSpc>
                          <a:spcPct val="107000"/>
                        </a:lnSpc>
                        <a:spcAft>
                          <a:spcPts val="800"/>
                        </a:spcAft>
                      </a:pPr>
                      <a:r>
                        <a:rPr lang="de-DE" sz="2000">
                          <a:effectLst/>
                          <a:latin typeface="Times New Roman"/>
                          <a:ea typeface="Times New Roman"/>
                          <a:cs typeface="Times New Roman"/>
                        </a:rPr>
                        <a:t>Quang năng</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effectLst/>
                          <a:latin typeface="Times New Roman"/>
                          <a:ea typeface="Times New Roman"/>
                          <a:cs typeface="Times New Roman"/>
                        </a:rPr>
                        <a:t> </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a:effectLst/>
                          <a:latin typeface="Times New Roman"/>
                          <a:ea typeface="Times New Roman"/>
                          <a:cs typeface="Times New Roman"/>
                        </a:rPr>
                        <a:t>7%</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289">
                <a:tc>
                  <a:txBody>
                    <a:bodyPr/>
                    <a:lstStyle/>
                    <a:p>
                      <a:pPr algn="ctr">
                        <a:lnSpc>
                          <a:spcPct val="107000"/>
                        </a:lnSpc>
                        <a:spcAft>
                          <a:spcPts val="800"/>
                        </a:spcAft>
                      </a:pPr>
                      <a:r>
                        <a:rPr lang="de-DE" sz="2000" dirty="0">
                          <a:effectLst/>
                          <a:latin typeface="Times New Roman"/>
                          <a:ea typeface="Times New Roman"/>
                          <a:cs typeface="Times New Roman"/>
                        </a:rPr>
                        <a:t>Đèn LED</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a:lnSpc>
                          <a:spcPct val="107000"/>
                        </a:lnSpc>
                        <a:spcAft>
                          <a:spcPts val="800"/>
                        </a:spcAft>
                      </a:pPr>
                      <a:r>
                        <a:rPr lang="de-DE" sz="2000">
                          <a:effectLst/>
                          <a:latin typeface="Times New Roman"/>
                          <a:ea typeface="Times New Roman"/>
                          <a:cs typeface="Times New Roman"/>
                        </a:rPr>
                        <a:t>Quang năng</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effectLst/>
                          <a:latin typeface="Times New Roman"/>
                          <a:ea typeface="Times New Roman"/>
                          <a:cs typeface="Times New Roman"/>
                        </a:rPr>
                        <a:t> </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a:effectLst/>
                          <a:latin typeface="Times New Roman"/>
                          <a:ea typeface="Times New Roman"/>
                          <a:cs typeface="Times New Roman"/>
                        </a:rPr>
                        <a:t>95%</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289">
                <a:tc>
                  <a:txBody>
                    <a:bodyPr/>
                    <a:lstStyle/>
                    <a:p>
                      <a:pPr algn="ctr">
                        <a:lnSpc>
                          <a:spcPct val="107000"/>
                        </a:lnSpc>
                        <a:spcAft>
                          <a:spcPts val="800"/>
                        </a:spcAft>
                      </a:pPr>
                      <a:r>
                        <a:rPr lang="de-DE" sz="2000" dirty="0">
                          <a:effectLst/>
                          <a:latin typeface="Times New Roman"/>
                          <a:ea typeface="Times New Roman"/>
                          <a:cs typeface="Times New Roman"/>
                        </a:rPr>
                        <a:t>Bếp điện</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a:lnSpc>
                          <a:spcPct val="107000"/>
                        </a:lnSpc>
                        <a:spcAft>
                          <a:spcPts val="800"/>
                        </a:spcAft>
                      </a:pPr>
                      <a:r>
                        <a:rPr lang="de-DE" sz="2000">
                          <a:effectLst/>
                          <a:latin typeface="Times New Roman"/>
                          <a:ea typeface="Times New Roman"/>
                          <a:cs typeface="Times New Roman"/>
                        </a:rPr>
                        <a:t>Nhiệt năng</a:t>
                      </a:r>
                      <a:endParaRPr lang="en-US" sz="20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effectLst/>
                          <a:latin typeface="Times New Roman"/>
                          <a:ea typeface="Times New Roman"/>
                          <a:cs typeface="Times New Roman"/>
                        </a:rPr>
                        <a:t> </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dirty="0">
                          <a:effectLst/>
                          <a:latin typeface="Times New Roman"/>
                          <a:ea typeface="Times New Roman"/>
                          <a:cs typeface="Times New Roman"/>
                        </a:rPr>
                        <a:t>90%</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289">
                <a:tc gridSpan="5">
                  <a:txBody>
                    <a:bodyPr/>
                    <a:lstStyle/>
                    <a:p>
                      <a:pPr>
                        <a:lnSpc>
                          <a:spcPct val="107000"/>
                        </a:lnSpc>
                        <a:spcAft>
                          <a:spcPts val="800"/>
                        </a:spcAft>
                      </a:pPr>
                      <a:r>
                        <a:rPr lang="de-DE" sz="2000" dirty="0">
                          <a:effectLst/>
                          <a:latin typeface="Times New Roman"/>
                          <a:ea typeface="Times New Roman"/>
                          <a:cs typeface="Times New Roman"/>
                        </a:rPr>
                        <a:t>Dựa vào bảng trên hãy đưa ra cách lựa chọn sử dụng các thiết bị để tiết kiệm điện.</a:t>
                      </a:r>
                      <a:endParaRPr lang="en-US" sz="2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Rectangle 1"/>
          <p:cNvSpPr>
            <a:spLocks noChangeArrowheads="1"/>
          </p:cNvSpPr>
          <p:nvPr/>
        </p:nvSpPr>
        <p:spPr bwMode="auto">
          <a:xfrm>
            <a:off x="1624013" y="18637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10921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latin typeface="Times New Roman" pitchFamily="18" charset="0"/>
                <a:cs typeface="Times New Roman" pitchFamily="18" charset="0"/>
              </a:rPr>
              <a:t>BÀI 27: HIỆU SUẤT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294731315"/>
              </p:ext>
            </p:extLst>
          </p:nvPr>
        </p:nvGraphicFramePr>
        <p:xfrm>
          <a:off x="395286" y="685800"/>
          <a:ext cx="8763001" cy="6172197"/>
        </p:xfrm>
        <a:graphic>
          <a:graphicData uri="http://schemas.openxmlformats.org/drawingml/2006/table">
            <a:tbl>
              <a:tblPr firstRow="1" firstCol="1" bandRow="1"/>
              <a:tblGrid>
                <a:gridCol w="1956055"/>
                <a:gridCol w="1405096"/>
                <a:gridCol w="1866794"/>
                <a:gridCol w="2316177"/>
                <a:gridCol w="1218879"/>
              </a:tblGrid>
              <a:tr h="760692">
                <a:tc>
                  <a:txBody>
                    <a:bodyPr/>
                    <a:lstStyle/>
                    <a:p>
                      <a:pPr algn="ctr">
                        <a:lnSpc>
                          <a:spcPct val="107000"/>
                        </a:lnSpc>
                        <a:spcAft>
                          <a:spcPts val="800"/>
                        </a:spcAft>
                      </a:pPr>
                      <a:r>
                        <a:rPr lang="de-DE" sz="2000" b="1" dirty="0">
                          <a:effectLst/>
                          <a:latin typeface="Times New Roman"/>
                          <a:ea typeface="Times New Roman"/>
                          <a:cs typeface="Times New Roman"/>
                        </a:rPr>
                        <a:t>Thiết bị</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07000"/>
                        </a:lnSpc>
                        <a:spcAft>
                          <a:spcPts val="800"/>
                        </a:spcAft>
                      </a:pPr>
                      <a:r>
                        <a:rPr lang="de-DE" sz="2000" b="1">
                          <a:effectLst/>
                          <a:latin typeface="Times New Roman"/>
                          <a:ea typeface="Times New Roman"/>
                          <a:cs typeface="Times New Roman"/>
                        </a:rPr>
                        <a:t>Năng lượng đầu vào</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07000"/>
                        </a:lnSpc>
                        <a:spcAft>
                          <a:spcPts val="800"/>
                        </a:spcAft>
                      </a:pPr>
                      <a:r>
                        <a:rPr lang="de-DE" sz="2000" b="1" dirty="0">
                          <a:effectLst/>
                          <a:latin typeface="Times New Roman"/>
                          <a:ea typeface="Times New Roman"/>
                          <a:cs typeface="Times New Roman"/>
                        </a:rPr>
                        <a:t>Năng lượng đầu ra có ích</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07000"/>
                        </a:lnSpc>
                        <a:spcAft>
                          <a:spcPts val="800"/>
                        </a:spcAft>
                      </a:pPr>
                      <a:r>
                        <a:rPr lang="de-DE" sz="2000" b="1">
                          <a:effectLst/>
                          <a:latin typeface="Times New Roman"/>
                          <a:ea typeface="Times New Roman"/>
                          <a:cs typeface="Times New Roman"/>
                        </a:rPr>
                        <a:t>Năng lượng hao phí</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07000"/>
                        </a:lnSpc>
                        <a:spcAft>
                          <a:spcPts val="800"/>
                        </a:spcAft>
                      </a:pPr>
                      <a:r>
                        <a:rPr lang="de-DE" sz="2000" b="1">
                          <a:effectLst/>
                          <a:latin typeface="Times New Roman"/>
                          <a:ea typeface="Times New Roman"/>
                          <a:cs typeface="Times New Roman"/>
                        </a:rPr>
                        <a:t>Hiệu suất</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491955">
                <a:tc>
                  <a:txBody>
                    <a:bodyPr/>
                    <a:lstStyle/>
                    <a:p>
                      <a:pPr algn="ctr">
                        <a:lnSpc>
                          <a:spcPct val="107000"/>
                        </a:lnSpc>
                        <a:spcAft>
                          <a:spcPts val="800"/>
                        </a:spcAft>
                      </a:pPr>
                      <a:r>
                        <a:rPr lang="de-DE" sz="2000" dirty="0">
                          <a:effectLst/>
                          <a:latin typeface="Times New Roman"/>
                          <a:ea typeface="Times New Roman"/>
                          <a:cs typeface="Times New Roman"/>
                        </a:rPr>
                        <a:t>Máy phát điện</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a:txBody>
                    <a:bodyPr/>
                    <a:lstStyle/>
                    <a:p>
                      <a:pPr>
                        <a:lnSpc>
                          <a:spcPct val="107000"/>
                        </a:lnSpc>
                        <a:spcAft>
                          <a:spcPts val="800"/>
                        </a:spcAft>
                      </a:pPr>
                      <a:r>
                        <a:rPr lang="de-DE" sz="2000">
                          <a:effectLst/>
                          <a:latin typeface="Times New Roman"/>
                          <a:ea typeface="Times New Roman"/>
                          <a:cs typeface="Times New Roman"/>
                        </a:rPr>
                        <a:t> </a:t>
                      </a:r>
                      <a:endParaRPr lang="en-US" sz="2000">
                        <a:effectLst/>
                        <a:latin typeface="Calibri"/>
                        <a:ea typeface="Calibri"/>
                        <a:cs typeface="Times New Roman"/>
                      </a:endParaRPr>
                    </a:p>
                    <a:p>
                      <a:pPr algn="ctr">
                        <a:lnSpc>
                          <a:spcPct val="107000"/>
                        </a:lnSpc>
                        <a:spcAft>
                          <a:spcPts val="800"/>
                        </a:spcAft>
                      </a:pPr>
                      <a:r>
                        <a:rPr lang="de-DE" sz="2000">
                          <a:effectLst/>
                          <a:latin typeface="Times New Roman"/>
                          <a:ea typeface="Times New Roman"/>
                          <a:cs typeface="Times New Roman"/>
                        </a:rPr>
                        <a:t>Cơ năng</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a:effectLst/>
                          <a:latin typeface="Times New Roman"/>
                          <a:ea typeface="Times New Roman"/>
                          <a:cs typeface="Times New Roman"/>
                        </a:rPr>
                        <a:t>Điện năng</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dirty="0" smtClean="0">
                          <a:effectLst/>
                          <a:latin typeface="Times New Roman"/>
                          <a:ea typeface="Times New Roman"/>
                          <a:cs typeface="Times New Roman"/>
                        </a:rPr>
                        <a:t>Nhiệt năng</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a:effectLst/>
                          <a:latin typeface="Times New Roman"/>
                          <a:ea typeface="Times New Roman"/>
                          <a:cs typeface="Times New Roman"/>
                        </a:rPr>
                        <a:t>96%</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1955">
                <a:tc>
                  <a:txBody>
                    <a:bodyPr/>
                    <a:lstStyle/>
                    <a:p>
                      <a:pPr algn="ctr">
                        <a:lnSpc>
                          <a:spcPct val="107000"/>
                        </a:lnSpc>
                        <a:spcAft>
                          <a:spcPts val="800"/>
                        </a:spcAft>
                      </a:pPr>
                      <a:r>
                        <a:rPr lang="de-DE" sz="2000" dirty="0">
                          <a:effectLst/>
                          <a:latin typeface="Times New Roman"/>
                          <a:ea typeface="Times New Roman"/>
                          <a:cs typeface="Times New Roman"/>
                        </a:rPr>
                        <a:t>Tuabin nước</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a:lnSpc>
                          <a:spcPct val="107000"/>
                        </a:lnSpc>
                        <a:spcAft>
                          <a:spcPts val="800"/>
                        </a:spcAft>
                      </a:pPr>
                      <a:r>
                        <a:rPr lang="de-DE" sz="2000">
                          <a:effectLst/>
                          <a:latin typeface="Times New Roman"/>
                          <a:ea typeface="Times New Roman"/>
                          <a:cs typeface="Times New Roman"/>
                        </a:rPr>
                        <a:t>Cơ năng</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dirty="0">
                          <a:effectLst/>
                          <a:latin typeface="Times New Roman"/>
                          <a:ea typeface="Times New Roman"/>
                          <a:cs typeface="Times New Roman"/>
                        </a:rPr>
                        <a:t>Nhiệt năng</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a:effectLst/>
                          <a:latin typeface="Times New Roman"/>
                          <a:ea typeface="Times New Roman"/>
                          <a:cs typeface="Times New Roman"/>
                        </a:rPr>
                        <a:t>90%</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1955">
                <a:tc>
                  <a:txBody>
                    <a:bodyPr/>
                    <a:lstStyle/>
                    <a:p>
                      <a:pPr algn="ctr">
                        <a:lnSpc>
                          <a:spcPct val="107000"/>
                        </a:lnSpc>
                        <a:spcAft>
                          <a:spcPts val="800"/>
                        </a:spcAft>
                      </a:pPr>
                      <a:r>
                        <a:rPr lang="de-DE" sz="2000">
                          <a:effectLst/>
                          <a:latin typeface="Times New Roman"/>
                          <a:ea typeface="Times New Roman"/>
                          <a:cs typeface="Times New Roman"/>
                        </a:rPr>
                        <a:t>Máy hơi nước</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3">
                  <a:txBody>
                    <a:bodyPr/>
                    <a:lstStyle/>
                    <a:p>
                      <a:pPr>
                        <a:lnSpc>
                          <a:spcPct val="107000"/>
                        </a:lnSpc>
                        <a:spcAft>
                          <a:spcPts val="800"/>
                        </a:spcAft>
                      </a:pPr>
                      <a:r>
                        <a:rPr lang="de-DE" sz="2000" dirty="0">
                          <a:effectLst/>
                          <a:latin typeface="Times New Roman"/>
                          <a:ea typeface="Times New Roman"/>
                          <a:cs typeface="Times New Roman"/>
                        </a:rPr>
                        <a:t> </a:t>
                      </a:r>
                      <a:endParaRPr lang="en-US" sz="2000" dirty="0">
                        <a:effectLst/>
                        <a:latin typeface="Calibri"/>
                        <a:ea typeface="Calibri"/>
                        <a:cs typeface="Times New Roman"/>
                      </a:endParaRPr>
                    </a:p>
                    <a:p>
                      <a:pPr algn="ctr">
                        <a:lnSpc>
                          <a:spcPct val="107000"/>
                        </a:lnSpc>
                        <a:spcAft>
                          <a:spcPts val="800"/>
                        </a:spcAft>
                      </a:pPr>
                      <a:r>
                        <a:rPr lang="de-DE" sz="2000" dirty="0">
                          <a:effectLst/>
                          <a:latin typeface="Times New Roman"/>
                          <a:ea typeface="Times New Roman"/>
                          <a:cs typeface="Times New Roman"/>
                        </a:rPr>
                        <a:t> </a:t>
                      </a:r>
                      <a:endParaRPr lang="en-US" sz="2000" dirty="0">
                        <a:effectLst/>
                        <a:latin typeface="Calibri"/>
                        <a:ea typeface="Calibri"/>
                        <a:cs typeface="Times New Roman"/>
                      </a:endParaRPr>
                    </a:p>
                    <a:p>
                      <a:pPr algn="ctr">
                        <a:lnSpc>
                          <a:spcPct val="107000"/>
                        </a:lnSpc>
                        <a:spcAft>
                          <a:spcPts val="800"/>
                        </a:spcAft>
                      </a:pPr>
                      <a:r>
                        <a:rPr lang="de-DE" sz="2000" dirty="0">
                          <a:effectLst/>
                          <a:latin typeface="Times New Roman"/>
                          <a:ea typeface="Times New Roman"/>
                          <a:cs typeface="Times New Roman"/>
                        </a:rPr>
                        <a:t>Hóa năng</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a:effectLst/>
                          <a:latin typeface="Times New Roman"/>
                          <a:ea typeface="Times New Roman"/>
                          <a:cs typeface="Times New Roman"/>
                        </a:rPr>
                        <a:t>Cơ năng</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dirty="0">
                          <a:effectLst/>
                          <a:latin typeface="Times New Roman"/>
                          <a:ea typeface="Times New Roman"/>
                          <a:cs typeface="Times New Roman"/>
                        </a:rPr>
                        <a:t>Nhiệt năng</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a:effectLst/>
                          <a:latin typeface="Times New Roman"/>
                          <a:ea typeface="Times New Roman"/>
                          <a:cs typeface="Times New Roman"/>
                        </a:rPr>
                        <a:t>15%</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1955">
                <a:tc>
                  <a:txBody>
                    <a:bodyPr/>
                    <a:lstStyle/>
                    <a:p>
                      <a:pPr algn="ctr">
                        <a:lnSpc>
                          <a:spcPct val="107000"/>
                        </a:lnSpc>
                        <a:spcAft>
                          <a:spcPts val="800"/>
                        </a:spcAft>
                      </a:pPr>
                      <a:r>
                        <a:rPr lang="de-DE" sz="2000" dirty="0">
                          <a:effectLst/>
                          <a:latin typeface="Times New Roman"/>
                          <a:ea typeface="Times New Roman"/>
                          <a:cs typeface="Times New Roman"/>
                        </a:rPr>
                        <a:t>Động cơ xăng</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a:lnSpc>
                          <a:spcPct val="107000"/>
                        </a:lnSpc>
                        <a:spcAft>
                          <a:spcPts val="800"/>
                        </a:spcAft>
                      </a:pPr>
                      <a:r>
                        <a:rPr lang="de-DE" sz="2000">
                          <a:effectLst/>
                          <a:latin typeface="Times New Roman"/>
                          <a:ea typeface="Times New Roman"/>
                          <a:cs typeface="Times New Roman"/>
                        </a:rPr>
                        <a:t>Cơ năng</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dirty="0" smtClean="0">
                          <a:effectLst/>
                          <a:latin typeface="Times New Roman"/>
                          <a:ea typeface="Times New Roman"/>
                          <a:cs typeface="Times New Roman"/>
                        </a:rPr>
                        <a:t>Nhiệt năng</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a:effectLst/>
                          <a:latin typeface="Times New Roman"/>
                          <a:ea typeface="Times New Roman"/>
                          <a:cs typeface="Times New Roman"/>
                        </a:rPr>
                        <a:t>35%</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1955">
                <a:tc>
                  <a:txBody>
                    <a:bodyPr/>
                    <a:lstStyle/>
                    <a:p>
                      <a:pPr algn="ctr">
                        <a:lnSpc>
                          <a:spcPct val="107000"/>
                        </a:lnSpc>
                        <a:spcAft>
                          <a:spcPts val="800"/>
                        </a:spcAft>
                      </a:pPr>
                      <a:r>
                        <a:rPr lang="de-DE" sz="2000" dirty="0">
                          <a:effectLst/>
                          <a:latin typeface="Times New Roman"/>
                          <a:ea typeface="Times New Roman"/>
                          <a:cs typeface="Times New Roman"/>
                        </a:rPr>
                        <a:t>Tuabin hơi nước</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a:lnSpc>
                          <a:spcPct val="107000"/>
                        </a:lnSpc>
                        <a:spcAft>
                          <a:spcPts val="800"/>
                        </a:spcAft>
                      </a:pPr>
                      <a:r>
                        <a:rPr lang="de-DE" sz="2000" dirty="0">
                          <a:effectLst/>
                          <a:latin typeface="Times New Roman"/>
                          <a:ea typeface="Times New Roman"/>
                          <a:cs typeface="Times New Roman"/>
                        </a:rPr>
                        <a:t>Cơ năng</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dirty="0">
                          <a:effectLst/>
                          <a:latin typeface="Times New Roman"/>
                          <a:ea typeface="Times New Roman"/>
                          <a:cs typeface="Times New Roman"/>
                        </a:rPr>
                        <a:t>Nhiệt năng</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a:effectLst/>
                          <a:latin typeface="Times New Roman"/>
                          <a:ea typeface="Times New Roman"/>
                          <a:cs typeface="Times New Roman"/>
                        </a:rPr>
                        <a:t>28%</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1955">
                <a:tc>
                  <a:txBody>
                    <a:bodyPr/>
                    <a:lstStyle/>
                    <a:p>
                      <a:pPr algn="ctr">
                        <a:lnSpc>
                          <a:spcPct val="107000"/>
                        </a:lnSpc>
                        <a:spcAft>
                          <a:spcPts val="800"/>
                        </a:spcAft>
                      </a:pPr>
                      <a:r>
                        <a:rPr lang="de-DE" sz="2000">
                          <a:effectLst/>
                          <a:latin typeface="Times New Roman"/>
                          <a:ea typeface="Times New Roman"/>
                          <a:cs typeface="Times New Roman"/>
                        </a:rPr>
                        <a:t>Động cơ điện</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4">
                  <a:txBody>
                    <a:bodyPr/>
                    <a:lstStyle/>
                    <a:p>
                      <a:pPr>
                        <a:lnSpc>
                          <a:spcPct val="107000"/>
                        </a:lnSpc>
                        <a:spcAft>
                          <a:spcPts val="800"/>
                        </a:spcAft>
                      </a:pPr>
                      <a:r>
                        <a:rPr lang="de-DE" sz="2000">
                          <a:effectLst/>
                          <a:latin typeface="Times New Roman"/>
                          <a:ea typeface="Times New Roman"/>
                          <a:cs typeface="Times New Roman"/>
                        </a:rPr>
                        <a:t> </a:t>
                      </a:r>
                      <a:endParaRPr lang="en-US" sz="2000">
                        <a:effectLst/>
                        <a:latin typeface="Calibri"/>
                        <a:ea typeface="Calibri"/>
                        <a:cs typeface="Times New Roman"/>
                      </a:endParaRPr>
                    </a:p>
                    <a:p>
                      <a:pPr algn="ctr">
                        <a:lnSpc>
                          <a:spcPct val="107000"/>
                        </a:lnSpc>
                        <a:spcAft>
                          <a:spcPts val="800"/>
                        </a:spcAft>
                      </a:pPr>
                      <a:r>
                        <a:rPr lang="de-DE" sz="2000">
                          <a:effectLst/>
                          <a:latin typeface="Times New Roman"/>
                          <a:ea typeface="Times New Roman"/>
                          <a:cs typeface="Times New Roman"/>
                        </a:rPr>
                        <a:t>Điện Nhiệt năng năng</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dirty="0">
                          <a:effectLst/>
                          <a:latin typeface="Times New Roman"/>
                          <a:ea typeface="Times New Roman"/>
                          <a:cs typeface="Times New Roman"/>
                        </a:rPr>
                        <a:t>Cơ năng</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dirty="0">
                          <a:effectLst/>
                          <a:latin typeface="Times New Roman"/>
                          <a:ea typeface="Times New Roman"/>
                          <a:cs typeface="Times New Roman"/>
                        </a:rPr>
                        <a:t>Nhiệt năng</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a:effectLst/>
                          <a:latin typeface="Times New Roman"/>
                          <a:ea typeface="Times New Roman"/>
                          <a:cs typeface="Times New Roman"/>
                        </a:rPr>
                        <a:t>96%</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1955">
                <a:tc>
                  <a:txBody>
                    <a:bodyPr/>
                    <a:lstStyle/>
                    <a:p>
                      <a:pPr algn="ctr">
                        <a:lnSpc>
                          <a:spcPct val="107000"/>
                        </a:lnSpc>
                        <a:spcAft>
                          <a:spcPts val="800"/>
                        </a:spcAft>
                      </a:pPr>
                      <a:r>
                        <a:rPr lang="de-DE" sz="2000">
                          <a:effectLst/>
                          <a:latin typeface="Times New Roman"/>
                          <a:ea typeface="Times New Roman"/>
                          <a:cs typeface="Times New Roman"/>
                        </a:rPr>
                        <a:t>Đèn dây tóc</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a:lnSpc>
                          <a:spcPct val="107000"/>
                        </a:lnSpc>
                        <a:spcAft>
                          <a:spcPts val="800"/>
                        </a:spcAft>
                      </a:pPr>
                      <a:r>
                        <a:rPr lang="de-DE" sz="2000" dirty="0">
                          <a:effectLst/>
                          <a:latin typeface="Times New Roman"/>
                          <a:ea typeface="Times New Roman"/>
                          <a:cs typeface="Times New Roman"/>
                        </a:rPr>
                        <a:t>Quang năng</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dirty="0">
                          <a:effectLst/>
                          <a:latin typeface="Times New Roman"/>
                          <a:ea typeface="Times New Roman"/>
                          <a:cs typeface="Times New Roman"/>
                        </a:rPr>
                        <a:t>Nhiệt năng</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a:effectLst/>
                          <a:latin typeface="Times New Roman"/>
                          <a:ea typeface="Times New Roman"/>
                          <a:cs typeface="Times New Roman"/>
                        </a:rPr>
                        <a:t>7%</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1955">
                <a:tc>
                  <a:txBody>
                    <a:bodyPr/>
                    <a:lstStyle/>
                    <a:p>
                      <a:pPr algn="ctr">
                        <a:lnSpc>
                          <a:spcPct val="107000"/>
                        </a:lnSpc>
                        <a:spcAft>
                          <a:spcPts val="800"/>
                        </a:spcAft>
                      </a:pPr>
                      <a:r>
                        <a:rPr lang="de-DE" sz="2000">
                          <a:effectLst/>
                          <a:latin typeface="Times New Roman"/>
                          <a:ea typeface="Times New Roman"/>
                          <a:cs typeface="Times New Roman"/>
                        </a:rPr>
                        <a:t>Đèn LED</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a:lnSpc>
                          <a:spcPct val="107000"/>
                        </a:lnSpc>
                        <a:spcAft>
                          <a:spcPts val="800"/>
                        </a:spcAft>
                      </a:pPr>
                      <a:r>
                        <a:rPr lang="de-DE" sz="2000" dirty="0">
                          <a:effectLst/>
                          <a:latin typeface="Times New Roman"/>
                          <a:ea typeface="Times New Roman"/>
                          <a:cs typeface="Times New Roman"/>
                        </a:rPr>
                        <a:t>Quang năng</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dirty="0" smtClean="0">
                          <a:effectLst/>
                          <a:latin typeface="Times New Roman"/>
                          <a:ea typeface="Times New Roman"/>
                          <a:cs typeface="Times New Roman"/>
                        </a:rPr>
                        <a:t>Nhiệt năng</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a:effectLst/>
                          <a:latin typeface="Times New Roman"/>
                          <a:ea typeface="Times New Roman"/>
                          <a:cs typeface="Times New Roman"/>
                        </a:rPr>
                        <a:t>95%</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75865">
                <a:tc>
                  <a:txBody>
                    <a:bodyPr/>
                    <a:lstStyle/>
                    <a:p>
                      <a:pPr algn="ctr">
                        <a:lnSpc>
                          <a:spcPct val="107000"/>
                        </a:lnSpc>
                        <a:spcAft>
                          <a:spcPts val="800"/>
                        </a:spcAft>
                      </a:pPr>
                      <a:r>
                        <a:rPr lang="de-DE" sz="2000">
                          <a:effectLst/>
                          <a:latin typeface="Times New Roman"/>
                          <a:ea typeface="Times New Roman"/>
                          <a:cs typeface="Times New Roman"/>
                        </a:rPr>
                        <a:t>Bếp điện</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a:lnSpc>
                          <a:spcPct val="107000"/>
                        </a:lnSpc>
                        <a:spcAft>
                          <a:spcPts val="800"/>
                        </a:spcAft>
                      </a:pPr>
                      <a:r>
                        <a:rPr lang="de-DE" sz="2000">
                          <a:effectLst/>
                          <a:latin typeface="Times New Roman"/>
                          <a:ea typeface="Times New Roman"/>
                          <a:cs typeface="Times New Roman"/>
                        </a:rPr>
                        <a:t>Nhiệt năng</a:t>
                      </a:r>
                      <a:endParaRPr lang="en-US" sz="200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2000" dirty="0">
                          <a:effectLst/>
                          <a:latin typeface="Times New Roman"/>
                          <a:ea typeface="Times New Roman"/>
                          <a:cs typeface="Times New Roman"/>
                        </a:rPr>
                        <a:t>Nhiệt năng làm nóng vỏ thieetss bị và tỏa nhiệt ra môi trường</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DE" sz="2000" dirty="0">
                          <a:effectLst/>
                          <a:latin typeface="Times New Roman"/>
                          <a:ea typeface="Times New Roman"/>
                          <a:cs typeface="Times New Roman"/>
                        </a:rPr>
                        <a:t>90%</a:t>
                      </a:r>
                      <a:endParaRPr lang="en-US" sz="2000" dirty="0">
                        <a:effectLst/>
                        <a:latin typeface="Calibri"/>
                        <a:ea typeface="Calibri"/>
                        <a:cs typeface="Times New Roman"/>
                      </a:endParaRPr>
                    </a:p>
                  </a:txBody>
                  <a:tcPr marL="61797" marR="61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387755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xmlns="" id="{78423D14-A1A2-44E7-A43D-0BD9711A36E4}"/>
              </a:ext>
            </a:extLst>
          </p:cNvPr>
          <p:cNvSpPr>
            <a:spLocks noGrp="1" noChangeArrowheads="1"/>
          </p:cNvSpPr>
          <p:nvPr>
            <p:ph type="title"/>
          </p:nvPr>
        </p:nvSpPr>
        <p:spPr/>
        <p:txBody>
          <a:bodyPr/>
          <a:lstStyle/>
          <a:p>
            <a:r>
              <a:rPr lang="en-US" dirty="0">
                <a:solidFill>
                  <a:srgbClr val="FF0000"/>
                </a:solidFill>
                <a:latin typeface="Times New Roman" pitchFamily="18" charset="0"/>
                <a:cs typeface="Times New Roman" pitchFamily="18" charset="0"/>
              </a:rPr>
              <a:t>BÀI 27: HIỆU SUẤT</a:t>
            </a:r>
            <a:endParaRPr lang="en-US" altLang="en-US" dirty="0"/>
          </a:p>
        </p:txBody>
      </p:sp>
      <p:grpSp>
        <p:nvGrpSpPr>
          <p:cNvPr id="70659" name="Group 3">
            <a:extLst>
              <a:ext uri="{FF2B5EF4-FFF2-40B4-BE49-F238E27FC236}">
                <a16:creationId xmlns:a16="http://schemas.microsoft.com/office/drawing/2014/main" xmlns="" id="{2BEAC81C-64E0-4D1C-9895-B378A480DA11}"/>
              </a:ext>
            </a:extLst>
          </p:cNvPr>
          <p:cNvGrpSpPr>
            <a:grpSpLocks/>
          </p:cNvGrpSpPr>
          <p:nvPr/>
        </p:nvGrpSpPr>
        <p:grpSpPr bwMode="auto">
          <a:xfrm>
            <a:off x="57150" y="1214812"/>
            <a:ext cx="9003381" cy="5436309"/>
            <a:chOff x="713" y="1296"/>
            <a:chExt cx="3991" cy="2838"/>
          </a:xfrm>
        </p:grpSpPr>
        <p:sp>
          <p:nvSpPr>
            <p:cNvPr id="70660" name="Rectangle 4">
              <a:extLst>
                <a:ext uri="{FF2B5EF4-FFF2-40B4-BE49-F238E27FC236}">
                  <a16:creationId xmlns:a16="http://schemas.microsoft.com/office/drawing/2014/main" xmlns="" id="{B1575472-8EB1-4E75-8C37-A2634374BE57}"/>
                </a:ext>
              </a:extLst>
            </p:cNvPr>
            <p:cNvSpPr>
              <a:spLocks noChangeArrowheads="1"/>
            </p:cNvSpPr>
            <p:nvPr/>
          </p:nvSpPr>
          <p:spPr bwMode="gray">
            <a:xfrm rot="14679362">
              <a:off x="3016" y="2556"/>
              <a:ext cx="695" cy="137"/>
            </a:xfrm>
            <a:prstGeom prst="rect">
              <a:avLst/>
            </a:prstGeom>
            <a:gradFill rotWithShape="1">
              <a:gsLst>
                <a:gs pos="0">
                  <a:schemeClr val="bg2"/>
                </a:gs>
                <a:gs pos="50000">
                  <a:schemeClr val="bg2">
                    <a:gamma/>
                    <a:tint val="51373"/>
                    <a:invGamma/>
                  </a:schemeClr>
                </a:gs>
                <a:gs pos="100000">
                  <a:schemeClr val="bg2"/>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0661" name="Rectangle 5">
              <a:extLst>
                <a:ext uri="{FF2B5EF4-FFF2-40B4-BE49-F238E27FC236}">
                  <a16:creationId xmlns:a16="http://schemas.microsoft.com/office/drawing/2014/main" xmlns="" id="{09CDC6B6-E61C-48FF-86F9-59DDE1FB5081}"/>
                </a:ext>
              </a:extLst>
            </p:cNvPr>
            <p:cNvSpPr>
              <a:spLocks noChangeArrowheads="1"/>
            </p:cNvSpPr>
            <p:nvPr/>
          </p:nvSpPr>
          <p:spPr bwMode="gray">
            <a:xfrm>
              <a:off x="1761" y="1864"/>
              <a:ext cx="657" cy="128"/>
            </a:xfrm>
            <a:prstGeom prst="rect">
              <a:avLst/>
            </a:prstGeom>
            <a:gradFill rotWithShape="1">
              <a:gsLst>
                <a:gs pos="0">
                  <a:schemeClr val="bg2"/>
                </a:gs>
                <a:gs pos="50000">
                  <a:schemeClr val="bg2">
                    <a:gamma/>
                    <a:tint val="48627"/>
                    <a:invGamma/>
                  </a:schemeClr>
                </a:gs>
                <a:gs pos="100000">
                  <a:schemeClr val="bg2"/>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0662" name="Rectangle 6">
              <a:extLst>
                <a:ext uri="{FF2B5EF4-FFF2-40B4-BE49-F238E27FC236}">
                  <a16:creationId xmlns:a16="http://schemas.microsoft.com/office/drawing/2014/main" xmlns="" id="{B224B05F-6496-40DA-96E7-DF3424B69F3E}"/>
                </a:ext>
              </a:extLst>
            </p:cNvPr>
            <p:cNvSpPr>
              <a:spLocks noChangeArrowheads="1"/>
            </p:cNvSpPr>
            <p:nvPr/>
          </p:nvSpPr>
          <p:spPr bwMode="gray">
            <a:xfrm>
              <a:off x="3475" y="1846"/>
              <a:ext cx="379" cy="108"/>
            </a:xfrm>
            <a:prstGeom prst="rect">
              <a:avLst/>
            </a:prstGeom>
            <a:gradFill rotWithShape="1">
              <a:gsLst>
                <a:gs pos="0">
                  <a:schemeClr val="bg2"/>
                </a:gs>
                <a:gs pos="50000">
                  <a:schemeClr val="bg2">
                    <a:gamma/>
                    <a:tint val="30196"/>
                    <a:invGamma/>
                  </a:schemeClr>
                </a:gs>
                <a:gs pos="100000">
                  <a:schemeClr val="bg2"/>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0665" name="Oval 9">
              <a:extLst>
                <a:ext uri="{FF2B5EF4-FFF2-40B4-BE49-F238E27FC236}">
                  <a16:creationId xmlns:a16="http://schemas.microsoft.com/office/drawing/2014/main" xmlns="" id="{016327B9-D7FE-4CCD-8132-23B675FBFFD6}"/>
                </a:ext>
              </a:extLst>
            </p:cNvPr>
            <p:cNvSpPr>
              <a:spLocks noChangeArrowheads="1"/>
            </p:cNvSpPr>
            <p:nvPr/>
          </p:nvSpPr>
          <p:spPr bwMode="gray">
            <a:xfrm>
              <a:off x="2400" y="1296"/>
              <a:ext cx="1152" cy="1254"/>
            </a:xfrm>
            <a:prstGeom prst="ellipse">
              <a:avLst/>
            </a:prstGeom>
            <a:solidFill>
              <a:schemeClr val="accent1">
                <a:lumMod val="40000"/>
                <a:lumOff val="60000"/>
              </a:scheme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0670" name="Oval 14">
              <a:extLst>
                <a:ext uri="{FF2B5EF4-FFF2-40B4-BE49-F238E27FC236}">
                  <a16:creationId xmlns:a16="http://schemas.microsoft.com/office/drawing/2014/main" xmlns="" id="{9CC80751-A528-4ECA-9E43-A9F481C3376A}"/>
                </a:ext>
              </a:extLst>
            </p:cNvPr>
            <p:cNvSpPr>
              <a:spLocks noChangeArrowheads="1"/>
            </p:cNvSpPr>
            <p:nvPr/>
          </p:nvSpPr>
          <p:spPr bwMode="gray">
            <a:xfrm>
              <a:off x="3762" y="1382"/>
              <a:ext cx="942" cy="894"/>
            </a:xfrm>
            <a:prstGeom prst="ellipse">
              <a:avLst/>
            </a:prstGeom>
            <a:solidFill>
              <a:schemeClr val="accent1">
                <a:lumMod val="40000"/>
                <a:lumOff val="60000"/>
              </a:scheme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0675" name="Oval 19">
              <a:extLst>
                <a:ext uri="{FF2B5EF4-FFF2-40B4-BE49-F238E27FC236}">
                  <a16:creationId xmlns:a16="http://schemas.microsoft.com/office/drawing/2014/main" xmlns="" id="{05472632-484D-4FF9-9B9F-886470F743A4}"/>
                </a:ext>
              </a:extLst>
            </p:cNvPr>
            <p:cNvSpPr>
              <a:spLocks noChangeArrowheads="1"/>
            </p:cNvSpPr>
            <p:nvPr/>
          </p:nvSpPr>
          <p:spPr bwMode="gray">
            <a:xfrm>
              <a:off x="713" y="1329"/>
              <a:ext cx="1349" cy="1296"/>
            </a:xfrm>
            <a:prstGeom prst="ellipse">
              <a:avLst/>
            </a:prstGeom>
            <a:solidFill>
              <a:srgbClr val="FF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0680" name="Oval 24">
              <a:extLst>
                <a:ext uri="{FF2B5EF4-FFF2-40B4-BE49-F238E27FC236}">
                  <a16:creationId xmlns:a16="http://schemas.microsoft.com/office/drawing/2014/main" xmlns="" id="{8DCB5B1F-0CA9-4A36-9B32-7B68892FAB13}"/>
                </a:ext>
              </a:extLst>
            </p:cNvPr>
            <p:cNvSpPr>
              <a:spLocks noChangeArrowheads="1"/>
            </p:cNvSpPr>
            <p:nvPr/>
          </p:nvSpPr>
          <p:spPr bwMode="gray">
            <a:xfrm>
              <a:off x="2976" y="2694"/>
              <a:ext cx="1639" cy="1440"/>
            </a:xfrm>
            <a:prstGeom prst="ellipse">
              <a:avLst/>
            </a:prstGeom>
            <a:solidFill>
              <a:schemeClr val="accent2">
                <a:lumMod val="60000"/>
                <a:lumOff val="40000"/>
              </a:scheme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sy="50000" kx="-2453608" rotWithShape="0">
                      <a:schemeClr val="bg2">
                        <a:alpha val="50000"/>
                      </a:schemeClr>
                    </a:outerShdw>
                  </a:effectLst>
                </a14:hiddenEffects>
              </a:ext>
            </a:extLst>
          </p:spPr>
          <p:txBody>
            <a:bodyPr wrap="none" anchor="ctr"/>
            <a:lstStyle/>
            <a:p>
              <a:endParaRPr lang="en-US">
                <a:solidFill>
                  <a:srgbClr val="000000"/>
                </a:solidFill>
              </a:endParaRPr>
            </a:p>
          </p:txBody>
        </p:sp>
      </p:grpSp>
      <p:sp>
        <p:nvSpPr>
          <p:cNvPr id="2" name="Rectangle 1"/>
          <p:cNvSpPr/>
          <p:nvPr/>
        </p:nvSpPr>
        <p:spPr>
          <a:xfrm>
            <a:off x="381000" y="609600"/>
            <a:ext cx="3200400" cy="529434"/>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Bef>
                <a:spcPts val="600"/>
              </a:spcBef>
              <a:spcAft>
                <a:spcPts val="600"/>
              </a:spcAft>
            </a:pPr>
            <a:r>
              <a:rPr lang="de-DE" sz="2400" b="1" dirty="0">
                <a:solidFill>
                  <a:srgbClr val="000000"/>
                </a:solidFill>
                <a:latin typeface="Times New Roman"/>
                <a:ea typeface="Calibri"/>
                <a:cs typeface="Times New Roman"/>
              </a:rPr>
              <a:t>II. Hiệu suất</a:t>
            </a:r>
            <a:endParaRPr lang="en-US" sz="2400" dirty="0">
              <a:effectLst/>
              <a:latin typeface="Calibri"/>
              <a:ea typeface="Calibri"/>
              <a:cs typeface="Times New Roman"/>
            </a:endParaRPr>
          </a:p>
        </p:txBody>
      </p:sp>
      <mc:AlternateContent xmlns:mc="http://schemas.openxmlformats.org/markup-compatibility/2006">
        <mc:Choice xmlns:a14="http://schemas.microsoft.com/office/drawing/2010/main" Requires="a14">
          <p:sp>
            <p:nvSpPr>
              <p:cNvPr id="3" name="Rectangle 2"/>
              <p:cNvSpPr/>
              <p:nvPr/>
            </p:nvSpPr>
            <p:spPr>
              <a:xfrm>
                <a:off x="0" y="1951357"/>
                <a:ext cx="3106027" cy="851580"/>
              </a:xfrm>
              <a:prstGeom prst="rect">
                <a:avLst/>
              </a:prstGeom>
            </p:spPr>
            <p:txBody>
              <a:bodyPr wrap="square">
                <a:spAutoFit/>
              </a:bodyPr>
              <a:lstStyle/>
              <a:p>
                <a:pPr algn="just">
                  <a:lnSpc>
                    <a:spcPct val="107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de-DE" sz="2000">
                          <a:solidFill>
                            <a:srgbClr val="000000"/>
                          </a:solidFill>
                          <a:latin typeface="Cambria Math"/>
                          <a:ea typeface="Calibri"/>
                          <a:cs typeface="Times New Roman"/>
                        </a:rPr>
                        <m:t>Hi</m:t>
                      </m:r>
                      <m:r>
                        <a:rPr lang="de-DE" sz="2000">
                          <a:solidFill>
                            <a:srgbClr val="000000"/>
                          </a:solidFill>
                          <a:latin typeface="Cambria Math"/>
                          <a:ea typeface="Calibri"/>
                          <a:cs typeface="Times New Roman"/>
                        </a:rPr>
                        <m:t>ệ</m:t>
                      </m:r>
                      <m:r>
                        <m:rPr>
                          <m:sty m:val="p"/>
                        </m:rPr>
                        <a:rPr lang="de-DE" sz="2000">
                          <a:solidFill>
                            <a:srgbClr val="000000"/>
                          </a:solidFill>
                          <a:latin typeface="Cambria Math"/>
                          <a:ea typeface="Calibri"/>
                          <a:cs typeface="Times New Roman"/>
                        </a:rPr>
                        <m:t>u</m:t>
                      </m:r>
                      <m:r>
                        <a:rPr lang="de-DE" sz="2000">
                          <a:solidFill>
                            <a:srgbClr val="000000"/>
                          </a:solidFill>
                          <a:latin typeface="Cambria Math"/>
                          <a:ea typeface="Calibri"/>
                          <a:cs typeface="Times New Roman"/>
                        </a:rPr>
                        <m:t> </m:t>
                      </m:r>
                      <m:r>
                        <m:rPr>
                          <m:sty m:val="p"/>
                        </m:rPr>
                        <a:rPr lang="de-DE" sz="2000">
                          <a:solidFill>
                            <a:srgbClr val="000000"/>
                          </a:solidFill>
                          <a:latin typeface="Cambria Math"/>
                          <a:ea typeface="Calibri"/>
                          <a:cs typeface="Times New Roman"/>
                        </a:rPr>
                        <m:t>su</m:t>
                      </m:r>
                      <m:r>
                        <a:rPr lang="de-DE" sz="2000">
                          <a:solidFill>
                            <a:srgbClr val="000000"/>
                          </a:solidFill>
                          <a:latin typeface="Cambria Math"/>
                          <a:ea typeface="Calibri"/>
                          <a:cs typeface="Times New Roman"/>
                        </a:rPr>
                        <m:t>ấ</m:t>
                      </m:r>
                      <m:r>
                        <m:rPr>
                          <m:sty m:val="p"/>
                        </m:rPr>
                        <a:rPr lang="de-DE" sz="2000">
                          <a:solidFill>
                            <a:srgbClr val="000000"/>
                          </a:solidFill>
                          <a:latin typeface="Cambria Math"/>
                          <a:ea typeface="Calibri"/>
                          <a:cs typeface="Times New Roman"/>
                        </a:rPr>
                        <m:t>t</m:t>
                      </m:r>
                      <m:r>
                        <a:rPr lang="de-DE" sz="2000">
                          <a:solidFill>
                            <a:srgbClr val="000000"/>
                          </a:solidFill>
                          <a:latin typeface="Cambria Math"/>
                          <a:ea typeface="Calibri"/>
                          <a:cs typeface="Times New Roman"/>
                        </a:rPr>
                        <m:t>=</m:t>
                      </m:r>
                      <m:f>
                        <m:fPr>
                          <m:ctrlPr>
                            <a:rPr lang="en-US" sz="2000" i="1">
                              <a:solidFill>
                                <a:srgbClr val="000000"/>
                              </a:solidFill>
                              <a:latin typeface="Cambria Math"/>
                              <a:ea typeface="Calibri"/>
                              <a:cs typeface="Times New Roman"/>
                            </a:rPr>
                          </m:ctrlPr>
                        </m:fPr>
                        <m:num>
                          <m:r>
                            <a:rPr lang="de-DE" sz="2000" i="1">
                              <a:solidFill>
                                <a:srgbClr val="000000"/>
                              </a:solidFill>
                              <a:latin typeface="Cambria Math"/>
                              <a:ea typeface="Calibri"/>
                              <a:cs typeface="Times New Roman"/>
                            </a:rPr>
                            <m:t>𝑁𝐿</m:t>
                          </m:r>
                          <m:r>
                            <a:rPr lang="de-DE" sz="2000" i="1">
                              <a:solidFill>
                                <a:srgbClr val="000000"/>
                              </a:solidFill>
                              <a:latin typeface="Cambria Math"/>
                              <a:ea typeface="Calibri"/>
                              <a:cs typeface="Times New Roman"/>
                            </a:rPr>
                            <m:t> </m:t>
                          </m:r>
                          <m:r>
                            <a:rPr lang="de-DE" sz="2000" i="1">
                              <a:solidFill>
                                <a:srgbClr val="000000"/>
                              </a:solidFill>
                              <a:latin typeface="Cambria Math"/>
                              <a:ea typeface="Calibri"/>
                              <a:cs typeface="Times New Roman"/>
                            </a:rPr>
                            <m:t>𝑐</m:t>
                          </m:r>
                          <m:r>
                            <a:rPr lang="de-DE" sz="2000" i="1">
                              <a:solidFill>
                                <a:srgbClr val="000000"/>
                              </a:solidFill>
                              <a:latin typeface="Cambria Math"/>
                              <a:ea typeface="Calibri"/>
                              <a:cs typeface="Times New Roman"/>
                            </a:rPr>
                            <m:t>ó í</m:t>
                          </m:r>
                          <m:r>
                            <a:rPr lang="de-DE" sz="2000" i="1">
                              <a:solidFill>
                                <a:srgbClr val="000000"/>
                              </a:solidFill>
                              <a:latin typeface="Cambria Math"/>
                              <a:ea typeface="Calibri"/>
                              <a:cs typeface="Times New Roman"/>
                            </a:rPr>
                            <m:t>𝑐h</m:t>
                          </m:r>
                        </m:num>
                        <m:den>
                          <m:r>
                            <a:rPr lang="de-DE" sz="2000" i="1">
                              <a:solidFill>
                                <a:srgbClr val="000000"/>
                              </a:solidFill>
                              <a:latin typeface="Cambria Math"/>
                              <a:ea typeface="Calibri"/>
                              <a:cs typeface="Times New Roman"/>
                            </a:rPr>
                            <m:t>𝑁𝐿</m:t>
                          </m:r>
                          <m:r>
                            <a:rPr lang="de-DE" sz="2000" i="1">
                              <a:solidFill>
                                <a:srgbClr val="000000"/>
                              </a:solidFill>
                              <a:latin typeface="Cambria Math"/>
                              <a:ea typeface="Calibri"/>
                              <a:cs typeface="Times New Roman"/>
                            </a:rPr>
                            <m:t>  </m:t>
                          </m:r>
                          <m:r>
                            <a:rPr lang="de-DE" sz="2000" i="1">
                              <a:solidFill>
                                <a:srgbClr val="000000"/>
                              </a:solidFill>
                              <a:latin typeface="Cambria Math"/>
                              <a:ea typeface="Calibri"/>
                              <a:cs typeface="Times New Roman"/>
                            </a:rPr>
                            <m:t>𝑡𝑜</m:t>
                          </m:r>
                          <m:r>
                            <a:rPr lang="de-DE" sz="2000" i="1">
                              <a:solidFill>
                                <a:srgbClr val="000000"/>
                              </a:solidFill>
                              <a:latin typeface="Cambria Math"/>
                              <a:ea typeface="Calibri"/>
                              <a:cs typeface="Times New Roman"/>
                            </a:rPr>
                            <m:t>à</m:t>
                          </m:r>
                          <m:r>
                            <a:rPr lang="de-DE" sz="2000" i="1">
                              <a:solidFill>
                                <a:srgbClr val="000000"/>
                              </a:solidFill>
                              <a:latin typeface="Cambria Math"/>
                              <a:ea typeface="Calibri"/>
                              <a:cs typeface="Times New Roman"/>
                            </a:rPr>
                            <m:t>𝑛</m:t>
                          </m:r>
                          <m:r>
                            <a:rPr lang="de-DE" sz="2000" i="1">
                              <a:solidFill>
                                <a:srgbClr val="000000"/>
                              </a:solidFill>
                              <a:latin typeface="Cambria Math"/>
                              <a:ea typeface="Calibri"/>
                              <a:cs typeface="Times New Roman"/>
                            </a:rPr>
                            <m:t> </m:t>
                          </m:r>
                          <m:r>
                            <a:rPr lang="de-DE" sz="2000" i="1">
                              <a:solidFill>
                                <a:srgbClr val="000000"/>
                              </a:solidFill>
                              <a:latin typeface="Cambria Math"/>
                              <a:ea typeface="Calibri"/>
                              <a:cs typeface="Times New Roman"/>
                            </a:rPr>
                            <m:t>𝑝h</m:t>
                          </m:r>
                          <m:r>
                            <a:rPr lang="de-DE" sz="2000" i="1">
                              <a:solidFill>
                                <a:srgbClr val="000000"/>
                              </a:solidFill>
                              <a:latin typeface="Cambria Math"/>
                              <a:ea typeface="Calibri"/>
                              <a:cs typeface="Times New Roman"/>
                            </a:rPr>
                            <m:t>ầ</m:t>
                          </m:r>
                          <m:r>
                            <a:rPr lang="de-DE" sz="2000" i="1">
                              <a:solidFill>
                                <a:srgbClr val="000000"/>
                              </a:solidFill>
                              <a:latin typeface="Cambria Math"/>
                              <a:ea typeface="Calibri"/>
                              <a:cs typeface="Times New Roman"/>
                            </a:rPr>
                            <m:t>𝑛</m:t>
                          </m:r>
                        </m:den>
                      </m:f>
                    </m:oMath>
                  </m:oMathPara>
                </a14:m>
                <a:endParaRPr lang="en-US" sz="2000" dirty="0">
                  <a:effectLst/>
                  <a:latin typeface="Calibri"/>
                  <a:ea typeface="Calibri"/>
                  <a:cs typeface="Times New Roman"/>
                </a:endParaRPr>
              </a:p>
            </p:txBody>
          </p:sp>
        </mc:Choice>
        <mc:Fallback>
          <p:sp>
            <p:nvSpPr>
              <p:cNvPr id="3" name="Rectangle 2"/>
              <p:cNvSpPr>
                <a:spLocks noRot="1" noChangeAspect="1" noMove="1" noResize="1" noEditPoints="1" noAdjustHandles="1" noChangeArrowheads="1" noChangeShapeType="1" noTextEdit="1"/>
              </p:cNvSpPr>
              <p:nvPr/>
            </p:nvSpPr>
            <p:spPr>
              <a:xfrm>
                <a:off x="0" y="1951357"/>
                <a:ext cx="3106027" cy="851580"/>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847098" y="1951357"/>
                <a:ext cx="2440906" cy="942374"/>
              </a:xfrm>
              <a:prstGeom prst="rect">
                <a:avLst/>
              </a:prstGeom>
            </p:spPr>
            <p:txBody>
              <a:bodyPr wrap="square">
                <a:spAutoFit/>
              </a:bodyPr>
              <a:lstStyle/>
              <a:p>
                <a:pPr algn="just">
                  <a:lnSpc>
                    <a:spcPct val="107000"/>
                  </a:lnSpc>
                  <a:spcAft>
                    <a:spcPts val="0"/>
                  </a:spcAft>
                </a:pPr>
                <a14:m>
                  <m:oMathPara xmlns:m="http://schemas.openxmlformats.org/officeDocument/2006/math">
                    <m:oMathParaPr>
                      <m:jc m:val="centerGroup"/>
                    </m:oMathParaPr>
                    <m:oMath xmlns:m="http://schemas.openxmlformats.org/officeDocument/2006/math">
                      <m:r>
                        <a:rPr lang="de-DE" sz="2400" i="1">
                          <a:solidFill>
                            <a:srgbClr val="000000"/>
                          </a:solidFill>
                          <a:latin typeface="Cambria Math"/>
                          <a:ea typeface="Calibri"/>
                          <a:cs typeface="Times New Roman"/>
                        </a:rPr>
                        <m:t>𝐻</m:t>
                      </m:r>
                      <m:r>
                        <a:rPr lang="de-DE" sz="2400" i="1">
                          <a:solidFill>
                            <a:srgbClr val="000000"/>
                          </a:solidFill>
                          <a:latin typeface="Cambria Math"/>
                          <a:ea typeface="Calibri"/>
                          <a:cs typeface="Times New Roman"/>
                        </a:rPr>
                        <m:t>=</m:t>
                      </m:r>
                      <m:f>
                        <m:fPr>
                          <m:ctrlPr>
                            <a:rPr lang="en-US" sz="2400" i="1">
                              <a:solidFill>
                                <a:srgbClr val="000000"/>
                              </a:solidFill>
                              <a:latin typeface="Cambria Math"/>
                              <a:ea typeface="Calibri"/>
                              <a:cs typeface="Times New Roman"/>
                            </a:rPr>
                          </m:ctrlPr>
                        </m:fPr>
                        <m:num>
                          <m:sSub>
                            <m:sSubPr>
                              <m:ctrlPr>
                                <a:rPr lang="en-US" sz="2400" i="1">
                                  <a:solidFill>
                                    <a:srgbClr val="000000"/>
                                  </a:solidFill>
                                  <a:latin typeface="Cambria Math"/>
                                  <a:ea typeface="Calibri"/>
                                  <a:cs typeface="Times New Roman"/>
                                </a:rPr>
                              </m:ctrlPr>
                            </m:sSubPr>
                            <m:e>
                              <m:r>
                                <a:rPr lang="de-DE" sz="2400" i="1">
                                  <a:solidFill>
                                    <a:srgbClr val="000000"/>
                                  </a:solidFill>
                                  <a:latin typeface="Cambria Math"/>
                                  <a:ea typeface="Calibri"/>
                                  <a:cs typeface="Times New Roman"/>
                                </a:rPr>
                                <m:t>𝑊</m:t>
                              </m:r>
                            </m:e>
                            <m:sub>
                              <m:r>
                                <a:rPr lang="de-DE" sz="2400" i="1">
                                  <a:solidFill>
                                    <a:srgbClr val="000000"/>
                                  </a:solidFill>
                                  <a:latin typeface="Cambria Math"/>
                                  <a:ea typeface="Calibri"/>
                                  <a:cs typeface="Times New Roman"/>
                                </a:rPr>
                                <m:t>𝑐𝑖</m:t>
                              </m:r>
                            </m:sub>
                          </m:sSub>
                        </m:num>
                        <m:den>
                          <m:sSub>
                            <m:sSubPr>
                              <m:ctrlPr>
                                <a:rPr lang="en-US" sz="2400" i="1">
                                  <a:solidFill>
                                    <a:srgbClr val="000000"/>
                                  </a:solidFill>
                                  <a:latin typeface="Cambria Math"/>
                                  <a:ea typeface="Calibri"/>
                                  <a:cs typeface="Times New Roman"/>
                                </a:rPr>
                              </m:ctrlPr>
                            </m:sSubPr>
                            <m:e>
                              <m:r>
                                <a:rPr lang="de-DE" sz="2400" i="1">
                                  <a:solidFill>
                                    <a:srgbClr val="000000"/>
                                  </a:solidFill>
                                  <a:latin typeface="Cambria Math"/>
                                  <a:ea typeface="Calibri"/>
                                  <a:cs typeface="Times New Roman"/>
                                </a:rPr>
                                <m:t>𝑊</m:t>
                              </m:r>
                            </m:e>
                            <m:sub>
                              <m:r>
                                <a:rPr lang="de-DE" sz="2400" i="1">
                                  <a:solidFill>
                                    <a:srgbClr val="000000"/>
                                  </a:solidFill>
                                  <a:latin typeface="Cambria Math"/>
                                  <a:ea typeface="Calibri"/>
                                  <a:cs typeface="Times New Roman"/>
                                </a:rPr>
                                <m:t>𝑡𝑝</m:t>
                              </m:r>
                            </m:sub>
                          </m:sSub>
                        </m:den>
                      </m:f>
                      <m:r>
                        <a:rPr lang="de-DE" sz="2400" i="1">
                          <a:solidFill>
                            <a:srgbClr val="000000"/>
                          </a:solidFill>
                          <a:latin typeface="Cambria Math"/>
                          <a:ea typeface="Calibri"/>
                          <a:cs typeface="Times New Roman"/>
                        </a:rPr>
                        <m:t>.100%</m:t>
                      </m:r>
                    </m:oMath>
                  </m:oMathPara>
                </a14:m>
                <a:endParaRPr lang="en-US" sz="2400" dirty="0">
                  <a:effectLst/>
                  <a:latin typeface="Calibri"/>
                  <a:ea typeface="Calibri"/>
                  <a:cs typeface="Times New Roman"/>
                </a:endParaRPr>
              </a:p>
            </p:txBody>
          </p:sp>
        </mc:Choice>
        <mc:Fallback>
          <p:sp>
            <p:nvSpPr>
              <p:cNvPr id="4" name="Rectangle 3"/>
              <p:cNvSpPr>
                <a:spLocks noRot="1" noChangeAspect="1" noMove="1" noResize="1" noEditPoints="1" noAdjustHandles="1" noChangeArrowheads="1" noChangeShapeType="1" noTextEdit="1"/>
              </p:cNvSpPr>
              <p:nvPr/>
            </p:nvSpPr>
            <p:spPr>
              <a:xfrm>
                <a:off x="3847098" y="1951357"/>
                <a:ext cx="2440906" cy="942374"/>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6943282" y="1652745"/>
                <a:ext cx="2285369" cy="943335"/>
              </a:xfrm>
              <a:prstGeom prst="rect">
                <a:avLst/>
              </a:prstGeom>
            </p:spPr>
            <p:txBody>
              <a:bodyPr wrap="none">
                <a:spAutoFit/>
              </a:bodyPr>
              <a:lstStyle/>
              <a:p>
                <a:pPr algn="just">
                  <a:lnSpc>
                    <a:spcPct val="107000"/>
                  </a:lnSpc>
                  <a:spcAft>
                    <a:spcPts val="0"/>
                  </a:spcAft>
                </a:pPr>
                <a14:m>
                  <m:oMathPara xmlns:m="http://schemas.openxmlformats.org/officeDocument/2006/math">
                    <m:oMathParaPr>
                      <m:jc m:val="centerGroup"/>
                    </m:oMathParaPr>
                    <m:oMath xmlns:m="http://schemas.openxmlformats.org/officeDocument/2006/math">
                      <m:r>
                        <a:rPr lang="de-DE" sz="2400" i="1">
                          <a:solidFill>
                            <a:srgbClr val="000000"/>
                          </a:solidFill>
                          <a:latin typeface="Cambria Math"/>
                          <a:ea typeface="Calibri"/>
                          <a:cs typeface="Times New Roman"/>
                        </a:rPr>
                        <m:t>𝐻</m:t>
                      </m:r>
                      <m:r>
                        <a:rPr lang="de-DE" sz="2400" i="1">
                          <a:solidFill>
                            <a:srgbClr val="000000"/>
                          </a:solidFill>
                          <a:latin typeface="Cambria Math"/>
                          <a:ea typeface="Calibri"/>
                          <a:cs typeface="Times New Roman"/>
                        </a:rPr>
                        <m:t>=</m:t>
                      </m:r>
                      <m:f>
                        <m:fPr>
                          <m:ctrlPr>
                            <a:rPr lang="en-US" sz="2400" i="1">
                              <a:solidFill>
                                <a:srgbClr val="000000"/>
                              </a:solidFill>
                              <a:latin typeface="Cambria Math"/>
                              <a:ea typeface="Calibri"/>
                              <a:cs typeface="Times New Roman"/>
                            </a:rPr>
                          </m:ctrlPr>
                        </m:fPr>
                        <m:num>
                          <m:sSub>
                            <m:sSubPr>
                              <m:ctrlPr>
                                <a:rPr lang="en-US" sz="2400" i="1">
                                  <a:solidFill>
                                    <a:srgbClr val="000000"/>
                                  </a:solidFill>
                                  <a:latin typeface="Cambria Math"/>
                                  <a:ea typeface="Calibri"/>
                                  <a:cs typeface="Times New Roman"/>
                                </a:rPr>
                              </m:ctrlPr>
                            </m:sSubPr>
                            <m:e>
                              <m:r>
                                <a:rPr lang="de-DE" sz="2400" i="1">
                                  <a:solidFill>
                                    <a:srgbClr val="000000"/>
                                  </a:solidFill>
                                  <a:latin typeface="Cambria Math"/>
                                  <a:ea typeface="Calibri"/>
                                  <a:cs typeface="Times New Roman"/>
                                </a:rPr>
                                <m:t>𝒫</m:t>
                              </m:r>
                            </m:e>
                            <m:sub>
                              <m:r>
                                <a:rPr lang="de-DE" sz="2400" i="1">
                                  <a:solidFill>
                                    <a:srgbClr val="000000"/>
                                  </a:solidFill>
                                  <a:latin typeface="Cambria Math"/>
                                  <a:ea typeface="Calibri"/>
                                  <a:cs typeface="Times New Roman"/>
                                </a:rPr>
                                <m:t>𝑐𝑖</m:t>
                              </m:r>
                            </m:sub>
                          </m:sSub>
                        </m:num>
                        <m:den>
                          <m:sSub>
                            <m:sSubPr>
                              <m:ctrlPr>
                                <a:rPr lang="en-US" sz="2400" i="1">
                                  <a:solidFill>
                                    <a:srgbClr val="000000"/>
                                  </a:solidFill>
                                  <a:latin typeface="Cambria Math"/>
                                  <a:ea typeface="Calibri"/>
                                  <a:cs typeface="Times New Roman"/>
                                </a:rPr>
                              </m:ctrlPr>
                            </m:sSubPr>
                            <m:e>
                              <m:r>
                                <a:rPr lang="de-DE" sz="2400" i="1">
                                  <a:solidFill>
                                    <a:srgbClr val="000000"/>
                                  </a:solidFill>
                                  <a:latin typeface="Cambria Math"/>
                                  <a:ea typeface="Calibri"/>
                                  <a:cs typeface="Times New Roman"/>
                                </a:rPr>
                                <m:t>𝒫</m:t>
                              </m:r>
                            </m:e>
                            <m:sub>
                              <m:r>
                                <a:rPr lang="de-DE" sz="2400" i="1">
                                  <a:solidFill>
                                    <a:srgbClr val="000000"/>
                                  </a:solidFill>
                                  <a:latin typeface="Cambria Math"/>
                                  <a:ea typeface="Calibri"/>
                                  <a:cs typeface="Times New Roman"/>
                                </a:rPr>
                                <m:t>𝑡𝑝</m:t>
                              </m:r>
                            </m:sub>
                          </m:sSub>
                        </m:den>
                      </m:f>
                      <m:r>
                        <a:rPr lang="de-DE" sz="2400" i="1">
                          <a:solidFill>
                            <a:srgbClr val="000000"/>
                          </a:solidFill>
                          <a:latin typeface="Cambria Math"/>
                          <a:ea typeface="Calibri"/>
                          <a:cs typeface="Times New Roman"/>
                        </a:rPr>
                        <m:t>.100%</m:t>
                      </m:r>
                    </m:oMath>
                  </m:oMathPara>
                </a14:m>
                <a:endParaRPr lang="en-US" sz="2400" dirty="0">
                  <a:effectLst/>
                  <a:latin typeface="Calibri"/>
                  <a:ea typeface="Calibri"/>
                  <a:cs typeface="Times New Roman"/>
                </a:endParaRPr>
              </a:p>
            </p:txBody>
          </p:sp>
        </mc:Choice>
        <mc:Fallback>
          <p:sp>
            <p:nvSpPr>
              <p:cNvPr id="5" name="Rectangle 4"/>
              <p:cNvSpPr>
                <a:spLocks noRot="1" noChangeAspect="1" noMove="1" noResize="1" noEditPoints="1" noAdjustHandles="1" noChangeArrowheads="1" noChangeShapeType="1" noTextEdit="1"/>
              </p:cNvSpPr>
              <p:nvPr/>
            </p:nvSpPr>
            <p:spPr>
              <a:xfrm>
                <a:off x="6943282" y="1652745"/>
                <a:ext cx="2285369" cy="94333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5333999" y="4778237"/>
                <a:ext cx="3726531" cy="1285737"/>
              </a:xfrm>
              <a:prstGeom prst="rect">
                <a:avLst/>
              </a:prstGeom>
            </p:spPr>
            <p:txBody>
              <a:bodyPr wrap="square">
                <a:spAutoFit/>
              </a:bodyPr>
              <a:lstStyle/>
              <a:p>
                <a:pPr algn="just">
                  <a:lnSpc>
                    <a:spcPct val="107000"/>
                  </a:lnSpc>
                  <a:spcAft>
                    <a:spcPts val="0"/>
                  </a:spcAft>
                </a:pPr>
                <a:r>
                  <a:rPr lang="de-DE" sz="2400" dirty="0">
                    <a:solidFill>
                      <a:srgbClr val="000000"/>
                    </a:solidFill>
                    <a:latin typeface="Times New Roman"/>
                    <a:ea typeface="Calibri"/>
                    <a:cs typeface="Times New Roman"/>
                  </a:rPr>
                  <a:t>Hiệu suất của động cơ nhiệt:</a:t>
                </a:r>
                <a:endParaRPr lang="en-US" sz="2400" dirty="0">
                  <a:effectLst/>
                  <a:latin typeface="Calibri"/>
                  <a:ea typeface="Calibri"/>
                  <a:cs typeface="Times New Roman"/>
                </a:endParaRPr>
              </a:p>
              <a:p>
                <a:pPr algn="just">
                  <a:lnSpc>
                    <a:spcPct val="107000"/>
                  </a:lnSpc>
                  <a:spcAft>
                    <a:spcPts val="0"/>
                  </a:spcAft>
                </a:pPr>
                <a14:m>
                  <m:oMathPara xmlns:m="http://schemas.openxmlformats.org/officeDocument/2006/math">
                    <m:oMathParaPr>
                      <m:jc m:val="centerGroup"/>
                    </m:oMathParaPr>
                    <m:oMath xmlns:m="http://schemas.openxmlformats.org/officeDocument/2006/math">
                      <m:r>
                        <a:rPr lang="de-DE" sz="2400" i="1">
                          <a:solidFill>
                            <a:srgbClr val="000000"/>
                          </a:solidFill>
                          <a:latin typeface="Cambria Math"/>
                          <a:ea typeface="Calibri"/>
                          <a:cs typeface="Times New Roman"/>
                        </a:rPr>
                        <m:t>𝐻</m:t>
                      </m:r>
                      <m:r>
                        <a:rPr lang="de-DE" sz="2400" i="1">
                          <a:solidFill>
                            <a:srgbClr val="000000"/>
                          </a:solidFill>
                          <a:latin typeface="Cambria Math"/>
                          <a:ea typeface="Calibri"/>
                          <a:cs typeface="Times New Roman"/>
                        </a:rPr>
                        <m:t>=</m:t>
                      </m:r>
                      <m:f>
                        <m:fPr>
                          <m:ctrlPr>
                            <a:rPr lang="en-US" sz="2400" i="1">
                              <a:solidFill>
                                <a:srgbClr val="000000"/>
                              </a:solidFill>
                              <a:latin typeface="Cambria Math"/>
                              <a:ea typeface="Calibri"/>
                              <a:cs typeface="Times New Roman"/>
                            </a:rPr>
                          </m:ctrlPr>
                        </m:fPr>
                        <m:num>
                          <m:r>
                            <a:rPr lang="de-DE" sz="2400" i="1">
                              <a:solidFill>
                                <a:srgbClr val="000000"/>
                              </a:solidFill>
                              <a:latin typeface="Cambria Math"/>
                              <a:ea typeface="Calibri"/>
                              <a:cs typeface="Times New Roman"/>
                            </a:rPr>
                            <m:t>𝐴</m:t>
                          </m:r>
                        </m:num>
                        <m:den>
                          <m:r>
                            <a:rPr lang="de-DE" sz="2400" i="1">
                              <a:solidFill>
                                <a:srgbClr val="000000"/>
                              </a:solidFill>
                              <a:latin typeface="Cambria Math"/>
                              <a:ea typeface="Calibri"/>
                              <a:cs typeface="Times New Roman"/>
                            </a:rPr>
                            <m:t>𝒬</m:t>
                          </m:r>
                        </m:den>
                      </m:f>
                      <m:r>
                        <a:rPr lang="de-DE" sz="2400" i="1">
                          <a:solidFill>
                            <a:srgbClr val="000000"/>
                          </a:solidFill>
                          <a:latin typeface="Cambria Math"/>
                          <a:ea typeface="Calibri"/>
                          <a:cs typeface="Times New Roman"/>
                        </a:rPr>
                        <m:t>.100%</m:t>
                      </m:r>
                    </m:oMath>
                  </m:oMathPara>
                </a14:m>
                <a:endParaRPr lang="en-US" sz="2400" dirty="0">
                  <a:effectLst/>
                  <a:latin typeface="Calibri"/>
                  <a:ea typeface="Calibri"/>
                  <a:cs typeface="Times New Roman"/>
                </a:endParaRPr>
              </a:p>
            </p:txBody>
          </p:sp>
        </mc:Choice>
        <mc:Fallback>
          <p:sp>
            <p:nvSpPr>
              <p:cNvPr id="6" name="Rectangle 5"/>
              <p:cNvSpPr>
                <a:spLocks noRot="1" noChangeAspect="1" noMove="1" noResize="1" noEditPoints="1" noAdjustHandles="1" noChangeArrowheads="1" noChangeShapeType="1" noTextEdit="1"/>
              </p:cNvSpPr>
              <p:nvPr/>
            </p:nvSpPr>
            <p:spPr>
              <a:xfrm>
                <a:off x="5333999" y="4778237"/>
                <a:ext cx="3726531" cy="1285737"/>
              </a:xfrm>
              <a:prstGeom prst="rect">
                <a:avLst/>
              </a:prstGeom>
              <a:blipFill rotWithShape="1">
                <a:blip r:embed="rId5"/>
                <a:stretch>
                  <a:fillRect l="-2455" t="-3791" r="-491"/>
                </a:stretch>
              </a:blipFill>
            </p:spPr>
            <p:txBody>
              <a:bodyPr/>
              <a:lstStyle/>
              <a:p>
                <a:r>
                  <a:rPr lang="en-US">
                    <a:noFill/>
                  </a:rPr>
                  <a:t> </a:t>
                </a:r>
              </a:p>
            </p:txBody>
          </p:sp>
        </mc:Fallback>
      </mc:AlternateContent>
      <p:sp>
        <p:nvSpPr>
          <p:cNvPr id="8" name="Rectangle 7"/>
          <p:cNvSpPr/>
          <p:nvPr/>
        </p:nvSpPr>
        <p:spPr>
          <a:xfrm>
            <a:off x="223586" y="4427342"/>
            <a:ext cx="4953000" cy="1493999"/>
          </a:xfrm>
          <a:prstGeom prst="rect">
            <a:avLst/>
          </a:prstGeom>
        </p:spPr>
        <p:txBody>
          <a:bodyPr wrap="square">
            <a:spAutoFit/>
          </a:bodyPr>
          <a:lstStyle/>
          <a:p>
            <a:pPr>
              <a:lnSpc>
                <a:spcPct val="107000"/>
              </a:lnSpc>
              <a:spcAft>
                <a:spcPts val="0"/>
              </a:spcAft>
            </a:pPr>
            <a:r>
              <a:rPr lang="de-DE" sz="2200" dirty="0">
                <a:solidFill>
                  <a:srgbClr val="000000"/>
                </a:solidFill>
                <a:latin typeface="Times New Roman"/>
                <a:ea typeface="Calibri"/>
                <a:cs typeface="Times New Roman"/>
              </a:rPr>
              <a:t>Trong đó:</a:t>
            </a:r>
            <a:endParaRPr lang="en-US" sz="2200" dirty="0">
              <a:latin typeface="Calibri"/>
              <a:ea typeface="Calibri"/>
              <a:cs typeface="Times New Roman"/>
            </a:endParaRPr>
          </a:p>
          <a:p>
            <a:pPr>
              <a:lnSpc>
                <a:spcPct val="107000"/>
              </a:lnSpc>
              <a:spcAft>
                <a:spcPts val="0"/>
              </a:spcAft>
            </a:pPr>
            <a:r>
              <a:rPr lang="de-DE" sz="2200" dirty="0">
                <a:solidFill>
                  <a:srgbClr val="000000"/>
                </a:solidFill>
                <a:latin typeface="Times New Roman"/>
                <a:ea typeface="Calibri"/>
                <a:cs typeface="Times New Roman"/>
              </a:rPr>
              <a:t>A là công cơ học mà động cơ thực hiện (J)</a:t>
            </a:r>
            <a:endParaRPr lang="en-US" sz="2200" dirty="0">
              <a:latin typeface="Calibri"/>
              <a:ea typeface="Calibri"/>
              <a:cs typeface="Times New Roman"/>
            </a:endParaRPr>
          </a:p>
          <a:p>
            <a:r>
              <a:rPr lang="de-DE" sz="2200" dirty="0">
                <a:solidFill>
                  <a:srgbClr val="000000"/>
                </a:solidFill>
                <a:latin typeface="Times New Roman"/>
                <a:ea typeface="Calibri"/>
              </a:rPr>
              <a:t>Q là nhiệt lượng mà động cơ nhận được từ nhiên liệu đốt cháy(J)</a:t>
            </a:r>
            <a:endParaRPr lang="en-US" sz="2200" dirty="0"/>
          </a:p>
        </p:txBody>
      </p:sp>
    </p:spTree>
    <p:extLst>
      <p:ext uri="{BB962C8B-B14F-4D97-AF65-F5344CB8AC3E}">
        <p14:creationId xmlns:p14="http://schemas.microsoft.com/office/powerpoint/2010/main" val="313758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0659"/>
                                        </p:tgtEl>
                                        <p:attrNameLst>
                                          <p:attrName>style.visibility</p:attrName>
                                        </p:attrNameLst>
                                      </p:cBhvr>
                                      <p:to>
                                        <p:strVal val="visible"/>
                                      </p:to>
                                    </p:set>
                                    <p:animEffect transition="in" filter="fade">
                                      <p:cBhvr>
                                        <p:cTn id="12" dur="1000"/>
                                        <p:tgtEl>
                                          <p:spTgt spid="70659"/>
                                        </p:tgtEl>
                                      </p:cBhvr>
                                    </p:animEffect>
                                    <p:anim calcmode="lin" valueType="num">
                                      <p:cBhvr>
                                        <p:cTn id="13" dur="1000" fill="hold"/>
                                        <p:tgtEl>
                                          <p:spTgt spid="70659"/>
                                        </p:tgtEl>
                                        <p:attrNameLst>
                                          <p:attrName>ppt_x</p:attrName>
                                        </p:attrNameLst>
                                      </p:cBhvr>
                                      <p:tavLst>
                                        <p:tav tm="0">
                                          <p:val>
                                            <p:strVal val="#ppt_x"/>
                                          </p:val>
                                        </p:tav>
                                        <p:tav tm="100000">
                                          <p:val>
                                            <p:strVal val="#ppt_x"/>
                                          </p:val>
                                        </p:tav>
                                      </p:tavLst>
                                    </p:anim>
                                    <p:anim calcmode="lin" valueType="num">
                                      <p:cBhvr>
                                        <p:cTn id="14" dur="1000" fill="hold"/>
                                        <p:tgtEl>
                                          <p:spTgt spid="7065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6335562D-47C3-42BC-BC7D-7AF52EE5A71A}"/>
              </a:ext>
            </a:extLst>
          </p:cNvPr>
          <p:cNvSpPr/>
          <p:nvPr/>
        </p:nvSpPr>
        <p:spPr>
          <a:xfrm>
            <a:off x="0" y="1839351"/>
            <a:ext cx="9144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0" name="Rectangle 29">
            <a:extLst>
              <a:ext uri="{FF2B5EF4-FFF2-40B4-BE49-F238E27FC236}">
                <a16:creationId xmlns:a16="http://schemas.microsoft.com/office/drawing/2014/main" xmlns="" id="{0DE8E057-79AF-4679-8F0F-5F578B85F19A}"/>
              </a:ext>
            </a:extLst>
          </p:cNvPr>
          <p:cNvSpPr/>
          <p:nvPr/>
        </p:nvSpPr>
        <p:spPr>
          <a:xfrm>
            <a:off x="0" y="5174660"/>
            <a:ext cx="9144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8" name="Picture 7">
            <a:hlinkClick r:id="rId4" action="ppaction://hlinksldjump"/>
            <a:extLst>
              <a:ext uri="{FF2B5EF4-FFF2-40B4-BE49-F238E27FC236}">
                <a16:creationId xmlns:a16="http://schemas.microsoft.com/office/drawing/2014/main" xmlns=""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993" y="930651"/>
            <a:ext cx="1476884" cy="1743607"/>
          </a:xfrm>
          <a:prstGeom prst="rect">
            <a:avLst/>
          </a:prstGeom>
        </p:spPr>
      </p:pic>
      <p:pic>
        <p:nvPicPr>
          <p:cNvPr id="9" name="Picture 8">
            <a:extLst>
              <a:ext uri="{FF2B5EF4-FFF2-40B4-BE49-F238E27FC236}">
                <a16:creationId xmlns:a16="http://schemas.microsoft.com/office/drawing/2014/main" xmlns=""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700" y="418541"/>
            <a:ext cx="1545470" cy="1383912"/>
          </a:xfrm>
          <a:prstGeom prst="rect">
            <a:avLst/>
          </a:prstGeom>
        </p:spPr>
      </p:pic>
      <p:pic>
        <p:nvPicPr>
          <p:cNvPr id="10" name="Picture 9">
            <a:hlinkClick r:id="rId7" action="ppaction://hlinksldjump"/>
            <a:extLst>
              <a:ext uri="{FF2B5EF4-FFF2-40B4-BE49-F238E27FC236}">
                <a16:creationId xmlns:a16="http://schemas.microsoft.com/office/drawing/2014/main" xmlns=""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0050" y="930650"/>
            <a:ext cx="1476884" cy="1743607"/>
          </a:xfrm>
          <a:prstGeom prst="rect">
            <a:avLst/>
          </a:prstGeom>
        </p:spPr>
      </p:pic>
      <p:pic>
        <p:nvPicPr>
          <p:cNvPr id="11" name="Picture 10">
            <a:extLst>
              <a:ext uri="{FF2B5EF4-FFF2-40B4-BE49-F238E27FC236}">
                <a16:creationId xmlns:a16="http://schemas.microsoft.com/office/drawing/2014/main" xmlns=""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5756" y="418540"/>
            <a:ext cx="1545470" cy="1383912"/>
          </a:xfrm>
          <a:prstGeom prst="rect">
            <a:avLst/>
          </a:prstGeom>
        </p:spPr>
      </p:pic>
      <p:pic>
        <p:nvPicPr>
          <p:cNvPr id="12" name="Picture 11">
            <a:hlinkClick r:id="rId10" action="ppaction://hlinksldjump"/>
            <a:extLst>
              <a:ext uri="{FF2B5EF4-FFF2-40B4-BE49-F238E27FC236}">
                <a16:creationId xmlns:a16="http://schemas.microsoft.com/office/drawing/2014/main" xmlns=""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9106" y="930650"/>
            <a:ext cx="1476884" cy="1743607"/>
          </a:xfrm>
          <a:prstGeom prst="rect">
            <a:avLst/>
          </a:prstGeom>
        </p:spPr>
      </p:pic>
      <p:pic>
        <p:nvPicPr>
          <p:cNvPr id="13" name="Picture 12">
            <a:extLst>
              <a:ext uri="{FF2B5EF4-FFF2-40B4-BE49-F238E27FC236}">
                <a16:creationId xmlns:a16="http://schemas.microsoft.com/office/drawing/2014/main" xmlns=""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24813" y="418540"/>
            <a:ext cx="1545470" cy="1383912"/>
          </a:xfrm>
          <a:prstGeom prst="rect">
            <a:avLst/>
          </a:prstGeom>
        </p:spPr>
      </p:pic>
      <p:pic>
        <p:nvPicPr>
          <p:cNvPr id="14" name="Picture 13">
            <a:hlinkClick r:id="rId13" action="ppaction://hlinksldjump"/>
            <a:extLst>
              <a:ext uri="{FF2B5EF4-FFF2-40B4-BE49-F238E27FC236}">
                <a16:creationId xmlns:a16="http://schemas.microsoft.com/office/drawing/2014/main" xmlns=""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02455" y="930648"/>
            <a:ext cx="1476884" cy="1743607"/>
          </a:xfrm>
          <a:prstGeom prst="rect">
            <a:avLst/>
          </a:prstGeom>
        </p:spPr>
      </p:pic>
      <p:pic>
        <p:nvPicPr>
          <p:cNvPr id="15" name="Picture 14">
            <a:extLst>
              <a:ext uri="{FF2B5EF4-FFF2-40B4-BE49-F238E27FC236}">
                <a16:creationId xmlns:a16="http://schemas.microsoft.com/office/drawing/2014/main" xmlns=""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68161" y="418539"/>
            <a:ext cx="1545470" cy="1383912"/>
          </a:xfrm>
          <a:prstGeom prst="rect">
            <a:avLst/>
          </a:prstGeom>
        </p:spPr>
      </p:pic>
      <p:pic>
        <p:nvPicPr>
          <p:cNvPr id="16" name="Picture 15">
            <a:hlinkClick r:id="rId16" action="ppaction://hlinksldjump"/>
            <a:extLst>
              <a:ext uri="{FF2B5EF4-FFF2-40B4-BE49-F238E27FC236}">
                <a16:creationId xmlns:a16="http://schemas.microsoft.com/office/drawing/2014/main" xmlns=""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77218" y="930648"/>
            <a:ext cx="1476884" cy="1743607"/>
          </a:xfrm>
          <a:prstGeom prst="rect">
            <a:avLst/>
          </a:prstGeom>
        </p:spPr>
      </p:pic>
      <p:pic>
        <p:nvPicPr>
          <p:cNvPr id="17" name="Picture 16">
            <a:extLst>
              <a:ext uri="{FF2B5EF4-FFF2-40B4-BE49-F238E27FC236}">
                <a16:creationId xmlns:a16="http://schemas.microsoft.com/office/drawing/2014/main" xmlns=""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42924" y="418538"/>
            <a:ext cx="1545470" cy="1383912"/>
          </a:xfrm>
          <a:prstGeom prst="rect">
            <a:avLst/>
          </a:prstGeom>
        </p:spPr>
      </p:pic>
      <p:pic>
        <p:nvPicPr>
          <p:cNvPr id="37" name="Picture 36">
            <a:extLst>
              <a:ext uri="{FF2B5EF4-FFF2-40B4-BE49-F238E27FC236}">
                <a16:creationId xmlns:a16="http://schemas.microsoft.com/office/drawing/2014/main" xmlns="" id="{16677DD5-4B38-44EE-AE03-4CE69860F1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6308766"/>
            <a:ext cx="4571999" cy="334819"/>
          </a:xfrm>
          <a:prstGeom prst="rect">
            <a:avLst/>
          </a:prstGeom>
        </p:spPr>
      </p:pic>
      <p:pic>
        <p:nvPicPr>
          <p:cNvPr id="38" name="Picture 37">
            <a:extLst>
              <a:ext uri="{FF2B5EF4-FFF2-40B4-BE49-F238E27FC236}">
                <a16:creationId xmlns:a16="http://schemas.microsoft.com/office/drawing/2014/main" xmlns="" id="{8E58EB64-C11F-4AA8-BD51-6B7EDB3365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72001" y="6308766"/>
            <a:ext cx="4571999" cy="334819"/>
          </a:xfrm>
          <a:prstGeom prst="rect">
            <a:avLst/>
          </a:prstGeom>
        </p:spPr>
      </p:pic>
      <p:pic>
        <p:nvPicPr>
          <p:cNvPr id="39" name="Picture 38">
            <a:extLst>
              <a:ext uri="{FF2B5EF4-FFF2-40B4-BE49-F238E27FC236}">
                <a16:creationId xmlns:a16="http://schemas.microsoft.com/office/drawing/2014/main" xmlns="" id="{468116E2-9E2A-444E-92F8-B1A7CB1476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2974630"/>
            <a:ext cx="4571999" cy="334819"/>
          </a:xfrm>
          <a:prstGeom prst="rect">
            <a:avLst/>
          </a:prstGeom>
        </p:spPr>
      </p:pic>
      <p:pic>
        <p:nvPicPr>
          <p:cNvPr id="40" name="Picture 39">
            <a:extLst>
              <a:ext uri="{FF2B5EF4-FFF2-40B4-BE49-F238E27FC236}">
                <a16:creationId xmlns:a16="http://schemas.microsoft.com/office/drawing/2014/main" xmlns="" id="{4AF2A1C0-A62D-4A01-AB2A-74ABC46C1A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72001" y="2974630"/>
            <a:ext cx="4571999" cy="334819"/>
          </a:xfrm>
          <a:prstGeom prst="rect">
            <a:avLst/>
          </a:prstGeom>
        </p:spPr>
      </p:pic>
      <p:sp>
        <p:nvSpPr>
          <p:cNvPr id="42" name="Flowchart: Summing Junction 41">
            <a:hlinkClick r:id="rId20" action="ppaction://hlinksldjump"/>
            <a:extLst>
              <a:ext uri="{FF2B5EF4-FFF2-40B4-BE49-F238E27FC236}">
                <a16:creationId xmlns:a16="http://schemas.microsoft.com/office/drawing/2014/main" xmlns="" id="{E51D645D-F5EB-48AD-9720-05E0BE57DF46}"/>
              </a:ext>
            </a:extLst>
          </p:cNvPr>
          <p:cNvSpPr/>
          <p:nvPr/>
        </p:nvSpPr>
        <p:spPr>
          <a:xfrm>
            <a:off x="8549017" y="6114928"/>
            <a:ext cx="486801"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8810666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latin typeface="Times New Roman" pitchFamily="18" charset="0"/>
                <a:cs typeface="Times New Roman" pitchFamily="18" charset="0"/>
              </a:rPr>
              <a:t>BÀI 27: HIỆU SUẤT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85800"/>
            <a:ext cx="8839200" cy="6172200"/>
          </a:xfrm>
          <a:prstGeom prst="rect">
            <a:avLst/>
          </a:prstGeom>
        </p:spPr>
      </p:pic>
    </p:spTree>
    <p:extLst>
      <p:ext uri="{BB962C8B-B14F-4D97-AF65-F5344CB8AC3E}">
        <p14:creationId xmlns:p14="http://schemas.microsoft.com/office/powerpoint/2010/main" val="1943029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latin typeface="Times New Roman" pitchFamily="18" charset="0"/>
                <a:cs typeface="Times New Roman" pitchFamily="18" charset="0"/>
              </a:rPr>
              <a:t>BÀI 27: HIỆU SUẤT</a:t>
            </a:r>
            <a:endParaRPr lang="en-US" dirty="0"/>
          </a:p>
        </p:txBody>
      </p:sp>
      <p:pic>
        <p:nvPicPr>
          <p:cNvPr id="4" name="Picture 3"/>
          <p:cNvPicPr/>
          <p:nvPr/>
        </p:nvPicPr>
        <p:blipFill>
          <a:blip r:embed="rId2"/>
          <a:stretch>
            <a:fillRect/>
          </a:stretch>
        </p:blipFill>
        <p:spPr>
          <a:xfrm>
            <a:off x="381000" y="762000"/>
            <a:ext cx="8763000" cy="6096000"/>
          </a:xfrm>
          <a:prstGeom prst="rect">
            <a:avLst/>
          </a:prstGeom>
        </p:spPr>
      </p:pic>
    </p:spTree>
    <p:extLst>
      <p:ext uri="{BB962C8B-B14F-4D97-AF65-F5344CB8AC3E}">
        <p14:creationId xmlns:p14="http://schemas.microsoft.com/office/powerpoint/2010/main" val="24768769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latin typeface="Times New Roman" pitchFamily="18" charset="0"/>
                <a:cs typeface="Times New Roman" pitchFamily="18" charset="0"/>
              </a:rPr>
              <a:t>BÀI 27: HIỆU SUẤT</a:t>
            </a:r>
            <a:endParaRPr lang="en-US" dirty="0"/>
          </a:p>
        </p:txBody>
      </p:sp>
      <mc:AlternateContent xmlns:mc="http://schemas.openxmlformats.org/markup-compatibility/2006">
        <mc:Choice xmlns:a14="http://schemas.microsoft.com/office/drawing/2010/main" Requires="a14">
          <p:sp>
            <p:nvSpPr>
              <p:cNvPr id="4" name="Rectangle 3"/>
              <p:cNvSpPr/>
              <p:nvPr/>
            </p:nvSpPr>
            <p:spPr>
              <a:xfrm>
                <a:off x="533400" y="685800"/>
                <a:ext cx="8382000" cy="2664319"/>
              </a:xfrm>
              <a:prstGeom prst="rect">
                <a:avLst/>
              </a:prstGeom>
            </p:spPr>
            <p:txBody>
              <a:bodyPr wrap="square">
                <a:spAutoFit/>
              </a:bodyPr>
              <a:lstStyle/>
              <a:p>
                <a:pPr indent="198755" algn="just">
                  <a:lnSpc>
                    <a:spcPct val="107000"/>
                  </a:lnSpc>
                  <a:spcBef>
                    <a:spcPts val="600"/>
                  </a:spcBef>
                  <a:spcAft>
                    <a:spcPts val="600"/>
                  </a:spcAft>
                </a:pPr>
                <a:r>
                  <a:rPr lang="de-DE" sz="2400" dirty="0">
                    <a:latin typeface="Times New Roman"/>
                    <a:ea typeface="Times New Roman"/>
                    <a:cs typeface="Times New Roman"/>
                  </a:rPr>
                  <a:t>Câu 3/108-sgk</a:t>
                </a:r>
                <a:endParaRPr lang="en-US" sz="2400" dirty="0">
                  <a:effectLst/>
                  <a:latin typeface="Calibri"/>
                  <a:ea typeface="Calibri"/>
                  <a:cs typeface="Times New Roman"/>
                </a:endParaRPr>
              </a:p>
              <a:p>
                <a:pPr indent="198755" algn="just">
                  <a:lnSpc>
                    <a:spcPct val="107000"/>
                  </a:lnSpc>
                  <a:spcBef>
                    <a:spcPts val="600"/>
                  </a:spcBef>
                  <a:spcAft>
                    <a:spcPts val="600"/>
                  </a:spcAft>
                </a:pPr>
                <a:r>
                  <a:rPr lang="de-DE" sz="2400" dirty="0">
                    <a:effectLst/>
                    <a:latin typeface="Times New Roman"/>
                    <a:ea typeface="Times New Roman"/>
                    <a:cs typeface="Times New Roman"/>
                  </a:rPr>
                  <a:t>Tóm tắt:</a:t>
                </a:r>
                <a:endParaRPr lang="en-US" sz="2400" dirty="0">
                  <a:effectLst/>
                  <a:latin typeface="Calibri"/>
                  <a:ea typeface="Calibri"/>
                  <a:cs typeface="Times New Roman"/>
                </a:endParaRPr>
              </a:p>
              <a:p>
                <a:pPr indent="198755" algn="just">
                  <a:lnSpc>
                    <a:spcPct val="107000"/>
                  </a:lnSpc>
                  <a:spcBef>
                    <a:spcPts val="600"/>
                  </a:spcBef>
                  <a:spcAft>
                    <a:spcPts val="600"/>
                  </a:spcAft>
                </a:pPr>
                <a14:m>
                  <m:oMath xmlns:m="http://schemas.openxmlformats.org/officeDocument/2006/math">
                    <m:r>
                      <a:rPr lang="de-DE" sz="2400" i="1">
                        <a:effectLst/>
                        <a:latin typeface="Cambria Math"/>
                        <a:ea typeface="Times New Roman"/>
                        <a:cs typeface="Times New Roman"/>
                      </a:rPr>
                      <m:t>𝑣</m:t>
                    </m:r>
                    <m:r>
                      <a:rPr lang="de-DE" sz="2400" i="1">
                        <a:effectLst/>
                        <a:latin typeface="Cambria Math"/>
                        <a:ea typeface="Times New Roman"/>
                        <a:cs typeface="Times New Roman"/>
                      </a:rPr>
                      <m:t>=54 </m:t>
                    </m:r>
                    <m:r>
                      <a:rPr lang="de-DE" sz="2400" i="1">
                        <a:effectLst/>
                        <a:latin typeface="Cambria Math"/>
                        <a:ea typeface="Times New Roman"/>
                        <a:cs typeface="Times New Roman"/>
                      </a:rPr>
                      <m:t>𝑘𝑚</m:t>
                    </m:r>
                    <m:r>
                      <a:rPr lang="de-DE" sz="2400" i="1">
                        <a:effectLst/>
                        <a:latin typeface="Cambria Math"/>
                        <a:ea typeface="Times New Roman"/>
                        <a:cs typeface="Times New Roman"/>
                      </a:rPr>
                      <m:t>/</m:t>
                    </m:r>
                    <m:r>
                      <a:rPr lang="de-DE" sz="2400" i="1">
                        <a:effectLst/>
                        <a:latin typeface="Cambria Math"/>
                        <a:ea typeface="Times New Roman"/>
                        <a:cs typeface="Times New Roman"/>
                      </a:rPr>
                      <m:t>h</m:t>
                    </m:r>
                  </m:oMath>
                </a14:m>
                <a:r>
                  <a:rPr lang="de-DE" sz="2400" dirty="0">
                    <a:effectLst/>
                    <a:latin typeface="Times New Roman"/>
                    <a:ea typeface="Times New Roman"/>
                    <a:cs typeface="Times New Roman"/>
                  </a:rPr>
                  <a:t>= 15 m/s; P = 45kW= 45.10</a:t>
                </a:r>
                <a:r>
                  <a:rPr lang="de-DE" sz="2400" baseline="30000" dirty="0">
                    <a:effectLst/>
                    <a:latin typeface="Times New Roman"/>
                    <a:ea typeface="Times New Roman"/>
                    <a:cs typeface="Times New Roman"/>
                  </a:rPr>
                  <a:t>3</a:t>
                </a:r>
                <a:r>
                  <a:rPr lang="de-DE" sz="2400" dirty="0">
                    <a:effectLst/>
                    <a:latin typeface="Times New Roman"/>
                    <a:ea typeface="Times New Roman"/>
                    <a:cs typeface="Times New Roman"/>
                  </a:rPr>
                  <a:t> </a:t>
                </a:r>
                <a:r>
                  <a:rPr lang="de-DE" sz="2400" dirty="0" smtClean="0">
                    <a:effectLst/>
                    <a:latin typeface="Times New Roman"/>
                    <a:ea typeface="Times New Roman"/>
                    <a:cs typeface="Times New Roman"/>
                  </a:rPr>
                  <a:t>W</a:t>
                </a:r>
                <a:r>
                  <a:rPr lang="en-US" sz="2400" dirty="0" smtClean="0">
                    <a:latin typeface="Calibri"/>
                    <a:ea typeface="Times New Roman"/>
                    <a:cs typeface="Times New Roman"/>
                  </a:rPr>
                  <a:t>, </a:t>
                </a:r>
                <a:r>
                  <a:rPr lang="de-DE" sz="2400" dirty="0" smtClean="0">
                    <a:effectLst/>
                    <a:latin typeface="Times New Roman"/>
                    <a:ea typeface="Times New Roman"/>
                    <a:cs typeface="Times New Roman"/>
                  </a:rPr>
                  <a:t>H</a:t>
                </a:r>
                <a:r>
                  <a:rPr lang="de-DE" sz="2400" dirty="0">
                    <a:effectLst/>
                    <a:latin typeface="Times New Roman"/>
                    <a:ea typeface="Times New Roman"/>
                    <a:cs typeface="Times New Roman"/>
                  </a:rPr>
                  <a:t>= 25 %, </a:t>
                </a:r>
                <a:endParaRPr lang="de-DE" sz="2400" dirty="0" smtClean="0">
                  <a:effectLst/>
                  <a:latin typeface="Times New Roman"/>
                  <a:ea typeface="Times New Roman"/>
                  <a:cs typeface="Times New Roman"/>
                </a:endParaRPr>
              </a:p>
              <a:p>
                <a:pPr indent="198755" algn="just">
                  <a:lnSpc>
                    <a:spcPct val="107000"/>
                  </a:lnSpc>
                  <a:spcBef>
                    <a:spcPts val="600"/>
                  </a:spcBef>
                  <a:spcAft>
                    <a:spcPts val="600"/>
                  </a:spcAft>
                </a:pPr>
                <a:r>
                  <a:rPr lang="de-DE" sz="2400" dirty="0" smtClean="0">
                    <a:effectLst/>
                    <a:latin typeface="Times New Roman"/>
                    <a:ea typeface="Times New Roman"/>
                    <a:cs typeface="Times New Roman"/>
                  </a:rPr>
                  <a:t>Q</a:t>
                </a:r>
                <a:r>
                  <a:rPr lang="de-DE" sz="2400" dirty="0">
                    <a:effectLst/>
                    <a:latin typeface="Times New Roman"/>
                    <a:ea typeface="Times New Roman"/>
                    <a:cs typeface="Times New Roman"/>
                  </a:rPr>
                  <a:t>= 46.10</a:t>
                </a:r>
                <a:r>
                  <a:rPr lang="de-DE" sz="2400" baseline="30000" dirty="0">
                    <a:effectLst/>
                    <a:latin typeface="Times New Roman"/>
                    <a:ea typeface="Times New Roman"/>
                    <a:cs typeface="Times New Roman"/>
                  </a:rPr>
                  <a:t>6</a:t>
                </a:r>
                <a:r>
                  <a:rPr lang="de-DE" sz="2400" dirty="0">
                    <a:effectLst/>
                    <a:latin typeface="Times New Roman"/>
                    <a:ea typeface="Times New Roman"/>
                    <a:cs typeface="Times New Roman"/>
                  </a:rPr>
                  <a:t>J/kg, </a:t>
                </a:r>
                <a14:m>
                  <m:oMath xmlns:m="http://schemas.openxmlformats.org/officeDocument/2006/math">
                    <m:r>
                      <a:rPr lang="de-DE" sz="2400" i="1">
                        <a:effectLst/>
                        <a:latin typeface="Cambria Math"/>
                        <a:ea typeface="Times New Roman"/>
                        <a:cs typeface="Times New Roman"/>
                      </a:rPr>
                      <m:t>𝜌</m:t>
                    </m:r>
                    <m:r>
                      <a:rPr lang="de-DE" sz="2400" i="1">
                        <a:effectLst/>
                        <a:latin typeface="Cambria Math"/>
                        <a:ea typeface="Times New Roman"/>
                        <a:cs typeface="Times New Roman"/>
                      </a:rPr>
                      <m:t>=700</m:t>
                    </m:r>
                    <m:r>
                      <a:rPr lang="de-DE" sz="2400" i="1">
                        <a:effectLst/>
                        <a:latin typeface="Cambria Math"/>
                        <a:ea typeface="Times New Roman"/>
                        <a:cs typeface="Times New Roman"/>
                      </a:rPr>
                      <m:t>𝑘𝑔</m:t>
                    </m:r>
                    <m:r>
                      <a:rPr lang="de-DE" sz="2400" i="1">
                        <a:effectLst/>
                        <a:latin typeface="Cambria Math"/>
                        <a:ea typeface="Times New Roman"/>
                        <a:cs typeface="Times New Roman"/>
                      </a:rPr>
                      <m:t>/</m:t>
                    </m:r>
                    <m:sSup>
                      <m:sSupPr>
                        <m:ctrlPr>
                          <a:rPr lang="en-US" sz="2400" i="1">
                            <a:effectLst/>
                            <a:latin typeface="Cambria Math"/>
                            <a:ea typeface="Times New Roman"/>
                            <a:cs typeface="Times New Roman"/>
                          </a:rPr>
                        </m:ctrlPr>
                      </m:sSupPr>
                      <m:e>
                        <m:r>
                          <a:rPr lang="de-DE" sz="2400" i="1">
                            <a:effectLst/>
                            <a:latin typeface="Cambria Math"/>
                            <a:ea typeface="Times New Roman"/>
                            <a:cs typeface="Times New Roman"/>
                          </a:rPr>
                          <m:t>𝑚</m:t>
                        </m:r>
                      </m:e>
                      <m:sup>
                        <m:r>
                          <a:rPr lang="de-DE" sz="2400" i="1">
                            <a:effectLst/>
                            <a:latin typeface="Cambria Math"/>
                            <a:ea typeface="Times New Roman"/>
                            <a:cs typeface="Times New Roman"/>
                          </a:rPr>
                          <m:t>3</m:t>
                        </m:r>
                      </m:sup>
                    </m:sSup>
                  </m:oMath>
                </a14:m>
                <a:r>
                  <a:rPr lang="de-DE" sz="2400" dirty="0">
                    <a:effectLst/>
                    <a:latin typeface="Times New Roman"/>
                    <a:ea typeface="Times New Roman"/>
                    <a:cs typeface="Times New Roman"/>
                  </a:rPr>
                  <a:t>, </a:t>
                </a:r>
                <a:r>
                  <a:rPr lang="de-DE" sz="2400" dirty="0" smtClean="0">
                    <a:effectLst/>
                    <a:latin typeface="Times New Roman"/>
                    <a:ea typeface="Times New Roman"/>
                    <a:cs typeface="Times New Roman"/>
                  </a:rPr>
                  <a:t>V</a:t>
                </a:r>
                <a:r>
                  <a:rPr lang="de-DE" sz="2400" dirty="0">
                    <a:effectLst/>
                    <a:latin typeface="Times New Roman"/>
                    <a:ea typeface="Times New Roman"/>
                    <a:cs typeface="Times New Roman"/>
                  </a:rPr>
                  <a:t>= 60l= 60.10</a:t>
                </a:r>
                <a:r>
                  <a:rPr lang="de-DE" sz="2400" baseline="30000" dirty="0">
                    <a:effectLst/>
                    <a:latin typeface="Times New Roman"/>
                    <a:ea typeface="Times New Roman"/>
                    <a:cs typeface="Times New Roman"/>
                  </a:rPr>
                  <a:t>-3 </a:t>
                </a:r>
                <a:r>
                  <a:rPr lang="de-DE" sz="2400" dirty="0">
                    <a:effectLst/>
                    <a:latin typeface="Times New Roman"/>
                    <a:ea typeface="Times New Roman"/>
                    <a:cs typeface="Times New Roman"/>
                  </a:rPr>
                  <a:t>m</a:t>
                </a:r>
                <a:r>
                  <a:rPr lang="de-DE" sz="2400" baseline="30000" dirty="0">
                    <a:effectLst/>
                    <a:latin typeface="Times New Roman"/>
                    <a:ea typeface="Times New Roman"/>
                    <a:cs typeface="Times New Roman"/>
                  </a:rPr>
                  <a:t>3 </a:t>
                </a:r>
                <a:endParaRPr lang="en-US" sz="2400" dirty="0">
                  <a:effectLst/>
                  <a:latin typeface="Calibri"/>
                  <a:ea typeface="Calibri"/>
                  <a:cs typeface="Times New Roman"/>
                </a:endParaRPr>
              </a:p>
              <a:p>
                <a:pPr indent="198755" algn="just">
                  <a:lnSpc>
                    <a:spcPct val="107000"/>
                  </a:lnSpc>
                  <a:spcBef>
                    <a:spcPts val="600"/>
                  </a:spcBef>
                  <a:spcAft>
                    <a:spcPts val="600"/>
                  </a:spcAft>
                </a:pPr>
                <a:r>
                  <a:rPr lang="de-DE" sz="2400" dirty="0" smtClean="0">
                    <a:latin typeface="Times New Roman"/>
                    <a:ea typeface="Times New Roman"/>
                    <a:cs typeface="Times New Roman"/>
                  </a:rPr>
                  <a:t>s </a:t>
                </a:r>
                <a:r>
                  <a:rPr lang="de-DE" sz="2400" dirty="0" smtClean="0">
                    <a:effectLst/>
                    <a:latin typeface="Times New Roman"/>
                    <a:ea typeface="Times New Roman"/>
                    <a:cs typeface="Times New Roman"/>
                  </a:rPr>
                  <a:t>=?</a:t>
                </a:r>
                <a:endParaRPr lang="en-US" sz="2400" dirty="0">
                  <a:effectLst/>
                  <a:latin typeface="Calibri"/>
                  <a:ea typeface="Calibri"/>
                  <a:cs typeface="Times New Roman"/>
                </a:endParaRPr>
              </a:p>
            </p:txBody>
          </p:sp>
        </mc:Choice>
        <mc:Fallback>
          <p:sp>
            <p:nvSpPr>
              <p:cNvPr id="4" name="Rectangle 3"/>
              <p:cNvSpPr>
                <a:spLocks noRot="1" noChangeAspect="1" noMove="1" noResize="1" noEditPoints="1" noAdjustHandles="1" noChangeArrowheads="1" noChangeShapeType="1" noTextEdit="1"/>
              </p:cNvSpPr>
              <p:nvPr/>
            </p:nvSpPr>
            <p:spPr>
              <a:xfrm>
                <a:off x="533400" y="685800"/>
                <a:ext cx="8382000" cy="2664319"/>
              </a:xfrm>
              <a:prstGeom prst="rect">
                <a:avLst/>
              </a:prstGeom>
              <a:blipFill rotWithShape="1">
                <a:blip r:embed="rId2"/>
                <a:stretch>
                  <a:fillRect t="-1831" b="-38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304800" y="3505200"/>
                <a:ext cx="8839200" cy="3232808"/>
              </a:xfrm>
              <a:prstGeom prst="rect">
                <a:avLst/>
              </a:prstGeom>
            </p:spPr>
            <p:txBody>
              <a:bodyPr wrap="square">
                <a:spAutoFit/>
              </a:bodyPr>
              <a:lstStyle/>
              <a:p>
                <a:pPr>
                  <a:lnSpc>
                    <a:spcPct val="107000"/>
                  </a:lnSpc>
                  <a:spcBef>
                    <a:spcPts val="600"/>
                  </a:spcBef>
                  <a:spcAft>
                    <a:spcPts val="600"/>
                  </a:spcAft>
                </a:pPr>
                <a:r>
                  <a:rPr lang="de-DE" sz="2400" dirty="0">
                    <a:latin typeface="Times New Roman"/>
                    <a:ea typeface="Times New Roman"/>
                    <a:cs typeface="Times New Roman"/>
                  </a:rPr>
                  <a:t>Khối lượng xăng cần đốt cháy: m=</a:t>
                </a:r>
                <a14:m>
                  <m:oMath xmlns:m="http://schemas.openxmlformats.org/officeDocument/2006/math">
                    <m:r>
                      <a:rPr lang="de-DE" sz="2400" i="1">
                        <a:effectLst/>
                        <a:latin typeface="Cambria Math"/>
                        <a:ea typeface="Times New Roman"/>
                        <a:cs typeface="Times New Roman"/>
                      </a:rPr>
                      <m:t> </m:t>
                    </m:r>
                    <m:r>
                      <a:rPr lang="de-DE" sz="2400" i="1">
                        <a:effectLst/>
                        <a:latin typeface="Cambria Math"/>
                        <a:ea typeface="Times New Roman"/>
                        <a:cs typeface="Times New Roman"/>
                      </a:rPr>
                      <m:t>𝜌</m:t>
                    </m:r>
                    <m:r>
                      <a:rPr lang="de-DE" sz="2400" i="1">
                        <a:effectLst/>
                        <a:latin typeface="Cambria Math"/>
                        <a:ea typeface="Times New Roman"/>
                        <a:cs typeface="Times New Roman"/>
                      </a:rPr>
                      <m:t>.</m:t>
                    </m:r>
                    <m:r>
                      <a:rPr lang="de-DE" sz="2400" i="1">
                        <a:effectLst/>
                        <a:latin typeface="Cambria Math"/>
                        <a:ea typeface="Times New Roman"/>
                        <a:cs typeface="Times New Roman"/>
                      </a:rPr>
                      <m:t>𝑉</m:t>
                    </m:r>
                  </m:oMath>
                </a14:m>
                <a:r>
                  <a:rPr lang="de-DE" sz="2400" dirty="0">
                    <a:effectLst/>
                    <a:latin typeface="Times New Roman"/>
                    <a:ea typeface="Times New Roman"/>
                    <a:cs typeface="Times New Roman"/>
                  </a:rPr>
                  <a:t>=</a:t>
                </a:r>
                <a14:m>
                  <m:oMath xmlns:m="http://schemas.openxmlformats.org/officeDocument/2006/math">
                    <m:r>
                      <a:rPr lang="de-DE" sz="2400" i="1">
                        <a:effectLst/>
                        <a:latin typeface="Cambria Math"/>
                        <a:ea typeface="Times New Roman"/>
                        <a:cs typeface="Times New Roman"/>
                      </a:rPr>
                      <m:t>700</m:t>
                    </m:r>
                  </m:oMath>
                </a14:m>
                <a:r>
                  <a:rPr lang="de-DE" sz="2400" dirty="0">
                    <a:effectLst/>
                    <a:latin typeface="Times New Roman"/>
                    <a:ea typeface="Times New Roman"/>
                    <a:cs typeface="Times New Roman"/>
                  </a:rPr>
                  <a:t>. 60.10</a:t>
                </a:r>
                <a:r>
                  <a:rPr lang="de-DE" sz="2400" baseline="30000" dirty="0">
                    <a:effectLst/>
                    <a:latin typeface="Times New Roman"/>
                    <a:ea typeface="Times New Roman"/>
                    <a:cs typeface="Times New Roman"/>
                  </a:rPr>
                  <a:t>-3</a:t>
                </a:r>
                <a:r>
                  <a:rPr lang="de-DE" sz="2400" dirty="0">
                    <a:effectLst/>
                    <a:latin typeface="Times New Roman"/>
                    <a:ea typeface="Times New Roman"/>
                    <a:cs typeface="Times New Roman"/>
                  </a:rPr>
                  <a:t>=42kg</a:t>
                </a:r>
                <a:endParaRPr lang="en-US" sz="2400" dirty="0">
                  <a:effectLst/>
                  <a:latin typeface="Calibri"/>
                  <a:ea typeface="Calibri"/>
                  <a:cs typeface="Times New Roman"/>
                </a:endParaRPr>
              </a:p>
              <a:p>
                <a:pPr algn="just">
                  <a:lnSpc>
                    <a:spcPct val="107000"/>
                  </a:lnSpc>
                  <a:spcBef>
                    <a:spcPts val="600"/>
                  </a:spcBef>
                  <a:spcAft>
                    <a:spcPts val="600"/>
                  </a:spcAft>
                </a:pPr>
                <a:r>
                  <a:rPr lang="de-DE" sz="2400" dirty="0">
                    <a:effectLst/>
                    <a:latin typeface="Times New Roman"/>
                    <a:ea typeface="Times New Roman"/>
                    <a:cs typeface="Times New Roman"/>
                  </a:rPr>
                  <a:t>42kg đốt cháy hoàn toàn tỏa ra nhiệt lượng </a:t>
                </a:r>
                <a:r>
                  <a:rPr lang="de-DE" sz="2400" dirty="0" smtClean="0">
                    <a:effectLst/>
                    <a:latin typeface="Times New Roman"/>
                    <a:ea typeface="Times New Roman"/>
                    <a:cs typeface="Times New Roman"/>
                  </a:rPr>
                  <a:t>là:</a:t>
                </a:r>
                <a:r>
                  <a:rPr lang="en-US" sz="2400" dirty="0" smtClean="0">
                    <a:latin typeface="Calibri"/>
                    <a:ea typeface="Times New Roman"/>
                    <a:cs typeface="Times New Roman"/>
                  </a:rPr>
                  <a:t> </a:t>
                </a:r>
              </a:p>
              <a:p>
                <a:pPr algn="ctr">
                  <a:lnSpc>
                    <a:spcPct val="107000"/>
                  </a:lnSpc>
                  <a:spcBef>
                    <a:spcPts val="600"/>
                  </a:spcBef>
                  <a:spcAft>
                    <a:spcPts val="600"/>
                  </a:spcAft>
                </a:pPr>
                <a:r>
                  <a:rPr lang="de-DE" sz="2400" dirty="0" smtClean="0">
                    <a:effectLst/>
                    <a:latin typeface="Times New Roman"/>
                    <a:ea typeface="Times New Roman"/>
                    <a:cs typeface="Times New Roman"/>
                  </a:rPr>
                  <a:t>Q</a:t>
                </a:r>
                <a:r>
                  <a:rPr lang="de-DE" sz="2400" baseline="30000" dirty="0">
                    <a:effectLst/>
                    <a:latin typeface="Times New Roman"/>
                    <a:ea typeface="Times New Roman"/>
                    <a:cs typeface="Times New Roman"/>
                  </a:rPr>
                  <a:t>‘</a:t>
                </a:r>
                <a:r>
                  <a:rPr lang="de-DE" sz="2400" dirty="0">
                    <a:effectLst/>
                    <a:latin typeface="Times New Roman"/>
                    <a:ea typeface="Times New Roman"/>
                    <a:cs typeface="Times New Roman"/>
                  </a:rPr>
                  <a:t>=42. 46.10</a:t>
                </a:r>
                <a:r>
                  <a:rPr lang="de-DE" sz="2400" baseline="30000" dirty="0">
                    <a:effectLst/>
                    <a:latin typeface="Times New Roman"/>
                    <a:ea typeface="Times New Roman"/>
                    <a:cs typeface="Times New Roman"/>
                  </a:rPr>
                  <a:t>6</a:t>
                </a:r>
                <a:r>
                  <a:rPr lang="de-DE" sz="2400" dirty="0">
                    <a:effectLst/>
                    <a:latin typeface="Times New Roman"/>
                    <a:ea typeface="Times New Roman"/>
                    <a:cs typeface="Times New Roman"/>
                  </a:rPr>
                  <a:t> = 1932.10</a:t>
                </a:r>
                <a:r>
                  <a:rPr lang="de-DE" sz="2400" baseline="30000" dirty="0">
                    <a:effectLst/>
                    <a:latin typeface="Times New Roman"/>
                    <a:ea typeface="Times New Roman"/>
                    <a:cs typeface="Times New Roman"/>
                  </a:rPr>
                  <a:t>6</a:t>
                </a:r>
                <a:r>
                  <a:rPr lang="de-DE" sz="2400" dirty="0">
                    <a:effectLst/>
                    <a:latin typeface="Times New Roman"/>
                    <a:ea typeface="Times New Roman"/>
                    <a:cs typeface="Times New Roman"/>
                  </a:rPr>
                  <a:t> J/kg.</a:t>
                </a:r>
                <a:endParaRPr lang="en-US" sz="2400" dirty="0">
                  <a:effectLst/>
                  <a:latin typeface="Calibri"/>
                  <a:ea typeface="Calibri"/>
                  <a:cs typeface="Times New Roman"/>
                </a:endParaRPr>
              </a:p>
              <a:p>
                <a:pPr>
                  <a:lnSpc>
                    <a:spcPct val="107000"/>
                  </a:lnSpc>
                  <a:spcBef>
                    <a:spcPts val="600"/>
                  </a:spcBef>
                  <a:spcAft>
                    <a:spcPts val="600"/>
                  </a:spcAft>
                </a:pPr>
                <a:r>
                  <a:rPr lang="de-DE" sz="2400" dirty="0">
                    <a:effectLst/>
                    <a:latin typeface="Times New Roman"/>
                    <a:ea typeface="Times New Roman"/>
                    <a:cs typeface="Times New Roman"/>
                  </a:rPr>
                  <a:t>Công cần thực hiện là: A= H.Q =25 %.1932.10</a:t>
                </a:r>
                <a:r>
                  <a:rPr lang="de-DE" sz="2400" baseline="30000" dirty="0">
                    <a:effectLst/>
                    <a:latin typeface="Times New Roman"/>
                    <a:ea typeface="Times New Roman"/>
                    <a:cs typeface="Times New Roman"/>
                  </a:rPr>
                  <a:t>6</a:t>
                </a:r>
                <a:r>
                  <a:rPr lang="de-DE" sz="2400" dirty="0">
                    <a:effectLst/>
                    <a:latin typeface="Times New Roman"/>
                    <a:ea typeface="Times New Roman"/>
                    <a:cs typeface="Times New Roman"/>
                  </a:rPr>
                  <a:t>= 483.10</a:t>
                </a:r>
                <a:r>
                  <a:rPr lang="de-DE" sz="2400" baseline="30000" dirty="0">
                    <a:effectLst/>
                    <a:latin typeface="Times New Roman"/>
                    <a:ea typeface="Times New Roman"/>
                    <a:cs typeface="Times New Roman"/>
                  </a:rPr>
                  <a:t>6 </a:t>
                </a:r>
                <a:r>
                  <a:rPr lang="de-DE" sz="2400" dirty="0">
                    <a:effectLst/>
                    <a:latin typeface="Times New Roman"/>
                    <a:ea typeface="Times New Roman"/>
                    <a:cs typeface="Times New Roman"/>
                  </a:rPr>
                  <a:t>J.</a:t>
                </a:r>
                <a:endParaRPr lang="en-US" sz="2400" dirty="0">
                  <a:effectLst/>
                  <a:latin typeface="Calibri"/>
                  <a:ea typeface="Calibri"/>
                  <a:cs typeface="Times New Roman"/>
                </a:endParaRPr>
              </a:p>
              <a:p>
                <a:pPr algn="just">
                  <a:lnSpc>
                    <a:spcPct val="107000"/>
                  </a:lnSpc>
                  <a:spcBef>
                    <a:spcPts val="600"/>
                  </a:spcBef>
                  <a:spcAft>
                    <a:spcPts val="600"/>
                  </a:spcAft>
                </a:pPr>
                <a:r>
                  <a:rPr lang="de-DE" sz="2400" dirty="0">
                    <a:effectLst/>
                    <a:latin typeface="Times New Roman"/>
                    <a:ea typeface="Times New Roman"/>
                    <a:cs typeface="Times New Roman"/>
                  </a:rPr>
                  <a:t>Thời gian cần thực hiện: t= A/P= 483.10</a:t>
                </a:r>
                <a:r>
                  <a:rPr lang="de-DE" sz="2400" baseline="30000" dirty="0">
                    <a:effectLst/>
                    <a:latin typeface="Times New Roman"/>
                    <a:ea typeface="Times New Roman"/>
                    <a:cs typeface="Times New Roman"/>
                  </a:rPr>
                  <a:t>6</a:t>
                </a:r>
                <a:r>
                  <a:rPr lang="de-DE" sz="2400" dirty="0">
                    <a:effectLst/>
                    <a:latin typeface="Times New Roman"/>
                    <a:ea typeface="Times New Roman"/>
                    <a:cs typeface="Times New Roman"/>
                  </a:rPr>
                  <a:t>/45.10</a:t>
                </a:r>
                <a:r>
                  <a:rPr lang="de-DE" sz="2400" baseline="30000" dirty="0">
                    <a:effectLst/>
                    <a:latin typeface="Times New Roman"/>
                    <a:ea typeface="Times New Roman"/>
                    <a:cs typeface="Times New Roman"/>
                  </a:rPr>
                  <a:t>3</a:t>
                </a:r>
                <a:r>
                  <a:rPr lang="de-DE" sz="2400" dirty="0">
                    <a:effectLst/>
                    <a:latin typeface="Times New Roman"/>
                    <a:ea typeface="Times New Roman"/>
                    <a:cs typeface="Times New Roman"/>
                  </a:rPr>
                  <a:t>=10,7.10</a:t>
                </a:r>
                <a:r>
                  <a:rPr lang="de-DE" sz="2400" baseline="30000" dirty="0">
                    <a:effectLst/>
                    <a:latin typeface="Times New Roman"/>
                    <a:ea typeface="Times New Roman"/>
                    <a:cs typeface="Times New Roman"/>
                  </a:rPr>
                  <a:t>3 </a:t>
                </a:r>
                <a:r>
                  <a:rPr lang="de-DE" sz="2400" dirty="0">
                    <a:effectLst/>
                    <a:latin typeface="Times New Roman"/>
                    <a:ea typeface="Times New Roman"/>
                    <a:cs typeface="Times New Roman"/>
                  </a:rPr>
                  <a:t>s</a:t>
                </a:r>
                <a:endParaRPr lang="en-US" sz="2400" dirty="0">
                  <a:effectLst/>
                  <a:latin typeface="Calibri"/>
                  <a:ea typeface="Calibri"/>
                  <a:cs typeface="Times New Roman"/>
                </a:endParaRPr>
              </a:p>
              <a:p>
                <a:pPr algn="just">
                  <a:lnSpc>
                    <a:spcPct val="107000"/>
                  </a:lnSpc>
                  <a:spcBef>
                    <a:spcPts val="600"/>
                  </a:spcBef>
                  <a:spcAft>
                    <a:spcPts val="600"/>
                  </a:spcAft>
                </a:pPr>
                <a:r>
                  <a:rPr lang="de-DE" sz="2400" dirty="0">
                    <a:effectLst/>
                    <a:latin typeface="Times New Roman"/>
                    <a:ea typeface="Times New Roman"/>
                    <a:cs typeface="Times New Roman"/>
                  </a:rPr>
                  <a:t>Quãng đường vật đi được là: s=v.t= 15.10,7. 10</a:t>
                </a:r>
                <a:r>
                  <a:rPr lang="de-DE" sz="2400" baseline="30000" dirty="0">
                    <a:effectLst/>
                    <a:latin typeface="Times New Roman"/>
                    <a:ea typeface="Times New Roman"/>
                    <a:cs typeface="Times New Roman"/>
                  </a:rPr>
                  <a:t>3</a:t>
                </a:r>
                <a:r>
                  <a:rPr lang="de-DE" sz="2400" dirty="0">
                    <a:effectLst/>
                    <a:latin typeface="Times New Roman"/>
                    <a:ea typeface="Times New Roman"/>
                    <a:cs typeface="Times New Roman"/>
                  </a:rPr>
                  <a:t>=160,5km</a:t>
                </a:r>
                <a:endParaRPr lang="en-US" sz="2400" dirty="0">
                  <a:effectLst/>
                  <a:latin typeface="Calibri"/>
                  <a:ea typeface="Calibri"/>
                  <a:cs typeface="Times New Roman"/>
                </a:endParaRPr>
              </a:p>
            </p:txBody>
          </p:sp>
        </mc:Choice>
        <mc:Fallback>
          <p:sp>
            <p:nvSpPr>
              <p:cNvPr id="5" name="Rectangle 4"/>
              <p:cNvSpPr>
                <a:spLocks noRot="1" noChangeAspect="1" noMove="1" noResize="1" noEditPoints="1" noAdjustHandles="1" noChangeArrowheads="1" noChangeShapeType="1" noTextEdit="1"/>
              </p:cNvSpPr>
              <p:nvPr/>
            </p:nvSpPr>
            <p:spPr>
              <a:xfrm>
                <a:off x="304800" y="3505200"/>
                <a:ext cx="8839200" cy="3232808"/>
              </a:xfrm>
              <a:prstGeom prst="rect">
                <a:avLst/>
              </a:prstGeom>
              <a:blipFill rotWithShape="1">
                <a:blip r:embed="rId3"/>
                <a:stretch>
                  <a:fillRect l="-1034" t="-1509" b="-2642"/>
                </a:stretch>
              </a:blipFill>
            </p:spPr>
            <p:txBody>
              <a:bodyPr/>
              <a:lstStyle/>
              <a:p>
                <a:r>
                  <a:rPr lang="en-US">
                    <a:noFill/>
                  </a:rPr>
                  <a:t> </a:t>
                </a:r>
              </a:p>
            </p:txBody>
          </p:sp>
        </mc:Fallback>
      </mc:AlternateContent>
    </p:spTree>
    <p:extLst>
      <p:ext uri="{BB962C8B-B14F-4D97-AF65-F5344CB8AC3E}">
        <p14:creationId xmlns:p14="http://schemas.microsoft.com/office/powerpoint/2010/main" val="354492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WordArt 2">
            <a:extLst>
              <a:ext uri="{FF2B5EF4-FFF2-40B4-BE49-F238E27FC236}">
                <a16:creationId xmlns:a16="http://schemas.microsoft.com/office/drawing/2014/main" xmlns="" id="{63396DC0-10BB-4157-AA62-3E54223E32F8}"/>
              </a:ext>
            </a:extLst>
          </p:cNvPr>
          <p:cNvSpPr>
            <a:spLocks noChangeArrowheads="1" noChangeShapeType="1" noTextEdit="1"/>
          </p:cNvSpPr>
          <p:nvPr/>
        </p:nvSpPr>
        <p:spPr bwMode="gray">
          <a:xfrm>
            <a:off x="2819400" y="4800600"/>
            <a:ext cx="4343400" cy="533400"/>
          </a:xfrm>
          <a:prstGeom prst="rect">
            <a:avLst/>
          </a:prstGeom>
        </p:spPr>
        <p:txBody>
          <a:bodyPr wrap="none" fromWordArt="1">
            <a:prstTxWarp prst="textDeflate">
              <a:avLst>
                <a:gd name="adj" fmla="val 0"/>
              </a:avLst>
            </a:prstTxWarp>
          </a:bodyPr>
          <a:lstStyle/>
          <a:p>
            <a:pPr algn="ctr"/>
            <a:r>
              <a:rPr lang="en-US" sz="3600" b="1" kern="10">
                <a:ln w="19050">
                  <a:solidFill>
                    <a:srgbClr val="FFFFFF"/>
                  </a:solidFill>
                  <a:round/>
                  <a:headEnd/>
                  <a:tailEnd/>
                </a:ln>
                <a:gradFill rotWithShape="1">
                  <a:gsLst>
                    <a:gs pos="0">
                      <a:schemeClr val="accent2"/>
                    </a:gs>
                    <a:gs pos="100000">
                      <a:schemeClr val="accent1"/>
                    </a:gs>
                  </a:gsLst>
                  <a:lin ang="0" scaled="1"/>
                </a:gradFill>
                <a:effectLst>
                  <a:outerShdw dist="53882" dir="2700000" algn="ctr" rotWithShape="0">
                    <a:schemeClr val="tx1">
                      <a:alpha val="50000"/>
                    </a:schemeClr>
                  </a:outerShdw>
                </a:effectLst>
                <a:cs typeface="Arial" panose="020B0604020202020204" pitchFamily="34" charset="0"/>
              </a:rPr>
              <a:t>Thank You !</a:t>
            </a:r>
          </a:p>
        </p:txBody>
      </p:sp>
      <p:sp>
        <p:nvSpPr>
          <p:cNvPr id="3" name="Smiley Face 2"/>
          <p:cNvSpPr/>
          <p:nvPr/>
        </p:nvSpPr>
        <p:spPr>
          <a:xfrm>
            <a:off x="0" y="71437"/>
            <a:ext cx="1281113" cy="1143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79874"/>
                                        </p:tgtEl>
                                        <p:attrNameLst>
                                          <p:attrName>style.visibility</p:attrName>
                                        </p:attrNameLst>
                                      </p:cBhvr>
                                      <p:to>
                                        <p:strVal val="visible"/>
                                      </p:to>
                                    </p:set>
                                    <p:anim calcmode="lin" valueType="num">
                                      <p:cBhvr>
                                        <p:cTn id="7" dur="500" fill="hold"/>
                                        <p:tgtEl>
                                          <p:spTgt spid="79874"/>
                                        </p:tgtEl>
                                        <p:attrNameLst>
                                          <p:attrName>ppt_w</p:attrName>
                                        </p:attrNameLst>
                                      </p:cBhvr>
                                      <p:tavLst>
                                        <p:tav tm="0">
                                          <p:val>
                                            <p:fltVal val="0"/>
                                          </p:val>
                                        </p:tav>
                                        <p:tav tm="100000">
                                          <p:val>
                                            <p:strVal val="#ppt_w"/>
                                          </p:val>
                                        </p:tav>
                                      </p:tavLst>
                                    </p:anim>
                                    <p:anim calcmode="lin" valueType="num">
                                      <p:cBhvr>
                                        <p:cTn id="8" dur="500" fill="hold"/>
                                        <p:tgtEl>
                                          <p:spTgt spid="79874"/>
                                        </p:tgtEl>
                                        <p:attrNameLst>
                                          <p:attrName>ppt_h</p:attrName>
                                        </p:attrNameLst>
                                      </p:cBhvr>
                                      <p:tavLst>
                                        <p:tav tm="0">
                                          <p:val>
                                            <p:fltVal val="0"/>
                                          </p:val>
                                        </p:tav>
                                        <p:tav tm="100000">
                                          <p:val>
                                            <p:strVal val="#ppt_h"/>
                                          </p:val>
                                        </p:tav>
                                      </p:tavLst>
                                    </p:anim>
                                    <p:animEffect transition="in" filter="fade">
                                      <p:cBhvr>
                                        <p:cTn id="9" dur="500"/>
                                        <p:tgtEl>
                                          <p:spTgt spid="79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50426"/>
            <a:ext cx="1456072"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4860842"/>
            <a:ext cx="1476884"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4348732"/>
            <a:ext cx="1545470"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7329621" y="3920234"/>
            <a:ext cx="121828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thưởng</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là</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cái</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bút</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381001" y="117231"/>
            <a:ext cx="7217228" cy="215704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dirty="0" smtClean="0">
              <a:solidFill>
                <a:prstClr val="black"/>
              </a:solidFill>
              <a:latin typeface="Times New Roman" pitchFamily="18" charset="0"/>
              <a:ea typeface="Tahoma" panose="020B0604030504040204" pitchFamily="34" charset="0"/>
              <a:cs typeface="Times New Roman" pitchFamily="18" charset="0"/>
            </a:endParaRPr>
          </a:p>
          <a:p>
            <a:pPr fontAlgn="auto">
              <a:spcBef>
                <a:spcPts val="0"/>
              </a:spcBef>
              <a:spcAft>
                <a:spcPts val="0"/>
              </a:spcAft>
            </a:pPr>
            <a:r>
              <a:rPr lang="en-US" sz="2400" dirty="0" smtClean="0">
                <a:solidFill>
                  <a:prstClr val="black"/>
                </a:solidFill>
                <a:latin typeface="Times New Roman" pitchFamily="18" charset="0"/>
                <a:ea typeface="Tahoma" panose="020B0604030504040204" pitchFamily="34" charset="0"/>
                <a:cs typeface="Times New Roman" pitchFamily="18" charset="0"/>
              </a:rPr>
              <a:t>CÂU 1: </a:t>
            </a:r>
            <a:r>
              <a:rPr lang="vi-VN" sz="2400" dirty="0">
                <a:solidFill>
                  <a:prstClr val="black"/>
                </a:solidFill>
                <a:latin typeface="Times New Roman" pitchFamily="18" charset="0"/>
                <a:cs typeface="Times New Roman" pitchFamily="18" charset="0"/>
              </a:rPr>
              <a:t>Một vật được thả rơi tự do, trong quá trình rơi</a:t>
            </a:r>
            <a:endParaRPr lang="en-US" sz="2400" dirty="0">
              <a:solidFill>
                <a:prstClr val="black"/>
              </a:solidFill>
              <a:latin typeface="Times New Roman" pitchFamily="18" charset="0"/>
              <a:cs typeface="Times New Roman" pitchFamily="18" charset="0"/>
            </a:endParaRPr>
          </a:p>
          <a:p>
            <a:pPr fontAlgn="auto">
              <a:spcBef>
                <a:spcPts val="0"/>
              </a:spcBef>
              <a:spcAft>
                <a:spcPts val="0"/>
              </a:spcAft>
            </a:pPr>
            <a:r>
              <a:rPr lang="vi-VN" sz="2400" dirty="0">
                <a:solidFill>
                  <a:prstClr val="black"/>
                </a:solidFill>
                <a:latin typeface="Times New Roman" pitchFamily="18" charset="0"/>
                <a:cs typeface="Times New Roman" pitchFamily="18" charset="0"/>
              </a:rPr>
              <a:t>A. động năng của vật không đổi.</a:t>
            </a:r>
            <a:endParaRPr lang="en-US" sz="2400" dirty="0">
              <a:solidFill>
                <a:prstClr val="black"/>
              </a:solidFill>
              <a:latin typeface="Times New Roman" pitchFamily="18" charset="0"/>
              <a:cs typeface="Times New Roman" pitchFamily="18" charset="0"/>
            </a:endParaRPr>
          </a:p>
          <a:p>
            <a:pPr fontAlgn="auto">
              <a:spcBef>
                <a:spcPts val="0"/>
              </a:spcBef>
              <a:spcAft>
                <a:spcPts val="0"/>
              </a:spcAft>
            </a:pPr>
            <a:r>
              <a:rPr lang="vi-VN" sz="2400" dirty="0">
                <a:solidFill>
                  <a:prstClr val="black"/>
                </a:solidFill>
                <a:latin typeface="Times New Roman" pitchFamily="18" charset="0"/>
                <a:cs typeface="Times New Roman" pitchFamily="18" charset="0"/>
              </a:rPr>
              <a:t>B. thế năng của vật không đổi.</a:t>
            </a:r>
            <a:endParaRPr lang="en-US" sz="2400" dirty="0">
              <a:solidFill>
                <a:prstClr val="black"/>
              </a:solidFill>
              <a:latin typeface="Times New Roman" pitchFamily="18" charset="0"/>
              <a:cs typeface="Times New Roman" pitchFamily="18" charset="0"/>
            </a:endParaRPr>
          </a:p>
          <a:p>
            <a:pPr fontAlgn="auto">
              <a:spcBef>
                <a:spcPts val="0"/>
              </a:spcBef>
              <a:spcAft>
                <a:spcPts val="0"/>
              </a:spcAft>
            </a:pPr>
            <a:r>
              <a:rPr lang="vi-VN" sz="2400" dirty="0">
                <a:solidFill>
                  <a:prstClr val="black"/>
                </a:solidFill>
                <a:latin typeface="Times New Roman" pitchFamily="18" charset="0"/>
                <a:cs typeface="Times New Roman" pitchFamily="18" charset="0"/>
              </a:rPr>
              <a:t>C. tổng động năng và thế năng của vật không thay đổi.</a:t>
            </a:r>
            <a:endParaRPr lang="en-US" sz="2400" dirty="0">
              <a:solidFill>
                <a:prstClr val="black"/>
              </a:solidFill>
              <a:latin typeface="Times New Roman" pitchFamily="18" charset="0"/>
              <a:cs typeface="Times New Roman" pitchFamily="18" charset="0"/>
            </a:endParaRPr>
          </a:p>
          <a:p>
            <a:pPr fontAlgn="auto">
              <a:spcBef>
                <a:spcPts val="0"/>
              </a:spcBef>
              <a:spcAft>
                <a:spcPts val="0"/>
              </a:spcAft>
            </a:pPr>
            <a:r>
              <a:rPr lang="vi-VN" sz="2400" dirty="0">
                <a:solidFill>
                  <a:prstClr val="black"/>
                </a:solidFill>
                <a:latin typeface="Times New Roman" pitchFamily="18" charset="0"/>
                <a:cs typeface="Times New Roman" pitchFamily="18" charset="0"/>
              </a:rPr>
              <a:t>D. </a:t>
            </a:r>
            <a:r>
              <a:rPr lang="vi-VN" sz="2400" dirty="0" smtClean="0">
                <a:solidFill>
                  <a:prstClr val="black"/>
                </a:solidFill>
                <a:latin typeface="Times New Roman" pitchFamily="18" charset="0"/>
                <a:cs typeface="Times New Roman" pitchFamily="18" charset="0"/>
              </a:rPr>
              <a:t>tổng </a:t>
            </a:r>
            <a:r>
              <a:rPr lang="vi-VN" sz="2400" dirty="0">
                <a:solidFill>
                  <a:prstClr val="black"/>
                </a:solidFill>
                <a:latin typeface="Times New Roman" pitchFamily="18" charset="0"/>
                <a:cs typeface="Times New Roman" pitchFamily="18" charset="0"/>
              </a:rPr>
              <a:t>động năng và thế năng của vật luôn thay đổi</a:t>
            </a:r>
            <a:r>
              <a:rPr lang="vi-VN"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405283" y="2537413"/>
            <a:ext cx="6738852"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000" dirty="0" smtClean="0">
                <a:solidFill>
                  <a:srgbClr val="FF0000"/>
                </a:solidFill>
                <a:latin typeface="Times New Roman" pitchFamily="18" charset="0"/>
                <a:ea typeface="Tahoma" panose="020B0604030504040204" pitchFamily="34" charset="0"/>
                <a:cs typeface="Times New Roman" pitchFamily="18" charset="0"/>
              </a:rPr>
              <a:t>C</a:t>
            </a:r>
            <a:endParaRPr lang="en-US" sz="4000" dirty="0">
              <a:solidFill>
                <a:srgbClr val="FF0000"/>
              </a:solidFill>
              <a:latin typeface="Times New Roman" pitchFamily="18" charset="0"/>
              <a:ea typeface="Tahoma" panose="020B0604030504040204" pitchFamily="34" charset="0"/>
              <a:cs typeface="Times New Roman" pitchFamily="18"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1818703" y="5025485"/>
            <a:ext cx="2438330"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101055" y="4069021"/>
            <a:ext cx="1733204"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5457467"/>
            <a:ext cx="714375"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3019425"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5154122"/>
            <a:ext cx="873043"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873043"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3437713"/>
            <a:ext cx="583484"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3664879"/>
            <a:ext cx="66012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3919037"/>
            <a:ext cx="371475"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3822035"/>
            <a:ext cx="535781" cy="1190625"/>
          </a:xfrm>
          <a:prstGeom prst="rect">
            <a:avLst/>
          </a:prstGeom>
        </p:spPr>
      </p:pic>
    </p:spTree>
    <p:extLst>
      <p:ext uri="{BB962C8B-B14F-4D97-AF65-F5344CB8AC3E}">
        <p14:creationId xmlns:p14="http://schemas.microsoft.com/office/powerpoint/2010/main" val="357277305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50426"/>
            <a:ext cx="1456072"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4860842"/>
            <a:ext cx="1476884"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4348732"/>
            <a:ext cx="1545470"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7444905"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Chúc</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may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mắn</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lần</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sau</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381001" y="140676"/>
            <a:ext cx="7217228" cy="239673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dirty="0" smtClean="0">
              <a:solidFill>
                <a:prstClr val="black"/>
              </a:solidFill>
              <a:latin typeface="Times New Roman" pitchFamily="18" charset="0"/>
              <a:ea typeface="Tahoma" panose="020B0604030504040204" pitchFamily="34" charset="0"/>
              <a:cs typeface="Times New Roman" pitchFamily="18" charset="0"/>
            </a:endParaRPr>
          </a:p>
          <a:p>
            <a:pPr fontAlgn="auto">
              <a:spcBef>
                <a:spcPts val="0"/>
              </a:spcBef>
              <a:spcAft>
                <a:spcPts val="0"/>
              </a:spcAft>
            </a:pPr>
            <a:r>
              <a:rPr lang="en-US" sz="2400" dirty="0" err="1" smtClean="0">
                <a:solidFill>
                  <a:prstClr val="black"/>
                </a:solidFill>
                <a:latin typeface="Times New Roman" pitchFamily="18" charset="0"/>
                <a:ea typeface="Tahoma" panose="020B0604030504040204" pitchFamily="34" charset="0"/>
                <a:cs typeface="Times New Roman" pitchFamily="18" charset="0"/>
              </a:rPr>
              <a:t>Câu</a:t>
            </a:r>
            <a:r>
              <a:rPr lang="en-US" sz="2400" dirty="0" smtClean="0">
                <a:solidFill>
                  <a:prstClr val="black"/>
                </a:solidFill>
                <a:latin typeface="Times New Roman" pitchFamily="18" charset="0"/>
                <a:ea typeface="Tahoma" panose="020B0604030504040204" pitchFamily="34" charset="0"/>
                <a:cs typeface="Times New Roman" pitchFamily="18" charset="0"/>
              </a:rPr>
              <a:t> 2: </a:t>
            </a:r>
            <a:r>
              <a:rPr lang="vi-VN" sz="2400" dirty="0">
                <a:solidFill>
                  <a:prstClr val="black"/>
                </a:solidFill>
                <a:latin typeface="Times New Roman" pitchFamily="18" charset="0"/>
                <a:cs typeface="Times New Roman" pitchFamily="18" charset="0"/>
              </a:rPr>
              <a:t>Trong quá trình dao động của một con lắc đơn thì tại vị trí cân bằng </a:t>
            </a:r>
            <a:endParaRPr lang="en-US" sz="2400" dirty="0">
              <a:solidFill>
                <a:prstClr val="black"/>
              </a:solidFill>
              <a:latin typeface="Times New Roman" pitchFamily="18" charset="0"/>
              <a:cs typeface="Times New Roman" pitchFamily="18" charset="0"/>
            </a:endParaRPr>
          </a:p>
          <a:p>
            <a:pPr fontAlgn="auto">
              <a:spcBef>
                <a:spcPts val="0"/>
              </a:spcBef>
              <a:spcAft>
                <a:spcPts val="0"/>
              </a:spcAft>
            </a:pPr>
            <a:r>
              <a:rPr lang="vi-VN" sz="2400" dirty="0">
                <a:solidFill>
                  <a:prstClr val="black"/>
                </a:solidFill>
                <a:latin typeface="Times New Roman" pitchFamily="18" charset="0"/>
                <a:cs typeface="Times New Roman" pitchFamily="18" charset="0"/>
              </a:rPr>
              <a:t>A. động năng đạt giá trị cực đại.</a:t>
            </a:r>
            <a:endParaRPr lang="en-US" sz="2400" dirty="0">
              <a:solidFill>
                <a:prstClr val="black"/>
              </a:solidFill>
              <a:latin typeface="Times New Roman" pitchFamily="18" charset="0"/>
              <a:cs typeface="Times New Roman" pitchFamily="18" charset="0"/>
            </a:endParaRPr>
          </a:p>
          <a:p>
            <a:pPr fontAlgn="auto">
              <a:spcBef>
                <a:spcPts val="0"/>
              </a:spcBef>
              <a:spcAft>
                <a:spcPts val="0"/>
              </a:spcAft>
            </a:pPr>
            <a:r>
              <a:rPr lang="vi-VN" sz="2400" dirty="0">
                <a:solidFill>
                  <a:prstClr val="black"/>
                </a:solidFill>
                <a:latin typeface="Times New Roman" pitchFamily="18" charset="0"/>
                <a:cs typeface="Times New Roman" pitchFamily="18" charset="0"/>
              </a:rPr>
              <a:t>B. thế năng đạt giá trị cực đại.</a:t>
            </a:r>
            <a:endParaRPr lang="en-US" sz="2400" dirty="0">
              <a:solidFill>
                <a:prstClr val="black"/>
              </a:solidFill>
              <a:latin typeface="Times New Roman" pitchFamily="18" charset="0"/>
              <a:cs typeface="Times New Roman" pitchFamily="18" charset="0"/>
            </a:endParaRPr>
          </a:p>
          <a:p>
            <a:pPr fontAlgn="auto">
              <a:spcBef>
                <a:spcPts val="0"/>
              </a:spcBef>
              <a:spcAft>
                <a:spcPts val="0"/>
              </a:spcAft>
            </a:pPr>
            <a:r>
              <a:rPr lang="vi-VN" sz="2400" dirty="0">
                <a:solidFill>
                  <a:prstClr val="black"/>
                </a:solidFill>
                <a:latin typeface="Times New Roman" pitchFamily="18" charset="0"/>
                <a:cs typeface="Times New Roman" pitchFamily="18" charset="0"/>
              </a:rPr>
              <a:t>C. cơ năng bằng không.</a:t>
            </a:r>
            <a:endParaRPr lang="en-US" sz="2400" dirty="0">
              <a:solidFill>
                <a:prstClr val="black"/>
              </a:solidFill>
              <a:latin typeface="Times New Roman" pitchFamily="18" charset="0"/>
              <a:cs typeface="Times New Roman" pitchFamily="18" charset="0"/>
            </a:endParaRPr>
          </a:p>
          <a:p>
            <a:pPr fontAlgn="auto">
              <a:spcBef>
                <a:spcPts val="0"/>
              </a:spcBef>
              <a:spcAft>
                <a:spcPts val="0"/>
              </a:spcAft>
            </a:pPr>
            <a:r>
              <a:rPr lang="vi-VN" sz="2400" dirty="0">
                <a:solidFill>
                  <a:prstClr val="black"/>
                </a:solidFill>
                <a:latin typeface="Times New Roman" pitchFamily="18" charset="0"/>
                <a:cs typeface="Times New Roman" pitchFamily="18" charset="0"/>
              </a:rPr>
              <a:t>D. thế năng bằng động năng</a:t>
            </a:r>
            <a:r>
              <a:rPr lang="vi-VN"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512537" y="2873980"/>
            <a:ext cx="6738852"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3200" dirty="0">
                <a:solidFill>
                  <a:srgbClr val="FF0000"/>
                </a:solidFill>
                <a:latin typeface="Times New Roman" pitchFamily="18" charset="0"/>
                <a:ea typeface="Tahoma" panose="020B0604030504040204" pitchFamily="34" charset="0"/>
                <a:cs typeface="Times New Roman" pitchFamily="18" charset="0"/>
              </a:rPr>
              <a:t>C</a:t>
            </a: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1818703" y="5025485"/>
            <a:ext cx="2438330"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101055" y="4069021"/>
            <a:ext cx="1733204"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5457467"/>
            <a:ext cx="714375"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3019425"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5154122"/>
            <a:ext cx="873043"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873043"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3437713"/>
            <a:ext cx="583484"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3664879"/>
            <a:ext cx="66012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3919037"/>
            <a:ext cx="371475"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3822035"/>
            <a:ext cx="535781" cy="1190625"/>
          </a:xfrm>
          <a:prstGeom prst="rect">
            <a:avLst/>
          </a:prstGeom>
        </p:spPr>
      </p:pic>
    </p:spTree>
    <p:extLst>
      <p:ext uri="{BB962C8B-B14F-4D97-AF65-F5344CB8AC3E}">
        <p14:creationId xmlns:p14="http://schemas.microsoft.com/office/powerpoint/2010/main" val="175372127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50426"/>
            <a:ext cx="1456072"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4860842"/>
            <a:ext cx="1476884"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4348732"/>
            <a:ext cx="1545470"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7444905"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8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điểm</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381001" y="275771"/>
            <a:ext cx="7217228"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dirty="0" smtClean="0">
              <a:solidFill>
                <a:prstClr val="black"/>
              </a:solidFill>
              <a:latin typeface="Times New Roman" pitchFamily="18" charset="0"/>
              <a:cs typeface="Times New Roman" pitchFamily="18" charset="0"/>
            </a:endParaRPr>
          </a:p>
          <a:p>
            <a:pPr fontAlgn="auto">
              <a:spcBef>
                <a:spcPts val="0"/>
              </a:spcBef>
              <a:spcAft>
                <a:spcPts val="0"/>
              </a:spcAft>
            </a:pPr>
            <a:r>
              <a:rPr lang="en-US" sz="2400" dirty="0" err="1" smtClean="0">
                <a:solidFill>
                  <a:prstClr val="black"/>
                </a:solidFill>
                <a:latin typeface="Times New Roman" pitchFamily="18" charset="0"/>
                <a:cs typeface="Times New Roman" pitchFamily="18" charset="0"/>
              </a:rPr>
              <a:t>Câu</a:t>
            </a:r>
            <a:r>
              <a:rPr lang="en-US"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Times New Roman" pitchFamily="18" charset="0"/>
                <a:cs typeface="Times New Roman" pitchFamily="18" charset="0"/>
              </a:rPr>
              <a:t>3</a:t>
            </a:r>
            <a:r>
              <a:rPr lang="vi-VN" sz="2400" dirty="0">
                <a:solidFill>
                  <a:prstClr val="black"/>
                </a:solidFill>
                <a:latin typeface="Times New Roman" pitchFamily="18" charset="0"/>
                <a:cs typeface="Times New Roman" pitchFamily="18" charset="0"/>
              </a:rPr>
              <a:t>. Cơ năng của một vật có khối lượng 2 kg rơi từ độ cao 5m xuống mặt đất là:</a:t>
            </a:r>
            <a:endParaRPr lang="en-US" sz="2400" dirty="0">
              <a:solidFill>
                <a:prstClr val="black"/>
              </a:solidFill>
              <a:latin typeface="Times New Roman" pitchFamily="18" charset="0"/>
              <a:cs typeface="Times New Roman" pitchFamily="18" charset="0"/>
            </a:endParaRPr>
          </a:p>
          <a:p>
            <a:pPr fontAlgn="auto">
              <a:spcBef>
                <a:spcPts val="0"/>
              </a:spcBef>
              <a:spcAft>
                <a:spcPts val="0"/>
              </a:spcAft>
            </a:pPr>
            <a:r>
              <a:rPr lang="vi-VN" sz="2400" dirty="0">
                <a:solidFill>
                  <a:prstClr val="black"/>
                </a:solidFill>
                <a:latin typeface="Times New Roman" pitchFamily="18" charset="0"/>
                <a:cs typeface="Times New Roman" pitchFamily="18" charset="0"/>
              </a:rPr>
              <a:t>A. 10J    B. 100J     C.  5J        D.  50J</a:t>
            </a:r>
            <a:endParaRPr lang="en-US" sz="2400" dirty="0">
              <a:solidFill>
                <a:prstClr val="black"/>
              </a:solidFill>
              <a:latin typeface="Times New Roman" pitchFamily="18" charset="0"/>
              <a:cs typeface="Times New Roman" pitchFamily="18" charset="0"/>
            </a:endParaRPr>
          </a:p>
          <a:p>
            <a:pPr algn="ctr" fontAlgn="auto">
              <a:spcBef>
                <a:spcPts val="0"/>
              </a:spcBef>
              <a:spcAft>
                <a:spcPts val="0"/>
              </a:spcAft>
              <a:defRPr/>
            </a:pP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381000" y="2131123"/>
            <a:ext cx="6738852"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B</a:t>
            </a: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1818703" y="5025485"/>
            <a:ext cx="2438330"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101055" y="4069021"/>
            <a:ext cx="1733204"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5457467"/>
            <a:ext cx="714375"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3019425"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5154122"/>
            <a:ext cx="873043"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873043"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3437713"/>
            <a:ext cx="583484"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3664879"/>
            <a:ext cx="66012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3919037"/>
            <a:ext cx="371475"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3822035"/>
            <a:ext cx="535781" cy="1190625"/>
          </a:xfrm>
          <a:prstGeom prst="rect">
            <a:avLst/>
          </a:prstGeom>
        </p:spPr>
      </p:pic>
    </p:spTree>
    <p:extLst>
      <p:ext uri="{BB962C8B-B14F-4D97-AF65-F5344CB8AC3E}">
        <p14:creationId xmlns:p14="http://schemas.microsoft.com/office/powerpoint/2010/main" val="171870210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50426"/>
            <a:ext cx="1456072"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4860842"/>
            <a:ext cx="1476884"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4348732"/>
            <a:ext cx="1545470"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7444905"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1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cái</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kẹo</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381001" y="275771"/>
            <a:ext cx="7217228"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dirty="0" smtClean="0">
              <a:solidFill>
                <a:prstClr val="black"/>
              </a:solidFill>
              <a:latin typeface="Times New Roman" pitchFamily="18" charset="0"/>
              <a:cs typeface="Times New Roman" pitchFamily="18" charset="0"/>
            </a:endParaRPr>
          </a:p>
          <a:p>
            <a:pPr fontAlgn="auto">
              <a:spcBef>
                <a:spcPts val="0"/>
              </a:spcBef>
              <a:spcAft>
                <a:spcPts val="0"/>
              </a:spcAft>
            </a:pPr>
            <a:endParaRPr lang="en-US" sz="2400" dirty="0" smtClean="0">
              <a:solidFill>
                <a:prstClr val="black"/>
              </a:solidFill>
              <a:latin typeface="Times New Roman" pitchFamily="18" charset="0"/>
              <a:cs typeface="Times New Roman" pitchFamily="18" charset="0"/>
            </a:endParaRPr>
          </a:p>
          <a:p>
            <a:pPr fontAlgn="auto">
              <a:spcBef>
                <a:spcPts val="0"/>
              </a:spcBef>
              <a:spcAft>
                <a:spcPts val="0"/>
              </a:spcAft>
            </a:pPr>
            <a:r>
              <a:rPr lang="en-US" sz="2400" dirty="0" err="1" smtClean="0">
                <a:solidFill>
                  <a:prstClr val="black"/>
                </a:solidFill>
                <a:latin typeface="Times New Roman" pitchFamily="18" charset="0"/>
                <a:cs typeface="Times New Roman" pitchFamily="18" charset="0"/>
              </a:rPr>
              <a:t>Câu</a:t>
            </a:r>
            <a:r>
              <a:rPr lang="en-US"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Times New Roman" pitchFamily="18" charset="0"/>
                <a:cs typeface="Times New Roman" pitchFamily="18" charset="0"/>
              </a:rPr>
              <a:t>4</a:t>
            </a:r>
            <a:r>
              <a:rPr lang="vi-VN" sz="2400" dirty="0">
                <a:solidFill>
                  <a:prstClr val="black"/>
                </a:solidFill>
                <a:latin typeface="Times New Roman" pitchFamily="18" charset="0"/>
                <a:cs typeface="Times New Roman" pitchFamily="18" charset="0"/>
              </a:rPr>
              <a:t>. Một vật được thả cho rơi tự do từ độ cao h = 10m so với mặt đất. Bỏ qua mọi ma sát. Ở độ cao nào thì vật có động năng bằng thế năng?</a:t>
            </a:r>
            <a:endParaRPr lang="en-US" sz="2400" dirty="0">
              <a:solidFill>
                <a:prstClr val="black"/>
              </a:solidFill>
              <a:latin typeface="Times New Roman" pitchFamily="18" charset="0"/>
              <a:cs typeface="Times New Roman" pitchFamily="18" charset="0"/>
            </a:endParaRPr>
          </a:p>
          <a:p>
            <a:pPr fontAlgn="auto">
              <a:spcBef>
                <a:spcPts val="0"/>
              </a:spcBef>
              <a:spcAft>
                <a:spcPts val="0"/>
              </a:spcAft>
            </a:pPr>
            <a:r>
              <a:rPr lang="vi-VN" sz="2400" dirty="0">
                <a:solidFill>
                  <a:prstClr val="black"/>
                </a:solidFill>
                <a:latin typeface="Times New Roman" pitchFamily="18" charset="0"/>
                <a:cs typeface="Times New Roman" pitchFamily="18" charset="0"/>
              </a:rPr>
              <a:t>A. 5m     B. 20m    C.  2,5m    D. 4m</a:t>
            </a:r>
            <a:endParaRPr lang="en-US" sz="2400" dirty="0">
              <a:solidFill>
                <a:prstClr val="black"/>
              </a:solidFill>
              <a:latin typeface="Times New Roman" pitchFamily="18" charset="0"/>
              <a:cs typeface="Times New Roman" pitchFamily="18" charset="0"/>
            </a:endParaRPr>
          </a:p>
          <a:p>
            <a:pPr algn="ctr" fontAlgn="auto">
              <a:spcBef>
                <a:spcPts val="0"/>
              </a:spcBef>
              <a:spcAft>
                <a:spcPts val="0"/>
              </a:spcAft>
              <a:defRPr/>
            </a:pP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381000" y="2131123"/>
            <a:ext cx="6738852"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A</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1818703" y="5025485"/>
            <a:ext cx="2438330"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101055" y="4069021"/>
            <a:ext cx="1733204"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5457467"/>
            <a:ext cx="714375"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3019425"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5154122"/>
            <a:ext cx="873043"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873043"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3437713"/>
            <a:ext cx="583484"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3664879"/>
            <a:ext cx="66012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3919037"/>
            <a:ext cx="371475"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3822035"/>
            <a:ext cx="535781" cy="1190625"/>
          </a:xfrm>
          <a:prstGeom prst="rect">
            <a:avLst/>
          </a:prstGeom>
        </p:spPr>
      </p:pic>
    </p:spTree>
    <p:extLst>
      <p:ext uri="{BB962C8B-B14F-4D97-AF65-F5344CB8AC3E}">
        <p14:creationId xmlns:p14="http://schemas.microsoft.com/office/powerpoint/2010/main" val="101796062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50426"/>
            <a:ext cx="1456072"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4860842"/>
            <a:ext cx="1476884"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4348732"/>
            <a:ext cx="1545470"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7444905" y="3920234"/>
            <a:ext cx="1102995"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9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điểm</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381001" y="275771"/>
            <a:ext cx="7217228"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smtClean="0">
              <a:solidFill>
                <a:prstClr val="black"/>
              </a:solidFill>
            </a:endParaRPr>
          </a:p>
          <a:p>
            <a:pPr algn="ctr" fontAlgn="auto">
              <a:spcBef>
                <a:spcPts val="0"/>
              </a:spcBef>
              <a:spcAft>
                <a:spcPts val="0"/>
              </a:spcAft>
              <a:defRPr/>
            </a:pPr>
            <a:r>
              <a:rPr lang="vi-VN" sz="2400" dirty="0" smtClean="0">
                <a:solidFill>
                  <a:prstClr val="black"/>
                </a:solidFill>
                <a:latin typeface="Times New Roman"/>
              </a:rPr>
              <a:t>5</a:t>
            </a:r>
            <a:r>
              <a:rPr lang="vi-VN" sz="2400" dirty="0">
                <a:solidFill>
                  <a:prstClr val="black"/>
                </a:solidFill>
                <a:latin typeface="Times New Roman"/>
              </a:rPr>
              <a:t>. Giải thích được vì sao vận động viên nhảy sào có thể nhảy lên được tới hơn 6m, trong khi đó vận động viên nhảy cao chỉ nhảy được tới hơn 2m?</a:t>
            </a:r>
            <a:endParaRPr lang="en-US" sz="2400" dirty="0">
              <a:solidFill>
                <a:prstClr val="black"/>
              </a:solidFill>
            </a:endParaRPr>
          </a:p>
          <a:p>
            <a:pPr algn="ctr" fontAlgn="auto">
              <a:spcBef>
                <a:spcPts val="0"/>
              </a:spcBef>
              <a:spcAft>
                <a:spcPts val="0"/>
              </a:spcAft>
              <a:defRPr/>
            </a:pPr>
            <a:endParaRPr lang="en-US" sz="2400" dirty="0">
              <a:solidFill>
                <a:prstClr val="black"/>
              </a:solidFill>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380999" y="2196838"/>
            <a:ext cx="7687063" cy="166190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de-DE" sz="2400" dirty="0" smtClean="0">
              <a:solidFill>
                <a:prstClr val="black"/>
              </a:solidFill>
              <a:latin typeface="Times New Roman" pitchFamily="18" charset="0"/>
              <a:cs typeface="Times New Roman" pitchFamily="18" charset="0"/>
            </a:endParaRPr>
          </a:p>
          <a:p>
            <a:pPr algn="ctr" fontAlgn="auto">
              <a:spcBef>
                <a:spcPts val="0"/>
              </a:spcBef>
              <a:spcAft>
                <a:spcPts val="0"/>
              </a:spcAft>
              <a:defRPr/>
            </a:pPr>
            <a:r>
              <a:rPr lang="de-DE" sz="2400" dirty="0" smtClean="0">
                <a:solidFill>
                  <a:prstClr val="black"/>
                </a:solidFill>
                <a:latin typeface="Times New Roman" pitchFamily="18" charset="0"/>
                <a:cs typeface="Times New Roman" pitchFamily="18" charset="0"/>
              </a:rPr>
              <a:t>Vì </a:t>
            </a:r>
            <a:r>
              <a:rPr lang="de-DE" sz="2400" dirty="0">
                <a:solidFill>
                  <a:prstClr val="black"/>
                </a:solidFill>
                <a:latin typeface="Times New Roman" pitchFamily="18" charset="0"/>
                <a:cs typeface="Times New Roman" pitchFamily="18" charset="0"/>
              </a:rPr>
              <a:t>vận động viên nhảy sào sử dụng dụng cụ hỗ trợ là cái sào. Khi sào được cắm xuống đất, đồng thời sào cũng có tính đàn hồisẽ cũng cấp cho vận động viên một năng lượng lớn (thế năng đàn hồi và động năng ban đầu) </a:t>
            </a:r>
            <a:endParaRPr lang="en-US" sz="2400" dirty="0">
              <a:solidFill>
                <a:prstClr val="black"/>
              </a:solidFill>
              <a:latin typeface="Times New Roman" pitchFamily="18" charset="0"/>
              <a:ea typeface="Tahoma" panose="020B0604030504040204" pitchFamily="34" charset="0"/>
              <a:cs typeface="Times New Roman" pitchFamily="18"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1818703" y="5025485"/>
            <a:ext cx="2438330"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101055" y="4069021"/>
            <a:ext cx="1733204"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5457467"/>
            <a:ext cx="714375"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3019425"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5154122"/>
            <a:ext cx="873043"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873043"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3437713"/>
            <a:ext cx="583484"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3664879"/>
            <a:ext cx="66012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3919037"/>
            <a:ext cx="371475"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3822035"/>
            <a:ext cx="535781" cy="1190625"/>
          </a:xfrm>
          <a:prstGeom prst="rect">
            <a:avLst/>
          </a:prstGeom>
        </p:spPr>
      </p:pic>
    </p:spTree>
    <p:extLst>
      <p:ext uri="{BB962C8B-B14F-4D97-AF65-F5344CB8AC3E}">
        <p14:creationId xmlns:p14="http://schemas.microsoft.com/office/powerpoint/2010/main" val="223192679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57200" y="914400"/>
            <a:ext cx="8305800" cy="2822575"/>
          </a:xfrm>
        </p:spPr>
        <p:txBody>
          <a:bodyPr/>
          <a:lstStyle/>
          <a:p>
            <a:pPr algn="l"/>
            <a:r>
              <a:rPr lang="en-US" altLang="en-US" sz="2400" dirty="0" err="1" smtClean="0">
                <a:latin typeface="Times New Roman" pitchFamily="18" charset="0"/>
                <a:cs typeface="Times New Roman" pitchFamily="18" charset="0"/>
              </a:rPr>
              <a:t>Chiếu</a:t>
            </a:r>
            <a:r>
              <a:rPr lang="en-US" altLang="en-US" sz="2400" dirty="0" smtClean="0">
                <a:latin typeface="Times New Roman" pitchFamily="18" charset="0"/>
                <a:cs typeface="Times New Roman" pitchFamily="18" charset="0"/>
              </a:rPr>
              <a:t> video </a:t>
            </a:r>
            <a:r>
              <a:rPr lang="en-US" altLang="en-US" sz="2400" dirty="0" err="1" smtClean="0">
                <a:latin typeface="Times New Roman" pitchFamily="18" charset="0"/>
                <a:cs typeface="Times New Roman" pitchFamily="18" charset="0"/>
              </a:rPr>
              <a:t>nhà</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máy</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thủy</a:t>
            </a:r>
            <a:r>
              <a:rPr lang="en-US" altLang="en-US" sz="2400" dirty="0" smtClean="0">
                <a:latin typeface="Times New Roman" pitchFamily="18" charset="0"/>
                <a:cs typeface="Times New Roman" pitchFamily="18" charset="0"/>
              </a:rPr>
              <a:t> </a:t>
            </a:r>
            <a:r>
              <a:rPr lang="en-US" altLang="en-US" sz="2400" dirty="0" err="1" smtClean="0">
                <a:latin typeface="Times New Roman" pitchFamily="18" charset="0"/>
                <a:cs typeface="Times New Roman" pitchFamily="18" charset="0"/>
              </a:rPr>
              <a:t>điện</a:t>
            </a:r>
            <a:endParaRPr lang="en-US" altLang="en-US" sz="2400" dirty="0" smtClean="0">
              <a:latin typeface="Times New Roman" pitchFamily="18" charset="0"/>
              <a:cs typeface="Times New Roman" pitchFamily="18" charset="0"/>
            </a:endParaRPr>
          </a:p>
          <a:p>
            <a:pPr algn="l"/>
            <a:r>
              <a:rPr lang="nl-NL" sz="2400" u="sng" dirty="0">
                <a:hlinkClick r:id="rId2"/>
              </a:rPr>
              <a:t>https://www.youtube.com/watch?v=Skfta_-AfNI</a:t>
            </a:r>
            <a:endParaRPr lang="en-US" sz="2400" dirty="0"/>
          </a:p>
          <a:p>
            <a:pPr algn="l"/>
            <a:endParaRPr lang="en-US" alt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3619819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Times New Roman" pitchFamily="18" charset="0"/>
                <a:cs typeface="Times New Roman" pitchFamily="18" charset="0"/>
              </a:rPr>
              <a:t>BÀI 27: HIỆU SUẤT</a:t>
            </a:r>
            <a:endParaRPr lang="en-US" dirty="0">
              <a:solidFill>
                <a:srgbClr val="FF0000"/>
              </a:solidFill>
              <a:latin typeface="Times New Roman" pitchFamily="18" charset="0"/>
              <a:cs typeface="Times New Roman"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612" y="609600"/>
            <a:ext cx="8839200" cy="6248400"/>
          </a:xfrm>
        </p:spPr>
      </p:pic>
    </p:spTree>
    <p:extLst>
      <p:ext uri="{BB962C8B-B14F-4D97-AF65-F5344CB8AC3E}">
        <p14:creationId xmlns:p14="http://schemas.microsoft.com/office/powerpoint/2010/main" val="16896442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3">
      <a:dk1>
        <a:srgbClr val="000000"/>
      </a:dk1>
      <a:lt1>
        <a:srgbClr val="FFFFFF"/>
      </a:lt1>
      <a:dk2>
        <a:srgbClr val="0D466D"/>
      </a:dk2>
      <a:lt2>
        <a:srgbClr val="B2B2B2"/>
      </a:lt2>
      <a:accent1>
        <a:srgbClr val="5BAE4A"/>
      </a:accent1>
      <a:accent2>
        <a:srgbClr val="CDB331"/>
      </a:accent2>
      <a:accent3>
        <a:srgbClr val="FFFFFF"/>
      </a:accent3>
      <a:accent4>
        <a:srgbClr val="000000"/>
      </a:accent4>
      <a:accent5>
        <a:srgbClr val="B5D3B1"/>
      </a:accent5>
      <a:accent6>
        <a:srgbClr val="BAA22B"/>
      </a:accent6>
      <a:hlink>
        <a:srgbClr val="268CD2"/>
      </a:hlink>
      <a:folHlink>
        <a:srgbClr val="D38259"/>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000000"/>
        </a:dk1>
        <a:lt1>
          <a:srgbClr val="FFFFFF"/>
        </a:lt1>
        <a:dk2>
          <a:srgbClr val="0C42CA"/>
        </a:dk2>
        <a:lt2>
          <a:srgbClr val="B2B2B2"/>
        </a:lt2>
        <a:accent1>
          <a:srgbClr val="3C77EC"/>
        </a:accent1>
        <a:accent2>
          <a:srgbClr val="09B9E3"/>
        </a:accent2>
        <a:accent3>
          <a:srgbClr val="FFFFFF"/>
        </a:accent3>
        <a:accent4>
          <a:srgbClr val="000000"/>
        </a:accent4>
        <a:accent5>
          <a:srgbClr val="AFBDF4"/>
        </a:accent5>
        <a:accent6>
          <a:srgbClr val="07A7CE"/>
        </a:accent6>
        <a:hlink>
          <a:srgbClr val="69B58F"/>
        </a:hlink>
        <a:folHlink>
          <a:srgbClr val="878FA5"/>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EF9E2"/>
        </a:lt1>
        <a:dk2>
          <a:srgbClr val="853F0F"/>
        </a:dk2>
        <a:lt2>
          <a:srgbClr val="808080"/>
        </a:lt2>
        <a:accent1>
          <a:srgbClr val="CC9636"/>
        </a:accent1>
        <a:accent2>
          <a:srgbClr val="DF713F"/>
        </a:accent2>
        <a:accent3>
          <a:srgbClr val="FEFBEE"/>
        </a:accent3>
        <a:accent4>
          <a:srgbClr val="000000"/>
        </a:accent4>
        <a:accent5>
          <a:srgbClr val="E2C9AE"/>
        </a:accent5>
        <a:accent6>
          <a:srgbClr val="CA6638"/>
        </a:accent6>
        <a:hlink>
          <a:srgbClr val="9B9D53"/>
        </a:hlink>
        <a:folHlink>
          <a:srgbClr val="6D9DB5"/>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D466D"/>
        </a:dk2>
        <a:lt2>
          <a:srgbClr val="B2B2B2"/>
        </a:lt2>
        <a:accent1>
          <a:srgbClr val="5BAE4A"/>
        </a:accent1>
        <a:accent2>
          <a:srgbClr val="CDB331"/>
        </a:accent2>
        <a:accent3>
          <a:srgbClr val="FFFFFF"/>
        </a:accent3>
        <a:accent4>
          <a:srgbClr val="000000"/>
        </a:accent4>
        <a:accent5>
          <a:srgbClr val="B5D3B1"/>
        </a:accent5>
        <a:accent6>
          <a:srgbClr val="BAA22B"/>
        </a:accent6>
        <a:hlink>
          <a:srgbClr val="268CD2"/>
        </a:hlink>
        <a:folHlink>
          <a:srgbClr val="D382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c023TGp_natural_diagram_v2</Template>
  <TotalTime>127</TotalTime>
  <Words>1220</Words>
  <Application>Microsoft Office PowerPoint</Application>
  <PresentationFormat>On-screen Show (4:3)</PresentationFormat>
  <Paragraphs>253</Paragraphs>
  <Slides>23</Slides>
  <Notes>0</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26" baseType="lpstr">
      <vt:lpstr>Office Theme</vt:lpstr>
      <vt:lpstr>1_Office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27: HIỆU SUẤT</vt:lpstr>
      <vt:lpstr>BÀI 27: HIỆU SUẤT</vt:lpstr>
      <vt:lpstr>BÀI 27: HIỆU SUẤT</vt:lpstr>
      <vt:lpstr>BÀI 27: HIỆU SUẤT</vt:lpstr>
      <vt:lpstr>BÀI 27: HIỆU SUẤT</vt:lpstr>
      <vt:lpstr>BÀI 27: HIỆU SUẤT</vt:lpstr>
      <vt:lpstr>BÀI 27: HIỆU SUẤT</vt:lpstr>
      <vt:lpstr>BÀI 27: HIỆU SUẤT</vt:lpstr>
      <vt:lpstr>BÀI 27: HIỆU SUẤT</vt:lpstr>
      <vt:lpstr>BÀI 27: HIỆU SUẤT</vt:lpstr>
      <vt:lpstr>BÀI 27: HIỆU SUẤT</vt:lpstr>
      <vt:lpstr>BÀI 27: HIỆU SUẤT</vt:lpstr>
      <vt:lpstr>BÀI 27: HIỆU SUẤT</vt:lpstr>
      <vt:lpstr>BÀI 27: HIỆU SUẤT</vt:lpstr>
      <vt:lpstr>PowerPoint Presentation</vt:lpstr>
    </vt:vector>
  </TitlesOfParts>
  <Company>GuildDesign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Nga</dc:creator>
  <cp:lastModifiedBy>Admin</cp:lastModifiedBy>
  <cp:revision>14</cp:revision>
  <dcterms:created xsi:type="dcterms:W3CDTF">2017-09-15T08:53:37Z</dcterms:created>
  <dcterms:modified xsi:type="dcterms:W3CDTF">2022-07-31T16:03:15Z</dcterms:modified>
</cp:coreProperties>
</file>