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2" r:id="rId3"/>
    <p:sldId id="302" r:id="rId4"/>
    <p:sldId id="257" r:id="rId5"/>
    <p:sldId id="303" r:id="rId6"/>
    <p:sldId id="304" r:id="rId7"/>
    <p:sldId id="289" r:id="rId8"/>
    <p:sldId id="306" r:id="rId9"/>
    <p:sldId id="308" r:id="rId10"/>
    <p:sldId id="307" r:id="rId11"/>
    <p:sldId id="285" r:id="rId12"/>
    <p:sldId id="309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B29"/>
    <a:srgbClr val="F28624"/>
    <a:srgbClr val="03A6EB"/>
    <a:srgbClr val="7BBF44"/>
    <a:srgbClr val="FFFFFF"/>
    <a:srgbClr val="E15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33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D45E-B540-76C8-EF8D-726D65F78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343E5-1206-D04E-F1B0-40C06FCD7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D2EED-76EA-BE47-0CA8-29082BF8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74D9A-6FA3-E68E-76FD-68C9A1D2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C28AF-D456-73D7-CD41-108CA090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DE44-0411-A46B-B8EA-30358DA4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F1832-0989-6210-B8E0-964FF50A9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DC543-AAFB-5BDD-7761-BD536DFA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0E86F-DB2E-AB94-9C32-600A1B16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0901B-F57F-437F-4A0A-2231FC4E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FC4F9-DFF8-150F-5A72-28017DBE8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95DC2-BE87-2CB5-B421-B27EA2040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A271F-0ED9-901C-A4EA-7801B1FE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72535-75B0-926F-EC7C-DDD3A812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559A5-DEC5-7A9F-95BE-67DCB068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0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5D0A-DEEC-62AB-26EE-342843334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E9B55-C278-B9A4-9F54-8A336CE6D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ECD8D-0C78-BDCD-3768-602B2C0E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E74F9-93F1-8EC0-7D3D-3EC47D83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BE95A-9BE9-E5C5-D32A-D30C5550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5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6ABB-1728-94DA-FC29-F4206BBC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12F5C-9A02-24BC-3A8F-70C6E9C1E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CAC71-E8DD-4D0D-2F7A-98275D74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D1EAA-B24A-BF73-82EE-09F68092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DC300-316B-4301-5AFE-CBE8A469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5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512F-9CDF-8E80-DD71-DB49B6E5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595D4-1097-CEAB-B672-275C182FC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EA35F-42C4-A085-190B-8BA6D1E5C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D23DE-52FD-7678-D288-E51C34360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B560A-EEB0-47D4-EDFD-3187E0FD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0B098-CC1F-AD59-D4AD-E83CD2ECD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5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A33FA-781C-B082-EB32-616A853DC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533FA-337B-E7F3-5B38-DE0DCB11D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E0435-EB0C-D6F0-8F29-B7257078D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8A2F4-5E80-D5E6-4985-F0CA13449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C09B6-6BB0-1FCD-EE44-153E47FC9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FA67A2-AF22-5A72-E46D-DD1E15FA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62D31C-FB37-C4D0-52F3-AFC21B8D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9ADF3-A33E-88A7-1E38-672A5732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5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4B82-A962-9DD0-9725-1B5413DA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CB7A0-D886-450D-8870-E5752715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023ED-D06D-6D4C-EE72-80CB8AEA5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D2449-7975-5C03-C1B7-B28505EA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4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93F7E0-32D2-FDB2-CF42-634C1EB2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C9099-6EE2-745F-8854-C5D4BCFA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326AC-816D-6A3D-05B6-810A00C2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EDCB-283A-C772-4B78-E71DA52B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C1C6-CC8B-CACC-AE93-5167D9218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D4EBE-7587-C974-0490-6BAF313A2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8C66B-BE56-35EF-A5CC-26EFC34F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E5494-CA73-3EE7-DE68-70716652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759A2-CA86-C6CD-6B2D-6AE2F821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6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D9F82-0BC1-464D-6957-6EC29261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9D4D5-217F-812B-9AC4-1E0B0A9E8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CD758-184D-7BA2-E99A-96DA8F87F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8B5DD-3A7A-832A-37CC-614FCEA9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76-65FC-4EBF-9DCF-B7451C1286C5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98E72-CB53-D7A6-6587-7FD6290A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CFAFB-2762-240C-616F-E61DDF18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5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27AAA-15A6-7B99-4D59-E8318A2A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46AD9-C432-E86F-7DEB-9225DE978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501B2-8DEC-A8D3-5ABD-84BBBC3F5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E9176-65FC-4EBF-9DCF-B7451C1286C5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C74E1-55BD-A459-A88B-D7D476B1C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76B62-F6A9-3456-3EE7-D2C9A0602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84863-1356-41A4-A391-50CC650CB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6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34C40CE-D1D6-DFFC-3B11-0B05F5934198}"/>
              </a:ext>
            </a:extLst>
          </p:cNvPr>
          <p:cNvGrpSpPr/>
          <p:nvPr/>
        </p:nvGrpSpPr>
        <p:grpSpPr>
          <a:xfrm>
            <a:off x="2348050" y="4017064"/>
            <a:ext cx="7958828" cy="2125318"/>
            <a:chOff x="5608084" y="1959665"/>
            <a:chExt cx="7958828" cy="212531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B703A1C-30B0-221B-C55E-E4E386CD1C6B}"/>
                </a:ext>
              </a:extLst>
            </p:cNvPr>
            <p:cNvSpPr/>
            <p:nvPr/>
          </p:nvSpPr>
          <p:spPr>
            <a:xfrm>
              <a:off x="7066722" y="2733261"/>
              <a:ext cx="6500190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2800" dirty="0" err="1">
                  <a:solidFill>
                    <a:srgbClr val="FF0000"/>
                  </a:solidFill>
                </a:rPr>
                <a:t>Tại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sao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vận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động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viên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nhảy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sào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thể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nhảy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hơn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vận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động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viên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nhảy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nhiều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đến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thế</a:t>
              </a:r>
              <a:r>
                <a:rPr lang="en-US" sz="2800" dirty="0">
                  <a:solidFill>
                    <a:srgbClr val="FF0000"/>
                  </a:solidFill>
                </a:rPr>
                <a:t>?</a:t>
              </a:r>
              <a:endPara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6" descr="Finance Quick Consult Can Answer Your Questions — 501 Commons">
              <a:extLst>
                <a:ext uri="{FF2B5EF4-FFF2-40B4-BE49-F238E27FC236}">
                  <a16:creationId xmlns:a16="http://schemas.microsoft.com/office/drawing/2014/main" id="{97861CFF-209D-0AF7-6DE1-B5B57C579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 descr="Luật và nội dung thi đấu nhảy cao - Luật thi đấu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2" y="513368"/>
            <a:ext cx="4884510" cy="311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82" y="513368"/>
            <a:ext cx="4987047" cy="31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F469F2C-FC27-B2C6-7A00-FB628CC455BE}"/>
              </a:ext>
            </a:extLst>
          </p:cNvPr>
          <p:cNvSpPr txBox="1"/>
          <p:nvPr/>
        </p:nvSpPr>
        <p:spPr>
          <a:xfrm>
            <a:off x="427886" y="1621526"/>
            <a:ext cx="49281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tabLst>
                <a:tab pos="291465" algn="l"/>
              </a:tabLst>
            </a:pPr>
            <a:r>
              <a:rPr lang="en-US" sz="3200" dirty="0"/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0DB776-2D22-1F2D-5A61-D69EDEF9E89B}"/>
              </a:ext>
            </a:extLst>
          </p:cNvPr>
          <p:cNvSpPr txBox="1"/>
          <p:nvPr/>
        </p:nvSpPr>
        <p:spPr>
          <a:xfrm>
            <a:off x="253955" y="296366"/>
            <a:ext cx="5275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600" b="1" i="0" dirty="0" smtClean="0">
                <a:solidFill>
                  <a:schemeClr val="accent1"/>
                </a:solidFill>
                <a:effectLst/>
                <a:latin typeface="+mj-lt"/>
              </a:rPr>
              <a:t>I</a:t>
            </a:r>
            <a:r>
              <a:rPr lang="vi-VN" sz="2600" b="1" dirty="0" smtClean="0">
                <a:solidFill>
                  <a:schemeClr val="accent1"/>
                </a:solidFill>
                <a:latin typeface="+mj-lt"/>
              </a:rPr>
              <a:t>I</a:t>
            </a:r>
            <a:r>
              <a:rPr lang="vi-VN" sz="2600" b="1" i="0" dirty="0" smtClean="0">
                <a:solidFill>
                  <a:schemeClr val="accent1"/>
                </a:solidFill>
                <a:effectLst/>
                <a:latin typeface="+mj-lt"/>
              </a:rPr>
              <a:t>- </a:t>
            </a:r>
            <a:r>
              <a:rPr lang="en-US" sz="2800" b="1" dirty="0" err="1">
                <a:solidFill>
                  <a:schemeClr val="accent1"/>
                </a:solidFill>
              </a:rPr>
              <a:t>Định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luật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bảo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toàn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cơ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189" y="1157737"/>
            <a:ext cx="2272965" cy="23622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154" y="1121134"/>
            <a:ext cx="2837561" cy="22723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469F2C-FC27-B2C6-7A00-FB628CC455BE}"/>
              </a:ext>
            </a:extLst>
          </p:cNvPr>
          <p:cNvSpPr txBox="1"/>
          <p:nvPr/>
        </p:nvSpPr>
        <p:spPr>
          <a:xfrm>
            <a:off x="573275" y="4321972"/>
            <a:ext cx="10879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ĐLBTCN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811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9B53D2-FCFC-D1B8-17A1-C95BBAA3041E}"/>
              </a:ext>
            </a:extLst>
          </p:cNvPr>
          <p:cNvGrpSpPr/>
          <p:nvPr/>
        </p:nvGrpSpPr>
        <p:grpSpPr>
          <a:xfrm>
            <a:off x="-175594" y="986972"/>
            <a:ext cx="11772507" cy="2090057"/>
            <a:chOff x="5608084" y="1959664"/>
            <a:chExt cx="9253331" cy="209005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FB3E6AE-F25C-F012-81E1-A22F3F643974}"/>
                </a:ext>
              </a:extLst>
            </p:cNvPr>
            <p:cNvSpPr/>
            <p:nvPr/>
          </p:nvSpPr>
          <p:spPr>
            <a:xfrm>
              <a:off x="7175895" y="2684393"/>
              <a:ext cx="7685520" cy="1365328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thả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rơi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do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cao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h=10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mso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đất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Bỏ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mọi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sát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ở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cao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7" name="Picture 6" descr="Finance Quick Consult Can Answer Your Questions — 501 Commons">
              <a:extLst>
                <a:ext uri="{FF2B5EF4-FFF2-40B4-BE49-F238E27FC236}">
                  <a16:creationId xmlns:a16="http://schemas.microsoft.com/office/drawing/2014/main" id="{B8F13BEB-2E19-81B0-4337-45BA62F05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4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563907" y="219865"/>
            <a:ext cx="3709236" cy="1188021"/>
            <a:chOff x="4710910" y="1453"/>
            <a:chExt cx="2634342" cy="1317171"/>
          </a:xfrm>
        </p:grpSpPr>
        <p:sp>
          <p:nvSpPr>
            <p:cNvPr id="9" name="Rectangle 8"/>
            <p:cNvSpPr/>
            <p:nvPr/>
          </p:nvSpPr>
          <p:spPr>
            <a:xfrm>
              <a:off x="4710910" y="1453"/>
              <a:ext cx="2634342" cy="131717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710910" y="1453"/>
              <a:ext cx="2634342" cy="1317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00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lang="en-US" sz="45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25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9B53D2-FCFC-D1B8-17A1-C95BBAA3041E}"/>
              </a:ext>
            </a:extLst>
          </p:cNvPr>
          <p:cNvGrpSpPr/>
          <p:nvPr/>
        </p:nvGrpSpPr>
        <p:grpSpPr>
          <a:xfrm>
            <a:off x="-175594" y="986972"/>
            <a:ext cx="11772507" cy="2090057"/>
            <a:chOff x="5608084" y="1959664"/>
            <a:chExt cx="9253331" cy="209005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FB3E6AE-F25C-F012-81E1-A22F3F643974}"/>
                </a:ext>
              </a:extLst>
            </p:cNvPr>
            <p:cNvSpPr/>
            <p:nvPr/>
          </p:nvSpPr>
          <p:spPr>
            <a:xfrm>
              <a:off x="7175895" y="2684393"/>
              <a:ext cx="7685520" cy="1365328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solidFill>
                    <a:srgbClr val="C00000"/>
                  </a:solidFill>
                </a:rPr>
                <a:t>Tại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sao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vận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viên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nhảy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sào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có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thể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nhảy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cao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hơn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vận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viên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nhảy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cao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nhiều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đến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thế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7" name="Picture 6" descr="Finance Quick Consult Can Answer Your Questions — 501 Commons">
              <a:extLst>
                <a:ext uri="{FF2B5EF4-FFF2-40B4-BE49-F238E27FC236}">
                  <a16:creationId xmlns:a16="http://schemas.microsoft.com/office/drawing/2014/main" id="{B8F13BEB-2E19-81B0-4337-45BA62F05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4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563907" y="219865"/>
            <a:ext cx="3709236" cy="1188021"/>
            <a:chOff x="4710910" y="1453"/>
            <a:chExt cx="2634342" cy="1317171"/>
          </a:xfrm>
        </p:grpSpPr>
        <p:sp>
          <p:nvSpPr>
            <p:cNvPr id="9" name="Rectangle 8"/>
            <p:cNvSpPr/>
            <p:nvPr/>
          </p:nvSpPr>
          <p:spPr>
            <a:xfrm>
              <a:off x="4710910" y="1453"/>
              <a:ext cx="2634342" cy="131717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710910" y="1453"/>
              <a:ext cx="2634342" cy="1317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lang="en-US" sz="45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39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F4568A-FF4D-723F-AA0B-4FAC1F7C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A979B3-5A95-7D34-4431-FE27B6097C58}"/>
              </a:ext>
            </a:extLst>
          </p:cNvPr>
          <p:cNvSpPr/>
          <p:nvPr/>
        </p:nvSpPr>
        <p:spPr>
          <a:xfrm>
            <a:off x="-106018" y="0"/>
            <a:ext cx="12404035" cy="69474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FCFEB8-2469-5475-DB8C-D2AAC21AF970}"/>
              </a:ext>
            </a:extLst>
          </p:cNvPr>
          <p:cNvSpPr/>
          <p:nvPr/>
        </p:nvSpPr>
        <p:spPr>
          <a:xfrm>
            <a:off x="1489213" y="2745684"/>
            <a:ext cx="9213572" cy="1366631"/>
          </a:xfrm>
          <a:prstGeom prst="roundRect">
            <a:avLst/>
          </a:prstGeom>
          <a:solidFill>
            <a:schemeClr val="bg1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CHÚC CÁC EM HỌC TỐT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9474D1-24E6-73E4-1F68-39C60F185DC7}"/>
              </a:ext>
            </a:extLst>
          </p:cNvPr>
          <p:cNvSpPr/>
          <p:nvPr/>
        </p:nvSpPr>
        <p:spPr>
          <a:xfrm>
            <a:off x="6679097" y="5600700"/>
            <a:ext cx="5068956" cy="775253"/>
          </a:xfrm>
          <a:prstGeom prst="roundRect">
            <a:avLst/>
          </a:prstGeom>
          <a:solidFill>
            <a:schemeClr val="bg1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GV:…………………….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0167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F4568A-FF4D-723F-AA0B-4FAC1F7C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A979B3-5A95-7D34-4431-FE27B6097C58}"/>
              </a:ext>
            </a:extLst>
          </p:cNvPr>
          <p:cNvSpPr/>
          <p:nvPr/>
        </p:nvSpPr>
        <p:spPr>
          <a:xfrm>
            <a:off x="-106018" y="-24848"/>
            <a:ext cx="12404035" cy="69474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A575ED-89F1-B45A-5E9A-67660AC0495E}"/>
              </a:ext>
            </a:extLst>
          </p:cNvPr>
          <p:cNvSpPr/>
          <p:nvPr/>
        </p:nvSpPr>
        <p:spPr>
          <a:xfrm>
            <a:off x="5047421" y="1048578"/>
            <a:ext cx="2097155" cy="1113183"/>
          </a:xfrm>
          <a:prstGeom prst="roundRect">
            <a:avLst/>
          </a:prstGeom>
          <a:solidFill>
            <a:schemeClr val="bg1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26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FCFEB8-2469-5475-DB8C-D2AAC21AF970}"/>
              </a:ext>
            </a:extLst>
          </p:cNvPr>
          <p:cNvSpPr/>
          <p:nvPr/>
        </p:nvSpPr>
        <p:spPr>
          <a:xfrm>
            <a:off x="1489212" y="2569265"/>
            <a:ext cx="9213572" cy="1719470"/>
          </a:xfrm>
          <a:prstGeom prst="roundRect">
            <a:avLst/>
          </a:prstGeom>
          <a:solidFill>
            <a:schemeClr val="bg1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CƠ NĂNG VÀ ĐỊNH LUẬT BẢO TOÀN CƠ NĂNG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9474D1-24E6-73E4-1F68-39C60F185DC7}"/>
              </a:ext>
            </a:extLst>
          </p:cNvPr>
          <p:cNvSpPr/>
          <p:nvPr/>
        </p:nvSpPr>
        <p:spPr>
          <a:xfrm>
            <a:off x="6679097" y="5600700"/>
            <a:ext cx="5068956" cy="775253"/>
          </a:xfrm>
          <a:prstGeom prst="roundRect">
            <a:avLst/>
          </a:prstGeom>
          <a:solidFill>
            <a:schemeClr val="bg1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GV:…………………….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2031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72" y="2557734"/>
            <a:ext cx="6792686" cy="321518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6943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2687101" y="5621599"/>
            <a:ext cx="4178157" cy="111405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chuyển</a:t>
            </a:r>
            <a:r>
              <a:rPr lang="en-US" b="1" dirty="0"/>
              <a:t> </a:t>
            </a:r>
            <a:r>
              <a:rPr lang="en-US" b="1" dirty="0" err="1"/>
              <a:t>hóa</a:t>
            </a:r>
            <a:r>
              <a:rPr lang="en-US" b="1" dirty="0"/>
              <a:t> </a:t>
            </a:r>
            <a:r>
              <a:rPr lang="en-US" b="1" dirty="0" err="1"/>
              <a:t>giữa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năng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</a:t>
            </a:r>
            <a:r>
              <a:rPr lang="en-US" b="1" dirty="0" err="1"/>
              <a:t>năng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5863096" y="1594995"/>
            <a:ext cx="3104707" cy="111405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 err="1"/>
              <a:t>Định</a:t>
            </a:r>
            <a:r>
              <a:rPr lang="en-US" b="1" dirty="0"/>
              <a:t> </a:t>
            </a:r>
            <a:r>
              <a:rPr lang="en-US" b="1" dirty="0" err="1"/>
              <a:t>luật</a:t>
            </a:r>
            <a:r>
              <a:rPr lang="en-US" b="1" dirty="0"/>
              <a:t> </a:t>
            </a:r>
            <a:r>
              <a:rPr lang="en-US" b="1" dirty="0" err="1"/>
              <a:t>bảo</a:t>
            </a:r>
            <a:r>
              <a:rPr lang="en-US" b="1" dirty="0"/>
              <a:t> </a:t>
            </a:r>
            <a:r>
              <a:rPr lang="en-US" b="1" dirty="0" err="1"/>
              <a:t>toàn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năng</a:t>
            </a:r>
            <a:endParaRPr lang="vi-VN" sz="24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9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0DB776-2D22-1F2D-5A61-D69EDEF9E89B}"/>
              </a:ext>
            </a:extLst>
          </p:cNvPr>
          <p:cNvSpPr txBox="1"/>
          <p:nvPr/>
        </p:nvSpPr>
        <p:spPr>
          <a:xfrm>
            <a:off x="253955" y="296366"/>
            <a:ext cx="7728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600" b="1" i="0" dirty="0">
                <a:solidFill>
                  <a:schemeClr val="accent1"/>
                </a:solidFill>
                <a:effectLst/>
                <a:latin typeface="+mj-lt"/>
              </a:rPr>
              <a:t>I- </a:t>
            </a:r>
            <a:r>
              <a:rPr lang="en-US" sz="2800" b="1" dirty="0" err="1">
                <a:solidFill>
                  <a:schemeClr val="accent1"/>
                </a:solidFill>
              </a:rPr>
              <a:t>Sự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chuyển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hóa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giữa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động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và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thế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-823479" y="557976"/>
            <a:ext cx="6527594" cy="2125318"/>
            <a:chOff x="5608084" y="1959665"/>
            <a:chExt cx="6527594" cy="212531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068956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</a:rPr>
                <a:t>Lực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làm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cho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nước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chảy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từ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thác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xuống</a:t>
              </a:r>
              <a:r>
                <a:rPr lang="en-US" sz="2800" dirty="0">
                  <a:solidFill>
                    <a:srgbClr val="C00000"/>
                  </a:solidFill>
                </a:rPr>
                <a:t>?</a:t>
              </a:r>
              <a:endParaRPr 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6" descr="Finance Quick Consult Can Answer Your Questions — 501 Commons">
              <a:extLst>
                <a:ext uri="{FF2B5EF4-FFF2-40B4-BE49-F238E27FC236}">
                  <a16:creationId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482" y="932767"/>
            <a:ext cx="5706672" cy="30006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-823479" y="2266579"/>
            <a:ext cx="6527594" cy="2125318"/>
            <a:chOff x="5608084" y="1959665"/>
            <a:chExt cx="6527594" cy="2125318"/>
          </a:xfrm>
        </p:grpSpPr>
        <p:sp>
          <p:nvSpPr>
            <p:cNvPr id="15" name="Rectangle: Rounded Corners 7">
              <a:extLst>
                <a:ext uri="{FF2B5EF4-FFF2-40B4-BE49-F238E27FC236}">
                  <a16:creationId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068956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Lực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sinh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công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quá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trình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này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16" name="Picture 6" descr="Finance Quick Consult Can Answer Your Questions — 501 Commons">
              <a:extLst>
                <a:ext uri="{FF2B5EF4-FFF2-40B4-BE49-F238E27FC236}">
                  <a16:creationId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-823479" y="3885667"/>
            <a:ext cx="6527594" cy="2125318"/>
            <a:chOff x="5608084" y="1959665"/>
            <a:chExt cx="6527594" cy="2125318"/>
          </a:xfrm>
        </p:grpSpPr>
        <p:sp>
          <p:nvSpPr>
            <p:cNvPr id="18" name="Rectangle: Rounded Corners 7">
              <a:extLst>
                <a:ext uri="{FF2B5EF4-FFF2-40B4-BE49-F238E27FC236}">
                  <a16:creationId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068956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và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thế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của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nó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thay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đổi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như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thế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</a:rPr>
                <a:t>?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19" name="Picture 6" descr="Finance Quick Consult Can Answer Your Questions — 501 Commons">
              <a:extLst>
                <a:ext uri="{FF2B5EF4-FFF2-40B4-BE49-F238E27FC236}">
                  <a16:creationId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5177560" y="3763999"/>
            <a:ext cx="6527594" cy="2125318"/>
            <a:chOff x="5608084" y="1959665"/>
            <a:chExt cx="6527594" cy="2125318"/>
          </a:xfrm>
        </p:grpSpPr>
        <p:sp>
          <p:nvSpPr>
            <p:cNvPr id="21" name="Rectangle: Rounded Corners 7">
              <a:extLst>
                <a:ext uri="{FF2B5EF4-FFF2-40B4-BE49-F238E27FC236}">
                  <a16:creationId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068956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Hãy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dự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đoán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mối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liên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hệ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giữa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độ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tăng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độ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giảm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thế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22" name="Picture 6" descr="Finance Quick Consult Can Answer Your Questions — 501 Commons">
              <a:extLst>
                <a:ext uri="{FF2B5EF4-FFF2-40B4-BE49-F238E27FC236}">
                  <a16:creationId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291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0DB776-2D22-1F2D-5A61-D69EDEF9E89B}"/>
              </a:ext>
            </a:extLst>
          </p:cNvPr>
          <p:cNvSpPr txBox="1"/>
          <p:nvPr/>
        </p:nvSpPr>
        <p:spPr>
          <a:xfrm>
            <a:off x="253955" y="296366"/>
            <a:ext cx="7728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600" b="1" i="0" dirty="0">
                <a:solidFill>
                  <a:schemeClr val="accent1"/>
                </a:solidFill>
                <a:effectLst/>
                <a:latin typeface="+mj-lt"/>
              </a:rPr>
              <a:t>I- </a:t>
            </a:r>
            <a:r>
              <a:rPr lang="en-US" sz="2800" b="1" dirty="0" err="1">
                <a:solidFill>
                  <a:schemeClr val="accent1"/>
                </a:solidFill>
              </a:rPr>
              <a:t>Sự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chuyển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hóa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giữa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động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và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thế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51490" y="729506"/>
            <a:ext cx="6527594" cy="2125318"/>
            <a:chOff x="5608084" y="1959665"/>
            <a:chExt cx="6527594" cy="212531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068956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</a:rPr>
                <a:t>Khi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vật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lên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có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những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lực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tác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dụng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lên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vật</a:t>
              </a:r>
              <a:r>
                <a:rPr lang="en-US" sz="2800" dirty="0">
                  <a:solidFill>
                    <a:srgbClr val="C00000"/>
                  </a:solidFill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</a:rPr>
                <a:t>lực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đó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sinh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công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cản</a:t>
              </a:r>
              <a:r>
                <a:rPr lang="en-US" sz="2800" dirty="0">
                  <a:solidFill>
                    <a:srgbClr val="C00000"/>
                  </a:solidFill>
                </a:rPr>
                <a:t> hay </a:t>
              </a:r>
              <a:r>
                <a:rPr lang="en-US" sz="2800" dirty="0" err="1">
                  <a:solidFill>
                    <a:srgbClr val="C00000"/>
                  </a:solidFill>
                </a:rPr>
                <a:t>công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phát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</a:rPr>
                <a:t>?</a:t>
              </a:r>
              <a:endParaRPr 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6" descr="Finance Quick Consult Can Answer Your Questions — 501 Commons">
              <a:extLst>
                <a:ext uri="{FF2B5EF4-FFF2-40B4-BE49-F238E27FC236}">
                  <a16:creationId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-129494" y="3216299"/>
            <a:ext cx="8112352" cy="3020637"/>
            <a:chOff x="6395251" y="2047394"/>
            <a:chExt cx="10615388" cy="2124146"/>
          </a:xfrm>
        </p:grpSpPr>
        <p:sp>
          <p:nvSpPr>
            <p:cNvPr id="18" name="Rectangle: Rounded Corners 7">
              <a:extLst>
                <a:ext uri="{FF2B5EF4-FFF2-40B4-BE49-F238E27FC236}">
                  <a16:creationId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674484" y="2822163"/>
              <a:ext cx="9336155" cy="1349377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</a:rPr>
                <a:t>Trong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quá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trình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vật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lên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rồi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rơi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xuống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thì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dạng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lượng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tăng</a:t>
              </a:r>
              <a:r>
                <a:rPr lang="en-US" sz="2800" dirty="0">
                  <a:solidFill>
                    <a:srgbClr val="C00000"/>
                  </a:solidFill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</a:rPr>
                <a:t>dạng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lượng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giảm</a:t>
              </a:r>
              <a:r>
                <a:rPr lang="en-US" sz="2800" dirty="0">
                  <a:solidFill>
                    <a:srgbClr val="C00000"/>
                  </a:solidFill>
                </a:rPr>
                <a:t>? </a:t>
              </a:r>
              <a:r>
                <a:rPr lang="en-US" sz="2800" dirty="0" err="1">
                  <a:solidFill>
                    <a:srgbClr val="C00000"/>
                  </a:solidFill>
                </a:rPr>
                <a:t>Hãy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dự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đoán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về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mối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liên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hệ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giữa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của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và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giảm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của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thế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?</a:t>
              </a:r>
            </a:p>
          </p:txBody>
        </p:sp>
        <p:pic>
          <p:nvPicPr>
            <p:cNvPr id="19" name="Picture 6" descr="Finance Quick Consult Can Answer Your Questions — 501 Commons">
              <a:extLst>
                <a:ext uri="{FF2B5EF4-FFF2-40B4-BE49-F238E27FC236}">
                  <a16:creationId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251" y="2047394"/>
              <a:ext cx="2448562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814" y="729506"/>
            <a:ext cx="2529431" cy="55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4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0DB776-2D22-1F2D-5A61-D69EDEF9E89B}"/>
              </a:ext>
            </a:extLst>
          </p:cNvPr>
          <p:cNvSpPr txBox="1"/>
          <p:nvPr/>
        </p:nvSpPr>
        <p:spPr>
          <a:xfrm>
            <a:off x="253955" y="296366"/>
            <a:ext cx="7728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600" b="1" i="0" dirty="0">
                <a:solidFill>
                  <a:schemeClr val="accent1"/>
                </a:solidFill>
                <a:effectLst/>
                <a:latin typeface="+mj-lt"/>
              </a:rPr>
              <a:t>I- </a:t>
            </a:r>
            <a:r>
              <a:rPr lang="en-US" sz="2800" b="1" dirty="0" err="1">
                <a:solidFill>
                  <a:schemeClr val="accent1"/>
                </a:solidFill>
              </a:rPr>
              <a:t>Sự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chuyển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hóa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giữa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động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và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thế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51490" y="729506"/>
            <a:ext cx="6527594" cy="2125318"/>
            <a:chOff x="5608084" y="1959665"/>
            <a:chExt cx="6527594" cy="212531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068956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</a:rPr>
                <a:t>Hãy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phân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tích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sự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chuyển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hóa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giữa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và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thế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của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tàu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lượn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trên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từng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đoạn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đường</a:t>
              </a:r>
              <a:r>
                <a:rPr lang="en-US" sz="2800" dirty="0" smtClean="0">
                  <a:solidFill>
                    <a:srgbClr val="C00000"/>
                  </a:solidFill>
                </a:rPr>
                <a:t>.</a:t>
              </a:r>
              <a:endParaRPr 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6" descr="Finance Quick Consult Can Answer Your Questions — 501 Commons">
              <a:extLst>
                <a:ext uri="{FF2B5EF4-FFF2-40B4-BE49-F238E27FC236}">
                  <a16:creationId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-129494" y="3216299"/>
            <a:ext cx="8881609" cy="3020637"/>
            <a:chOff x="6395251" y="2047394"/>
            <a:chExt cx="11621996" cy="2124146"/>
          </a:xfrm>
        </p:grpSpPr>
        <p:sp>
          <p:nvSpPr>
            <p:cNvPr id="18" name="Rectangle: Rounded Corners 7">
              <a:extLst>
                <a:ext uri="{FF2B5EF4-FFF2-40B4-BE49-F238E27FC236}">
                  <a16:creationId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674485" y="2822163"/>
              <a:ext cx="10342762" cy="1349377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</a:rPr>
                <a:t>Trong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các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quá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trình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hoạt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dộng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của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tàu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lượn</a:t>
              </a:r>
              <a:r>
                <a:rPr lang="en-US" sz="2800" dirty="0">
                  <a:solidFill>
                    <a:srgbClr val="C00000"/>
                  </a:solidFill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</a:rPr>
                <a:t>ngoài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</a:rPr>
                <a:t>thế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còn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có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dạng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lượng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khác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tham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gia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vào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quá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trình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chuyển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hóa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không</a:t>
              </a:r>
              <a:r>
                <a:rPr lang="en-US" sz="2800" dirty="0">
                  <a:solidFill>
                    <a:srgbClr val="C00000"/>
                  </a:solidFill>
                </a:rPr>
                <a:t>?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19" name="Picture 6" descr="Finance Quick Consult Can Answer Your Questions — 501 Commons">
              <a:extLst>
                <a:ext uri="{FF2B5EF4-FFF2-40B4-BE49-F238E27FC236}">
                  <a16:creationId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251" y="2047394"/>
              <a:ext cx="2448562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58" y="1041075"/>
            <a:ext cx="4971142" cy="320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3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F469F2C-FC27-B2C6-7A00-FB628CC455BE}"/>
              </a:ext>
            </a:extLst>
          </p:cNvPr>
          <p:cNvSpPr txBox="1"/>
          <p:nvPr/>
        </p:nvSpPr>
        <p:spPr>
          <a:xfrm>
            <a:off x="528789" y="4958571"/>
            <a:ext cx="60897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-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chuyển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hóa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qua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lẫn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0DB776-2D22-1F2D-5A61-D69EDEF9E89B}"/>
              </a:ext>
            </a:extLst>
          </p:cNvPr>
          <p:cNvSpPr txBox="1"/>
          <p:nvPr/>
        </p:nvSpPr>
        <p:spPr>
          <a:xfrm>
            <a:off x="-263251" y="22986"/>
            <a:ext cx="7728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600" b="1" i="0" dirty="0">
                <a:solidFill>
                  <a:schemeClr val="accent1"/>
                </a:solidFill>
                <a:effectLst/>
                <a:latin typeface="+mj-lt"/>
              </a:rPr>
              <a:t>I- </a:t>
            </a:r>
            <a:r>
              <a:rPr lang="en-US" sz="2800" b="1" dirty="0" err="1">
                <a:solidFill>
                  <a:schemeClr val="accent1"/>
                </a:solidFill>
              </a:rPr>
              <a:t>Sự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chuyển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hóa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giữa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động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và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thế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36" y="1088612"/>
            <a:ext cx="4057688" cy="2133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700" y="729506"/>
            <a:ext cx="2529431" cy="5507430"/>
          </a:xfrm>
          <a:prstGeom prst="rect">
            <a:avLst/>
          </a:prstGeom>
        </p:spPr>
      </p:pic>
      <p:pic>
        <p:nvPicPr>
          <p:cNvPr id="10" name="Picture 2" descr="Tàu lượn siêu tốc Vinpearl Phú Quốc - Đỉnh cao cảm giác mạ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2403151"/>
            <a:ext cx="4147386" cy="233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0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0DB776-2D22-1F2D-5A61-D69EDEF9E89B}"/>
              </a:ext>
            </a:extLst>
          </p:cNvPr>
          <p:cNvSpPr txBox="1"/>
          <p:nvPr/>
        </p:nvSpPr>
        <p:spPr>
          <a:xfrm>
            <a:off x="253955" y="296366"/>
            <a:ext cx="5275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600" b="1" i="0" dirty="0" smtClean="0">
                <a:solidFill>
                  <a:schemeClr val="accent1"/>
                </a:solidFill>
                <a:effectLst/>
                <a:latin typeface="+mj-lt"/>
              </a:rPr>
              <a:t>I</a:t>
            </a:r>
            <a:r>
              <a:rPr lang="vi-VN" sz="2600" b="1" dirty="0" smtClean="0">
                <a:solidFill>
                  <a:schemeClr val="accent1"/>
                </a:solidFill>
                <a:latin typeface="+mj-lt"/>
              </a:rPr>
              <a:t>I</a:t>
            </a:r>
            <a:r>
              <a:rPr lang="vi-VN" sz="2600" b="1" i="0" dirty="0" smtClean="0">
                <a:solidFill>
                  <a:schemeClr val="accent1"/>
                </a:solidFill>
                <a:effectLst/>
                <a:latin typeface="+mj-lt"/>
              </a:rPr>
              <a:t>- </a:t>
            </a:r>
            <a:r>
              <a:rPr lang="en-US" sz="2800" b="1" dirty="0" err="1">
                <a:solidFill>
                  <a:schemeClr val="accent1"/>
                </a:solidFill>
              </a:rPr>
              <a:t>Định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luật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bảo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toàn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cơ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-721879" y="813872"/>
            <a:ext cx="7459677" cy="2125318"/>
            <a:chOff x="5608084" y="1959665"/>
            <a:chExt cx="6527594" cy="212531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068956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</a:rPr>
                <a:t>Nhận</a:t>
              </a:r>
              <a:r>
                <a:rPr lang="en-US" dirty="0"/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xét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về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vị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trí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điểm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biên</a:t>
              </a:r>
              <a:r>
                <a:rPr lang="en-US" sz="2800" dirty="0">
                  <a:solidFill>
                    <a:srgbClr val="C00000"/>
                  </a:solidFill>
                </a:rPr>
                <a:t> A </a:t>
              </a:r>
              <a:r>
                <a:rPr lang="en-US" sz="2800" dirty="0" err="1">
                  <a:solidFill>
                    <a:srgbClr val="C00000"/>
                  </a:solidFill>
                </a:rPr>
                <a:t>và</a:t>
              </a:r>
              <a:r>
                <a:rPr lang="en-US" sz="2800" dirty="0">
                  <a:solidFill>
                    <a:srgbClr val="C00000"/>
                  </a:solidFill>
                </a:rPr>
                <a:t> B </a:t>
              </a:r>
              <a:r>
                <a:rPr lang="en-US" sz="2800" dirty="0" err="1">
                  <a:solidFill>
                    <a:srgbClr val="C00000"/>
                  </a:solidFill>
                </a:rPr>
                <a:t>trong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hoạt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</a:rPr>
                <a:t> con </a:t>
              </a:r>
              <a:r>
                <a:rPr lang="en-US" sz="2800" dirty="0" err="1">
                  <a:solidFill>
                    <a:srgbClr val="C00000"/>
                  </a:solidFill>
                </a:rPr>
                <a:t>lắc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đồng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hồ</a:t>
              </a:r>
              <a:r>
                <a:rPr lang="en-US" sz="2800" dirty="0">
                  <a:solidFill>
                    <a:srgbClr val="C00000"/>
                  </a:solidFill>
                </a:rPr>
                <a:t>?</a:t>
              </a:r>
              <a:endParaRPr 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6" descr="Finance Quick Consult Can Answer Your Questions — 501 Commons">
              <a:extLst>
                <a:ext uri="{FF2B5EF4-FFF2-40B4-BE49-F238E27FC236}">
                  <a16:creationId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-721879" y="3398694"/>
            <a:ext cx="7459676" cy="2125318"/>
            <a:chOff x="5608084" y="1959665"/>
            <a:chExt cx="6527594" cy="2125318"/>
          </a:xfrm>
        </p:grpSpPr>
        <p:sp>
          <p:nvSpPr>
            <p:cNvPr id="15" name="Rectangle: Rounded Corners 7">
              <a:extLst>
                <a:ext uri="{FF2B5EF4-FFF2-40B4-BE49-F238E27FC236}">
                  <a16:creationId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068956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C00000"/>
                  </a:solidFill>
                </a:rPr>
                <a:t>Nhận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xét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về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các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lực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tác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dụng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và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sự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sinh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công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của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chúng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trong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quá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trình</a:t>
              </a:r>
              <a:r>
                <a:rPr lang="en-US" sz="2800" dirty="0">
                  <a:solidFill>
                    <a:srgbClr val="C00000"/>
                  </a:solidFill>
                </a:rPr>
                <a:t> con </a:t>
              </a:r>
              <a:r>
                <a:rPr lang="en-US" sz="2800" dirty="0" err="1">
                  <a:solidFill>
                    <a:srgbClr val="C00000"/>
                  </a:solidFill>
                </a:rPr>
                <a:t>lắc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dao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động</a:t>
              </a:r>
              <a:r>
                <a:rPr lang="en-US" sz="2800" dirty="0">
                  <a:solidFill>
                    <a:srgbClr val="C00000"/>
                  </a:solidFill>
                </a:rPr>
                <a:t>?</a:t>
              </a:r>
            </a:p>
          </p:txBody>
        </p:sp>
        <p:pic>
          <p:nvPicPr>
            <p:cNvPr id="16" name="Picture 6" descr="Finance Quick Consult Can Answer Your Questions — 501 Commons">
              <a:extLst>
                <a:ext uri="{FF2B5EF4-FFF2-40B4-BE49-F238E27FC236}">
                  <a16:creationId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115" y="1454581"/>
            <a:ext cx="3529942" cy="366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2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0DB776-2D22-1F2D-5A61-D69EDEF9E89B}"/>
              </a:ext>
            </a:extLst>
          </p:cNvPr>
          <p:cNvSpPr txBox="1"/>
          <p:nvPr/>
        </p:nvSpPr>
        <p:spPr>
          <a:xfrm>
            <a:off x="253955" y="296366"/>
            <a:ext cx="5275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600" b="1" i="0" dirty="0" smtClean="0">
                <a:solidFill>
                  <a:schemeClr val="accent1"/>
                </a:solidFill>
                <a:effectLst/>
                <a:latin typeface="+mj-lt"/>
              </a:rPr>
              <a:t>I</a:t>
            </a:r>
            <a:r>
              <a:rPr lang="vi-VN" sz="2600" b="1" dirty="0" smtClean="0">
                <a:solidFill>
                  <a:schemeClr val="accent1"/>
                </a:solidFill>
                <a:latin typeface="+mj-lt"/>
              </a:rPr>
              <a:t>I</a:t>
            </a:r>
            <a:r>
              <a:rPr lang="vi-VN" sz="2600" b="1" i="0" dirty="0" smtClean="0">
                <a:solidFill>
                  <a:schemeClr val="accent1"/>
                </a:solidFill>
                <a:effectLst/>
                <a:latin typeface="+mj-lt"/>
              </a:rPr>
              <a:t>- </a:t>
            </a:r>
            <a:r>
              <a:rPr lang="en-US" sz="2800" b="1" dirty="0" err="1">
                <a:solidFill>
                  <a:schemeClr val="accent1"/>
                </a:solidFill>
              </a:rPr>
              <a:t>Định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luật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bảo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toàn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cơ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năng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-823479" y="1289967"/>
            <a:ext cx="7804851" cy="2125318"/>
            <a:chOff x="5608084" y="1959665"/>
            <a:chExt cx="6527594" cy="212531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068956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C00000"/>
                  </a:solidFill>
                </a:rPr>
                <a:t>Phân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tích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sự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bảo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toàn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cơ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năng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của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vận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động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viên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trượt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ván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trong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máng</a:t>
              </a:r>
              <a:r>
                <a:rPr lang="en-US" sz="2800" dirty="0" smtClean="0">
                  <a:solidFill>
                    <a:srgbClr val="C00000"/>
                  </a:solidFill>
                </a:rPr>
                <a:t>?</a:t>
              </a:r>
              <a:endParaRPr lang="en-US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6" descr="Finance Quick Consult Can Answer Your Questions — 501 Commons">
              <a:extLst>
                <a:ext uri="{FF2B5EF4-FFF2-40B4-BE49-F238E27FC236}">
                  <a16:creationId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584D8A-A24E-C6B0-DC53-9469F48CABC3}"/>
              </a:ext>
            </a:extLst>
          </p:cNvPr>
          <p:cNvGrpSpPr/>
          <p:nvPr/>
        </p:nvGrpSpPr>
        <p:grpSpPr>
          <a:xfrm>
            <a:off x="-823479" y="3885667"/>
            <a:ext cx="7804850" cy="2125318"/>
            <a:chOff x="5608084" y="1959665"/>
            <a:chExt cx="6829639" cy="2125318"/>
          </a:xfrm>
        </p:grpSpPr>
        <p:sp>
          <p:nvSpPr>
            <p:cNvPr id="18" name="Rectangle: Rounded Corners 7">
              <a:extLst>
                <a:ext uri="{FF2B5EF4-FFF2-40B4-BE49-F238E27FC236}">
                  <a16:creationId xmlns:a16="http://schemas.microsoft.com/office/drawing/2014/main" id="{267080EB-96FC-4D86-3147-600F1ABB3FE0}"/>
                </a:ext>
              </a:extLst>
            </p:cNvPr>
            <p:cNvSpPr/>
            <p:nvPr/>
          </p:nvSpPr>
          <p:spPr>
            <a:xfrm>
              <a:off x="7066722" y="2733261"/>
              <a:ext cx="5371001" cy="1351722"/>
            </a:xfrm>
            <a:prstGeom prst="roundRect">
              <a:avLst/>
            </a:prstGeom>
            <a:solidFill>
              <a:schemeClr val="bg1"/>
            </a:solidFill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</a:rPr>
                <a:t>HS </a:t>
              </a:r>
              <a:r>
                <a:rPr lang="en-US" sz="2800" dirty="0" err="1">
                  <a:solidFill>
                    <a:srgbClr val="C00000"/>
                  </a:solidFill>
                </a:rPr>
                <a:t>phát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biểu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định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luật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bảo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toàn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cơ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năng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và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điều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kiện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để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áp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dụng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định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</a:rPr>
                <a:t>luật</a:t>
              </a:r>
              <a:r>
                <a:rPr lang="en-US" sz="2800" dirty="0">
                  <a:solidFill>
                    <a:srgbClr val="C00000"/>
                  </a:solidFill>
                </a:rPr>
                <a:t>?</a:t>
              </a:r>
            </a:p>
          </p:txBody>
        </p:sp>
        <p:pic>
          <p:nvPicPr>
            <p:cNvPr id="19" name="Picture 6" descr="Finance Quick Consult Can Answer Your Questions — 501 Commons">
              <a:extLst>
                <a:ext uri="{FF2B5EF4-FFF2-40B4-BE49-F238E27FC236}">
                  <a16:creationId xmlns:a16="http://schemas.microsoft.com/office/drawing/2014/main" id="{401359DE-081C-8229-D144-8D14A05F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4" y="1959665"/>
              <a:ext cx="2191719" cy="1449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668" y="944974"/>
            <a:ext cx="4577217" cy="36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479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My</dc:creator>
  <cp:lastModifiedBy>Admin</cp:lastModifiedBy>
  <cp:revision>63</cp:revision>
  <dcterms:created xsi:type="dcterms:W3CDTF">2022-06-21T01:59:13Z</dcterms:created>
  <dcterms:modified xsi:type="dcterms:W3CDTF">2022-08-07T21:26:33Z</dcterms:modified>
</cp:coreProperties>
</file>