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9" r:id="rId3"/>
    <p:sldId id="259" r:id="rId4"/>
    <p:sldId id="256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6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6161-26FB-44B2-94B2-9AA8927EAF46}" type="datetimeFigureOut">
              <a:rPr lang="vi-VN" smtClean="0"/>
              <a:t>26/08/2022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20D7-C982-466E-A0D3-B1BEFA1D6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407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6161-26FB-44B2-94B2-9AA8927EAF46}" type="datetimeFigureOut">
              <a:rPr lang="vi-VN" smtClean="0"/>
              <a:t>26/08/2022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20D7-C982-466E-A0D3-B1BEFA1D6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5549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6161-26FB-44B2-94B2-9AA8927EAF46}" type="datetimeFigureOut">
              <a:rPr lang="vi-VN" smtClean="0"/>
              <a:t>26/08/2022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20D7-C982-466E-A0D3-B1BEFA1D6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71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6161-26FB-44B2-94B2-9AA8927EAF46}" type="datetimeFigureOut">
              <a:rPr lang="vi-VN" smtClean="0"/>
              <a:t>26/08/2022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20D7-C982-466E-A0D3-B1BEFA1D6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5792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6161-26FB-44B2-94B2-9AA8927EAF46}" type="datetimeFigureOut">
              <a:rPr lang="vi-VN" smtClean="0"/>
              <a:t>26/08/2022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20D7-C982-466E-A0D3-B1BEFA1D6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7106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6161-26FB-44B2-94B2-9AA8927EAF46}" type="datetimeFigureOut">
              <a:rPr lang="vi-VN" smtClean="0"/>
              <a:t>26/08/2022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20D7-C982-466E-A0D3-B1BEFA1D6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210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6161-26FB-44B2-94B2-9AA8927EAF46}" type="datetimeFigureOut">
              <a:rPr lang="vi-VN" smtClean="0"/>
              <a:t>26/08/2022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20D7-C982-466E-A0D3-B1BEFA1D6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509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6161-26FB-44B2-94B2-9AA8927EAF46}" type="datetimeFigureOut">
              <a:rPr lang="vi-VN" smtClean="0"/>
              <a:t>26/08/2022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20D7-C982-466E-A0D3-B1BEFA1D6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436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6161-26FB-44B2-94B2-9AA8927EAF46}" type="datetimeFigureOut">
              <a:rPr lang="vi-VN" smtClean="0"/>
              <a:t>26/08/2022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20D7-C982-466E-A0D3-B1BEFA1D6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8718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6161-26FB-44B2-94B2-9AA8927EAF46}" type="datetimeFigureOut">
              <a:rPr lang="vi-VN" smtClean="0"/>
              <a:t>26/08/2022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20D7-C982-466E-A0D3-B1BEFA1D6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47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6161-26FB-44B2-94B2-9AA8927EAF46}" type="datetimeFigureOut">
              <a:rPr lang="vi-VN" smtClean="0"/>
              <a:t>26/08/2022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20D7-C982-466E-A0D3-B1BEFA1D6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136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06161-26FB-44B2-94B2-9AA8927EAF46}" type="datetimeFigureOut">
              <a:rPr lang="vi-VN" smtClean="0"/>
              <a:t>26/08/2022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E20D7-C982-466E-A0D3-B1BEFA1D6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342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_gH1yx1dbc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0"/>
            <a:ext cx="12288981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91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73" y="889156"/>
            <a:ext cx="2981202" cy="64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05" y="1374066"/>
            <a:ext cx="2926334" cy="646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724" y="1886684"/>
            <a:ext cx="3420152" cy="6462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5017" y="2593216"/>
            <a:ext cx="6982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vi-VN" dirty="0">
                <a:ea typeface="Arial" panose="020B0604020202020204" pitchFamily="34" charset="0"/>
                <a:cs typeface="Times New Roman" panose="02020603050405020304" pitchFamily="18" charset="0"/>
              </a:rPr>
              <a:t> Công của lực không đổi , vật chuyển dời theo hướng của lực :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7675890" y="2433851"/>
            <a:ext cx="1256498" cy="5878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228600" algn="l"/>
              </a:tabLst>
            </a:pPr>
            <a:r>
              <a:rPr lang="vi-VN" sz="2800" b="1" i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 = Fs</a:t>
            </a:r>
            <a:r>
              <a:rPr lang="vi-VN" sz="28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5017" y="3396794"/>
            <a:ext cx="773083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228600" algn="l"/>
              </a:tabLst>
            </a:pPr>
            <a:r>
              <a:rPr lang="vi-VN" dirty="0">
                <a:ea typeface="Arial" panose="020B0604020202020204" pitchFamily="34" charset="0"/>
                <a:cs typeface="Times New Roman" panose="02020603050405020304" pitchFamily="18" charset="0"/>
              </a:rPr>
              <a:t>* Công của lực không đổi và lực không cùng phương với chuyển dời .</a:t>
            </a:r>
            <a:endParaRPr lang="vi-VN" sz="14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58159" y="3334396"/>
            <a:ext cx="1888081" cy="5170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228600" algn="l"/>
              </a:tabLst>
            </a:pPr>
            <a:r>
              <a:rPr lang="vi-V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A= F.S. cos </a:t>
            </a:r>
            <a:r>
              <a:rPr lang="vi-V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endParaRPr lang="vi-V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7309" y="4546598"/>
            <a:ext cx="10460182" cy="2311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b="1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PHIẾU HỌC TẬP 4 (2 phút)</a:t>
            </a:r>
            <a:endParaRPr lang="vi-VN" sz="1400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b="1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1 </a:t>
            </a:r>
            <a:r>
              <a:rPr lang="vi-VN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Từ CT tính công ở trên, hãy cho biết công A là đại lượng vô hướng hay có hướng, có giá trị đại số hay độ lớn?</a:t>
            </a:r>
            <a:endParaRPr lang="vi-VN" sz="1400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b="1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vi-VN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Công A dương, âm, bằng 0 khi nào? Nêu VD về một vật có lực tác dụng nhưng lực đó không sinh công?</a:t>
            </a:r>
            <a:endParaRPr lang="vi-VN" sz="1400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228600" algn="l"/>
              </a:tabLst>
            </a:pPr>
            <a:r>
              <a:rPr lang="vi-VN" b="1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3.</a:t>
            </a:r>
            <a:r>
              <a:rPr lang="vi-VN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Nếu F = 1N, s = 1m thì công A là bao nhiêu Jun? Từ đó, đưa ra định nghĩa đơn vị Jun?</a:t>
            </a:r>
            <a:endParaRPr lang="vi-VN" sz="1400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8818"/>
            <a:ext cx="11882134" cy="6706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422" y="995297"/>
            <a:ext cx="78035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2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60" y="1041557"/>
            <a:ext cx="3420152" cy="64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67" y="1641187"/>
            <a:ext cx="7035394" cy="499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97" y="2087581"/>
            <a:ext cx="7779170" cy="4938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7418" y="2590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c. Biện luận 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51443" y="2572396"/>
            <a:ext cx="578075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4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Công là đại lượng vô hướng, có giá trị đại số.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5854" y="3175107"/>
            <a:ext cx="8035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ea typeface="Arial" panose="020B0604020202020204" pitchFamily="34" charset="0"/>
                <a:cs typeface="Times New Roman" panose="02020603050405020304" pitchFamily="18" charset="0"/>
              </a:rPr>
              <a:t>+ Khi </a:t>
            </a:r>
            <a:r>
              <a:rPr lang="vi-VN" dirty="0"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vi-VN" dirty="0">
                <a:ea typeface="Arial" panose="020B0604020202020204" pitchFamily="34" charset="0"/>
                <a:cs typeface="Times New Roman" panose="02020603050405020304" pitchFamily="18" charset="0"/>
              </a:rPr>
              <a:t> là góc nhọn, cos</a:t>
            </a:r>
            <a:r>
              <a:rPr lang="vi-VN" dirty="0"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vi-VN" dirty="0">
                <a:ea typeface="Arial" panose="020B0604020202020204" pitchFamily="34" charset="0"/>
                <a:cs typeface="Times New Roman" panose="02020603050405020304" pitchFamily="18" charset="0"/>
              </a:rPr>
              <a:t>&gt; 0, suy ra A &gt; 0 ; khi đó A gọi là công phát động.</a:t>
            </a:r>
            <a:endParaRPr lang="vi-VN" dirty="0"/>
          </a:p>
        </p:txBody>
      </p:sp>
      <p:sp>
        <p:nvSpPr>
          <p:cNvPr id="25" name="Rectangle 24"/>
          <p:cNvSpPr/>
          <p:nvPr/>
        </p:nvSpPr>
        <p:spPr>
          <a:xfrm>
            <a:off x="780391" y="3562989"/>
            <a:ext cx="6479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= 90</a:t>
            </a:r>
            <a:r>
              <a:rPr lang="es-MX" baseline="30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cos</a:t>
            </a:r>
            <a:r>
              <a:rPr lang="vi-VN" dirty="0"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= 0, 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vi-VN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A= 0 ,lực F không sinh công  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vi-VN" dirty="0"/>
          </a:p>
        </p:txBody>
      </p:sp>
      <p:sp>
        <p:nvSpPr>
          <p:cNvPr id="29" name="Rectangle 28"/>
          <p:cNvSpPr/>
          <p:nvPr/>
        </p:nvSpPr>
        <p:spPr>
          <a:xfrm>
            <a:off x="720437" y="4006394"/>
            <a:ext cx="818803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14300" algn="l"/>
              </a:tabLst>
            </a:pPr>
            <a:r>
              <a:rPr lang="vi-VN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tù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cos</a:t>
            </a:r>
            <a:r>
              <a:rPr lang="vi-VN" dirty="0"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&lt; 0, 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A &lt; 0 ; 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MX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cản</a:t>
            </a:r>
            <a:r>
              <a:rPr lang="es-MX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4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123" y="4456957"/>
            <a:ext cx="3066554" cy="11583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5616" y="4509327"/>
            <a:ext cx="2627604" cy="11644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365" y="4753999"/>
            <a:ext cx="4395597" cy="114614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48145" y="5860473"/>
            <a:ext cx="5070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d. Đơn vị: </a:t>
            </a:r>
            <a:r>
              <a:rPr lang="vi-VN" sz="2400" dirty="0">
                <a:latin typeface="+mj-lt"/>
              </a:rPr>
              <a:t>J (Jun)     1J = 1N.1m.</a:t>
            </a:r>
          </a:p>
          <a:p>
            <a:endParaRPr lang="vi-VN" sz="2400" b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66" y="184236"/>
            <a:ext cx="11882134" cy="6706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2018" y="1416179"/>
            <a:ext cx="1499746" cy="7559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3106" y="2142436"/>
            <a:ext cx="2097206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9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5" grpId="0"/>
      <p:bldP spid="29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1889" y="846252"/>
            <a:ext cx="11028219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ví dụ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Một ô tô chuyển động lên dốc, mặt dốc nghiêng góc β so với mặt phẳng nằm ngang, chiều dài dốc l. Hệ số ma sát giữa ô tô và mặt dốc là k (hình vẽ) </a:t>
            </a:r>
            <a:endParaRPr lang="vi-VN" sz="2400" b="1" dirty="0">
              <a:solidFill>
                <a:srgbClr val="00206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0437" y="1719089"/>
            <a:ext cx="6096000" cy="1277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Có những lực nào tác dụng lên ô tô?</a:t>
            </a:r>
            <a:endParaRPr lang="vi-VN" sz="2400" dirty="0">
              <a:solidFill>
                <a:srgbClr val="00206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Tính công của những lực đó?</a:t>
            </a:r>
            <a:endParaRPr lang="vi-VN" sz="2400" dirty="0">
              <a:solidFill>
                <a:srgbClr val="00206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Chỉ rõ công cản và công phát động?</a:t>
            </a:r>
            <a:endParaRPr lang="vi-VN" sz="2400" dirty="0">
              <a:solidFill>
                <a:srgbClr val="00206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232069" y="2687783"/>
            <a:ext cx="4350327" cy="1357747"/>
            <a:chOff x="7509164" y="1704108"/>
            <a:chExt cx="4350327" cy="1357747"/>
          </a:xfrm>
        </p:grpSpPr>
        <p:sp>
          <p:nvSpPr>
            <p:cNvPr id="7" name="Rectangle 6"/>
            <p:cNvSpPr/>
            <p:nvPr/>
          </p:nvSpPr>
          <p:spPr>
            <a:xfrm>
              <a:off x="7509164" y="3006436"/>
              <a:ext cx="4350327" cy="554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7523018" y="1704108"/>
              <a:ext cx="3477491" cy="12884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 rot="20398462">
              <a:off x="8631385" y="1787233"/>
              <a:ext cx="789709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71164" y="2618510"/>
              <a:ext cx="2881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ym typeface="Symbol" panose="05050102010706020507" pitchFamily="18" charset="2"/>
                </a:rPr>
                <a:t></a:t>
              </a:r>
              <a:endParaRPr lang="vi-VN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83781" y="3144981"/>
            <a:ext cx="1357746" cy="1380714"/>
            <a:chOff x="8797636" y="3172691"/>
            <a:chExt cx="1357746" cy="1380714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8797636" y="3172691"/>
              <a:ext cx="0" cy="105294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8797637" y="4184073"/>
              <a:ext cx="1357745" cy="369332"/>
              <a:chOff x="4391891" y="4779819"/>
              <a:chExt cx="1357745" cy="36933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4391891" y="4779819"/>
                <a:ext cx="1357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/>
                  <a:t>P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4447309" y="4793673"/>
                <a:ext cx="29094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/>
          <p:cNvGrpSpPr/>
          <p:nvPr/>
        </p:nvGrpSpPr>
        <p:grpSpPr>
          <a:xfrm>
            <a:off x="8409708" y="2022764"/>
            <a:ext cx="1219201" cy="1122217"/>
            <a:chOff x="8409708" y="2022764"/>
            <a:chExt cx="1219201" cy="1122217"/>
          </a:xfrm>
        </p:grpSpPr>
        <p:cxnSp>
          <p:nvCxnSpPr>
            <p:cNvPr id="24" name="Straight Arrow Connector 23"/>
            <p:cNvCxnSpPr/>
            <p:nvPr/>
          </p:nvCxnSpPr>
          <p:spPr>
            <a:xfrm flipH="1" flipV="1">
              <a:off x="8409708" y="2272144"/>
              <a:ext cx="374073" cy="87283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9" name="Group 28"/>
            <p:cNvGrpSpPr/>
            <p:nvPr/>
          </p:nvGrpSpPr>
          <p:grpSpPr>
            <a:xfrm>
              <a:off x="8492837" y="2022764"/>
              <a:ext cx="1136072" cy="369332"/>
              <a:chOff x="1690255" y="4170218"/>
              <a:chExt cx="1136072" cy="369332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1690255" y="4170218"/>
                <a:ext cx="1136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/>
                  <a:t>Q</a:t>
                </a: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>
                <a:off x="1759527" y="4211782"/>
                <a:ext cx="249382" cy="1385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/>
          <p:cNvGrpSpPr/>
          <p:nvPr/>
        </p:nvGrpSpPr>
        <p:grpSpPr>
          <a:xfrm>
            <a:off x="8825345" y="2424545"/>
            <a:ext cx="3241964" cy="734291"/>
            <a:chOff x="8825345" y="2424545"/>
            <a:chExt cx="3241964" cy="734291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8825345" y="2715491"/>
              <a:ext cx="1066800" cy="443345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/>
            <p:cNvGrpSpPr/>
            <p:nvPr/>
          </p:nvGrpSpPr>
          <p:grpSpPr>
            <a:xfrm>
              <a:off x="9753600" y="2424545"/>
              <a:ext cx="2313709" cy="397041"/>
              <a:chOff x="2757055" y="4184073"/>
              <a:chExt cx="2313709" cy="397041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2757055" y="4211782"/>
                <a:ext cx="23137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/>
                  <a:t>F</a:t>
                </a:r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>
                <a:off x="2812473" y="4184073"/>
                <a:ext cx="277091" cy="2770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Group 52"/>
          <p:cNvGrpSpPr/>
          <p:nvPr/>
        </p:nvGrpSpPr>
        <p:grpSpPr>
          <a:xfrm>
            <a:off x="7342908" y="3158836"/>
            <a:ext cx="2327564" cy="471055"/>
            <a:chOff x="7342908" y="3158836"/>
            <a:chExt cx="2327564" cy="471055"/>
          </a:xfrm>
        </p:grpSpPr>
        <p:cxnSp>
          <p:nvCxnSpPr>
            <p:cNvPr id="46" name="Straight Arrow Connector 45"/>
            <p:cNvCxnSpPr/>
            <p:nvPr/>
          </p:nvCxnSpPr>
          <p:spPr>
            <a:xfrm flipH="1">
              <a:off x="8063345" y="3380509"/>
              <a:ext cx="651164" cy="24938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/>
            <p:cNvGrpSpPr/>
            <p:nvPr/>
          </p:nvGrpSpPr>
          <p:grpSpPr>
            <a:xfrm>
              <a:off x="7342908" y="3158836"/>
              <a:ext cx="2327564" cy="369333"/>
              <a:chOff x="1579418" y="4128654"/>
              <a:chExt cx="2327564" cy="369333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1579418" y="4128655"/>
                <a:ext cx="2327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/>
                  <a:t>F </a:t>
                </a:r>
                <a:r>
                  <a:rPr lang="vi-VN" baseline="-25000"/>
                  <a:t>ms</a:t>
                </a:r>
                <a:endParaRPr lang="vi-VN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>
                <a:off x="1579419" y="4128654"/>
                <a:ext cx="36021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TextBox 53"/>
          <p:cNvSpPr txBox="1"/>
          <p:nvPr/>
        </p:nvSpPr>
        <p:spPr>
          <a:xfrm>
            <a:off x="581891" y="2992582"/>
            <a:ext cx="225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HD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81890" y="3283527"/>
            <a:ext cx="1302327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a.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9599" y="362989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57250" y="3590697"/>
            <a:ext cx="1110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A </a:t>
            </a:r>
            <a:r>
              <a:rPr lang="vi-VN" sz="2400" b="1" baseline="-25000" dirty="0">
                <a:latin typeface="Times New Roman" panose="02020603050405020304" pitchFamily="18" charset="0"/>
                <a:ea typeface="Arial" panose="020B0604020202020204" pitchFamily="34" charset="0"/>
              </a:rPr>
              <a:t>Q</a:t>
            </a:r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 = 0</a:t>
            </a:r>
            <a:endParaRPr lang="vi-VN" sz="2400" b="1" dirty="0"/>
          </a:p>
        </p:txBody>
      </p:sp>
      <p:sp>
        <p:nvSpPr>
          <p:cNvPr id="58" name="Rectangle 57"/>
          <p:cNvSpPr/>
          <p:nvPr/>
        </p:nvSpPr>
        <p:spPr>
          <a:xfrm>
            <a:off x="1025837" y="4117170"/>
            <a:ext cx="14818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A</a:t>
            </a:r>
            <a:r>
              <a:rPr lang="vi-VN" sz="2400" b="1" baseline="-25000" dirty="0">
                <a:latin typeface="Times New Roman" panose="02020603050405020304" pitchFamily="18" charset="0"/>
                <a:ea typeface="Arial" panose="020B0604020202020204" pitchFamily="34" charset="0"/>
              </a:rPr>
              <a:t>F</a:t>
            </a:r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 = F.S</a:t>
            </a:r>
            <a:endParaRPr lang="vi-VN" sz="2400" b="1" dirty="0"/>
          </a:p>
        </p:txBody>
      </p:sp>
      <p:sp>
        <p:nvSpPr>
          <p:cNvPr id="59" name="Rectangle 58"/>
          <p:cNvSpPr/>
          <p:nvPr/>
        </p:nvSpPr>
        <p:spPr>
          <a:xfrm>
            <a:off x="964737" y="4661672"/>
            <a:ext cx="377859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vi-VN" sz="2400" b="1" baseline="-25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ms</a:t>
            </a:r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= - F</a:t>
            </a:r>
            <a:r>
              <a:rPr lang="vi-VN" sz="2400" b="1" baseline="-25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ms</a:t>
            </a:r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.S </a:t>
            </a:r>
            <a:r>
              <a:rPr lang="vi-VN" sz="24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 -</a:t>
            </a:r>
            <a:r>
              <a:rPr lang="vi-VN" sz="24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mgS cos</a:t>
            </a:r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vi-VN" sz="2400" b="1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991252" y="5229706"/>
            <a:ext cx="427976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vi-VN" sz="2400" b="1" baseline="-25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= P.S.cos(90</a:t>
            </a:r>
            <a:r>
              <a:rPr lang="vi-VN" sz="2400" b="1" baseline="30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0</a:t>
            </a:r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 β) </a:t>
            </a:r>
            <a:r>
              <a:rPr lang="vi-VN" sz="24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 -P.S </a:t>
            </a:r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</a:t>
            </a:r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</a:t>
            </a:r>
            <a:endParaRPr lang="vi-VN" sz="2400" b="1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438398" y="4197927"/>
            <a:ext cx="2840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B0F0"/>
                </a:solidFill>
              </a:rPr>
              <a:t>&gt; 0  =&gt; công phát động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682837" y="4724400"/>
            <a:ext cx="2396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&lt;  0 công cản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37019" y="5306290"/>
            <a:ext cx="2396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&lt;  0 công cản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33" y="142673"/>
            <a:ext cx="11882134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9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46" y="1281545"/>
            <a:ext cx="4902200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16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1272"/>
            <a:ext cx="3477491" cy="3131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037" y="777914"/>
            <a:ext cx="3585851" cy="31706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475" y="775855"/>
            <a:ext cx="4897525" cy="3261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76255"/>
            <a:ext cx="3546764" cy="2881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9891" y="4003964"/>
            <a:ext cx="3589329" cy="2951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4065889"/>
            <a:ext cx="4876800" cy="32982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455" y="168720"/>
            <a:ext cx="1057138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6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31" y="633844"/>
            <a:ext cx="4804496" cy="3633355"/>
          </a:xfrm>
          <a:prstGeom prst="rect">
            <a:avLst/>
          </a:prstGeom>
        </p:spPr>
      </p:pic>
      <p:pic>
        <p:nvPicPr>
          <p:cNvPr id="5" name="m_gH1yx1dbc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888182" y="637309"/>
            <a:ext cx="5472545" cy="36437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836" y="4641273"/>
            <a:ext cx="5167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Điện năng =&gt; nhiệt năng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2691" y="4641272"/>
            <a:ext cx="417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Điện năng =&gt; cơ năng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10" y="0"/>
            <a:ext cx="1057138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6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8146" y="606507"/>
            <a:ext cx="10474035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Gọi tên các dạng năng  lượng , sự chuyển hóa năng lượng trong mỗi ví dụ 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84" y="1296698"/>
            <a:ext cx="4939580" cy="4051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564" y="1283710"/>
            <a:ext cx="5846618" cy="40225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308" y="5514109"/>
            <a:ext cx="4031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Năng lượng gió =&gt; Điện năng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14655" y="5472545"/>
            <a:ext cx="285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Cơ năng =&gt; điện năng </a:t>
            </a:r>
          </a:p>
        </p:txBody>
      </p:sp>
    </p:spTree>
    <p:extLst>
      <p:ext uri="{BB962C8B-B14F-4D97-AF65-F5344CB8AC3E}">
        <p14:creationId xmlns:p14="http://schemas.microsoft.com/office/powerpoint/2010/main" val="73818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1163781"/>
            <a:ext cx="516255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946" y="1122218"/>
            <a:ext cx="4184072" cy="3948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818" y="5278582"/>
            <a:ext cx="3976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Năng lượng mặt trời =&gt; điện năng</a:t>
            </a:r>
          </a:p>
          <a:p>
            <a:r>
              <a:rPr lang="vi-VN" dirty="0"/>
              <a:t>(quang năng 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16982" y="5278582"/>
            <a:ext cx="447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            Cơ năng</a:t>
            </a:r>
          </a:p>
        </p:txBody>
      </p:sp>
    </p:spTree>
    <p:extLst>
      <p:ext uri="{BB962C8B-B14F-4D97-AF65-F5344CB8AC3E}">
        <p14:creationId xmlns:p14="http://schemas.microsoft.com/office/powerpoint/2010/main" val="405757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1384" y="3919856"/>
            <a:ext cx="10058398" cy="15122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PHIẾU 01 (2PHUT)</a:t>
            </a:r>
            <a:endParaRPr lang="vi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Kể tên các dạng năng lượng thường gặp trong thực tế mà em biết ?</a:t>
            </a:r>
            <a:endParaRPr lang="vi-VN" sz="24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2. Năng lượng có thể chuyển hóa như thế nào ? Nêu ví dụ minh họa ?</a:t>
            </a:r>
            <a:endParaRPr lang="vi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9817" y="955964"/>
            <a:ext cx="343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I. NĂNG LƯỢNG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08363" y="1399309"/>
            <a:ext cx="9781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a.+Mọi hiện tượng (vật )tồn tại trong tự nhiên đều mang theo năng lượng.</a:t>
            </a:r>
          </a:p>
          <a:p>
            <a:endParaRPr lang="vi-VN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0035" y="1787236"/>
            <a:ext cx="9684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+ Các dạng năng lượng: cơ năng , nhiệt năng , hóa năng, quang  năng ,điện năng ........</a:t>
            </a:r>
          </a:p>
          <a:p>
            <a:endParaRPr lang="vi-VN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2326" y="2784764"/>
            <a:ext cx="9185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+ Năng lương có thể chuyển hóa từ dạng này sang dạng khác , từ vât này sang vật khác qua sự thực hiện công và truyền nhiệt .</a:t>
            </a:r>
          </a:p>
          <a:p>
            <a:r>
              <a:rPr lang="vi-VN" sz="2400" dirty="0">
                <a:latin typeface="+mj-lt"/>
              </a:rPr>
              <a:t> </a:t>
            </a:r>
          </a:p>
          <a:p>
            <a:endParaRPr lang="vi-VN" sz="2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109"/>
            <a:ext cx="11882134" cy="6706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49" y="1009151"/>
            <a:ext cx="78035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3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91" y="806029"/>
            <a:ext cx="3529890" cy="6462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43891" y="1690255"/>
            <a:ext cx="114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3746" y="5597237"/>
            <a:ext cx="8382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i="1" dirty="0">
                <a:latin typeface="+mj-lt"/>
              </a:rPr>
              <a:t>+</a:t>
            </a:r>
            <a:r>
              <a:rPr lang="vi-VN" sz="2800" i="1" dirty="0">
                <a:latin typeface="+mj-lt"/>
              </a:rPr>
              <a:t>Năng lượng được truyền  giữa những vật nào ?</a:t>
            </a:r>
            <a:endParaRPr lang="vi-VN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+Dạng năng lượng được chuyển hóa trong thí nghiệm ? </a:t>
            </a:r>
            <a:endParaRPr lang="vi-VN" sz="2800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44147" y="997527"/>
            <a:ext cx="4973779" cy="4239490"/>
            <a:chOff x="6844147" y="997527"/>
            <a:chExt cx="4973779" cy="423949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4147" y="1033462"/>
              <a:ext cx="4849090" cy="412042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7577" y="997527"/>
              <a:ext cx="2800349" cy="423949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355069" y="2237124"/>
            <a:ext cx="357982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Định luật bảo toàn năng lượng :</a:t>
            </a:r>
            <a:endParaRPr lang="vi-VN" sz="14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0777" y="2773280"/>
            <a:ext cx="5288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 lượngtrong một hệ vật  là một đại lượng bảo toàn</a:t>
            </a:r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874" y="1260764"/>
            <a:ext cx="5006646" cy="39069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642" y="0"/>
            <a:ext cx="11882134" cy="6706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58" y="912169"/>
            <a:ext cx="78035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9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5126" y="3574473"/>
            <a:ext cx="11097491" cy="37066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4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PHIẾU HỌC TẬP 2</a:t>
            </a: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AutoNum type="arabicPeriod"/>
            </a:pPr>
            <a:r>
              <a:rPr lang="vi-VN" sz="2400" i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Dùng lực kế kéo một vật M chuyển động trên mặt bàn từ trạng thái nghỉ .</a:t>
            </a: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AutoNum type="arabicPeriod"/>
            </a:pPr>
            <a:r>
              <a:rPr lang="vi-VN" sz="2400" i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Treo vật  M vào một lực kế 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4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+ Năng lượng được truyền  giữa những vật nào ? Bằng hình thức nào ?Biểu hiện cụ thể ?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4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+ Mô tả trạng thái của vật M ?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vi-VN" sz="1400" b="1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vi-VN" sz="1400" b="1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10" name="Rectangle 9"/>
          <p:cNvSpPr/>
          <p:nvPr/>
        </p:nvSpPr>
        <p:spPr>
          <a:xfrm>
            <a:off x="1034124" y="851672"/>
            <a:ext cx="281840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CÔNG CƠ HỌC</a:t>
            </a:r>
            <a:endParaRPr lang="vi-VN" sz="2400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9579" y="1443243"/>
            <a:ext cx="2778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Khái niệm công: </a:t>
            </a:r>
            <a:endParaRPr lang="vi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22217" y="1900490"/>
            <a:ext cx="10210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 số đo phần năng lượng truyền hoặc chuyển hóa trong qua trình thực hiện công </a:t>
            </a:r>
            <a:endParaRPr lang="vi-VN" sz="2400" dirty="0"/>
          </a:p>
        </p:txBody>
      </p:sp>
      <p:sp>
        <p:nvSpPr>
          <p:cNvPr id="15" name="Rectangle 14"/>
          <p:cNvSpPr/>
          <p:nvPr/>
        </p:nvSpPr>
        <p:spPr>
          <a:xfrm>
            <a:off x="1096526" y="2458798"/>
            <a:ext cx="326082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Công thức tính công </a:t>
            </a:r>
            <a:endParaRPr lang="vi-VN" sz="24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9497" y="91163"/>
            <a:ext cx="11882556" cy="668371"/>
            <a:chOff x="-29497" y="91163"/>
            <a:chExt cx="11882556" cy="6683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5013" y="113302"/>
              <a:ext cx="6913463" cy="646232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5094BBC-4AEF-45E2-800C-D9EB80EB9602}"/>
                </a:ext>
              </a:extLst>
            </p:cNvPr>
            <p:cNvGrpSpPr/>
            <p:nvPr/>
          </p:nvGrpSpPr>
          <p:grpSpPr>
            <a:xfrm>
              <a:off x="-29497" y="91163"/>
              <a:ext cx="11882556" cy="516978"/>
              <a:chOff x="74035" y="2267003"/>
              <a:chExt cx="11808931" cy="721661"/>
            </a:xfrm>
          </p:grpSpPr>
          <p:grpSp>
            <p:nvGrpSpPr>
              <p:cNvPr id="17" name="Group 70">
                <a:extLst>
                  <a:ext uri="{FF2B5EF4-FFF2-40B4-BE49-F238E27FC236}">
                    <a16:creationId xmlns:a16="http://schemas.microsoft.com/office/drawing/2014/main" id="{22027F8E-E199-4A54-B069-309AC25303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6106" y="2280389"/>
                <a:ext cx="11596860" cy="708275"/>
                <a:chOff x="564746" y="3403331"/>
                <a:chExt cx="5971841" cy="1364238"/>
              </a:xfrm>
            </p:grpSpPr>
            <p:pic>
              <p:nvPicPr>
                <p:cNvPr id="20" name="Picture 8" descr="empty-green-rectangle">
                  <a:extLst>
                    <a:ext uri="{FF2B5EF4-FFF2-40B4-BE49-F238E27FC236}">
                      <a16:creationId xmlns:a16="http://schemas.microsoft.com/office/drawing/2014/main" id="{1EE22726-B2BB-421D-B925-BEC456C648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4746" y="3403331"/>
                  <a:ext cx="5971841" cy="1364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9" descr="green-top-faded">
                  <a:extLst>
                    <a:ext uri="{FF2B5EF4-FFF2-40B4-BE49-F238E27FC236}">
                      <a16:creationId xmlns:a16="http://schemas.microsoft.com/office/drawing/2014/main" id="{06869E57-2328-4344-AAC1-8990C425C4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205129" y="3887447"/>
                  <a:ext cx="1273934" cy="3960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6D9640-ADB6-4E6A-B6DE-3A9270062E74}"/>
                  </a:ext>
                </a:extLst>
              </p:cNvPr>
              <p:cNvSpPr txBox="1"/>
              <p:nvPr/>
            </p:nvSpPr>
            <p:spPr bwMode="auto">
              <a:xfrm>
                <a:off x="74035" y="2267003"/>
                <a:ext cx="1501326" cy="687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endParaRPr lang="en-US" sz="2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40" y="872836"/>
            <a:ext cx="780356" cy="43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6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26" y="681338"/>
            <a:ext cx="2981202" cy="646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906" y="1138539"/>
            <a:ext cx="2926334" cy="6462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35073" y="1641379"/>
            <a:ext cx="3260829" cy="460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Công thức tính công </a:t>
            </a:r>
            <a:endParaRPr lang="vi-VN" sz="24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6" name="Group 235"/>
          <p:cNvGrpSpPr/>
          <p:nvPr/>
        </p:nvGrpSpPr>
        <p:grpSpPr>
          <a:xfrm>
            <a:off x="983672" y="2854037"/>
            <a:ext cx="10695710" cy="3970318"/>
            <a:chOff x="983672" y="2854037"/>
            <a:chExt cx="10695710" cy="3970318"/>
          </a:xfrm>
        </p:grpSpPr>
        <p:sp>
          <p:nvSpPr>
            <p:cNvPr id="179" name="TextBox 178"/>
            <p:cNvSpPr txBox="1"/>
            <p:nvPr/>
          </p:nvSpPr>
          <p:spPr>
            <a:xfrm>
              <a:off x="983672" y="2854037"/>
              <a:ext cx="10487891" cy="3970318"/>
            </a:xfrm>
            <a:prstGeom prst="rect">
              <a:avLst/>
            </a:prstGeom>
            <a:scene3d>
              <a:camera prst="obliqueTopLeft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vi-VN" b="1" dirty="0">
                  <a:solidFill>
                    <a:srgbClr val="FF0000"/>
                  </a:solidFill>
                </a:rPr>
                <a:t>                             Phiếu học tập số 03:</a:t>
              </a:r>
            </a:p>
            <a:p>
              <a:endParaRPr lang="vi-VN" b="1" dirty="0">
                <a:solidFill>
                  <a:srgbClr val="FF0000"/>
                </a:solidFill>
              </a:endParaRPr>
            </a:p>
            <a:p>
              <a:r>
                <a:rPr lang="vi-VN" b="1" dirty="0">
                  <a:solidFill>
                    <a:srgbClr val="FF0000"/>
                  </a:solidFill>
                </a:rPr>
                <a:t>Dùng lực F không đổi kéo một vật chuyển động theo phương ngang một quãng đường S.</a:t>
              </a:r>
            </a:p>
            <a:p>
              <a:endParaRPr lang="vi-VN" b="1" dirty="0">
                <a:solidFill>
                  <a:srgbClr val="FF0000"/>
                </a:solidFill>
              </a:endParaRPr>
            </a:p>
            <a:p>
              <a:r>
                <a:rPr lang="vi-VN" b="1" dirty="0">
                  <a:solidFill>
                    <a:srgbClr val="FF0000"/>
                  </a:solidFill>
                </a:rPr>
                <a:t>a.Tính công của lực F khi F cùng hướng chuyển động .</a:t>
              </a:r>
            </a:p>
            <a:p>
              <a:endParaRPr lang="vi-VN" b="1" dirty="0">
                <a:solidFill>
                  <a:srgbClr val="FF0000"/>
                </a:solidFill>
              </a:endParaRPr>
            </a:p>
            <a:p>
              <a:endParaRPr lang="vi-VN" b="1" dirty="0">
                <a:solidFill>
                  <a:srgbClr val="FF0000"/>
                </a:solidFill>
              </a:endParaRPr>
            </a:p>
            <a:p>
              <a:r>
                <a:rPr lang="vi-VN" b="1" dirty="0">
                  <a:solidFill>
                    <a:srgbClr val="FF0000"/>
                  </a:solidFill>
                </a:rPr>
                <a:t>b.Tính công của lực F khi F tạo với hướng chuyển động góc </a:t>
              </a:r>
              <a:r>
                <a:rPr lang="vi-VN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</a:t>
              </a:r>
              <a:r>
                <a:rPr lang="vi-VN" b="1" dirty="0">
                  <a:solidFill>
                    <a:srgbClr val="FF0000"/>
                  </a:solidFill>
                </a:rPr>
                <a:t>.</a:t>
              </a:r>
            </a:p>
            <a:p>
              <a:endParaRPr lang="vi-VN" b="1" dirty="0">
                <a:solidFill>
                  <a:srgbClr val="FF0000"/>
                </a:solidFill>
              </a:endParaRPr>
            </a:p>
            <a:p>
              <a:endParaRPr lang="vi-VN" b="1" dirty="0"/>
            </a:p>
            <a:p>
              <a:endParaRPr lang="vi-VN" b="1" dirty="0"/>
            </a:p>
            <a:p>
              <a:endParaRPr lang="vi-VN" b="1" dirty="0"/>
            </a:p>
            <a:p>
              <a:endParaRPr lang="vi-VN" dirty="0"/>
            </a:p>
            <a:p>
              <a:endParaRPr lang="vi-VN" dirty="0"/>
            </a:p>
          </p:txBody>
        </p:sp>
        <p:grpSp>
          <p:nvGrpSpPr>
            <p:cNvPr id="222" name="Group 221"/>
            <p:cNvGrpSpPr/>
            <p:nvPr/>
          </p:nvGrpSpPr>
          <p:grpSpPr>
            <a:xfrm>
              <a:off x="8188036" y="3879273"/>
              <a:ext cx="3491346" cy="692727"/>
              <a:chOff x="8188036" y="3879273"/>
              <a:chExt cx="3491346" cy="692727"/>
            </a:xfrm>
          </p:grpSpPr>
          <p:grpSp>
            <p:nvGrpSpPr>
              <p:cNvPr id="216" name="Group 215"/>
              <p:cNvGrpSpPr/>
              <p:nvPr/>
            </p:nvGrpSpPr>
            <p:grpSpPr>
              <a:xfrm>
                <a:off x="8188036" y="4017818"/>
                <a:ext cx="3491346" cy="554182"/>
                <a:chOff x="8188036" y="4017818"/>
                <a:chExt cx="3491346" cy="554182"/>
              </a:xfrm>
            </p:grpSpPr>
            <p:sp>
              <p:nvSpPr>
                <p:cNvPr id="214" name="Rectangle 213"/>
                <p:cNvSpPr/>
                <p:nvPr/>
              </p:nvSpPr>
              <p:spPr>
                <a:xfrm>
                  <a:off x="8188036" y="4502727"/>
                  <a:ext cx="3491346" cy="69273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8617527" y="4017818"/>
                  <a:ext cx="914400" cy="49876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217" name="Right Arrow 216"/>
              <p:cNvSpPr/>
              <p:nvPr/>
            </p:nvSpPr>
            <p:spPr>
              <a:xfrm flipV="1">
                <a:off x="9545781" y="4156363"/>
                <a:ext cx="955963" cy="11499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grpSp>
            <p:nvGrpSpPr>
              <p:cNvPr id="221" name="Group 220"/>
              <p:cNvGrpSpPr/>
              <p:nvPr/>
            </p:nvGrpSpPr>
            <p:grpSpPr>
              <a:xfrm>
                <a:off x="10390909" y="3879273"/>
                <a:ext cx="1149927" cy="383187"/>
                <a:chOff x="8963891" y="5292436"/>
                <a:chExt cx="1149927" cy="383187"/>
              </a:xfrm>
            </p:grpSpPr>
            <p:cxnSp>
              <p:nvCxnSpPr>
                <p:cNvPr id="219" name="Straight Arrow Connector 218"/>
                <p:cNvCxnSpPr/>
                <p:nvPr/>
              </p:nvCxnSpPr>
              <p:spPr>
                <a:xfrm>
                  <a:off x="8963891" y="5292436"/>
                  <a:ext cx="346363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0" name="TextBox 219"/>
                <p:cNvSpPr txBox="1"/>
                <p:nvPr/>
              </p:nvSpPr>
              <p:spPr>
                <a:xfrm>
                  <a:off x="8977745" y="5306291"/>
                  <a:ext cx="113607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/>
                    <a:t>F</a:t>
                  </a:r>
                </a:p>
              </p:txBody>
            </p:sp>
          </p:grpSp>
        </p:grpSp>
        <p:grpSp>
          <p:nvGrpSpPr>
            <p:cNvPr id="235" name="Group 234"/>
            <p:cNvGrpSpPr/>
            <p:nvPr/>
          </p:nvGrpSpPr>
          <p:grpSpPr>
            <a:xfrm>
              <a:off x="8326581" y="4918364"/>
              <a:ext cx="3131127" cy="678873"/>
              <a:chOff x="8534399" y="5527964"/>
              <a:chExt cx="3131127" cy="678873"/>
            </a:xfrm>
          </p:grpSpPr>
          <p:grpSp>
            <p:nvGrpSpPr>
              <p:cNvPr id="234" name="Group 233"/>
              <p:cNvGrpSpPr/>
              <p:nvPr/>
            </p:nvGrpSpPr>
            <p:grpSpPr>
              <a:xfrm>
                <a:off x="9947564" y="5527964"/>
                <a:ext cx="1302325" cy="374072"/>
                <a:chOff x="9947564" y="5527964"/>
                <a:chExt cx="1302325" cy="374072"/>
              </a:xfrm>
            </p:grpSpPr>
            <p:cxnSp>
              <p:nvCxnSpPr>
                <p:cNvPr id="228" name="Straight Arrow Connector 227"/>
                <p:cNvCxnSpPr/>
                <p:nvPr/>
              </p:nvCxnSpPr>
              <p:spPr>
                <a:xfrm flipV="1">
                  <a:off x="9947564" y="5527964"/>
                  <a:ext cx="997527" cy="346364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 flipV="1">
                  <a:off x="9961416" y="5888182"/>
                  <a:ext cx="1288473" cy="13854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3" name="Group 232"/>
              <p:cNvGrpSpPr/>
              <p:nvPr/>
            </p:nvGrpSpPr>
            <p:grpSpPr>
              <a:xfrm>
                <a:off x="8534399" y="5541820"/>
                <a:ext cx="3131127" cy="665017"/>
                <a:chOff x="8534400" y="5569528"/>
                <a:chExt cx="3131127" cy="665017"/>
              </a:xfrm>
            </p:grpSpPr>
            <p:sp>
              <p:nvSpPr>
                <p:cNvPr id="223" name="Rectangle 222"/>
                <p:cNvSpPr/>
                <p:nvPr/>
              </p:nvSpPr>
              <p:spPr>
                <a:xfrm>
                  <a:off x="8534400" y="6179127"/>
                  <a:ext cx="3131127" cy="55418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24" name="Rounded Rectangle 223"/>
                <p:cNvSpPr/>
                <p:nvPr/>
              </p:nvSpPr>
              <p:spPr>
                <a:xfrm>
                  <a:off x="8797636" y="5569528"/>
                  <a:ext cx="1136073" cy="595745"/>
                </a:xfrm>
                <a:prstGeom prst="roundRec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32" name="TextBox 231"/>
                <p:cNvSpPr txBox="1"/>
                <p:nvPr/>
              </p:nvSpPr>
              <p:spPr>
                <a:xfrm>
                  <a:off x="10335491" y="5611090"/>
                  <a:ext cx="10252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dirty="0">
                      <a:sym typeface="Symbol" panose="05050102010706020507" pitchFamily="18" charset="2"/>
                    </a:rPr>
                    <a:t></a:t>
                  </a:r>
                  <a:endParaRPr lang="vi-VN" dirty="0"/>
                </a:p>
              </p:txBody>
            </p:sp>
          </p:grp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882134" cy="6706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22" y="815187"/>
            <a:ext cx="78035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2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754</Words>
  <Application>Microsoft Office PowerPoint</Application>
  <PresentationFormat>Widescreen</PresentationFormat>
  <Paragraphs>79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TV-STEM</Manager>
  <Company>TV-STEM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TV-STEM</dc:title>
  <dc:subject>TV-STEM</dc:subject>
  <dc:creator>TV-STEM</dc:creator>
  <cp:keywords>TV-STEM</cp:keywords>
  <dc:description>TV-STEM</dc:description>
  <cp:lastModifiedBy>Nghiêm Xuân</cp:lastModifiedBy>
  <cp:revision>75</cp:revision>
  <dcterms:created xsi:type="dcterms:W3CDTF">2022-07-21T13:24:00Z</dcterms:created>
  <dcterms:modified xsi:type="dcterms:W3CDTF">2022-08-25T19:44:22Z</dcterms:modified>
  <cp:category>TV-STEM</cp:category>
</cp:coreProperties>
</file>