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9" r:id="rId6"/>
    <p:sldMasterId id="2147483722" r:id="rId7"/>
    <p:sldMasterId id="2147483734" r:id="rId8"/>
    <p:sldMasterId id="2147483746" r:id="rId9"/>
    <p:sldMasterId id="2147483758" r:id="rId10"/>
  </p:sldMasterIdLst>
  <p:notesMasterIdLst>
    <p:notesMasterId r:id="rId38"/>
  </p:notesMasterIdLst>
  <p:sldIdLst>
    <p:sldId id="257" r:id="rId11"/>
    <p:sldId id="258" r:id="rId12"/>
    <p:sldId id="259" r:id="rId13"/>
    <p:sldId id="260" r:id="rId14"/>
    <p:sldId id="261" r:id="rId15"/>
    <p:sldId id="262" r:id="rId16"/>
    <p:sldId id="263" r:id="rId17"/>
    <p:sldId id="265" r:id="rId18"/>
    <p:sldId id="266" r:id="rId19"/>
    <p:sldId id="267" r:id="rId20"/>
    <p:sldId id="268" r:id="rId21"/>
    <p:sldId id="256" r:id="rId22"/>
    <p:sldId id="272" r:id="rId23"/>
    <p:sldId id="270" r:id="rId24"/>
    <p:sldId id="271" r:id="rId25"/>
    <p:sldId id="273" r:id="rId26"/>
    <p:sldId id="274" r:id="rId27"/>
    <p:sldId id="275" r:id="rId28"/>
    <p:sldId id="277" r:id="rId29"/>
    <p:sldId id="279" r:id="rId30"/>
    <p:sldId id="278" r:id="rId31"/>
    <p:sldId id="280" r:id="rId32"/>
    <p:sldId id="281" r:id="rId33"/>
    <p:sldId id="282" r:id="rId34"/>
    <p:sldId id="283" r:id="rId35"/>
    <p:sldId id="284" r:id="rId36"/>
    <p:sldId id="285"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85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645935-C9D6-4288-B378-6624FD06C42F}" type="datetimeFigureOut">
              <a:rPr lang="en-US" smtClean="0"/>
              <a:t>8/20/2022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BCAF57-FBAE-465E-BFA7-64A6BDB3861B}" type="slidenum">
              <a:rPr lang="en-US" smtClean="0"/>
              <a:t>‹#›</a:t>
            </a:fld>
            <a:endParaRPr lang="en-US"/>
          </a:p>
        </p:txBody>
      </p:sp>
    </p:spTree>
    <p:extLst>
      <p:ext uri="{BB962C8B-B14F-4D97-AF65-F5344CB8AC3E}">
        <p14:creationId xmlns:p14="http://schemas.microsoft.com/office/powerpoint/2010/main" val="49143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02651A-05A3-4AD3-B553-08C1B91C93E1}" type="slidenum">
              <a:rPr lang="en-US"/>
              <a:pPr/>
              <a:t>7</a:t>
            </a:fld>
            <a:endParaRPr lang="en-US"/>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176AAB-3780-49D6-83AB-6B3793BBBC66}" type="datetimeFigureOut">
              <a:rPr lang="en-US" smtClean="0"/>
              <a:t>8/20/2022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730186-B6B5-4077-9577-56E942FEA569}" type="slidenum">
              <a:rPr lang="en-US" smtClean="0"/>
              <a:t>‹#›</a:t>
            </a:fld>
            <a:endParaRPr lang="en-US"/>
          </a:p>
        </p:txBody>
      </p:sp>
    </p:spTree>
    <p:extLst>
      <p:ext uri="{BB962C8B-B14F-4D97-AF65-F5344CB8AC3E}">
        <p14:creationId xmlns:p14="http://schemas.microsoft.com/office/powerpoint/2010/main" val="254236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176AAB-3780-49D6-83AB-6B3793BBBC66}" type="datetimeFigureOut">
              <a:rPr lang="en-US" smtClean="0"/>
              <a:t>8/20/2022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730186-B6B5-4077-9577-56E942FEA569}" type="slidenum">
              <a:rPr lang="en-US" smtClean="0"/>
              <a:t>‹#›</a:t>
            </a:fld>
            <a:endParaRPr lang="en-US"/>
          </a:p>
        </p:txBody>
      </p:sp>
    </p:spTree>
    <p:extLst>
      <p:ext uri="{BB962C8B-B14F-4D97-AF65-F5344CB8AC3E}">
        <p14:creationId xmlns:p14="http://schemas.microsoft.com/office/powerpoint/2010/main" val="27254475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176AAB-3780-49D6-83AB-6B3793BBBC66}" type="datetimeFigureOut">
              <a:rPr lang="en-US" smtClean="0">
                <a:solidFill>
                  <a:prstClr val="black">
                    <a:tint val="75000"/>
                  </a:prstClr>
                </a:solidFill>
              </a:rPr>
              <a:pPr/>
              <a:t>8/20/2022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730186-B6B5-4077-9577-56E942FEA5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062070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176AAB-3780-49D6-83AB-6B3793BBBC66}" type="datetimeFigureOut">
              <a:rPr lang="en-US" smtClean="0">
                <a:solidFill>
                  <a:prstClr val="black">
                    <a:tint val="75000"/>
                  </a:prstClr>
                </a:solidFill>
              </a:rPr>
              <a:pPr/>
              <a:t>8/20/2022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730186-B6B5-4077-9577-56E942FEA5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220459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176AAB-3780-49D6-83AB-6B3793BBBC66}" type="datetimeFigureOut">
              <a:rPr lang="en-US" smtClean="0">
                <a:solidFill>
                  <a:prstClr val="black">
                    <a:tint val="75000"/>
                  </a:prstClr>
                </a:solidFill>
              </a:rPr>
              <a:pPr/>
              <a:t>8/20/2022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730186-B6B5-4077-9577-56E942FEA5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664734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176AAB-3780-49D6-83AB-6B3793BBBC66}" type="datetimeFigureOut">
              <a:rPr lang="en-US" smtClean="0">
                <a:solidFill>
                  <a:prstClr val="black">
                    <a:tint val="75000"/>
                  </a:prstClr>
                </a:solidFill>
              </a:rPr>
              <a:pPr/>
              <a:t>8/20/2022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730186-B6B5-4077-9577-56E942FEA5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217680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176AAB-3780-49D6-83AB-6B3793BBBC66}" type="datetimeFigureOut">
              <a:rPr lang="en-US" smtClean="0">
                <a:solidFill>
                  <a:prstClr val="black">
                    <a:tint val="75000"/>
                  </a:prstClr>
                </a:solidFill>
              </a:rPr>
              <a:pPr/>
              <a:t>8/20/2022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730186-B6B5-4077-9577-56E942FEA5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378064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176AAB-3780-49D6-83AB-6B3793BBBC66}" type="datetimeFigureOut">
              <a:rPr lang="en-US" smtClean="0">
                <a:solidFill>
                  <a:prstClr val="black">
                    <a:tint val="75000"/>
                  </a:prstClr>
                </a:solidFill>
              </a:rPr>
              <a:pPr/>
              <a:t>8/20/2022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730186-B6B5-4077-9577-56E942FEA5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303623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176AAB-3780-49D6-83AB-6B3793BBBC66}" type="datetimeFigureOut">
              <a:rPr lang="en-US" smtClean="0">
                <a:solidFill>
                  <a:prstClr val="black">
                    <a:tint val="75000"/>
                  </a:prstClr>
                </a:solidFill>
              </a:rPr>
              <a:pPr/>
              <a:t>8/20/2022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730186-B6B5-4077-9577-56E942FEA5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93963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176AAB-3780-49D6-83AB-6B3793BBBC66}" type="datetimeFigureOut">
              <a:rPr lang="en-US" smtClean="0">
                <a:solidFill>
                  <a:prstClr val="black">
                    <a:tint val="75000"/>
                  </a:prstClr>
                </a:solidFill>
              </a:rPr>
              <a:pPr/>
              <a:t>8/20/2022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730186-B6B5-4077-9577-56E942FEA5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852309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176AAB-3780-49D6-83AB-6B3793BBBC66}" type="datetimeFigureOut">
              <a:rPr lang="en-US" smtClean="0">
                <a:solidFill>
                  <a:prstClr val="black">
                    <a:tint val="75000"/>
                  </a:prstClr>
                </a:solidFill>
              </a:rPr>
              <a:pPr/>
              <a:t>8/20/2022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730186-B6B5-4077-9577-56E942FEA5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828869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176AAB-3780-49D6-83AB-6B3793BBBC66}" type="datetimeFigureOut">
              <a:rPr lang="en-US" smtClean="0">
                <a:solidFill>
                  <a:prstClr val="black">
                    <a:tint val="75000"/>
                  </a:prstClr>
                </a:solidFill>
              </a:rPr>
              <a:pPr/>
              <a:t>8/20/2022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730186-B6B5-4077-9577-56E942FEA5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932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176AAB-3780-49D6-83AB-6B3793BBBC66}" type="datetimeFigureOut">
              <a:rPr lang="en-US" smtClean="0"/>
              <a:t>8/20/2022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730186-B6B5-4077-9577-56E942FEA569}" type="slidenum">
              <a:rPr lang="en-US" smtClean="0"/>
              <a:t>‹#›</a:t>
            </a:fld>
            <a:endParaRPr lang="en-US"/>
          </a:p>
        </p:txBody>
      </p:sp>
    </p:spTree>
    <p:extLst>
      <p:ext uri="{BB962C8B-B14F-4D97-AF65-F5344CB8AC3E}">
        <p14:creationId xmlns:p14="http://schemas.microsoft.com/office/powerpoint/2010/main" val="129492469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176AAB-3780-49D6-83AB-6B3793BBBC66}" type="datetimeFigureOut">
              <a:rPr lang="en-US" smtClean="0">
                <a:solidFill>
                  <a:prstClr val="black">
                    <a:tint val="75000"/>
                  </a:prstClr>
                </a:solidFill>
              </a:rPr>
              <a:pPr/>
              <a:t>8/20/2022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730186-B6B5-4077-9577-56E942FEA5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680340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176AAB-3780-49D6-83AB-6B3793BBBC66}" type="datetimeFigureOut">
              <a:rPr lang="en-US" smtClean="0">
                <a:solidFill>
                  <a:prstClr val="black">
                    <a:tint val="75000"/>
                  </a:prstClr>
                </a:solidFill>
              </a:rPr>
              <a:pPr/>
              <a:t>8/20/2022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730186-B6B5-4077-9577-56E942FEA5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831762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176AAB-3780-49D6-83AB-6B3793BBBC66}" type="datetimeFigureOut">
              <a:rPr lang="en-US" smtClean="0">
                <a:solidFill>
                  <a:prstClr val="black">
                    <a:tint val="75000"/>
                  </a:prstClr>
                </a:solidFill>
              </a:rPr>
              <a:pPr/>
              <a:t>8/20/2022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730186-B6B5-4077-9577-56E942FEA5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3323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176AAB-3780-49D6-83AB-6B3793BBBC66}" type="datetimeFigureOut">
              <a:rPr lang="en-US">
                <a:solidFill>
                  <a:prstClr val="black">
                    <a:tint val="75000"/>
                  </a:prstClr>
                </a:solidFill>
              </a:rPr>
              <a:pPr/>
              <a:t>8/20/2022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730186-B6B5-4077-9577-56E942FEA56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0868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176AAB-3780-49D6-83AB-6B3793BBBC66}" type="datetimeFigureOut">
              <a:rPr lang="en-US">
                <a:solidFill>
                  <a:prstClr val="black">
                    <a:tint val="75000"/>
                  </a:prstClr>
                </a:solidFill>
              </a:rPr>
              <a:pPr/>
              <a:t>8/20/2022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730186-B6B5-4077-9577-56E942FEA56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3078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176AAB-3780-49D6-83AB-6B3793BBBC66}" type="datetimeFigureOut">
              <a:rPr lang="en-US">
                <a:solidFill>
                  <a:prstClr val="black">
                    <a:tint val="75000"/>
                  </a:prstClr>
                </a:solidFill>
              </a:rPr>
              <a:pPr/>
              <a:t>8/20/2022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730186-B6B5-4077-9577-56E942FEA56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76621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176AAB-3780-49D6-83AB-6B3793BBBC66}" type="datetimeFigureOut">
              <a:rPr lang="en-US">
                <a:solidFill>
                  <a:prstClr val="black">
                    <a:tint val="75000"/>
                  </a:prstClr>
                </a:solidFill>
              </a:rPr>
              <a:pPr/>
              <a:t>8/20/2022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730186-B6B5-4077-9577-56E942FEA56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1659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176AAB-3780-49D6-83AB-6B3793BBBC66}" type="datetimeFigureOut">
              <a:rPr lang="en-US">
                <a:solidFill>
                  <a:prstClr val="black">
                    <a:tint val="75000"/>
                  </a:prstClr>
                </a:solidFill>
              </a:rPr>
              <a:pPr/>
              <a:t>8/20/2022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730186-B6B5-4077-9577-56E942FEA56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71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176AAB-3780-49D6-83AB-6B3793BBBC66}" type="datetimeFigureOut">
              <a:rPr lang="en-US">
                <a:solidFill>
                  <a:prstClr val="black">
                    <a:tint val="75000"/>
                  </a:prstClr>
                </a:solidFill>
              </a:rPr>
              <a:pPr/>
              <a:t>8/20/2022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730186-B6B5-4077-9577-56E942FEA56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01669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176AAB-3780-49D6-83AB-6B3793BBBC66}" type="datetimeFigureOut">
              <a:rPr lang="en-US">
                <a:solidFill>
                  <a:prstClr val="black">
                    <a:tint val="75000"/>
                  </a:prstClr>
                </a:solidFill>
              </a:rPr>
              <a:pPr/>
              <a:t>8/20/2022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730186-B6B5-4077-9577-56E942FEA56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404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176AAB-3780-49D6-83AB-6B3793BBBC66}" type="datetimeFigureOut">
              <a:rPr lang="en-US">
                <a:solidFill>
                  <a:prstClr val="black">
                    <a:tint val="75000"/>
                  </a:prstClr>
                </a:solidFill>
              </a:rPr>
              <a:pPr/>
              <a:t>8/20/2022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730186-B6B5-4077-9577-56E942FEA56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185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176AAB-3780-49D6-83AB-6B3793BBBC66}" type="datetimeFigureOut">
              <a:rPr lang="en-US" smtClean="0"/>
              <a:t>8/20/2022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730186-B6B5-4077-9577-56E942FEA569}" type="slidenum">
              <a:rPr lang="en-US" smtClean="0"/>
              <a:t>‹#›</a:t>
            </a:fld>
            <a:endParaRPr lang="en-US"/>
          </a:p>
        </p:txBody>
      </p:sp>
    </p:spTree>
    <p:extLst>
      <p:ext uri="{BB962C8B-B14F-4D97-AF65-F5344CB8AC3E}">
        <p14:creationId xmlns:p14="http://schemas.microsoft.com/office/powerpoint/2010/main" val="2506061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176AAB-3780-49D6-83AB-6B3793BBBC66}" type="datetimeFigureOut">
              <a:rPr lang="en-US">
                <a:solidFill>
                  <a:prstClr val="black">
                    <a:tint val="75000"/>
                  </a:prstClr>
                </a:solidFill>
              </a:rPr>
              <a:pPr/>
              <a:t>8/20/2022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730186-B6B5-4077-9577-56E942FEA56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48839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176AAB-3780-49D6-83AB-6B3793BBBC66}" type="datetimeFigureOut">
              <a:rPr lang="en-US">
                <a:solidFill>
                  <a:prstClr val="black">
                    <a:tint val="75000"/>
                  </a:prstClr>
                </a:solidFill>
              </a:rPr>
              <a:pPr/>
              <a:t>8/20/2022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730186-B6B5-4077-9577-56E942FEA56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74245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176AAB-3780-49D6-83AB-6B3793BBBC66}" type="datetimeFigureOut">
              <a:rPr lang="en-US">
                <a:solidFill>
                  <a:prstClr val="black">
                    <a:tint val="75000"/>
                  </a:prstClr>
                </a:solidFill>
              </a:rPr>
              <a:pPr/>
              <a:t>8/20/2022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730186-B6B5-4077-9577-56E942FEA56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77443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A581318-3F41-43FC-851A-D0B69153FA2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625370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39C0E1D-130E-4F53-A1CE-3351B19C607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306212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52CA1BE-E3A1-40F5-9184-A96909AD686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171751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665E0A4-A0A1-4B8E-8539-715662FA1D9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155559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1A8BC05-3E54-4F93-A093-87179025F97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244196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F5BA8CA-CB14-4ABB-A065-D769A6D409C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144375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899AB61F-89C4-4DE2-B319-603883AE26F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03733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176AAB-3780-49D6-83AB-6B3793BBBC66}" type="datetimeFigureOut">
              <a:rPr lang="en-US" smtClean="0"/>
              <a:t>8/20/2022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730186-B6B5-4077-9577-56E942FEA569}" type="slidenum">
              <a:rPr lang="en-US" smtClean="0"/>
              <a:t>‹#›</a:t>
            </a:fld>
            <a:endParaRPr lang="en-US"/>
          </a:p>
        </p:txBody>
      </p:sp>
    </p:spTree>
    <p:extLst>
      <p:ext uri="{BB962C8B-B14F-4D97-AF65-F5344CB8AC3E}">
        <p14:creationId xmlns:p14="http://schemas.microsoft.com/office/powerpoint/2010/main" val="2995100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EFBFA75-1590-4B9E-8A4F-83905ED144F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656661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16F8D4F-EB84-4EF1-BB3B-D57FDF9E273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179364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23E3E2-6CC9-4BB2-89B0-4AEE064654A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206989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8922B09-1054-4268-B65D-5C18D063123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230204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A581318-3F41-43FC-851A-D0B69153FA2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371713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39C0E1D-130E-4F53-A1CE-3351B19C607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095624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52CA1BE-E3A1-40F5-9184-A96909AD686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848859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665E0A4-A0A1-4B8E-8539-715662FA1D9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630338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1A8BC05-3E54-4F93-A093-87179025F97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517065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F5BA8CA-CB14-4ABB-A065-D769A6D409C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57195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176AAB-3780-49D6-83AB-6B3793BBBC66}" type="datetimeFigureOut">
              <a:rPr lang="en-US" smtClean="0"/>
              <a:t>8/20/2022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730186-B6B5-4077-9577-56E942FEA569}" type="slidenum">
              <a:rPr lang="en-US" smtClean="0"/>
              <a:t>‹#›</a:t>
            </a:fld>
            <a:endParaRPr lang="en-US"/>
          </a:p>
        </p:txBody>
      </p:sp>
    </p:spTree>
    <p:extLst>
      <p:ext uri="{BB962C8B-B14F-4D97-AF65-F5344CB8AC3E}">
        <p14:creationId xmlns:p14="http://schemas.microsoft.com/office/powerpoint/2010/main" val="40199219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899AB61F-89C4-4DE2-B319-603883AE26F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156664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EFBFA75-1590-4B9E-8A4F-83905ED144F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285114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16F8D4F-EB84-4EF1-BB3B-D57FDF9E273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696974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23E3E2-6CC9-4BB2-89B0-4AEE064654A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009559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8922B09-1054-4268-B65D-5C18D063123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39662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7F61219-EFF8-4178-BF4D-E4755FBE71A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234737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67E7FFA-4CEB-40CC-BDEA-3CAA3CD7FB3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20640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D3E6B9D-EAED-4191-B5C4-F3A54797E7E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319326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DBECAA7-E5FB-4B72-8EB1-86C705C8C14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864056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4EDAA39A-59FA-4B89-904F-04B709A5C41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76108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176AAB-3780-49D6-83AB-6B3793BBBC66}" type="datetimeFigureOut">
              <a:rPr lang="en-US" smtClean="0"/>
              <a:t>8/20/2022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730186-B6B5-4077-9577-56E942FEA569}" type="slidenum">
              <a:rPr lang="en-US" smtClean="0"/>
              <a:t>‹#›</a:t>
            </a:fld>
            <a:endParaRPr lang="en-US"/>
          </a:p>
        </p:txBody>
      </p:sp>
    </p:spTree>
    <p:extLst>
      <p:ext uri="{BB962C8B-B14F-4D97-AF65-F5344CB8AC3E}">
        <p14:creationId xmlns:p14="http://schemas.microsoft.com/office/powerpoint/2010/main" val="38210692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8C96C41-4E9C-4FAA-9F0E-4B229099A1C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41386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2EFB157-DD20-4E51-A0CD-534A274365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438419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BCC14F6-E051-43B7-9BDA-6AEF5CDFDB0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508448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0875A27-25CD-4354-88B5-4BDB2B20D2B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767392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482A664-CF0B-4541-881D-B4894ADEAAF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4570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848CDA8-0EE3-4066-BC9E-32DFB05642C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771309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76ABEF28-8993-4C19-BD8D-6017276B3FE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802827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7F61219-EFF8-4178-BF4D-E4755FBE71A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204128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67E7FFA-4CEB-40CC-BDEA-3CAA3CD7FB3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592382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D3E6B9D-EAED-4191-B5C4-F3A54797E7E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92777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176AAB-3780-49D6-83AB-6B3793BBBC66}" type="datetimeFigureOut">
              <a:rPr lang="en-US" smtClean="0"/>
              <a:t>8/20/2022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730186-B6B5-4077-9577-56E942FEA569}" type="slidenum">
              <a:rPr lang="en-US" smtClean="0"/>
              <a:t>‹#›</a:t>
            </a:fld>
            <a:endParaRPr lang="en-US"/>
          </a:p>
        </p:txBody>
      </p:sp>
    </p:spTree>
    <p:extLst>
      <p:ext uri="{BB962C8B-B14F-4D97-AF65-F5344CB8AC3E}">
        <p14:creationId xmlns:p14="http://schemas.microsoft.com/office/powerpoint/2010/main" val="18586570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DBECAA7-E5FB-4B72-8EB1-86C705C8C14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906708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4EDAA39A-59FA-4B89-904F-04B709A5C41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760385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8C96C41-4E9C-4FAA-9F0E-4B229099A1C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046749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2EFB157-DD20-4E51-A0CD-534A274365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27968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BCC14F6-E051-43B7-9BDA-6AEF5CDFDB0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36262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0875A27-25CD-4354-88B5-4BDB2B20D2B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436873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482A664-CF0B-4541-881D-B4894ADEAAF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2529654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848CDA8-0EE3-4066-BC9E-32DFB05642C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3594077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76ABEF28-8993-4C19-BD8D-6017276B3FE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025256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176AAB-3780-49D6-83AB-6B3793BBBC66}" type="datetimeFigureOut">
              <a:rPr lang="en-US" smtClean="0">
                <a:solidFill>
                  <a:prstClr val="black">
                    <a:tint val="75000"/>
                  </a:prstClr>
                </a:solidFill>
              </a:rPr>
              <a:pPr/>
              <a:t>8/20/2022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730186-B6B5-4077-9577-56E942FEA5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106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176AAB-3780-49D6-83AB-6B3793BBBC66}" type="datetimeFigureOut">
              <a:rPr lang="en-US" smtClean="0"/>
              <a:t>8/20/2022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730186-B6B5-4077-9577-56E942FEA569}" type="slidenum">
              <a:rPr lang="en-US" smtClean="0"/>
              <a:t>‹#›</a:t>
            </a:fld>
            <a:endParaRPr lang="en-US"/>
          </a:p>
        </p:txBody>
      </p:sp>
    </p:spTree>
    <p:extLst>
      <p:ext uri="{BB962C8B-B14F-4D97-AF65-F5344CB8AC3E}">
        <p14:creationId xmlns:p14="http://schemas.microsoft.com/office/powerpoint/2010/main" val="89873678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176AAB-3780-49D6-83AB-6B3793BBBC66}" type="datetimeFigureOut">
              <a:rPr lang="en-US" smtClean="0">
                <a:solidFill>
                  <a:prstClr val="black">
                    <a:tint val="75000"/>
                  </a:prstClr>
                </a:solidFill>
              </a:rPr>
              <a:pPr/>
              <a:t>8/20/2022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730186-B6B5-4077-9577-56E942FEA5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623197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176AAB-3780-49D6-83AB-6B3793BBBC66}" type="datetimeFigureOut">
              <a:rPr lang="en-US" smtClean="0">
                <a:solidFill>
                  <a:prstClr val="black">
                    <a:tint val="75000"/>
                  </a:prstClr>
                </a:solidFill>
              </a:rPr>
              <a:pPr/>
              <a:t>8/20/2022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730186-B6B5-4077-9577-56E942FEA5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945104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176AAB-3780-49D6-83AB-6B3793BBBC66}" type="datetimeFigureOut">
              <a:rPr lang="en-US" smtClean="0">
                <a:solidFill>
                  <a:prstClr val="black">
                    <a:tint val="75000"/>
                  </a:prstClr>
                </a:solidFill>
              </a:rPr>
              <a:pPr/>
              <a:t>8/20/2022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730186-B6B5-4077-9577-56E942FEA5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539095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176AAB-3780-49D6-83AB-6B3793BBBC66}" type="datetimeFigureOut">
              <a:rPr lang="en-US" smtClean="0">
                <a:solidFill>
                  <a:prstClr val="black">
                    <a:tint val="75000"/>
                  </a:prstClr>
                </a:solidFill>
              </a:rPr>
              <a:pPr/>
              <a:t>8/20/2022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730186-B6B5-4077-9577-56E942FEA5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819674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176AAB-3780-49D6-83AB-6B3793BBBC66}" type="datetimeFigureOut">
              <a:rPr lang="en-US" smtClean="0">
                <a:solidFill>
                  <a:prstClr val="black">
                    <a:tint val="75000"/>
                  </a:prstClr>
                </a:solidFill>
              </a:rPr>
              <a:pPr/>
              <a:t>8/20/2022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730186-B6B5-4077-9577-56E942FEA5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066171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176AAB-3780-49D6-83AB-6B3793BBBC66}" type="datetimeFigureOut">
              <a:rPr lang="en-US" smtClean="0">
                <a:solidFill>
                  <a:prstClr val="black">
                    <a:tint val="75000"/>
                  </a:prstClr>
                </a:solidFill>
              </a:rPr>
              <a:pPr/>
              <a:t>8/20/2022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730186-B6B5-4077-9577-56E942FEA5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798438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176AAB-3780-49D6-83AB-6B3793BBBC66}" type="datetimeFigureOut">
              <a:rPr lang="en-US" smtClean="0">
                <a:solidFill>
                  <a:prstClr val="black">
                    <a:tint val="75000"/>
                  </a:prstClr>
                </a:solidFill>
              </a:rPr>
              <a:pPr/>
              <a:t>8/20/2022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730186-B6B5-4077-9577-56E942FEA5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412272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176AAB-3780-49D6-83AB-6B3793BBBC66}" type="datetimeFigureOut">
              <a:rPr lang="en-US" smtClean="0">
                <a:solidFill>
                  <a:prstClr val="black">
                    <a:tint val="75000"/>
                  </a:prstClr>
                </a:solidFill>
              </a:rPr>
              <a:pPr/>
              <a:t>8/20/2022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730186-B6B5-4077-9577-56E942FEA5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528917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176AAB-3780-49D6-83AB-6B3793BBBC66}" type="datetimeFigureOut">
              <a:rPr lang="en-US" smtClean="0">
                <a:solidFill>
                  <a:prstClr val="black">
                    <a:tint val="75000"/>
                  </a:prstClr>
                </a:solidFill>
              </a:rPr>
              <a:pPr/>
              <a:t>8/20/2022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730186-B6B5-4077-9577-56E942FEA5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082582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176AAB-3780-49D6-83AB-6B3793BBBC66}" type="datetimeFigureOut">
              <a:rPr lang="en-US" smtClean="0">
                <a:solidFill>
                  <a:prstClr val="black">
                    <a:tint val="75000"/>
                  </a:prstClr>
                </a:solidFill>
              </a:rPr>
              <a:pPr/>
              <a:t>8/20/2022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730186-B6B5-4077-9577-56E942FEA5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508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176AAB-3780-49D6-83AB-6B3793BBBC66}" type="datetimeFigureOut">
              <a:rPr lang="en-US" smtClean="0"/>
              <a:t>8/20/2022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730186-B6B5-4077-9577-56E942FEA569}" type="slidenum">
              <a:rPr lang="en-US" smtClean="0"/>
              <a:t>‹#›</a:t>
            </a:fld>
            <a:endParaRPr lang="en-US"/>
          </a:p>
        </p:txBody>
      </p:sp>
    </p:spTree>
    <p:extLst>
      <p:ext uri="{BB962C8B-B14F-4D97-AF65-F5344CB8AC3E}">
        <p14:creationId xmlns:p14="http://schemas.microsoft.com/office/powerpoint/2010/main" val="187010315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176AAB-3780-49D6-83AB-6B3793BBBC66}" type="datetimeFigureOut">
              <a:rPr lang="en-US" smtClean="0">
                <a:solidFill>
                  <a:prstClr val="black">
                    <a:tint val="75000"/>
                  </a:prstClr>
                </a:solidFill>
              </a:rPr>
              <a:pPr/>
              <a:t>8/20/2022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730186-B6B5-4077-9577-56E942FEA5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705630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176AAB-3780-49D6-83AB-6B3793BBBC66}" type="datetimeFigureOut">
              <a:rPr lang="en-US" smtClean="0">
                <a:solidFill>
                  <a:prstClr val="black">
                    <a:tint val="75000"/>
                  </a:prstClr>
                </a:solidFill>
              </a:rPr>
              <a:pPr/>
              <a:t>8/20/2022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730186-B6B5-4077-9577-56E942FEA5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818808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176AAB-3780-49D6-83AB-6B3793BBBC66}" type="datetimeFigureOut">
              <a:rPr lang="en-US" smtClean="0">
                <a:solidFill>
                  <a:prstClr val="black">
                    <a:tint val="75000"/>
                  </a:prstClr>
                </a:solidFill>
              </a:rPr>
              <a:pPr/>
              <a:t>8/20/2022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730186-B6B5-4077-9577-56E942FEA5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25254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176AAB-3780-49D6-83AB-6B3793BBBC66}" type="datetimeFigureOut">
              <a:rPr lang="en-US" smtClean="0">
                <a:solidFill>
                  <a:prstClr val="black">
                    <a:tint val="75000"/>
                  </a:prstClr>
                </a:solidFill>
              </a:rPr>
              <a:pPr/>
              <a:t>8/20/2022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730186-B6B5-4077-9577-56E942FEA5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798148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176AAB-3780-49D6-83AB-6B3793BBBC66}" type="datetimeFigureOut">
              <a:rPr lang="en-US" smtClean="0">
                <a:solidFill>
                  <a:prstClr val="black">
                    <a:tint val="75000"/>
                  </a:prstClr>
                </a:solidFill>
              </a:rPr>
              <a:pPr/>
              <a:t>8/20/2022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730186-B6B5-4077-9577-56E942FEA5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865468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176AAB-3780-49D6-83AB-6B3793BBBC66}" type="datetimeFigureOut">
              <a:rPr lang="en-US" smtClean="0">
                <a:solidFill>
                  <a:prstClr val="black">
                    <a:tint val="75000"/>
                  </a:prstClr>
                </a:solidFill>
              </a:rPr>
              <a:pPr/>
              <a:t>8/20/2022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730186-B6B5-4077-9577-56E942FEA5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824402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176AAB-3780-49D6-83AB-6B3793BBBC66}" type="datetimeFigureOut">
              <a:rPr lang="en-US" smtClean="0">
                <a:solidFill>
                  <a:prstClr val="black">
                    <a:tint val="75000"/>
                  </a:prstClr>
                </a:solidFill>
              </a:rPr>
              <a:pPr/>
              <a:t>8/20/2022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730186-B6B5-4077-9577-56E942FEA5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98268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176AAB-3780-49D6-83AB-6B3793BBBC66}" type="datetimeFigureOut">
              <a:rPr lang="en-US" smtClean="0">
                <a:solidFill>
                  <a:prstClr val="black">
                    <a:tint val="75000"/>
                  </a:prstClr>
                </a:solidFill>
              </a:rPr>
              <a:pPr/>
              <a:t>8/20/2022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730186-B6B5-4077-9577-56E942FEA5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62217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176AAB-3780-49D6-83AB-6B3793BBBC66}" type="datetimeFigureOut">
              <a:rPr lang="en-US" smtClean="0">
                <a:solidFill>
                  <a:prstClr val="black">
                    <a:tint val="75000"/>
                  </a:prstClr>
                </a:solidFill>
              </a:rPr>
              <a:pPr/>
              <a:t>8/20/2022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730186-B6B5-4077-9577-56E942FEA5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70778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176AAB-3780-49D6-83AB-6B3793BBBC66}" type="datetimeFigureOut">
              <a:rPr lang="en-US" smtClean="0">
                <a:solidFill>
                  <a:prstClr val="black">
                    <a:tint val="75000"/>
                  </a:prstClr>
                </a:solidFill>
              </a:rPr>
              <a:pPr/>
              <a:t>8/20/2022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730186-B6B5-4077-9577-56E942FEA5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2735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176AAB-3780-49D6-83AB-6B3793BBBC66}" type="datetimeFigureOut">
              <a:rPr lang="en-US" smtClean="0"/>
              <a:t>8/20/2022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730186-B6B5-4077-9577-56E942FEA569}" type="slidenum">
              <a:rPr lang="en-US" smtClean="0"/>
              <a:t>‹#›</a:t>
            </a:fld>
            <a:endParaRPr lang="en-US"/>
          </a:p>
        </p:txBody>
      </p:sp>
    </p:spTree>
    <p:extLst>
      <p:ext uri="{BB962C8B-B14F-4D97-AF65-F5344CB8AC3E}">
        <p14:creationId xmlns:p14="http://schemas.microsoft.com/office/powerpoint/2010/main" val="214170421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176AAB-3780-49D6-83AB-6B3793BBBC66}" type="datetimeFigureOut">
              <a:rPr lang="en-US" smtClean="0">
                <a:solidFill>
                  <a:prstClr val="black">
                    <a:tint val="75000"/>
                  </a:prstClr>
                </a:solidFill>
              </a:rPr>
              <a:pPr/>
              <a:t>8/20/2022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730186-B6B5-4077-9577-56E942FEA5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853655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176AAB-3780-49D6-83AB-6B3793BBBC66}" type="datetimeFigureOut">
              <a:rPr lang="en-US" smtClean="0">
                <a:solidFill>
                  <a:prstClr val="black">
                    <a:tint val="75000"/>
                  </a:prstClr>
                </a:solidFill>
              </a:rPr>
              <a:pPr/>
              <a:t>8/20/2022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730186-B6B5-4077-9577-56E942FEA5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048089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176AAB-3780-49D6-83AB-6B3793BBBC66}" type="datetimeFigureOut">
              <a:rPr lang="en-US" smtClean="0">
                <a:solidFill>
                  <a:prstClr val="black">
                    <a:tint val="75000"/>
                  </a:prstClr>
                </a:solidFill>
              </a:rPr>
              <a:pPr/>
              <a:t>8/20/2022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730186-B6B5-4077-9577-56E942FEA5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952130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176AAB-3780-49D6-83AB-6B3793BBBC66}" type="datetimeFigureOut">
              <a:rPr lang="en-US" smtClean="0">
                <a:solidFill>
                  <a:prstClr val="black">
                    <a:tint val="75000"/>
                  </a:prstClr>
                </a:solidFill>
              </a:rPr>
              <a:pPr/>
              <a:t>8/20/2022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730186-B6B5-4077-9577-56E942FEA5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579246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176AAB-3780-49D6-83AB-6B3793BBBC66}" type="datetimeFigureOut">
              <a:rPr lang="en-US" smtClean="0">
                <a:solidFill>
                  <a:prstClr val="black">
                    <a:tint val="75000"/>
                  </a:prstClr>
                </a:solidFill>
              </a:rPr>
              <a:pPr/>
              <a:t>8/20/2022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730186-B6B5-4077-9577-56E942FEA5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215684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176AAB-3780-49D6-83AB-6B3793BBBC66}" type="datetimeFigureOut">
              <a:rPr lang="en-US" smtClean="0">
                <a:solidFill>
                  <a:prstClr val="black">
                    <a:tint val="75000"/>
                  </a:prstClr>
                </a:solidFill>
              </a:rPr>
              <a:pPr/>
              <a:t>8/20/2022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730186-B6B5-4077-9577-56E942FEA5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206026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176AAB-3780-49D6-83AB-6B3793BBBC66}" type="datetimeFigureOut">
              <a:rPr lang="en-US" smtClean="0">
                <a:solidFill>
                  <a:prstClr val="black">
                    <a:tint val="75000"/>
                  </a:prstClr>
                </a:solidFill>
              </a:rPr>
              <a:pPr/>
              <a:t>8/20/2022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730186-B6B5-4077-9577-56E942FEA5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742453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176AAB-3780-49D6-83AB-6B3793BBBC66}" type="datetimeFigureOut">
              <a:rPr lang="en-US" smtClean="0">
                <a:solidFill>
                  <a:prstClr val="black">
                    <a:tint val="75000"/>
                  </a:prstClr>
                </a:solidFill>
              </a:rPr>
              <a:pPr/>
              <a:t>8/20/2022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730186-B6B5-4077-9577-56E942FEA5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001155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176AAB-3780-49D6-83AB-6B3793BBBC66}" type="datetimeFigureOut">
              <a:rPr lang="en-US" smtClean="0">
                <a:solidFill>
                  <a:prstClr val="black">
                    <a:tint val="75000"/>
                  </a:prstClr>
                </a:solidFill>
              </a:rPr>
              <a:pPr/>
              <a:t>8/20/2022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730186-B6B5-4077-9577-56E942FEA5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674189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176AAB-3780-49D6-83AB-6B3793BBBC66}" type="datetimeFigureOut">
              <a:rPr lang="en-US" smtClean="0">
                <a:solidFill>
                  <a:prstClr val="black">
                    <a:tint val="75000"/>
                  </a:prstClr>
                </a:solidFill>
              </a:rPr>
              <a:pPr/>
              <a:t>8/20/2022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730186-B6B5-4077-9577-56E942FEA5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8367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176AAB-3780-49D6-83AB-6B3793BBBC66}" type="datetimeFigureOut">
              <a:rPr lang="en-US" smtClean="0"/>
              <a:t>8/20/2022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730186-B6B5-4077-9577-56E942FEA569}" type="slidenum">
              <a:rPr lang="en-US" smtClean="0"/>
              <a:t>‹#›</a:t>
            </a:fld>
            <a:endParaRPr lang="en-US"/>
          </a:p>
        </p:txBody>
      </p:sp>
    </p:spTree>
    <p:extLst>
      <p:ext uri="{BB962C8B-B14F-4D97-AF65-F5344CB8AC3E}">
        <p14:creationId xmlns:p14="http://schemas.microsoft.com/office/powerpoint/2010/main" val="12755696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176AAB-3780-49D6-83AB-6B3793BBBC66}" type="datetimeFigureOut">
              <a:rPr lang="en-US" smtClean="0">
                <a:solidFill>
                  <a:prstClr val="black">
                    <a:tint val="75000"/>
                  </a:prstClr>
                </a:solidFill>
              </a:rPr>
              <a:pPr/>
              <a:t>8/20/2022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730186-B6B5-4077-9577-56E942FEA5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1934581"/>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176AAB-3780-49D6-83AB-6B3793BBBC66}" type="datetimeFigureOut">
              <a:rPr lang="en-US">
                <a:solidFill>
                  <a:prstClr val="black">
                    <a:tint val="75000"/>
                  </a:prstClr>
                </a:solidFill>
              </a:rPr>
              <a:pPr/>
              <a:t>8/20/2022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730186-B6B5-4077-9577-56E942FEA56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17358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solidFill>
                  <a:schemeClr val="tx1"/>
                </a:solidFill>
                <a:latin typeface="+mn-lt"/>
              </a:defRPr>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pPr fontAlgn="base">
              <a:spcBef>
                <a:spcPct val="0"/>
              </a:spcBef>
              <a:spcAft>
                <a:spcPct val="0"/>
              </a:spcAft>
            </a:pPr>
            <a:fld id="{433764A9-E4A5-48DE-9CAE-EE49922464A1}"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1542243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solidFill>
                  <a:schemeClr val="tx1"/>
                </a:solidFill>
                <a:latin typeface="+mn-lt"/>
              </a:defRPr>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pPr fontAlgn="base">
              <a:spcBef>
                <a:spcPct val="0"/>
              </a:spcBef>
              <a:spcAft>
                <a:spcPct val="0"/>
              </a:spcAft>
            </a:pPr>
            <a:fld id="{433764A9-E4A5-48DE-9CAE-EE49922464A1}"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376118245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349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34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mn-lt"/>
              </a:defRPr>
            </a:lvl1pPr>
          </a:lstStyle>
          <a:p>
            <a:pPr fontAlgn="base">
              <a:spcBef>
                <a:spcPct val="0"/>
              </a:spcBef>
              <a:spcAft>
                <a:spcPct val="0"/>
              </a:spcAft>
            </a:pPr>
            <a:endParaRPr lang="en-US" smtClean="0">
              <a:solidFill>
                <a:srgbClr val="000000"/>
              </a:solidFill>
            </a:endParaRPr>
          </a:p>
        </p:txBody>
      </p:sp>
      <p:sp>
        <p:nvSpPr>
          <p:cNvPr id="6349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mn-lt"/>
              </a:defRPr>
            </a:lvl1pPr>
          </a:lstStyle>
          <a:p>
            <a:pPr fontAlgn="base">
              <a:spcBef>
                <a:spcPct val="0"/>
              </a:spcBef>
              <a:spcAft>
                <a:spcPct val="0"/>
              </a:spcAft>
            </a:pPr>
            <a:endParaRPr lang="en-US" smtClean="0">
              <a:solidFill>
                <a:srgbClr val="000000"/>
              </a:solidFill>
            </a:endParaRPr>
          </a:p>
        </p:txBody>
      </p:sp>
      <p:sp>
        <p:nvSpPr>
          <p:cNvPr id="6349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defRPr>
            </a:lvl1pPr>
          </a:lstStyle>
          <a:p>
            <a:pPr fontAlgn="base">
              <a:spcBef>
                <a:spcPct val="0"/>
              </a:spcBef>
              <a:spcAft>
                <a:spcPct val="0"/>
              </a:spcAft>
            </a:pPr>
            <a:fld id="{E1C4B7A7-44D3-4968-81DC-D71328B01F3D}"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373138732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349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34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mn-lt"/>
              </a:defRPr>
            </a:lvl1pPr>
          </a:lstStyle>
          <a:p>
            <a:pPr fontAlgn="base">
              <a:spcBef>
                <a:spcPct val="0"/>
              </a:spcBef>
              <a:spcAft>
                <a:spcPct val="0"/>
              </a:spcAft>
            </a:pPr>
            <a:endParaRPr lang="en-US" smtClean="0">
              <a:solidFill>
                <a:srgbClr val="000000"/>
              </a:solidFill>
            </a:endParaRPr>
          </a:p>
        </p:txBody>
      </p:sp>
      <p:sp>
        <p:nvSpPr>
          <p:cNvPr id="6349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mn-lt"/>
              </a:defRPr>
            </a:lvl1pPr>
          </a:lstStyle>
          <a:p>
            <a:pPr fontAlgn="base">
              <a:spcBef>
                <a:spcPct val="0"/>
              </a:spcBef>
              <a:spcAft>
                <a:spcPct val="0"/>
              </a:spcAft>
            </a:pPr>
            <a:endParaRPr lang="en-US" smtClean="0">
              <a:solidFill>
                <a:srgbClr val="000000"/>
              </a:solidFill>
            </a:endParaRPr>
          </a:p>
        </p:txBody>
      </p:sp>
      <p:sp>
        <p:nvSpPr>
          <p:cNvPr id="6349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defRPr>
            </a:lvl1pPr>
          </a:lstStyle>
          <a:p>
            <a:pPr fontAlgn="base">
              <a:spcBef>
                <a:spcPct val="0"/>
              </a:spcBef>
              <a:spcAft>
                <a:spcPct val="0"/>
              </a:spcAft>
            </a:pPr>
            <a:fld id="{E1C4B7A7-44D3-4968-81DC-D71328B01F3D}"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10099287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176AAB-3780-49D6-83AB-6B3793BBBC66}" type="datetimeFigureOut">
              <a:rPr lang="en-US" smtClean="0">
                <a:solidFill>
                  <a:prstClr val="black">
                    <a:tint val="75000"/>
                  </a:prstClr>
                </a:solidFill>
              </a:rPr>
              <a:pPr/>
              <a:t>8/20/2022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730186-B6B5-4077-9577-56E942FEA5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525207"/>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176AAB-3780-49D6-83AB-6B3793BBBC66}" type="datetimeFigureOut">
              <a:rPr lang="en-US" smtClean="0">
                <a:solidFill>
                  <a:prstClr val="black">
                    <a:tint val="75000"/>
                  </a:prstClr>
                </a:solidFill>
              </a:rPr>
              <a:pPr/>
              <a:t>8/20/2022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730186-B6B5-4077-9577-56E942FEA5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0315316"/>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176AAB-3780-49D6-83AB-6B3793BBBC66}" type="datetimeFigureOut">
              <a:rPr lang="en-US" smtClean="0">
                <a:solidFill>
                  <a:prstClr val="black">
                    <a:tint val="75000"/>
                  </a:prstClr>
                </a:solidFill>
              </a:rPr>
              <a:pPr/>
              <a:t>8/20/2022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730186-B6B5-4077-9577-56E942FEA5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9840025"/>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jpg"/><Relationship Id="rId1" Type="http://schemas.openxmlformats.org/officeDocument/2006/relationships/slideLayout" Target="../slideLayouts/slideLayout46.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jpg"/><Relationship Id="rId1" Type="http://schemas.openxmlformats.org/officeDocument/2006/relationships/slideLayout" Target="../slideLayouts/slideLayout70.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5.jpg"/><Relationship Id="rId1" Type="http://schemas.openxmlformats.org/officeDocument/2006/relationships/slideLayout" Target="../slideLayouts/slideLayout70.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8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6.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96.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07.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9.xml"/><Relationship Id="rId5" Type="http://schemas.openxmlformats.org/officeDocument/2006/relationships/image" Target="../media/image9.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stretch>
            <a:fillRect l="-6000" r="-6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09600" y="2362200"/>
            <a:ext cx="8229600" cy="1143000"/>
          </a:xfrm>
        </p:spPr>
        <p:txBody>
          <a:bodyPr>
            <a:normAutofit/>
          </a:bodyPr>
          <a:lstStyle/>
          <a:p>
            <a:r>
              <a:rPr lang="en-US" sz="5400" b="1" dirty="0" smtClean="0">
                <a:latin typeface="Times New Roman" pitchFamily="18" charset="0"/>
                <a:cs typeface="Times New Roman" pitchFamily="18" charset="0"/>
              </a:rPr>
              <a:t>TRÒ CHƠI: ĐOÀN KẾT</a:t>
            </a:r>
            <a:endParaRPr lang="en-US" sz="5400" b="1" dirty="0">
              <a:latin typeface="Times New Roman" pitchFamily="18" charset="0"/>
              <a:cs typeface="Times New Roman" pitchFamily="18" charset="0"/>
            </a:endParaRPr>
          </a:p>
        </p:txBody>
      </p:sp>
    </p:spTree>
    <p:extLst>
      <p:ext uri="{BB962C8B-B14F-4D97-AF65-F5344CB8AC3E}">
        <p14:creationId xmlns:p14="http://schemas.microsoft.com/office/powerpoint/2010/main" val="2494630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de-DE" b="1" dirty="0">
                <a:solidFill>
                  <a:schemeClr val="tx2"/>
                </a:solidFill>
                <a:latin typeface="Times New Roman" pitchFamily="18" charset="0"/>
                <a:cs typeface="Times New Roman" pitchFamily="18" charset="0"/>
              </a:rPr>
              <a:t>2. Moment lực</a:t>
            </a:r>
            <a:r>
              <a:rPr lang="en-US" dirty="0">
                <a:solidFill>
                  <a:schemeClr val="tx2"/>
                </a:solidFill>
                <a:latin typeface="Times New Roman" pitchFamily="18" charset="0"/>
                <a:cs typeface="Times New Roman" pitchFamily="18" charset="0"/>
              </a:rPr>
              <a:t/>
            </a:r>
            <a:br>
              <a:rPr lang="en-US" dirty="0">
                <a:solidFill>
                  <a:schemeClr val="tx2"/>
                </a:solidFill>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4" name="Rectangle 3"/>
          <p:cNvSpPr/>
          <p:nvPr/>
        </p:nvSpPr>
        <p:spPr>
          <a:xfrm>
            <a:off x="-32657" y="990600"/>
            <a:ext cx="8948057" cy="3055067"/>
          </a:xfrm>
          <a:prstGeom prst="rect">
            <a:avLst/>
          </a:prstGeom>
        </p:spPr>
        <p:txBody>
          <a:bodyPr wrap="square">
            <a:spAutoFit/>
          </a:bodyPr>
          <a:lstStyle/>
          <a:p>
            <a:pPr algn="just">
              <a:lnSpc>
                <a:spcPct val="107000"/>
              </a:lnSpc>
              <a:spcBef>
                <a:spcPts val="600"/>
              </a:spcBef>
              <a:spcAft>
                <a:spcPts val="600"/>
              </a:spcAft>
            </a:pPr>
            <a:r>
              <a:rPr lang="de-DE" sz="3200" dirty="0">
                <a:solidFill>
                  <a:srgbClr val="000000"/>
                </a:solidFill>
                <a:latin typeface="Times New Roman"/>
                <a:ea typeface="Calibri"/>
                <a:cs typeface="Times New Roman"/>
              </a:rPr>
              <a:t>- Moment lực đối với một trục quay là đại lượng đặc trưng cho tác dụng làm quay của lực được đo bằng tích của lực với cánh tay đòn của nó.</a:t>
            </a:r>
            <a:endParaRPr lang="en-US" sz="3200" dirty="0">
              <a:latin typeface="Calibri"/>
              <a:ea typeface="Calibri"/>
              <a:cs typeface="Times New Roman"/>
            </a:endParaRPr>
          </a:p>
          <a:p>
            <a:pPr algn="ctr">
              <a:lnSpc>
                <a:spcPct val="107000"/>
              </a:lnSpc>
              <a:spcBef>
                <a:spcPts val="600"/>
              </a:spcBef>
              <a:spcAft>
                <a:spcPts val="600"/>
              </a:spcAft>
            </a:pPr>
            <a:r>
              <a:rPr lang="de-DE" sz="4000" b="1" dirty="0">
                <a:solidFill>
                  <a:srgbClr val="000000"/>
                </a:solidFill>
                <a:latin typeface="Times New Roman"/>
                <a:ea typeface="Calibri"/>
                <a:cs typeface="Times New Roman"/>
              </a:rPr>
              <a:t>M = F.d</a:t>
            </a:r>
            <a:endParaRPr lang="en-US" sz="4000" dirty="0">
              <a:latin typeface="Calibri"/>
              <a:ea typeface="Calibri"/>
              <a:cs typeface="Times New Roman"/>
            </a:endParaRPr>
          </a:p>
          <a:p>
            <a:r>
              <a:rPr lang="de-DE" sz="3200" b="1" dirty="0">
                <a:solidFill>
                  <a:srgbClr val="000000"/>
                </a:solidFill>
                <a:latin typeface="Times New Roman"/>
                <a:ea typeface="Calibri"/>
              </a:rPr>
              <a:t>- </a:t>
            </a:r>
            <a:r>
              <a:rPr lang="de-DE" sz="3200" dirty="0">
                <a:solidFill>
                  <a:srgbClr val="000000"/>
                </a:solidFill>
                <a:latin typeface="Times New Roman"/>
                <a:ea typeface="Calibri"/>
              </a:rPr>
              <a:t>Đơn vị moment của lực là Niuton mét ( N.m)</a:t>
            </a:r>
            <a:endParaRPr lang="en-US" sz="3200" dirty="0"/>
          </a:p>
        </p:txBody>
      </p:sp>
    </p:spTree>
    <p:extLst>
      <p:ext uri="{BB962C8B-B14F-4D97-AF65-F5344CB8AC3E}">
        <p14:creationId xmlns:p14="http://schemas.microsoft.com/office/powerpoint/2010/main" val="201063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7"/>
            <a:ext cx="5334000" cy="6430961"/>
          </a:xfrm>
        </p:spPr>
        <p:txBody>
          <a:bodyPr/>
          <a:lstStyle/>
          <a:p>
            <a:pPr algn="l">
              <a:lnSpc>
                <a:spcPct val="107000"/>
              </a:lnSpc>
              <a:spcBef>
                <a:spcPts val="600"/>
              </a:spcBef>
              <a:spcAft>
                <a:spcPts val="600"/>
              </a:spcAft>
            </a:pPr>
            <a:r>
              <a:rPr lang="de-DE" sz="3600" dirty="0">
                <a:solidFill>
                  <a:srgbClr val="000000"/>
                </a:solidFill>
                <a:latin typeface="Times New Roman"/>
                <a:ea typeface="Calibri"/>
                <a:cs typeface="Times New Roman"/>
              </a:rPr>
              <a:t>- Hình 21.2 a, thước OA quay theo chiều kim đồng hồ, </a:t>
            </a:r>
            <a:r>
              <a:rPr lang="de-DE" sz="3600" dirty="0" smtClean="0">
                <a:solidFill>
                  <a:srgbClr val="000000"/>
                </a:solidFill>
                <a:latin typeface="Times New Roman"/>
                <a:ea typeface="Calibri"/>
                <a:cs typeface="Times New Roman"/>
              </a:rPr>
              <a:t/>
            </a:r>
            <a:br>
              <a:rPr lang="de-DE" sz="3600" dirty="0" smtClean="0">
                <a:solidFill>
                  <a:srgbClr val="000000"/>
                </a:solidFill>
                <a:latin typeface="Times New Roman"/>
                <a:ea typeface="Calibri"/>
                <a:cs typeface="Times New Roman"/>
              </a:rPr>
            </a:br>
            <a:r>
              <a:rPr lang="de-DE" sz="3600" dirty="0" smtClean="0">
                <a:solidFill>
                  <a:srgbClr val="000000"/>
                </a:solidFill>
                <a:latin typeface="Times New Roman"/>
                <a:ea typeface="Calibri"/>
                <a:cs typeface="Times New Roman"/>
              </a:rPr>
              <a:t>M </a:t>
            </a:r>
            <a:r>
              <a:rPr lang="de-DE" sz="3600" dirty="0">
                <a:solidFill>
                  <a:srgbClr val="000000"/>
                </a:solidFill>
                <a:latin typeface="Times New Roman"/>
                <a:ea typeface="Calibri"/>
                <a:cs typeface="Times New Roman"/>
              </a:rPr>
              <a:t>= F.d = 4.0,5 = 2 (N.m).</a:t>
            </a:r>
            <a:r>
              <a:rPr lang="en-US" sz="3600" dirty="0" smtClean="0">
                <a:effectLst/>
                <a:latin typeface="Calibri"/>
                <a:ea typeface="Calibri"/>
                <a:cs typeface="Times New Roman"/>
              </a:rPr>
              <a:t/>
            </a:r>
            <a:br>
              <a:rPr lang="en-US" sz="3600" dirty="0" smtClean="0">
                <a:effectLst/>
                <a:latin typeface="Calibri"/>
                <a:ea typeface="Calibri"/>
                <a:cs typeface="Times New Roman"/>
              </a:rPr>
            </a:br>
            <a:r>
              <a:rPr lang="de-DE" sz="3600" dirty="0">
                <a:solidFill>
                  <a:srgbClr val="000000"/>
                </a:solidFill>
                <a:latin typeface="Times New Roman"/>
                <a:ea typeface="Calibri"/>
                <a:cs typeface="Times New Roman"/>
              </a:rPr>
              <a:t>- Hình 21.2 b, thước OA quay ngược chiều kim đồng hồ, </a:t>
            </a:r>
            <a:r>
              <a:rPr lang="de-DE" sz="3600" dirty="0" smtClean="0">
                <a:solidFill>
                  <a:srgbClr val="000000"/>
                </a:solidFill>
                <a:latin typeface="Times New Roman"/>
                <a:ea typeface="Calibri"/>
                <a:cs typeface="Times New Roman"/>
              </a:rPr>
              <a:t/>
            </a:r>
            <a:br>
              <a:rPr lang="de-DE" sz="3600" dirty="0" smtClean="0">
                <a:solidFill>
                  <a:srgbClr val="000000"/>
                </a:solidFill>
                <a:latin typeface="Times New Roman"/>
                <a:ea typeface="Calibri"/>
                <a:cs typeface="Times New Roman"/>
              </a:rPr>
            </a:br>
            <a:r>
              <a:rPr lang="de-DE" sz="3600" dirty="0" smtClean="0">
                <a:solidFill>
                  <a:srgbClr val="000000"/>
                </a:solidFill>
                <a:latin typeface="Times New Roman"/>
                <a:ea typeface="Calibri"/>
                <a:cs typeface="Times New Roman"/>
              </a:rPr>
              <a:t>M </a:t>
            </a:r>
            <a:r>
              <a:rPr lang="de-DE" sz="3600" dirty="0">
                <a:solidFill>
                  <a:srgbClr val="000000"/>
                </a:solidFill>
                <a:latin typeface="Times New Roman"/>
                <a:ea typeface="Calibri"/>
                <a:cs typeface="Times New Roman"/>
              </a:rPr>
              <a:t>= F.d = 2.0,5.cos20 </a:t>
            </a:r>
            <a:r>
              <a:rPr lang="de-DE" sz="3600" dirty="0" smtClean="0">
                <a:solidFill>
                  <a:srgbClr val="000000"/>
                </a:solidFill>
                <a:latin typeface="Times New Roman"/>
                <a:ea typeface="Calibri"/>
                <a:cs typeface="Times New Roman"/>
              </a:rPr>
              <a:t/>
            </a:r>
            <a:br>
              <a:rPr lang="de-DE" sz="3600" dirty="0" smtClean="0">
                <a:solidFill>
                  <a:srgbClr val="000000"/>
                </a:solidFill>
                <a:latin typeface="Times New Roman"/>
                <a:ea typeface="Calibri"/>
                <a:cs typeface="Times New Roman"/>
              </a:rPr>
            </a:br>
            <a:r>
              <a:rPr lang="de-DE" sz="3600" dirty="0">
                <a:solidFill>
                  <a:srgbClr val="000000"/>
                </a:solidFill>
                <a:latin typeface="Times New Roman"/>
                <a:ea typeface="Calibri"/>
                <a:cs typeface="Times New Roman"/>
              </a:rPr>
              <a:t> </a:t>
            </a:r>
            <a:r>
              <a:rPr lang="de-DE" sz="3600" dirty="0" smtClean="0">
                <a:solidFill>
                  <a:srgbClr val="000000"/>
                </a:solidFill>
                <a:latin typeface="Times New Roman"/>
                <a:ea typeface="Calibri"/>
                <a:cs typeface="Times New Roman"/>
              </a:rPr>
              <a:t>    = </a:t>
            </a:r>
            <a:r>
              <a:rPr lang="de-DE" sz="3600" dirty="0">
                <a:solidFill>
                  <a:srgbClr val="000000"/>
                </a:solidFill>
                <a:latin typeface="Times New Roman"/>
                <a:ea typeface="Calibri"/>
                <a:cs typeface="Times New Roman"/>
              </a:rPr>
              <a:t>0,94 (N.m).</a:t>
            </a:r>
            <a:r>
              <a:rPr lang="en-US" sz="3600" dirty="0" smtClean="0">
                <a:effectLst/>
                <a:latin typeface="Calibri"/>
                <a:ea typeface="Calibri"/>
                <a:cs typeface="Times New Roman"/>
              </a:rPr>
              <a:t/>
            </a:r>
            <a:br>
              <a:rPr lang="en-US" sz="3600" dirty="0" smtClean="0">
                <a:effectLst/>
                <a:latin typeface="Calibri"/>
                <a:ea typeface="Calibri"/>
                <a:cs typeface="Times New Roman"/>
              </a:rPr>
            </a:br>
            <a:endParaRPr lang="en-US" sz="36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381000"/>
            <a:ext cx="3362325" cy="632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22836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0" y="0"/>
            <a:ext cx="8153400" cy="646331"/>
          </a:xfrm>
          <a:prstGeom prst="rect">
            <a:avLst/>
          </a:prstGeom>
          <a:noFill/>
          <a:ln w="9525">
            <a:noFill/>
            <a:miter lim="800000"/>
            <a:headEnd/>
            <a:tailEnd/>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FF0000"/>
                </a:solidFill>
                <a:effectLst/>
                <a:uLnTx/>
                <a:uFillTx/>
                <a:latin typeface="Times New Roman" pitchFamily="18" charset="0"/>
              </a:rPr>
              <a:t>  II – QUY TẮC MOMENT LỰC</a:t>
            </a:r>
          </a:p>
        </p:txBody>
      </p:sp>
      <p:sp>
        <p:nvSpPr>
          <p:cNvPr id="3" name="Rectangle 2"/>
          <p:cNvSpPr/>
          <p:nvPr/>
        </p:nvSpPr>
        <p:spPr>
          <a:xfrm>
            <a:off x="533400" y="641498"/>
            <a:ext cx="2220480" cy="530594"/>
          </a:xfrm>
          <a:prstGeom prst="rect">
            <a:avLst/>
          </a:prstGeom>
        </p:spPr>
        <p:txBody>
          <a:bodyPr wrap="none">
            <a:spAutoFit/>
          </a:bodyPr>
          <a:lstStyle/>
          <a:p>
            <a:pPr algn="just">
              <a:lnSpc>
                <a:spcPct val="107000"/>
              </a:lnSpc>
              <a:spcBef>
                <a:spcPts val="600"/>
              </a:spcBef>
              <a:spcAft>
                <a:spcPts val="600"/>
              </a:spcAft>
              <a:tabLst>
                <a:tab pos="291465" algn="l"/>
              </a:tabLst>
            </a:pPr>
            <a:r>
              <a:rPr lang="de-DE" sz="2800" b="1" dirty="0">
                <a:solidFill>
                  <a:srgbClr val="000000"/>
                </a:solidFill>
                <a:latin typeface="Times New Roman"/>
                <a:ea typeface="Calibri"/>
                <a:cs typeface="Times New Roman"/>
              </a:rPr>
              <a:t>1.Thí nghiệm</a:t>
            </a:r>
            <a:endParaRPr lang="en-US" sz="2800" dirty="0">
              <a:ea typeface="Calibri"/>
              <a:cs typeface="Times New Roman"/>
            </a:endParaRPr>
          </a:p>
        </p:txBody>
      </p:sp>
      <p:grpSp>
        <p:nvGrpSpPr>
          <p:cNvPr id="4" name="Group 27"/>
          <p:cNvGrpSpPr>
            <a:grpSpLocks/>
          </p:cNvGrpSpPr>
          <p:nvPr/>
        </p:nvGrpSpPr>
        <p:grpSpPr bwMode="auto">
          <a:xfrm>
            <a:off x="1648980" y="1108592"/>
            <a:ext cx="6248400" cy="4121150"/>
            <a:chOff x="1008" y="432"/>
            <a:chExt cx="3936" cy="2596"/>
          </a:xfrm>
        </p:grpSpPr>
        <p:sp>
          <p:nvSpPr>
            <p:cNvPr id="5" name="Text Box 28"/>
            <p:cNvSpPr txBox="1">
              <a:spLocks noChangeArrowheads="1"/>
            </p:cNvSpPr>
            <p:nvPr/>
          </p:nvSpPr>
          <p:spPr bwMode="auto">
            <a:xfrm>
              <a:off x="1776" y="2544"/>
              <a:ext cx="3024" cy="40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just" defTabSz="914400" eaLnBrk="0" fontAlgn="auto" latinLnBrk="0" hangingPunct="0">
                <a:lnSpc>
                  <a:spcPct val="100000"/>
                </a:lnSpc>
                <a:spcBef>
                  <a:spcPct val="50000"/>
                </a:spcBef>
                <a:spcAft>
                  <a:spcPts val="0"/>
                </a:spcAft>
                <a:buClrTx/>
                <a:buSzTx/>
                <a:buFont typeface="Wingdings" pitchFamily="2" charset="2"/>
                <a:buNone/>
                <a:tabLst/>
                <a:defRPr/>
              </a:pPr>
              <a:endParaRPr kumimoji="0" lang="af-ZA" sz="1800" b="1" i="1" u="none" strike="noStrike" kern="0" cap="none" spc="0" normalizeH="0" baseline="0" noProof="0" smtClean="0">
                <a:ln>
                  <a:noFill/>
                </a:ln>
                <a:solidFill>
                  <a:srgbClr val="CC0099"/>
                </a:solidFill>
                <a:effectLst/>
                <a:uLnTx/>
                <a:uFillTx/>
                <a:latin typeface="VNI-Times" pitchFamily="2" charset="0"/>
              </a:endParaRPr>
            </a:p>
          </p:txBody>
        </p:sp>
        <p:sp>
          <p:nvSpPr>
            <p:cNvPr id="6" name="Line 29"/>
            <p:cNvSpPr>
              <a:spLocks noChangeShapeType="1"/>
            </p:cNvSpPr>
            <p:nvPr/>
          </p:nvSpPr>
          <p:spPr bwMode="auto">
            <a:xfrm>
              <a:off x="1008" y="3024"/>
              <a:ext cx="3936"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7" name="Rectangle 30"/>
            <p:cNvSpPr>
              <a:spLocks noChangeArrowheads="1"/>
            </p:cNvSpPr>
            <p:nvPr/>
          </p:nvSpPr>
          <p:spPr bwMode="auto">
            <a:xfrm>
              <a:off x="2064" y="2400"/>
              <a:ext cx="131" cy="109"/>
            </a:xfrm>
            <a:prstGeom prst="rect">
              <a:avLst/>
            </a:prstGeom>
            <a:solidFill>
              <a:srgbClr val="BBE0E3"/>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8" name="Rectangle 31" descr="Small confetti"/>
            <p:cNvSpPr>
              <a:spLocks noChangeArrowheads="1"/>
            </p:cNvSpPr>
            <p:nvPr/>
          </p:nvSpPr>
          <p:spPr bwMode="auto">
            <a:xfrm>
              <a:off x="2064" y="2304"/>
              <a:ext cx="131" cy="109"/>
            </a:xfrm>
            <a:prstGeom prst="rect">
              <a:avLst/>
            </a:prstGeom>
            <a:pattFill prst="smConfetti">
              <a:fgClr>
                <a:srgbClr val="0000FF"/>
              </a:fgClr>
              <a:bgClr>
                <a:srgbClr val="EDB1DF"/>
              </a:bgClr>
            </a:patt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9" name="Rectangle 32" descr="Small confetti"/>
            <p:cNvSpPr>
              <a:spLocks noChangeArrowheads="1"/>
            </p:cNvSpPr>
            <p:nvPr/>
          </p:nvSpPr>
          <p:spPr bwMode="auto">
            <a:xfrm>
              <a:off x="3618" y="2342"/>
              <a:ext cx="131" cy="109"/>
            </a:xfrm>
            <a:prstGeom prst="rect">
              <a:avLst/>
            </a:prstGeom>
            <a:pattFill prst="smConfetti">
              <a:fgClr>
                <a:srgbClr val="0000FF"/>
              </a:fgClr>
              <a:bgClr>
                <a:srgbClr val="EDB1DF"/>
              </a:bgClr>
            </a:patt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0" name="Rectangle 33"/>
            <p:cNvSpPr>
              <a:spLocks noChangeArrowheads="1"/>
            </p:cNvSpPr>
            <p:nvPr/>
          </p:nvSpPr>
          <p:spPr bwMode="auto">
            <a:xfrm>
              <a:off x="2352" y="432"/>
              <a:ext cx="144" cy="2409"/>
            </a:xfrm>
            <a:prstGeom prst="rect">
              <a:avLst/>
            </a:prstGeom>
            <a:solidFill>
              <a:srgbClr val="FF99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1" name="Oval 34"/>
            <p:cNvSpPr>
              <a:spLocks noChangeArrowheads="1"/>
            </p:cNvSpPr>
            <p:nvPr/>
          </p:nvSpPr>
          <p:spPr bwMode="auto">
            <a:xfrm>
              <a:off x="1728" y="768"/>
              <a:ext cx="1389" cy="1392"/>
            </a:xfrm>
            <a:prstGeom prst="ellipse">
              <a:avLst/>
            </a:prstGeom>
            <a:solidFill>
              <a:srgbClr val="BBE0E3"/>
            </a:solidFill>
            <a:ln w="9525">
              <a:solidFill>
                <a:srgbClr val="FF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2" name="AutoShape 35"/>
            <p:cNvSpPr>
              <a:spLocks noChangeArrowheads="1"/>
            </p:cNvSpPr>
            <p:nvPr/>
          </p:nvSpPr>
          <p:spPr bwMode="auto">
            <a:xfrm>
              <a:off x="2122" y="1172"/>
              <a:ext cx="595" cy="570"/>
            </a:xfrm>
            <a:custGeom>
              <a:avLst/>
              <a:gdLst>
                <a:gd name="G0" fmla="+- 5177 0 0"/>
                <a:gd name="G1" fmla="+- 21600 0 5177"/>
                <a:gd name="G2" fmla="+- 21600 0 5177"/>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177" y="10800"/>
                  </a:moveTo>
                  <a:cubicBezTo>
                    <a:pt x="5177" y="13905"/>
                    <a:pt x="7695" y="16423"/>
                    <a:pt x="10800" y="16423"/>
                  </a:cubicBezTo>
                  <a:cubicBezTo>
                    <a:pt x="13905" y="16423"/>
                    <a:pt x="16423" y="13905"/>
                    <a:pt x="16423" y="10800"/>
                  </a:cubicBezTo>
                  <a:cubicBezTo>
                    <a:pt x="16423" y="7695"/>
                    <a:pt x="13905" y="5177"/>
                    <a:pt x="10800" y="5177"/>
                  </a:cubicBezTo>
                  <a:cubicBezTo>
                    <a:pt x="7695" y="5177"/>
                    <a:pt x="5177" y="7695"/>
                    <a:pt x="5177" y="10800"/>
                  </a:cubicBezTo>
                  <a:close/>
                </a:path>
              </a:pathLst>
            </a:custGeom>
            <a:solidFill>
              <a:srgbClr val="ADDEF1"/>
            </a:solidFill>
            <a:ln w="9525">
              <a:solidFill>
                <a:srgbClr val="FF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3" name="AutoShape 36"/>
            <p:cNvSpPr>
              <a:spLocks noChangeArrowheads="1"/>
            </p:cNvSpPr>
            <p:nvPr/>
          </p:nvSpPr>
          <p:spPr bwMode="auto">
            <a:xfrm>
              <a:off x="1870" y="910"/>
              <a:ext cx="1102" cy="1113"/>
            </a:xfrm>
            <a:custGeom>
              <a:avLst/>
              <a:gdLst>
                <a:gd name="G0" fmla="+- 2571 0 0"/>
                <a:gd name="G1" fmla="+- 21600 0 2571"/>
                <a:gd name="G2" fmla="+- 21600 0 257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571" y="10800"/>
                  </a:moveTo>
                  <a:cubicBezTo>
                    <a:pt x="2571" y="15345"/>
                    <a:pt x="6255" y="19029"/>
                    <a:pt x="10800" y="19029"/>
                  </a:cubicBezTo>
                  <a:cubicBezTo>
                    <a:pt x="15345" y="19029"/>
                    <a:pt x="19029" y="15345"/>
                    <a:pt x="19029" y="10800"/>
                  </a:cubicBezTo>
                  <a:cubicBezTo>
                    <a:pt x="19029" y="6255"/>
                    <a:pt x="15345" y="2571"/>
                    <a:pt x="10800" y="2571"/>
                  </a:cubicBezTo>
                  <a:cubicBezTo>
                    <a:pt x="6255" y="2571"/>
                    <a:pt x="2571" y="6255"/>
                    <a:pt x="2571" y="10800"/>
                  </a:cubicBezTo>
                  <a:close/>
                </a:path>
              </a:pathLst>
            </a:custGeom>
            <a:solidFill>
              <a:srgbClr val="ADDEF1"/>
            </a:solidFill>
            <a:ln w="9525">
              <a:solidFill>
                <a:srgbClr val="FF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4" name="Oval 37"/>
            <p:cNvSpPr>
              <a:spLocks noChangeArrowheads="1"/>
            </p:cNvSpPr>
            <p:nvPr/>
          </p:nvSpPr>
          <p:spPr bwMode="auto">
            <a:xfrm>
              <a:off x="2397" y="1431"/>
              <a:ext cx="50" cy="50"/>
            </a:xfrm>
            <a:prstGeom prst="ellipse">
              <a:avLst/>
            </a:prstGeom>
            <a:solidFill>
              <a:srgbClr val="FF0066"/>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5" name="Rectangle 38"/>
            <p:cNvSpPr>
              <a:spLocks noChangeArrowheads="1"/>
            </p:cNvSpPr>
            <p:nvPr/>
          </p:nvSpPr>
          <p:spPr bwMode="auto">
            <a:xfrm>
              <a:off x="1851" y="2810"/>
              <a:ext cx="1143" cy="218"/>
            </a:xfrm>
            <a:prstGeom prst="rect">
              <a:avLst/>
            </a:prstGeom>
            <a:solidFill>
              <a:srgbClr val="FF99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6" name="Line 39"/>
            <p:cNvSpPr>
              <a:spLocks noChangeShapeType="1"/>
            </p:cNvSpPr>
            <p:nvPr/>
          </p:nvSpPr>
          <p:spPr bwMode="auto">
            <a:xfrm>
              <a:off x="3537" y="3005"/>
              <a:ext cx="576" cy="0"/>
            </a:xfrm>
            <a:prstGeom prst="line">
              <a:avLst/>
            </a:prstGeom>
            <a:noFill/>
            <a:ln w="762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7" name="Line 40"/>
            <p:cNvSpPr>
              <a:spLocks noChangeShapeType="1"/>
            </p:cNvSpPr>
            <p:nvPr/>
          </p:nvSpPr>
          <p:spPr bwMode="auto">
            <a:xfrm>
              <a:off x="3566" y="1939"/>
              <a:ext cx="259"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8" name="Oval 41"/>
            <p:cNvSpPr>
              <a:spLocks noChangeArrowheads="1"/>
            </p:cNvSpPr>
            <p:nvPr/>
          </p:nvSpPr>
          <p:spPr bwMode="auto">
            <a:xfrm>
              <a:off x="3479" y="1823"/>
              <a:ext cx="202" cy="202"/>
            </a:xfrm>
            <a:prstGeom prst="ellipse">
              <a:avLst/>
            </a:prstGeom>
            <a:solidFill>
              <a:srgbClr val="FF99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9" name="Line 42"/>
            <p:cNvSpPr>
              <a:spLocks noChangeShapeType="1"/>
            </p:cNvSpPr>
            <p:nvPr/>
          </p:nvSpPr>
          <p:spPr bwMode="auto">
            <a:xfrm rot="18584975" flipV="1">
              <a:off x="3194" y="864"/>
              <a:ext cx="57" cy="121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0" name="Line 43"/>
            <p:cNvSpPr>
              <a:spLocks noChangeShapeType="1"/>
            </p:cNvSpPr>
            <p:nvPr/>
          </p:nvSpPr>
          <p:spPr bwMode="auto">
            <a:xfrm>
              <a:off x="3681" y="1939"/>
              <a:ext cx="0" cy="403"/>
            </a:xfrm>
            <a:prstGeom prst="line">
              <a:avLst/>
            </a:prstGeom>
            <a:noFill/>
            <a:ln w="952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1" name="Line 44"/>
            <p:cNvSpPr>
              <a:spLocks noChangeShapeType="1"/>
            </p:cNvSpPr>
            <p:nvPr/>
          </p:nvSpPr>
          <p:spPr bwMode="auto">
            <a:xfrm rot="18900000">
              <a:off x="2832" y="960"/>
              <a:ext cx="0" cy="317"/>
            </a:xfrm>
            <a:prstGeom prst="line">
              <a:avLst/>
            </a:prstGeom>
            <a:noFill/>
            <a:ln w="571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2" name="Line 45"/>
            <p:cNvSpPr>
              <a:spLocks noChangeShapeType="1"/>
            </p:cNvSpPr>
            <p:nvPr/>
          </p:nvSpPr>
          <p:spPr bwMode="auto">
            <a:xfrm>
              <a:off x="2112" y="1440"/>
              <a:ext cx="0" cy="624"/>
            </a:xfrm>
            <a:prstGeom prst="line">
              <a:avLst/>
            </a:prstGeom>
            <a:noFill/>
            <a:ln w="571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3" name="Line 46"/>
            <p:cNvSpPr>
              <a:spLocks noChangeShapeType="1"/>
            </p:cNvSpPr>
            <p:nvPr/>
          </p:nvSpPr>
          <p:spPr bwMode="auto">
            <a:xfrm>
              <a:off x="2112" y="1440"/>
              <a:ext cx="336" cy="0"/>
            </a:xfrm>
            <a:prstGeom prst="line">
              <a:avLst/>
            </a:prstGeom>
            <a:noFill/>
            <a:ln w="2857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4" name="Line 47"/>
            <p:cNvSpPr>
              <a:spLocks noChangeShapeType="1"/>
            </p:cNvSpPr>
            <p:nvPr/>
          </p:nvSpPr>
          <p:spPr bwMode="auto">
            <a:xfrm flipH="1">
              <a:off x="2400" y="1008"/>
              <a:ext cx="336" cy="432"/>
            </a:xfrm>
            <a:prstGeom prst="line">
              <a:avLst/>
            </a:prstGeom>
            <a:noFill/>
            <a:ln w="2857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5" name="Line 48"/>
            <p:cNvSpPr>
              <a:spLocks noChangeShapeType="1"/>
            </p:cNvSpPr>
            <p:nvPr/>
          </p:nvSpPr>
          <p:spPr bwMode="auto">
            <a:xfrm>
              <a:off x="2112" y="1440"/>
              <a:ext cx="0" cy="864"/>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6" name="Oval 49"/>
            <p:cNvSpPr>
              <a:spLocks noChangeArrowheads="1"/>
            </p:cNvSpPr>
            <p:nvPr/>
          </p:nvSpPr>
          <p:spPr bwMode="auto">
            <a:xfrm>
              <a:off x="3552" y="1920"/>
              <a:ext cx="48" cy="48"/>
            </a:xfrm>
            <a:prstGeom prst="ellipse">
              <a:avLst/>
            </a:prstGeom>
            <a:solidFill>
              <a:srgbClr val="0000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7" name="Line 50"/>
            <p:cNvSpPr>
              <a:spLocks noChangeShapeType="1"/>
            </p:cNvSpPr>
            <p:nvPr/>
          </p:nvSpPr>
          <p:spPr bwMode="auto">
            <a:xfrm flipV="1">
              <a:off x="3840" y="1296"/>
              <a:ext cx="0" cy="168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8" name="Oval 51"/>
            <p:cNvSpPr>
              <a:spLocks noChangeArrowheads="1"/>
            </p:cNvSpPr>
            <p:nvPr/>
          </p:nvSpPr>
          <p:spPr bwMode="auto">
            <a:xfrm>
              <a:off x="2064" y="1440"/>
              <a:ext cx="96" cy="96"/>
            </a:xfrm>
            <a:prstGeom prst="ellipse">
              <a:avLst/>
            </a:prstGeom>
            <a:solidFill>
              <a:srgbClr val="0000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9" name="Oval 52"/>
            <p:cNvSpPr>
              <a:spLocks noChangeArrowheads="1"/>
            </p:cNvSpPr>
            <p:nvPr/>
          </p:nvSpPr>
          <p:spPr bwMode="auto">
            <a:xfrm>
              <a:off x="2688" y="960"/>
              <a:ext cx="96" cy="96"/>
            </a:xfrm>
            <a:prstGeom prst="ellipse">
              <a:avLst/>
            </a:prstGeom>
            <a:solidFill>
              <a:srgbClr val="0000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0" name="Line 53"/>
            <p:cNvSpPr>
              <a:spLocks noChangeShapeType="1"/>
            </p:cNvSpPr>
            <p:nvPr/>
          </p:nvSpPr>
          <p:spPr bwMode="auto">
            <a:xfrm>
              <a:off x="3552" y="2976"/>
              <a:ext cx="576" cy="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1" name="Text Box 54"/>
            <p:cNvSpPr txBox="1">
              <a:spLocks noChangeArrowheads="1"/>
            </p:cNvSpPr>
            <p:nvPr/>
          </p:nvSpPr>
          <p:spPr bwMode="auto">
            <a:xfrm>
              <a:off x="1680" y="1968"/>
              <a:ext cx="3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2400" b="0" i="0" u="none" strike="noStrike" kern="0" cap="none" spc="0" normalizeH="0" baseline="0" noProof="0" dirty="0" smtClean="0">
                  <a:ln>
                    <a:noFill/>
                  </a:ln>
                  <a:solidFill>
                    <a:sysClr val="windowText" lastClr="000000"/>
                  </a:solidFill>
                  <a:effectLst/>
                  <a:uLnTx/>
                  <a:uFillTx/>
                </a:rPr>
                <a:t>F</a:t>
              </a:r>
              <a:r>
                <a:rPr lang="en-US" sz="2400" kern="0" baseline="-25000" dirty="0">
                  <a:solidFill>
                    <a:sysClr val="windowText" lastClr="000000"/>
                  </a:solidFill>
                </a:rPr>
                <a:t>2</a:t>
              </a:r>
              <a:endParaRPr kumimoji="0" lang="en-US" sz="2400" b="0" i="0" u="none" strike="noStrike" kern="0" cap="none" spc="0" normalizeH="0" baseline="-25000" noProof="0" dirty="0" smtClean="0">
                <a:ln>
                  <a:noFill/>
                </a:ln>
                <a:solidFill>
                  <a:sysClr val="windowText" lastClr="000000"/>
                </a:solidFill>
                <a:effectLst/>
                <a:uLnTx/>
                <a:uFillTx/>
              </a:endParaRPr>
            </a:p>
          </p:txBody>
        </p:sp>
        <p:sp>
          <p:nvSpPr>
            <p:cNvPr id="32" name="Line 55"/>
            <p:cNvSpPr>
              <a:spLocks noChangeShapeType="1"/>
            </p:cNvSpPr>
            <p:nvPr/>
          </p:nvSpPr>
          <p:spPr bwMode="auto">
            <a:xfrm>
              <a:off x="1680" y="2016"/>
              <a:ext cx="240" cy="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3" name="Text Box 56"/>
            <p:cNvSpPr txBox="1">
              <a:spLocks noChangeArrowheads="1"/>
            </p:cNvSpPr>
            <p:nvPr/>
          </p:nvSpPr>
          <p:spPr bwMode="auto">
            <a:xfrm>
              <a:off x="3456" y="2448"/>
              <a:ext cx="33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af-ZA" sz="1800" b="0" i="0" u="none" strike="noStrike" kern="0" cap="none" spc="0" normalizeH="0" baseline="0" noProof="0" smtClean="0">
                <a:ln>
                  <a:noFill/>
                </a:ln>
                <a:solidFill>
                  <a:sysClr val="windowText" lastClr="000000"/>
                </a:solidFill>
                <a:effectLst/>
                <a:uLnTx/>
                <a:uFillTx/>
              </a:endParaRPr>
            </a:p>
          </p:txBody>
        </p:sp>
        <p:sp>
          <p:nvSpPr>
            <p:cNvPr id="34" name="Text Box 57"/>
            <p:cNvSpPr txBox="1">
              <a:spLocks noChangeArrowheads="1"/>
            </p:cNvSpPr>
            <p:nvPr/>
          </p:nvSpPr>
          <p:spPr bwMode="auto">
            <a:xfrm>
              <a:off x="2880" y="816"/>
              <a:ext cx="48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2400" b="0" i="0" u="none" strike="noStrike" kern="0" cap="none" spc="0" normalizeH="0" baseline="0" noProof="0" dirty="0" smtClean="0">
                  <a:ln>
                    <a:noFill/>
                  </a:ln>
                  <a:solidFill>
                    <a:sysClr val="windowText" lastClr="000000"/>
                  </a:solidFill>
                  <a:effectLst/>
                  <a:uLnTx/>
                  <a:uFillTx/>
                </a:rPr>
                <a:t>F</a:t>
              </a:r>
              <a:r>
                <a:rPr lang="en-US" sz="2400" kern="0" baseline="-25000" dirty="0">
                  <a:solidFill>
                    <a:sysClr val="windowText" lastClr="000000"/>
                  </a:solidFill>
                </a:rPr>
                <a:t>1</a:t>
              </a:r>
              <a:endParaRPr kumimoji="0" lang="en-US" sz="2400" b="0" i="0" u="none" strike="noStrike" kern="0" cap="none" spc="0" normalizeH="0" baseline="-25000" noProof="0" dirty="0" smtClean="0">
                <a:ln>
                  <a:noFill/>
                </a:ln>
                <a:solidFill>
                  <a:sysClr val="windowText" lastClr="000000"/>
                </a:solidFill>
                <a:effectLst/>
                <a:uLnTx/>
                <a:uFillTx/>
              </a:endParaRPr>
            </a:p>
          </p:txBody>
        </p:sp>
        <p:sp>
          <p:nvSpPr>
            <p:cNvPr id="35" name="Line 58"/>
            <p:cNvSpPr>
              <a:spLocks noChangeShapeType="1"/>
            </p:cNvSpPr>
            <p:nvPr/>
          </p:nvSpPr>
          <p:spPr bwMode="auto">
            <a:xfrm>
              <a:off x="2928" y="864"/>
              <a:ext cx="192" cy="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mc:AlternateContent xmlns:mc="http://schemas.openxmlformats.org/markup-compatibility/2006" xmlns:a14="http://schemas.microsoft.com/office/drawing/2010/main">
        <mc:Choice Requires="a14">
          <p:sp>
            <p:nvSpPr>
              <p:cNvPr id="37" name="Cloud Callout 36"/>
              <p:cNvSpPr/>
              <p:nvPr/>
            </p:nvSpPr>
            <p:spPr>
              <a:xfrm>
                <a:off x="5268480" y="543495"/>
                <a:ext cx="3875520" cy="1403297"/>
              </a:xfrm>
              <a:prstGeom prst="cloudCallou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Bef>
                    <a:spcPts val="600"/>
                  </a:spcBef>
                  <a:spcAft>
                    <a:spcPts val="600"/>
                  </a:spcAft>
                  <a:tabLst>
                    <a:tab pos="291465" algn="l"/>
                  </a:tabLst>
                </a:pPr>
                <a:r>
                  <a:rPr lang="de-DE" sz="2400" dirty="0">
                    <a:solidFill>
                      <a:srgbClr val="000000"/>
                    </a:solidFill>
                    <a:latin typeface="Times New Roman"/>
                    <a:ea typeface="Calibri"/>
                    <a:cs typeface="Times New Roman"/>
                  </a:rPr>
                  <a:t>Nếu bỏ lực </a:t>
                </a:r>
                <a14:m>
                  <m:oMath xmlns:m="http://schemas.openxmlformats.org/officeDocument/2006/math">
                    <m:acc>
                      <m:accPr>
                        <m:chr m:val="⃗"/>
                        <m:ctrlPr>
                          <a:rPr lang="en-US" sz="2400" i="1">
                            <a:solidFill>
                              <a:srgbClr val="000000"/>
                            </a:solidFill>
                            <a:latin typeface="Cambria Math"/>
                            <a:ea typeface="Calibri"/>
                            <a:cs typeface="Times New Roman"/>
                          </a:rPr>
                        </m:ctrlPr>
                      </m:accPr>
                      <m:e>
                        <m:sSub>
                          <m:sSubPr>
                            <m:ctrlPr>
                              <a:rPr lang="en-US" sz="2400" i="1">
                                <a:solidFill>
                                  <a:srgbClr val="000000"/>
                                </a:solidFill>
                                <a:latin typeface="Cambria Math"/>
                                <a:ea typeface="Calibri"/>
                                <a:cs typeface="Times New Roman"/>
                              </a:rPr>
                            </m:ctrlPr>
                          </m:sSubPr>
                          <m:e>
                            <m:r>
                              <a:rPr lang="de-DE" sz="2400" i="1">
                                <a:solidFill>
                                  <a:srgbClr val="000000"/>
                                </a:solidFill>
                                <a:latin typeface="Cambria Math"/>
                                <a:ea typeface="Calibri"/>
                                <a:cs typeface="Times New Roman"/>
                              </a:rPr>
                              <m:t>𝐹</m:t>
                            </m:r>
                          </m:e>
                          <m:sub>
                            <m:r>
                              <a:rPr lang="de-DE" sz="2400" i="1">
                                <a:solidFill>
                                  <a:srgbClr val="000000"/>
                                </a:solidFill>
                                <a:latin typeface="Cambria Math"/>
                                <a:ea typeface="Calibri"/>
                                <a:cs typeface="Times New Roman"/>
                              </a:rPr>
                              <m:t>1</m:t>
                            </m:r>
                          </m:sub>
                        </m:sSub>
                      </m:e>
                    </m:acc>
                  </m:oMath>
                </a14:m>
                <a:r>
                  <a:rPr lang="de-DE" sz="2400" dirty="0">
                    <a:solidFill>
                      <a:srgbClr val="000000"/>
                    </a:solidFill>
                    <a:latin typeface="Times New Roman"/>
                    <a:ea typeface="Calibri"/>
                    <a:cs typeface="Times New Roman"/>
                  </a:rPr>
                  <a:t>  thì đĩa quay theo chiều nào?</a:t>
                </a:r>
                <a:endParaRPr lang="en-US" sz="2400" dirty="0">
                  <a:solidFill>
                    <a:prstClr val="black"/>
                  </a:solidFill>
                  <a:ea typeface="Calibri"/>
                  <a:cs typeface="Times New Roman"/>
                </a:endParaRPr>
              </a:p>
            </p:txBody>
          </p:sp>
        </mc:Choice>
        <mc:Fallback xmlns="">
          <p:sp>
            <p:nvSpPr>
              <p:cNvPr id="37" name="Cloud Callout 36"/>
              <p:cNvSpPr>
                <a:spLocks noRot="1" noChangeAspect="1" noMove="1" noResize="1" noEditPoints="1" noAdjustHandles="1" noChangeArrowheads="1" noChangeShapeType="1" noTextEdit="1"/>
              </p:cNvSpPr>
              <p:nvPr/>
            </p:nvSpPr>
            <p:spPr>
              <a:xfrm>
                <a:off x="5268480" y="543495"/>
                <a:ext cx="3875520" cy="1403297"/>
              </a:xfrm>
              <a:prstGeom prst="cloudCallout">
                <a:avLst/>
              </a:prstGeom>
              <a:blipFill rotWithShape="1">
                <a:blip r:embed="rId3"/>
                <a:stretch>
                  <a:fillRect/>
                </a:stretch>
              </a:blipFill>
              <a:ln>
                <a:solidFill>
                  <a:srgbClr val="FFFF00"/>
                </a:solidFill>
              </a:ln>
            </p:spPr>
            <p:txBody>
              <a:bodyPr/>
              <a:lstStyle/>
              <a:p>
                <a:r>
                  <a:rPr lang="en-US">
                    <a:noFill/>
                  </a:rPr>
                  <a:t> </a:t>
                </a:r>
              </a:p>
            </p:txBody>
          </p:sp>
        </mc:Fallback>
      </mc:AlternateContent>
    </p:spTree>
    <p:extLst>
      <p:ext uri="{BB962C8B-B14F-4D97-AF65-F5344CB8AC3E}">
        <p14:creationId xmlns:p14="http://schemas.microsoft.com/office/powerpoint/2010/main" val="2376972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1086" name="Line 14"/>
          <p:cNvSpPr>
            <a:spLocks noChangeShapeType="1"/>
          </p:cNvSpPr>
          <p:nvPr/>
        </p:nvSpPr>
        <p:spPr bwMode="auto">
          <a:xfrm rot="17994819" flipV="1">
            <a:off x="4132263" y="4468813"/>
            <a:ext cx="0" cy="228600"/>
          </a:xfrm>
          <a:prstGeom prst="line">
            <a:avLst/>
          </a:prstGeom>
          <a:noFill/>
          <a:ln w="57150">
            <a:solidFill>
              <a:srgbClr val="FF99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3600" smtClean="0">
              <a:solidFill>
                <a:srgbClr val="0000FF"/>
              </a:solidFill>
              <a:latin typeface="Times New Roman" pitchFamily="18" charset="0"/>
            </a:endParaRPr>
          </a:p>
        </p:txBody>
      </p:sp>
      <p:sp>
        <p:nvSpPr>
          <p:cNvPr id="131087" name="Text Box 15"/>
          <p:cNvSpPr txBox="1">
            <a:spLocks noChangeArrowheads="1"/>
          </p:cNvSpPr>
          <p:nvPr/>
        </p:nvSpPr>
        <p:spPr bwMode="auto">
          <a:xfrm>
            <a:off x="2691431" y="4739842"/>
            <a:ext cx="6553200" cy="641350"/>
          </a:xfrm>
          <a:prstGeom prst="rect">
            <a:avLst/>
          </a:prstGeom>
          <a:noFill/>
          <a:ln>
            <a:noFill/>
          </a:ln>
          <a:effectLst/>
        </p:spPr>
        <p:txBody>
          <a:bodyPr>
            <a:spAutoFit/>
          </a:bodyPr>
          <a:lstStyle/>
          <a:p>
            <a:pPr fontAlgn="base">
              <a:spcBef>
                <a:spcPct val="50000"/>
              </a:spcBef>
              <a:spcAft>
                <a:spcPct val="0"/>
              </a:spcAft>
            </a:pPr>
            <a:r>
              <a:rPr lang="en-US" sz="2800" dirty="0" smtClean="0">
                <a:solidFill>
                  <a:srgbClr val="000000"/>
                </a:solidFill>
                <a:latin typeface="Times New Roman" pitchFamily="18" charset="0"/>
              </a:rPr>
              <a:t>  </a:t>
            </a:r>
            <a:r>
              <a:rPr lang="en-US" sz="3600" dirty="0" err="1" smtClean="0">
                <a:solidFill>
                  <a:srgbClr val="000000"/>
                </a:solidFill>
                <a:latin typeface="Times New Roman" pitchFamily="18" charset="0"/>
              </a:rPr>
              <a:t>Vật</a:t>
            </a:r>
            <a:r>
              <a:rPr lang="en-US" sz="3600" dirty="0" smtClean="0">
                <a:solidFill>
                  <a:srgbClr val="000000"/>
                </a:solidFill>
                <a:latin typeface="Times New Roman" pitchFamily="18" charset="0"/>
              </a:rPr>
              <a:t> quay </a:t>
            </a:r>
            <a:r>
              <a:rPr lang="en-US" sz="3600" dirty="0" err="1" smtClean="0">
                <a:solidFill>
                  <a:srgbClr val="000000"/>
                </a:solidFill>
                <a:latin typeface="Times New Roman" pitchFamily="18" charset="0"/>
              </a:rPr>
              <a:t>theo</a:t>
            </a:r>
            <a:r>
              <a:rPr lang="en-US" sz="3600" dirty="0" smtClean="0">
                <a:solidFill>
                  <a:srgbClr val="000000"/>
                </a:solidFill>
                <a:latin typeface="Times New Roman" pitchFamily="18" charset="0"/>
              </a:rPr>
              <a:t> </a:t>
            </a:r>
            <a:r>
              <a:rPr lang="en-US" sz="3600" dirty="0" err="1" smtClean="0">
                <a:solidFill>
                  <a:srgbClr val="000000"/>
                </a:solidFill>
                <a:latin typeface="Times New Roman" pitchFamily="18" charset="0"/>
              </a:rPr>
              <a:t>chiều</a:t>
            </a:r>
            <a:r>
              <a:rPr lang="en-US" sz="3600" dirty="0" smtClean="0">
                <a:solidFill>
                  <a:srgbClr val="000000"/>
                </a:solidFill>
                <a:latin typeface="Times New Roman" pitchFamily="18" charset="0"/>
              </a:rPr>
              <a:t> </a:t>
            </a:r>
            <a:r>
              <a:rPr lang="en-US" sz="3600" dirty="0" err="1" smtClean="0">
                <a:solidFill>
                  <a:srgbClr val="000000"/>
                </a:solidFill>
                <a:latin typeface="Times New Roman" pitchFamily="18" charset="0"/>
              </a:rPr>
              <a:t>kim</a:t>
            </a:r>
            <a:r>
              <a:rPr lang="en-US" sz="3600" dirty="0" smtClean="0">
                <a:solidFill>
                  <a:srgbClr val="000000"/>
                </a:solidFill>
                <a:latin typeface="Times New Roman" pitchFamily="18" charset="0"/>
              </a:rPr>
              <a:t> </a:t>
            </a:r>
            <a:r>
              <a:rPr lang="en-US" sz="3600" dirty="0" err="1" smtClean="0">
                <a:solidFill>
                  <a:srgbClr val="000000"/>
                </a:solidFill>
                <a:latin typeface="Times New Roman" pitchFamily="18" charset="0"/>
              </a:rPr>
              <a:t>đồng</a:t>
            </a:r>
            <a:r>
              <a:rPr lang="en-US" sz="3600" dirty="0" smtClean="0">
                <a:solidFill>
                  <a:srgbClr val="000000"/>
                </a:solidFill>
                <a:latin typeface="Times New Roman" pitchFamily="18" charset="0"/>
              </a:rPr>
              <a:t> </a:t>
            </a:r>
            <a:r>
              <a:rPr lang="en-US" sz="3600" dirty="0" err="1" smtClean="0">
                <a:solidFill>
                  <a:srgbClr val="000000"/>
                </a:solidFill>
                <a:latin typeface="Times New Roman" pitchFamily="18" charset="0"/>
              </a:rPr>
              <a:t>hồ</a:t>
            </a:r>
            <a:r>
              <a:rPr lang="en-US" sz="2800" dirty="0" smtClean="0">
                <a:solidFill>
                  <a:srgbClr val="FF33CC"/>
                </a:solidFill>
                <a:latin typeface="Times New Roman" pitchFamily="18" charset="0"/>
              </a:rPr>
              <a:t> </a:t>
            </a:r>
          </a:p>
        </p:txBody>
      </p:sp>
      <p:sp>
        <p:nvSpPr>
          <p:cNvPr id="131105" name="Text Box 33"/>
          <p:cNvSpPr txBox="1">
            <a:spLocks noChangeArrowheads="1"/>
          </p:cNvSpPr>
          <p:nvPr/>
        </p:nvSpPr>
        <p:spPr bwMode="auto">
          <a:xfrm>
            <a:off x="838200" y="228600"/>
            <a:ext cx="7162800" cy="1190625"/>
          </a:xfrm>
          <a:prstGeom prst="rect">
            <a:avLst/>
          </a:prstGeom>
          <a:noFill/>
          <a:ln>
            <a:noFill/>
          </a:ln>
          <a:effectLst/>
        </p:spPr>
        <p:txBody>
          <a:bodyPr>
            <a:spAutoFit/>
          </a:bodyPr>
          <a:lstStyle/>
          <a:p>
            <a:pPr fontAlgn="base">
              <a:spcBef>
                <a:spcPct val="0"/>
              </a:spcBef>
              <a:spcAft>
                <a:spcPct val="0"/>
              </a:spcAft>
            </a:pPr>
            <a:r>
              <a:rPr lang="en-US" sz="3600" dirty="0" err="1" smtClean="0">
                <a:solidFill>
                  <a:srgbClr val="000000"/>
                </a:solidFill>
                <a:latin typeface="Times New Roman" pitchFamily="18" charset="0"/>
                <a:sym typeface="Wingdings" pitchFamily="2" charset="2"/>
              </a:rPr>
              <a:t>Nếu</a:t>
            </a:r>
            <a:r>
              <a:rPr lang="en-US" sz="3600" dirty="0" smtClean="0">
                <a:solidFill>
                  <a:srgbClr val="000000"/>
                </a:solidFill>
                <a:latin typeface="Times New Roman" pitchFamily="18" charset="0"/>
                <a:sym typeface="Wingdings" pitchFamily="2" charset="2"/>
              </a:rPr>
              <a:t> </a:t>
            </a:r>
            <a:r>
              <a:rPr lang="en-US" sz="3600" dirty="0" err="1" smtClean="0">
                <a:solidFill>
                  <a:srgbClr val="000000"/>
                </a:solidFill>
                <a:latin typeface="Times New Roman" pitchFamily="18" charset="0"/>
                <a:sym typeface="Wingdings" pitchFamily="2" charset="2"/>
              </a:rPr>
              <a:t>chỉ</a:t>
            </a:r>
            <a:r>
              <a:rPr lang="en-US" sz="3600" dirty="0" smtClean="0">
                <a:solidFill>
                  <a:srgbClr val="000000"/>
                </a:solidFill>
                <a:latin typeface="Times New Roman" pitchFamily="18" charset="0"/>
                <a:sym typeface="Wingdings" pitchFamily="2" charset="2"/>
              </a:rPr>
              <a:t> </a:t>
            </a:r>
            <a:r>
              <a:rPr lang="en-US" sz="3600" dirty="0" err="1" smtClean="0">
                <a:solidFill>
                  <a:srgbClr val="000000"/>
                </a:solidFill>
                <a:latin typeface="Times New Roman" pitchFamily="18" charset="0"/>
                <a:sym typeface="Wingdings" pitchFamily="2" charset="2"/>
              </a:rPr>
              <a:t>có</a:t>
            </a:r>
            <a:r>
              <a:rPr lang="en-US" sz="3600" dirty="0" smtClean="0">
                <a:solidFill>
                  <a:srgbClr val="000000"/>
                </a:solidFill>
                <a:latin typeface="Times New Roman" pitchFamily="18" charset="0"/>
                <a:sym typeface="Wingdings" pitchFamily="2" charset="2"/>
              </a:rPr>
              <a:t> </a:t>
            </a:r>
            <a:r>
              <a:rPr lang="en-US" sz="3600" dirty="0" err="1" smtClean="0">
                <a:solidFill>
                  <a:srgbClr val="000000"/>
                </a:solidFill>
                <a:latin typeface="Times New Roman" pitchFamily="18" charset="0"/>
                <a:sym typeface="Wingdings" pitchFamily="2" charset="2"/>
              </a:rPr>
              <a:t>lực</a:t>
            </a:r>
            <a:r>
              <a:rPr lang="en-US" sz="3600" dirty="0" smtClean="0">
                <a:solidFill>
                  <a:srgbClr val="000000"/>
                </a:solidFill>
                <a:latin typeface="Times New Roman" pitchFamily="18" charset="0"/>
                <a:sym typeface="Wingdings" pitchFamily="2" charset="2"/>
              </a:rPr>
              <a:t> F</a:t>
            </a:r>
            <a:r>
              <a:rPr lang="en-US" sz="3600" baseline="-25000" dirty="0">
                <a:solidFill>
                  <a:srgbClr val="000000"/>
                </a:solidFill>
                <a:latin typeface="Times New Roman" pitchFamily="18" charset="0"/>
                <a:sym typeface="Wingdings" pitchFamily="2" charset="2"/>
              </a:rPr>
              <a:t>1</a:t>
            </a:r>
            <a:r>
              <a:rPr lang="en-US" sz="3600" baseline="-25000" dirty="0" smtClean="0">
                <a:solidFill>
                  <a:srgbClr val="000000"/>
                </a:solidFill>
                <a:latin typeface="Times New Roman" pitchFamily="18" charset="0"/>
                <a:sym typeface="Wingdings" pitchFamily="2" charset="2"/>
              </a:rPr>
              <a:t> ,</a:t>
            </a:r>
            <a:r>
              <a:rPr lang="en-US" sz="3600" dirty="0" err="1" smtClean="0">
                <a:solidFill>
                  <a:srgbClr val="000000"/>
                </a:solidFill>
                <a:latin typeface="Times New Roman" pitchFamily="18" charset="0"/>
                <a:sym typeface="Wingdings" pitchFamily="2" charset="2"/>
              </a:rPr>
              <a:t>thì</a:t>
            </a:r>
            <a:r>
              <a:rPr lang="en-US" sz="3600" dirty="0" smtClean="0">
                <a:solidFill>
                  <a:srgbClr val="000000"/>
                </a:solidFill>
                <a:latin typeface="Times New Roman" pitchFamily="18" charset="0"/>
                <a:sym typeface="Wingdings" pitchFamily="2" charset="2"/>
              </a:rPr>
              <a:t> </a:t>
            </a:r>
            <a:r>
              <a:rPr lang="en-US" sz="3600" dirty="0" err="1" smtClean="0">
                <a:solidFill>
                  <a:srgbClr val="000000"/>
                </a:solidFill>
                <a:latin typeface="Times New Roman" pitchFamily="18" charset="0"/>
                <a:sym typeface="Wingdings" pitchFamily="2" charset="2"/>
              </a:rPr>
              <a:t>nó</a:t>
            </a:r>
            <a:r>
              <a:rPr lang="en-US" sz="3600" dirty="0" smtClean="0">
                <a:solidFill>
                  <a:srgbClr val="000000"/>
                </a:solidFill>
                <a:latin typeface="Times New Roman" pitchFamily="18" charset="0"/>
                <a:sym typeface="Wingdings" pitchFamily="2" charset="2"/>
              </a:rPr>
              <a:t> </a:t>
            </a:r>
            <a:r>
              <a:rPr lang="en-US" sz="3600" dirty="0" err="1" smtClean="0">
                <a:solidFill>
                  <a:srgbClr val="000000"/>
                </a:solidFill>
                <a:latin typeface="Times New Roman" pitchFamily="18" charset="0"/>
                <a:sym typeface="Wingdings" pitchFamily="2" charset="2"/>
              </a:rPr>
              <a:t>tác</a:t>
            </a:r>
            <a:r>
              <a:rPr lang="en-US" sz="3600" dirty="0" smtClean="0">
                <a:solidFill>
                  <a:srgbClr val="000000"/>
                </a:solidFill>
                <a:latin typeface="Times New Roman" pitchFamily="18" charset="0"/>
                <a:sym typeface="Wingdings" pitchFamily="2" charset="2"/>
              </a:rPr>
              <a:t> </a:t>
            </a:r>
            <a:r>
              <a:rPr lang="en-US" sz="3600" dirty="0" err="1" smtClean="0">
                <a:solidFill>
                  <a:srgbClr val="000000"/>
                </a:solidFill>
                <a:latin typeface="Times New Roman" pitchFamily="18" charset="0"/>
                <a:sym typeface="Wingdings" pitchFamily="2" charset="2"/>
              </a:rPr>
              <a:t>dụng</a:t>
            </a:r>
            <a:r>
              <a:rPr lang="en-US" sz="3600" dirty="0" smtClean="0">
                <a:solidFill>
                  <a:srgbClr val="000000"/>
                </a:solidFill>
                <a:latin typeface="Times New Roman" pitchFamily="18" charset="0"/>
                <a:sym typeface="Wingdings" pitchFamily="2" charset="2"/>
              </a:rPr>
              <a:t> </a:t>
            </a:r>
          </a:p>
          <a:p>
            <a:pPr fontAlgn="base">
              <a:spcBef>
                <a:spcPct val="0"/>
              </a:spcBef>
              <a:spcAft>
                <a:spcPct val="0"/>
              </a:spcAft>
            </a:pPr>
            <a:r>
              <a:rPr lang="en-US" sz="3600" dirty="0" err="1" smtClean="0">
                <a:solidFill>
                  <a:srgbClr val="000000"/>
                </a:solidFill>
                <a:latin typeface="Times New Roman" pitchFamily="18" charset="0"/>
                <a:sym typeface="Wingdings" pitchFamily="2" charset="2"/>
              </a:rPr>
              <a:t>thế</a:t>
            </a:r>
            <a:r>
              <a:rPr lang="en-US" sz="3600" dirty="0" smtClean="0">
                <a:solidFill>
                  <a:srgbClr val="000000"/>
                </a:solidFill>
                <a:latin typeface="Times New Roman" pitchFamily="18" charset="0"/>
                <a:sym typeface="Wingdings" pitchFamily="2" charset="2"/>
              </a:rPr>
              <a:t> </a:t>
            </a:r>
            <a:r>
              <a:rPr lang="en-US" sz="3600" dirty="0" err="1" smtClean="0">
                <a:solidFill>
                  <a:srgbClr val="000000"/>
                </a:solidFill>
                <a:latin typeface="Times New Roman" pitchFamily="18" charset="0"/>
                <a:sym typeface="Wingdings" pitchFamily="2" charset="2"/>
              </a:rPr>
              <a:t>nào</a:t>
            </a:r>
            <a:r>
              <a:rPr lang="en-US" sz="3600" dirty="0" smtClean="0">
                <a:solidFill>
                  <a:srgbClr val="000000"/>
                </a:solidFill>
                <a:latin typeface="Times New Roman" pitchFamily="18" charset="0"/>
                <a:sym typeface="Wingdings" pitchFamily="2" charset="2"/>
              </a:rPr>
              <a:t> </a:t>
            </a:r>
            <a:r>
              <a:rPr lang="en-US" sz="3600" dirty="0" err="1" smtClean="0">
                <a:solidFill>
                  <a:srgbClr val="000000"/>
                </a:solidFill>
                <a:latin typeface="Times New Roman" pitchFamily="18" charset="0"/>
                <a:sym typeface="Wingdings" pitchFamily="2" charset="2"/>
              </a:rPr>
              <a:t>đối</a:t>
            </a:r>
            <a:r>
              <a:rPr lang="en-US" sz="3600" dirty="0" smtClean="0">
                <a:solidFill>
                  <a:srgbClr val="000000"/>
                </a:solidFill>
                <a:latin typeface="Times New Roman" pitchFamily="18" charset="0"/>
                <a:sym typeface="Wingdings" pitchFamily="2" charset="2"/>
              </a:rPr>
              <a:t> </a:t>
            </a:r>
            <a:r>
              <a:rPr lang="en-US" sz="3600" dirty="0" err="1" smtClean="0">
                <a:solidFill>
                  <a:srgbClr val="000000"/>
                </a:solidFill>
                <a:latin typeface="Times New Roman" pitchFamily="18" charset="0"/>
                <a:sym typeface="Wingdings" pitchFamily="2" charset="2"/>
              </a:rPr>
              <a:t>với</a:t>
            </a:r>
            <a:r>
              <a:rPr lang="en-US" sz="3600" dirty="0" smtClean="0">
                <a:solidFill>
                  <a:srgbClr val="000000"/>
                </a:solidFill>
                <a:latin typeface="Times New Roman" pitchFamily="18" charset="0"/>
                <a:sym typeface="Wingdings" pitchFamily="2" charset="2"/>
              </a:rPr>
              <a:t> </a:t>
            </a:r>
            <a:r>
              <a:rPr lang="en-US" sz="3600" dirty="0" err="1" smtClean="0">
                <a:solidFill>
                  <a:srgbClr val="000000"/>
                </a:solidFill>
                <a:latin typeface="Times New Roman" pitchFamily="18" charset="0"/>
                <a:sym typeface="Wingdings" pitchFamily="2" charset="2"/>
              </a:rPr>
              <a:t>vật</a:t>
            </a:r>
            <a:r>
              <a:rPr lang="en-US" sz="3600" dirty="0" smtClean="0">
                <a:solidFill>
                  <a:srgbClr val="000000"/>
                </a:solidFill>
                <a:latin typeface="Times New Roman" pitchFamily="18" charset="0"/>
                <a:sym typeface="Wingdings" pitchFamily="2" charset="2"/>
              </a:rPr>
              <a:t>?</a:t>
            </a:r>
            <a:endParaRPr lang="en-US" sz="3600" dirty="0" smtClean="0">
              <a:solidFill>
                <a:srgbClr val="000000"/>
              </a:solidFill>
              <a:latin typeface="Times New Roman" pitchFamily="18" charset="0"/>
            </a:endParaRPr>
          </a:p>
        </p:txBody>
      </p:sp>
      <p:sp>
        <p:nvSpPr>
          <p:cNvPr id="131106" name="Line 34"/>
          <p:cNvSpPr>
            <a:spLocks noChangeShapeType="1"/>
          </p:cNvSpPr>
          <p:nvPr/>
        </p:nvSpPr>
        <p:spPr bwMode="auto">
          <a:xfrm>
            <a:off x="3733800" y="304800"/>
            <a:ext cx="381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3600" smtClean="0">
              <a:solidFill>
                <a:srgbClr val="0000FF"/>
              </a:solidFill>
              <a:latin typeface="Times New Roman" pitchFamily="18" charset="0"/>
            </a:endParaRPr>
          </a:p>
        </p:txBody>
      </p:sp>
      <p:sp>
        <p:nvSpPr>
          <p:cNvPr id="131113" name="Text Box 41"/>
          <p:cNvSpPr txBox="1">
            <a:spLocks noChangeArrowheads="1"/>
          </p:cNvSpPr>
          <p:nvPr/>
        </p:nvSpPr>
        <p:spPr bwMode="auto">
          <a:xfrm>
            <a:off x="2895600" y="4114800"/>
            <a:ext cx="4097338" cy="642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fontAlgn="base" hangingPunct="0">
              <a:spcBef>
                <a:spcPct val="50000"/>
              </a:spcBef>
              <a:spcAft>
                <a:spcPct val="0"/>
              </a:spcAft>
              <a:buFont typeface="Wingdings" pitchFamily="2" charset="2"/>
              <a:buNone/>
            </a:pPr>
            <a:endParaRPr lang="af-ZA" sz="3600" b="1" i="1" smtClean="0">
              <a:solidFill>
                <a:srgbClr val="CC0099"/>
              </a:solidFill>
              <a:latin typeface="VNI-Times" pitchFamily="2" charset="0"/>
            </a:endParaRPr>
          </a:p>
        </p:txBody>
      </p:sp>
      <p:sp>
        <p:nvSpPr>
          <p:cNvPr id="131114" name="Line 42"/>
          <p:cNvSpPr>
            <a:spLocks noChangeShapeType="1"/>
          </p:cNvSpPr>
          <p:nvPr/>
        </p:nvSpPr>
        <p:spPr bwMode="auto">
          <a:xfrm>
            <a:off x="1981200" y="4648200"/>
            <a:ext cx="53340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3600" smtClean="0">
              <a:solidFill>
                <a:srgbClr val="0000FF"/>
              </a:solidFill>
              <a:latin typeface="Times New Roman" pitchFamily="18" charset="0"/>
            </a:endParaRPr>
          </a:p>
        </p:txBody>
      </p:sp>
      <p:sp>
        <p:nvSpPr>
          <p:cNvPr id="131117" name="Rectangle 45" descr="Small confetti"/>
          <p:cNvSpPr>
            <a:spLocks noChangeArrowheads="1"/>
          </p:cNvSpPr>
          <p:nvPr/>
        </p:nvSpPr>
        <p:spPr bwMode="auto">
          <a:xfrm>
            <a:off x="5518150" y="3786188"/>
            <a:ext cx="177800" cy="138112"/>
          </a:xfrm>
          <a:prstGeom prst="rect">
            <a:avLst/>
          </a:prstGeom>
          <a:pattFill prst="smConfetti">
            <a:fgClr>
              <a:srgbClr val="0000FF"/>
            </a:fgClr>
            <a:bgClr>
              <a:srgbClr val="EDB1DF"/>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3600" smtClean="0">
              <a:solidFill>
                <a:srgbClr val="0000FF"/>
              </a:solidFill>
              <a:latin typeface="Times New Roman" pitchFamily="18" charset="0"/>
            </a:endParaRPr>
          </a:p>
        </p:txBody>
      </p:sp>
      <p:sp>
        <p:nvSpPr>
          <p:cNvPr id="131118" name="Rectangle 46"/>
          <p:cNvSpPr>
            <a:spLocks noChangeArrowheads="1"/>
          </p:cNvSpPr>
          <p:nvPr/>
        </p:nvSpPr>
        <p:spPr bwMode="auto">
          <a:xfrm>
            <a:off x="3802063" y="1371600"/>
            <a:ext cx="195262" cy="3046413"/>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3600" smtClean="0">
              <a:solidFill>
                <a:srgbClr val="0000FF"/>
              </a:solidFill>
              <a:latin typeface="Times New Roman" pitchFamily="18" charset="0"/>
            </a:endParaRPr>
          </a:p>
        </p:txBody>
      </p:sp>
      <p:sp>
        <p:nvSpPr>
          <p:cNvPr id="131119" name="Oval 47"/>
          <p:cNvSpPr>
            <a:spLocks noChangeArrowheads="1"/>
          </p:cNvSpPr>
          <p:nvPr/>
        </p:nvSpPr>
        <p:spPr bwMode="auto">
          <a:xfrm>
            <a:off x="2957513" y="1797050"/>
            <a:ext cx="1881187" cy="1758950"/>
          </a:xfrm>
          <a:prstGeom prst="ellipse">
            <a:avLst/>
          </a:prstGeom>
          <a:solidFill>
            <a:schemeClr val="accent1"/>
          </a:solidFill>
          <a:ln w="9525">
            <a:solidFill>
              <a:srgbClr val="FF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3600" smtClean="0">
              <a:solidFill>
                <a:srgbClr val="0000FF"/>
              </a:solidFill>
              <a:latin typeface="Times New Roman" pitchFamily="18" charset="0"/>
            </a:endParaRPr>
          </a:p>
        </p:txBody>
      </p:sp>
      <p:sp>
        <p:nvSpPr>
          <p:cNvPr id="131120" name="AutoShape 48"/>
          <p:cNvSpPr>
            <a:spLocks noChangeArrowheads="1"/>
          </p:cNvSpPr>
          <p:nvPr/>
        </p:nvSpPr>
        <p:spPr bwMode="auto">
          <a:xfrm>
            <a:off x="3490913" y="2306638"/>
            <a:ext cx="806450" cy="720725"/>
          </a:xfrm>
          <a:custGeom>
            <a:avLst/>
            <a:gdLst>
              <a:gd name="G0" fmla="+- 5177 0 0"/>
              <a:gd name="G1" fmla="+- 21600 0 5177"/>
              <a:gd name="G2" fmla="+- 21600 0 5177"/>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177" y="10800"/>
                </a:moveTo>
                <a:cubicBezTo>
                  <a:pt x="5177" y="13905"/>
                  <a:pt x="7695" y="16423"/>
                  <a:pt x="10800" y="16423"/>
                </a:cubicBezTo>
                <a:cubicBezTo>
                  <a:pt x="13905" y="16423"/>
                  <a:pt x="16423" y="13905"/>
                  <a:pt x="16423" y="10800"/>
                </a:cubicBezTo>
                <a:cubicBezTo>
                  <a:pt x="16423" y="7695"/>
                  <a:pt x="13905" y="5177"/>
                  <a:pt x="10800" y="5177"/>
                </a:cubicBezTo>
                <a:cubicBezTo>
                  <a:pt x="7695" y="5177"/>
                  <a:pt x="5177" y="7695"/>
                  <a:pt x="5177" y="10800"/>
                </a:cubicBezTo>
                <a:close/>
              </a:path>
            </a:pathLst>
          </a:custGeom>
          <a:solidFill>
            <a:srgbClr val="ADDEF1"/>
          </a:solidFill>
          <a:ln w="9525">
            <a:solidFill>
              <a:srgbClr val="FF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3600" smtClean="0">
              <a:solidFill>
                <a:srgbClr val="0000FF"/>
              </a:solidFill>
              <a:latin typeface="Times New Roman" pitchFamily="18" charset="0"/>
            </a:endParaRPr>
          </a:p>
        </p:txBody>
      </p:sp>
      <p:sp>
        <p:nvSpPr>
          <p:cNvPr id="131121" name="AutoShape 49"/>
          <p:cNvSpPr>
            <a:spLocks noChangeArrowheads="1"/>
          </p:cNvSpPr>
          <p:nvPr/>
        </p:nvSpPr>
        <p:spPr bwMode="auto">
          <a:xfrm>
            <a:off x="3149600" y="1976438"/>
            <a:ext cx="1493838" cy="1406525"/>
          </a:xfrm>
          <a:custGeom>
            <a:avLst/>
            <a:gdLst>
              <a:gd name="G0" fmla="+- 2571 0 0"/>
              <a:gd name="G1" fmla="+- 21600 0 2571"/>
              <a:gd name="G2" fmla="+- 21600 0 257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571" y="10800"/>
                </a:moveTo>
                <a:cubicBezTo>
                  <a:pt x="2571" y="15345"/>
                  <a:pt x="6255" y="19029"/>
                  <a:pt x="10800" y="19029"/>
                </a:cubicBezTo>
                <a:cubicBezTo>
                  <a:pt x="15345" y="19029"/>
                  <a:pt x="19029" y="15345"/>
                  <a:pt x="19029" y="10800"/>
                </a:cubicBezTo>
                <a:cubicBezTo>
                  <a:pt x="19029" y="6255"/>
                  <a:pt x="15345" y="2571"/>
                  <a:pt x="10800" y="2571"/>
                </a:cubicBezTo>
                <a:cubicBezTo>
                  <a:pt x="6255" y="2571"/>
                  <a:pt x="2571" y="6255"/>
                  <a:pt x="2571" y="10800"/>
                </a:cubicBezTo>
                <a:close/>
              </a:path>
            </a:pathLst>
          </a:custGeom>
          <a:solidFill>
            <a:srgbClr val="ADDEF1"/>
          </a:solidFill>
          <a:ln w="9525">
            <a:solidFill>
              <a:srgbClr val="FF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3600" smtClean="0">
              <a:solidFill>
                <a:srgbClr val="0000FF"/>
              </a:solidFill>
              <a:latin typeface="Times New Roman" pitchFamily="18" charset="0"/>
            </a:endParaRPr>
          </a:p>
        </p:txBody>
      </p:sp>
      <p:sp>
        <p:nvSpPr>
          <p:cNvPr id="131122" name="Oval 50"/>
          <p:cNvSpPr>
            <a:spLocks noChangeArrowheads="1"/>
          </p:cNvSpPr>
          <p:nvPr/>
        </p:nvSpPr>
        <p:spPr bwMode="auto">
          <a:xfrm>
            <a:off x="3863975" y="2635250"/>
            <a:ext cx="66675" cy="63500"/>
          </a:xfrm>
          <a:prstGeom prst="ellipse">
            <a:avLst/>
          </a:prstGeom>
          <a:solidFill>
            <a:srgbClr val="FF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3600" smtClean="0">
              <a:solidFill>
                <a:srgbClr val="0000FF"/>
              </a:solidFill>
              <a:latin typeface="Times New Roman" pitchFamily="18" charset="0"/>
            </a:endParaRPr>
          </a:p>
        </p:txBody>
      </p:sp>
      <p:sp>
        <p:nvSpPr>
          <p:cNvPr id="131123" name="Rectangle 51"/>
          <p:cNvSpPr>
            <a:spLocks noChangeArrowheads="1"/>
          </p:cNvSpPr>
          <p:nvPr/>
        </p:nvSpPr>
        <p:spPr bwMode="auto">
          <a:xfrm>
            <a:off x="3124200" y="4343400"/>
            <a:ext cx="1547813" cy="276225"/>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3600" smtClean="0">
              <a:solidFill>
                <a:srgbClr val="0000FF"/>
              </a:solidFill>
              <a:latin typeface="Times New Roman" pitchFamily="18" charset="0"/>
            </a:endParaRPr>
          </a:p>
        </p:txBody>
      </p:sp>
      <p:sp>
        <p:nvSpPr>
          <p:cNvPr id="131124" name="Line 52"/>
          <p:cNvSpPr>
            <a:spLocks noChangeShapeType="1"/>
          </p:cNvSpPr>
          <p:nvPr/>
        </p:nvSpPr>
        <p:spPr bwMode="auto">
          <a:xfrm>
            <a:off x="5408613" y="4624388"/>
            <a:ext cx="781050" cy="0"/>
          </a:xfrm>
          <a:prstGeom prst="line">
            <a:avLst/>
          </a:prstGeom>
          <a:noFill/>
          <a:ln w="762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3600" smtClean="0">
              <a:solidFill>
                <a:srgbClr val="0000FF"/>
              </a:solidFill>
              <a:latin typeface="Times New Roman" pitchFamily="18" charset="0"/>
            </a:endParaRPr>
          </a:p>
        </p:txBody>
      </p:sp>
      <p:sp>
        <p:nvSpPr>
          <p:cNvPr id="131125" name="Line 53"/>
          <p:cNvSpPr>
            <a:spLocks noChangeShapeType="1"/>
          </p:cNvSpPr>
          <p:nvPr/>
        </p:nvSpPr>
        <p:spPr bwMode="auto">
          <a:xfrm>
            <a:off x="5448300" y="3276600"/>
            <a:ext cx="35083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3600" smtClean="0">
              <a:solidFill>
                <a:srgbClr val="0000FF"/>
              </a:solidFill>
              <a:latin typeface="Times New Roman" pitchFamily="18" charset="0"/>
            </a:endParaRPr>
          </a:p>
        </p:txBody>
      </p:sp>
      <p:sp>
        <p:nvSpPr>
          <p:cNvPr id="131126" name="Oval 54"/>
          <p:cNvSpPr>
            <a:spLocks noChangeArrowheads="1"/>
          </p:cNvSpPr>
          <p:nvPr/>
        </p:nvSpPr>
        <p:spPr bwMode="auto">
          <a:xfrm>
            <a:off x="5329238" y="3130550"/>
            <a:ext cx="274637" cy="255588"/>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3600" smtClean="0">
              <a:solidFill>
                <a:srgbClr val="0000FF"/>
              </a:solidFill>
              <a:latin typeface="Times New Roman" pitchFamily="18" charset="0"/>
            </a:endParaRPr>
          </a:p>
        </p:txBody>
      </p:sp>
      <p:sp>
        <p:nvSpPr>
          <p:cNvPr id="131127" name="Line 55"/>
          <p:cNvSpPr>
            <a:spLocks noChangeShapeType="1"/>
          </p:cNvSpPr>
          <p:nvPr/>
        </p:nvSpPr>
        <p:spPr bwMode="auto">
          <a:xfrm rot="18584975" flipV="1">
            <a:off x="4946650" y="1862138"/>
            <a:ext cx="71437" cy="1639888"/>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3600" smtClean="0">
              <a:solidFill>
                <a:srgbClr val="0000FF"/>
              </a:solidFill>
              <a:latin typeface="Times New Roman" pitchFamily="18" charset="0"/>
            </a:endParaRPr>
          </a:p>
        </p:txBody>
      </p:sp>
      <p:sp>
        <p:nvSpPr>
          <p:cNvPr id="131128" name="Line 56"/>
          <p:cNvSpPr>
            <a:spLocks noChangeShapeType="1"/>
          </p:cNvSpPr>
          <p:nvPr/>
        </p:nvSpPr>
        <p:spPr bwMode="auto">
          <a:xfrm>
            <a:off x="5603875" y="3276600"/>
            <a:ext cx="0" cy="509588"/>
          </a:xfrm>
          <a:prstGeom prst="line">
            <a:avLst/>
          </a:prstGeom>
          <a:noFill/>
          <a:ln w="952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3600" smtClean="0">
              <a:solidFill>
                <a:srgbClr val="0000FF"/>
              </a:solidFill>
              <a:latin typeface="Times New Roman" pitchFamily="18" charset="0"/>
            </a:endParaRPr>
          </a:p>
        </p:txBody>
      </p:sp>
      <p:sp>
        <p:nvSpPr>
          <p:cNvPr id="131129" name="Line 57"/>
          <p:cNvSpPr>
            <a:spLocks noChangeShapeType="1"/>
          </p:cNvSpPr>
          <p:nvPr/>
        </p:nvSpPr>
        <p:spPr bwMode="auto">
          <a:xfrm rot="18900000">
            <a:off x="4452938" y="2039938"/>
            <a:ext cx="0" cy="400050"/>
          </a:xfrm>
          <a:prstGeom prst="line">
            <a:avLst/>
          </a:prstGeom>
          <a:noFill/>
          <a:ln w="571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3600" smtClean="0">
              <a:solidFill>
                <a:srgbClr val="0000FF"/>
              </a:solidFill>
              <a:latin typeface="Times New Roman" pitchFamily="18" charset="0"/>
            </a:endParaRPr>
          </a:p>
        </p:txBody>
      </p:sp>
      <p:sp>
        <p:nvSpPr>
          <p:cNvPr id="131132" name="Line 60"/>
          <p:cNvSpPr>
            <a:spLocks noChangeShapeType="1"/>
          </p:cNvSpPr>
          <p:nvPr/>
        </p:nvSpPr>
        <p:spPr bwMode="auto">
          <a:xfrm flipH="1">
            <a:off x="3867150" y="2100263"/>
            <a:ext cx="455613" cy="5461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3600" smtClean="0">
              <a:solidFill>
                <a:srgbClr val="0000FF"/>
              </a:solidFill>
              <a:latin typeface="Times New Roman" pitchFamily="18" charset="0"/>
            </a:endParaRPr>
          </a:p>
        </p:txBody>
      </p:sp>
      <p:sp>
        <p:nvSpPr>
          <p:cNvPr id="131134" name="Oval 62"/>
          <p:cNvSpPr>
            <a:spLocks noChangeArrowheads="1"/>
          </p:cNvSpPr>
          <p:nvPr/>
        </p:nvSpPr>
        <p:spPr bwMode="auto">
          <a:xfrm>
            <a:off x="5429250" y="3252788"/>
            <a:ext cx="65088" cy="60325"/>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3600" smtClean="0">
              <a:solidFill>
                <a:srgbClr val="0000FF"/>
              </a:solidFill>
              <a:latin typeface="Times New Roman" pitchFamily="18" charset="0"/>
            </a:endParaRPr>
          </a:p>
        </p:txBody>
      </p:sp>
      <p:sp>
        <p:nvSpPr>
          <p:cNvPr id="131135" name="Line 63"/>
          <p:cNvSpPr>
            <a:spLocks noChangeShapeType="1"/>
          </p:cNvSpPr>
          <p:nvPr/>
        </p:nvSpPr>
        <p:spPr bwMode="auto">
          <a:xfrm flipV="1">
            <a:off x="5819775" y="2463800"/>
            <a:ext cx="0" cy="2124075"/>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3600" smtClean="0">
              <a:solidFill>
                <a:srgbClr val="0000FF"/>
              </a:solidFill>
              <a:latin typeface="Times New Roman" pitchFamily="18" charset="0"/>
            </a:endParaRPr>
          </a:p>
        </p:txBody>
      </p:sp>
      <p:sp>
        <p:nvSpPr>
          <p:cNvPr id="131137" name="Oval 65"/>
          <p:cNvSpPr>
            <a:spLocks noChangeArrowheads="1"/>
          </p:cNvSpPr>
          <p:nvPr/>
        </p:nvSpPr>
        <p:spPr bwMode="auto">
          <a:xfrm>
            <a:off x="4257675" y="2039938"/>
            <a:ext cx="130175" cy="12065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3600" smtClean="0">
              <a:solidFill>
                <a:srgbClr val="0000FF"/>
              </a:solidFill>
              <a:latin typeface="Times New Roman" pitchFamily="18" charset="0"/>
            </a:endParaRPr>
          </a:p>
        </p:txBody>
      </p:sp>
      <p:sp>
        <p:nvSpPr>
          <p:cNvPr id="131138" name="Line 66"/>
          <p:cNvSpPr>
            <a:spLocks noChangeShapeType="1"/>
          </p:cNvSpPr>
          <p:nvPr/>
        </p:nvSpPr>
        <p:spPr bwMode="auto">
          <a:xfrm>
            <a:off x="5429250" y="4587875"/>
            <a:ext cx="779463" cy="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3600" smtClean="0">
              <a:solidFill>
                <a:srgbClr val="0000FF"/>
              </a:solidFill>
              <a:latin typeface="Times New Roman" pitchFamily="18" charset="0"/>
            </a:endParaRPr>
          </a:p>
        </p:txBody>
      </p:sp>
      <p:sp>
        <p:nvSpPr>
          <p:cNvPr id="131141" name="Text Box 69"/>
          <p:cNvSpPr txBox="1">
            <a:spLocks noChangeArrowheads="1"/>
          </p:cNvSpPr>
          <p:nvPr/>
        </p:nvSpPr>
        <p:spPr bwMode="auto">
          <a:xfrm>
            <a:off x="5299075" y="3921125"/>
            <a:ext cx="4556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af-ZA" sz="3600" smtClean="0">
              <a:solidFill>
                <a:srgbClr val="0000FF"/>
              </a:solidFill>
              <a:latin typeface="Times New Roman" pitchFamily="18" charset="0"/>
            </a:endParaRPr>
          </a:p>
        </p:txBody>
      </p:sp>
      <p:sp>
        <p:nvSpPr>
          <p:cNvPr id="131142" name="Text Box 70"/>
          <p:cNvSpPr txBox="1">
            <a:spLocks noChangeArrowheads="1"/>
          </p:cNvSpPr>
          <p:nvPr/>
        </p:nvSpPr>
        <p:spPr bwMode="auto">
          <a:xfrm>
            <a:off x="4519613" y="1857375"/>
            <a:ext cx="6492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400" dirty="0" smtClean="0">
                <a:solidFill>
                  <a:srgbClr val="0000FF"/>
                </a:solidFill>
                <a:latin typeface="Times New Roman" pitchFamily="18" charset="0"/>
              </a:rPr>
              <a:t>F</a:t>
            </a:r>
            <a:r>
              <a:rPr lang="en-US" sz="2400" baseline="-25000" dirty="0">
                <a:solidFill>
                  <a:srgbClr val="0000FF"/>
                </a:solidFill>
                <a:latin typeface="Times New Roman" pitchFamily="18" charset="0"/>
              </a:rPr>
              <a:t>1</a:t>
            </a:r>
            <a:endParaRPr lang="en-US" sz="2400" baseline="-25000" dirty="0" smtClean="0">
              <a:solidFill>
                <a:srgbClr val="0000FF"/>
              </a:solidFill>
              <a:latin typeface="Times New Roman" pitchFamily="18" charset="0"/>
            </a:endParaRPr>
          </a:p>
        </p:txBody>
      </p:sp>
      <p:sp>
        <p:nvSpPr>
          <p:cNvPr id="131143" name="Line 71"/>
          <p:cNvSpPr>
            <a:spLocks noChangeShapeType="1"/>
          </p:cNvSpPr>
          <p:nvPr/>
        </p:nvSpPr>
        <p:spPr bwMode="auto">
          <a:xfrm>
            <a:off x="4583113" y="1917700"/>
            <a:ext cx="260350" cy="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3600" smtClean="0">
              <a:solidFill>
                <a:srgbClr val="0000FF"/>
              </a:solidFill>
              <a:latin typeface="Times New Roman" pitchFamily="18" charset="0"/>
            </a:endParaRPr>
          </a:p>
        </p:txBody>
      </p:sp>
      <p:sp>
        <p:nvSpPr>
          <p:cNvPr id="131152" name="Line 80"/>
          <p:cNvSpPr>
            <a:spLocks noChangeShapeType="1"/>
          </p:cNvSpPr>
          <p:nvPr/>
        </p:nvSpPr>
        <p:spPr bwMode="auto">
          <a:xfrm flipH="1" flipV="1">
            <a:off x="3886200" y="1828800"/>
            <a:ext cx="457200" cy="3048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3600" smtClean="0">
              <a:solidFill>
                <a:srgbClr val="0000FF"/>
              </a:solidFill>
              <a:latin typeface="Times New Roman" pitchFamily="18" charset="0"/>
            </a:endParaRPr>
          </a:p>
        </p:txBody>
      </p:sp>
      <p:grpSp>
        <p:nvGrpSpPr>
          <p:cNvPr id="131158" name="Group 86"/>
          <p:cNvGrpSpPr>
            <a:grpSpLocks/>
          </p:cNvGrpSpPr>
          <p:nvPr/>
        </p:nvGrpSpPr>
        <p:grpSpPr bwMode="auto">
          <a:xfrm rot="1443174">
            <a:off x="2514600" y="2286000"/>
            <a:ext cx="847725" cy="1138238"/>
            <a:chOff x="1712" y="2064"/>
            <a:chExt cx="352" cy="672"/>
          </a:xfrm>
        </p:grpSpPr>
        <p:sp>
          <p:nvSpPr>
            <p:cNvPr id="131159" name="Freeform 87"/>
            <p:cNvSpPr>
              <a:spLocks/>
            </p:cNvSpPr>
            <p:nvPr/>
          </p:nvSpPr>
          <p:spPr bwMode="auto">
            <a:xfrm>
              <a:off x="1712" y="2064"/>
              <a:ext cx="352" cy="672"/>
            </a:xfrm>
            <a:custGeom>
              <a:avLst/>
              <a:gdLst>
                <a:gd name="T0" fmla="*/ 400 w 400"/>
                <a:gd name="T1" fmla="*/ 624 h 624"/>
                <a:gd name="T2" fmla="*/ 112 w 400"/>
                <a:gd name="T3" fmla="*/ 384 h 624"/>
                <a:gd name="T4" fmla="*/ 16 w 400"/>
                <a:gd name="T5" fmla="*/ 144 h 624"/>
                <a:gd name="T6" fmla="*/ 16 w 400"/>
                <a:gd name="T7" fmla="*/ 0 h 624"/>
              </a:gdLst>
              <a:ahLst/>
              <a:cxnLst>
                <a:cxn ang="0">
                  <a:pos x="T0" y="T1"/>
                </a:cxn>
                <a:cxn ang="0">
                  <a:pos x="T2" y="T3"/>
                </a:cxn>
                <a:cxn ang="0">
                  <a:pos x="T4" y="T5"/>
                </a:cxn>
                <a:cxn ang="0">
                  <a:pos x="T6" y="T7"/>
                </a:cxn>
              </a:cxnLst>
              <a:rect l="0" t="0" r="r" b="b"/>
              <a:pathLst>
                <a:path w="400" h="624">
                  <a:moveTo>
                    <a:pt x="400" y="624"/>
                  </a:moveTo>
                  <a:cubicBezTo>
                    <a:pt x="288" y="544"/>
                    <a:pt x="176" y="464"/>
                    <a:pt x="112" y="384"/>
                  </a:cubicBezTo>
                  <a:cubicBezTo>
                    <a:pt x="48" y="304"/>
                    <a:pt x="32" y="208"/>
                    <a:pt x="16" y="144"/>
                  </a:cubicBezTo>
                  <a:cubicBezTo>
                    <a:pt x="0" y="80"/>
                    <a:pt x="16" y="24"/>
                    <a:pt x="16" y="0"/>
                  </a:cubicBezTo>
                </a:path>
              </a:pathLst>
            </a:custGeom>
            <a:noFill/>
            <a:ln w="57150" cap="flat" cmpd="sng">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3600" smtClean="0">
                <a:solidFill>
                  <a:srgbClr val="0000FF"/>
                </a:solidFill>
                <a:latin typeface="Times New Roman" pitchFamily="18" charset="0"/>
              </a:endParaRPr>
            </a:p>
          </p:txBody>
        </p:sp>
        <p:sp>
          <p:nvSpPr>
            <p:cNvPr id="131160" name="Line 88"/>
            <p:cNvSpPr>
              <a:spLocks noChangeShapeType="1"/>
            </p:cNvSpPr>
            <p:nvPr/>
          </p:nvSpPr>
          <p:spPr bwMode="auto">
            <a:xfrm flipV="1">
              <a:off x="1728" y="2064"/>
              <a:ext cx="0" cy="144"/>
            </a:xfrm>
            <a:prstGeom prst="line">
              <a:avLst/>
            </a:prstGeom>
            <a:noFill/>
            <a:ln w="571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3600" smtClean="0">
                <a:solidFill>
                  <a:srgbClr val="0000FF"/>
                </a:solidFill>
                <a:latin typeface="Times New Roman" pitchFamily="18" charset="0"/>
              </a:endParaRPr>
            </a:p>
          </p:txBody>
        </p:sp>
      </p:grpSp>
    </p:spTree>
    <p:extLst>
      <p:ext uri="{BB962C8B-B14F-4D97-AF65-F5344CB8AC3E}">
        <p14:creationId xmlns:p14="http://schemas.microsoft.com/office/powerpoint/2010/main" val="3442400235"/>
      </p:ext>
    </p:extLst>
  </p:cSld>
  <p:clrMapOvr>
    <a:masterClrMapping/>
  </p:clrMapOvr>
  <p:transition spd="slow">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31158"/>
                                        </p:tgtEl>
                                        <p:attrNameLst>
                                          <p:attrName>style.visibility</p:attrName>
                                        </p:attrNameLst>
                                      </p:cBhvr>
                                      <p:to>
                                        <p:strVal val="visible"/>
                                      </p:to>
                                    </p:set>
                                    <p:animEffect transition="in" filter="diamond(in)">
                                      <p:cBhvr>
                                        <p:cTn id="7" dur="2000"/>
                                        <p:tgtEl>
                                          <p:spTgt spid="1311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31087">
                                            <p:txEl>
                                              <p:pRg st="0" end="0"/>
                                            </p:txEl>
                                          </p:spTgt>
                                        </p:tgtEl>
                                        <p:attrNameLst>
                                          <p:attrName>style.visibility</p:attrName>
                                        </p:attrNameLst>
                                      </p:cBhvr>
                                      <p:to>
                                        <p:strVal val="visible"/>
                                      </p:to>
                                    </p:set>
                                    <p:animEffect transition="in" filter="box(in)">
                                      <p:cBhvr>
                                        <p:cTn id="12" dur="500"/>
                                        <p:tgtEl>
                                          <p:spTgt spid="1310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0063" name="Text Box 15"/>
          <p:cNvSpPr txBox="1">
            <a:spLocks noChangeArrowheads="1"/>
          </p:cNvSpPr>
          <p:nvPr/>
        </p:nvSpPr>
        <p:spPr bwMode="auto">
          <a:xfrm>
            <a:off x="1730375" y="4665663"/>
            <a:ext cx="6781800" cy="641350"/>
          </a:xfrm>
          <a:prstGeom prst="rect">
            <a:avLst/>
          </a:prstGeom>
          <a:noFill/>
          <a:ln>
            <a:noFill/>
          </a:ln>
          <a:effectLst/>
        </p:spPr>
        <p:txBody>
          <a:bodyPr>
            <a:spAutoFit/>
          </a:bodyPr>
          <a:lstStyle/>
          <a:p>
            <a:pPr fontAlgn="base">
              <a:spcBef>
                <a:spcPct val="50000"/>
              </a:spcBef>
              <a:spcAft>
                <a:spcPct val="0"/>
              </a:spcAft>
            </a:pPr>
            <a:r>
              <a:rPr lang="en-US" sz="2400" dirty="0" smtClean="0">
                <a:solidFill>
                  <a:srgbClr val="FF33CC"/>
                </a:solidFill>
                <a:latin typeface="Times New Roman" pitchFamily="18" charset="0"/>
              </a:rPr>
              <a:t> </a:t>
            </a:r>
            <a:r>
              <a:rPr lang="en-US" sz="3600" dirty="0" err="1" smtClean="0">
                <a:solidFill>
                  <a:srgbClr val="000000"/>
                </a:solidFill>
                <a:latin typeface="Times New Roman" pitchFamily="18" charset="0"/>
              </a:rPr>
              <a:t>Vật</a:t>
            </a:r>
            <a:r>
              <a:rPr lang="en-US" sz="3600" dirty="0" smtClean="0">
                <a:solidFill>
                  <a:srgbClr val="000000"/>
                </a:solidFill>
                <a:latin typeface="Times New Roman" pitchFamily="18" charset="0"/>
              </a:rPr>
              <a:t> quay </a:t>
            </a:r>
            <a:r>
              <a:rPr lang="en-US" sz="3600" dirty="0" err="1" smtClean="0">
                <a:solidFill>
                  <a:srgbClr val="000000"/>
                </a:solidFill>
                <a:latin typeface="Times New Roman" pitchFamily="18" charset="0"/>
              </a:rPr>
              <a:t>ngược</a:t>
            </a:r>
            <a:r>
              <a:rPr lang="en-US" sz="3600" dirty="0" smtClean="0">
                <a:solidFill>
                  <a:srgbClr val="000000"/>
                </a:solidFill>
                <a:latin typeface="Times New Roman" pitchFamily="18" charset="0"/>
              </a:rPr>
              <a:t> </a:t>
            </a:r>
            <a:r>
              <a:rPr lang="en-US" sz="3600" dirty="0" err="1" smtClean="0">
                <a:solidFill>
                  <a:srgbClr val="000000"/>
                </a:solidFill>
                <a:latin typeface="Times New Roman" pitchFamily="18" charset="0"/>
              </a:rPr>
              <a:t>chiều</a:t>
            </a:r>
            <a:r>
              <a:rPr lang="en-US" sz="3600" dirty="0" smtClean="0">
                <a:solidFill>
                  <a:srgbClr val="000000"/>
                </a:solidFill>
                <a:latin typeface="Times New Roman" pitchFamily="18" charset="0"/>
              </a:rPr>
              <a:t> </a:t>
            </a:r>
            <a:r>
              <a:rPr lang="en-US" sz="3600" dirty="0" err="1" smtClean="0">
                <a:solidFill>
                  <a:srgbClr val="000000"/>
                </a:solidFill>
                <a:latin typeface="Times New Roman" pitchFamily="18" charset="0"/>
              </a:rPr>
              <a:t>kim</a:t>
            </a:r>
            <a:r>
              <a:rPr lang="en-US" sz="3600" dirty="0" smtClean="0">
                <a:solidFill>
                  <a:srgbClr val="000000"/>
                </a:solidFill>
                <a:latin typeface="Times New Roman" pitchFamily="18" charset="0"/>
              </a:rPr>
              <a:t> </a:t>
            </a:r>
            <a:r>
              <a:rPr lang="en-US" sz="3600" dirty="0" err="1" smtClean="0">
                <a:solidFill>
                  <a:srgbClr val="000000"/>
                </a:solidFill>
                <a:latin typeface="Times New Roman" pitchFamily="18" charset="0"/>
              </a:rPr>
              <a:t>đồng</a:t>
            </a:r>
            <a:r>
              <a:rPr lang="en-US" sz="3600" dirty="0" smtClean="0">
                <a:solidFill>
                  <a:srgbClr val="000000"/>
                </a:solidFill>
                <a:latin typeface="Times New Roman" pitchFamily="18" charset="0"/>
              </a:rPr>
              <a:t> </a:t>
            </a:r>
            <a:r>
              <a:rPr lang="en-US" sz="3600" dirty="0" err="1" smtClean="0">
                <a:solidFill>
                  <a:srgbClr val="000000"/>
                </a:solidFill>
                <a:latin typeface="Times New Roman" pitchFamily="18" charset="0"/>
              </a:rPr>
              <a:t>hồ</a:t>
            </a:r>
            <a:endParaRPr lang="en-US" sz="3600" dirty="0" smtClean="0">
              <a:solidFill>
                <a:srgbClr val="000000"/>
              </a:solidFill>
              <a:latin typeface="Times New Roman" pitchFamily="18" charset="0"/>
            </a:endParaRPr>
          </a:p>
        </p:txBody>
      </p:sp>
      <p:grpSp>
        <p:nvGrpSpPr>
          <p:cNvPr id="130069" name="Group 21"/>
          <p:cNvGrpSpPr>
            <a:grpSpLocks/>
          </p:cNvGrpSpPr>
          <p:nvPr/>
        </p:nvGrpSpPr>
        <p:grpSpPr bwMode="auto">
          <a:xfrm rot="6318348">
            <a:off x="2133600" y="2286000"/>
            <a:ext cx="1143000" cy="228600"/>
            <a:chOff x="2640" y="2544"/>
            <a:chExt cx="720" cy="144"/>
          </a:xfrm>
        </p:grpSpPr>
        <p:sp>
          <p:nvSpPr>
            <p:cNvPr id="130064" name="Freeform 16"/>
            <p:cNvSpPr>
              <a:spLocks/>
            </p:cNvSpPr>
            <p:nvPr/>
          </p:nvSpPr>
          <p:spPr bwMode="auto">
            <a:xfrm>
              <a:off x="2640" y="2544"/>
              <a:ext cx="720" cy="144"/>
            </a:xfrm>
            <a:custGeom>
              <a:avLst/>
              <a:gdLst>
                <a:gd name="T0" fmla="*/ 0 w 720"/>
                <a:gd name="T1" fmla="*/ 0 h 144"/>
                <a:gd name="T2" fmla="*/ 384 w 720"/>
                <a:gd name="T3" fmla="*/ 144 h 144"/>
                <a:gd name="T4" fmla="*/ 720 w 720"/>
                <a:gd name="T5" fmla="*/ 0 h 144"/>
              </a:gdLst>
              <a:ahLst/>
              <a:cxnLst>
                <a:cxn ang="0">
                  <a:pos x="T0" y="T1"/>
                </a:cxn>
                <a:cxn ang="0">
                  <a:pos x="T2" y="T3"/>
                </a:cxn>
                <a:cxn ang="0">
                  <a:pos x="T4" y="T5"/>
                </a:cxn>
              </a:cxnLst>
              <a:rect l="0" t="0" r="r" b="b"/>
              <a:pathLst>
                <a:path w="720" h="144">
                  <a:moveTo>
                    <a:pt x="0" y="0"/>
                  </a:moveTo>
                  <a:cubicBezTo>
                    <a:pt x="132" y="72"/>
                    <a:pt x="264" y="144"/>
                    <a:pt x="384" y="144"/>
                  </a:cubicBezTo>
                  <a:cubicBezTo>
                    <a:pt x="504" y="144"/>
                    <a:pt x="664" y="24"/>
                    <a:pt x="720" y="0"/>
                  </a:cubicBezTo>
                </a:path>
              </a:pathLst>
            </a:custGeom>
            <a:noFill/>
            <a:ln w="38100" cap="flat" cmpd="sng">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3600" smtClean="0">
                <a:solidFill>
                  <a:srgbClr val="0000FF"/>
                </a:solidFill>
                <a:latin typeface="Times New Roman" pitchFamily="18" charset="0"/>
              </a:endParaRPr>
            </a:p>
          </p:txBody>
        </p:sp>
        <p:sp>
          <p:nvSpPr>
            <p:cNvPr id="130065" name="Line 17"/>
            <p:cNvSpPr>
              <a:spLocks noChangeShapeType="1"/>
            </p:cNvSpPr>
            <p:nvPr/>
          </p:nvSpPr>
          <p:spPr bwMode="auto">
            <a:xfrm flipV="1">
              <a:off x="3264" y="2544"/>
              <a:ext cx="96" cy="48"/>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3600" smtClean="0">
                <a:solidFill>
                  <a:srgbClr val="0000FF"/>
                </a:solidFill>
                <a:latin typeface="Times New Roman" pitchFamily="18" charset="0"/>
              </a:endParaRPr>
            </a:p>
          </p:txBody>
        </p:sp>
      </p:grpSp>
      <p:sp>
        <p:nvSpPr>
          <p:cNvPr id="130072" name="Text Box 24"/>
          <p:cNvSpPr txBox="1">
            <a:spLocks noChangeArrowheads="1"/>
          </p:cNvSpPr>
          <p:nvPr/>
        </p:nvSpPr>
        <p:spPr bwMode="auto">
          <a:xfrm>
            <a:off x="1257300" y="76200"/>
            <a:ext cx="6781800" cy="1190625"/>
          </a:xfrm>
          <a:prstGeom prst="rect">
            <a:avLst/>
          </a:prstGeom>
          <a:noFill/>
          <a:ln>
            <a:noFill/>
          </a:ln>
          <a:effectLst/>
        </p:spPr>
        <p:txBody>
          <a:bodyPr>
            <a:spAutoFit/>
          </a:bodyPr>
          <a:lstStyle/>
          <a:p>
            <a:pPr fontAlgn="base">
              <a:spcBef>
                <a:spcPct val="0"/>
              </a:spcBef>
              <a:spcAft>
                <a:spcPct val="0"/>
              </a:spcAft>
            </a:pPr>
            <a:r>
              <a:rPr lang="en-US" sz="3600" dirty="0" err="1" smtClean="0">
                <a:solidFill>
                  <a:srgbClr val="000000"/>
                </a:solidFill>
                <a:latin typeface="Times New Roman" pitchFamily="18" charset="0"/>
                <a:sym typeface="Wingdings" pitchFamily="2" charset="2"/>
              </a:rPr>
              <a:t>Nếu</a:t>
            </a:r>
            <a:r>
              <a:rPr lang="en-US" sz="3600" dirty="0" smtClean="0">
                <a:solidFill>
                  <a:srgbClr val="000000"/>
                </a:solidFill>
                <a:latin typeface="Times New Roman" pitchFamily="18" charset="0"/>
                <a:sym typeface="Wingdings" pitchFamily="2" charset="2"/>
              </a:rPr>
              <a:t> </a:t>
            </a:r>
            <a:r>
              <a:rPr lang="en-US" sz="3600" dirty="0" err="1" smtClean="0">
                <a:solidFill>
                  <a:srgbClr val="000000"/>
                </a:solidFill>
                <a:latin typeface="Times New Roman" pitchFamily="18" charset="0"/>
                <a:sym typeface="Wingdings" pitchFamily="2" charset="2"/>
              </a:rPr>
              <a:t>chỉ</a:t>
            </a:r>
            <a:r>
              <a:rPr lang="en-US" sz="3600" dirty="0" smtClean="0">
                <a:solidFill>
                  <a:srgbClr val="000000"/>
                </a:solidFill>
                <a:latin typeface="Times New Roman" pitchFamily="18" charset="0"/>
                <a:sym typeface="Wingdings" pitchFamily="2" charset="2"/>
              </a:rPr>
              <a:t> </a:t>
            </a:r>
            <a:r>
              <a:rPr lang="en-US" sz="3600" dirty="0" err="1" smtClean="0">
                <a:solidFill>
                  <a:srgbClr val="000000"/>
                </a:solidFill>
                <a:latin typeface="Times New Roman" pitchFamily="18" charset="0"/>
                <a:sym typeface="Wingdings" pitchFamily="2" charset="2"/>
              </a:rPr>
              <a:t>có</a:t>
            </a:r>
            <a:r>
              <a:rPr lang="en-US" sz="3600" dirty="0" smtClean="0">
                <a:solidFill>
                  <a:srgbClr val="000000"/>
                </a:solidFill>
                <a:latin typeface="Times New Roman" pitchFamily="18" charset="0"/>
                <a:sym typeface="Wingdings" pitchFamily="2" charset="2"/>
              </a:rPr>
              <a:t> </a:t>
            </a:r>
            <a:r>
              <a:rPr lang="en-US" sz="3600" dirty="0" err="1" smtClean="0">
                <a:solidFill>
                  <a:srgbClr val="000000"/>
                </a:solidFill>
                <a:latin typeface="Times New Roman" pitchFamily="18" charset="0"/>
                <a:sym typeface="Wingdings" pitchFamily="2" charset="2"/>
              </a:rPr>
              <a:t>lực</a:t>
            </a:r>
            <a:r>
              <a:rPr lang="en-US" sz="3600" dirty="0" smtClean="0">
                <a:solidFill>
                  <a:srgbClr val="000000"/>
                </a:solidFill>
                <a:latin typeface="Times New Roman" pitchFamily="18" charset="0"/>
                <a:sym typeface="Wingdings" pitchFamily="2" charset="2"/>
              </a:rPr>
              <a:t> F</a:t>
            </a:r>
            <a:r>
              <a:rPr lang="en-US" sz="3600" baseline="-25000" dirty="0">
                <a:solidFill>
                  <a:srgbClr val="000000"/>
                </a:solidFill>
                <a:latin typeface="Times New Roman" pitchFamily="18" charset="0"/>
                <a:sym typeface="Wingdings" pitchFamily="2" charset="2"/>
              </a:rPr>
              <a:t>2</a:t>
            </a:r>
            <a:r>
              <a:rPr lang="en-US" sz="3600" baseline="-25000" dirty="0" smtClean="0">
                <a:solidFill>
                  <a:srgbClr val="000000"/>
                </a:solidFill>
                <a:latin typeface="Times New Roman" pitchFamily="18" charset="0"/>
                <a:sym typeface="Wingdings" pitchFamily="2" charset="2"/>
              </a:rPr>
              <a:t>,</a:t>
            </a:r>
            <a:r>
              <a:rPr lang="en-US" sz="3600" dirty="0" smtClean="0">
                <a:solidFill>
                  <a:srgbClr val="000000"/>
                </a:solidFill>
                <a:latin typeface="Times New Roman" pitchFamily="18" charset="0"/>
                <a:sym typeface="Wingdings" pitchFamily="2" charset="2"/>
              </a:rPr>
              <a:t> </a:t>
            </a:r>
            <a:r>
              <a:rPr lang="en-US" sz="3600" dirty="0" err="1" smtClean="0">
                <a:solidFill>
                  <a:srgbClr val="000000"/>
                </a:solidFill>
                <a:latin typeface="Times New Roman" pitchFamily="18" charset="0"/>
                <a:sym typeface="Wingdings" pitchFamily="2" charset="2"/>
              </a:rPr>
              <a:t>thì</a:t>
            </a:r>
            <a:r>
              <a:rPr lang="en-US" sz="3600" dirty="0" smtClean="0">
                <a:solidFill>
                  <a:srgbClr val="000000"/>
                </a:solidFill>
                <a:latin typeface="Times New Roman" pitchFamily="18" charset="0"/>
                <a:sym typeface="Wingdings" pitchFamily="2" charset="2"/>
              </a:rPr>
              <a:t> </a:t>
            </a:r>
            <a:r>
              <a:rPr lang="en-US" sz="3600" dirty="0" err="1" smtClean="0">
                <a:solidFill>
                  <a:srgbClr val="000000"/>
                </a:solidFill>
                <a:latin typeface="Times New Roman" pitchFamily="18" charset="0"/>
                <a:sym typeface="Wingdings" pitchFamily="2" charset="2"/>
              </a:rPr>
              <a:t>nó</a:t>
            </a:r>
            <a:r>
              <a:rPr lang="en-US" sz="3600" dirty="0" smtClean="0">
                <a:solidFill>
                  <a:srgbClr val="000000"/>
                </a:solidFill>
                <a:latin typeface="Times New Roman" pitchFamily="18" charset="0"/>
                <a:sym typeface="Wingdings" pitchFamily="2" charset="2"/>
              </a:rPr>
              <a:t> </a:t>
            </a:r>
            <a:r>
              <a:rPr lang="en-US" sz="3600" dirty="0" err="1" smtClean="0">
                <a:solidFill>
                  <a:srgbClr val="000000"/>
                </a:solidFill>
                <a:latin typeface="Times New Roman" pitchFamily="18" charset="0"/>
                <a:sym typeface="Wingdings" pitchFamily="2" charset="2"/>
              </a:rPr>
              <a:t>tác</a:t>
            </a:r>
            <a:r>
              <a:rPr lang="en-US" sz="3600" dirty="0" smtClean="0">
                <a:solidFill>
                  <a:srgbClr val="000000"/>
                </a:solidFill>
                <a:latin typeface="Times New Roman" pitchFamily="18" charset="0"/>
                <a:sym typeface="Wingdings" pitchFamily="2" charset="2"/>
              </a:rPr>
              <a:t> </a:t>
            </a:r>
            <a:r>
              <a:rPr lang="en-US" sz="3600" dirty="0" err="1" smtClean="0">
                <a:solidFill>
                  <a:srgbClr val="000000"/>
                </a:solidFill>
                <a:latin typeface="Times New Roman" pitchFamily="18" charset="0"/>
                <a:sym typeface="Wingdings" pitchFamily="2" charset="2"/>
              </a:rPr>
              <a:t>dụng</a:t>
            </a:r>
            <a:r>
              <a:rPr lang="en-US" sz="3600" dirty="0" smtClean="0">
                <a:solidFill>
                  <a:srgbClr val="000000"/>
                </a:solidFill>
                <a:latin typeface="Times New Roman" pitchFamily="18" charset="0"/>
                <a:sym typeface="Wingdings" pitchFamily="2" charset="2"/>
              </a:rPr>
              <a:t> </a:t>
            </a:r>
            <a:r>
              <a:rPr lang="en-US" sz="3600" dirty="0" err="1" smtClean="0">
                <a:solidFill>
                  <a:srgbClr val="000000"/>
                </a:solidFill>
                <a:latin typeface="Times New Roman" pitchFamily="18" charset="0"/>
                <a:sym typeface="Wingdings" pitchFamily="2" charset="2"/>
              </a:rPr>
              <a:t>thế</a:t>
            </a:r>
            <a:r>
              <a:rPr lang="en-US" sz="3600" dirty="0" smtClean="0">
                <a:solidFill>
                  <a:srgbClr val="000000"/>
                </a:solidFill>
                <a:latin typeface="Times New Roman" pitchFamily="18" charset="0"/>
                <a:sym typeface="Wingdings" pitchFamily="2" charset="2"/>
              </a:rPr>
              <a:t> </a:t>
            </a:r>
            <a:r>
              <a:rPr lang="en-US" sz="3600" dirty="0" err="1" smtClean="0">
                <a:solidFill>
                  <a:srgbClr val="000000"/>
                </a:solidFill>
                <a:latin typeface="Times New Roman" pitchFamily="18" charset="0"/>
                <a:sym typeface="Wingdings" pitchFamily="2" charset="2"/>
              </a:rPr>
              <a:t>nào</a:t>
            </a:r>
            <a:r>
              <a:rPr lang="en-US" sz="3600" dirty="0" smtClean="0">
                <a:solidFill>
                  <a:srgbClr val="000000"/>
                </a:solidFill>
                <a:latin typeface="Times New Roman" pitchFamily="18" charset="0"/>
                <a:sym typeface="Wingdings" pitchFamily="2" charset="2"/>
              </a:rPr>
              <a:t> </a:t>
            </a:r>
            <a:r>
              <a:rPr lang="en-US" sz="3600" dirty="0" err="1" smtClean="0">
                <a:solidFill>
                  <a:srgbClr val="000000"/>
                </a:solidFill>
                <a:latin typeface="Times New Roman" pitchFamily="18" charset="0"/>
                <a:sym typeface="Wingdings" pitchFamily="2" charset="2"/>
              </a:rPr>
              <a:t>đối</a:t>
            </a:r>
            <a:r>
              <a:rPr lang="en-US" sz="3600" dirty="0" smtClean="0">
                <a:solidFill>
                  <a:srgbClr val="000000"/>
                </a:solidFill>
                <a:latin typeface="Times New Roman" pitchFamily="18" charset="0"/>
                <a:sym typeface="Wingdings" pitchFamily="2" charset="2"/>
              </a:rPr>
              <a:t> </a:t>
            </a:r>
            <a:r>
              <a:rPr lang="en-US" sz="3600" dirty="0" err="1" smtClean="0">
                <a:solidFill>
                  <a:srgbClr val="000000"/>
                </a:solidFill>
                <a:latin typeface="Times New Roman" pitchFamily="18" charset="0"/>
                <a:sym typeface="Wingdings" pitchFamily="2" charset="2"/>
              </a:rPr>
              <a:t>với</a:t>
            </a:r>
            <a:r>
              <a:rPr lang="en-US" sz="3600" dirty="0" smtClean="0">
                <a:solidFill>
                  <a:srgbClr val="000000"/>
                </a:solidFill>
                <a:latin typeface="Times New Roman" pitchFamily="18" charset="0"/>
                <a:sym typeface="Wingdings" pitchFamily="2" charset="2"/>
              </a:rPr>
              <a:t> </a:t>
            </a:r>
            <a:r>
              <a:rPr lang="en-US" sz="3600" dirty="0" err="1" smtClean="0">
                <a:solidFill>
                  <a:srgbClr val="000000"/>
                </a:solidFill>
                <a:latin typeface="Times New Roman" pitchFamily="18" charset="0"/>
                <a:sym typeface="Wingdings" pitchFamily="2" charset="2"/>
              </a:rPr>
              <a:t>vật</a:t>
            </a:r>
            <a:r>
              <a:rPr lang="en-US" sz="3600" dirty="0" smtClean="0">
                <a:solidFill>
                  <a:srgbClr val="000000"/>
                </a:solidFill>
                <a:latin typeface="Times New Roman" pitchFamily="18" charset="0"/>
                <a:sym typeface="Wingdings" pitchFamily="2" charset="2"/>
              </a:rPr>
              <a:t>?</a:t>
            </a:r>
            <a:r>
              <a:rPr lang="en-US" sz="3600" dirty="0" smtClean="0">
                <a:solidFill>
                  <a:srgbClr val="FF33CC"/>
                </a:solidFill>
                <a:latin typeface="Times New Roman" pitchFamily="18" charset="0"/>
              </a:rPr>
              <a:t> </a:t>
            </a:r>
          </a:p>
        </p:txBody>
      </p:sp>
      <p:sp>
        <p:nvSpPr>
          <p:cNvPr id="130075" name="Line 27"/>
          <p:cNvSpPr>
            <a:spLocks noChangeShapeType="1"/>
          </p:cNvSpPr>
          <p:nvPr/>
        </p:nvSpPr>
        <p:spPr bwMode="auto">
          <a:xfrm>
            <a:off x="4023447" y="228600"/>
            <a:ext cx="457200" cy="0"/>
          </a:xfrm>
          <a:prstGeom prst="line">
            <a:avLst/>
          </a:prstGeom>
          <a:noFill/>
          <a:ln w="9525">
            <a:solidFill>
              <a:srgbClr val="FF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3600" smtClean="0">
              <a:solidFill>
                <a:srgbClr val="0000FF"/>
              </a:solidFill>
              <a:latin typeface="Times New Roman" pitchFamily="18" charset="0"/>
            </a:endParaRPr>
          </a:p>
        </p:txBody>
      </p:sp>
      <p:sp>
        <p:nvSpPr>
          <p:cNvPr id="130082" name="Text Box 34"/>
          <p:cNvSpPr txBox="1">
            <a:spLocks noChangeArrowheads="1"/>
          </p:cNvSpPr>
          <p:nvPr/>
        </p:nvSpPr>
        <p:spPr bwMode="auto">
          <a:xfrm>
            <a:off x="3011488" y="4024313"/>
            <a:ext cx="3452812"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fontAlgn="base" hangingPunct="0">
              <a:spcBef>
                <a:spcPct val="50000"/>
              </a:spcBef>
              <a:spcAft>
                <a:spcPct val="0"/>
              </a:spcAft>
              <a:buFont typeface="Wingdings" pitchFamily="2" charset="2"/>
              <a:buNone/>
            </a:pPr>
            <a:endParaRPr lang="af-ZA" sz="3600" b="1" i="1" smtClean="0">
              <a:solidFill>
                <a:srgbClr val="CC0099"/>
              </a:solidFill>
              <a:latin typeface="VNI-Times" pitchFamily="2" charset="0"/>
            </a:endParaRPr>
          </a:p>
        </p:txBody>
      </p:sp>
      <p:sp>
        <p:nvSpPr>
          <p:cNvPr id="130083" name="Line 35"/>
          <p:cNvSpPr>
            <a:spLocks noChangeShapeType="1"/>
          </p:cNvSpPr>
          <p:nvPr/>
        </p:nvSpPr>
        <p:spPr bwMode="auto">
          <a:xfrm>
            <a:off x="2133600" y="4576763"/>
            <a:ext cx="44958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3600" smtClean="0">
              <a:solidFill>
                <a:srgbClr val="0000FF"/>
              </a:solidFill>
              <a:latin typeface="Times New Roman" pitchFamily="18" charset="0"/>
            </a:endParaRPr>
          </a:p>
        </p:txBody>
      </p:sp>
      <p:sp>
        <p:nvSpPr>
          <p:cNvPr id="130084" name="Rectangle 36"/>
          <p:cNvSpPr>
            <a:spLocks noChangeArrowheads="1"/>
          </p:cNvSpPr>
          <p:nvPr/>
        </p:nvSpPr>
        <p:spPr bwMode="auto">
          <a:xfrm>
            <a:off x="3340100" y="3859213"/>
            <a:ext cx="149225" cy="12541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3600" smtClean="0">
              <a:solidFill>
                <a:srgbClr val="0000FF"/>
              </a:solidFill>
              <a:latin typeface="Times New Roman" pitchFamily="18" charset="0"/>
            </a:endParaRPr>
          </a:p>
        </p:txBody>
      </p:sp>
      <p:sp>
        <p:nvSpPr>
          <p:cNvPr id="130085" name="Rectangle 37" descr="Small confetti"/>
          <p:cNvSpPr>
            <a:spLocks noChangeArrowheads="1"/>
          </p:cNvSpPr>
          <p:nvPr/>
        </p:nvSpPr>
        <p:spPr bwMode="auto">
          <a:xfrm>
            <a:off x="3340100" y="3749675"/>
            <a:ext cx="149225" cy="125413"/>
          </a:xfrm>
          <a:prstGeom prst="rect">
            <a:avLst/>
          </a:prstGeom>
          <a:pattFill prst="smConfetti">
            <a:fgClr>
              <a:srgbClr val="0000FF"/>
            </a:fgClr>
            <a:bgClr>
              <a:srgbClr val="EDB1DF"/>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3600" smtClean="0">
              <a:solidFill>
                <a:srgbClr val="0000FF"/>
              </a:solidFill>
              <a:latin typeface="Times New Roman" pitchFamily="18" charset="0"/>
            </a:endParaRPr>
          </a:p>
        </p:txBody>
      </p:sp>
      <p:sp>
        <p:nvSpPr>
          <p:cNvPr id="130087" name="Rectangle 39"/>
          <p:cNvSpPr>
            <a:spLocks noChangeArrowheads="1"/>
          </p:cNvSpPr>
          <p:nvPr/>
        </p:nvSpPr>
        <p:spPr bwMode="auto">
          <a:xfrm>
            <a:off x="3668713" y="1600200"/>
            <a:ext cx="165100" cy="2765425"/>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3600" smtClean="0">
              <a:solidFill>
                <a:srgbClr val="0000FF"/>
              </a:solidFill>
              <a:latin typeface="Times New Roman" pitchFamily="18" charset="0"/>
            </a:endParaRPr>
          </a:p>
        </p:txBody>
      </p:sp>
      <p:sp>
        <p:nvSpPr>
          <p:cNvPr id="130088" name="Oval 40"/>
          <p:cNvSpPr>
            <a:spLocks noChangeArrowheads="1"/>
          </p:cNvSpPr>
          <p:nvPr/>
        </p:nvSpPr>
        <p:spPr bwMode="auto">
          <a:xfrm>
            <a:off x="2955925" y="1985963"/>
            <a:ext cx="1585913" cy="1598612"/>
          </a:xfrm>
          <a:prstGeom prst="ellipse">
            <a:avLst/>
          </a:prstGeom>
          <a:solidFill>
            <a:schemeClr val="accent1"/>
          </a:solidFill>
          <a:ln w="9525">
            <a:solidFill>
              <a:srgbClr val="FF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3600" smtClean="0">
              <a:solidFill>
                <a:srgbClr val="0000FF"/>
              </a:solidFill>
              <a:latin typeface="Times New Roman" pitchFamily="18" charset="0"/>
            </a:endParaRPr>
          </a:p>
        </p:txBody>
      </p:sp>
      <p:sp>
        <p:nvSpPr>
          <p:cNvPr id="130089" name="AutoShape 41"/>
          <p:cNvSpPr>
            <a:spLocks noChangeArrowheads="1"/>
          </p:cNvSpPr>
          <p:nvPr/>
        </p:nvSpPr>
        <p:spPr bwMode="auto">
          <a:xfrm>
            <a:off x="3406775" y="2449513"/>
            <a:ext cx="679450" cy="654050"/>
          </a:xfrm>
          <a:custGeom>
            <a:avLst/>
            <a:gdLst>
              <a:gd name="G0" fmla="+- 5177 0 0"/>
              <a:gd name="G1" fmla="+- 21600 0 5177"/>
              <a:gd name="G2" fmla="+- 21600 0 5177"/>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177" y="10800"/>
                </a:moveTo>
                <a:cubicBezTo>
                  <a:pt x="5177" y="13905"/>
                  <a:pt x="7695" y="16423"/>
                  <a:pt x="10800" y="16423"/>
                </a:cubicBezTo>
                <a:cubicBezTo>
                  <a:pt x="13905" y="16423"/>
                  <a:pt x="16423" y="13905"/>
                  <a:pt x="16423" y="10800"/>
                </a:cubicBezTo>
                <a:cubicBezTo>
                  <a:pt x="16423" y="7695"/>
                  <a:pt x="13905" y="5177"/>
                  <a:pt x="10800" y="5177"/>
                </a:cubicBezTo>
                <a:cubicBezTo>
                  <a:pt x="7695" y="5177"/>
                  <a:pt x="5177" y="7695"/>
                  <a:pt x="5177" y="10800"/>
                </a:cubicBezTo>
                <a:close/>
              </a:path>
            </a:pathLst>
          </a:custGeom>
          <a:solidFill>
            <a:srgbClr val="ADDEF1"/>
          </a:solidFill>
          <a:ln w="9525">
            <a:solidFill>
              <a:srgbClr val="FF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3600" smtClean="0">
              <a:solidFill>
                <a:srgbClr val="0000FF"/>
              </a:solidFill>
              <a:latin typeface="Times New Roman" pitchFamily="18" charset="0"/>
            </a:endParaRPr>
          </a:p>
        </p:txBody>
      </p:sp>
      <p:sp>
        <p:nvSpPr>
          <p:cNvPr id="130090" name="AutoShape 42"/>
          <p:cNvSpPr>
            <a:spLocks noChangeArrowheads="1"/>
          </p:cNvSpPr>
          <p:nvPr/>
        </p:nvSpPr>
        <p:spPr bwMode="auto">
          <a:xfrm>
            <a:off x="3117850" y="2149475"/>
            <a:ext cx="1258888" cy="1277938"/>
          </a:xfrm>
          <a:custGeom>
            <a:avLst/>
            <a:gdLst>
              <a:gd name="G0" fmla="+- 2571 0 0"/>
              <a:gd name="G1" fmla="+- 21600 0 2571"/>
              <a:gd name="G2" fmla="+- 21600 0 257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571" y="10800"/>
                </a:moveTo>
                <a:cubicBezTo>
                  <a:pt x="2571" y="15345"/>
                  <a:pt x="6255" y="19029"/>
                  <a:pt x="10800" y="19029"/>
                </a:cubicBezTo>
                <a:cubicBezTo>
                  <a:pt x="15345" y="19029"/>
                  <a:pt x="19029" y="15345"/>
                  <a:pt x="19029" y="10800"/>
                </a:cubicBezTo>
                <a:cubicBezTo>
                  <a:pt x="19029" y="6255"/>
                  <a:pt x="15345" y="2571"/>
                  <a:pt x="10800" y="2571"/>
                </a:cubicBezTo>
                <a:cubicBezTo>
                  <a:pt x="6255" y="2571"/>
                  <a:pt x="2571" y="6255"/>
                  <a:pt x="2571" y="10800"/>
                </a:cubicBezTo>
                <a:close/>
              </a:path>
            </a:pathLst>
          </a:custGeom>
          <a:solidFill>
            <a:srgbClr val="ADDEF1"/>
          </a:solidFill>
          <a:ln w="9525">
            <a:solidFill>
              <a:srgbClr val="FF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3600" smtClean="0">
              <a:solidFill>
                <a:srgbClr val="0000FF"/>
              </a:solidFill>
              <a:latin typeface="Times New Roman" pitchFamily="18" charset="0"/>
            </a:endParaRPr>
          </a:p>
        </p:txBody>
      </p:sp>
      <p:sp>
        <p:nvSpPr>
          <p:cNvPr id="130091" name="Oval 43"/>
          <p:cNvSpPr>
            <a:spLocks noChangeArrowheads="1"/>
          </p:cNvSpPr>
          <p:nvPr/>
        </p:nvSpPr>
        <p:spPr bwMode="auto">
          <a:xfrm>
            <a:off x="3719513" y="2746375"/>
            <a:ext cx="57150" cy="58738"/>
          </a:xfrm>
          <a:prstGeom prst="ellipse">
            <a:avLst/>
          </a:prstGeom>
          <a:solidFill>
            <a:srgbClr val="FF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3600" smtClean="0">
              <a:solidFill>
                <a:srgbClr val="0000FF"/>
              </a:solidFill>
              <a:latin typeface="Times New Roman" pitchFamily="18" charset="0"/>
            </a:endParaRPr>
          </a:p>
        </p:txBody>
      </p:sp>
      <p:sp>
        <p:nvSpPr>
          <p:cNvPr id="130092" name="Rectangle 44"/>
          <p:cNvSpPr>
            <a:spLocks noChangeArrowheads="1"/>
          </p:cNvSpPr>
          <p:nvPr/>
        </p:nvSpPr>
        <p:spPr bwMode="auto">
          <a:xfrm>
            <a:off x="3097213" y="4330700"/>
            <a:ext cx="1304925" cy="249238"/>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3600" smtClean="0">
              <a:solidFill>
                <a:srgbClr val="0000FF"/>
              </a:solidFill>
              <a:latin typeface="Times New Roman" pitchFamily="18" charset="0"/>
            </a:endParaRPr>
          </a:p>
        </p:txBody>
      </p:sp>
      <p:sp>
        <p:nvSpPr>
          <p:cNvPr id="130093" name="Line 45"/>
          <p:cNvSpPr>
            <a:spLocks noChangeShapeType="1"/>
          </p:cNvSpPr>
          <p:nvPr/>
        </p:nvSpPr>
        <p:spPr bwMode="auto">
          <a:xfrm>
            <a:off x="5022850" y="4554538"/>
            <a:ext cx="657225" cy="0"/>
          </a:xfrm>
          <a:prstGeom prst="line">
            <a:avLst/>
          </a:prstGeom>
          <a:noFill/>
          <a:ln w="762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3600" smtClean="0">
              <a:solidFill>
                <a:srgbClr val="0000FF"/>
              </a:solidFill>
              <a:latin typeface="Times New Roman" pitchFamily="18" charset="0"/>
            </a:endParaRPr>
          </a:p>
        </p:txBody>
      </p:sp>
      <p:sp>
        <p:nvSpPr>
          <p:cNvPr id="130094" name="Line 46"/>
          <p:cNvSpPr>
            <a:spLocks noChangeShapeType="1"/>
          </p:cNvSpPr>
          <p:nvPr/>
        </p:nvSpPr>
        <p:spPr bwMode="auto">
          <a:xfrm>
            <a:off x="5056188" y="3330575"/>
            <a:ext cx="29527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3600" smtClean="0">
              <a:solidFill>
                <a:srgbClr val="0000FF"/>
              </a:solidFill>
              <a:latin typeface="Times New Roman" pitchFamily="18" charset="0"/>
            </a:endParaRPr>
          </a:p>
        </p:txBody>
      </p:sp>
      <p:sp>
        <p:nvSpPr>
          <p:cNvPr id="130095" name="Oval 47"/>
          <p:cNvSpPr>
            <a:spLocks noChangeArrowheads="1"/>
          </p:cNvSpPr>
          <p:nvPr/>
        </p:nvSpPr>
        <p:spPr bwMode="auto">
          <a:xfrm>
            <a:off x="4956175" y="3197225"/>
            <a:ext cx="230188" cy="231775"/>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3600" smtClean="0">
              <a:solidFill>
                <a:srgbClr val="0000FF"/>
              </a:solidFill>
              <a:latin typeface="Times New Roman" pitchFamily="18" charset="0"/>
            </a:endParaRPr>
          </a:p>
        </p:txBody>
      </p:sp>
      <p:sp>
        <p:nvSpPr>
          <p:cNvPr id="130099" name="Line 51"/>
          <p:cNvSpPr>
            <a:spLocks noChangeShapeType="1"/>
          </p:cNvSpPr>
          <p:nvPr/>
        </p:nvSpPr>
        <p:spPr bwMode="auto">
          <a:xfrm>
            <a:off x="3394075" y="2757488"/>
            <a:ext cx="0" cy="71596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3600" smtClean="0">
              <a:solidFill>
                <a:srgbClr val="0000FF"/>
              </a:solidFill>
              <a:latin typeface="Times New Roman" pitchFamily="18" charset="0"/>
            </a:endParaRPr>
          </a:p>
        </p:txBody>
      </p:sp>
      <p:sp>
        <p:nvSpPr>
          <p:cNvPr id="130100" name="Line 52"/>
          <p:cNvSpPr>
            <a:spLocks noChangeShapeType="1"/>
          </p:cNvSpPr>
          <p:nvPr/>
        </p:nvSpPr>
        <p:spPr bwMode="auto">
          <a:xfrm>
            <a:off x="3394075" y="2757488"/>
            <a:ext cx="384175"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3600" smtClean="0">
              <a:solidFill>
                <a:srgbClr val="0000FF"/>
              </a:solidFill>
              <a:latin typeface="Times New Roman" pitchFamily="18" charset="0"/>
            </a:endParaRPr>
          </a:p>
        </p:txBody>
      </p:sp>
      <p:sp>
        <p:nvSpPr>
          <p:cNvPr id="130102" name="Line 54"/>
          <p:cNvSpPr>
            <a:spLocks noChangeShapeType="1"/>
          </p:cNvSpPr>
          <p:nvPr/>
        </p:nvSpPr>
        <p:spPr bwMode="auto">
          <a:xfrm>
            <a:off x="3394075" y="2757488"/>
            <a:ext cx="0" cy="992187"/>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3600" smtClean="0">
              <a:solidFill>
                <a:srgbClr val="0000FF"/>
              </a:solidFill>
              <a:latin typeface="Times New Roman" pitchFamily="18" charset="0"/>
            </a:endParaRPr>
          </a:p>
        </p:txBody>
      </p:sp>
      <p:sp>
        <p:nvSpPr>
          <p:cNvPr id="130103" name="Oval 55"/>
          <p:cNvSpPr>
            <a:spLocks noChangeArrowheads="1"/>
          </p:cNvSpPr>
          <p:nvPr/>
        </p:nvSpPr>
        <p:spPr bwMode="auto">
          <a:xfrm>
            <a:off x="5038725" y="3308350"/>
            <a:ext cx="55563" cy="55563"/>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3600" smtClean="0">
              <a:solidFill>
                <a:srgbClr val="0000FF"/>
              </a:solidFill>
              <a:latin typeface="Times New Roman" pitchFamily="18" charset="0"/>
            </a:endParaRPr>
          </a:p>
        </p:txBody>
      </p:sp>
      <p:sp>
        <p:nvSpPr>
          <p:cNvPr id="130104" name="Line 56"/>
          <p:cNvSpPr>
            <a:spLocks noChangeShapeType="1"/>
          </p:cNvSpPr>
          <p:nvPr/>
        </p:nvSpPr>
        <p:spPr bwMode="auto">
          <a:xfrm flipV="1">
            <a:off x="5368925" y="2592388"/>
            <a:ext cx="0" cy="1928812"/>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3600" smtClean="0">
              <a:solidFill>
                <a:srgbClr val="0000FF"/>
              </a:solidFill>
              <a:latin typeface="Times New Roman" pitchFamily="18" charset="0"/>
            </a:endParaRPr>
          </a:p>
        </p:txBody>
      </p:sp>
      <p:sp>
        <p:nvSpPr>
          <p:cNvPr id="130105" name="Oval 57"/>
          <p:cNvSpPr>
            <a:spLocks noChangeArrowheads="1"/>
          </p:cNvSpPr>
          <p:nvPr/>
        </p:nvSpPr>
        <p:spPr bwMode="auto">
          <a:xfrm>
            <a:off x="3340100" y="2757488"/>
            <a:ext cx="109538" cy="109537"/>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3600" smtClean="0">
              <a:solidFill>
                <a:srgbClr val="0000FF"/>
              </a:solidFill>
              <a:latin typeface="Times New Roman" pitchFamily="18" charset="0"/>
            </a:endParaRPr>
          </a:p>
        </p:txBody>
      </p:sp>
      <p:sp>
        <p:nvSpPr>
          <p:cNvPr id="130107" name="Line 59"/>
          <p:cNvSpPr>
            <a:spLocks noChangeShapeType="1"/>
          </p:cNvSpPr>
          <p:nvPr/>
        </p:nvSpPr>
        <p:spPr bwMode="auto">
          <a:xfrm>
            <a:off x="5038725" y="4521200"/>
            <a:ext cx="658813" cy="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3600" smtClean="0">
              <a:solidFill>
                <a:srgbClr val="0000FF"/>
              </a:solidFill>
              <a:latin typeface="Times New Roman" pitchFamily="18" charset="0"/>
            </a:endParaRPr>
          </a:p>
        </p:txBody>
      </p:sp>
      <p:sp>
        <p:nvSpPr>
          <p:cNvPr id="130108" name="Text Box 60"/>
          <p:cNvSpPr txBox="1">
            <a:spLocks noChangeArrowheads="1"/>
          </p:cNvSpPr>
          <p:nvPr/>
        </p:nvSpPr>
        <p:spPr bwMode="auto">
          <a:xfrm>
            <a:off x="2743200" y="3365500"/>
            <a:ext cx="5953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400" dirty="0" smtClean="0">
                <a:solidFill>
                  <a:srgbClr val="0000FF"/>
                </a:solidFill>
                <a:latin typeface="Times New Roman" pitchFamily="18" charset="0"/>
              </a:rPr>
              <a:t>F</a:t>
            </a:r>
            <a:r>
              <a:rPr lang="en-US" sz="2400" baseline="-25000" dirty="0">
                <a:solidFill>
                  <a:srgbClr val="0000FF"/>
                </a:solidFill>
                <a:latin typeface="Times New Roman" pitchFamily="18" charset="0"/>
              </a:rPr>
              <a:t>2</a:t>
            </a:r>
            <a:endParaRPr lang="en-US" sz="2400" baseline="-25000" dirty="0" smtClean="0">
              <a:solidFill>
                <a:srgbClr val="0000FF"/>
              </a:solidFill>
              <a:latin typeface="Times New Roman" pitchFamily="18" charset="0"/>
            </a:endParaRPr>
          </a:p>
        </p:txBody>
      </p:sp>
      <p:sp>
        <p:nvSpPr>
          <p:cNvPr id="130109" name="Line 61"/>
          <p:cNvSpPr>
            <a:spLocks noChangeShapeType="1"/>
          </p:cNvSpPr>
          <p:nvPr/>
        </p:nvSpPr>
        <p:spPr bwMode="auto">
          <a:xfrm>
            <a:off x="2901950" y="3419475"/>
            <a:ext cx="273050" cy="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3600" smtClean="0">
              <a:solidFill>
                <a:srgbClr val="0000FF"/>
              </a:solidFill>
              <a:latin typeface="Times New Roman" pitchFamily="18" charset="0"/>
            </a:endParaRPr>
          </a:p>
        </p:txBody>
      </p:sp>
      <p:sp>
        <p:nvSpPr>
          <p:cNvPr id="130110" name="Text Box 62"/>
          <p:cNvSpPr txBox="1">
            <a:spLocks noChangeArrowheads="1"/>
          </p:cNvSpPr>
          <p:nvPr/>
        </p:nvSpPr>
        <p:spPr bwMode="auto">
          <a:xfrm>
            <a:off x="4929188" y="3914775"/>
            <a:ext cx="3841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af-ZA" sz="3600" smtClean="0">
              <a:solidFill>
                <a:srgbClr val="0000FF"/>
              </a:solidFill>
              <a:latin typeface="Times New Roman" pitchFamily="18" charset="0"/>
            </a:endParaRPr>
          </a:p>
        </p:txBody>
      </p:sp>
      <p:sp>
        <p:nvSpPr>
          <p:cNvPr id="130114" name="Line 66"/>
          <p:cNvSpPr>
            <a:spLocks noChangeShapeType="1"/>
          </p:cNvSpPr>
          <p:nvPr/>
        </p:nvSpPr>
        <p:spPr bwMode="auto">
          <a:xfrm flipV="1">
            <a:off x="3429000" y="2209800"/>
            <a:ext cx="0" cy="6096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3600" smtClean="0">
              <a:solidFill>
                <a:srgbClr val="0000FF"/>
              </a:solidFill>
              <a:latin typeface="Times New Roman" pitchFamily="18" charset="0"/>
            </a:endParaRPr>
          </a:p>
        </p:txBody>
      </p:sp>
    </p:spTree>
    <p:extLst>
      <p:ext uri="{BB962C8B-B14F-4D97-AF65-F5344CB8AC3E}">
        <p14:creationId xmlns:p14="http://schemas.microsoft.com/office/powerpoint/2010/main" val="206291908"/>
      </p:ext>
    </p:extLst>
  </p:cSld>
  <p:clrMapOvr>
    <a:masterClrMapping/>
  </p:clrMapOvr>
  <p:transition spd="med">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30069"/>
                                        </p:tgtEl>
                                        <p:attrNameLst>
                                          <p:attrName>style.visibility</p:attrName>
                                        </p:attrNameLst>
                                      </p:cBhvr>
                                      <p:to>
                                        <p:strVal val="visible"/>
                                      </p:to>
                                    </p:set>
                                    <p:animEffect transition="in" filter="box(in)">
                                      <p:cBhvr>
                                        <p:cTn id="7" dur="500"/>
                                        <p:tgtEl>
                                          <p:spTgt spid="1300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30063">
                                            <p:txEl>
                                              <p:pRg st="0" end="0"/>
                                            </p:txEl>
                                          </p:spTgt>
                                        </p:tgtEl>
                                        <p:attrNameLst>
                                          <p:attrName>style.visibility</p:attrName>
                                        </p:attrNameLst>
                                      </p:cBhvr>
                                      <p:to>
                                        <p:strVal val="visible"/>
                                      </p:to>
                                    </p:set>
                                    <p:animEffect transition="in" filter="blinds(horizontal)">
                                      <p:cBhvr>
                                        <p:cTn id="12" dur="500"/>
                                        <p:tgtEl>
                                          <p:spTgt spid="1300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75142" name="Group 38"/>
          <p:cNvGrpSpPr>
            <a:grpSpLocks/>
          </p:cNvGrpSpPr>
          <p:nvPr/>
        </p:nvGrpSpPr>
        <p:grpSpPr bwMode="auto">
          <a:xfrm>
            <a:off x="3352801" y="2819400"/>
            <a:ext cx="5791200" cy="3563990"/>
            <a:chOff x="960" y="384"/>
            <a:chExt cx="4080" cy="2612"/>
          </a:xfrm>
        </p:grpSpPr>
        <p:sp>
          <p:nvSpPr>
            <p:cNvPr id="175109" name="Text Box 5"/>
            <p:cNvSpPr txBox="1">
              <a:spLocks noChangeArrowheads="1"/>
            </p:cNvSpPr>
            <p:nvPr/>
          </p:nvSpPr>
          <p:spPr bwMode="auto">
            <a:xfrm>
              <a:off x="1536" y="2592"/>
              <a:ext cx="350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af-ZA" sz="3600" smtClean="0">
                <a:solidFill>
                  <a:srgbClr val="0000FF"/>
                </a:solidFill>
                <a:latin typeface="Times New Roman" pitchFamily="18" charset="0"/>
              </a:endParaRPr>
            </a:p>
          </p:txBody>
        </p:sp>
        <p:sp>
          <p:nvSpPr>
            <p:cNvPr id="175111" name="Text Box 7"/>
            <p:cNvSpPr txBox="1">
              <a:spLocks noChangeArrowheads="1"/>
            </p:cNvSpPr>
            <p:nvPr/>
          </p:nvSpPr>
          <p:spPr bwMode="auto">
            <a:xfrm>
              <a:off x="1728" y="2496"/>
              <a:ext cx="3024" cy="40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fontAlgn="base" hangingPunct="0">
                <a:spcBef>
                  <a:spcPct val="50000"/>
                </a:spcBef>
                <a:spcAft>
                  <a:spcPct val="0"/>
                </a:spcAft>
                <a:buFont typeface="Wingdings" pitchFamily="2" charset="2"/>
                <a:buNone/>
              </a:pPr>
              <a:endParaRPr lang="af-ZA" sz="3600" b="1" i="1" smtClean="0">
                <a:solidFill>
                  <a:srgbClr val="CC0099"/>
                </a:solidFill>
                <a:latin typeface="VNI-Times" pitchFamily="2" charset="0"/>
              </a:endParaRPr>
            </a:p>
          </p:txBody>
        </p:sp>
        <p:sp>
          <p:nvSpPr>
            <p:cNvPr id="175112" name="Line 8"/>
            <p:cNvSpPr>
              <a:spLocks noChangeShapeType="1"/>
            </p:cNvSpPr>
            <p:nvPr/>
          </p:nvSpPr>
          <p:spPr bwMode="auto">
            <a:xfrm>
              <a:off x="960" y="2976"/>
              <a:ext cx="3936"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3600" smtClean="0">
                <a:solidFill>
                  <a:srgbClr val="0000FF"/>
                </a:solidFill>
                <a:latin typeface="Times New Roman" pitchFamily="18" charset="0"/>
              </a:endParaRPr>
            </a:p>
          </p:txBody>
        </p:sp>
        <p:sp>
          <p:nvSpPr>
            <p:cNvPr id="175113" name="Rectangle 9"/>
            <p:cNvSpPr>
              <a:spLocks noChangeArrowheads="1"/>
            </p:cNvSpPr>
            <p:nvPr/>
          </p:nvSpPr>
          <p:spPr bwMode="auto">
            <a:xfrm>
              <a:off x="2016" y="2352"/>
              <a:ext cx="131" cy="10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3600" smtClean="0">
                <a:solidFill>
                  <a:srgbClr val="0000FF"/>
                </a:solidFill>
                <a:latin typeface="Times New Roman" pitchFamily="18" charset="0"/>
              </a:endParaRPr>
            </a:p>
          </p:txBody>
        </p:sp>
        <p:sp>
          <p:nvSpPr>
            <p:cNvPr id="175114" name="Rectangle 10" descr="Small confetti"/>
            <p:cNvSpPr>
              <a:spLocks noChangeArrowheads="1"/>
            </p:cNvSpPr>
            <p:nvPr/>
          </p:nvSpPr>
          <p:spPr bwMode="auto">
            <a:xfrm>
              <a:off x="2016" y="2256"/>
              <a:ext cx="131" cy="109"/>
            </a:xfrm>
            <a:prstGeom prst="rect">
              <a:avLst/>
            </a:prstGeom>
            <a:pattFill prst="smConfetti">
              <a:fgClr>
                <a:srgbClr val="0000FF"/>
              </a:fgClr>
              <a:bgClr>
                <a:srgbClr val="EDB1DF"/>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3600" smtClean="0">
                <a:solidFill>
                  <a:srgbClr val="0000FF"/>
                </a:solidFill>
                <a:latin typeface="Times New Roman" pitchFamily="18" charset="0"/>
              </a:endParaRPr>
            </a:p>
          </p:txBody>
        </p:sp>
        <p:sp>
          <p:nvSpPr>
            <p:cNvPr id="175115" name="Rectangle 11" descr="Small confetti"/>
            <p:cNvSpPr>
              <a:spLocks noChangeArrowheads="1"/>
            </p:cNvSpPr>
            <p:nvPr/>
          </p:nvSpPr>
          <p:spPr bwMode="auto">
            <a:xfrm>
              <a:off x="3570" y="2294"/>
              <a:ext cx="131" cy="109"/>
            </a:xfrm>
            <a:prstGeom prst="rect">
              <a:avLst/>
            </a:prstGeom>
            <a:pattFill prst="smConfetti">
              <a:fgClr>
                <a:srgbClr val="0000FF"/>
              </a:fgClr>
              <a:bgClr>
                <a:srgbClr val="EDB1DF"/>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3600" smtClean="0">
                <a:solidFill>
                  <a:srgbClr val="0000FF"/>
                </a:solidFill>
                <a:latin typeface="Times New Roman" pitchFamily="18" charset="0"/>
              </a:endParaRPr>
            </a:p>
          </p:txBody>
        </p:sp>
        <p:sp>
          <p:nvSpPr>
            <p:cNvPr id="175116" name="Rectangle 12"/>
            <p:cNvSpPr>
              <a:spLocks noChangeArrowheads="1"/>
            </p:cNvSpPr>
            <p:nvPr/>
          </p:nvSpPr>
          <p:spPr bwMode="auto">
            <a:xfrm>
              <a:off x="2304" y="384"/>
              <a:ext cx="144" cy="2409"/>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3600" smtClean="0">
                <a:solidFill>
                  <a:srgbClr val="0000FF"/>
                </a:solidFill>
                <a:latin typeface="Times New Roman" pitchFamily="18" charset="0"/>
              </a:endParaRPr>
            </a:p>
          </p:txBody>
        </p:sp>
        <p:sp>
          <p:nvSpPr>
            <p:cNvPr id="175117" name="Oval 13"/>
            <p:cNvSpPr>
              <a:spLocks noChangeArrowheads="1"/>
            </p:cNvSpPr>
            <p:nvPr/>
          </p:nvSpPr>
          <p:spPr bwMode="auto">
            <a:xfrm>
              <a:off x="1680" y="720"/>
              <a:ext cx="1389" cy="1392"/>
            </a:xfrm>
            <a:prstGeom prst="ellipse">
              <a:avLst/>
            </a:prstGeom>
            <a:solidFill>
              <a:schemeClr val="accent1"/>
            </a:solidFill>
            <a:ln w="9525">
              <a:solidFill>
                <a:srgbClr val="FF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3600" smtClean="0">
                <a:solidFill>
                  <a:srgbClr val="0000FF"/>
                </a:solidFill>
                <a:latin typeface="Times New Roman" pitchFamily="18" charset="0"/>
              </a:endParaRPr>
            </a:p>
          </p:txBody>
        </p:sp>
        <p:sp>
          <p:nvSpPr>
            <p:cNvPr id="175118" name="AutoShape 14"/>
            <p:cNvSpPr>
              <a:spLocks noChangeArrowheads="1"/>
            </p:cNvSpPr>
            <p:nvPr/>
          </p:nvSpPr>
          <p:spPr bwMode="auto">
            <a:xfrm>
              <a:off x="2074" y="1124"/>
              <a:ext cx="595" cy="570"/>
            </a:xfrm>
            <a:custGeom>
              <a:avLst/>
              <a:gdLst>
                <a:gd name="G0" fmla="+- 5177 0 0"/>
                <a:gd name="G1" fmla="+- 21600 0 5177"/>
                <a:gd name="G2" fmla="+- 21600 0 5177"/>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177" y="10800"/>
                  </a:moveTo>
                  <a:cubicBezTo>
                    <a:pt x="5177" y="13905"/>
                    <a:pt x="7695" y="16423"/>
                    <a:pt x="10800" y="16423"/>
                  </a:cubicBezTo>
                  <a:cubicBezTo>
                    <a:pt x="13905" y="16423"/>
                    <a:pt x="16423" y="13905"/>
                    <a:pt x="16423" y="10800"/>
                  </a:cubicBezTo>
                  <a:cubicBezTo>
                    <a:pt x="16423" y="7695"/>
                    <a:pt x="13905" y="5177"/>
                    <a:pt x="10800" y="5177"/>
                  </a:cubicBezTo>
                  <a:cubicBezTo>
                    <a:pt x="7695" y="5177"/>
                    <a:pt x="5177" y="7695"/>
                    <a:pt x="5177" y="10800"/>
                  </a:cubicBezTo>
                  <a:close/>
                </a:path>
              </a:pathLst>
            </a:custGeom>
            <a:solidFill>
              <a:srgbClr val="ADDEF1"/>
            </a:solidFill>
            <a:ln w="9525">
              <a:solidFill>
                <a:srgbClr val="FF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3600" smtClean="0">
                <a:solidFill>
                  <a:srgbClr val="0000FF"/>
                </a:solidFill>
                <a:latin typeface="Times New Roman" pitchFamily="18" charset="0"/>
              </a:endParaRPr>
            </a:p>
          </p:txBody>
        </p:sp>
        <p:sp>
          <p:nvSpPr>
            <p:cNvPr id="175119" name="AutoShape 15"/>
            <p:cNvSpPr>
              <a:spLocks noChangeArrowheads="1"/>
            </p:cNvSpPr>
            <p:nvPr/>
          </p:nvSpPr>
          <p:spPr bwMode="auto">
            <a:xfrm>
              <a:off x="1822" y="862"/>
              <a:ext cx="1102" cy="1113"/>
            </a:xfrm>
            <a:custGeom>
              <a:avLst/>
              <a:gdLst>
                <a:gd name="G0" fmla="+- 2571 0 0"/>
                <a:gd name="G1" fmla="+- 21600 0 2571"/>
                <a:gd name="G2" fmla="+- 21600 0 257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571" y="10800"/>
                  </a:moveTo>
                  <a:cubicBezTo>
                    <a:pt x="2571" y="15345"/>
                    <a:pt x="6255" y="19029"/>
                    <a:pt x="10800" y="19029"/>
                  </a:cubicBezTo>
                  <a:cubicBezTo>
                    <a:pt x="15345" y="19029"/>
                    <a:pt x="19029" y="15345"/>
                    <a:pt x="19029" y="10800"/>
                  </a:cubicBezTo>
                  <a:cubicBezTo>
                    <a:pt x="19029" y="6255"/>
                    <a:pt x="15345" y="2571"/>
                    <a:pt x="10800" y="2571"/>
                  </a:cubicBezTo>
                  <a:cubicBezTo>
                    <a:pt x="6255" y="2571"/>
                    <a:pt x="2571" y="6255"/>
                    <a:pt x="2571" y="10800"/>
                  </a:cubicBezTo>
                  <a:close/>
                </a:path>
              </a:pathLst>
            </a:custGeom>
            <a:solidFill>
              <a:srgbClr val="ADDEF1"/>
            </a:solidFill>
            <a:ln w="9525">
              <a:solidFill>
                <a:srgbClr val="FF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3600" smtClean="0">
                <a:solidFill>
                  <a:srgbClr val="0000FF"/>
                </a:solidFill>
                <a:latin typeface="Times New Roman" pitchFamily="18" charset="0"/>
              </a:endParaRPr>
            </a:p>
          </p:txBody>
        </p:sp>
        <p:sp>
          <p:nvSpPr>
            <p:cNvPr id="175120" name="Oval 16"/>
            <p:cNvSpPr>
              <a:spLocks noChangeArrowheads="1"/>
            </p:cNvSpPr>
            <p:nvPr/>
          </p:nvSpPr>
          <p:spPr bwMode="auto">
            <a:xfrm>
              <a:off x="2349" y="1383"/>
              <a:ext cx="50" cy="50"/>
            </a:xfrm>
            <a:prstGeom prst="ellipse">
              <a:avLst/>
            </a:prstGeom>
            <a:solidFill>
              <a:srgbClr val="FF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3600" smtClean="0">
                <a:solidFill>
                  <a:srgbClr val="0000FF"/>
                </a:solidFill>
                <a:latin typeface="Times New Roman" pitchFamily="18" charset="0"/>
              </a:endParaRPr>
            </a:p>
          </p:txBody>
        </p:sp>
        <p:sp>
          <p:nvSpPr>
            <p:cNvPr id="175121" name="Rectangle 17"/>
            <p:cNvSpPr>
              <a:spLocks noChangeArrowheads="1"/>
            </p:cNvSpPr>
            <p:nvPr/>
          </p:nvSpPr>
          <p:spPr bwMode="auto">
            <a:xfrm>
              <a:off x="1803" y="2762"/>
              <a:ext cx="1143" cy="218"/>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3600" smtClean="0">
                <a:solidFill>
                  <a:srgbClr val="0000FF"/>
                </a:solidFill>
                <a:latin typeface="Times New Roman" pitchFamily="18" charset="0"/>
              </a:endParaRPr>
            </a:p>
          </p:txBody>
        </p:sp>
        <p:sp>
          <p:nvSpPr>
            <p:cNvPr id="175122" name="Line 18"/>
            <p:cNvSpPr>
              <a:spLocks noChangeShapeType="1"/>
            </p:cNvSpPr>
            <p:nvPr/>
          </p:nvSpPr>
          <p:spPr bwMode="auto">
            <a:xfrm>
              <a:off x="3489" y="2957"/>
              <a:ext cx="576" cy="0"/>
            </a:xfrm>
            <a:prstGeom prst="line">
              <a:avLst/>
            </a:prstGeom>
            <a:noFill/>
            <a:ln w="762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3600" smtClean="0">
                <a:solidFill>
                  <a:srgbClr val="0000FF"/>
                </a:solidFill>
                <a:latin typeface="Times New Roman" pitchFamily="18" charset="0"/>
              </a:endParaRPr>
            </a:p>
          </p:txBody>
        </p:sp>
        <p:sp>
          <p:nvSpPr>
            <p:cNvPr id="175123" name="Line 19"/>
            <p:cNvSpPr>
              <a:spLocks noChangeShapeType="1"/>
            </p:cNvSpPr>
            <p:nvPr/>
          </p:nvSpPr>
          <p:spPr bwMode="auto">
            <a:xfrm>
              <a:off x="3518" y="1891"/>
              <a:ext cx="259"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3600" smtClean="0">
                <a:solidFill>
                  <a:srgbClr val="0000FF"/>
                </a:solidFill>
                <a:latin typeface="Times New Roman" pitchFamily="18" charset="0"/>
              </a:endParaRPr>
            </a:p>
          </p:txBody>
        </p:sp>
        <p:sp>
          <p:nvSpPr>
            <p:cNvPr id="175124" name="Oval 20"/>
            <p:cNvSpPr>
              <a:spLocks noChangeArrowheads="1"/>
            </p:cNvSpPr>
            <p:nvPr/>
          </p:nvSpPr>
          <p:spPr bwMode="auto">
            <a:xfrm>
              <a:off x="3431" y="1775"/>
              <a:ext cx="202" cy="202"/>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3600" smtClean="0">
                <a:solidFill>
                  <a:srgbClr val="0000FF"/>
                </a:solidFill>
                <a:latin typeface="Times New Roman" pitchFamily="18" charset="0"/>
              </a:endParaRPr>
            </a:p>
          </p:txBody>
        </p:sp>
        <p:sp>
          <p:nvSpPr>
            <p:cNvPr id="175125" name="Line 21"/>
            <p:cNvSpPr>
              <a:spLocks noChangeShapeType="1"/>
            </p:cNvSpPr>
            <p:nvPr/>
          </p:nvSpPr>
          <p:spPr bwMode="auto">
            <a:xfrm rot="18584975" flipV="1">
              <a:off x="3146" y="816"/>
              <a:ext cx="57" cy="121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3600" smtClean="0">
                <a:solidFill>
                  <a:srgbClr val="0000FF"/>
                </a:solidFill>
                <a:latin typeface="Times New Roman" pitchFamily="18" charset="0"/>
              </a:endParaRPr>
            </a:p>
          </p:txBody>
        </p:sp>
        <p:sp>
          <p:nvSpPr>
            <p:cNvPr id="175126" name="Line 22"/>
            <p:cNvSpPr>
              <a:spLocks noChangeShapeType="1"/>
            </p:cNvSpPr>
            <p:nvPr/>
          </p:nvSpPr>
          <p:spPr bwMode="auto">
            <a:xfrm>
              <a:off x="3633" y="1891"/>
              <a:ext cx="0" cy="403"/>
            </a:xfrm>
            <a:prstGeom prst="line">
              <a:avLst/>
            </a:prstGeom>
            <a:noFill/>
            <a:ln w="952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3600" smtClean="0">
                <a:solidFill>
                  <a:srgbClr val="0000FF"/>
                </a:solidFill>
                <a:latin typeface="Times New Roman" pitchFamily="18" charset="0"/>
              </a:endParaRPr>
            </a:p>
          </p:txBody>
        </p:sp>
        <p:sp>
          <p:nvSpPr>
            <p:cNvPr id="175127" name="Line 23"/>
            <p:cNvSpPr>
              <a:spLocks noChangeShapeType="1"/>
            </p:cNvSpPr>
            <p:nvPr/>
          </p:nvSpPr>
          <p:spPr bwMode="auto">
            <a:xfrm rot="18900000">
              <a:off x="2784" y="912"/>
              <a:ext cx="0" cy="317"/>
            </a:xfrm>
            <a:prstGeom prst="line">
              <a:avLst/>
            </a:prstGeom>
            <a:noFill/>
            <a:ln w="571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3600" smtClean="0">
                <a:solidFill>
                  <a:srgbClr val="0000FF"/>
                </a:solidFill>
                <a:latin typeface="Times New Roman" pitchFamily="18" charset="0"/>
              </a:endParaRPr>
            </a:p>
          </p:txBody>
        </p:sp>
        <p:sp>
          <p:nvSpPr>
            <p:cNvPr id="175128" name="Line 24"/>
            <p:cNvSpPr>
              <a:spLocks noChangeShapeType="1"/>
            </p:cNvSpPr>
            <p:nvPr/>
          </p:nvSpPr>
          <p:spPr bwMode="auto">
            <a:xfrm>
              <a:off x="2064" y="1392"/>
              <a:ext cx="0" cy="624"/>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3600" smtClean="0">
                <a:solidFill>
                  <a:srgbClr val="0000FF"/>
                </a:solidFill>
                <a:latin typeface="Times New Roman" pitchFamily="18" charset="0"/>
              </a:endParaRPr>
            </a:p>
          </p:txBody>
        </p:sp>
        <p:sp>
          <p:nvSpPr>
            <p:cNvPr id="175129" name="Line 25"/>
            <p:cNvSpPr>
              <a:spLocks noChangeShapeType="1"/>
            </p:cNvSpPr>
            <p:nvPr/>
          </p:nvSpPr>
          <p:spPr bwMode="auto">
            <a:xfrm>
              <a:off x="2064" y="1392"/>
              <a:ext cx="336"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3600" smtClean="0">
                <a:solidFill>
                  <a:srgbClr val="0000FF"/>
                </a:solidFill>
                <a:latin typeface="Times New Roman" pitchFamily="18" charset="0"/>
              </a:endParaRPr>
            </a:p>
          </p:txBody>
        </p:sp>
        <p:sp>
          <p:nvSpPr>
            <p:cNvPr id="175130" name="Line 26"/>
            <p:cNvSpPr>
              <a:spLocks noChangeShapeType="1"/>
            </p:cNvSpPr>
            <p:nvPr/>
          </p:nvSpPr>
          <p:spPr bwMode="auto">
            <a:xfrm flipH="1">
              <a:off x="2352" y="960"/>
              <a:ext cx="336" cy="432"/>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3600" smtClean="0">
                <a:solidFill>
                  <a:srgbClr val="0000FF"/>
                </a:solidFill>
                <a:latin typeface="Times New Roman" pitchFamily="18" charset="0"/>
              </a:endParaRPr>
            </a:p>
          </p:txBody>
        </p:sp>
        <p:sp>
          <p:nvSpPr>
            <p:cNvPr id="175131" name="Line 27"/>
            <p:cNvSpPr>
              <a:spLocks noChangeShapeType="1"/>
            </p:cNvSpPr>
            <p:nvPr/>
          </p:nvSpPr>
          <p:spPr bwMode="auto">
            <a:xfrm>
              <a:off x="2064" y="1392"/>
              <a:ext cx="0" cy="864"/>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3600" smtClean="0">
                <a:solidFill>
                  <a:srgbClr val="0000FF"/>
                </a:solidFill>
                <a:latin typeface="Times New Roman" pitchFamily="18" charset="0"/>
              </a:endParaRPr>
            </a:p>
          </p:txBody>
        </p:sp>
        <p:sp>
          <p:nvSpPr>
            <p:cNvPr id="175132" name="Oval 28"/>
            <p:cNvSpPr>
              <a:spLocks noChangeArrowheads="1"/>
            </p:cNvSpPr>
            <p:nvPr/>
          </p:nvSpPr>
          <p:spPr bwMode="auto">
            <a:xfrm>
              <a:off x="3504" y="1872"/>
              <a:ext cx="48" cy="48"/>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3600" smtClean="0">
                <a:solidFill>
                  <a:srgbClr val="0000FF"/>
                </a:solidFill>
                <a:latin typeface="Times New Roman" pitchFamily="18" charset="0"/>
              </a:endParaRPr>
            </a:p>
          </p:txBody>
        </p:sp>
        <p:sp>
          <p:nvSpPr>
            <p:cNvPr id="175133" name="Line 29"/>
            <p:cNvSpPr>
              <a:spLocks noChangeShapeType="1"/>
            </p:cNvSpPr>
            <p:nvPr/>
          </p:nvSpPr>
          <p:spPr bwMode="auto">
            <a:xfrm flipV="1">
              <a:off x="3792" y="1248"/>
              <a:ext cx="0" cy="168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3600" smtClean="0">
                <a:solidFill>
                  <a:srgbClr val="0000FF"/>
                </a:solidFill>
                <a:latin typeface="Times New Roman" pitchFamily="18" charset="0"/>
              </a:endParaRPr>
            </a:p>
          </p:txBody>
        </p:sp>
        <p:sp>
          <p:nvSpPr>
            <p:cNvPr id="175134" name="Oval 30"/>
            <p:cNvSpPr>
              <a:spLocks noChangeArrowheads="1"/>
            </p:cNvSpPr>
            <p:nvPr/>
          </p:nvSpPr>
          <p:spPr bwMode="auto">
            <a:xfrm>
              <a:off x="2016" y="1392"/>
              <a:ext cx="96" cy="96"/>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3600" smtClean="0">
                <a:solidFill>
                  <a:srgbClr val="0000FF"/>
                </a:solidFill>
                <a:latin typeface="Times New Roman" pitchFamily="18" charset="0"/>
              </a:endParaRPr>
            </a:p>
          </p:txBody>
        </p:sp>
        <p:sp>
          <p:nvSpPr>
            <p:cNvPr id="175135" name="Oval 31"/>
            <p:cNvSpPr>
              <a:spLocks noChangeArrowheads="1"/>
            </p:cNvSpPr>
            <p:nvPr/>
          </p:nvSpPr>
          <p:spPr bwMode="auto">
            <a:xfrm>
              <a:off x="2640" y="912"/>
              <a:ext cx="96" cy="96"/>
            </a:xfrm>
            <a:prstGeom prst="ellipse">
              <a:avLst/>
            </a:prstGeom>
            <a:solidFill>
              <a:srgbClr val="0000FF"/>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3600" smtClean="0">
                <a:solidFill>
                  <a:srgbClr val="0000FF"/>
                </a:solidFill>
                <a:latin typeface="Times New Roman" pitchFamily="18" charset="0"/>
              </a:endParaRPr>
            </a:p>
          </p:txBody>
        </p:sp>
        <p:sp>
          <p:nvSpPr>
            <p:cNvPr id="175136" name="Line 32"/>
            <p:cNvSpPr>
              <a:spLocks noChangeShapeType="1"/>
            </p:cNvSpPr>
            <p:nvPr/>
          </p:nvSpPr>
          <p:spPr bwMode="auto">
            <a:xfrm>
              <a:off x="3504" y="2928"/>
              <a:ext cx="576" cy="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3600" smtClean="0">
                <a:solidFill>
                  <a:srgbClr val="0000FF"/>
                </a:solidFill>
                <a:latin typeface="Times New Roman" pitchFamily="18" charset="0"/>
              </a:endParaRPr>
            </a:p>
          </p:txBody>
        </p:sp>
        <p:sp>
          <p:nvSpPr>
            <p:cNvPr id="175137" name="Text Box 33"/>
            <p:cNvSpPr txBox="1">
              <a:spLocks noChangeArrowheads="1"/>
            </p:cNvSpPr>
            <p:nvPr/>
          </p:nvSpPr>
          <p:spPr bwMode="auto">
            <a:xfrm>
              <a:off x="1632" y="1920"/>
              <a:ext cx="3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400" dirty="0" smtClean="0">
                  <a:solidFill>
                    <a:srgbClr val="0000FF"/>
                  </a:solidFill>
                  <a:latin typeface="Times New Roman" pitchFamily="18" charset="0"/>
                </a:rPr>
                <a:t>F</a:t>
              </a:r>
              <a:r>
                <a:rPr lang="en-US" sz="2400" baseline="-25000" dirty="0">
                  <a:solidFill>
                    <a:srgbClr val="0000FF"/>
                  </a:solidFill>
                  <a:latin typeface="Times New Roman" pitchFamily="18" charset="0"/>
                </a:rPr>
                <a:t>2</a:t>
              </a:r>
              <a:endParaRPr lang="en-US" sz="2400" baseline="-25000" dirty="0" smtClean="0">
                <a:solidFill>
                  <a:srgbClr val="0000FF"/>
                </a:solidFill>
                <a:latin typeface="Times New Roman" pitchFamily="18" charset="0"/>
              </a:endParaRPr>
            </a:p>
          </p:txBody>
        </p:sp>
        <p:sp>
          <p:nvSpPr>
            <p:cNvPr id="175138" name="Line 34"/>
            <p:cNvSpPr>
              <a:spLocks noChangeShapeType="1"/>
            </p:cNvSpPr>
            <p:nvPr/>
          </p:nvSpPr>
          <p:spPr bwMode="auto">
            <a:xfrm>
              <a:off x="1632" y="1968"/>
              <a:ext cx="240" cy="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3600" smtClean="0">
                <a:solidFill>
                  <a:srgbClr val="0000FF"/>
                </a:solidFill>
                <a:latin typeface="Times New Roman" pitchFamily="18" charset="0"/>
              </a:endParaRPr>
            </a:p>
          </p:txBody>
        </p:sp>
        <p:sp>
          <p:nvSpPr>
            <p:cNvPr id="175139" name="Text Box 35"/>
            <p:cNvSpPr txBox="1">
              <a:spLocks noChangeArrowheads="1"/>
            </p:cNvSpPr>
            <p:nvPr/>
          </p:nvSpPr>
          <p:spPr bwMode="auto">
            <a:xfrm>
              <a:off x="3408" y="2400"/>
              <a:ext cx="33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af-ZA" sz="3600" smtClean="0">
                <a:solidFill>
                  <a:srgbClr val="0000FF"/>
                </a:solidFill>
                <a:latin typeface="Times New Roman" pitchFamily="18" charset="0"/>
              </a:endParaRPr>
            </a:p>
          </p:txBody>
        </p:sp>
        <p:sp>
          <p:nvSpPr>
            <p:cNvPr id="175140" name="Text Box 36"/>
            <p:cNvSpPr txBox="1">
              <a:spLocks noChangeArrowheads="1"/>
            </p:cNvSpPr>
            <p:nvPr/>
          </p:nvSpPr>
          <p:spPr bwMode="auto">
            <a:xfrm>
              <a:off x="2832" y="768"/>
              <a:ext cx="48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400" dirty="0" smtClean="0">
                  <a:solidFill>
                    <a:srgbClr val="0000FF"/>
                  </a:solidFill>
                  <a:latin typeface="Times New Roman" pitchFamily="18" charset="0"/>
                </a:rPr>
                <a:t>F</a:t>
              </a:r>
              <a:r>
                <a:rPr lang="en-US" sz="2400" baseline="-25000" dirty="0">
                  <a:solidFill>
                    <a:srgbClr val="0000FF"/>
                  </a:solidFill>
                  <a:latin typeface="Times New Roman" pitchFamily="18" charset="0"/>
                </a:rPr>
                <a:t>1</a:t>
              </a:r>
              <a:endParaRPr lang="en-US" sz="2400" baseline="-25000" dirty="0" smtClean="0">
                <a:solidFill>
                  <a:srgbClr val="0000FF"/>
                </a:solidFill>
                <a:latin typeface="Times New Roman" pitchFamily="18" charset="0"/>
              </a:endParaRPr>
            </a:p>
          </p:txBody>
        </p:sp>
        <p:sp>
          <p:nvSpPr>
            <p:cNvPr id="175141" name="Line 37"/>
            <p:cNvSpPr>
              <a:spLocks noChangeShapeType="1"/>
            </p:cNvSpPr>
            <p:nvPr/>
          </p:nvSpPr>
          <p:spPr bwMode="auto">
            <a:xfrm>
              <a:off x="2880" y="816"/>
              <a:ext cx="192" cy="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3600" smtClean="0">
                <a:solidFill>
                  <a:srgbClr val="0000FF"/>
                </a:solidFill>
                <a:latin typeface="Times New Roman" pitchFamily="18" charset="0"/>
              </a:endParaRPr>
            </a:p>
          </p:txBody>
        </p:sp>
      </p:grpSp>
      <p:sp>
        <p:nvSpPr>
          <p:cNvPr id="175143" name="Text Box 39"/>
          <p:cNvSpPr txBox="1">
            <a:spLocks noChangeArrowheads="1"/>
          </p:cNvSpPr>
          <p:nvPr/>
        </p:nvSpPr>
        <p:spPr bwMode="auto">
          <a:xfrm>
            <a:off x="442472" y="91521"/>
            <a:ext cx="7162800" cy="646331"/>
          </a:xfrm>
          <a:prstGeom prst="rect">
            <a:avLst/>
          </a:prstGeom>
          <a:noFill/>
          <a:ln>
            <a:noFill/>
          </a:ln>
          <a:effectLst/>
        </p:spPr>
        <p:txBody>
          <a:bodyPr>
            <a:spAutoFit/>
          </a:bodyPr>
          <a:lstStyle/>
          <a:p>
            <a:pPr fontAlgn="base">
              <a:spcBef>
                <a:spcPct val="0"/>
              </a:spcBef>
              <a:spcAft>
                <a:spcPct val="0"/>
              </a:spcAft>
            </a:pPr>
            <a:r>
              <a:rPr lang="en-US" sz="3600" dirty="0" err="1" smtClean="0">
                <a:solidFill>
                  <a:srgbClr val="000000"/>
                </a:solidFill>
                <a:latin typeface="Times New Roman" pitchFamily="18" charset="0"/>
              </a:rPr>
              <a:t>Đồng</a:t>
            </a:r>
            <a:r>
              <a:rPr lang="en-US" sz="3600" dirty="0" smtClean="0">
                <a:solidFill>
                  <a:srgbClr val="000000"/>
                </a:solidFill>
                <a:latin typeface="Times New Roman" pitchFamily="18" charset="0"/>
              </a:rPr>
              <a:t> </a:t>
            </a:r>
            <a:r>
              <a:rPr lang="en-US" sz="3600" dirty="0" err="1" smtClean="0">
                <a:solidFill>
                  <a:srgbClr val="000000"/>
                </a:solidFill>
                <a:latin typeface="Times New Roman" pitchFamily="18" charset="0"/>
              </a:rPr>
              <a:t>thời</a:t>
            </a:r>
            <a:r>
              <a:rPr lang="en-US" sz="3600" dirty="0" smtClean="0">
                <a:solidFill>
                  <a:srgbClr val="000000"/>
                </a:solidFill>
                <a:latin typeface="Times New Roman" pitchFamily="18" charset="0"/>
              </a:rPr>
              <a:t> </a:t>
            </a:r>
            <a:r>
              <a:rPr lang="en-US" sz="3600" dirty="0" err="1" smtClean="0">
                <a:solidFill>
                  <a:srgbClr val="000000"/>
                </a:solidFill>
                <a:latin typeface="Times New Roman" pitchFamily="18" charset="0"/>
              </a:rPr>
              <a:t>tác</a:t>
            </a:r>
            <a:r>
              <a:rPr lang="en-US" sz="3600" dirty="0" smtClean="0">
                <a:solidFill>
                  <a:srgbClr val="000000"/>
                </a:solidFill>
                <a:latin typeface="Times New Roman" pitchFamily="18" charset="0"/>
              </a:rPr>
              <a:t> </a:t>
            </a:r>
            <a:r>
              <a:rPr lang="en-US" sz="3600" dirty="0" err="1" smtClean="0">
                <a:solidFill>
                  <a:srgbClr val="000000"/>
                </a:solidFill>
                <a:latin typeface="Times New Roman" pitchFamily="18" charset="0"/>
              </a:rPr>
              <a:t>dụng</a:t>
            </a:r>
            <a:r>
              <a:rPr lang="en-US" sz="3600" dirty="0" smtClean="0">
                <a:solidFill>
                  <a:srgbClr val="000000"/>
                </a:solidFill>
                <a:latin typeface="Times New Roman" pitchFamily="18" charset="0"/>
              </a:rPr>
              <a:t> 2 </a:t>
            </a:r>
            <a:r>
              <a:rPr lang="en-US" sz="3600" dirty="0" err="1" smtClean="0">
                <a:solidFill>
                  <a:srgbClr val="000000"/>
                </a:solidFill>
                <a:latin typeface="Times New Roman" pitchFamily="18" charset="0"/>
              </a:rPr>
              <a:t>lực</a:t>
            </a:r>
            <a:r>
              <a:rPr lang="en-US" sz="3600" dirty="0" smtClean="0">
                <a:solidFill>
                  <a:srgbClr val="000000"/>
                </a:solidFill>
                <a:latin typeface="Times New Roman" pitchFamily="18" charset="0"/>
              </a:rPr>
              <a:t> </a:t>
            </a:r>
            <a:r>
              <a:rPr lang="en-US" sz="3600" dirty="0" err="1" smtClean="0">
                <a:solidFill>
                  <a:srgbClr val="000000"/>
                </a:solidFill>
                <a:latin typeface="Times New Roman" pitchFamily="18" charset="0"/>
              </a:rPr>
              <a:t>lên</a:t>
            </a:r>
            <a:r>
              <a:rPr lang="en-US" sz="3600" dirty="0" smtClean="0">
                <a:solidFill>
                  <a:srgbClr val="000000"/>
                </a:solidFill>
                <a:latin typeface="Times New Roman" pitchFamily="18" charset="0"/>
              </a:rPr>
              <a:t> </a:t>
            </a:r>
            <a:r>
              <a:rPr lang="en-US" sz="3600" dirty="0" err="1" smtClean="0">
                <a:solidFill>
                  <a:srgbClr val="000000"/>
                </a:solidFill>
                <a:latin typeface="Times New Roman" pitchFamily="18" charset="0"/>
              </a:rPr>
              <a:t>đĩa</a:t>
            </a:r>
            <a:endParaRPr lang="en-US" sz="3600" dirty="0" smtClean="0">
              <a:solidFill>
                <a:srgbClr val="000000"/>
              </a:solidFill>
              <a:latin typeface="Times New Roman" pitchFamily="18" charset="0"/>
            </a:endParaRPr>
          </a:p>
        </p:txBody>
      </p:sp>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2307547913"/>
                  </p:ext>
                </p:extLst>
              </p:nvPr>
            </p:nvGraphicFramePr>
            <p:xfrm>
              <a:off x="429089" y="806233"/>
              <a:ext cx="8458199" cy="1926458"/>
            </p:xfrm>
            <a:graphic>
              <a:graphicData uri="http://schemas.openxmlformats.org/drawingml/2006/table">
                <a:tbl>
                  <a:tblPr firstRow="1" firstCol="1" bandRow="1"/>
                  <a:tblGrid>
                    <a:gridCol w="1066799"/>
                    <a:gridCol w="990600"/>
                    <a:gridCol w="1143000"/>
                    <a:gridCol w="1600200"/>
                    <a:gridCol w="1066800"/>
                    <a:gridCol w="1066800"/>
                    <a:gridCol w="1524000"/>
                  </a:tblGrid>
                  <a:tr h="1143756">
                    <a:tc>
                      <a:txBody>
                        <a:bodyPr/>
                        <a:lstStyle/>
                        <a:p>
                          <a:pPr algn="just">
                            <a:lnSpc>
                              <a:spcPct val="107000"/>
                            </a:lnSpc>
                            <a:spcBef>
                              <a:spcPts val="600"/>
                            </a:spcBef>
                            <a:spcAft>
                              <a:spcPts val="600"/>
                            </a:spcAft>
                            <a:tabLst>
                              <a:tab pos="291465" algn="l"/>
                            </a:tabLst>
                          </a:pPr>
                          <a:r>
                            <a:rPr lang="de-DE" sz="2400" dirty="0">
                              <a:solidFill>
                                <a:srgbClr val="000000"/>
                              </a:solidFill>
                              <a:effectLst/>
                              <a:latin typeface="Times New Roman"/>
                              <a:ea typeface="Calibri"/>
                              <a:cs typeface="Times New Roman"/>
                            </a:rPr>
                            <a:t>Lần đo</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7000"/>
                            </a:lnSpc>
                            <a:spcBef>
                              <a:spcPts val="600"/>
                            </a:spcBef>
                            <a:spcAft>
                              <a:spcPts val="600"/>
                            </a:spcAft>
                            <a:tabLst>
                              <a:tab pos="291465" algn="l"/>
                            </a:tabLst>
                          </a:pPr>
                          <a14:m>
                            <m:oMath xmlns:m="http://schemas.openxmlformats.org/officeDocument/2006/math">
                              <m:sSub>
                                <m:sSubPr>
                                  <m:ctrlPr>
                                    <a:rPr lang="en-US" sz="2400" i="1">
                                      <a:solidFill>
                                        <a:srgbClr val="000000"/>
                                      </a:solidFill>
                                      <a:effectLst/>
                                      <a:latin typeface="Cambria Math"/>
                                      <a:ea typeface="Calibri"/>
                                      <a:cs typeface="Times New Roman"/>
                                    </a:rPr>
                                  </m:ctrlPr>
                                </m:sSubPr>
                                <m:e>
                                  <m:r>
                                    <m:rPr>
                                      <m:sty m:val="p"/>
                                    </m:rPr>
                                    <a:rPr lang="de-DE" sz="2400">
                                      <a:solidFill>
                                        <a:srgbClr val="000000"/>
                                      </a:solidFill>
                                      <a:effectLst/>
                                      <a:latin typeface="Cambria Math"/>
                                      <a:ea typeface="Calibri"/>
                                      <a:cs typeface="Times New Roman"/>
                                    </a:rPr>
                                    <m:t>F</m:t>
                                  </m:r>
                                </m:e>
                                <m:sub>
                                  <m:r>
                                    <a:rPr lang="de-DE" sz="2400">
                                      <a:solidFill>
                                        <a:srgbClr val="000000"/>
                                      </a:solidFill>
                                      <a:effectLst/>
                                      <a:latin typeface="Cambria Math"/>
                                      <a:ea typeface="Calibri"/>
                                      <a:cs typeface="Times New Roman"/>
                                    </a:rPr>
                                    <m:t>1</m:t>
                                  </m:r>
                                </m:sub>
                              </m:sSub>
                            </m:oMath>
                          </a14:m>
                          <a:r>
                            <a:rPr lang="de-DE" sz="2400" dirty="0">
                              <a:solidFill>
                                <a:srgbClr val="000000"/>
                              </a:solidFill>
                              <a:effectLst/>
                              <a:latin typeface="Times New Roman"/>
                              <a:ea typeface="Calibri"/>
                              <a:cs typeface="Times New Roman"/>
                            </a:rPr>
                            <a:t> (N)</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7000"/>
                            </a:lnSpc>
                            <a:spcBef>
                              <a:spcPts val="600"/>
                            </a:spcBef>
                            <a:spcAft>
                              <a:spcPts val="600"/>
                            </a:spcAft>
                            <a:tabLst>
                              <a:tab pos="291465" algn="l"/>
                            </a:tabLst>
                          </a:pPr>
                          <a14:m>
                            <m:oMath xmlns:m="http://schemas.openxmlformats.org/officeDocument/2006/math">
                              <m:sSub>
                                <m:sSubPr>
                                  <m:ctrlPr>
                                    <a:rPr lang="en-US" sz="2400" i="1" smtClean="0">
                                      <a:solidFill>
                                        <a:srgbClr val="000000"/>
                                      </a:solidFill>
                                      <a:effectLst/>
                                      <a:latin typeface="Cambria Math"/>
                                      <a:ea typeface="Calibri"/>
                                      <a:cs typeface="Times New Roman"/>
                                    </a:rPr>
                                  </m:ctrlPr>
                                </m:sSubPr>
                                <m:e>
                                  <m:r>
                                    <m:rPr>
                                      <m:sty m:val="p"/>
                                    </m:rPr>
                                    <a:rPr lang="de-DE" sz="2400">
                                      <a:solidFill>
                                        <a:srgbClr val="000000"/>
                                      </a:solidFill>
                                      <a:effectLst/>
                                      <a:latin typeface="Cambria Math"/>
                                      <a:ea typeface="Calibri"/>
                                      <a:cs typeface="Times New Roman"/>
                                    </a:rPr>
                                    <m:t>d</m:t>
                                  </m:r>
                                </m:e>
                                <m:sub>
                                  <m:r>
                                    <a:rPr lang="de-DE" sz="2400">
                                      <a:solidFill>
                                        <a:srgbClr val="000000"/>
                                      </a:solidFill>
                                      <a:effectLst/>
                                      <a:latin typeface="Cambria Math"/>
                                      <a:ea typeface="Calibri"/>
                                      <a:cs typeface="Times New Roman"/>
                                    </a:rPr>
                                    <m:t>1</m:t>
                                  </m:r>
                                </m:sub>
                              </m:sSub>
                              <m:r>
                                <a:rPr lang="en-US" sz="2400" b="0" i="0" smtClean="0">
                                  <a:solidFill>
                                    <a:srgbClr val="000000"/>
                                  </a:solidFill>
                                  <a:effectLst/>
                                  <a:latin typeface="Cambria Math"/>
                                  <a:ea typeface="Calibri"/>
                                  <a:cs typeface="Times New Roman"/>
                                </a:rPr>
                                <m:t> </m:t>
                              </m:r>
                            </m:oMath>
                          </a14:m>
                          <a:r>
                            <a:rPr lang="de-DE" sz="2400" dirty="0">
                              <a:solidFill>
                                <a:srgbClr val="000000"/>
                              </a:solidFill>
                              <a:effectLst/>
                              <a:latin typeface="Times New Roman"/>
                              <a:ea typeface="Calibri"/>
                              <a:cs typeface="Times New Roman"/>
                            </a:rPr>
                            <a:t>( m)</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7000"/>
                            </a:lnSpc>
                            <a:spcBef>
                              <a:spcPts val="600"/>
                            </a:spcBef>
                            <a:spcAft>
                              <a:spcPts val="600"/>
                            </a:spcAft>
                            <a:tabLst>
                              <a:tab pos="291465" algn="l"/>
                            </a:tabLst>
                          </a:pPr>
                          <a14:m>
                            <m:oMath xmlns:m="http://schemas.openxmlformats.org/officeDocument/2006/math">
                              <m:sSub>
                                <m:sSubPr>
                                  <m:ctrlPr>
                                    <a:rPr lang="en-US" sz="2400" i="1" smtClean="0">
                                      <a:solidFill>
                                        <a:srgbClr val="000000"/>
                                      </a:solidFill>
                                      <a:effectLst/>
                                      <a:latin typeface="Cambria Math"/>
                                      <a:ea typeface="Calibri"/>
                                      <a:cs typeface="Times New Roman"/>
                                    </a:rPr>
                                  </m:ctrlPr>
                                </m:sSubPr>
                                <m:e>
                                  <m:r>
                                    <m:rPr>
                                      <m:sty m:val="p"/>
                                    </m:rPr>
                                    <a:rPr lang="de-DE" sz="2400">
                                      <a:solidFill>
                                        <a:srgbClr val="000000"/>
                                      </a:solidFill>
                                      <a:effectLst/>
                                      <a:latin typeface="Cambria Math"/>
                                      <a:ea typeface="Calibri"/>
                                      <a:cs typeface="Times New Roman"/>
                                    </a:rPr>
                                    <m:t>F</m:t>
                                  </m:r>
                                </m:e>
                                <m:sub>
                                  <m:r>
                                    <a:rPr lang="de-DE" sz="2400">
                                      <a:solidFill>
                                        <a:srgbClr val="000000"/>
                                      </a:solidFill>
                                      <a:effectLst/>
                                      <a:latin typeface="Cambria Math"/>
                                      <a:ea typeface="Calibri"/>
                                      <a:cs typeface="Times New Roman"/>
                                    </a:rPr>
                                    <m:t>1</m:t>
                                  </m:r>
                                </m:sub>
                              </m:sSub>
                              <m:sSub>
                                <m:sSubPr>
                                  <m:ctrlPr>
                                    <a:rPr lang="en-US" sz="2400" i="1">
                                      <a:solidFill>
                                        <a:srgbClr val="000000"/>
                                      </a:solidFill>
                                      <a:effectLst/>
                                      <a:latin typeface="Cambria Math"/>
                                      <a:ea typeface="Calibri"/>
                                      <a:cs typeface="Times New Roman"/>
                                    </a:rPr>
                                  </m:ctrlPr>
                                </m:sSubPr>
                                <m:e>
                                  <m:r>
                                    <m:rPr>
                                      <m:sty m:val="p"/>
                                    </m:rPr>
                                    <a:rPr lang="de-DE" sz="2400">
                                      <a:solidFill>
                                        <a:srgbClr val="000000"/>
                                      </a:solidFill>
                                      <a:effectLst/>
                                      <a:latin typeface="Cambria Math"/>
                                      <a:ea typeface="Calibri"/>
                                      <a:cs typeface="Times New Roman"/>
                                    </a:rPr>
                                    <m:t>d</m:t>
                                  </m:r>
                                </m:e>
                                <m:sub>
                                  <m:r>
                                    <a:rPr lang="de-DE" sz="2400">
                                      <a:solidFill>
                                        <a:srgbClr val="000000"/>
                                      </a:solidFill>
                                      <a:effectLst/>
                                      <a:latin typeface="Cambria Math"/>
                                      <a:ea typeface="Calibri"/>
                                      <a:cs typeface="Times New Roman"/>
                                    </a:rPr>
                                    <m:t>1</m:t>
                                  </m:r>
                                </m:sub>
                              </m:sSub>
                              <m:r>
                                <a:rPr lang="en-US" sz="2400" b="0" i="0" smtClean="0">
                                  <a:solidFill>
                                    <a:srgbClr val="000000"/>
                                  </a:solidFill>
                                  <a:effectLst/>
                                  <a:latin typeface="Cambria Math"/>
                                  <a:ea typeface="Calibri"/>
                                  <a:cs typeface="Times New Roman"/>
                                </a:rPr>
                                <m:t> ( </m:t>
                              </m:r>
                            </m:oMath>
                          </a14:m>
                          <a:r>
                            <a:rPr lang="de-DE" sz="2400" dirty="0" smtClean="0">
                              <a:solidFill>
                                <a:srgbClr val="000000"/>
                              </a:solidFill>
                              <a:effectLst/>
                              <a:latin typeface="Times New Roman"/>
                              <a:ea typeface="Calibri"/>
                              <a:cs typeface="Times New Roman"/>
                            </a:rPr>
                            <a:t>Nm</a:t>
                          </a:r>
                          <a:r>
                            <a:rPr lang="de-DE" sz="2400" dirty="0">
                              <a:solidFill>
                                <a:srgbClr val="000000"/>
                              </a:solidFill>
                              <a:effectLst/>
                              <a:latin typeface="Times New Roman"/>
                              <a:ea typeface="Calibri"/>
                              <a:cs typeface="Times New Roman"/>
                            </a:rPr>
                            <a:t>)</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7000"/>
                            </a:lnSpc>
                            <a:spcBef>
                              <a:spcPts val="600"/>
                            </a:spcBef>
                            <a:spcAft>
                              <a:spcPts val="600"/>
                            </a:spcAft>
                            <a:tabLst>
                              <a:tab pos="291465" algn="l"/>
                            </a:tabLst>
                          </a:pPr>
                          <a14:m>
                            <m:oMath xmlns:m="http://schemas.openxmlformats.org/officeDocument/2006/math">
                              <m:sSub>
                                <m:sSubPr>
                                  <m:ctrlPr>
                                    <a:rPr lang="en-US" sz="2400" i="1" smtClean="0">
                                      <a:solidFill>
                                        <a:srgbClr val="000000"/>
                                      </a:solidFill>
                                      <a:effectLst/>
                                      <a:latin typeface="Cambria Math"/>
                                      <a:ea typeface="Calibri"/>
                                      <a:cs typeface="Times New Roman"/>
                                    </a:rPr>
                                  </m:ctrlPr>
                                </m:sSubPr>
                                <m:e>
                                  <m:r>
                                    <m:rPr>
                                      <m:sty m:val="p"/>
                                    </m:rPr>
                                    <a:rPr lang="de-DE" sz="2400">
                                      <a:solidFill>
                                        <a:srgbClr val="000000"/>
                                      </a:solidFill>
                                      <a:effectLst/>
                                      <a:latin typeface="Cambria Math"/>
                                      <a:ea typeface="Calibri"/>
                                      <a:cs typeface="Times New Roman"/>
                                    </a:rPr>
                                    <m:t>F</m:t>
                                  </m:r>
                                </m:e>
                                <m:sub>
                                  <m:r>
                                    <a:rPr lang="de-DE" sz="2400">
                                      <a:solidFill>
                                        <a:srgbClr val="000000"/>
                                      </a:solidFill>
                                      <a:effectLst/>
                                      <a:latin typeface="Cambria Math"/>
                                      <a:ea typeface="Calibri"/>
                                      <a:cs typeface="Times New Roman"/>
                                    </a:rPr>
                                    <m:t>2</m:t>
                                  </m:r>
                                </m:sub>
                              </m:sSub>
                              <m:r>
                                <a:rPr lang="en-US" sz="2400" b="0" i="0" smtClean="0">
                                  <a:solidFill>
                                    <a:srgbClr val="000000"/>
                                  </a:solidFill>
                                  <a:effectLst/>
                                  <a:latin typeface="Cambria Math"/>
                                  <a:ea typeface="Calibri"/>
                                  <a:cs typeface="Times New Roman"/>
                                </a:rPr>
                                <m:t> </m:t>
                              </m:r>
                            </m:oMath>
                          </a14:m>
                          <a:r>
                            <a:rPr lang="de-DE" sz="2400" dirty="0">
                              <a:solidFill>
                                <a:srgbClr val="000000"/>
                              </a:solidFill>
                              <a:effectLst/>
                              <a:latin typeface="Times New Roman"/>
                              <a:ea typeface="Calibri"/>
                              <a:cs typeface="Times New Roman"/>
                            </a:rPr>
                            <a:t>(N)</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7000"/>
                            </a:lnSpc>
                            <a:spcBef>
                              <a:spcPts val="600"/>
                            </a:spcBef>
                            <a:spcAft>
                              <a:spcPts val="600"/>
                            </a:spcAft>
                            <a:tabLst>
                              <a:tab pos="291465" algn="l"/>
                            </a:tabLst>
                          </a:pPr>
                          <a14:m>
                            <m:oMath xmlns:m="http://schemas.openxmlformats.org/officeDocument/2006/math">
                              <m:sSub>
                                <m:sSubPr>
                                  <m:ctrlPr>
                                    <a:rPr lang="en-US" sz="2400" i="1">
                                      <a:solidFill>
                                        <a:srgbClr val="000000"/>
                                      </a:solidFill>
                                      <a:effectLst/>
                                      <a:latin typeface="Cambria Math"/>
                                      <a:ea typeface="Calibri"/>
                                      <a:cs typeface="Times New Roman"/>
                                    </a:rPr>
                                  </m:ctrlPr>
                                </m:sSubPr>
                                <m:e>
                                  <m:r>
                                    <m:rPr>
                                      <m:sty m:val="p"/>
                                    </m:rPr>
                                    <a:rPr lang="de-DE" sz="2400">
                                      <a:solidFill>
                                        <a:srgbClr val="000000"/>
                                      </a:solidFill>
                                      <a:effectLst/>
                                      <a:latin typeface="Cambria Math"/>
                                      <a:ea typeface="Calibri"/>
                                      <a:cs typeface="Times New Roman"/>
                                    </a:rPr>
                                    <m:t>d</m:t>
                                  </m:r>
                                </m:e>
                                <m:sub>
                                  <m:r>
                                    <a:rPr lang="de-DE" sz="2400">
                                      <a:solidFill>
                                        <a:srgbClr val="000000"/>
                                      </a:solidFill>
                                      <a:effectLst/>
                                      <a:latin typeface="Cambria Math"/>
                                      <a:ea typeface="Calibri"/>
                                      <a:cs typeface="Times New Roman"/>
                                    </a:rPr>
                                    <m:t>2</m:t>
                                  </m:r>
                                </m:sub>
                              </m:sSub>
                            </m:oMath>
                          </a14:m>
                          <a:r>
                            <a:rPr lang="de-DE" sz="2400" dirty="0">
                              <a:solidFill>
                                <a:srgbClr val="000000"/>
                              </a:solidFill>
                              <a:effectLst/>
                              <a:latin typeface="Times New Roman"/>
                              <a:ea typeface="Calibri"/>
                              <a:cs typeface="Times New Roman"/>
                            </a:rPr>
                            <a:t>( m)</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7000"/>
                            </a:lnSpc>
                            <a:spcBef>
                              <a:spcPts val="600"/>
                            </a:spcBef>
                            <a:spcAft>
                              <a:spcPts val="600"/>
                            </a:spcAft>
                            <a:tabLst>
                              <a:tab pos="291465" algn="l"/>
                            </a:tabLst>
                          </a:pPr>
                          <a14:m>
                            <m:oMath xmlns:m="http://schemas.openxmlformats.org/officeDocument/2006/math">
                              <m:sSub>
                                <m:sSubPr>
                                  <m:ctrlPr>
                                    <a:rPr lang="en-US" sz="2400" i="1">
                                      <a:solidFill>
                                        <a:srgbClr val="000000"/>
                                      </a:solidFill>
                                      <a:effectLst/>
                                      <a:latin typeface="Cambria Math"/>
                                      <a:ea typeface="Calibri"/>
                                      <a:cs typeface="Times New Roman"/>
                                    </a:rPr>
                                  </m:ctrlPr>
                                </m:sSubPr>
                                <m:e>
                                  <m:r>
                                    <m:rPr>
                                      <m:sty m:val="p"/>
                                    </m:rPr>
                                    <a:rPr lang="de-DE" sz="2400">
                                      <a:solidFill>
                                        <a:srgbClr val="000000"/>
                                      </a:solidFill>
                                      <a:effectLst/>
                                      <a:latin typeface="Cambria Math"/>
                                      <a:ea typeface="Calibri"/>
                                      <a:cs typeface="Times New Roman"/>
                                    </a:rPr>
                                    <m:t>F</m:t>
                                  </m:r>
                                </m:e>
                                <m:sub>
                                  <m:r>
                                    <a:rPr lang="de-DE" sz="2400">
                                      <a:solidFill>
                                        <a:srgbClr val="000000"/>
                                      </a:solidFill>
                                      <a:effectLst/>
                                      <a:latin typeface="Cambria Math"/>
                                      <a:ea typeface="Calibri"/>
                                      <a:cs typeface="Times New Roman"/>
                                    </a:rPr>
                                    <m:t>2</m:t>
                                  </m:r>
                                </m:sub>
                              </m:sSub>
                              <m:sSub>
                                <m:sSubPr>
                                  <m:ctrlPr>
                                    <a:rPr lang="en-US" sz="2400" i="1">
                                      <a:solidFill>
                                        <a:srgbClr val="000000"/>
                                      </a:solidFill>
                                      <a:effectLst/>
                                      <a:latin typeface="Cambria Math"/>
                                      <a:ea typeface="Calibri"/>
                                      <a:cs typeface="Times New Roman"/>
                                    </a:rPr>
                                  </m:ctrlPr>
                                </m:sSubPr>
                                <m:e>
                                  <m:r>
                                    <m:rPr>
                                      <m:sty m:val="p"/>
                                    </m:rPr>
                                    <a:rPr lang="de-DE" sz="2400">
                                      <a:solidFill>
                                        <a:srgbClr val="000000"/>
                                      </a:solidFill>
                                      <a:effectLst/>
                                      <a:latin typeface="Cambria Math"/>
                                      <a:ea typeface="Calibri"/>
                                      <a:cs typeface="Times New Roman"/>
                                    </a:rPr>
                                    <m:t>d</m:t>
                                  </m:r>
                                </m:e>
                                <m:sub>
                                  <m:r>
                                    <a:rPr lang="de-DE" sz="2400">
                                      <a:solidFill>
                                        <a:srgbClr val="000000"/>
                                      </a:solidFill>
                                      <a:effectLst/>
                                      <a:latin typeface="Cambria Math"/>
                                      <a:ea typeface="Calibri"/>
                                      <a:cs typeface="Times New Roman"/>
                                    </a:rPr>
                                    <m:t>2</m:t>
                                  </m:r>
                                </m:sub>
                              </m:sSub>
                            </m:oMath>
                          </a14:m>
                          <a:r>
                            <a:rPr lang="de-DE" sz="2400" dirty="0">
                              <a:solidFill>
                                <a:srgbClr val="000000"/>
                              </a:solidFill>
                              <a:effectLst/>
                              <a:latin typeface="Times New Roman"/>
                              <a:ea typeface="Calibri"/>
                              <a:cs typeface="Times New Roman"/>
                            </a:rPr>
                            <a:t>(Nm)</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11855">
                    <a:tc>
                      <a:txBody>
                        <a:bodyPr/>
                        <a:lstStyle/>
                        <a:p>
                          <a:pPr algn="just">
                            <a:lnSpc>
                              <a:spcPct val="107000"/>
                            </a:lnSpc>
                            <a:spcBef>
                              <a:spcPts val="600"/>
                            </a:spcBef>
                            <a:spcAft>
                              <a:spcPts val="600"/>
                            </a:spcAft>
                            <a:tabLst>
                              <a:tab pos="291465" algn="l"/>
                            </a:tabLst>
                          </a:pPr>
                          <a:r>
                            <a:rPr lang="de-DE" sz="2400">
                              <a:solidFill>
                                <a:srgbClr val="000000"/>
                              </a:solidFill>
                              <a:effectLst/>
                              <a:latin typeface="Times New Roman"/>
                              <a:ea typeface="Calibri"/>
                              <a:cs typeface="Times New Roman"/>
                            </a:rPr>
                            <a:t>1</a:t>
                          </a:r>
                          <a:endParaRPr lang="en-US"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7000"/>
                            </a:lnSpc>
                            <a:spcBef>
                              <a:spcPts val="600"/>
                            </a:spcBef>
                            <a:spcAft>
                              <a:spcPts val="600"/>
                            </a:spcAft>
                            <a:tabLst>
                              <a:tab pos="291465" algn="l"/>
                            </a:tabLst>
                          </a:pPr>
                          <a:r>
                            <a:rPr lang="de-DE" sz="2400">
                              <a:solidFill>
                                <a:srgbClr val="000000"/>
                              </a:solidFill>
                              <a:effectLst/>
                              <a:latin typeface="Times New Roman"/>
                              <a:ea typeface="Calibri"/>
                              <a:cs typeface="Times New Roman"/>
                            </a:rPr>
                            <a:t>2</a:t>
                          </a:r>
                          <a:endParaRPr lang="en-US"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7000"/>
                            </a:lnSpc>
                            <a:spcBef>
                              <a:spcPts val="600"/>
                            </a:spcBef>
                            <a:spcAft>
                              <a:spcPts val="600"/>
                            </a:spcAft>
                            <a:tabLst>
                              <a:tab pos="291465" algn="l"/>
                            </a:tabLst>
                          </a:pPr>
                          <a:r>
                            <a:rPr lang="de-DE" sz="2400">
                              <a:solidFill>
                                <a:srgbClr val="000000"/>
                              </a:solidFill>
                              <a:effectLst/>
                              <a:latin typeface="Times New Roman"/>
                              <a:ea typeface="Calibri"/>
                              <a:cs typeface="Times New Roman"/>
                            </a:rPr>
                            <a:t>0,2</a:t>
                          </a:r>
                          <a:endParaRPr lang="en-US"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7000"/>
                            </a:lnSpc>
                            <a:spcBef>
                              <a:spcPts val="600"/>
                            </a:spcBef>
                            <a:spcAft>
                              <a:spcPts val="600"/>
                            </a:spcAft>
                            <a:tabLst>
                              <a:tab pos="291465" algn="l"/>
                            </a:tabLst>
                          </a:pPr>
                          <a:r>
                            <a:rPr lang="de-DE" sz="2400" dirty="0">
                              <a:solidFill>
                                <a:srgbClr val="000000"/>
                              </a:solidFill>
                              <a:effectLst/>
                              <a:latin typeface="Times New Roman"/>
                              <a:ea typeface="Calibri"/>
                              <a:cs typeface="Times New Roman"/>
                            </a:rPr>
                            <a:t> </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7000"/>
                            </a:lnSpc>
                            <a:spcBef>
                              <a:spcPts val="600"/>
                            </a:spcBef>
                            <a:spcAft>
                              <a:spcPts val="600"/>
                            </a:spcAft>
                            <a:tabLst>
                              <a:tab pos="291465" algn="l"/>
                            </a:tabLst>
                          </a:pPr>
                          <a:r>
                            <a:rPr lang="de-DE" sz="2400" dirty="0">
                              <a:solidFill>
                                <a:srgbClr val="000000"/>
                              </a:solidFill>
                              <a:effectLst/>
                              <a:latin typeface="Times New Roman"/>
                              <a:ea typeface="Calibri"/>
                              <a:cs typeface="Times New Roman"/>
                            </a:rPr>
                            <a:t>1</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7000"/>
                            </a:lnSpc>
                            <a:spcBef>
                              <a:spcPts val="600"/>
                            </a:spcBef>
                            <a:spcAft>
                              <a:spcPts val="600"/>
                            </a:spcAft>
                            <a:tabLst>
                              <a:tab pos="291465" algn="l"/>
                            </a:tabLst>
                          </a:pPr>
                          <a:r>
                            <a:rPr lang="de-DE" sz="2400">
                              <a:solidFill>
                                <a:srgbClr val="000000"/>
                              </a:solidFill>
                              <a:effectLst/>
                              <a:latin typeface="Times New Roman"/>
                              <a:ea typeface="Calibri"/>
                              <a:cs typeface="Times New Roman"/>
                            </a:rPr>
                            <a:t>0,4</a:t>
                          </a:r>
                          <a:endParaRPr lang="en-US"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7000"/>
                            </a:lnSpc>
                            <a:spcBef>
                              <a:spcPts val="600"/>
                            </a:spcBef>
                            <a:spcAft>
                              <a:spcPts val="600"/>
                            </a:spcAft>
                            <a:tabLst>
                              <a:tab pos="291465" algn="l"/>
                            </a:tabLst>
                          </a:pPr>
                          <a:r>
                            <a:rPr lang="de-DE" sz="2400">
                              <a:solidFill>
                                <a:srgbClr val="000000"/>
                              </a:solidFill>
                              <a:effectLst/>
                              <a:latin typeface="Times New Roman"/>
                              <a:ea typeface="Calibri"/>
                              <a:cs typeface="Times New Roman"/>
                            </a:rPr>
                            <a:t> </a:t>
                          </a:r>
                          <a:endParaRPr lang="en-US"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11855">
                    <a:tc>
                      <a:txBody>
                        <a:bodyPr/>
                        <a:lstStyle/>
                        <a:p>
                          <a:pPr algn="just">
                            <a:lnSpc>
                              <a:spcPct val="107000"/>
                            </a:lnSpc>
                            <a:spcBef>
                              <a:spcPts val="600"/>
                            </a:spcBef>
                            <a:spcAft>
                              <a:spcPts val="600"/>
                            </a:spcAft>
                            <a:tabLst>
                              <a:tab pos="291465" algn="l"/>
                            </a:tabLst>
                          </a:pPr>
                          <a:r>
                            <a:rPr lang="de-DE" sz="2400">
                              <a:solidFill>
                                <a:srgbClr val="000000"/>
                              </a:solidFill>
                              <a:effectLst/>
                              <a:latin typeface="Times New Roman"/>
                              <a:ea typeface="Calibri"/>
                              <a:cs typeface="Times New Roman"/>
                            </a:rPr>
                            <a:t>2</a:t>
                          </a:r>
                          <a:endParaRPr lang="en-US"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7000"/>
                            </a:lnSpc>
                            <a:spcBef>
                              <a:spcPts val="600"/>
                            </a:spcBef>
                            <a:spcAft>
                              <a:spcPts val="600"/>
                            </a:spcAft>
                            <a:tabLst>
                              <a:tab pos="291465" algn="l"/>
                            </a:tabLst>
                          </a:pPr>
                          <a:r>
                            <a:rPr lang="de-DE" sz="2400">
                              <a:solidFill>
                                <a:srgbClr val="000000"/>
                              </a:solidFill>
                              <a:effectLst/>
                              <a:latin typeface="Times New Roman"/>
                              <a:ea typeface="Calibri"/>
                              <a:cs typeface="Times New Roman"/>
                            </a:rPr>
                            <a:t>1</a:t>
                          </a:r>
                          <a:endParaRPr lang="en-US"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7000"/>
                            </a:lnSpc>
                            <a:spcBef>
                              <a:spcPts val="600"/>
                            </a:spcBef>
                            <a:spcAft>
                              <a:spcPts val="600"/>
                            </a:spcAft>
                            <a:tabLst>
                              <a:tab pos="291465" algn="l"/>
                            </a:tabLst>
                          </a:pPr>
                          <a:r>
                            <a:rPr lang="de-DE" sz="2400">
                              <a:solidFill>
                                <a:srgbClr val="000000"/>
                              </a:solidFill>
                              <a:effectLst/>
                              <a:latin typeface="Times New Roman"/>
                              <a:ea typeface="Calibri"/>
                              <a:cs typeface="Times New Roman"/>
                            </a:rPr>
                            <a:t>0,6</a:t>
                          </a:r>
                          <a:endParaRPr lang="en-US"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7000"/>
                            </a:lnSpc>
                            <a:spcBef>
                              <a:spcPts val="600"/>
                            </a:spcBef>
                            <a:spcAft>
                              <a:spcPts val="600"/>
                            </a:spcAft>
                            <a:tabLst>
                              <a:tab pos="291465" algn="l"/>
                            </a:tabLst>
                          </a:pPr>
                          <a:r>
                            <a:rPr lang="de-DE" sz="2400" dirty="0">
                              <a:solidFill>
                                <a:srgbClr val="000000"/>
                              </a:solidFill>
                              <a:effectLst/>
                              <a:latin typeface="Times New Roman"/>
                              <a:ea typeface="Calibri"/>
                              <a:cs typeface="Times New Roman"/>
                            </a:rPr>
                            <a:t> </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7000"/>
                            </a:lnSpc>
                            <a:spcBef>
                              <a:spcPts val="600"/>
                            </a:spcBef>
                            <a:spcAft>
                              <a:spcPts val="600"/>
                            </a:spcAft>
                            <a:tabLst>
                              <a:tab pos="291465" algn="l"/>
                            </a:tabLst>
                          </a:pPr>
                          <a:r>
                            <a:rPr lang="de-DE" sz="2400" dirty="0">
                              <a:solidFill>
                                <a:srgbClr val="000000"/>
                              </a:solidFill>
                              <a:effectLst/>
                              <a:latin typeface="Times New Roman"/>
                              <a:ea typeface="Calibri"/>
                              <a:cs typeface="Times New Roman"/>
                            </a:rPr>
                            <a:t>3</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7000"/>
                            </a:lnSpc>
                            <a:spcBef>
                              <a:spcPts val="600"/>
                            </a:spcBef>
                            <a:spcAft>
                              <a:spcPts val="600"/>
                            </a:spcAft>
                            <a:tabLst>
                              <a:tab pos="291465" algn="l"/>
                            </a:tabLst>
                          </a:pPr>
                          <a:r>
                            <a:rPr lang="de-DE" sz="2400" dirty="0">
                              <a:solidFill>
                                <a:srgbClr val="000000"/>
                              </a:solidFill>
                              <a:effectLst/>
                              <a:latin typeface="Times New Roman"/>
                              <a:ea typeface="Calibri"/>
                              <a:cs typeface="Times New Roman"/>
                            </a:rPr>
                            <a:t>0,2</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7000"/>
                            </a:lnSpc>
                            <a:spcBef>
                              <a:spcPts val="600"/>
                            </a:spcBef>
                            <a:spcAft>
                              <a:spcPts val="600"/>
                            </a:spcAft>
                            <a:tabLst>
                              <a:tab pos="291465" algn="l"/>
                            </a:tabLst>
                          </a:pPr>
                          <a:r>
                            <a:rPr lang="de-DE" sz="2400" dirty="0">
                              <a:solidFill>
                                <a:srgbClr val="000000"/>
                              </a:solidFill>
                              <a:effectLst/>
                              <a:latin typeface="Times New Roman"/>
                              <a:ea typeface="Calibri"/>
                              <a:cs typeface="Times New Roman"/>
                            </a:rPr>
                            <a:t> </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2307547913"/>
                  </p:ext>
                </p:extLst>
              </p:nvPr>
            </p:nvGraphicFramePr>
            <p:xfrm>
              <a:off x="429089" y="806233"/>
              <a:ext cx="8458199" cy="1926458"/>
            </p:xfrm>
            <a:graphic>
              <a:graphicData uri="http://schemas.openxmlformats.org/drawingml/2006/table">
                <a:tbl>
                  <a:tblPr firstRow="1" firstCol="1" bandRow="1"/>
                  <a:tblGrid>
                    <a:gridCol w="1066799"/>
                    <a:gridCol w="990600"/>
                    <a:gridCol w="1143000"/>
                    <a:gridCol w="1600200"/>
                    <a:gridCol w="1066800"/>
                    <a:gridCol w="1066800"/>
                    <a:gridCol w="1524000"/>
                  </a:tblGrid>
                  <a:tr h="1143756">
                    <a:tc>
                      <a:txBody>
                        <a:bodyPr/>
                        <a:lstStyle/>
                        <a:p>
                          <a:pPr algn="just">
                            <a:lnSpc>
                              <a:spcPct val="107000"/>
                            </a:lnSpc>
                            <a:spcBef>
                              <a:spcPts val="600"/>
                            </a:spcBef>
                            <a:spcAft>
                              <a:spcPts val="600"/>
                            </a:spcAft>
                            <a:tabLst>
                              <a:tab pos="291465" algn="l"/>
                            </a:tabLst>
                          </a:pPr>
                          <a:r>
                            <a:rPr lang="de-DE" sz="2400" dirty="0">
                              <a:solidFill>
                                <a:srgbClr val="000000"/>
                              </a:solidFill>
                              <a:effectLst/>
                              <a:latin typeface="Times New Roman"/>
                              <a:ea typeface="Calibri"/>
                              <a:cs typeface="Times New Roman"/>
                            </a:rPr>
                            <a:t>Lần đo</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3"/>
                          <a:stretch>
                            <a:fillRect l="-107362" t="-7979" r="-644172" b="-82447"/>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3"/>
                          <a:stretch>
                            <a:fillRect l="-180749" t="-7979" r="-461497" b="-82447"/>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3"/>
                          <a:stretch>
                            <a:fillRect l="-199620" t="-7979" r="-228137" b="-82447"/>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3"/>
                          <a:stretch>
                            <a:fillRect l="-450286" t="-7979" r="-242857" b="-82447"/>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3"/>
                          <a:stretch>
                            <a:fillRect l="-550286" t="-7979" r="-142857" b="-82447"/>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3"/>
                          <a:stretch>
                            <a:fillRect l="-455200" t="-7979" b="-82447"/>
                          </a:stretch>
                        </a:blipFill>
                      </a:tcPr>
                    </a:tc>
                  </a:tr>
                  <a:tr h="391351">
                    <a:tc>
                      <a:txBody>
                        <a:bodyPr/>
                        <a:lstStyle/>
                        <a:p>
                          <a:pPr algn="just">
                            <a:lnSpc>
                              <a:spcPct val="107000"/>
                            </a:lnSpc>
                            <a:spcBef>
                              <a:spcPts val="600"/>
                            </a:spcBef>
                            <a:spcAft>
                              <a:spcPts val="600"/>
                            </a:spcAft>
                            <a:tabLst>
                              <a:tab pos="291465" algn="l"/>
                            </a:tabLst>
                          </a:pPr>
                          <a:r>
                            <a:rPr lang="de-DE" sz="2400">
                              <a:solidFill>
                                <a:srgbClr val="000000"/>
                              </a:solidFill>
                              <a:effectLst/>
                              <a:latin typeface="Times New Roman"/>
                              <a:ea typeface="Calibri"/>
                              <a:cs typeface="Times New Roman"/>
                            </a:rPr>
                            <a:t>1</a:t>
                          </a:r>
                          <a:endParaRPr lang="en-US"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7000"/>
                            </a:lnSpc>
                            <a:spcBef>
                              <a:spcPts val="600"/>
                            </a:spcBef>
                            <a:spcAft>
                              <a:spcPts val="600"/>
                            </a:spcAft>
                            <a:tabLst>
                              <a:tab pos="291465" algn="l"/>
                            </a:tabLst>
                          </a:pPr>
                          <a:r>
                            <a:rPr lang="de-DE" sz="2400">
                              <a:solidFill>
                                <a:srgbClr val="000000"/>
                              </a:solidFill>
                              <a:effectLst/>
                              <a:latin typeface="Times New Roman"/>
                              <a:ea typeface="Calibri"/>
                              <a:cs typeface="Times New Roman"/>
                            </a:rPr>
                            <a:t>2</a:t>
                          </a:r>
                          <a:endParaRPr lang="en-US"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7000"/>
                            </a:lnSpc>
                            <a:spcBef>
                              <a:spcPts val="600"/>
                            </a:spcBef>
                            <a:spcAft>
                              <a:spcPts val="600"/>
                            </a:spcAft>
                            <a:tabLst>
                              <a:tab pos="291465" algn="l"/>
                            </a:tabLst>
                          </a:pPr>
                          <a:r>
                            <a:rPr lang="de-DE" sz="2400">
                              <a:solidFill>
                                <a:srgbClr val="000000"/>
                              </a:solidFill>
                              <a:effectLst/>
                              <a:latin typeface="Times New Roman"/>
                              <a:ea typeface="Calibri"/>
                              <a:cs typeface="Times New Roman"/>
                            </a:rPr>
                            <a:t>0,2</a:t>
                          </a:r>
                          <a:endParaRPr lang="en-US"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7000"/>
                            </a:lnSpc>
                            <a:spcBef>
                              <a:spcPts val="600"/>
                            </a:spcBef>
                            <a:spcAft>
                              <a:spcPts val="600"/>
                            </a:spcAft>
                            <a:tabLst>
                              <a:tab pos="291465" algn="l"/>
                            </a:tabLst>
                          </a:pPr>
                          <a:r>
                            <a:rPr lang="de-DE" sz="2400" dirty="0">
                              <a:solidFill>
                                <a:srgbClr val="000000"/>
                              </a:solidFill>
                              <a:effectLst/>
                              <a:latin typeface="Times New Roman"/>
                              <a:ea typeface="Calibri"/>
                              <a:cs typeface="Times New Roman"/>
                            </a:rPr>
                            <a:t> </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7000"/>
                            </a:lnSpc>
                            <a:spcBef>
                              <a:spcPts val="600"/>
                            </a:spcBef>
                            <a:spcAft>
                              <a:spcPts val="600"/>
                            </a:spcAft>
                            <a:tabLst>
                              <a:tab pos="291465" algn="l"/>
                            </a:tabLst>
                          </a:pPr>
                          <a:r>
                            <a:rPr lang="de-DE" sz="2400" dirty="0">
                              <a:solidFill>
                                <a:srgbClr val="000000"/>
                              </a:solidFill>
                              <a:effectLst/>
                              <a:latin typeface="Times New Roman"/>
                              <a:ea typeface="Calibri"/>
                              <a:cs typeface="Times New Roman"/>
                            </a:rPr>
                            <a:t>1</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7000"/>
                            </a:lnSpc>
                            <a:spcBef>
                              <a:spcPts val="600"/>
                            </a:spcBef>
                            <a:spcAft>
                              <a:spcPts val="600"/>
                            </a:spcAft>
                            <a:tabLst>
                              <a:tab pos="291465" algn="l"/>
                            </a:tabLst>
                          </a:pPr>
                          <a:r>
                            <a:rPr lang="de-DE" sz="2400">
                              <a:solidFill>
                                <a:srgbClr val="000000"/>
                              </a:solidFill>
                              <a:effectLst/>
                              <a:latin typeface="Times New Roman"/>
                              <a:ea typeface="Calibri"/>
                              <a:cs typeface="Times New Roman"/>
                            </a:rPr>
                            <a:t>0,4</a:t>
                          </a:r>
                          <a:endParaRPr lang="en-US"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7000"/>
                            </a:lnSpc>
                            <a:spcBef>
                              <a:spcPts val="600"/>
                            </a:spcBef>
                            <a:spcAft>
                              <a:spcPts val="600"/>
                            </a:spcAft>
                            <a:tabLst>
                              <a:tab pos="291465" algn="l"/>
                            </a:tabLst>
                          </a:pPr>
                          <a:r>
                            <a:rPr lang="de-DE" sz="2400">
                              <a:solidFill>
                                <a:srgbClr val="000000"/>
                              </a:solidFill>
                              <a:effectLst/>
                              <a:latin typeface="Times New Roman"/>
                              <a:ea typeface="Calibri"/>
                              <a:cs typeface="Times New Roman"/>
                            </a:rPr>
                            <a:t> </a:t>
                          </a:r>
                          <a:endParaRPr lang="en-US"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91351">
                    <a:tc>
                      <a:txBody>
                        <a:bodyPr/>
                        <a:lstStyle/>
                        <a:p>
                          <a:pPr algn="just">
                            <a:lnSpc>
                              <a:spcPct val="107000"/>
                            </a:lnSpc>
                            <a:spcBef>
                              <a:spcPts val="600"/>
                            </a:spcBef>
                            <a:spcAft>
                              <a:spcPts val="600"/>
                            </a:spcAft>
                            <a:tabLst>
                              <a:tab pos="291465" algn="l"/>
                            </a:tabLst>
                          </a:pPr>
                          <a:r>
                            <a:rPr lang="de-DE" sz="2400">
                              <a:solidFill>
                                <a:srgbClr val="000000"/>
                              </a:solidFill>
                              <a:effectLst/>
                              <a:latin typeface="Times New Roman"/>
                              <a:ea typeface="Calibri"/>
                              <a:cs typeface="Times New Roman"/>
                            </a:rPr>
                            <a:t>2</a:t>
                          </a:r>
                          <a:endParaRPr lang="en-US"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7000"/>
                            </a:lnSpc>
                            <a:spcBef>
                              <a:spcPts val="600"/>
                            </a:spcBef>
                            <a:spcAft>
                              <a:spcPts val="600"/>
                            </a:spcAft>
                            <a:tabLst>
                              <a:tab pos="291465" algn="l"/>
                            </a:tabLst>
                          </a:pPr>
                          <a:r>
                            <a:rPr lang="de-DE" sz="2400">
                              <a:solidFill>
                                <a:srgbClr val="000000"/>
                              </a:solidFill>
                              <a:effectLst/>
                              <a:latin typeface="Times New Roman"/>
                              <a:ea typeface="Calibri"/>
                              <a:cs typeface="Times New Roman"/>
                            </a:rPr>
                            <a:t>1</a:t>
                          </a:r>
                          <a:endParaRPr lang="en-US"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7000"/>
                            </a:lnSpc>
                            <a:spcBef>
                              <a:spcPts val="600"/>
                            </a:spcBef>
                            <a:spcAft>
                              <a:spcPts val="600"/>
                            </a:spcAft>
                            <a:tabLst>
                              <a:tab pos="291465" algn="l"/>
                            </a:tabLst>
                          </a:pPr>
                          <a:r>
                            <a:rPr lang="de-DE" sz="2400">
                              <a:solidFill>
                                <a:srgbClr val="000000"/>
                              </a:solidFill>
                              <a:effectLst/>
                              <a:latin typeface="Times New Roman"/>
                              <a:ea typeface="Calibri"/>
                              <a:cs typeface="Times New Roman"/>
                            </a:rPr>
                            <a:t>0,6</a:t>
                          </a:r>
                          <a:endParaRPr lang="en-US"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7000"/>
                            </a:lnSpc>
                            <a:spcBef>
                              <a:spcPts val="600"/>
                            </a:spcBef>
                            <a:spcAft>
                              <a:spcPts val="600"/>
                            </a:spcAft>
                            <a:tabLst>
                              <a:tab pos="291465" algn="l"/>
                            </a:tabLst>
                          </a:pPr>
                          <a:r>
                            <a:rPr lang="de-DE" sz="2400" dirty="0">
                              <a:solidFill>
                                <a:srgbClr val="000000"/>
                              </a:solidFill>
                              <a:effectLst/>
                              <a:latin typeface="Times New Roman"/>
                              <a:ea typeface="Calibri"/>
                              <a:cs typeface="Times New Roman"/>
                            </a:rPr>
                            <a:t> </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7000"/>
                            </a:lnSpc>
                            <a:spcBef>
                              <a:spcPts val="600"/>
                            </a:spcBef>
                            <a:spcAft>
                              <a:spcPts val="600"/>
                            </a:spcAft>
                            <a:tabLst>
                              <a:tab pos="291465" algn="l"/>
                            </a:tabLst>
                          </a:pPr>
                          <a:r>
                            <a:rPr lang="de-DE" sz="2400" dirty="0">
                              <a:solidFill>
                                <a:srgbClr val="000000"/>
                              </a:solidFill>
                              <a:effectLst/>
                              <a:latin typeface="Times New Roman"/>
                              <a:ea typeface="Calibri"/>
                              <a:cs typeface="Times New Roman"/>
                            </a:rPr>
                            <a:t>3</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7000"/>
                            </a:lnSpc>
                            <a:spcBef>
                              <a:spcPts val="600"/>
                            </a:spcBef>
                            <a:spcAft>
                              <a:spcPts val="600"/>
                            </a:spcAft>
                            <a:tabLst>
                              <a:tab pos="291465" algn="l"/>
                            </a:tabLst>
                          </a:pPr>
                          <a:r>
                            <a:rPr lang="de-DE" sz="2400" dirty="0">
                              <a:solidFill>
                                <a:srgbClr val="000000"/>
                              </a:solidFill>
                              <a:effectLst/>
                              <a:latin typeface="Times New Roman"/>
                              <a:ea typeface="Calibri"/>
                              <a:cs typeface="Times New Roman"/>
                            </a:rPr>
                            <a:t>0,2</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7000"/>
                            </a:lnSpc>
                            <a:spcBef>
                              <a:spcPts val="600"/>
                            </a:spcBef>
                            <a:spcAft>
                              <a:spcPts val="600"/>
                            </a:spcAft>
                            <a:tabLst>
                              <a:tab pos="291465" algn="l"/>
                            </a:tabLst>
                          </a:pPr>
                          <a:r>
                            <a:rPr lang="de-DE" sz="2400" dirty="0">
                              <a:solidFill>
                                <a:srgbClr val="000000"/>
                              </a:solidFill>
                              <a:effectLst/>
                              <a:latin typeface="Times New Roman"/>
                              <a:ea typeface="Calibri"/>
                              <a:cs typeface="Times New Roman"/>
                            </a:rPr>
                            <a:t> </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42" name="Table 41"/>
              <p:cNvGraphicFramePr>
                <a:graphicFrameLocks noGrp="1"/>
              </p:cNvGraphicFramePr>
              <p:nvPr>
                <p:extLst>
                  <p:ext uri="{D42A27DB-BD31-4B8C-83A1-F6EECF244321}">
                    <p14:modId xmlns:p14="http://schemas.microsoft.com/office/powerpoint/2010/main" val="3890742163"/>
                  </p:ext>
                </p:extLst>
              </p:nvPr>
            </p:nvGraphicFramePr>
            <p:xfrm>
              <a:off x="347234" y="737852"/>
              <a:ext cx="8458199" cy="1926458"/>
            </p:xfrm>
            <a:graphic>
              <a:graphicData uri="http://schemas.openxmlformats.org/drawingml/2006/table">
                <a:tbl>
                  <a:tblPr firstRow="1" firstCol="1" bandRow="1"/>
                  <a:tblGrid>
                    <a:gridCol w="1066799"/>
                    <a:gridCol w="990600"/>
                    <a:gridCol w="1143000"/>
                    <a:gridCol w="1600200"/>
                    <a:gridCol w="1066800"/>
                    <a:gridCol w="1066800"/>
                    <a:gridCol w="1524000"/>
                  </a:tblGrid>
                  <a:tr h="1143756">
                    <a:tc>
                      <a:txBody>
                        <a:bodyPr/>
                        <a:lstStyle/>
                        <a:p>
                          <a:pPr algn="just">
                            <a:lnSpc>
                              <a:spcPct val="107000"/>
                            </a:lnSpc>
                            <a:spcBef>
                              <a:spcPts val="600"/>
                            </a:spcBef>
                            <a:spcAft>
                              <a:spcPts val="600"/>
                            </a:spcAft>
                            <a:tabLst>
                              <a:tab pos="291465" algn="l"/>
                            </a:tabLst>
                          </a:pPr>
                          <a:r>
                            <a:rPr lang="de-DE" sz="2400" dirty="0">
                              <a:solidFill>
                                <a:srgbClr val="000000"/>
                              </a:solidFill>
                              <a:effectLst/>
                              <a:latin typeface="Times New Roman"/>
                              <a:ea typeface="Calibri"/>
                              <a:cs typeface="Times New Roman"/>
                            </a:rPr>
                            <a:t>Lần đo</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7000"/>
                            </a:lnSpc>
                            <a:spcBef>
                              <a:spcPts val="600"/>
                            </a:spcBef>
                            <a:spcAft>
                              <a:spcPts val="600"/>
                            </a:spcAft>
                            <a:tabLst>
                              <a:tab pos="291465" algn="l"/>
                            </a:tabLst>
                          </a:pPr>
                          <a14:m>
                            <m:oMath xmlns:m="http://schemas.openxmlformats.org/officeDocument/2006/math">
                              <m:sSub>
                                <m:sSubPr>
                                  <m:ctrlPr>
                                    <a:rPr lang="en-US" sz="2400" i="1">
                                      <a:solidFill>
                                        <a:srgbClr val="000000"/>
                                      </a:solidFill>
                                      <a:effectLst/>
                                      <a:latin typeface="Cambria Math"/>
                                      <a:ea typeface="Calibri"/>
                                      <a:cs typeface="Times New Roman"/>
                                    </a:rPr>
                                  </m:ctrlPr>
                                </m:sSubPr>
                                <m:e>
                                  <m:r>
                                    <m:rPr>
                                      <m:sty m:val="p"/>
                                    </m:rPr>
                                    <a:rPr lang="de-DE" sz="2400">
                                      <a:solidFill>
                                        <a:srgbClr val="000000"/>
                                      </a:solidFill>
                                      <a:effectLst/>
                                      <a:latin typeface="Cambria Math"/>
                                      <a:ea typeface="Calibri"/>
                                      <a:cs typeface="Times New Roman"/>
                                    </a:rPr>
                                    <m:t>F</m:t>
                                  </m:r>
                                </m:e>
                                <m:sub>
                                  <m:r>
                                    <a:rPr lang="de-DE" sz="2400">
                                      <a:solidFill>
                                        <a:srgbClr val="000000"/>
                                      </a:solidFill>
                                      <a:effectLst/>
                                      <a:latin typeface="Cambria Math"/>
                                      <a:ea typeface="Calibri"/>
                                      <a:cs typeface="Times New Roman"/>
                                    </a:rPr>
                                    <m:t>1</m:t>
                                  </m:r>
                                </m:sub>
                              </m:sSub>
                            </m:oMath>
                          </a14:m>
                          <a:r>
                            <a:rPr lang="de-DE" sz="2400" dirty="0">
                              <a:solidFill>
                                <a:srgbClr val="000000"/>
                              </a:solidFill>
                              <a:effectLst/>
                              <a:latin typeface="Times New Roman"/>
                              <a:ea typeface="Calibri"/>
                              <a:cs typeface="Times New Roman"/>
                            </a:rPr>
                            <a:t> (N)</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7000"/>
                            </a:lnSpc>
                            <a:spcBef>
                              <a:spcPts val="600"/>
                            </a:spcBef>
                            <a:spcAft>
                              <a:spcPts val="600"/>
                            </a:spcAft>
                            <a:tabLst>
                              <a:tab pos="291465" algn="l"/>
                            </a:tabLst>
                          </a:pPr>
                          <a14:m>
                            <m:oMath xmlns:m="http://schemas.openxmlformats.org/officeDocument/2006/math">
                              <m:sSub>
                                <m:sSubPr>
                                  <m:ctrlPr>
                                    <a:rPr lang="en-US" sz="2400" i="1" smtClean="0">
                                      <a:solidFill>
                                        <a:srgbClr val="000000"/>
                                      </a:solidFill>
                                      <a:effectLst/>
                                      <a:latin typeface="Cambria Math"/>
                                      <a:ea typeface="Calibri"/>
                                      <a:cs typeface="Times New Roman"/>
                                    </a:rPr>
                                  </m:ctrlPr>
                                </m:sSubPr>
                                <m:e>
                                  <m:r>
                                    <m:rPr>
                                      <m:sty m:val="p"/>
                                    </m:rPr>
                                    <a:rPr lang="de-DE" sz="2400">
                                      <a:solidFill>
                                        <a:srgbClr val="000000"/>
                                      </a:solidFill>
                                      <a:effectLst/>
                                      <a:latin typeface="Cambria Math"/>
                                      <a:ea typeface="Calibri"/>
                                      <a:cs typeface="Times New Roman"/>
                                    </a:rPr>
                                    <m:t>d</m:t>
                                  </m:r>
                                </m:e>
                                <m:sub>
                                  <m:r>
                                    <a:rPr lang="de-DE" sz="2400">
                                      <a:solidFill>
                                        <a:srgbClr val="000000"/>
                                      </a:solidFill>
                                      <a:effectLst/>
                                      <a:latin typeface="Cambria Math"/>
                                      <a:ea typeface="Calibri"/>
                                      <a:cs typeface="Times New Roman"/>
                                    </a:rPr>
                                    <m:t>1</m:t>
                                  </m:r>
                                </m:sub>
                              </m:sSub>
                              <m:r>
                                <a:rPr lang="en-US" sz="2400" b="0" i="0" smtClean="0">
                                  <a:solidFill>
                                    <a:srgbClr val="000000"/>
                                  </a:solidFill>
                                  <a:effectLst/>
                                  <a:latin typeface="Cambria Math"/>
                                  <a:ea typeface="Calibri"/>
                                  <a:cs typeface="Times New Roman"/>
                                </a:rPr>
                                <m:t> </m:t>
                              </m:r>
                            </m:oMath>
                          </a14:m>
                          <a:r>
                            <a:rPr lang="de-DE" sz="2400" dirty="0">
                              <a:solidFill>
                                <a:srgbClr val="000000"/>
                              </a:solidFill>
                              <a:effectLst/>
                              <a:latin typeface="Times New Roman"/>
                              <a:ea typeface="Calibri"/>
                              <a:cs typeface="Times New Roman"/>
                            </a:rPr>
                            <a:t>( m)</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7000"/>
                            </a:lnSpc>
                            <a:spcBef>
                              <a:spcPts val="600"/>
                            </a:spcBef>
                            <a:spcAft>
                              <a:spcPts val="600"/>
                            </a:spcAft>
                            <a:tabLst>
                              <a:tab pos="291465" algn="l"/>
                            </a:tabLst>
                          </a:pPr>
                          <a14:m>
                            <m:oMath xmlns:m="http://schemas.openxmlformats.org/officeDocument/2006/math">
                              <m:sSub>
                                <m:sSubPr>
                                  <m:ctrlPr>
                                    <a:rPr lang="en-US" sz="2400" i="1" smtClean="0">
                                      <a:solidFill>
                                        <a:srgbClr val="000000"/>
                                      </a:solidFill>
                                      <a:effectLst/>
                                      <a:latin typeface="Cambria Math"/>
                                      <a:ea typeface="Calibri"/>
                                      <a:cs typeface="Times New Roman"/>
                                    </a:rPr>
                                  </m:ctrlPr>
                                </m:sSubPr>
                                <m:e>
                                  <m:r>
                                    <m:rPr>
                                      <m:sty m:val="p"/>
                                    </m:rPr>
                                    <a:rPr lang="de-DE" sz="2400">
                                      <a:solidFill>
                                        <a:srgbClr val="000000"/>
                                      </a:solidFill>
                                      <a:effectLst/>
                                      <a:latin typeface="Cambria Math"/>
                                      <a:ea typeface="Calibri"/>
                                      <a:cs typeface="Times New Roman"/>
                                    </a:rPr>
                                    <m:t>F</m:t>
                                  </m:r>
                                </m:e>
                                <m:sub>
                                  <m:r>
                                    <a:rPr lang="de-DE" sz="2400">
                                      <a:solidFill>
                                        <a:srgbClr val="000000"/>
                                      </a:solidFill>
                                      <a:effectLst/>
                                      <a:latin typeface="Cambria Math"/>
                                      <a:ea typeface="Calibri"/>
                                      <a:cs typeface="Times New Roman"/>
                                    </a:rPr>
                                    <m:t>1</m:t>
                                  </m:r>
                                </m:sub>
                              </m:sSub>
                              <m:sSub>
                                <m:sSubPr>
                                  <m:ctrlPr>
                                    <a:rPr lang="en-US" sz="2400" i="1">
                                      <a:solidFill>
                                        <a:srgbClr val="000000"/>
                                      </a:solidFill>
                                      <a:effectLst/>
                                      <a:latin typeface="Cambria Math"/>
                                      <a:ea typeface="Calibri"/>
                                      <a:cs typeface="Times New Roman"/>
                                    </a:rPr>
                                  </m:ctrlPr>
                                </m:sSubPr>
                                <m:e>
                                  <m:r>
                                    <m:rPr>
                                      <m:sty m:val="p"/>
                                    </m:rPr>
                                    <a:rPr lang="de-DE" sz="2400">
                                      <a:solidFill>
                                        <a:srgbClr val="000000"/>
                                      </a:solidFill>
                                      <a:effectLst/>
                                      <a:latin typeface="Cambria Math"/>
                                      <a:ea typeface="Calibri"/>
                                      <a:cs typeface="Times New Roman"/>
                                    </a:rPr>
                                    <m:t>d</m:t>
                                  </m:r>
                                </m:e>
                                <m:sub>
                                  <m:r>
                                    <a:rPr lang="de-DE" sz="2400">
                                      <a:solidFill>
                                        <a:srgbClr val="000000"/>
                                      </a:solidFill>
                                      <a:effectLst/>
                                      <a:latin typeface="Cambria Math"/>
                                      <a:ea typeface="Calibri"/>
                                      <a:cs typeface="Times New Roman"/>
                                    </a:rPr>
                                    <m:t>1</m:t>
                                  </m:r>
                                </m:sub>
                              </m:sSub>
                              <m:r>
                                <a:rPr lang="en-US" sz="2400" b="0" i="0" smtClean="0">
                                  <a:solidFill>
                                    <a:srgbClr val="000000"/>
                                  </a:solidFill>
                                  <a:effectLst/>
                                  <a:latin typeface="Cambria Math"/>
                                  <a:ea typeface="Calibri"/>
                                  <a:cs typeface="Times New Roman"/>
                                </a:rPr>
                                <m:t> ( </m:t>
                              </m:r>
                            </m:oMath>
                          </a14:m>
                          <a:r>
                            <a:rPr lang="de-DE" sz="2400" dirty="0" smtClean="0">
                              <a:solidFill>
                                <a:srgbClr val="000000"/>
                              </a:solidFill>
                              <a:effectLst/>
                              <a:latin typeface="Times New Roman"/>
                              <a:ea typeface="Calibri"/>
                              <a:cs typeface="Times New Roman"/>
                            </a:rPr>
                            <a:t>Nm</a:t>
                          </a:r>
                          <a:r>
                            <a:rPr lang="de-DE" sz="2400" dirty="0">
                              <a:solidFill>
                                <a:srgbClr val="000000"/>
                              </a:solidFill>
                              <a:effectLst/>
                              <a:latin typeface="Times New Roman"/>
                              <a:ea typeface="Calibri"/>
                              <a:cs typeface="Times New Roman"/>
                            </a:rPr>
                            <a:t>)</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7000"/>
                            </a:lnSpc>
                            <a:spcBef>
                              <a:spcPts val="600"/>
                            </a:spcBef>
                            <a:spcAft>
                              <a:spcPts val="600"/>
                            </a:spcAft>
                            <a:tabLst>
                              <a:tab pos="291465" algn="l"/>
                            </a:tabLst>
                          </a:pPr>
                          <a14:m>
                            <m:oMath xmlns:m="http://schemas.openxmlformats.org/officeDocument/2006/math">
                              <m:sSub>
                                <m:sSubPr>
                                  <m:ctrlPr>
                                    <a:rPr lang="en-US" sz="2400" i="1" smtClean="0">
                                      <a:solidFill>
                                        <a:srgbClr val="000000"/>
                                      </a:solidFill>
                                      <a:effectLst/>
                                      <a:latin typeface="Cambria Math"/>
                                      <a:ea typeface="Calibri"/>
                                      <a:cs typeface="Times New Roman"/>
                                    </a:rPr>
                                  </m:ctrlPr>
                                </m:sSubPr>
                                <m:e>
                                  <m:r>
                                    <m:rPr>
                                      <m:sty m:val="p"/>
                                    </m:rPr>
                                    <a:rPr lang="de-DE" sz="2400">
                                      <a:solidFill>
                                        <a:srgbClr val="000000"/>
                                      </a:solidFill>
                                      <a:effectLst/>
                                      <a:latin typeface="Cambria Math"/>
                                      <a:ea typeface="Calibri"/>
                                      <a:cs typeface="Times New Roman"/>
                                    </a:rPr>
                                    <m:t>F</m:t>
                                  </m:r>
                                </m:e>
                                <m:sub>
                                  <m:r>
                                    <a:rPr lang="de-DE" sz="2400">
                                      <a:solidFill>
                                        <a:srgbClr val="000000"/>
                                      </a:solidFill>
                                      <a:effectLst/>
                                      <a:latin typeface="Cambria Math"/>
                                      <a:ea typeface="Calibri"/>
                                      <a:cs typeface="Times New Roman"/>
                                    </a:rPr>
                                    <m:t>2</m:t>
                                  </m:r>
                                </m:sub>
                              </m:sSub>
                              <m:r>
                                <a:rPr lang="en-US" sz="2400" b="0" i="0" smtClean="0">
                                  <a:solidFill>
                                    <a:srgbClr val="000000"/>
                                  </a:solidFill>
                                  <a:effectLst/>
                                  <a:latin typeface="Cambria Math"/>
                                  <a:ea typeface="Calibri"/>
                                  <a:cs typeface="Times New Roman"/>
                                </a:rPr>
                                <m:t> </m:t>
                              </m:r>
                            </m:oMath>
                          </a14:m>
                          <a:r>
                            <a:rPr lang="de-DE" sz="2400" dirty="0">
                              <a:solidFill>
                                <a:srgbClr val="000000"/>
                              </a:solidFill>
                              <a:effectLst/>
                              <a:latin typeface="Times New Roman"/>
                              <a:ea typeface="Calibri"/>
                              <a:cs typeface="Times New Roman"/>
                            </a:rPr>
                            <a:t>(N)</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7000"/>
                            </a:lnSpc>
                            <a:spcBef>
                              <a:spcPts val="600"/>
                            </a:spcBef>
                            <a:spcAft>
                              <a:spcPts val="600"/>
                            </a:spcAft>
                            <a:tabLst>
                              <a:tab pos="291465" algn="l"/>
                            </a:tabLst>
                          </a:pPr>
                          <a14:m>
                            <m:oMath xmlns:m="http://schemas.openxmlformats.org/officeDocument/2006/math">
                              <m:sSub>
                                <m:sSubPr>
                                  <m:ctrlPr>
                                    <a:rPr lang="en-US" sz="2400" i="1">
                                      <a:solidFill>
                                        <a:srgbClr val="000000"/>
                                      </a:solidFill>
                                      <a:effectLst/>
                                      <a:latin typeface="Cambria Math"/>
                                      <a:ea typeface="Calibri"/>
                                      <a:cs typeface="Times New Roman"/>
                                    </a:rPr>
                                  </m:ctrlPr>
                                </m:sSubPr>
                                <m:e>
                                  <m:r>
                                    <m:rPr>
                                      <m:sty m:val="p"/>
                                    </m:rPr>
                                    <a:rPr lang="de-DE" sz="2400">
                                      <a:solidFill>
                                        <a:srgbClr val="000000"/>
                                      </a:solidFill>
                                      <a:effectLst/>
                                      <a:latin typeface="Cambria Math"/>
                                      <a:ea typeface="Calibri"/>
                                      <a:cs typeface="Times New Roman"/>
                                    </a:rPr>
                                    <m:t>d</m:t>
                                  </m:r>
                                </m:e>
                                <m:sub>
                                  <m:r>
                                    <a:rPr lang="de-DE" sz="2400">
                                      <a:solidFill>
                                        <a:srgbClr val="000000"/>
                                      </a:solidFill>
                                      <a:effectLst/>
                                      <a:latin typeface="Cambria Math"/>
                                      <a:ea typeface="Calibri"/>
                                      <a:cs typeface="Times New Roman"/>
                                    </a:rPr>
                                    <m:t>2</m:t>
                                  </m:r>
                                </m:sub>
                              </m:sSub>
                            </m:oMath>
                          </a14:m>
                          <a:r>
                            <a:rPr lang="de-DE" sz="2400" dirty="0">
                              <a:solidFill>
                                <a:srgbClr val="000000"/>
                              </a:solidFill>
                              <a:effectLst/>
                              <a:latin typeface="Times New Roman"/>
                              <a:ea typeface="Calibri"/>
                              <a:cs typeface="Times New Roman"/>
                            </a:rPr>
                            <a:t>( m)</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7000"/>
                            </a:lnSpc>
                            <a:spcBef>
                              <a:spcPts val="600"/>
                            </a:spcBef>
                            <a:spcAft>
                              <a:spcPts val="600"/>
                            </a:spcAft>
                            <a:tabLst>
                              <a:tab pos="291465" algn="l"/>
                            </a:tabLst>
                          </a:pPr>
                          <a14:m>
                            <m:oMath xmlns:m="http://schemas.openxmlformats.org/officeDocument/2006/math">
                              <m:sSub>
                                <m:sSubPr>
                                  <m:ctrlPr>
                                    <a:rPr lang="en-US" sz="2400" i="1">
                                      <a:solidFill>
                                        <a:srgbClr val="000000"/>
                                      </a:solidFill>
                                      <a:effectLst/>
                                      <a:latin typeface="Cambria Math"/>
                                      <a:ea typeface="Calibri"/>
                                      <a:cs typeface="Times New Roman"/>
                                    </a:rPr>
                                  </m:ctrlPr>
                                </m:sSubPr>
                                <m:e>
                                  <m:r>
                                    <m:rPr>
                                      <m:sty m:val="p"/>
                                    </m:rPr>
                                    <a:rPr lang="de-DE" sz="2400">
                                      <a:solidFill>
                                        <a:srgbClr val="000000"/>
                                      </a:solidFill>
                                      <a:effectLst/>
                                      <a:latin typeface="Cambria Math"/>
                                      <a:ea typeface="Calibri"/>
                                      <a:cs typeface="Times New Roman"/>
                                    </a:rPr>
                                    <m:t>F</m:t>
                                  </m:r>
                                </m:e>
                                <m:sub>
                                  <m:r>
                                    <a:rPr lang="de-DE" sz="2400">
                                      <a:solidFill>
                                        <a:srgbClr val="000000"/>
                                      </a:solidFill>
                                      <a:effectLst/>
                                      <a:latin typeface="Cambria Math"/>
                                      <a:ea typeface="Calibri"/>
                                      <a:cs typeface="Times New Roman"/>
                                    </a:rPr>
                                    <m:t>2</m:t>
                                  </m:r>
                                </m:sub>
                              </m:sSub>
                              <m:sSub>
                                <m:sSubPr>
                                  <m:ctrlPr>
                                    <a:rPr lang="en-US" sz="2400" i="1">
                                      <a:solidFill>
                                        <a:srgbClr val="000000"/>
                                      </a:solidFill>
                                      <a:effectLst/>
                                      <a:latin typeface="Cambria Math"/>
                                      <a:ea typeface="Calibri"/>
                                      <a:cs typeface="Times New Roman"/>
                                    </a:rPr>
                                  </m:ctrlPr>
                                </m:sSubPr>
                                <m:e>
                                  <m:r>
                                    <m:rPr>
                                      <m:sty m:val="p"/>
                                    </m:rPr>
                                    <a:rPr lang="de-DE" sz="2400">
                                      <a:solidFill>
                                        <a:srgbClr val="000000"/>
                                      </a:solidFill>
                                      <a:effectLst/>
                                      <a:latin typeface="Cambria Math"/>
                                      <a:ea typeface="Calibri"/>
                                      <a:cs typeface="Times New Roman"/>
                                    </a:rPr>
                                    <m:t>d</m:t>
                                  </m:r>
                                </m:e>
                                <m:sub>
                                  <m:r>
                                    <a:rPr lang="de-DE" sz="2400">
                                      <a:solidFill>
                                        <a:srgbClr val="000000"/>
                                      </a:solidFill>
                                      <a:effectLst/>
                                      <a:latin typeface="Cambria Math"/>
                                      <a:ea typeface="Calibri"/>
                                      <a:cs typeface="Times New Roman"/>
                                    </a:rPr>
                                    <m:t>2</m:t>
                                  </m:r>
                                </m:sub>
                              </m:sSub>
                            </m:oMath>
                          </a14:m>
                          <a:r>
                            <a:rPr lang="de-DE" sz="2400" dirty="0">
                              <a:solidFill>
                                <a:srgbClr val="000000"/>
                              </a:solidFill>
                              <a:effectLst/>
                              <a:latin typeface="Times New Roman"/>
                              <a:ea typeface="Calibri"/>
                              <a:cs typeface="Times New Roman"/>
                            </a:rPr>
                            <a:t>(Nm)</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11855">
                    <a:tc>
                      <a:txBody>
                        <a:bodyPr/>
                        <a:lstStyle/>
                        <a:p>
                          <a:pPr algn="just">
                            <a:lnSpc>
                              <a:spcPct val="107000"/>
                            </a:lnSpc>
                            <a:spcBef>
                              <a:spcPts val="600"/>
                            </a:spcBef>
                            <a:spcAft>
                              <a:spcPts val="600"/>
                            </a:spcAft>
                            <a:tabLst>
                              <a:tab pos="291465" algn="l"/>
                            </a:tabLst>
                          </a:pPr>
                          <a:r>
                            <a:rPr lang="de-DE" sz="2400">
                              <a:solidFill>
                                <a:srgbClr val="000000"/>
                              </a:solidFill>
                              <a:effectLst/>
                              <a:latin typeface="Times New Roman"/>
                              <a:ea typeface="Calibri"/>
                              <a:cs typeface="Times New Roman"/>
                            </a:rPr>
                            <a:t>1</a:t>
                          </a:r>
                          <a:endParaRPr lang="en-US"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7000"/>
                            </a:lnSpc>
                            <a:spcBef>
                              <a:spcPts val="600"/>
                            </a:spcBef>
                            <a:spcAft>
                              <a:spcPts val="600"/>
                            </a:spcAft>
                            <a:tabLst>
                              <a:tab pos="291465" algn="l"/>
                            </a:tabLst>
                          </a:pPr>
                          <a:r>
                            <a:rPr lang="de-DE" sz="2400">
                              <a:solidFill>
                                <a:srgbClr val="000000"/>
                              </a:solidFill>
                              <a:effectLst/>
                              <a:latin typeface="Times New Roman"/>
                              <a:ea typeface="Calibri"/>
                              <a:cs typeface="Times New Roman"/>
                            </a:rPr>
                            <a:t>2</a:t>
                          </a:r>
                          <a:endParaRPr lang="en-US"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7000"/>
                            </a:lnSpc>
                            <a:spcBef>
                              <a:spcPts val="600"/>
                            </a:spcBef>
                            <a:spcAft>
                              <a:spcPts val="600"/>
                            </a:spcAft>
                            <a:tabLst>
                              <a:tab pos="291465" algn="l"/>
                            </a:tabLst>
                          </a:pPr>
                          <a:r>
                            <a:rPr lang="de-DE" sz="2400">
                              <a:solidFill>
                                <a:srgbClr val="000000"/>
                              </a:solidFill>
                              <a:effectLst/>
                              <a:latin typeface="Times New Roman"/>
                              <a:ea typeface="Calibri"/>
                              <a:cs typeface="Times New Roman"/>
                            </a:rPr>
                            <a:t>0,2</a:t>
                          </a:r>
                          <a:endParaRPr lang="en-US"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7000"/>
                            </a:lnSpc>
                            <a:spcBef>
                              <a:spcPts val="600"/>
                            </a:spcBef>
                            <a:spcAft>
                              <a:spcPts val="600"/>
                            </a:spcAft>
                            <a:tabLst>
                              <a:tab pos="291465" algn="l"/>
                            </a:tabLst>
                          </a:pPr>
                          <a:r>
                            <a:rPr lang="de-DE" sz="2400" dirty="0">
                              <a:solidFill>
                                <a:srgbClr val="000000"/>
                              </a:solidFill>
                              <a:effectLst/>
                              <a:latin typeface="Times New Roman"/>
                              <a:ea typeface="Calibri"/>
                              <a:cs typeface="Times New Roman"/>
                            </a:rPr>
                            <a:t> </a:t>
                          </a:r>
                          <a:r>
                            <a:rPr lang="de-DE" sz="2400" dirty="0" smtClean="0">
                              <a:solidFill>
                                <a:srgbClr val="000000"/>
                              </a:solidFill>
                              <a:effectLst/>
                              <a:latin typeface="Times New Roman"/>
                              <a:ea typeface="Calibri"/>
                              <a:cs typeface="Times New Roman"/>
                            </a:rPr>
                            <a:t>0,4</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7000"/>
                            </a:lnSpc>
                            <a:spcBef>
                              <a:spcPts val="600"/>
                            </a:spcBef>
                            <a:spcAft>
                              <a:spcPts val="600"/>
                            </a:spcAft>
                            <a:tabLst>
                              <a:tab pos="291465" algn="l"/>
                            </a:tabLst>
                          </a:pPr>
                          <a:r>
                            <a:rPr lang="de-DE" sz="2400" dirty="0">
                              <a:solidFill>
                                <a:srgbClr val="000000"/>
                              </a:solidFill>
                              <a:effectLst/>
                              <a:latin typeface="Times New Roman"/>
                              <a:ea typeface="Calibri"/>
                              <a:cs typeface="Times New Roman"/>
                            </a:rPr>
                            <a:t>1</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7000"/>
                            </a:lnSpc>
                            <a:spcBef>
                              <a:spcPts val="600"/>
                            </a:spcBef>
                            <a:spcAft>
                              <a:spcPts val="600"/>
                            </a:spcAft>
                            <a:tabLst>
                              <a:tab pos="291465" algn="l"/>
                            </a:tabLst>
                          </a:pPr>
                          <a:r>
                            <a:rPr lang="de-DE" sz="2400">
                              <a:solidFill>
                                <a:srgbClr val="000000"/>
                              </a:solidFill>
                              <a:effectLst/>
                              <a:latin typeface="Times New Roman"/>
                              <a:ea typeface="Calibri"/>
                              <a:cs typeface="Times New Roman"/>
                            </a:rPr>
                            <a:t>0,4</a:t>
                          </a:r>
                          <a:endParaRPr lang="en-US"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7000"/>
                            </a:lnSpc>
                            <a:spcBef>
                              <a:spcPts val="600"/>
                            </a:spcBef>
                            <a:spcAft>
                              <a:spcPts val="600"/>
                            </a:spcAft>
                            <a:tabLst>
                              <a:tab pos="291465" algn="l"/>
                            </a:tabLst>
                          </a:pPr>
                          <a:r>
                            <a:rPr lang="de-DE" sz="2400" dirty="0">
                              <a:solidFill>
                                <a:srgbClr val="000000"/>
                              </a:solidFill>
                              <a:effectLst/>
                              <a:latin typeface="Times New Roman"/>
                              <a:ea typeface="Calibri"/>
                              <a:cs typeface="Times New Roman"/>
                            </a:rPr>
                            <a:t> </a:t>
                          </a:r>
                          <a:r>
                            <a:rPr lang="de-DE" sz="2400" dirty="0" smtClean="0">
                              <a:solidFill>
                                <a:srgbClr val="000000"/>
                              </a:solidFill>
                              <a:effectLst/>
                              <a:latin typeface="Times New Roman"/>
                              <a:ea typeface="Calibri"/>
                              <a:cs typeface="Times New Roman"/>
                            </a:rPr>
                            <a:t>0,4</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11855">
                    <a:tc>
                      <a:txBody>
                        <a:bodyPr/>
                        <a:lstStyle/>
                        <a:p>
                          <a:pPr algn="just">
                            <a:lnSpc>
                              <a:spcPct val="107000"/>
                            </a:lnSpc>
                            <a:spcBef>
                              <a:spcPts val="600"/>
                            </a:spcBef>
                            <a:spcAft>
                              <a:spcPts val="600"/>
                            </a:spcAft>
                            <a:tabLst>
                              <a:tab pos="291465" algn="l"/>
                            </a:tabLst>
                          </a:pPr>
                          <a:r>
                            <a:rPr lang="de-DE" sz="2400">
                              <a:solidFill>
                                <a:srgbClr val="000000"/>
                              </a:solidFill>
                              <a:effectLst/>
                              <a:latin typeface="Times New Roman"/>
                              <a:ea typeface="Calibri"/>
                              <a:cs typeface="Times New Roman"/>
                            </a:rPr>
                            <a:t>2</a:t>
                          </a:r>
                          <a:endParaRPr lang="en-US"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7000"/>
                            </a:lnSpc>
                            <a:spcBef>
                              <a:spcPts val="600"/>
                            </a:spcBef>
                            <a:spcAft>
                              <a:spcPts val="600"/>
                            </a:spcAft>
                            <a:tabLst>
                              <a:tab pos="291465" algn="l"/>
                            </a:tabLst>
                          </a:pPr>
                          <a:r>
                            <a:rPr lang="de-DE" sz="2400">
                              <a:solidFill>
                                <a:srgbClr val="000000"/>
                              </a:solidFill>
                              <a:effectLst/>
                              <a:latin typeface="Times New Roman"/>
                              <a:ea typeface="Calibri"/>
                              <a:cs typeface="Times New Roman"/>
                            </a:rPr>
                            <a:t>1</a:t>
                          </a:r>
                          <a:endParaRPr lang="en-US"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7000"/>
                            </a:lnSpc>
                            <a:spcBef>
                              <a:spcPts val="600"/>
                            </a:spcBef>
                            <a:spcAft>
                              <a:spcPts val="600"/>
                            </a:spcAft>
                            <a:tabLst>
                              <a:tab pos="291465" algn="l"/>
                            </a:tabLst>
                          </a:pPr>
                          <a:r>
                            <a:rPr lang="de-DE" sz="2400">
                              <a:solidFill>
                                <a:srgbClr val="000000"/>
                              </a:solidFill>
                              <a:effectLst/>
                              <a:latin typeface="Times New Roman"/>
                              <a:ea typeface="Calibri"/>
                              <a:cs typeface="Times New Roman"/>
                            </a:rPr>
                            <a:t>0,6</a:t>
                          </a:r>
                          <a:endParaRPr lang="en-US"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7000"/>
                            </a:lnSpc>
                            <a:spcBef>
                              <a:spcPts val="600"/>
                            </a:spcBef>
                            <a:spcAft>
                              <a:spcPts val="600"/>
                            </a:spcAft>
                            <a:tabLst>
                              <a:tab pos="291465" algn="l"/>
                            </a:tabLst>
                          </a:pPr>
                          <a:r>
                            <a:rPr lang="de-DE" sz="2400" dirty="0">
                              <a:solidFill>
                                <a:srgbClr val="000000"/>
                              </a:solidFill>
                              <a:effectLst/>
                              <a:latin typeface="Times New Roman"/>
                              <a:ea typeface="Calibri"/>
                              <a:cs typeface="Times New Roman"/>
                            </a:rPr>
                            <a:t> </a:t>
                          </a:r>
                          <a:r>
                            <a:rPr lang="de-DE" sz="2400" dirty="0" smtClean="0">
                              <a:solidFill>
                                <a:srgbClr val="000000"/>
                              </a:solidFill>
                              <a:effectLst/>
                              <a:latin typeface="Times New Roman"/>
                              <a:ea typeface="Calibri"/>
                              <a:cs typeface="Times New Roman"/>
                            </a:rPr>
                            <a:t>0,6</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7000"/>
                            </a:lnSpc>
                            <a:spcBef>
                              <a:spcPts val="600"/>
                            </a:spcBef>
                            <a:spcAft>
                              <a:spcPts val="600"/>
                            </a:spcAft>
                            <a:tabLst>
                              <a:tab pos="291465" algn="l"/>
                            </a:tabLst>
                          </a:pPr>
                          <a:r>
                            <a:rPr lang="de-DE" sz="2400" dirty="0">
                              <a:solidFill>
                                <a:srgbClr val="000000"/>
                              </a:solidFill>
                              <a:effectLst/>
                              <a:latin typeface="Times New Roman"/>
                              <a:ea typeface="Calibri"/>
                              <a:cs typeface="Times New Roman"/>
                            </a:rPr>
                            <a:t>3</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7000"/>
                            </a:lnSpc>
                            <a:spcBef>
                              <a:spcPts val="600"/>
                            </a:spcBef>
                            <a:spcAft>
                              <a:spcPts val="600"/>
                            </a:spcAft>
                            <a:tabLst>
                              <a:tab pos="291465" algn="l"/>
                            </a:tabLst>
                          </a:pPr>
                          <a:r>
                            <a:rPr lang="de-DE" sz="2400" dirty="0">
                              <a:solidFill>
                                <a:srgbClr val="000000"/>
                              </a:solidFill>
                              <a:effectLst/>
                              <a:latin typeface="Times New Roman"/>
                              <a:ea typeface="Calibri"/>
                              <a:cs typeface="Times New Roman"/>
                            </a:rPr>
                            <a:t>0,2</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7000"/>
                            </a:lnSpc>
                            <a:spcBef>
                              <a:spcPts val="600"/>
                            </a:spcBef>
                            <a:spcAft>
                              <a:spcPts val="600"/>
                            </a:spcAft>
                            <a:tabLst>
                              <a:tab pos="291465" algn="l"/>
                            </a:tabLst>
                          </a:pPr>
                          <a:r>
                            <a:rPr lang="de-DE" sz="2400" dirty="0">
                              <a:solidFill>
                                <a:srgbClr val="000000"/>
                              </a:solidFill>
                              <a:effectLst/>
                              <a:latin typeface="Times New Roman"/>
                              <a:ea typeface="Calibri"/>
                              <a:cs typeface="Times New Roman"/>
                            </a:rPr>
                            <a:t> </a:t>
                          </a:r>
                          <a:r>
                            <a:rPr lang="de-DE" sz="2400" dirty="0" smtClean="0">
                              <a:solidFill>
                                <a:srgbClr val="000000"/>
                              </a:solidFill>
                              <a:effectLst/>
                              <a:latin typeface="Times New Roman"/>
                              <a:ea typeface="Calibri"/>
                              <a:cs typeface="Times New Roman"/>
                            </a:rPr>
                            <a:t>0,6</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mc:Choice>
        <mc:Fallback xmlns="">
          <p:graphicFrame>
            <p:nvGraphicFramePr>
              <p:cNvPr id="42" name="Table 41"/>
              <p:cNvGraphicFramePr>
                <a:graphicFrameLocks noGrp="1"/>
              </p:cNvGraphicFramePr>
              <p:nvPr>
                <p:extLst>
                  <p:ext uri="{D42A27DB-BD31-4B8C-83A1-F6EECF244321}">
                    <p14:modId xmlns:p14="http://schemas.microsoft.com/office/powerpoint/2010/main" val="3890742163"/>
                  </p:ext>
                </p:extLst>
              </p:nvPr>
            </p:nvGraphicFramePr>
            <p:xfrm>
              <a:off x="347234" y="737852"/>
              <a:ext cx="8458199" cy="1887976"/>
            </p:xfrm>
            <a:graphic>
              <a:graphicData uri="http://schemas.openxmlformats.org/drawingml/2006/table">
                <a:tbl>
                  <a:tblPr firstRow="1" firstCol="1" bandRow="1"/>
                  <a:tblGrid>
                    <a:gridCol w="1066799"/>
                    <a:gridCol w="990600"/>
                    <a:gridCol w="1143000"/>
                    <a:gridCol w="1600200"/>
                    <a:gridCol w="1066800"/>
                    <a:gridCol w="1066800"/>
                    <a:gridCol w="1524000"/>
                  </a:tblGrid>
                  <a:tr h="1143756">
                    <a:tc>
                      <a:txBody>
                        <a:bodyPr/>
                        <a:lstStyle/>
                        <a:p>
                          <a:pPr algn="just">
                            <a:lnSpc>
                              <a:spcPct val="107000"/>
                            </a:lnSpc>
                            <a:spcBef>
                              <a:spcPts val="600"/>
                            </a:spcBef>
                            <a:spcAft>
                              <a:spcPts val="600"/>
                            </a:spcAft>
                            <a:tabLst>
                              <a:tab pos="291465" algn="l"/>
                            </a:tabLst>
                          </a:pPr>
                          <a:r>
                            <a:rPr lang="de-DE" sz="2400" dirty="0">
                              <a:solidFill>
                                <a:srgbClr val="000000"/>
                              </a:solidFill>
                              <a:effectLst/>
                              <a:latin typeface="Times New Roman"/>
                              <a:ea typeface="Calibri"/>
                              <a:cs typeface="Times New Roman"/>
                            </a:rPr>
                            <a:t>Lần đo</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4"/>
                          <a:stretch>
                            <a:fillRect l="-108642" t="-7979" r="-648765" b="-80319"/>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4"/>
                          <a:stretch>
                            <a:fillRect l="-179787" t="-7979" r="-459043" b="-80319"/>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4"/>
                          <a:stretch>
                            <a:fillRect l="-200763" t="-7979" r="-229389" b="-80319"/>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4"/>
                          <a:stretch>
                            <a:fillRect l="-450286" t="-7979" r="-243429" b="-80319"/>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4"/>
                          <a:stretch>
                            <a:fillRect l="-550286" t="-7979" r="-143429" b="-80319"/>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4"/>
                          <a:stretch>
                            <a:fillRect l="-455200" t="-7979" r="-400" b="-80319"/>
                          </a:stretch>
                        </a:blipFill>
                      </a:tcPr>
                    </a:tc>
                  </a:tr>
                  <a:tr h="372110">
                    <a:tc>
                      <a:txBody>
                        <a:bodyPr/>
                        <a:lstStyle/>
                        <a:p>
                          <a:pPr algn="just">
                            <a:lnSpc>
                              <a:spcPct val="107000"/>
                            </a:lnSpc>
                            <a:spcBef>
                              <a:spcPts val="600"/>
                            </a:spcBef>
                            <a:spcAft>
                              <a:spcPts val="600"/>
                            </a:spcAft>
                            <a:tabLst>
                              <a:tab pos="291465" algn="l"/>
                            </a:tabLst>
                          </a:pPr>
                          <a:r>
                            <a:rPr lang="de-DE" sz="2400">
                              <a:solidFill>
                                <a:srgbClr val="000000"/>
                              </a:solidFill>
                              <a:effectLst/>
                              <a:latin typeface="Times New Roman"/>
                              <a:ea typeface="Calibri"/>
                              <a:cs typeface="Times New Roman"/>
                            </a:rPr>
                            <a:t>1</a:t>
                          </a:r>
                          <a:endParaRPr lang="en-US"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7000"/>
                            </a:lnSpc>
                            <a:spcBef>
                              <a:spcPts val="600"/>
                            </a:spcBef>
                            <a:spcAft>
                              <a:spcPts val="600"/>
                            </a:spcAft>
                            <a:tabLst>
                              <a:tab pos="291465" algn="l"/>
                            </a:tabLst>
                          </a:pPr>
                          <a:r>
                            <a:rPr lang="de-DE" sz="2400">
                              <a:solidFill>
                                <a:srgbClr val="000000"/>
                              </a:solidFill>
                              <a:effectLst/>
                              <a:latin typeface="Times New Roman"/>
                              <a:ea typeface="Calibri"/>
                              <a:cs typeface="Times New Roman"/>
                            </a:rPr>
                            <a:t>2</a:t>
                          </a:r>
                          <a:endParaRPr lang="en-US"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7000"/>
                            </a:lnSpc>
                            <a:spcBef>
                              <a:spcPts val="600"/>
                            </a:spcBef>
                            <a:spcAft>
                              <a:spcPts val="600"/>
                            </a:spcAft>
                            <a:tabLst>
                              <a:tab pos="291465" algn="l"/>
                            </a:tabLst>
                          </a:pPr>
                          <a:r>
                            <a:rPr lang="de-DE" sz="2400">
                              <a:solidFill>
                                <a:srgbClr val="000000"/>
                              </a:solidFill>
                              <a:effectLst/>
                              <a:latin typeface="Times New Roman"/>
                              <a:ea typeface="Calibri"/>
                              <a:cs typeface="Times New Roman"/>
                            </a:rPr>
                            <a:t>0,2</a:t>
                          </a:r>
                          <a:endParaRPr lang="en-US"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7000"/>
                            </a:lnSpc>
                            <a:spcBef>
                              <a:spcPts val="600"/>
                            </a:spcBef>
                            <a:spcAft>
                              <a:spcPts val="600"/>
                            </a:spcAft>
                            <a:tabLst>
                              <a:tab pos="291465" algn="l"/>
                            </a:tabLst>
                          </a:pPr>
                          <a:r>
                            <a:rPr lang="de-DE" sz="2400" dirty="0">
                              <a:solidFill>
                                <a:srgbClr val="000000"/>
                              </a:solidFill>
                              <a:effectLst/>
                              <a:latin typeface="Times New Roman"/>
                              <a:ea typeface="Calibri"/>
                              <a:cs typeface="Times New Roman"/>
                            </a:rPr>
                            <a:t> </a:t>
                          </a:r>
                          <a:r>
                            <a:rPr lang="de-DE" sz="2400" dirty="0" smtClean="0">
                              <a:solidFill>
                                <a:srgbClr val="000000"/>
                              </a:solidFill>
                              <a:effectLst/>
                              <a:latin typeface="Times New Roman"/>
                              <a:ea typeface="Calibri"/>
                              <a:cs typeface="Times New Roman"/>
                            </a:rPr>
                            <a:t>0,4</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7000"/>
                            </a:lnSpc>
                            <a:spcBef>
                              <a:spcPts val="600"/>
                            </a:spcBef>
                            <a:spcAft>
                              <a:spcPts val="600"/>
                            </a:spcAft>
                            <a:tabLst>
                              <a:tab pos="291465" algn="l"/>
                            </a:tabLst>
                          </a:pPr>
                          <a:r>
                            <a:rPr lang="de-DE" sz="2400" dirty="0">
                              <a:solidFill>
                                <a:srgbClr val="000000"/>
                              </a:solidFill>
                              <a:effectLst/>
                              <a:latin typeface="Times New Roman"/>
                              <a:ea typeface="Calibri"/>
                              <a:cs typeface="Times New Roman"/>
                            </a:rPr>
                            <a:t>1</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7000"/>
                            </a:lnSpc>
                            <a:spcBef>
                              <a:spcPts val="600"/>
                            </a:spcBef>
                            <a:spcAft>
                              <a:spcPts val="600"/>
                            </a:spcAft>
                            <a:tabLst>
                              <a:tab pos="291465" algn="l"/>
                            </a:tabLst>
                          </a:pPr>
                          <a:r>
                            <a:rPr lang="de-DE" sz="2400">
                              <a:solidFill>
                                <a:srgbClr val="000000"/>
                              </a:solidFill>
                              <a:effectLst/>
                              <a:latin typeface="Times New Roman"/>
                              <a:ea typeface="Calibri"/>
                              <a:cs typeface="Times New Roman"/>
                            </a:rPr>
                            <a:t>0,4</a:t>
                          </a:r>
                          <a:endParaRPr lang="en-US"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7000"/>
                            </a:lnSpc>
                            <a:spcBef>
                              <a:spcPts val="600"/>
                            </a:spcBef>
                            <a:spcAft>
                              <a:spcPts val="600"/>
                            </a:spcAft>
                            <a:tabLst>
                              <a:tab pos="291465" algn="l"/>
                            </a:tabLst>
                          </a:pPr>
                          <a:r>
                            <a:rPr lang="de-DE" sz="2400" dirty="0">
                              <a:solidFill>
                                <a:srgbClr val="000000"/>
                              </a:solidFill>
                              <a:effectLst/>
                              <a:latin typeface="Times New Roman"/>
                              <a:ea typeface="Calibri"/>
                              <a:cs typeface="Times New Roman"/>
                            </a:rPr>
                            <a:t> </a:t>
                          </a:r>
                          <a:r>
                            <a:rPr lang="de-DE" sz="2400" dirty="0" smtClean="0">
                              <a:solidFill>
                                <a:srgbClr val="000000"/>
                              </a:solidFill>
                              <a:effectLst/>
                              <a:latin typeface="Times New Roman"/>
                              <a:ea typeface="Calibri"/>
                              <a:cs typeface="Times New Roman"/>
                            </a:rPr>
                            <a:t>0,4</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72110">
                    <a:tc>
                      <a:txBody>
                        <a:bodyPr/>
                        <a:lstStyle/>
                        <a:p>
                          <a:pPr algn="just">
                            <a:lnSpc>
                              <a:spcPct val="107000"/>
                            </a:lnSpc>
                            <a:spcBef>
                              <a:spcPts val="600"/>
                            </a:spcBef>
                            <a:spcAft>
                              <a:spcPts val="600"/>
                            </a:spcAft>
                            <a:tabLst>
                              <a:tab pos="291465" algn="l"/>
                            </a:tabLst>
                          </a:pPr>
                          <a:r>
                            <a:rPr lang="de-DE" sz="2400">
                              <a:solidFill>
                                <a:srgbClr val="000000"/>
                              </a:solidFill>
                              <a:effectLst/>
                              <a:latin typeface="Times New Roman"/>
                              <a:ea typeface="Calibri"/>
                              <a:cs typeface="Times New Roman"/>
                            </a:rPr>
                            <a:t>2</a:t>
                          </a:r>
                          <a:endParaRPr lang="en-US"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7000"/>
                            </a:lnSpc>
                            <a:spcBef>
                              <a:spcPts val="600"/>
                            </a:spcBef>
                            <a:spcAft>
                              <a:spcPts val="600"/>
                            </a:spcAft>
                            <a:tabLst>
                              <a:tab pos="291465" algn="l"/>
                            </a:tabLst>
                          </a:pPr>
                          <a:r>
                            <a:rPr lang="de-DE" sz="2400">
                              <a:solidFill>
                                <a:srgbClr val="000000"/>
                              </a:solidFill>
                              <a:effectLst/>
                              <a:latin typeface="Times New Roman"/>
                              <a:ea typeface="Calibri"/>
                              <a:cs typeface="Times New Roman"/>
                            </a:rPr>
                            <a:t>1</a:t>
                          </a:r>
                          <a:endParaRPr lang="en-US"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7000"/>
                            </a:lnSpc>
                            <a:spcBef>
                              <a:spcPts val="600"/>
                            </a:spcBef>
                            <a:spcAft>
                              <a:spcPts val="600"/>
                            </a:spcAft>
                            <a:tabLst>
                              <a:tab pos="291465" algn="l"/>
                            </a:tabLst>
                          </a:pPr>
                          <a:r>
                            <a:rPr lang="de-DE" sz="2400">
                              <a:solidFill>
                                <a:srgbClr val="000000"/>
                              </a:solidFill>
                              <a:effectLst/>
                              <a:latin typeface="Times New Roman"/>
                              <a:ea typeface="Calibri"/>
                              <a:cs typeface="Times New Roman"/>
                            </a:rPr>
                            <a:t>0,6</a:t>
                          </a:r>
                          <a:endParaRPr lang="en-US"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7000"/>
                            </a:lnSpc>
                            <a:spcBef>
                              <a:spcPts val="600"/>
                            </a:spcBef>
                            <a:spcAft>
                              <a:spcPts val="600"/>
                            </a:spcAft>
                            <a:tabLst>
                              <a:tab pos="291465" algn="l"/>
                            </a:tabLst>
                          </a:pPr>
                          <a:r>
                            <a:rPr lang="de-DE" sz="2400" dirty="0">
                              <a:solidFill>
                                <a:srgbClr val="000000"/>
                              </a:solidFill>
                              <a:effectLst/>
                              <a:latin typeface="Times New Roman"/>
                              <a:ea typeface="Calibri"/>
                              <a:cs typeface="Times New Roman"/>
                            </a:rPr>
                            <a:t> </a:t>
                          </a:r>
                          <a:r>
                            <a:rPr lang="de-DE" sz="2400" dirty="0" smtClean="0">
                              <a:solidFill>
                                <a:srgbClr val="000000"/>
                              </a:solidFill>
                              <a:effectLst/>
                              <a:latin typeface="Times New Roman"/>
                              <a:ea typeface="Calibri"/>
                              <a:cs typeface="Times New Roman"/>
                            </a:rPr>
                            <a:t>0,6</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7000"/>
                            </a:lnSpc>
                            <a:spcBef>
                              <a:spcPts val="600"/>
                            </a:spcBef>
                            <a:spcAft>
                              <a:spcPts val="600"/>
                            </a:spcAft>
                            <a:tabLst>
                              <a:tab pos="291465" algn="l"/>
                            </a:tabLst>
                          </a:pPr>
                          <a:r>
                            <a:rPr lang="de-DE" sz="2400" dirty="0">
                              <a:solidFill>
                                <a:srgbClr val="000000"/>
                              </a:solidFill>
                              <a:effectLst/>
                              <a:latin typeface="Times New Roman"/>
                              <a:ea typeface="Calibri"/>
                              <a:cs typeface="Times New Roman"/>
                            </a:rPr>
                            <a:t>3</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7000"/>
                            </a:lnSpc>
                            <a:spcBef>
                              <a:spcPts val="600"/>
                            </a:spcBef>
                            <a:spcAft>
                              <a:spcPts val="600"/>
                            </a:spcAft>
                            <a:tabLst>
                              <a:tab pos="291465" algn="l"/>
                            </a:tabLst>
                          </a:pPr>
                          <a:r>
                            <a:rPr lang="de-DE" sz="2400" dirty="0">
                              <a:solidFill>
                                <a:srgbClr val="000000"/>
                              </a:solidFill>
                              <a:effectLst/>
                              <a:latin typeface="Times New Roman"/>
                              <a:ea typeface="Calibri"/>
                              <a:cs typeface="Times New Roman"/>
                            </a:rPr>
                            <a:t>0,2</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7000"/>
                            </a:lnSpc>
                            <a:spcBef>
                              <a:spcPts val="600"/>
                            </a:spcBef>
                            <a:spcAft>
                              <a:spcPts val="600"/>
                            </a:spcAft>
                            <a:tabLst>
                              <a:tab pos="291465" algn="l"/>
                            </a:tabLst>
                          </a:pPr>
                          <a:r>
                            <a:rPr lang="de-DE" sz="2400" dirty="0">
                              <a:solidFill>
                                <a:srgbClr val="000000"/>
                              </a:solidFill>
                              <a:effectLst/>
                              <a:latin typeface="Times New Roman"/>
                              <a:ea typeface="Calibri"/>
                              <a:cs typeface="Times New Roman"/>
                            </a:rPr>
                            <a:t> </a:t>
                          </a:r>
                          <a:r>
                            <a:rPr lang="de-DE" sz="2400" dirty="0" smtClean="0">
                              <a:solidFill>
                                <a:srgbClr val="000000"/>
                              </a:solidFill>
                              <a:effectLst/>
                              <a:latin typeface="Times New Roman"/>
                              <a:ea typeface="Calibri"/>
                              <a:cs typeface="Times New Roman"/>
                            </a:rPr>
                            <a:t>0,6</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mc:Fallback>
      </mc:AlternateContent>
      <mc:AlternateContent xmlns:mc="http://schemas.openxmlformats.org/markup-compatibility/2006" xmlns:a14="http://schemas.microsoft.com/office/drawing/2010/main">
        <mc:Choice Requires="a14">
          <p:sp>
            <p:nvSpPr>
              <p:cNvPr id="3" name="Rectangle 2"/>
              <p:cNvSpPr/>
              <p:nvPr/>
            </p:nvSpPr>
            <p:spPr>
              <a:xfrm>
                <a:off x="59471" y="3294172"/>
                <a:ext cx="4450706" cy="498598"/>
              </a:xfrm>
              <a:prstGeom prst="rect">
                <a:avLst/>
              </a:prstGeom>
            </p:spPr>
            <p:txBody>
              <a:bodyPr wrap="none">
                <a:spAutoFit/>
              </a:bodyPr>
              <a:lstStyle/>
              <a:p>
                <a:pPr algn="just">
                  <a:lnSpc>
                    <a:spcPct val="107000"/>
                  </a:lnSpc>
                  <a:spcBef>
                    <a:spcPts val="600"/>
                  </a:spcBef>
                  <a:spcAft>
                    <a:spcPts val="600"/>
                  </a:spcAft>
                  <a:tabLst>
                    <a:tab pos="291465" algn="l"/>
                  </a:tabLst>
                </a:pPr>
                <a14:m>
                  <m:oMathPara xmlns:m="http://schemas.openxmlformats.org/officeDocument/2006/math">
                    <m:oMathParaPr>
                      <m:jc m:val="centerGroup"/>
                    </m:oMathParaPr>
                    <m:oMath xmlns:m="http://schemas.openxmlformats.org/officeDocument/2006/math">
                      <m:sSub>
                        <m:sSubPr>
                          <m:ctrlPr>
                            <a:rPr lang="en-US" sz="2000" b="1" i="1" smtClean="0">
                              <a:solidFill>
                                <a:srgbClr val="000000"/>
                              </a:solidFill>
                              <a:latin typeface="Cambria Math"/>
                              <a:ea typeface="Calibri"/>
                              <a:cs typeface="Times New Roman"/>
                            </a:rPr>
                          </m:ctrlPr>
                        </m:sSubPr>
                        <m:e>
                          <m:r>
                            <a:rPr lang="en-US" sz="2000" b="1" i="1" smtClean="0">
                              <a:solidFill>
                                <a:srgbClr val="000000"/>
                              </a:solidFill>
                              <a:latin typeface="Cambria Math"/>
                              <a:ea typeface="Calibri"/>
                              <a:cs typeface="Times New Roman"/>
                            </a:rPr>
                            <m:t>𝑻𝒂</m:t>
                          </m:r>
                          <m:r>
                            <a:rPr lang="en-US" sz="2000" b="1" i="1" smtClean="0">
                              <a:solidFill>
                                <a:srgbClr val="000000"/>
                              </a:solidFill>
                              <a:latin typeface="Cambria Math"/>
                              <a:ea typeface="Calibri"/>
                              <a:cs typeface="Times New Roman"/>
                            </a:rPr>
                            <m:t> </m:t>
                          </m:r>
                          <m:r>
                            <a:rPr lang="en-US" sz="2000" b="1" i="1" smtClean="0">
                              <a:solidFill>
                                <a:srgbClr val="000000"/>
                              </a:solidFill>
                              <a:latin typeface="Cambria Math"/>
                              <a:ea typeface="Calibri"/>
                              <a:cs typeface="Times New Roman"/>
                            </a:rPr>
                            <m:t>𝒕𝒉</m:t>
                          </m:r>
                          <m:r>
                            <a:rPr lang="en-US" sz="2000" b="1" i="1" smtClean="0">
                              <a:solidFill>
                                <a:srgbClr val="000000"/>
                              </a:solidFill>
                              <a:latin typeface="Cambria Math"/>
                              <a:ea typeface="Calibri"/>
                              <a:cs typeface="Times New Roman"/>
                            </a:rPr>
                            <m:t>ấ</m:t>
                          </m:r>
                          <m:r>
                            <a:rPr lang="en-US" sz="2000" b="1" i="1" smtClean="0">
                              <a:solidFill>
                                <a:srgbClr val="000000"/>
                              </a:solidFill>
                              <a:latin typeface="Cambria Math"/>
                              <a:ea typeface="Calibri"/>
                              <a:cs typeface="Times New Roman"/>
                            </a:rPr>
                            <m:t>𝒚</m:t>
                          </m:r>
                          <m:r>
                            <a:rPr lang="en-US" sz="2000" b="1" i="1" smtClean="0">
                              <a:solidFill>
                                <a:srgbClr val="000000"/>
                              </a:solidFill>
                              <a:latin typeface="Cambria Math"/>
                              <a:ea typeface="Calibri"/>
                              <a:cs typeface="Times New Roman"/>
                            </a:rPr>
                            <m:t>: </m:t>
                          </m:r>
                          <m:r>
                            <a:rPr lang="de-DE" sz="2000" b="1" i="1">
                              <a:solidFill>
                                <a:srgbClr val="000000"/>
                              </a:solidFill>
                              <a:latin typeface="Cambria Math"/>
                              <a:ea typeface="Calibri"/>
                              <a:cs typeface="Times New Roman"/>
                            </a:rPr>
                            <m:t>𝑭</m:t>
                          </m:r>
                        </m:e>
                        <m:sub>
                          <m:r>
                            <a:rPr lang="de-DE" sz="2000" b="1" i="1">
                              <a:solidFill>
                                <a:srgbClr val="000000"/>
                              </a:solidFill>
                              <a:latin typeface="Cambria Math"/>
                              <a:ea typeface="Calibri"/>
                              <a:cs typeface="Times New Roman"/>
                            </a:rPr>
                            <m:t>𝟏</m:t>
                          </m:r>
                        </m:sub>
                      </m:sSub>
                      <m:sSub>
                        <m:sSubPr>
                          <m:ctrlPr>
                            <a:rPr lang="en-US" sz="2000" b="1" i="1">
                              <a:solidFill>
                                <a:srgbClr val="000000"/>
                              </a:solidFill>
                              <a:latin typeface="Cambria Math"/>
                              <a:ea typeface="Calibri"/>
                              <a:cs typeface="Times New Roman"/>
                            </a:rPr>
                          </m:ctrlPr>
                        </m:sSubPr>
                        <m:e>
                          <m:r>
                            <a:rPr lang="de-DE" sz="2000" b="1" i="1">
                              <a:solidFill>
                                <a:srgbClr val="000000"/>
                              </a:solidFill>
                              <a:latin typeface="Cambria Math"/>
                              <a:ea typeface="Calibri"/>
                              <a:cs typeface="Times New Roman"/>
                            </a:rPr>
                            <m:t>𝒅</m:t>
                          </m:r>
                        </m:e>
                        <m:sub>
                          <m:r>
                            <a:rPr lang="de-DE" sz="2000" b="1" i="1">
                              <a:solidFill>
                                <a:srgbClr val="000000"/>
                              </a:solidFill>
                              <a:latin typeface="Cambria Math"/>
                              <a:ea typeface="Calibri"/>
                              <a:cs typeface="Times New Roman"/>
                            </a:rPr>
                            <m:t>𝟏</m:t>
                          </m:r>
                        </m:sub>
                      </m:sSub>
                      <m:r>
                        <a:rPr lang="de-DE" sz="2000" b="1" i="1">
                          <a:solidFill>
                            <a:srgbClr val="000000"/>
                          </a:solidFill>
                          <a:latin typeface="Cambria Math"/>
                          <a:ea typeface="Calibri"/>
                          <a:cs typeface="Times New Roman"/>
                        </a:rPr>
                        <m:t>=</m:t>
                      </m:r>
                      <m:sSub>
                        <m:sSubPr>
                          <m:ctrlPr>
                            <a:rPr lang="en-US" sz="2000" b="1" i="1">
                              <a:solidFill>
                                <a:srgbClr val="000000"/>
                              </a:solidFill>
                              <a:latin typeface="Cambria Math"/>
                              <a:ea typeface="Calibri"/>
                              <a:cs typeface="Times New Roman"/>
                            </a:rPr>
                          </m:ctrlPr>
                        </m:sSubPr>
                        <m:e>
                          <m:r>
                            <a:rPr lang="de-DE" sz="2000" b="1" i="1">
                              <a:solidFill>
                                <a:srgbClr val="000000"/>
                              </a:solidFill>
                              <a:latin typeface="Cambria Math"/>
                              <a:ea typeface="Calibri"/>
                              <a:cs typeface="Times New Roman"/>
                            </a:rPr>
                            <m:t>𝑭</m:t>
                          </m:r>
                        </m:e>
                        <m:sub>
                          <m:r>
                            <a:rPr lang="de-DE" sz="2000" b="1" i="1">
                              <a:solidFill>
                                <a:srgbClr val="000000"/>
                              </a:solidFill>
                              <a:latin typeface="Cambria Math"/>
                              <a:ea typeface="Calibri"/>
                              <a:cs typeface="Times New Roman"/>
                            </a:rPr>
                            <m:t>𝟐</m:t>
                          </m:r>
                        </m:sub>
                      </m:sSub>
                      <m:sSub>
                        <m:sSubPr>
                          <m:ctrlPr>
                            <a:rPr lang="en-US" sz="2000" b="1" i="1">
                              <a:solidFill>
                                <a:srgbClr val="000000"/>
                              </a:solidFill>
                              <a:latin typeface="Cambria Math"/>
                              <a:ea typeface="Calibri"/>
                              <a:cs typeface="Times New Roman"/>
                            </a:rPr>
                          </m:ctrlPr>
                        </m:sSubPr>
                        <m:e>
                          <m:r>
                            <a:rPr lang="de-DE" sz="2000" b="1" i="1">
                              <a:solidFill>
                                <a:srgbClr val="000000"/>
                              </a:solidFill>
                              <a:latin typeface="Cambria Math"/>
                              <a:ea typeface="Calibri"/>
                              <a:cs typeface="Times New Roman"/>
                            </a:rPr>
                            <m:t>𝒅</m:t>
                          </m:r>
                        </m:e>
                        <m:sub>
                          <m:r>
                            <a:rPr lang="de-DE" sz="2000" b="1" i="1">
                              <a:solidFill>
                                <a:srgbClr val="000000"/>
                              </a:solidFill>
                              <a:latin typeface="Cambria Math"/>
                              <a:ea typeface="Calibri"/>
                              <a:cs typeface="Times New Roman"/>
                            </a:rPr>
                            <m:t>𝟐</m:t>
                          </m:r>
                        </m:sub>
                      </m:sSub>
                      <m:r>
                        <a:rPr lang="de-DE" sz="2000" b="1" i="1">
                          <a:solidFill>
                            <a:srgbClr val="000000"/>
                          </a:solidFill>
                          <a:latin typeface="Cambria Math"/>
                          <a:ea typeface="Calibri"/>
                          <a:cs typeface="Times New Roman"/>
                        </a:rPr>
                        <m:t> </m:t>
                      </m:r>
                      <m:r>
                        <a:rPr lang="de-DE" sz="2000" b="1" i="1">
                          <a:solidFill>
                            <a:srgbClr val="000000"/>
                          </a:solidFill>
                          <a:latin typeface="Cambria Math"/>
                          <a:ea typeface="Calibri"/>
                          <a:cs typeface="Times New Roman"/>
                        </a:rPr>
                        <m:t>𝒉𝒂𝒚</m:t>
                      </m:r>
                      <m:r>
                        <a:rPr lang="de-DE" sz="2000" b="1" i="1">
                          <a:solidFill>
                            <a:srgbClr val="000000"/>
                          </a:solidFill>
                          <a:latin typeface="Cambria Math"/>
                          <a:ea typeface="Calibri"/>
                          <a:cs typeface="Times New Roman"/>
                        </a:rPr>
                        <m:t> </m:t>
                      </m:r>
                      <m:sSub>
                        <m:sSubPr>
                          <m:ctrlPr>
                            <a:rPr lang="en-US" sz="2000" b="1" i="1">
                              <a:solidFill>
                                <a:srgbClr val="000000"/>
                              </a:solidFill>
                              <a:latin typeface="Cambria Math"/>
                              <a:ea typeface="Calibri"/>
                              <a:cs typeface="Times New Roman"/>
                            </a:rPr>
                          </m:ctrlPr>
                        </m:sSubPr>
                        <m:e>
                          <m:r>
                            <a:rPr lang="de-DE" sz="2000" b="1" i="1">
                              <a:solidFill>
                                <a:srgbClr val="000000"/>
                              </a:solidFill>
                              <a:latin typeface="Cambria Math"/>
                              <a:ea typeface="Calibri"/>
                              <a:cs typeface="Times New Roman"/>
                            </a:rPr>
                            <m:t>𝑴</m:t>
                          </m:r>
                        </m:e>
                        <m:sub>
                          <m:r>
                            <a:rPr lang="de-DE" sz="2000" b="1" i="1">
                              <a:solidFill>
                                <a:srgbClr val="000000"/>
                              </a:solidFill>
                              <a:latin typeface="Cambria Math"/>
                              <a:ea typeface="Calibri"/>
                              <a:cs typeface="Times New Roman"/>
                            </a:rPr>
                            <m:t>𝟏</m:t>
                          </m:r>
                        </m:sub>
                      </m:sSub>
                      <m:r>
                        <a:rPr lang="de-DE" sz="2000" b="1" i="1">
                          <a:solidFill>
                            <a:srgbClr val="000000"/>
                          </a:solidFill>
                          <a:latin typeface="Cambria Math"/>
                          <a:ea typeface="Calibri"/>
                          <a:cs typeface="Times New Roman"/>
                        </a:rPr>
                        <m:t>=</m:t>
                      </m:r>
                      <m:sSub>
                        <m:sSubPr>
                          <m:ctrlPr>
                            <a:rPr lang="en-US" sz="2000" b="1" i="1">
                              <a:solidFill>
                                <a:srgbClr val="000000"/>
                              </a:solidFill>
                              <a:latin typeface="Cambria Math"/>
                              <a:ea typeface="Calibri"/>
                              <a:cs typeface="Times New Roman"/>
                            </a:rPr>
                          </m:ctrlPr>
                        </m:sSubPr>
                        <m:e>
                          <m:r>
                            <a:rPr lang="de-DE" sz="2000" b="1" i="1">
                              <a:solidFill>
                                <a:srgbClr val="000000"/>
                              </a:solidFill>
                              <a:latin typeface="Cambria Math"/>
                              <a:ea typeface="Calibri"/>
                              <a:cs typeface="Times New Roman"/>
                            </a:rPr>
                            <m:t>𝑴</m:t>
                          </m:r>
                        </m:e>
                        <m:sub>
                          <m:r>
                            <a:rPr lang="de-DE" sz="2000" b="1" i="1">
                              <a:solidFill>
                                <a:srgbClr val="000000"/>
                              </a:solidFill>
                              <a:latin typeface="Cambria Math"/>
                              <a:ea typeface="Calibri"/>
                              <a:cs typeface="Times New Roman"/>
                            </a:rPr>
                            <m:t>𝟐</m:t>
                          </m:r>
                        </m:sub>
                      </m:sSub>
                    </m:oMath>
                  </m:oMathPara>
                </a14:m>
                <a:endParaRPr lang="en-US" sz="2000" dirty="0">
                  <a:effectLst/>
                  <a:latin typeface="Calibri"/>
                  <a:ea typeface="Calibri"/>
                  <a:cs typeface="Times New Roman"/>
                </a:endParaRPr>
              </a:p>
            </p:txBody>
          </p:sp>
        </mc:Choice>
        <mc:Fallback xmlns="">
          <p:sp>
            <p:nvSpPr>
              <p:cNvPr id="3" name="Rectangle 2"/>
              <p:cNvSpPr>
                <a:spLocks noRot="1" noChangeAspect="1" noMove="1" noResize="1" noEditPoints="1" noAdjustHandles="1" noChangeArrowheads="1" noChangeShapeType="1" noTextEdit="1"/>
              </p:cNvSpPr>
              <p:nvPr/>
            </p:nvSpPr>
            <p:spPr>
              <a:xfrm>
                <a:off x="59471" y="3294172"/>
                <a:ext cx="4450706" cy="498598"/>
              </a:xfrm>
              <a:prstGeom prst="rect">
                <a:avLst/>
              </a:prstGeom>
              <a:blipFill rotWithShape="1">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05608865"/>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75142"/>
                                        </p:tgtEl>
                                        <p:attrNameLst>
                                          <p:attrName>style.visibility</p:attrName>
                                        </p:attrNameLst>
                                      </p:cBhvr>
                                      <p:to>
                                        <p:strVal val="visible"/>
                                      </p:to>
                                    </p:set>
                                    <p:animEffect transition="in" filter="diamond(in)">
                                      <p:cBhvr>
                                        <p:cTn id="7" dur="2000"/>
                                        <p:tgtEl>
                                          <p:spTgt spid="17514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additive="base">
                                        <p:cTn id="18" dur="500" fill="hold"/>
                                        <p:tgtEl>
                                          <p:spTgt spid="42"/>
                                        </p:tgtEl>
                                        <p:attrNameLst>
                                          <p:attrName>ppt_x</p:attrName>
                                        </p:attrNameLst>
                                      </p:cBhvr>
                                      <p:tavLst>
                                        <p:tav tm="0">
                                          <p:val>
                                            <p:strVal val="#ppt_x"/>
                                          </p:val>
                                        </p:tav>
                                        <p:tav tm="100000">
                                          <p:val>
                                            <p:strVal val="#ppt_x"/>
                                          </p:val>
                                        </p:tav>
                                      </p:tavLst>
                                    </p:anim>
                                    <p:anim calcmode="lin" valueType="num">
                                      <p:cBhvr additive="base">
                                        <p:cTn id="19"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0" y="0"/>
            <a:ext cx="9144000" cy="335476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800" b="1" dirty="0">
                <a:latin typeface="Times New Roman" pitchFamily="18" charset="0"/>
                <a:cs typeface="Times New Roman" pitchFamily="18" charset="0"/>
              </a:rPr>
              <a:t>2. Quy tắc moment lực ( hay điều kiện cân bằng của một vật có trục quay cố định)</a:t>
            </a:r>
            <a:endParaRPr lang="en-US" sz="2800" dirty="0">
              <a:latin typeface="Times New Roman" pitchFamily="18" charset="0"/>
              <a:cs typeface="Times New Roman" pitchFamily="18" charset="0"/>
            </a:endParaRPr>
          </a:p>
          <a:p>
            <a:r>
              <a:rPr lang="de-DE" sz="2800" b="1" dirty="0">
                <a:latin typeface="Times New Roman" pitchFamily="18" charset="0"/>
                <a:cs typeface="Times New Roman" pitchFamily="18" charset="0"/>
              </a:rPr>
              <a:t>- Quy tắc: </a:t>
            </a:r>
            <a:r>
              <a:rPr lang="de-DE" sz="2800" dirty="0">
                <a:latin typeface="Times New Roman" pitchFamily="18" charset="0"/>
                <a:cs typeface="Times New Roman" pitchFamily="18" charset="0"/>
              </a:rPr>
              <a:t>Muốn cho một vật có trục quay cố định ở trạng thái cân bằng, thì tổng các momen</a:t>
            </a:r>
            <a:r>
              <a:rPr lang="vi-VN" sz="2800" dirty="0">
                <a:latin typeface="Times New Roman" pitchFamily="18" charset="0"/>
                <a:cs typeface="Times New Roman" pitchFamily="18" charset="0"/>
              </a:rPr>
              <a:t>t</a:t>
            </a:r>
            <a:r>
              <a:rPr lang="de-DE" sz="2800" dirty="0">
                <a:latin typeface="Times New Roman" pitchFamily="18" charset="0"/>
                <a:cs typeface="Times New Roman" pitchFamily="18" charset="0"/>
              </a:rPr>
              <a:t> lực có xu hướng làm vật quay theo chiều KĐH phải bằng tổng các momen lực có xu hướng làm vật quay ngược chiều KĐH.</a:t>
            </a:r>
            <a:endParaRPr lang="en-US" sz="2800" dirty="0">
              <a:latin typeface="Times New Roman" pitchFamily="18" charset="0"/>
              <a:cs typeface="Times New Roman" pitchFamily="18" charset="0"/>
            </a:endParaRPr>
          </a:p>
          <a:p>
            <a:pPr fontAlgn="base">
              <a:spcBef>
                <a:spcPct val="0"/>
              </a:spcBef>
              <a:spcAft>
                <a:spcPct val="0"/>
              </a:spcAft>
            </a:pPr>
            <a:endParaRPr lang="en-US" sz="4400" dirty="0" smtClean="0">
              <a:solidFill>
                <a:srgbClr val="0000FF"/>
              </a:solidFill>
              <a:latin typeface="Times New Roman" pitchFamily="18" charset="0"/>
              <a:sym typeface="Wingdings" pitchFamily="2" charset="2"/>
            </a:endParaRPr>
          </a:p>
        </p:txBody>
      </p:sp>
      <p:sp>
        <p:nvSpPr>
          <p:cNvPr id="2" name="Rectangle 1"/>
          <p:cNvSpPr/>
          <p:nvPr/>
        </p:nvSpPr>
        <p:spPr>
          <a:xfrm>
            <a:off x="76200" y="2564982"/>
            <a:ext cx="9067800" cy="2090316"/>
          </a:xfrm>
          <a:prstGeom prst="rect">
            <a:avLst/>
          </a:prstGeom>
        </p:spPr>
        <p:txBody>
          <a:bodyPr wrap="square">
            <a:spAutoFit/>
          </a:bodyPr>
          <a:lstStyle/>
          <a:p>
            <a:pPr algn="just">
              <a:lnSpc>
                <a:spcPct val="107000"/>
              </a:lnSpc>
              <a:spcBef>
                <a:spcPts val="600"/>
              </a:spcBef>
              <a:spcAft>
                <a:spcPts val="600"/>
              </a:spcAft>
            </a:pPr>
            <a:r>
              <a:rPr lang="de-DE" sz="2800" dirty="0">
                <a:latin typeface="Times New Roman"/>
                <a:ea typeface="Calibri"/>
                <a:cs typeface="Times New Roman"/>
              </a:rPr>
              <a:t>- </a:t>
            </a:r>
            <a:r>
              <a:rPr lang="de-DE" sz="2800" dirty="0">
                <a:latin typeface="Times New Roman"/>
                <a:ea typeface="Arial"/>
                <a:cs typeface="Times New Roman"/>
              </a:rPr>
              <a:t>Nếu chọn một chiều quay làm chiều dương thì điều kiện cân bằng của vật có trục quay cố định là: Tổng các moment lực tác dụng lên vật ( đối với một điểm bất kì) bằng 0.</a:t>
            </a:r>
            <a:endParaRPr lang="en-US" sz="2800" dirty="0">
              <a:latin typeface="Calibri"/>
              <a:ea typeface="Calibri"/>
              <a:cs typeface="Times New Roman"/>
            </a:endParaRPr>
          </a:p>
          <a:p>
            <a:pPr algn="ctr">
              <a:lnSpc>
                <a:spcPct val="107000"/>
              </a:lnSpc>
              <a:spcBef>
                <a:spcPts val="600"/>
              </a:spcBef>
              <a:spcAft>
                <a:spcPts val="600"/>
              </a:spcAft>
              <a:tabLst>
                <a:tab pos="1774825" algn="ctr"/>
                <a:tab pos="2495550" algn="l"/>
              </a:tabLst>
            </a:pPr>
            <a:r>
              <a:rPr lang="de-DE" sz="2800" dirty="0">
                <a:latin typeface="Times New Roman"/>
                <a:ea typeface="Arial"/>
                <a:cs typeface="Times New Roman"/>
              </a:rPr>
              <a:t>∑ M = 0</a:t>
            </a:r>
            <a:endParaRPr lang="en-US" sz="2800" dirty="0">
              <a:effectLst/>
              <a:latin typeface="Calibri"/>
              <a:ea typeface="Calibri"/>
              <a:cs typeface="Times New Roman"/>
            </a:endParaRPr>
          </a:p>
        </p:txBody>
      </p:sp>
    </p:spTree>
    <p:custDataLst>
      <p:tags r:id="rId1"/>
    </p:custDataLst>
    <p:extLst>
      <p:ext uri="{BB962C8B-B14F-4D97-AF65-F5344CB8AC3E}">
        <p14:creationId xmlns:p14="http://schemas.microsoft.com/office/powerpoint/2010/main" val="3296164327"/>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anim calcmode="lin" valueType="num">
                                      <p:cBhvr additive="base">
                                        <p:cTn id="7" dur="500" fill="hold"/>
                                        <p:tgtEl>
                                          <p:spTgt spid="1126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268">
                                            <p:txEl>
                                              <p:pRg st="1" end="1"/>
                                            </p:txEl>
                                          </p:spTgt>
                                        </p:tgtEl>
                                        <p:attrNameLst>
                                          <p:attrName>style.visibility</p:attrName>
                                        </p:attrNameLst>
                                      </p:cBhvr>
                                      <p:to>
                                        <p:strVal val="visible"/>
                                      </p:to>
                                    </p:set>
                                    <p:anim calcmode="lin" valueType="num">
                                      <p:cBhvr additive="base">
                                        <p:cTn id="11" dur="500" fill="hold"/>
                                        <p:tgtEl>
                                          <p:spTgt spid="1126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26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pPr algn="l">
              <a:lnSpc>
                <a:spcPct val="107000"/>
              </a:lnSpc>
              <a:spcBef>
                <a:spcPts val="600"/>
              </a:spcBef>
              <a:spcAft>
                <a:spcPts val="600"/>
              </a:spcAft>
              <a:tabLst>
                <a:tab pos="857250" algn="l"/>
              </a:tabLst>
            </a:pPr>
            <a:r>
              <a:rPr lang="de-DE" b="1" dirty="0">
                <a:solidFill>
                  <a:srgbClr val="000000"/>
                </a:solidFill>
                <a:latin typeface="Times New Roman"/>
                <a:ea typeface="Calibri"/>
                <a:cs typeface="Times New Roman"/>
              </a:rPr>
              <a:t>III. Ngẫu lực</a:t>
            </a:r>
            <a:r>
              <a:rPr lang="en-US" sz="3600" dirty="0">
                <a:ea typeface="Calibri"/>
                <a:cs typeface="Times New Roman"/>
              </a:rPr>
              <a:t/>
            </a:r>
            <a:br>
              <a:rPr lang="en-US" sz="3600" dirty="0">
                <a:ea typeface="Calibri"/>
                <a:cs typeface="Times New Roman"/>
              </a:rPr>
            </a:br>
            <a:endParaRPr lang="en-US" dirty="0"/>
          </a:p>
        </p:txBody>
      </p:sp>
      <p:pic>
        <p:nvPicPr>
          <p:cNvPr id="4" name="Content Placeholder 3"/>
          <p:cNvPicPr>
            <a:picLocks noGrp="1"/>
          </p:cNvPicPr>
          <p:nvPr>
            <p:ph idx="1"/>
          </p:nvPr>
        </p:nvPicPr>
        <p:blipFill>
          <a:blip r:embed="rId3"/>
          <a:stretch>
            <a:fillRect/>
          </a:stretch>
        </p:blipFill>
        <p:spPr>
          <a:xfrm>
            <a:off x="228600" y="914400"/>
            <a:ext cx="8763000" cy="4419600"/>
          </a:xfrm>
          <a:prstGeom prst="rect">
            <a:avLst/>
          </a:prstGeom>
        </p:spPr>
      </p:pic>
    </p:spTree>
    <p:extLst>
      <p:ext uri="{BB962C8B-B14F-4D97-AF65-F5344CB8AC3E}">
        <p14:creationId xmlns:p14="http://schemas.microsoft.com/office/powerpoint/2010/main" val="669303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709"/>
            <a:ext cx="8229600" cy="715962"/>
          </a:xfrm>
        </p:spPr>
        <p:txBody>
          <a:bodyPr>
            <a:normAutofit fontScale="90000"/>
          </a:bodyPr>
          <a:lstStyle/>
          <a:p>
            <a:r>
              <a:rPr lang="en-US" dirty="0" smtClean="0">
                <a:latin typeface="Times New Roman" pitchFamily="18" charset="0"/>
                <a:cs typeface="Times New Roman" pitchFamily="18" charset="0"/>
              </a:rPr>
              <a:t>PHIẾU HỌC TẬP</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0" y="685800"/>
            <a:ext cx="9144000" cy="5440363"/>
          </a:xfrm>
        </p:spPr>
        <p:txBody>
          <a:bodyPr>
            <a:normAutofit/>
          </a:bodyPr>
          <a:lstStyle/>
          <a:p>
            <a:pPr marL="0" indent="0">
              <a:buNone/>
            </a:pPr>
            <a:r>
              <a:rPr lang="en-US" sz="2800" dirty="0" smtClean="0">
                <a:latin typeface="Times New Roman" pitchFamily="18" charset="0"/>
                <a:cs typeface="Times New Roman" pitchFamily="18" charset="0"/>
              </a:rPr>
              <a:t>1. </a:t>
            </a:r>
            <a:r>
              <a:rPr lang="de-DE" sz="2800" dirty="0">
                <a:latin typeface="Times New Roman" pitchFamily="18" charset="0"/>
                <a:cs typeface="Times New Roman" pitchFamily="18" charset="0"/>
              </a:rPr>
              <a:t>- Dùng tay vặn vòi nước, quay bánh đà... Hãy phân tích lực tác dụng lên vật, các lực này có đặc điểm gì?</a:t>
            </a:r>
            <a:endParaRPr lang="en-US" sz="2800" dirty="0">
              <a:latin typeface="Times New Roman" pitchFamily="18" charset="0"/>
              <a:cs typeface="Times New Roman" pitchFamily="18" charset="0"/>
            </a:endParaRPr>
          </a:p>
          <a:p>
            <a:pPr marL="0" indent="0">
              <a:buNone/>
            </a:pPr>
            <a:r>
              <a:rPr lang="de-DE" sz="2800" dirty="0">
                <a:latin typeface="Times New Roman" pitchFamily="18" charset="0"/>
                <a:cs typeface="Times New Roman" pitchFamily="18" charset="0"/>
              </a:rPr>
              <a:t>- Hai lực có đặc đặc điểm như trên gọi là ngẫu lực. Hãy định nghĩa ngẫu lực?</a:t>
            </a:r>
            <a:endParaRPr lang="en-US" sz="2800" dirty="0">
              <a:latin typeface="Times New Roman" pitchFamily="18" charset="0"/>
              <a:cs typeface="Times New Roman" pitchFamily="18" charset="0"/>
            </a:endParaRPr>
          </a:p>
          <a:p>
            <a:pPr marL="0" indent="0">
              <a:buNone/>
            </a:pPr>
            <a:r>
              <a:rPr lang="de-DE" sz="2800" dirty="0">
                <a:latin typeface="Times New Roman" pitchFamily="18" charset="0"/>
                <a:cs typeface="Times New Roman" pitchFamily="18" charset="0"/>
              </a:rPr>
              <a:t>- Ngẫu lực tác dụng lên vật có đặc điểm? Tìm thêm một số ví dụ về ngẫu </a:t>
            </a:r>
            <a:r>
              <a:rPr lang="de-DE" sz="2800" dirty="0" smtClean="0">
                <a:latin typeface="Times New Roman" pitchFamily="18" charset="0"/>
                <a:cs typeface="Times New Roman" pitchFamily="18" charset="0"/>
              </a:rPr>
              <a:t>lực?</a:t>
            </a:r>
          </a:p>
          <a:p>
            <a:pPr marL="0" indent="0">
              <a:buNone/>
            </a:pPr>
            <a:r>
              <a:rPr lang="de-DE" sz="2800" dirty="0" smtClean="0">
                <a:latin typeface="Times New Roman" pitchFamily="18" charset="0"/>
                <a:cs typeface="Times New Roman" pitchFamily="18" charset="0"/>
              </a:rPr>
              <a:t>2. Tìm </a:t>
            </a:r>
            <a:r>
              <a:rPr lang="de-DE" sz="2800" dirty="0">
                <a:latin typeface="Times New Roman" pitchFamily="18" charset="0"/>
                <a:cs typeface="Times New Roman" pitchFamily="18" charset="0"/>
              </a:rPr>
              <a:t>hợp lực của ngẫu lực.	</a:t>
            </a:r>
            <a:endParaRPr lang="en-US" sz="2800" dirty="0">
              <a:latin typeface="Times New Roman" pitchFamily="18" charset="0"/>
              <a:cs typeface="Times New Roman" pitchFamily="18" charset="0"/>
            </a:endParaRPr>
          </a:p>
          <a:p>
            <a:pPr marL="0" indent="0">
              <a:buNone/>
            </a:pPr>
            <a:r>
              <a:rPr lang="de-DE" sz="2800" dirty="0" smtClean="0">
                <a:latin typeface="Times New Roman" pitchFamily="18" charset="0"/>
                <a:cs typeface="Times New Roman" pitchFamily="18" charset="0"/>
              </a:rPr>
              <a:t>3. Vận </a:t>
            </a:r>
            <a:r>
              <a:rPr lang="de-DE" sz="2800" dirty="0">
                <a:latin typeface="Times New Roman" pitchFamily="18" charset="0"/>
                <a:cs typeface="Times New Roman" pitchFamily="18" charset="0"/>
              </a:rPr>
              <a:t>dụng CT tính moment đã học ở bài trước, hãy tính moment của ngẫu lực tác dụng lên vật rắn đối với trục quay O? Moment của ngẫu lực có phụ thuộc vào vị trí trục quay không?</a:t>
            </a:r>
            <a:endParaRPr lang="en-US" sz="2800" dirty="0">
              <a:latin typeface="Times New Roman" pitchFamily="18" charset="0"/>
              <a:cs typeface="Times New Roman" pitchFamily="18" charset="0"/>
            </a:endParaRPr>
          </a:p>
          <a:p>
            <a:pPr marL="0" indent="0">
              <a:buNone/>
            </a:pP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92120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pPr algn="l">
              <a:lnSpc>
                <a:spcPct val="107000"/>
              </a:lnSpc>
              <a:spcBef>
                <a:spcPts val="600"/>
              </a:spcBef>
              <a:spcAft>
                <a:spcPts val="600"/>
              </a:spcAft>
              <a:tabLst>
                <a:tab pos="857250" algn="l"/>
              </a:tabLst>
            </a:pPr>
            <a:r>
              <a:rPr lang="de-DE" b="1" dirty="0">
                <a:solidFill>
                  <a:srgbClr val="000000"/>
                </a:solidFill>
                <a:latin typeface="Times New Roman"/>
                <a:ea typeface="Calibri"/>
                <a:cs typeface="Times New Roman"/>
              </a:rPr>
              <a:t>III. Ngẫu lực</a:t>
            </a:r>
            <a:r>
              <a:rPr lang="en-US" sz="3600" dirty="0">
                <a:ea typeface="Calibri"/>
                <a:cs typeface="Times New Roman"/>
              </a:rPr>
              <a:t/>
            </a:r>
            <a:br>
              <a:rPr lang="en-US" sz="3600" dirty="0">
                <a:ea typeface="Calibri"/>
                <a:cs typeface="Times New Roman"/>
              </a:rPr>
            </a:br>
            <a:endParaRPr lang="en-US" dirty="0"/>
          </a:p>
        </p:txBody>
      </p:sp>
      <p:sp>
        <p:nvSpPr>
          <p:cNvPr id="3" name="Content Placeholder 2"/>
          <p:cNvSpPr>
            <a:spLocks noGrp="1"/>
          </p:cNvSpPr>
          <p:nvPr>
            <p:ph idx="1"/>
          </p:nvPr>
        </p:nvSpPr>
        <p:spPr>
          <a:xfrm>
            <a:off x="152400" y="762000"/>
            <a:ext cx="8991600" cy="2209800"/>
          </a:xfrm>
        </p:spPr>
        <p:txBody>
          <a:bodyPr>
            <a:normAutofit fontScale="92500" lnSpcReduction="20000"/>
          </a:bodyPr>
          <a:lstStyle/>
          <a:p>
            <a:pPr marL="0" indent="0" algn="just">
              <a:lnSpc>
                <a:spcPct val="107000"/>
              </a:lnSpc>
              <a:spcBef>
                <a:spcPts val="600"/>
              </a:spcBef>
              <a:spcAft>
                <a:spcPts val="600"/>
              </a:spcAft>
              <a:buNone/>
              <a:tabLst>
                <a:tab pos="857250" algn="l"/>
              </a:tabLst>
            </a:pPr>
            <a:r>
              <a:rPr lang="de-DE" sz="2600" b="1" dirty="0">
                <a:solidFill>
                  <a:srgbClr val="000000"/>
                </a:solidFill>
                <a:latin typeface="Times New Roman"/>
                <a:ea typeface="Calibri"/>
                <a:cs typeface="Times New Roman"/>
              </a:rPr>
              <a:t>1. Ngẫu lực là gì?</a:t>
            </a:r>
            <a:endParaRPr lang="en-US" sz="2600" dirty="0">
              <a:ea typeface="Calibri"/>
              <a:cs typeface="Times New Roman"/>
            </a:endParaRPr>
          </a:p>
          <a:p>
            <a:pPr marL="0" indent="0" algn="just">
              <a:lnSpc>
                <a:spcPct val="107000"/>
              </a:lnSpc>
              <a:spcBef>
                <a:spcPts val="600"/>
              </a:spcBef>
              <a:spcAft>
                <a:spcPts val="600"/>
              </a:spcAft>
              <a:buNone/>
              <a:tabLst>
                <a:tab pos="857250" algn="l"/>
              </a:tabLst>
            </a:pPr>
            <a:r>
              <a:rPr lang="de-DE" sz="2600" b="1" dirty="0">
                <a:solidFill>
                  <a:srgbClr val="000000"/>
                </a:solidFill>
                <a:latin typeface="Times New Roman"/>
                <a:ea typeface="Calibri"/>
                <a:cs typeface="Times New Roman"/>
              </a:rPr>
              <a:t>- Định nghĩa: </a:t>
            </a:r>
            <a:r>
              <a:rPr lang="de-DE" sz="2600" dirty="0">
                <a:solidFill>
                  <a:srgbClr val="000000"/>
                </a:solidFill>
                <a:latin typeface="Times New Roman"/>
                <a:ea typeface="Calibri"/>
                <a:cs typeface="Times New Roman"/>
              </a:rPr>
              <a:t>Ngẫu lực là hệ hai lực song song, ngược chiều, có độ lớn bằng nhau và cùng đặt vào một vật.</a:t>
            </a:r>
            <a:endParaRPr lang="en-US" sz="2600" dirty="0">
              <a:ea typeface="Calibri"/>
              <a:cs typeface="Times New Roman"/>
            </a:endParaRPr>
          </a:p>
          <a:p>
            <a:pPr marL="0" indent="0" algn="just">
              <a:lnSpc>
                <a:spcPct val="107000"/>
              </a:lnSpc>
              <a:spcBef>
                <a:spcPts val="600"/>
              </a:spcBef>
              <a:spcAft>
                <a:spcPts val="600"/>
              </a:spcAft>
              <a:buNone/>
              <a:tabLst>
                <a:tab pos="857250" algn="l"/>
              </a:tabLst>
            </a:pPr>
            <a:r>
              <a:rPr lang="de-DE" sz="2600" b="1" dirty="0">
                <a:solidFill>
                  <a:srgbClr val="000000"/>
                </a:solidFill>
                <a:latin typeface="Times New Roman"/>
                <a:ea typeface="Calibri"/>
                <a:cs typeface="Times New Roman"/>
              </a:rPr>
              <a:t>- Tác dụng của ngẫu lực đối với một vật rắn: </a:t>
            </a:r>
            <a:r>
              <a:rPr lang="de-DE" sz="2600" dirty="0">
                <a:solidFill>
                  <a:srgbClr val="000000"/>
                </a:solidFill>
                <a:latin typeface="Times New Roman"/>
                <a:ea typeface="Calibri"/>
                <a:cs typeface="Times New Roman"/>
              </a:rPr>
              <a:t>chỉ làm cho vật quay chứ không tịnh tiến.</a:t>
            </a:r>
            <a:endParaRPr lang="en-US" sz="2600" dirty="0">
              <a:ea typeface="Calibri"/>
              <a:cs typeface="Times New Roman"/>
            </a:endParaRPr>
          </a:p>
          <a:p>
            <a:endParaRPr lang="en-US" sz="2400" dirty="0"/>
          </a:p>
        </p:txBody>
      </p:sp>
      <mc:AlternateContent xmlns:mc="http://schemas.openxmlformats.org/markup-compatibility/2006" xmlns:a14="http://schemas.microsoft.com/office/drawing/2010/main">
        <mc:Choice Requires="a14">
          <p:sp>
            <p:nvSpPr>
              <p:cNvPr id="5" name="Rectangle 4"/>
              <p:cNvSpPr/>
              <p:nvPr/>
            </p:nvSpPr>
            <p:spPr>
              <a:xfrm>
                <a:off x="0" y="2743200"/>
                <a:ext cx="9144000" cy="3608552"/>
              </a:xfrm>
              <a:prstGeom prst="rect">
                <a:avLst/>
              </a:prstGeom>
            </p:spPr>
            <p:txBody>
              <a:bodyPr wrap="square">
                <a:spAutoFit/>
              </a:bodyPr>
              <a:lstStyle/>
              <a:p>
                <a:pPr algn="just">
                  <a:lnSpc>
                    <a:spcPct val="107000"/>
                  </a:lnSpc>
                  <a:spcBef>
                    <a:spcPts val="600"/>
                  </a:spcBef>
                  <a:spcAft>
                    <a:spcPts val="600"/>
                  </a:spcAft>
                  <a:tabLst>
                    <a:tab pos="857250" algn="l"/>
                  </a:tabLst>
                </a:pPr>
                <a:r>
                  <a:rPr lang="de-DE" sz="2400" b="1" dirty="0" smtClean="0">
                    <a:solidFill>
                      <a:srgbClr val="000000"/>
                    </a:solidFill>
                    <a:latin typeface="Times New Roman"/>
                    <a:ea typeface="Calibri"/>
                    <a:cs typeface="Times New Roman"/>
                  </a:rPr>
                  <a:t>2. Moment của ngẫu lực.</a:t>
                </a:r>
                <a:endParaRPr lang="en-US" sz="2400" dirty="0">
                  <a:ea typeface="Calibri"/>
                  <a:cs typeface="Times New Roman"/>
                </a:endParaRPr>
              </a:p>
              <a:p>
                <a:pPr algn="just">
                  <a:lnSpc>
                    <a:spcPct val="107000"/>
                  </a:lnSpc>
                  <a:spcBef>
                    <a:spcPts val="600"/>
                  </a:spcBef>
                  <a:spcAft>
                    <a:spcPts val="600"/>
                  </a:spcAft>
                  <a:tabLst>
                    <a:tab pos="857250" algn="l"/>
                  </a:tabLst>
                </a:pPr>
                <a:r>
                  <a:rPr lang="de-DE" sz="2400" b="1" dirty="0">
                    <a:solidFill>
                      <a:srgbClr val="000000"/>
                    </a:solidFill>
                    <a:effectLst/>
                    <a:latin typeface="Times New Roman"/>
                    <a:ea typeface="Calibri"/>
                    <a:cs typeface="Times New Roman"/>
                  </a:rPr>
                  <a:t>- </a:t>
                </a:r>
                <a:r>
                  <a:rPr lang="de-DE" sz="2400" dirty="0">
                    <a:solidFill>
                      <a:srgbClr val="000000"/>
                    </a:solidFill>
                    <a:effectLst/>
                    <a:latin typeface="Times New Roman"/>
                    <a:ea typeface="Calibri"/>
                    <a:cs typeface="Times New Roman"/>
                  </a:rPr>
                  <a:t>Moment của ngẫu lực không phụ thuộc vào vị trí trục quay và có giá trị:</a:t>
                </a:r>
                <a:endParaRPr lang="en-US" sz="2400" dirty="0">
                  <a:ea typeface="Calibri"/>
                  <a:cs typeface="Times New Roman"/>
                </a:endParaRPr>
              </a:p>
              <a:p>
                <a:pPr algn="ctr">
                  <a:lnSpc>
                    <a:spcPct val="107000"/>
                  </a:lnSpc>
                  <a:spcBef>
                    <a:spcPts val="600"/>
                  </a:spcBef>
                  <a:spcAft>
                    <a:spcPts val="600"/>
                  </a:spcAft>
                  <a:tabLst>
                    <a:tab pos="857250" algn="l"/>
                  </a:tabLst>
                </a:pPr>
                <a:r>
                  <a:rPr lang="de-DE" sz="2400" b="1" dirty="0">
                    <a:solidFill>
                      <a:srgbClr val="000000"/>
                    </a:solidFill>
                    <a:effectLst/>
                    <a:latin typeface="Times New Roman"/>
                    <a:ea typeface="Calibri"/>
                    <a:cs typeface="Times New Roman"/>
                  </a:rPr>
                  <a:t>M = F.d</a:t>
                </a:r>
                <a:endParaRPr lang="en-US" sz="2400" dirty="0">
                  <a:ea typeface="Calibri"/>
                  <a:cs typeface="Times New Roman"/>
                </a:endParaRPr>
              </a:p>
              <a:p>
                <a:pPr algn="just">
                  <a:lnSpc>
                    <a:spcPct val="107000"/>
                  </a:lnSpc>
                  <a:spcBef>
                    <a:spcPts val="600"/>
                  </a:spcBef>
                  <a:spcAft>
                    <a:spcPts val="600"/>
                  </a:spcAft>
                  <a:tabLst>
                    <a:tab pos="857250" algn="l"/>
                  </a:tabLst>
                </a:pPr>
                <a:r>
                  <a:rPr lang="de-DE" sz="2400" b="1" dirty="0">
                    <a:solidFill>
                      <a:srgbClr val="000000"/>
                    </a:solidFill>
                    <a:effectLst/>
                    <a:latin typeface="Times New Roman"/>
                    <a:ea typeface="Calibri"/>
                    <a:cs typeface="Times New Roman"/>
                  </a:rPr>
                  <a:t>Trong đó:</a:t>
                </a:r>
                <a:endParaRPr lang="en-US" sz="2400" dirty="0">
                  <a:ea typeface="Calibri"/>
                  <a:cs typeface="Times New Roman"/>
                </a:endParaRPr>
              </a:p>
              <a:p>
                <a:pPr algn="just">
                  <a:lnSpc>
                    <a:spcPct val="107000"/>
                  </a:lnSpc>
                  <a:spcBef>
                    <a:spcPts val="600"/>
                  </a:spcBef>
                  <a:spcAft>
                    <a:spcPts val="600"/>
                  </a:spcAft>
                  <a:tabLst>
                    <a:tab pos="857250" algn="l"/>
                  </a:tabLst>
                </a:pPr>
                <a:r>
                  <a:rPr lang="de-DE" sz="2400" b="1" dirty="0" smtClean="0">
                    <a:solidFill>
                      <a:srgbClr val="000000"/>
                    </a:solidFill>
                    <a:effectLst/>
                    <a:latin typeface="Times New Roman"/>
                    <a:ea typeface="Calibri"/>
                    <a:cs typeface="Times New Roman"/>
                  </a:rPr>
                  <a:t>                F </a:t>
                </a:r>
                <a:r>
                  <a:rPr lang="de-DE" sz="2400" dirty="0">
                    <a:solidFill>
                      <a:srgbClr val="000000"/>
                    </a:solidFill>
                    <a:effectLst/>
                    <a:latin typeface="Times New Roman"/>
                    <a:ea typeface="Calibri"/>
                    <a:cs typeface="Times New Roman"/>
                  </a:rPr>
                  <a:t>là độ lớn của mỗi lực.</a:t>
                </a:r>
                <a:endParaRPr lang="en-US" sz="2400" dirty="0">
                  <a:ea typeface="Calibri"/>
                  <a:cs typeface="Times New Roman"/>
                </a:endParaRPr>
              </a:p>
              <a:p>
                <a:pPr algn="just">
                  <a:lnSpc>
                    <a:spcPct val="107000"/>
                  </a:lnSpc>
                  <a:spcBef>
                    <a:spcPts val="600"/>
                  </a:spcBef>
                  <a:spcAft>
                    <a:spcPts val="600"/>
                  </a:spcAft>
                  <a:tabLst>
                    <a:tab pos="857250" algn="l"/>
                  </a:tabLst>
                </a:pPr>
                <a:r>
                  <a:rPr lang="de-DE" sz="2400" b="1" dirty="0">
                    <a:solidFill>
                      <a:srgbClr val="000000"/>
                    </a:solidFill>
                    <a:effectLst/>
                    <a:latin typeface="Times New Roman"/>
                    <a:ea typeface="Calibri"/>
                    <a:cs typeface="Times New Roman"/>
                  </a:rPr>
                  <a:t> </a:t>
                </a:r>
                <a14:m>
                  <m:oMath xmlns:m="http://schemas.openxmlformats.org/officeDocument/2006/math">
                    <m:r>
                      <a:rPr lang="en-US" sz="2400" b="1" i="0" smtClean="0">
                        <a:solidFill>
                          <a:srgbClr val="000000"/>
                        </a:solidFill>
                        <a:effectLst/>
                        <a:latin typeface="Cambria Math"/>
                        <a:ea typeface="Calibri"/>
                        <a:cs typeface="Times New Roman"/>
                      </a:rPr>
                      <m:t>                 </m:t>
                    </m:r>
                    <m:r>
                      <a:rPr lang="de-DE" sz="2400" b="1" i="1">
                        <a:solidFill>
                          <a:srgbClr val="000000"/>
                        </a:solidFill>
                        <a:effectLst/>
                        <a:latin typeface="Cambria Math"/>
                        <a:ea typeface="Calibri"/>
                        <a:cs typeface="Times New Roman"/>
                      </a:rPr>
                      <m:t>𝒅</m:t>
                    </m:r>
                    <m:r>
                      <a:rPr lang="de-DE" sz="2400" b="1" i="1">
                        <a:solidFill>
                          <a:srgbClr val="000000"/>
                        </a:solidFill>
                        <a:effectLst/>
                        <a:latin typeface="Cambria Math"/>
                        <a:ea typeface="Calibri"/>
                        <a:cs typeface="Times New Roman"/>
                      </a:rPr>
                      <m:t>=</m:t>
                    </m:r>
                    <m:sSub>
                      <m:sSubPr>
                        <m:ctrlPr>
                          <a:rPr lang="en-US" sz="2400" b="1" i="1">
                            <a:solidFill>
                              <a:srgbClr val="000000"/>
                            </a:solidFill>
                            <a:effectLst/>
                            <a:latin typeface="Cambria Math"/>
                            <a:ea typeface="Calibri"/>
                            <a:cs typeface="Times New Roman"/>
                          </a:rPr>
                        </m:ctrlPr>
                      </m:sSubPr>
                      <m:e>
                        <m:r>
                          <a:rPr lang="de-DE" sz="2400" b="1" i="1">
                            <a:solidFill>
                              <a:srgbClr val="000000"/>
                            </a:solidFill>
                            <a:effectLst/>
                            <a:latin typeface="Cambria Math"/>
                            <a:ea typeface="Calibri"/>
                            <a:cs typeface="Times New Roman"/>
                          </a:rPr>
                          <m:t>𝒅</m:t>
                        </m:r>
                      </m:e>
                      <m:sub>
                        <m:r>
                          <a:rPr lang="de-DE" sz="2400" b="1" i="1">
                            <a:solidFill>
                              <a:srgbClr val="000000"/>
                            </a:solidFill>
                            <a:effectLst/>
                            <a:latin typeface="Cambria Math"/>
                            <a:ea typeface="Calibri"/>
                            <a:cs typeface="Times New Roman"/>
                          </a:rPr>
                          <m:t>𝟏</m:t>
                        </m:r>
                      </m:sub>
                    </m:sSub>
                    <m:r>
                      <a:rPr lang="de-DE" sz="2400" b="1" i="1">
                        <a:solidFill>
                          <a:srgbClr val="000000"/>
                        </a:solidFill>
                        <a:effectLst/>
                        <a:latin typeface="Cambria Math"/>
                        <a:ea typeface="Calibri"/>
                        <a:cs typeface="Times New Roman"/>
                      </a:rPr>
                      <m:t>+</m:t>
                    </m:r>
                    <m:sSub>
                      <m:sSubPr>
                        <m:ctrlPr>
                          <a:rPr lang="en-US" sz="2400" b="1" i="1">
                            <a:solidFill>
                              <a:srgbClr val="000000"/>
                            </a:solidFill>
                            <a:effectLst/>
                            <a:latin typeface="Cambria Math"/>
                            <a:ea typeface="Calibri"/>
                            <a:cs typeface="Times New Roman"/>
                          </a:rPr>
                        </m:ctrlPr>
                      </m:sSubPr>
                      <m:e>
                        <m:r>
                          <a:rPr lang="de-DE" sz="2400" b="1" i="1">
                            <a:solidFill>
                              <a:srgbClr val="000000"/>
                            </a:solidFill>
                            <a:effectLst/>
                            <a:latin typeface="Cambria Math"/>
                            <a:ea typeface="Calibri"/>
                            <a:cs typeface="Times New Roman"/>
                          </a:rPr>
                          <m:t>𝒅</m:t>
                        </m:r>
                      </m:e>
                      <m:sub>
                        <m:r>
                          <a:rPr lang="de-DE" sz="2400" b="1" i="1">
                            <a:solidFill>
                              <a:srgbClr val="000000"/>
                            </a:solidFill>
                            <a:effectLst/>
                            <a:latin typeface="Cambria Math"/>
                            <a:ea typeface="Calibri"/>
                            <a:cs typeface="Times New Roman"/>
                          </a:rPr>
                          <m:t>𝟐</m:t>
                        </m:r>
                      </m:sub>
                    </m:sSub>
                  </m:oMath>
                </a14:m>
                <a:r>
                  <a:rPr lang="de-DE" sz="2400" b="1" dirty="0">
                    <a:solidFill>
                      <a:srgbClr val="000000"/>
                    </a:solidFill>
                    <a:effectLst/>
                    <a:latin typeface="Times New Roman"/>
                    <a:ea typeface="Calibri"/>
                    <a:cs typeface="Times New Roman"/>
                  </a:rPr>
                  <a:t>: </a:t>
                </a:r>
                <a:r>
                  <a:rPr lang="de-DE" sz="2400" dirty="0">
                    <a:solidFill>
                      <a:srgbClr val="000000"/>
                    </a:solidFill>
                    <a:effectLst/>
                    <a:latin typeface="Times New Roman"/>
                    <a:ea typeface="Calibri"/>
                    <a:cs typeface="Times New Roman"/>
                  </a:rPr>
                  <a:t>khoảng cách giữ hai giá của lực, gọi là cánh tay đòn của ngẫu lực.</a:t>
                </a:r>
                <a:endParaRPr lang="en-US" sz="2400" dirty="0">
                  <a:ea typeface="Calibri"/>
                  <a:cs typeface="Times New Roman"/>
                </a:endParaRPr>
              </a:p>
            </p:txBody>
          </p:sp>
        </mc:Choice>
        <mc:Fallback xmlns="">
          <p:sp>
            <p:nvSpPr>
              <p:cNvPr id="5" name="Rectangle 4"/>
              <p:cNvSpPr>
                <a:spLocks noRot="1" noChangeAspect="1" noMove="1" noResize="1" noEditPoints="1" noAdjustHandles="1" noChangeArrowheads="1" noChangeShapeType="1" noTextEdit="1"/>
              </p:cNvSpPr>
              <p:nvPr/>
            </p:nvSpPr>
            <p:spPr>
              <a:xfrm>
                <a:off x="0" y="2743200"/>
                <a:ext cx="9144000" cy="3608552"/>
              </a:xfrm>
              <a:prstGeom prst="rect">
                <a:avLst/>
              </a:prstGeom>
              <a:blipFill rotWithShape="1">
                <a:blip r:embed="rId3"/>
                <a:stretch>
                  <a:fillRect l="-1000" t="-1351" r="-1000" b="-2703"/>
                </a:stretch>
              </a:blipFill>
            </p:spPr>
            <p:txBody>
              <a:bodyPr/>
              <a:lstStyle/>
              <a:p>
                <a:r>
                  <a:rPr lang="en-US">
                    <a:noFill/>
                  </a:rPr>
                  <a:t> </a:t>
                </a:r>
              </a:p>
            </p:txBody>
          </p:sp>
        </mc:Fallback>
      </mc:AlternateContent>
    </p:spTree>
    <p:extLst>
      <p:ext uri="{BB962C8B-B14F-4D97-AF65-F5344CB8AC3E}">
        <p14:creationId xmlns:p14="http://schemas.microsoft.com/office/powerpoint/2010/main" val="341820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514600"/>
            <a:ext cx="5334000" cy="2971800"/>
          </a:xfrm>
        </p:spPr>
        <p:txBody>
          <a:bodyPr>
            <a:normAutofit/>
          </a:bodyPr>
          <a:lstStyle/>
          <a:p>
            <a:r>
              <a:rPr lang="de-DE" sz="3200" dirty="0" smtClean="0">
                <a:effectLst/>
                <a:latin typeface="Times New Roman"/>
                <a:ea typeface="Calibri"/>
              </a:rPr>
              <a:t>1. Nếu các lực tác dụng lên một vật cân bằng nhau thì không có lực tác dụng lên vật? </a:t>
            </a:r>
            <a:br>
              <a:rPr lang="de-DE" sz="3200" dirty="0" smtClean="0">
                <a:effectLst/>
                <a:latin typeface="Times New Roman"/>
                <a:ea typeface="Calibri"/>
              </a:rPr>
            </a:br>
            <a:endParaRPr lang="en-US" sz="3200" dirty="0"/>
          </a:p>
        </p:txBody>
      </p:sp>
      <p:sp>
        <p:nvSpPr>
          <p:cNvPr id="3" name="Rectangle 2"/>
          <p:cNvSpPr/>
          <p:nvPr/>
        </p:nvSpPr>
        <p:spPr>
          <a:xfrm>
            <a:off x="3560618" y="4495800"/>
            <a:ext cx="914400" cy="914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pitchFamily="18" charset="0"/>
                <a:cs typeface="Times New Roman" pitchFamily="18" charset="0"/>
              </a:rPr>
              <a:t>ĐÚNG</a:t>
            </a:r>
            <a:endParaRPr lang="en-US" b="1" dirty="0">
              <a:solidFill>
                <a:schemeClr val="tx1"/>
              </a:solidFill>
              <a:latin typeface="Times New Roman" pitchFamily="18" charset="0"/>
              <a:cs typeface="Times New Roman" pitchFamily="18" charset="0"/>
            </a:endParaRPr>
          </a:p>
        </p:txBody>
      </p:sp>
      <p:sp>
        <p:nvSpPr>
          <p:cNvPr id="4" name="Rectangle 3"/>
          <p:cNvSpPr/>
          <p:nvPr/>
        </p:nvSpPr>
        <p:spPr>
          <a:xfrm>
            <a:off x="5638800" y="4495800"/>
            <a:ext cx="914400" cy="914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pitchFamily="18" charset="0"/>
                <a:cs typeface="Times New Roman" pitchFamily="18" charset="0"/>
              </a:rPr>
              <a:t>SAI</a:t>
            </a:r>
            <a:endParaRPr lang="en-US" b="1" dirty="0">
              <a:solidFill>
                <a:schemeClr val="tx1"/>
              </a:solidFill>
              <a:latin typeface="Times New Roman" pitchFamily="18" charset="0"/>
              <a:cs typeface="Times New Roman" pitchFamily="18" charset="0"/>
            </a:endParaRPr>
          </a:p>
        </p:txBody>
      </p:sp>
      <p:sp>
        <p:nvSpPr>
          <p:cNvPr id="5" name="Smiley Face 4"/>
          <p:cNvSpPr/>
          <p:nvPr/>
        </p:nvSpPr>
        <p:spPr>
          <a:xfrm>
            <a:off x="5638800" y="4523509"/>
            <a:ext cx="914400" cy="91440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1436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067800" cy="868362"/>
          </a:xfrm>
        </p:spPr>
        <p:txBody>
          <a:bodyPr>
            <a:normAutofit fontScale="90000"/>
          </a:bodyPr>
          <a:lstStyle/>
          <a:p>
            <a:pPr algn="l">
              <a:lnSpc>
                <a:spcPct val="107000"/>
              </a:lnSpc>
              <a:spcBef>
                <a:spcPts val="600"/>
              </a:spcBef>
              <a:spcAft>
                <a:spcPts val="600"/>
              </a:spcAft>
              <a:tabLst>
                <a:tab pos="857250" algn="l"/>
              </a:tabLst>
            </a:pPr>
            <a:r>
              <a:rPr lang="de-DE" sz="3600" b="1" dirty="0">
                <a:solidFill>
                  <a:srgbClr val="000000"/>
                </a:solidFill>
                <a:latin typeface="Times New Roman"/>
                <a:ea typeface="Calibri"/>
                <a:cs typeface="Times New Roman"/>
              </a:rPr>
              <a:t>IV. Điều kiện cân bằng tổng quát của vật rắn</a:t>
            </a:r>
            <a:r>
              <a:rPr lang="en-US" sz="2800" dirty="0">
                <a:ea typeface="Calibri"/>
                <a:cs typeface="Times New Roman"/>
              </a:rPr>
              <a:t/>
            </a:r>
            <a:br>
              <a:rPr lang="en-US" sz="2800" dirty="0">
                <a:ea typeface="Calibri"/>
                <a:cs typeface="Times New Roman"/>
              </a:rPr>
            </a:br>
            <a:endParaRPr lang="en-US" sz="2800" dirty="0"/>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362200"/>
            <a:ext cx="45720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loud Callout 2"/>
          <p:cNvSpPr/>
          <p:nvPr/>
        </p:nvSpPr>
        <p:spPr>
          <a:xfrm>
            <a:off x="914400" y="1586345"/>
            <a:ext cx="3657600" cy="1752600"/>
          </a:xfrm>
          <a:prstGeom prst="cloudCallout">
            <a:avLst>
              <a:gd name="adj1" fmla="val 24843"/>
              <a:gd name="adj2" fmla="val 12840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Times New Roman"/>
                <a:ea typeface="Times New Roman"/>
              </a:rPr>
              <a:t>Khi thay đổi lực nâng F ta thấy thước quay quanh trục </a:t>
            </a:r>
            <a:r>
              <a:rPr lang="de-DE" dirty="0" smtClean="0">
                <a:solidFill>
                  <a:schemeClr val="tx1"/>
                </a:solidFill>
                <a:latin typeface="Times New Roman"/>
                <a:ea typeface="Times New Roman"/>
              </a:rPr>
              <a:t> nào?</a:t>
            </a:r>
            <a:endParaRPr lang="en-US" dirty="0">
              <a:solidFill>
                <a:schemeClr val="tx1"/>
              </a:solidFill>
            </a:endParaRPr>
          </a:p>
        </p:txBody>
      </p:sp>
      <p:sp>
        <p:nvSpPr>
          <p:cNvPr id="5" name="Explosion 2 4"/>
          <p:cNvSpPr/>
          <p:nvPr/>
        </p:nvSpPr>
        <p:spPr>
          <a:xfrm>
            <a:off x="1447800" y="1066800"/>
            <a:ext cx="6019800" cy="2438400"/>
          </a:xfrm>
          <a:prstGeom prst="irregularSeal2">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Times New Roman"/>
                <a:ea typeface="Times New Roman"/>
              </a:rPr>
              <a:t>Khi thước đang đứng yên ta có thể áp dụng </a:t>
            </a:r>
            <a:r>
              <a:rPr lang="de-DE" dirty="0" smtClean="0">
                <a:solidFill>
                  <a:schemeClr val="tx1"/>
                </a:solidFill>
                <a:latin typeface="Times New Roman"/>
                <a:ea typeface="Times New Roman"/>
              </a:rPr>
              <a:t>quy </a:t>
            </a:r>
            <a:r>
              <a:rPr lang="de-DE" dirty="0">
                <a:solidFill>
                  <a:schemeClr val="tx1"/>
                </a:solidFill>
                <a:latin typeface="Times New Roman"/>
                <a:ea typeface="Times New Roman"/>
              </a:rPr>
              <a:t>tắc moment </a:t>
            </a:r>
            <a:r>
              <a:rPr lang="de-DE" dirty="0" smtClean="0">
                <a:solidFill>
                  <a:schemeClr val="tx1"/>
                </a:solidFill>
                <a:latin typeface="Times New Roman"/>
                <a:ea typeface="Times New Roman"/>
              </a:rPr>
              <a:t>lực được không? Áp dụng như thế nào? </a:t>
            </a:r>
            <a:endParaRPr lang="en-US" dirty="0">
              <a:solidFill>
                <a:schemeClr val="tx1"/>
              </a:solidFill>
            </a:endParaRPr>
          </a:p>
        </p:txBody>
      </p:sp>
    </p:spTree>
    <p:extLst>
      <p:ext uri="{BB962C8B-B14F-4D97-AF65-F5344CB8AC3E}">
        <p14:creationId xmlns:p14="http://schemas.microsoft.com/office/powerpoint/2010/main" val="966675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172"/>
                                        </p:tgtEl>
                                        <p:attrNameLst>
                                          <p:attrName>style.visibility</p:attrName>
                                        </p:attrNameLst>
                                      </p:cBhvr>
                                      <p:to>
                                        <p:strVal val="visible"/>
                                      </p:to>
                                    </p:set>
                                    <p:anim calcmode="lin" valueType="num">
                                      <p:cBhvr additive="base">
                                        <p:cTn id="14" dur="500" fill="hold"/>
                                        <p:tgtEl>
                                          <p:spTgt spid="7172"/>
                                        </p:tgtEl>
                                        <p:attrNameLst>
                                          <p:attrName>ppt_x</p:attrName>
                                        </p:attrNameLst>
                                      </p:cBhvr>
                                      <p:tavLst>
                                        <p:tav tm="0">
                                          <p:val>
                                            <p:strVal val="#ppt_x"/>
                                          </p:val>
                                        </p:tav>
                                        <p:tav tm="100000">
                                          <p:val>
                                            <p:strVal val="#ppt_x"/>
                                          </p:val>
                                        </p:tav>
                                      </p:tavLst>
                                    </p:anim>
                                    <p:anim calcmode="lin" valueType="num">
                                      <p:cBhvr additive="base">
                                        <p:cTn id="15" dur="500" fill="hold"/>
                                        <p:tgtEl>
                                          <p:spTgt spid="717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xit" presetSubtype="4" fill="hold" grpId="1" nodeType="clickEffect">
                                  <p:stCondLst>
                                    <p:cond delay="0"/>
                                  </p:stCondLst>
                                  <p:childTnLst>
                                    <p:anim calcmode="lin" valueType="num">
                                      <p:cBhvr additive="base">
                                        <p:cTn id="25" dur="500"/>
                                        <p:tgtEl>
                                          <p:spTgt spid="3"/>
                                        </p:tgtEl>
                                        <p:attrNameLst>
                                          <p:attrName>ppt_x</p:attrName>
                                        </p:attrNameLst>
                                      </p:cBhvr>
                                      <p:tavLst>
                                        <p:tav tm="0">
                                          <p:val>
                                            <p:strVal val="ppt_x"/>
                                          </p:val>
                                        </p:tav>
                                        <p:tav tm="100000">
                                          <p:val>
                                            <p:strVal val="ppt_x"/>
                                          </p:val>
                                        </p:tav>
                                      </p:tavLst>
                                    </p:anim>
                                    <p:anim calcmode="lin" valueType="num">
                                      <p:cBhvr additive="base">
                                        <p:cTn id="26" dur="500"/>
                                        <p:tgtEl>
                                          <p:spTgt spid="3"/>
                                        </p:tgtEl>
                                        <p:attrNameLst>
                                          <p:attrName>ppt_y</p:attrName>
                                        </p:attrNameLst>
                                      </p:cBhvr>
                                      <p:tavLst>
                                        <p:tav tm="0">
                                          <p:val>
                                            <p:strVal val="ppt_y"/>
                                          </p:val>
                                        </p:tav>
                                        <p:tav tm="100000">
                                          <p:val>
                                            <p:strVal val="1+ppt_h/2"/>
                                          </p:val>
                                        </p:tav>
                                      </p:tavLst>
                                    </p:anim>
                                    <p:set>
                                      <p:cBhvr>
                                        <p:cTn id="27" dur="1" fill="hold">
                                          <p:stCondLst>
                                            <p:cond delay="499"/>
                                          </p:stCondLst>
                                        </p:cTn>
                                        <p:tgtEl>
                                          <p:spTgt spid="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3" grpId="1"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067800" cy="868362"/>
          </a:xfrm>
        </p:spPr>
        <p:txBody>
          <a:bodyPr>
            <a:normAutofit fontScale="90000"/>
          </a:bodyPr>
          <a:lstStyle/>
          <a:p>
            <a:pPr algn="l">
              <a:lnSpc>
                <a:spcPct val="107000"/>
              </a:lnSpc>
              <a:spcBef>
                <a:spcPts val="600"/>
              </a:spcBef>
              <a:spcAft>
                <a:spcPts val="600"/>
              </a:spcAft>
              <a:tabLst>
                <a:tab pos="857250" algn="l"/>
              </a:tabLst>
            </a:pPr>
            <a:r>
              <a:rPr lang="de-DE" sz="3600" b="1" dirty="0">
                <a:solidFill>
                  <a:srgbClr val="000000"/>
                </a:solidFill>
                <a:latin typeface="Times New Roman"/>
                <a:ea typeface="Calibri"/>
                <a:cs typeface="Times New Roman"/>
              </a:rPr>
              <a:t>IV. Điều kiện cân bằng tổng quát của vật rắn</a:t>
            </a:r>
            <a:r>
              <a:rPr lang="en-US" sz="2800" dirty="0">
                <a:ea typeface="Calibri"/>
                <a:cs typeface="Times New Roman"/>
              </a:rPr>
              <a:t/>
            </a:r>
            <a:br>
              <a:rPr lang="en-US" sz="2800" dirty="0">
                <a:ea typeface="Calibri"/>
                <a:cs typeface="Times New Roman"/>
              </a:rPr>
            </a:br>
            <a:endParaRPr lang="en-US" sz="28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858982"/>
            <a:ext cx="4876800" cy="5999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Explosion 2 5"/>
          <p:cNvSpPr/>
          <p:nvPr/>
        </p:nvSpPr>
        <p:spPr>
          <a:xfrm>
            <a:off x="-381000" y="762000"/>
            <a:ext cx="6248400" cy="3276600"/>
          </a:xfrm>
          <a:prstGeom prst="irregularSeal2">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Times New Roman"/>
                <a:ea typeface="Times New Roman"/>
              </a:rPr>
              <a:t>Khi </a:t>
            </a:r>
            <a:r>
              <a:rPr lang="de-DE" dirty="0" smtClean="0">
                <a:solidFill>
                  <a:schemeClr val="tx1"/>
                </a:solidFill>
                <a:latin typeface="Times New Roman"/>
                <a:ea typeface="Times New Roman"/>
              </a:rPr>
              <a:t>một vật không có điểm tựa cố định, </a:t>
            </a:r>
            <a:r>
              <a:rPr lang="de-DE" dirty="0">
                <a:solidFill>
                  <a:schemeClr val="tx1"/>
                </a:solidFill>
                <a:latin typeface="Times New Roman"/>
                <a:ea typeface="Times New Roman"/>
              </a:rPr>
              <a:t>ta có thể áp dụng </a:t>
            </a:r>
            <a:r>
              <a:rPr lang="de-DE" dirty="0" smtClean="0">
                <a:solidFill>
                  <a:schemeClr val="tx1"/>
                </a:solidFill>
                <a:latin typeface="Times New Roman"/>
                <a:ea typeface="Times New Roman"/>
              </a:rPr>
              <a:t>quy </a:t>
            </a:r>
            <a:r>
              <a:rPr lang="de-DE" dirty="0">
                <a:solidFill>
                  <a:schemeClr val="tx1"/>
                </a:solidFill>
                <a:latin typeface="Times New Roman"/>
                <a:ea typeface="Times New Roman"/>
              </a:rPr>
              <a:t>tắc moment </a:t>
            </a:r>
            <a:r>
              <a:rPr lang="de-DE" dirty="0" smtClean="0">
                <a:solidFill>
                  <a:schemeClr val="tx1"/>
                </a:solidFill>
                <a:latin typeface="Times New Roman"/>
                <a:ea typeface="Times New Roman"/>
              </a:rPr>
              <a:t>lực được không? Áp dụng như thế nào? </a:t>
            </a:r>
            <a:endParaRPr lang="en-US" dirty="0">
              <a:solidFill>
                <a:schemeClr val="tx1"/>
              </a:solidFill>
            </a:endParaRPr>
          </a:p>
        </p:txBody>
      </p:sp>
    </p:spTree>
    <p:extLst>
      <p:ext uri="{BB962C8B-B14F-4D97-AF65-F5344CB8AC3E}">
        <p14:creationId xmlns:p14="http://schemas.microsoft.com/office/powerpoint/2010/main" val="437563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067800" cy="868362"/>
          </a:xfrm>
        </p:spPr>
        <p:txBody>
          <a:bodyPr>
            <a:normAutofit fontScale="90000"/>
          </a:bodyPr>
          <a:lstStyle/>
          <a:p>
            <a:pPr algn="l">
              <a:lnSpc>
                <a:spcPct val="107000"/>
              </a:lnSpc>
              <a:spcBef>
                <a:spcPts val="600"/>
              </a:spcBef>
              <a:spcAft>
                <a:spcPts val="600"/>
              </a:spcAft>
              <a:tabLst>
                <a:tab pos="857250" algn="l"/>
              </a:tabLst>
            </a:pPr>
            <a:r>
              <a:rPr lang="de-DE" sz="3600" b="1" dirty="0">
                <a:solidFill>
                  <a:srgbClr val="000000"/>
                </a:solidFill>
                <a:latin typeface="Times New Roman"/>
                <a:ea typeface="Calibri"/>
                <a:cs typeface="Times New Roman"/>
              </a:rPr>
              <a:t>IV. Điều kiện cân bằng tổng quát của vật rắn</a:t>
            </a:r>
            <a:r>
              <a:rPr lang="en-US" sz="2800" dirty="0">
                <a:ea typeface="Calibri"/>
                <a:cs typeface="Times New Roman"/>
              </a:rPr>
              <a:t/>
            </a:r>
            <a:br>
              <a:rPr lang="en-US" sz="2800" dirty="0">
                <a:ea typeface="Calibri"/>
                <a:cs typeface="Times New Roman"/>
              </a:rPr>
            </a:br>
            <a:endParaRPr lang="en-US" sz="2800" dirty="0"/>
          </a:p>
        </p:txBody>
      </p:sp>
      <p:sp>
        <p:nvSpPr>
          <p:cNvPr id="4" name="Rectangle 3"/>
          <p:cNvSpPr/>
          <p:nvPr/>
        </p:nvSpPr>
        <p:spPr>
          <a:xfrm>
            <a:off x="0" y="1295400"/>
            <a:ext cx="8991600" cy="1661993"/>
          </a:xfrm>
          <a:prstGeom prst="rect">
            <a:avLst/>
          </a:prstGeom>
        </p:spPr>
        <p:txBody>
          <a:bodyPr wrap="square">
            <a:spAutoFit/>
          </a:bodyPr>
          <a:lstStyle/>
          <a:p>
            <a:r>
              <a:rPr lang="de-DE" sz="2800" dirty="0">
                <a:solidFill>
                  <a:srgbClr val="000000"/>
                </a:solidFill>
                <a:latin typeface="Times New Roman"/>
                <a:ea typeface="Calibri"/>
                <a:cs typeface="Times New Roman"/>
              </a:rPr>
              <a:t>- Tổng  các lực tác dụng lên vật bằng 0</a:t>
            </a:r>
            <a:r>
              <a:rPr lang="en-US" sz="2800" dirty="0">
                <a:solidFill>
                  <a:prstClr val="black"/>
                </a:solidFill>
                <a:ea typeface="Calibri"/>
                <a:cs typeface="Times New Roman"/>
              </a:rPr>
              <a:t/>
            </a:r>
            <a:br>
              <a:rPr lang="en-US" sz="2800" dirty="0">
                <a:solidFill>
                  <a:prstClr val="black"/>
                </a:solidFill>
                <a:ea typeface="Calibri"/>
                <a:cs typeface="Times New Roman"/>
              </a:rPr>
            </a:br>
            <a:r>
              <a:rPr lang="de-DE" sz="2800" dirty="0">
                <a:solidFill>
                  <a:srgbClr val="000000"/>
                </a:solidFill>
                <a:latin typeface="Times New Roman"/>
                <a:ea typeface="Calibri"/>
                <a:cs typeface="Times New Roman"/>
              </a:rPr>
              <a:t>- Tổng các moment lực tác dụng lên vật đối với một điểm bất kì bằng 0 ( nếu chọn một chiều quay làm chiều dương)</a:t>
            </a:r>
            <a:r>
              <a:rPr lang="en-US" sz="2800" dirty="0">
                <a:solidFill>
                  <a:prstClr val="black"/>
                </a:solidFill>
                <a:ea typeface="Calibri"/>
                <a:cs typeface="Times New Roman"/>
              </a:rPr>
              <a:t/>
            </a:r>
            <a:br>
              <a:rPr lang="en-US" sz="2800" dirty="0">
                <a:solidFill>
                  <a:prstClr val="black"/>
                </a:solidFill>
                <a:ea typeface="Calibri"/>
                <a:cs typeface="Times New Roman"/>
              </a:rPr>
            </a:br>
            <a:endParaRPr lang="en-US" dirty="0">
              <a:solidFill>
                <a:prstClr val="black"/>
              </a:solidFill>
            </a:endParaRPr>
          </a:p>
        </p:txBody>
      </p:sp>
    </p:spTree>
    <p:extLst>
      <p:ext uri="{BB962C8B-B14F-4D97-AF65-F5344CB8AC3E}">
        <p14:creationId xmlns:p14="http://schemas.microsoft.com/office/powerpoint/2010/main" val="18212020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stretch>
            <a:fillRect l="-6000" r="-6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09600" y="2362200"/>
            <a:ext cx="8229600" cy="1143000"/>
          </a:xfrm>
        </p:spPr>
        <p:txBody>
          <a:bodyPr>
            <a:normAutofit/>
          </a:bodyPr>
          <a:lstStyle/>
          <a:p>
            <a:r>
              <a:rPr lang="en-US" sz="5400" b="1" dirty="0" smtClean="0">
                <a:latin typeface="Times New Roman" pitchFamily="18" charset="0"/>
                <a:cs typeface="Times New Roman" pitchFamily="18" charset="0"/>
              </a:rPr>
              <a:t>TRÒ CHƠI: ĐOÀN KẾT</a:t>
            </a:r>
            <a:endParaRPr lang="en-US" sz="5400" b="1" dirty="0">
              <a:latin typeface="Times New Roman" pitchFamily="18" charset="0"/>
              <a:cs typeface="Times New Roman" pitchFamily="18" charset="0"/>
            </a:endParaRPr>
          </a:p>
        </p:txBody>
      </p:sp>
    </p:spTree>
    <p:extLst>
      <p:ext uri="{BB962C8B-B14F-4D97-AF65-F5344CB8AC3E}">
        <p14:creationId xmlns:p14="http://schemas.microsoft.com/office/powerpoint/2010/main" val="884009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5" name="Rectangle 4"/>
          <p:cNvSpPr/>
          <p:nvPr/>
        </p:nvSpPr>
        <p:spPr>
          <a:xfrm>
            <a:off x="457200" y="685800"/>
            <a:ext cx="8153400" cy="1014380"/>
          </a:xfrm>
          <a:prstGeom prst="rect">
            <a:avLst/>
          </a:prstGeom>
        </p:spPr>
        <p:txBody>
          <a:bodyPr wrap="square">
            <a:spAutoFit/>
          </a:bodyPr>
          <a:lstStyle/>
          <a:p>
            <a:pPr algn="ctr">
              <a:lnSpc>
                <a:spcPct val="107000"/>
              </a:lnSpc>
              <a:spcAft>
                <a:spcPts val="0"/>
              </a:spcAft>
              <a:tabLst>
                <a:tab pos="4862830" algn="l"/>
              </a:tabLst>
            </a:pPr>
            <a:r>
              <a:rPr lang="de-DE" sz="2800" dirty="0">
                <a:latin typeface="Times New Roman"/>
                <a:ea typeface="Calibri"/>
                <a:cs typeface="Times New Roman"/>
              </a:rPr>
              <a:t>1</a:t>
            </a:r>
            <a:r>
              <a:rPr lang="de-DE" sz="2800" dirty="0">
                <a:solidFill>
                  <a:srgbClr val="FF0000"/>
                </a:solidFill>
                <a:latin typeface="Times New Roman"/>
                <a:ea typeface="Calibri"/>
                <a:cs typeface="Times New Roman"/>
              </a:rPr>
              <a:t>. Chọn đáp án đúng. Moment của một lực đối với một </a:t>
            </a:r>
            <a:r>
              <a:rPr lang="de-DE" sz="2800" dirty="0" smtClean="0">
                <a:solidFill>
                  <a:srgbClr val="FF0000"/>
                </a:solidFill>
                <a:latin typeface="Times New Roman"/>
                <a:ea typeface="Calibri"/>
                <a:cs typeface="Times New Roman"/>
              </a:rPr>
              <a:t>    trục </a:t>
            </a:r>
            <a:r>
              <a:rPr lang="de-DE" sz="2800" dirty="0">
                <a:solidFill>
                  <a:srgbClr val="FF0000"/>
                </a:solidFill>
                <a:latin typeface="Times New Roman"/>
                <a:ea typeface="Calibri"/>
                <a:cs typeface="Times New Roman"/>
              </a:rPr>
              <a:t>quay là đại lương đặc trưng cho:</a:t>
            </a:r>
            <a:endParaRPr lang="en-US" sz="2800" dirty="0">
              <a:solidFill>
                <a:srgbClr val="FF0000"/>
              </a:solidFill>
              <a:ea typeface="Calibri"/>
              <a:cs typeface="Times New Roman"/>
            </a:endParaRPr>
          </a:p>
        </p:txBody>
      </p:sp>
      <p:sp>
        <p:nvSpPr>
          <p:cNvPr id="6" name="Rectangle 5"/>
          <p:cNvSpPr/>
          <p:nvPr/>
        </p:nvSpPr>
        <p:spPr>
          <a:xfrm>
            <a:off x="914400" y="1828800"/>
            <a:ext cx="4865772" cy="461665"/>
          </a:xfrm>
          <a:prstGeom prst="rect">
            <a:avLst/>
          </a:prstGeom>
        </p:spPr>
        <p:txBody>
          <a:bodyPr wrap="square">
            <a:spAutoFit/>
          </a:bodyPr>
          <a:lstStyle/>
          <a:p>
            <a:r>
              <a:rPr lang="de-DE" sz="2400" dirty="0">
                <a:latin typeface="Times New Roman" pitchFamily="18" charset="0"/>
                <a:ea typeface="Calibri"/>
                <a:cs typeface="Times New Roman" pitchFamily="18" charset="0"/>
              </a:rPr>
              <a:t>A. tác dụng làm quay của lực</a:t>
            </a:r>
            <a:endParaRPr lang="en-US" sz="2400" dirty="0">
              <a:latin typeface="Times New Roman" pitchFamily="18" charset="0"/>
              <a:cs typeface="Times New Roman" pitchFamily="18" charset="0"/>
            </a:endParaRPr>
          </a:p>
        </p:txBody>
      </p:sp>
      <p:sp>
        <p:nvSpPr>
          <p:cNvPr id="7" name="Rectangle 6"/>
          <p:cNvSpPr/>
          <p:nvPr/>
        </p:nvSpPr>
        <p:spPr>
          <a:xfrm>
            <a:off x="914400" y="2306690"/>
            <a:ext cx="3082319" cy="461665"/>
          </a:xfrm>
          <a:prstGeom prst="rect">
            <a:avLst/>
          </a:prstGeom>
        </p:spPr>
        <p:txBody>
          <a:bodyPr wrap="none">
            <a:spAutoFit/>
          </a:bodyPr>
          <a:lstStyle/>
          <a:p>
            <a:r>
              <a:rPr lang="de-DE" sz="2400" dirty="0">
                <a:latin typeface="Times New Roman" pitchFamily="18" charset="0"/>
                <a:ea typeface="Calibri"/>
                <a:cs typeface="Times New Roman" pitchFamily="18" charset="0"/>
              </a:rPr>
              <a:t>B. tác dụng nén của lực</a:t>
            </a:r>
            <a:endParaRPr lang="en-US" sz="2400" dirty="0">
              <a:latin typeface="Times New Roman" pitchFamily="18" charset="0"/>
              <a:cs typeface="Times New Roman" pitchFamily="18" charset="0"/>
            </a:endParaRPr>
          </a:p>
        </p:txBody>
      </p:sp>
      <p:sp>
        <p:nvSpPr>
          <p:cNvPr id="8" name="Rectangle 7"/>
          <p:cNvSpPr/>
          <p:nvPr/>
        </p:nvSpPr>
        <p:spPr>
          <a:xfrm>
            <a:off x="914400" y="2909455"/>
            <a:ext cx="3082895" cy="461665"/>
          </a:xfrm>
          <a:prstGeom prst="rect">
            <a:avLst/>
          </a:prstGeom>
        </p:spPr>
        <p:txBody>
          <a:bodyPr wrap="none">
            <a:spAutoFit/>
          </a:bodyPr>
          <a:lstStyle/>
          <a:p>
            <a:r>
              <a:rPr lang="de-DE" sz="2400" dirty="0">
                <a:latin typeface="Times New Roman" pitchFamily="18" charset="0"/>
                <a:ea typeface="Calibri"/>
                <a:cs typeface="Times New Roman" pitchFamily="18" charset="0"/>
              </a:rPr>
              <a:t>C. tác dụng kéo của lực</a:t>
            </a:r>
            <a:endParaRPr lang="en-US" sz="2400" dirty="0">
              <a:latin typeface="Times New Roman" pitchFamily="18" charset="0"/>
              <a:cs typeface="Times New Roman" pitchFamily="18" charset="0"/>
            </a:endParaRPr>
          </a:p>
        </p:txBody>
      </p:sp>
      <p:sp>
        <p:nvSpPr>
          <p:cNvPr id="9" name="Rectangle 8"/>
          <p:cNvSpPr/>
          <p:nvPr/>
        </p:nvSpPr>
        <p:spPr>
          <a:xfrm>
            <a:off x="914400" y="3429000"/>
            <a:ext cx="3118161" cy="461665"/>
          </a:xfrm>
          <a:prstGeom prst="rect">
            <a:avLst/>
          </a:prstGeom>
        </p:spPr>
        <p:txBody>
          <a:bodyPr wrap="none">
            <a:spAutoFit/>
          </a:bodyPr>
          <a:lstStyle/>
          <a:p>
            <a:r>
              <a:rPr lang="de-DE" sz="2400" dirty="0">
                <a:latin typeface="Times New Roman" pitchFamily="18" charset="0"/>
                <a:ea typeface="Calibri"/>
                <a:cs typeface="Times New Roman" pitchFamily="18" charset="0"/>
              </a:rPr>
              <a:t>D. tác dụng uốn của lực</a:t>
            </a:r>
            <a:endParaRPr lang="en-US" sz="2400" dirty="0">
              <a:latin typeface="Times New Roman" pitchFamily="18" charset="0"/>
              <a:cs typeface="Times New Roman" pitchFamily="18" charset="0"/>
            </a:endParaRPr>
          </a:p>
        </p:txBody>
      </p:sp>
      <p:sp>
        <p:nvSpPr>
          <p:cNvPr id="10" name="Smiley Face 9"/>
          <p:cNvSpPr/>
          <p:nvPr/>
        </p:nvSpPr>
        <p:spPr>
          <a:xfrm>
            <a:off x="748145" y="1851814"/>
            <a:ext cx="609600" cy="477890"/>
          </a:xfrm>
          <a:prstGeom prst="smileyFac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9645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5" name="Rectangle 4"/>
          <p:cNvSpPr/>
          <p:nvPr/>
        </p:nvSpPr>
        <p:spPr>
          <a:xfrm>
            <a:off x="457200" y="685800"/>
            <a:ext cx="8153400" cy="2256452"/>
          </a:xfrm>
          <a:prstGeom prst="rect">
            <a:avLst/>
          </a:prstGeom>
        </p:spPr>
        <p:txBody>
          <a:bodyPr wrap="square">
            <a:spAutoFit/>
          </a:bodyPr>
          <a:lstStyle/>
          <a:p>
            <a:r>
              <a:rPr lang="de-DE" sz="2800" dirty="0">
                <a:solidFill>
                  <a:srgbClr val="FF0000"/>
                </a:solidFill>
                <a:latin typeface="Times New Roman" pitchFamily="18" charset="0"/>
                <a:cs typeface="Times New Roman" pitchFamily="18" charset="0"/>
              </a:rPr>
              <a:t>2.</a:t>
            </a:r>
            <a:r>
              <a:rPr lang="de-DE" sz="2800" b="1" dirty="0">
                <a:solidFill>
                  <a:srgbClr val="FF0000"/>
                </a:solidFill>
                <a:latin typeface="Times New Roman" pitchFamily="18" charset="0"/>
                <a:cs typeface="Times New Roman" pitchFamily="18" charset="0"/>
              </a:rPr>
              <a:t> </a:t>
            </a:r>
            <a:r>
              <a:rPr lang="de-DE" sz="2800" dirty="0">
                <a:solidFill>
                  <a:srgbClr val="FF0000"/>
                </a:solidFill>
                <a:latin typeface="Times New Roman" pitchFamily="18" charset="0"/>
                <a:cs typeface="Times New Roman" pitchFamily="18" charset="0"/>
              </a:rPr>
              <a:t>Điền khuyết vào chỗ chống bằng từ cho sẵn dưới đây</a:t>
            </a:r>
            <a:endParaRPr lang="en-US" sz="2800" dirty="0">
              <a:solidFill>
                <a:srgbClr val="FF0000"/>
              </a:solidFill>
              <a:latin typeface="Times New Roman" pitchFamily="18" charset="0"/>
              <a:cs typeface="Times New Roman" pitchFamily="18" charset="0"/>
            </a:endParaRPr>
          </a:p>
          <a:p>
            <a:r>
              <a:rPr lang="de-DE" sz="2800" dirty="0">
                <a:solidFill>
                  <a:srgbClr val="FF0000"/>
                </a:solidFill>
                <a:latin typeface="Times New Roman" pitchFamily="18" charset="0"/>
                <a:cs typeface="Times New Roman" pitchFamily="18" charset="0"/>
              </a:rPr>
              <a:t>Ngẫu lực là: hệ hai lực .......................................................................... và cùng tác dụng vào một vật.</a:t>
            </a:r>
            <a:endParaRPr lang="en-US" sz="2800" dirty="0">
              <a:solidFill>
                <a:srgbClr val="FF0000"/>
              </a:solidFill>
              <a:latin typeface="Times New Roman" pitchFamily="18" charset="0"/>
              <a:cs typeface="Times New Roman" pitchFamily="18" charset="0"/>
            </a:endParaRPr>
          </a:p>
          <a:p>
            <a:pPr algn="ctr">
              <a:lnSpc>
                <a:spcPct val="107000"/>
              </a:lnSpc>
              <a:tabLst>
                <a:tab pos="4862830" algn="l"/>
              </a:tabLst>
            </a:pPr>
            <a:endParaRPr lang="en-US" sz="2800" dirty="0">
              <a:solidFill>
                <a:prstClr val="black"/>
              </a:solidFill>
              <a:ea typeface="Calibri"/>
              <a:cs typeface="Times New Roman"/>
            </a:endParaRPr>
          </a:p>
        </p:txBody>
      </p:sp>
      <p:sp>
        <p:nvSpPr>
          <p:cNvPr id="10" name="Smiley Face 9"/>
          <p:cNvSpPr/>
          <p:nvPr/>
        </p:nvSpPr>
        <p:spPr>
          <a:xfrm>
            <a:off x="533400" y="3081124"/>
            <a:ext cx="609600" cy="477890"/>
          </a:xfrm>
          <a:prstGeom prst="smileyFac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Rectangle 1"/>
          <p:cNvSpPr/>
          <p:nvPr/>
        </p:nvSpPr>
        <p:spPr>
          <a:xfrm>
            <a:off x="727364" y="2590800"/>
            <a:ext cx="8686800" cy="1936428"/>
          </a:xfrm>
          <a:prstGeom prst="rect">
            <a:avLst/>
          </a:prstGeom>
        </p:spPr>
        <p:txBody>
          <a:bodyPr wrap="square">
            <a:spAutoFit/>
          </a:bodyPr>
          <a:lstStyle/>
          <a:p>
            <a:pPr algn="just">
              <a:lnSpc>
                <a:spcPct val="107000"/>
              </a:lnSpc>
              <a:spcAft>
                <a:spcPts val="0"/>
              </a:spcAft>
            </a:pPr>
            <a:r>
              <a:rPr lang="de-DE" sz="2800" dirty="0">
                <a:latin typeface="Times New Roman"/>
                <a:ea typeface="Calibri"/>
                <a:cs typeface="Times New Roman"/>
              </a:rPr>
              <a:t>A. song song, cùng chiều, có độ lớn bằng nhau.</a:t>
            </a:r>
            <a:endParaRPr lang="en-US" sz="2800" dirty="0">
              <a:ea typeface="Calibri"/>
              <a:cs typeface="Times New Roman"/>
            </a:endParaRPr>
          </a:p>
          <a:p>
            <a:pPr algn="just">
              <a:lnSpc>
                <a:spcPct val="107000"/>
              </a:lnSpc>
              <a:spcAft>
                <a:spcPts val="0"/>
              </a:spcAft>
            </a:pPr>
            <a:r>
              <a:rPr lang="de-DE" sz="2800" dirty="0">
                <a:latin typeface="Times New Roman"/>
                <a:ea typeface="Calibri"/>
                <a:cs typeface="Times New Roman"/>
              </a:rPr>
              <a:t>B. song song, ngược chiều, có độ lớn bằng nhau</a:t>
            </a:r>
            <a:endParaRPr lang="en-US" sz="2800" dirty="0">
              <a:ea typeface="Calibri"/>
              <a:cs typeface="Times New Roman"/>
            </a:endParaRPr>
          </a:p>
          <a:p>
            <a:pPr algn="just">
              <a:lnSpc>
                <a:spcPct val="107000"/>
              </a:lnSpc>
              <a:spcAft>
                <a:spcPts val="0"/>
              </a:spcAft>
            </a:pPr>
            <a:r>
              <a:rPr lang="de-DE" sz="2800" dirty="0">
                <a:latin typeface="Times New Roman"/>
                <a:ea typeface="Calibri"/>
                <a:cs typeface="Times New Roman"/>
              </a:rPr>
              <a:t>C. song song, cùng chiều, không cùng độ lớn.</a:t>
            </a:r>
            <a:endParaRPr lang="en-US" sz="2800" dirty="0">
              <a:ea typeface="Calibri"/>
              <a:cs typeface="Times New Roman"/>
            </a:endParaRPr>
          </a:p>
          <a:p>
            <a:pPr algn="just">
              <a:lnSpc>
                <a:spcPct val="107000"/>
              </a:lnSpc>
              <a:spcAft>
                <a:spcPts val="0"/>
              </a:spcAft>
            </a:pPr>
            <a:r>
              <a:rPr lang="de-DE" sz="2800" dirty="0">
                <a:latin typeface="Times New Roman"/>
                <a:ea typeface="Calibri"/>
                <a:cs typeface="Times New Roman"/>
              </a:rPr>
              <a:t>D. song song, ngược chiều, không cùng độ lớn</a:t>
            </a:r>
            <a:r>
              <a:rPr lang="de-DE" sz="2800" u="sng" dirty="0">
                <a:latin typeface="Times New Roman"/>
                <a:ea typeface="Calibri"/>
                <a:cs typeface="Times New Roman"/>
              </a:rPr>
              <a:t>.</a:t>
            </a:r>
            <a:endParaRPr lang="en-US" sz="2800" u="sng" dirty="0">
              <a:ea typeface="Calibri"/>
              <a:cs typeface="Times New Roman"/>
            </a:endParaRPr>
          </a:p>
        </p:txBody>
      </p:sp>
    </p:spTree>
    <p:extLst>
      <p:ext uri="{BB962C8B-B14F-4D97-AF65-F5344CB8AC3E}">
        <p14:creationId xmlns:p14="http://schemas.microsoft.com/office/powerpoint/2010/main" val="2095855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5" name="Rectangle 4"/>
          <p:cNvSpPr/>
          <p:nvPr/>
        </p:nvSpPr>
        <p:spPr>
          <a:xfrm>
            <a:off x="457200" y="685800"/>
            <a:ext cx="8153400" cy="993926"/>
          </a:xfrm>
          <a:prstGeom prst="rect">
            <a:avLst/>
          </a:prstGeom>
        </p:spPr>
        <p:txBody>
          <a:bodyPr wrap="square">
            <a:spAutoFit/>
          </a:bodyPr>
          <a:lstStyle/>
          <a:p>
            <a:pPr algn="ctr">
              <a:lnSpc>
                <a:spcPct val="107000"/>
              </a:lnSpc>
              <a:tabLst>
                <a:tab pos="4862830" algn="l"/>
              </a:tabLst>
            </a:pPr>
            <a:r>
              <a:rPr lang="de-DE" sz="2800" dirty="0">
                <a:solidFill>
                  <a:srgbClr val="FF0000"/>
                </a:solidFill>
                <a:latin typeface="Times New Roman" pitchFamily="18" charset="0"/>
                <a:cs typeface="Times New Roman" pitchFamily="18" charset="0"/>
              </a:rPr>
              <a:t>3. Môment của ngẫu lực được tính theo công thức</a:t>
            </a:r>
            <a:endParaRPr lang="en-US" sz="2800" dirty="0">
              <a:solidFill>
                <a:srgbClr val="FF0000"/>
              </a:solidFill>
              <a:latin typeface="Times New Roman" pitchFamily="18" charset="0"/>
              <a:cs typeface="Times New Roman" pitchFamily="18" charset="0"/>
            </a:endParaRPr>
          </a:p>
          <a:p>
            <a:pPr algn="ctr">
              <a:lnSpc>
                <a:spcPct val="107000"/>
              </a:lnSpc>
              <a:tabLst>
                <a:tab pos="4862830" algn="l"/>
              </a:tabLst>
            </a:pPr>
            <a:endParaRPr lang="en-US" sz="2800" dirty="0">
              <a:solidFill>
                <a:prstClr val="black"/>
              </a:solidFill>
              <a:ea typeface="Calibri"/>
              <a:cs typeface="Times New Roman"/>
            </a:endParaRPr>
          </a:p>
        </p:txBody>
      </p:sp>
      <p:sp>
        <p:nvSpPr>
          <p:cNvPr id="10" name="Smiley Face 9"/>
          <p:cNvSpPr/>
          <p:nvPr/>
        </p:nvSpPr>
        <p:spPr>
          <a:xfrm>
            <a:off x="381000" y="2010500"/>
            <a:ext cx="609600" cy="477890"/>
          </a:xfrm>
          <a:prstGeom prst="smileyFac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p:nvPr/>
        </p:nvSpPr>
        <p:spPr>
          <a:xfrm>
            <a:off x="464127" y="1981200"/>
            <a:ext cx="8610600" cy="1014380"/>
          </a:xfrm>
          <a:prstGeom prst="rect">
            <a:avLst/>
          </a:prstGeom>
        </p:spPr>
        <p:txBody>
          <a:bodyPr wrap="square">
            <a:spAutoFit/>
          </a:bodyPr>
          <a:lstStyle/>
          <a:p>
            <a:pPr marL="342900" indent="-342900" algn="just">
              <a:lnSpc>
                <a:spcPct val="107000"/>
              </a:lnSpc>
              <a:spcAft>
                <a:spcPts val="0"/>
              </a:spcAft>
              <a:buAutoNum type="alphaUcPeriod"/>
            </a:pPr>
            <a:r>
              <a:rPr lang="de-DE" sz="2800" dirty="0" smtClean="0">
                <a:latin typeface="Times New Roman"/>
                <a:ea typeface="Calibri"/>
                <a:cs typeface="Times New Roman"/>
              </a:rPr>
              <a:t>M = Fd.		          B. M = F.d/2.		</a:t>
            </a:r>
          </a:p>
          <a:p>
            <a:pPr algn="just">
              <a:lnSpc>
                <a:spcPct val="107000"/>
              </a:lnSpc>
              <a:spcAft>
                <a:spcPts val="0"/>
              </a:spcAft>
            </a:pPr>
            <a:r>
              <a:rPr lang="de-DE" sz="2800" dirty="0" smtClean="0">
                <a:latin typeface="Times New Roman"/>
                <a:ea typeface="Calibri"/>
                <a:cs typeface="Times New Roman"/>
              </a:rPr>
              <a:t>C</a:t>
            </a:r>
            <a:r>
              <a:rPr lang="de-DE" sz="2800" dirty="0">
                <a:latin typeface="Times New Roman"/>
                <a:ea typeface="Calibri"/>
                <a:cs typeface="Times New Roman"/>
              </a:rPr>
              <a:t>. M = F/2.d.		D. M = F/d</a:t>
            </a:r>
          </a:p>
        </p:txBody>
      </p:sp>
    </p:spTree>
    <p:extLst>
      <p:ext uri="{BB962C8B-B14F-4D97-AF65-F5344CB8AC3E}">
        <p14:creationId xmlns:p14="http://schemas.microsoft.com/office/powerpoint/2010/main" val="73955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5" name="Rectangle 4"/>
          <p:cNvSpPr/>
          <p:nvPr/>
        </p:nvSpPr>
        <p:spPr>
          <a:xfrm>
            <a:off x="457200" y="685800"/>
            <a:ext cx="8153400" cy="1915974"/>
          </a:xfrm>
          <a:prstGeom prst="rect">
            <a:avLst/>
          </a:prstGeom>
        </p:spPr>
        <p:txBody>
          <a:bodyPr wrap="square">
            <a:spAutoFit/>
          </a:bodyPr>
          <a:lstStyle/>
          <a:p>
            <a:pPr algn="ctr">
              <a:lnSpc>
                <a:spcPct val="107000"/>
              </a:lnSpc>
              <a:tabLst>
                <a:tab pos="4862830" algn="l"/>
              </a:tabLst>
            </a:pPr>
            <a:r>
              <a:rPr lang="de-DE" sz="2800" dirty="0">
                <a:solidFill>
                  <a:srgbClr val="FF0000"/>
                </a:solidFill>
                <a:latin typeface="Times New Roman" pitchFamily="18" charset="0"/>
                <a:cs typeface="Times New Roman" pitchFamily="18" charset="0"/>
              </a:rPr>
              <a:t>4. </a:t>
            </a:r>
            <a:r>
              <a:rPr lang="vi-VN" sz="2800" dirty="0">
                <a:solidFill>
                  <a:srgbClr val="FF0000"/>
                </a:solidFill>
                <a:latin typeface="Times New Roman" pitchFamily="18" charset="0"/>
                <a:cs typeface="Times New Roman" pitchFamily="18" charset="0"/>
              </a:rPr>
              <a:t>Hai lực của ngẫu lực có độ lớn F = 20 N, khoảng cách giữa hai giá của ngẫu lực là d = 30 cm. Momen của ngẫu lực có độ lớn bằng</a:t>
            </a:r>
            <a:endParaRPr lang="en-US" sz="2800" dirty="0">
              <a:solidFill>
                <a:srgbClr val="FF0000"/>
              </a:solidFill>
              <a:latin typeface="Times New Roman" pitchFamily="18" charset="0"/>
              <a:cs typeface="Times New Roman" pitchFamily="18" charset="0"/>
            </a:endParaRPr>
          </a:p>
          <a:p>
            <a:pPr algn="ctr">
              <a:lnSpc>
                <a:spcPct val="107000"/>
              </a:lnSpc>
              <a:tabLst>
                <a:tab pos="4862830" algn="l"/>
              </a:tabLst>
            </a:pPr>
            <a:endParaRPr lang="en-US" sz="2800" dirty="0">
              <a:solidFill>
                <a:prstClr val="black"/>
              </a:solidFill>
              <a:ea typeface="Calibri"/>
              <a:cs typeface="Times New Roman"/>
            </a:endParaRPr>
          </a:p>
        </p:txBody>
      </p:sp>
      <p:sp>
        <p:nvSpPr>
          <p:cNvPr id="10" name="Smiley Face 9"/>
          <p:cNvSpPr/>
          <p:nvPr/>
        </p:nvSpPr>
        <p:spPr>
          <a:xfrm>
            <a:off x="4440382" y="3297290"/>
            <a:ext cx="609600" cy="477890"/>
          </a:xfrm>
          <a:prstGeom prst="smileyFac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2932542318"/>
              </p:ext>
            </p:extLst>
          </p:nvPr>
        </p:nvGraphicFramePr>
        <p:xfrm>
          <a:off x="0" y="3297290"/>
          <a:ext cx="9143999" cy="1094581"/>
        </p:xfrm>
        <a:graphic>
          <a:graphicData uri="http://schemas.openxmlformats.org/drawingml/2006/table">
            <a:tbl>
              <a:tblPr firstRow="1" firstCol="1" bandRow="1"/>
              <a:tblGrid>
                <a:gridCol w="2285285"/>
                <a:gridCol w="2286238"/>
                <a:gridCol w="2286238"/>
                <a:gridCol w="2286238"/>
              </a:tblGrid>
              <a:tr h="1094581">
                <a:tc>
                  <a:txBody>
                    <a:bodyPr/>
                    <a:lstStyle/>
                    <a:p>
                      <a:pPr marL="30480" marR="30480" algn="l">
                        <a:spcAft>
                          <a:spcPts val="0"/>
                        </a:spcAft>
                      </a:pPr>
                      <a:r>
                        <a:rPr lang="vi-VN" sz="2000" dirty="0">
                          <a:effectLst/>
                          <a:latin typeface="Times New Roman"/>
                          <a:ea typeface="Times New Roman"/>
                        </a:rPr>
                        <a:t>A. M = 0,6 N.m.</a:t>
                      </a:r>
                      <a:endParaRPr lang="en-US" sz="2000" dirty="0">
                        <a:effectLst/>
                        <a:latin typeface="Times New Roman"/>
                        <a:ea typeface="Times New Roman"/>
                      </a:endParaRPr>
                    </a:p>
                  </a:txBody>
                  <a:tcPr marL="68580" marR="68580" marT="0" marB="0">
                    <a:lnL>
                      <a:noFill/>
                    </a:lnL>
                    <a:lnR>
                      <a:noFill/>
                    </a:lnR>
                    <a:lnT>
                      <a:noFill/>
                    </a:lnT>
                    <a:lnB>
                      <a:noFill/>
                    </a:lnB>
                  </a:tcPr>
                </a:tc>
                <a:tc>
                  <a:txBody>
                    <a:bodyPr/>
                    <a:lstStyle/>
                    <a:p>
                      <a:pPr marL="30480" marR="30480" algn="l">
                        <a:spcAft>
                          <a:spcPts val="0"/>
                        </a:spcAft>
                      </a:pPr>
                      <a:r>
                        <a:rPr lang="vi-VN" sz="2000" dirty="0">
                          <a:effectLst/>
                          <a:latin typeface="Times New Roman"/>
                          <a:ea typeface="Times New Roman"/>
                        </a:rPr>
                        <a:t>B. M = 600 N.m.</a:t>
                      </a:r>
                      <a:endParaRPr lang="en-US" sz="2000" dirty="0">
                        <a:effectLst/>
                        <a:latin typeface="Times New Roman"/>
                        <a:ea typeface="Times New Roman"/>
                      </a:endParaRPr>
                    </a:p>
                  </a:txBody>
                  <a:tcPr marL="68580" marR="68580" marT="0" marB="0">
                    <a:lnL>
                      <a:noFill/>
                    </a:lnL>
                    <a:lnR>
                      <a:noFill/>
                    </a:lnR>
                    <a:lnT>
                      <a:noFill/>
                    </a:lnT>
                    <a:lnB>
                      <a:noFill/>
                    </a:lnB>
                  </a:tcPr>
                </a:tc>
                <a:tc>
                  <a:txBody>
                    <a:bodyPr/>
                    <a:lstStyle/>
                    <a:p>
                      <a:pPr marL="30480" marR="30480" algn="l">
                        <a:spcAft>
                          <a:spcPts val="0"/>
                        </a:spcAft>
                      </a:pPr>
                      <a:r>
                        <a:rPr lang="vi-VN" sz="2000" u="none" dirty="0" smtClean="0">
                          <a:solidFill>
                            <a:schemeClr val="tx1"/>
                          </a:solidFill>
                          <a:effectLst/>
                          <a:latin typeface="Times New Roman"/>
                          <a:ea typeface="Times New Roman"/>
                        </a:rPr>
                        <a:t>C</a:t>
                      </a:r>
                      <a:r>
                        <a:rPr lang="vi-VN" sz="2000" u="none" dirty="0">
                          <a:solidFill>
                            <a:schemeClr val="tx1"/>
                          </a:solidFill>
                          <a:effectLst/>
                          <a:latin typeface="Times New Roman"/>
                          <a:ea typeface="Times New Roman"/>
                        </a:rPr>
                        <a:t>. M = 6 N.m.</a:t>
                      </a:r>
                      <a:endParaRPr lang="en-US" sz="2000" u="none" dirty="0">
                        <a:solidFill>
                          <a:schemeClr val="tx1"/>
                        </a:solidFill>
                        <a:effectLst/>
                        <a:latin typeface="Times New Roman"/>
                        <a:ea typeface="Times New Roman"/>
                      </a:endParaRPr>
                    </a:p>
                  </a:txBody>
                  <a:tcPr marL="68580" marR="68580" marT="0" marB="0">
                    <a:lnL>
                      <a:noFill/>
                    </a:lnL>
                    <a:lnR>
                      <a:noFill/>
                    </a:lnR>
                    <a:lnT>
                      <a:noFill/>
                    </a:lnT>
                    <a:lnB>
                      <a:noFill/>
                    </a:lnB>
                  </a:tcPr>
                </a:tc>
                <a:tc>
                  <a:txBody>
                    <a:bodyPr/>
                    <a:lstStyle/>
                    <a:p>
                      <a:pPr marL="30480" marR="30480" algn="l">
                        <a:spcAft>
                          <a:spcPts val="0"/>
                        </a:spcAft>
                      </a:pPr>
                      <a:r>
                        <a:rPr lang="vi-VN" sz="2000" dirty="0">
                          <a:effectLst/>
                          <a:latin typeface="Times New Roman"/>
                          <a:ea typeface="Times New Roman"/>
                        </a:rPr>
                        <a:t>   D. M = 60 N.m</a:t>
                      </a:r>
                      <a:endParaRPr lang="en-US" sz="2000" dirty="0">
                        <a:effectLst/>
                        <a:latin typeface="Times New Roman"/>
                        <a:ea typeface="Times New Roman"/>
                      </a:endParaRPr>
                    </a:p>
                  </a:txBody>
                  <a:tcPr marL="68580" marR="68580" marT="0" marB="0">
                    <a:lnL>
                      <a:noFill/>
                    </a:lnL>
                    <a:lnR>
                      <a:noFill/>
                    </a:lnR>
                    <a:lnT>
                      <a:noFill/>
                    </a:lnT>
                    <a:lnB>
                      <a:noFill/>
                    </a:lnB>
                  </a:tcPr>
                </a:tc>
              </a:tr>
            </a:tbl>
          </a:graphicData>
        </a:graphic>
      </p:graphicFrame>
    </p:spTree>
    <p:extLst>
      <p:ext uri="{BB962C8B-B14F-4D97-AF65-F5344CB8AC3E}">
        <p14:creationId xmlns:p14="http://schemas.microsoft.com/office/powerpoint/2010/main" val="181145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76200" y="1295400"/>
                <a:ext cx="7543800" cy="2971800"/>
              </a:xfrm>
            </p:spPr>
            <p:txBody>
              <a:bodyPr>
                <a:normAutofit/>
              </a:bodyPr>
              <a:lstStyle/>
              <a:p>
                <a:pPr algn="just"/>
                <a:r>
                  <a:rPr lang="de-DE" sz="3200" dirty="0">
                    <a:latin typeface="Times New Roman" pitchFamily="18" charset="0"/>
                    <a:cs typeface="Times New Roman" pitchFamily="18" charset="0"/>
                  </a:rPr>
                  <a:t>2. Hợp của hai lực đồng quy được xác định theo quy tắc hình bình hành, với hợp lực </a:t>
                </a:r>
                <a14:m>
                  <m:oMath xmlns:m="http://schemas.openxmlformats.org/officeDocument/2006/math">
                    <m:acc>
                      <m:accPr>
                        <m:chr m:val="⃗"/>
                        <m:ctrlPr>
                          <a:rPr lang="en-US" sz="3200" i="1">
                            <a:latin typeface="Cambria Math"/>
                          </a:rPr>
                        </m:ctrlPr>
                      </m:accPr>
                      <m:e>
                        <m:r>
                          <a:rPr lang="de-DE" sz="3200" i="1">
                            <a:latin typeface="Cambria Math"/>
                          </a:rPr>
                          <m:t>𝐹</m:t>
                        </m:r>
                      </m:e>
                    </m:acc>
                  </m:oMath>
                </a14:m>
                <a:r>
                  <a:rPr lang="de-DE" sz="3200" dirty="0">
                    <a:latin typeface="Times New Roman" pitchFamily="18" charset="0"/>
                    <a:cs typeface="Times New Roman" pitchFamily="18" charset="0"/>
                  </a:rPr>
                  <a:t> là đường chéo của hình bình hành với gốc của vecto lực đặt tại vật. </a:t>
                </a:r>
                <a:endParaRPr lang="en-US" sz="3200" dirty="0">
                  <a:latin typeface="Times New Roman" pitchFamily="18" charset="0"/>
                  <a:cs typeface="Times New Roman" pitchFamily="18" charset="0"/>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76200" y="1295400"/>
                <a:ext cx="7543800" cy="2971800"/>
              </a:xfrm>
              <a:blipFill rotWithShape="1">
                <a:blip r:embed="rId3"/>
                <a:stretch>
                  <a:fillRect l="-2102" r="-2021"/>
                </a:stretch>
              </a:blipFill>
            </p:spPr>
            <p:txBody>
              <a:bodyPr/>
              <a:lstStyle/>
              <a:p>
                <a:r>
                  <a:rPr lang="en-US">
                    <a:noFill/>
                  </a:rPr>
                  <a:t> </a:t>
                </a:r>
              </a:p>
            </p:txBody>
          </p:sp>
        </mc:Fallback>
      </mc:AlternateContent>
      <p:sp>
        <p:nvSpPr>
          <p:cNvPr id="3" name="Rectangle 2"/>
          <p:cNvSpPr/>
          <p:nvPr/>
        </p:nvSpPr>
        <p:spPr>
          <a:xfrm>
            <a:off x="3560618" y="4495800"/>
            <a:ext cx="914400" cy="914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pitchFamily="18" charset="0"/>
                <a:cs typeface="Times New Roman" pitchFamily="18" charset="0"/>
              </a:rPr>
              <a:t>ĐÚNG</a:t>
            </a:r>
            <a:endParaRPr lang="en-US" b="1" dirty="0">
              <a:solidFill>
                <a:schemeClr val="tx1"/>
              </a:solidFill>
              <a:latin typeface="Times New Roman" pitchFamily="18" charset="0"/>
              <a:cs typeface="Times New Roman" pitchFamily="18" charset="0"/>
            </a:endParaRPr>
          </a:p>
        </p:txBody>
      </p:sp>
      <p:sp>
        <p:nvSpPr>
          <p:cNvPr id="4" name="Rectangle 3"/>
          <p:cNvSpPr/>
          <p:nvPr/>
        </p:nvSpPr>
        <p:spPr>
          <a:xfrm>
            <a:off x="5638800" y="4495800"/>
            <a:ext cx="914400" cy="914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pitchFamily="18" charset="0"/>
                <a:cs typeface="Times New Roman" pitchFamily="18" charset="0"/>
              </a:rPr>
              <a:t>SAI</a:t>
            </a:r>
            <a:endParaRPr lang="en-US" b="1" dirty="0">
              <a:solidFill>
                <a:schemeClr val="tx1"/>
              </a:solidFill>
              <a:latin typeface="Times New Roman" pitchFamily="18" charset="0"/>
              <a:cs typeface="Times New Roman" pitchFamily="18" charset="0"/>
            </a:endParaRPr>
          </a:p>
        </p:txBody>
      </p:sp>
      <p:sp>
        <p:nvSpPr>
          <p:cNvPr id="5" name="Smiley Face 4"/>
          <p:cNvSpPr/>
          <p:nvPr/>
        </p:nvSpPr>
        <p:spPr>
          <a:xfrm>
            <a:off x="3560618" y="4495800"/>
            <a:ext cx="914400" cy="91440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1500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1371600"/>
            <a:ext cx="7543800" cy="2971800"/>
          </a:xfrm>
        </p:spPr>
        <p:txBody>
          <a:bodyPr>
            <a:normAutofit/>
          </a:bodyPr>
          <a:lstStyle/>
          <a:p>
            <a:pPr algn="just"/>
            <a:r>
              <a:rPr lang="de-DE" sz="3200" dirty="0">
                <a:latin typeface="Times New Roman" pitchFamily="18" charset="0"/>
                <a:cs typeface="Times New Roman" pitchFamily="18" charset="0"/>
              </a:rPr>
              <a:t>3. Cặp lực và phản lực là hai lực cân bừng nhau vì chúng cùng phương, ngược chiều, cùng độ lớn. </a:t>
            </a:r>
            <a:endParaRPr lang="en-US" sz="3200" dirty="0">
              <a:latin typeface="Times New Roman" pitchFamily="18" charset="0"/>
              <a:cs typeface="Times New Roman" pitchFamily="18" charset="0"/>
            </a:endParaRPr>
          </a:p>
        </p:txBody>
      </p:sp>
      <p:sp>
        <p:nvSpPr>
          <p:cNvPr id="3" name="Rectangle 2"/>
          <p:cNvSpPr/>
          <p:nvPr/>
        </p:nvSpPr>
        <p:spPr>
          <a:xfrm>
            <a:off x="3560618" y="4495800"/>
            <a:ext cx="914400" cy="914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pitchFamily="18" charset="0"/>
                <a:cs typeface="Times New Roman" pitchFamily="18" charset="0"/>
              </a:rPr>
              <a:t>ĐÚNG</a:t>
            </a:r>
            <a:endParaRPr lang="en-US" b="1" dirty="0">
              <a:solidFill>
                <a:schemeClr val="tx1"/>
              </a:solidFill>
              <a:latin typeface="Times New Roman" pitchFamily="18" charset="0"/>
              <a:cs typeface="Times New Roman" pitchFamily="18" charset="0"/>
            </a:endParaRPr>
          </a:p>
        </p:txBody>
      </p:sp>
      <p:sp>
        <p:nvSpPr>
          <p:cNvPr id="4" name="Rectangle 3"/>
          <p:cNvSpPr/>
          <p:nvPr/>
        </p:nvSpPr>
        <p:spPr>
          <a:xfrm>
            <a:off x="5638800" y="4495800"/>
            <a:ext cx="914400" cy="914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pitchFamily="18" charset="0"/>
                <a:cs typeface="Times New Roman" pitchFamily="18" charset="0"/>
              </a:rPr>
              <a:t>SAI</a:t>
            </a:r>
            <a:endParaRPr lang="en-US" b="1" dirty="0">
              <a:solidFill>
                <a:schemeClr val="tx1"/>
              </a:solidFill>
              <a:latin typeface="Times New Roman" pitchFamily="18" charset="0"/>
              <a:cs typeface="Times New Roman" pitchFamily="18" charset="0"/>
            </a:endParaRPr>
          </a:p>
        </p:txBody>
      </p:sp>
      <p:sp>
        <p:nvSpPr>
          <p:cNvPr id="5" name="Smiley Face 4"/>
          <p:cNvSpPr/>
          <p:nvPr/>
        </p:nvSpPr>
        <p:spPr>
          <a:xfrm>
            <a:off x="5638800" y="4530436"/>
            <a:ext cx="914400" cy="91440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8414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6172200" cy="2971800"/>
          </a:xfrm>
        </p:spPr>
        <p:txBody>
          <a:bodyPr>
            <a:normAutofit/>
          </a:bodyPr>
          <a:lstStyle/>
          <a:p>
            <a:pPr algn="just"/>
            <a:r>
              <a:rPr lang="de-DE" sz="3200" dirty="0" smtClean="0">
                <a:effectLst/>
                <a:latin typeface="Times New Roman"/>
                <a:ea typeface="Times New Roman"/>
              </a:rPr>
              <a:t>4. Lực ma sát tác dụng lên mặt tiếp xúc của vật, cản trở chuyển động của vật, có phương tiếp tuyến với về mặt tiếp xúc. </a:t>
            </a:r>
            <a:endParaRPr lang="en-US" sz="3200" dirty="0">
              <a:latin typeface="Times New Roman" pitchFamily="18" charset="0"/>
              <a:cs typeface="Times New Roman" pitchFamily="18" charset="0"/>
            </a:endParaRPr>
          </a:p>
        </p:txBody>
      </p:sp>
      <p:sp>
        <p:nvSpPr>
          <p:cNvPr id="3" name="Rectangle 2"/>
          <p:cNvSpPr/>
          <p:nvPr/>
        </p:nvSpPr>
        <p:spPr>
          <a:xfrm>
            <a:off x="3560618" y="4495800"/>
            <a:ext cx="914400" cy="914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pitchFamily="18" charset="0"/>
                <a:cs typeface="Times New Roman" pitchFamily="18" charset="0"/>
              </a:rPr>
              <a:t>ĐÚNG</a:t>
            </a:r>
            <a:endParaRPr lang="en-US" b="1" dirty="0">
              <a:solidFill>
                <a:schemeClr val="tx1"/>
              </a:solidFill>
              <a:latin typeface="Times New Roman" pitchFamily="18" charset="0"/>
              <a:cs typeface="Times New Roman" pitchFamily="18" charset="0"/>
            </a:endParaRPr>
          </a:p>
        </p:txBody>
      </p:sp>
      <p:sp>
        <p:nvSpPr>
          <p:cNvPr id="4" name="Rectangle 3"/>
          <p:cNvSpPr/>
          <p:nvPr/>
        </p:nvSpPr>
        <p:spPr>
          <a:xfrm>
            <a:off x="5638800" y="4495800"/>
            <a:ext cx="914400" cy="914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pitchFamily="18" charset="0"/>
                <a:cs typeface="Times New Roman" pitchFamily="18" charset="0"/>
              </a:rPr>
              <a:t>SAI</a:t>
            </a:r>
            <a:endParaRPr lang="en-US" b="1" dirty="0">
              <a:solidFill>
                <a:schemeClr val="tx1"/>
              </a:solidFill>
              <a:latin typeface="Times New Roman" pitchFamily="18" charset="0"/>
              <a:cs typeface="Times New Roman" pitchFamily="18" charset="0"/>
            </a:endParaRPr>
          </a:p>
        </p:txBody>
      </p:sp>
      <p:sp>
        <p:nvSpPr>
          <p:cNvPr id="5" name="Smiley Face 4"/>
          <p:cNvSpPr/>
          <p:nvPr/>
        </p:nvSpPr>
        <p:spPr>
          <a:xfrm>
            <a:off x="3560618" y="4495800"/>
            <a:ext cx="914400" cy="91440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8498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1066800" y="685800"/>
                <a:ext cx="6172200" cy="2971800"/>
              </a:xfrm>
            </p:spPr>
            <p:txBody>
              <a:bodyPr>
                <a:normAutofit/>
              </a:bodyPr>
              <a:lstStyle/>
              <a:p>
                <a:pPr algn="just"/>
                <a:r>
                  <a:rPr lang="de-DE" sz="3200" dirty="0" smtClean="0">
                    <a:effectLst/>
                    <a:latin typeface="Times New Roman"/>
                    <a:ea typeface="Calibri"/>
                  </a:rPr>
                  <a:t>5. Hệ thức định luật II Niu – tơn được viết như sau: </a:t>
                </a:r>
                <a14:m>
                  <m:oMath xmlns:m="http://schemas.openxmlformats.org/officeDocument/2006/math">
                    <m:acc>
                      <m:accPr>
                        <m:chr m:val="⃗"/>
                        <m:ctrlPr>
                          <a:rPr lang="en-US" sz="3200" i="1">
                            <a:effectLst/>
                            <a:latin typeface="Cambria Math"/>
                            <a:cs typeface="Times New Roman"/>
                          </a:rPr>
                        </m:ctrlPr>
                      </m:accPr>
                      <m:e>
                        <m:r>
                          <a:rPr lang="de-DE" sz="3200" i="1">
                            <a:effectLst/>
                            <a:latin typeface="Cambria Math"/>
                            <a:ea typeface="Calibri"/>
                            <a:cs typeface="Times New Roman"/>
                          </a:rPr>
                          <m:t>𝐹</m:t>
                        </m:r>
                      </m:e>
                    </m:acc>
                    <m:r>
                      <a:rPr lang="de-DE" sz="3200" i="1">
                        <a:effectLst/>
                        <a:latin typeface="Cambria Math"/>
                        <a:ea typeface="Calibri"/>
                        <a:cs typeface="Times New Roman"/>
                      </a:rPr>
                      <m:t>=</m:t>
                    </m:r>
                    <m:acc>
                      <m:accPr>
                        <m:chr m:val="⃗"/>
                        <m:ctrlPr>
                          <a:rPr lang="en-US" sz="3200" i="1">
                            <a:effectLst/>
                            <a:latin typeface="Cambria Math"/>
                            <a:cs typeface="Times New Roman"/>
                          </a:rPr>
                        </m:ctrlPr>
                      </m:accPr>
                      <m:e>
                        <m:r>
                          <a:rPr lang="de-DE" sz="3200" i="1">
                            <a:effectLst/>
                            <a:latin typeface="Cambria Math"/>
                            <a:ea typeface="Calibri"/>
                            <a:cs typeface="Times New Roman"/>
                          </a:rPr>
                          <m:t>𝑚𝑎</m:t>
                        </m:r>
                      </m:e>
                    </m:acc>
                  </m:oMath>
                </a14:m>
                <a:endParaRPr lang="en-US" sz="3200" dirty="0">
                  <a:latin typeface="Times New Roman" pitchFamily="18" charset="0"/>
                  <a:cs typeface="Times New Roman" pitchFamily="18" charset="0"/>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1066800" y="685800"/>
                <a:ext cx="6172200" cy="2971800"/>
              </a:xfrm>
              <a:blipFill rotWithShape="1">
                <a:blip r:embed="rId3"/>
                <a:stretch>
                  <a:fillRect l="-2468" r="-2369"/>
                </a:stretch>
              </a:blipFill>
            </p:spPr>
            <p:txBody>
              <a:bodyPr/>
              <a:lstStyle/>
              <a:p>
                <a:r>
                  <a:rPr lang="en-US">
                    <a:noFill/>
                  </a:rPr>
                  <a:t> </a:t>
                </a:r>
              </a:p>
            </p:txBody>
          </p:sp>
        </mc:Fallback>
      </mc:AlternateContent>
      <p:sp>
        <p:nvSpPr>
          <p:cNvPr id="3" name="Rectangle 2"/>
          <p:cNvSpPr/>
          <p:nvPr/>
        </p:nvSpPr>
        <p:spPr>
          <a:xfrm>
            <a:off x="3560618" y="4495800"/>
            <a:ext cx="914400" cy="914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black"/>
                </a:solidFill>
                <a:latin typeface="Times New Roman" pitchFamily="18" charset="0"/>
                <a:cs typeface="Times New Roman" pitchFamily="18" charset="0"/>
              </a:rPr>
              <a:t>ĐÚNG</a:t>
            </a:r>
          </a:p>
        </p:txBody>
      </p:sp>
      <p:sp>
        <p:nvSpPr>
          <p:cNvPr id="4" name="Rectangle 3"/>
          <p:cNvSpPr/>
          <p:nvPr/>
        </p:nvSpPr>
        <p:spPr>
          <a:xfrm>
            <a:off x="5638800" y="4495800"/>
            <a:ext cx="914400" cy="914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black"/>
                </a:solidFill>
                <a:latin typeface="Times New Roman" pitchFamily="18" charset="0"/>
                <a:cs typeface="Times New Roman" pitchFamily="18" charset="0"/>
              </a:rPr>
              <a:t>SAI</a:t>
            </a:r>
          </a:p>
        </p:txBody>
      </p:sp>
      <p:sp>
        <p:nvSpPr>
          <p:cNvPr id="5" name="Smiley Face 4"/>
          <p:cNvSpPr/>
          <p:nvPr/>
        </p:nvSpPr>
        <p:spPr>
          <a:xfrm>
            <a:off x="5638800" y="4495800"/>
            <a:ext cx="914400" cy="91440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6492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3438" y="990600"/>
            <a:ext cx="5770562"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3"/>
          <p:cNvSpPr txBox="1">
            <a:spLocks noChangeArrowheads="1"/>
          </p:cNvSpPr>
          <p:nvPr/>
        </p:nvSpPr>
        <p:spPr bwMode="auto">
          <a:xfrm>
            <a:off x="914400" y="-2253"/>
            <a:ext cx="7467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ct val="50000"/>
              </a:spcBef>
              <a:spcAft>
                <a:spcPct val="0"/>
              </a:spcAft>
            </a:pPr>
            <a:r>
              <a:rPr lang="en-US" sz="2800" b="1" dirty="0" smtClean="0">
                <a:solidFill>
                  <a:srgbClr val="0000FF"/>
                </a:solidFill>
                <a:latin typeface="Times New Roman" pitchFamily="18" charset="0"/>
                <a:cs typeface="Times New Roman" pitchFamily="18" charset="0"/>
              </a:rPr>
              <a:t>“HÃY CHO TÔI MỘT ĐIỂM TỰA, TÔI SẼ            NHẤC BỔNG TRÁI ĐẤT”</a:t>
            </a:r>
          </a:p>
        </p:txBody>
      </p:sp>
      <p:sp>
        <p:nvSpPr>
          <p:cNvPr id="4100" name="TextBox 5"/>
          <p:cNvSpPr txBox="1">
            <a:spLocks noChangeArrowheads="1"/>
          </p:cNvSpPr>
          <p:nvPr/>
        </p:nvSpPr>
        <p:spPr bwMode="auto">
          <a:xfrm>
            <a:off x="5410200" y="1066800"/>
            <a:ext cx="3657600" cy="1679575"/>
          </a:xfrm>
          <a:prstGeom prst="rect">
            <a:avLst/>
          </a:prstGeom>
          <a:solidFill>
            <a:srgbClr val="FFFF00"/>
          </a:solidFill>
          <a:ln>
            <a:noFill/>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US" sz="2600" b="1" dirty="0" err="1" smtClean="0">
                <a:solidFill>
                  <a:srgbClr val="0000FF"/>
                </a:solidFill>
                <a:latin typeface="Times New Roman" pitchFamily="18" charset="0"/>
              </a:rPr>
              <a:t>Acsimet</a:t>
            </a:r>
            <a:r>
              <a:rPr lang="en-US" sz="2600" b="1" dirty="0" smtClean="0">
                <a:solidFill>
                  <a:srgbClr val="0000FF"/>
                </a:solidFill>
                <a:latin typeface="Times New Roman" pitchFamily="18" charset="0"/>
              </a:rPr>
              <a:t>, </a:t>
            </a:r>
            <a:r>
              <a:rPr lang="en-US" sz="2600" b="1" dirty="0" err="1" smtClean="0">
                <a:solidFill>
                  <a:srgbClr val="0000FF"/>
                </a:solidFill>
                <a:latin typeface="Times New Roman" pitchFamily="18" charset="0"/>
              </a:rPr>
              <a:t>một</a:t>
            </a:r>
            <a:r>
              <a:rPr lang="en-US" sz="2600" b="1" dirty="0" smtClean="0">
                <a:solidFill>
                  <a:srgbClr val="0000FF"/>
                </a:solidFill>
                <a:latin typeface="Times New Roman" pitchFamily="18" charset="0"/>
              </a:rPr>
              <a:t> </a:t>
            </a:r>
            <a:r>
              <a:rPr lang="en-US" sz="2600" b="1" dirty="0" err="1" smtClean="0">
                <a:solidFill>
                  <a:srgbClr val="0000FF"/>
                </a:solidFill>
                <a:latin typeface="Times New Roman" pitchFamily="18" charset="0"/>
              </a:rPr>
              <a:t>nhà</a:t>
            </a:r>
            <a:r>
              <a:rPr lang="en-US" sz="2600" b="1" dirty="0" smtClean="0">
                <a:solidFill>
                  <a:srgbClr val="0000FF"/>
                </a:solidFill>
                <a:latin typeface="Times New Roman" pitchFamily="18" charset="0"/>
              </a:rPr>
              <a:t> </a:t>
            </a:r>
            <a:r>
              <a:rPr lang="en-US" sz="2600" b="1" dirty="0" err="1" smtClean="0">
                <a:solidFill>
                  <a:srgbClr val="0000FF"/>
                </a:solidFill>
                <a:latin typeface="Times New Roman" pitchFamily="18" charset="0"/>
              </a:rPr>
              <a:t>cơ</a:t>
            </a:r>
            <a:r>
              <a:rPr lang="en-US" sz="2600" b="1" dirty="0" smtClean="0">
                <a:solidFill>
                  <a:srgbClr val="0000FF"/>
                </a:solidFill>
                <a:latin typeface="Times New Roman" pitchFamily="18" charset="0"/>
              </a:rPr>
              <a:t> </a:t>
            </a:r>
            <a:r>
              <a:rPr lang="en-US" sz="2600" b="1" dirty="0" err="1" smtClean="0">
                <a:solidFill>
                  <a:srgbClr val="0000FF"/>
                </a:solidFill>
                <a:latin typeface="Times New Roman" pitchFamily="18" charset="0"/>
              </a:rPr>
              <a:t>học</a:t>
            </a:r>
            <a:r>
              <a:rPr lang="en-US" sz="2600" b="1" dirty="0" smtClean="0">
                <a:solidFill>
                  <a:srgbClr val="0000FF"/>
                </a:solidFill>
                <a:latin typeface="Times New Roman" pitchFamily="18" charset="0"/>
              </a:rPr>
              <a:t> </a:t>
            </a:r>
            <a:r>
              <a:rPr lang="en-US" sz="2600" b="1" dirty="0" err="1" smtClean="0">
                <a:solidFill>
                  <a:srgbClr val="0000FF"/>
                </a:solidFill>
                <a:latin typeface="Times New Roman" pitchFamily="18" charset="0"/>
              </a:rPr>
              <a:t>thiên</a:t>
            </a:r>
            <a:r>
              <a:rPr lang="en-US" sz="2600" b="1" dirty="0" smtClean="0">
                <a:solidFill>
                  <a:srgbClr val="0000FF"/>
                </a:solidFill>
                <a:latin typeface="Times New Roman" pitchFamily="18" charset="0"/>
              </a:rPr>
              <a:t> </a:t>
            </a:r>
            <a:r>
              <a:rPr lang="en-US" sz="2600" b="1" dirty="0" err="1" smtClean="0">
                <a:solidFill>
                  <a:srgbClr val="0000FF"/>
                </a:solidFill>
                <a:latin typeface="Times New Roman" pitchFamily="18" charset="0"/>
              </a:rPr>
              <a:t>tài</a:t>
            </a:r>
            <a:r>
              <a:rPr lang="en-US" sz="2600" b="1" dirty="0" smtClean="0">
                <a:solidFill>
                  <a:srgbClr val="0000FF"/>
                </a:solidFill>
                <a:latin typeface="Times New Roman" pitchFamily="18" charset="0"/>
              </a:rPr>
              <a:t> </a:t>
            </a:r>
            <a:r>
              <a:rPr lang="en-US" sz="2600" b="1" dirty="0" err="1" smtClean="0">
                <a:solidFill>
                  <a:srgbClr val="0000FF"/>
                </a:solidFill>
                <a:latin typeface="Times New Roman" pitchFamily="18" charset="0"/>
              </a:rPr>
              <a:t>thời</a:t>
            </a:r>
            <a:r>
              <a:rPr lang="en-US" sz="2600" b="1" dirty="0" smtClean="0">
                <a:solidFill>
                  <a:srgbClr val="0000FF"/>
                </a:solidFill>
                <a:latin typeface="Times New Roman" pitchFamily="18" charset="0"/>
              </a:rPr>
              <a:t> </a:t>
            </a:r>
            <a:r>
              <a:rPr lang="en-US" sz="2600" b="1" dirty="0" err="1" smtClean="0">
                <a:solidFill>
                  <a:srgbClr val="0000FF"/>
                </a:solidFill>
                <a:latin typeface="Times New Roman" pitchFamily="18" charset="0"/>
              </a:rPr>
              <a:t>cổ</a:t>
            </a:r>
            <a:r>
              <a:rPr lang="en-US" sz="2600" b="1" dirty="0" smtClean="0">
                <a:solidFill>
                  <a:srgbClr val="0000FF"/>
                </a:solidFill>
                <a:latin typeface="Times New Roman" pitchFamily="18" charset="0"/>
              </a:rPr>
              <a:t>, </a:t>
            </a:r>
            <a:r>
              <a:rPr lang="en-US" sz="2600" b="1" dirty="0" err="1" smtClean="0">
                <a:solidFill>
                  <a:srgbClr val="0000FF"/>
                </a:solidFill>
                <a:latin typeface="Times New Roman" pitchFamily="18" charset="0"/>
              </a:rPr>
              <a:t>người</a:t>
            </a:r>
            <a:r>
              <a:rPr lang="en-US" sz="2600" b="1" dirty="0" smtClean="0">
                <a:solidFill>
                  <a:srgbClr val="0000FF"/>
                </a:solidFill>
                <a:latin typeface="Times New Roman" pitchFamily="18" charset="0"/>
              </a:rPr>
              <a:t> </a:t>
            </a:r>
            <a:r>
              <a:rPr lang="en-US" sz="2600" b="1" dirty="0" err="1" smtClean="0">
                <a:solidFill>
                  <a:srgbClr val="0000FF"/>
                </a:solidFill>
                <a:latin typeface="Times New Roman" pitchFamily="18" charset="0"/>
              </a:rPr>
              <a:t>đã</a:t>
            </a:r>
            <a:r>
              <a:rPr lang="en-US" sz="2600" b="1" dirty="0" smtClean="0">
                <a:solidFill>
                  <a:srgbClr val="0000FF"/>
                </a:solidFill>
                <a:latin typeface="Times New Roman" pitchFamily="18" charset="0"/>
              </a:rPr>
              <a:t> </a:t>
            </a:r>
            <a:r>
              <a:rPr lang="en-US" sz="2600" b="1" dirty="0" err="1" smtClean="0">
                <a:solidFill>
                  <a:srgbClr val="0000FF"/>
                </a:solidFill>
                <a:latin typeface="Times New Roman" pitchFamily="18" charset="0"/>
              </a:rPr>
              <a:t>khám</a:t>
            </a:r>
            <a:r>
              <a:rPr lang="en-US" sz="2600" b="1" dirty="0" smtClean="0">
                <a:solidFill>
                  <a:srgbClr val="0000FF"/>
                </a:solidFill>
                <a:latin typeface="Times New Roman" pitchFamily="18" charset="0"/>
              </a:rPr>
              <a:t> </a:t>
            </a:r>
            <a:r>
              <a:rPr lang="en-US" sz="2600" b="1" dirty="0" err="1" smtClean="0">
                <a:solidFill>
                  <a:srgbClr val="0000FF"/>
                </a:solidFill>
                <a:latin typeface="Times New Roman" pitchFamily="18" charset="0"/>
              </a:rPr>
              <a:t>phá</a:t>
            </a:r>
            <a:r>
              <a:rPr lang="en-US" sz="2600" b="1" dirty="0" smtClean="0">
                <a:solidFill>
                  <a:srgbClr val="0000FF"/>
                </a:solidFill>
                <a:latin typeface="Times New Roman" pitchFamily="18" charset="0"/>
              </a:rPr>
              <a:t> </a:t>
            </a:r>
            <a:r>
              <a:rPr lang="en-US" sz="2600" b="1" dirty="0" err="1" smtClean="0">
                <a:solidFill>
                  <a:srgbClr val="0000FF"/>
                </a:solidFill>
                <a:latin typeface="Times New Roman" pitchFamily="18" charset="0"/>
              </a:rPr>
              <a:t>ra</a:t>
            </a:r>
            <a:r>
              <a:rPr lang="en-US" sz="2600" b="1" dirty="0" smtClean="0">
                <a:solidFill>
                  <a:srgbClr val="0000FF"/>
                </a:solidFill>
                <a:latin typeface="Times New Roman" pitchFamily="18" charset="0"/>
              </a:rPr>
              <a:t> </a:t>
            </a:r>
            <a:r>
              <a:rPr lang="en-US" sz="2600" b="1" dirty="0" err="1" smtClean="0">
                <a:solidFill>
                  <a:srgbClr val="0000FF"/>
                </a:solidFill>
                <a:latin typeface="Times New Roman" pitchFamily="18" charset="0"/>
              </a:rPr>
              <a:t>các</a:t>
            </a:r>
            <a:r>
              <a:rPr lang="en-US" sz="2600" b="1" dirty="0" smtClean="0">
                <a:solidFill>
                  <a:srgbClr val="0000FF"/>
                </a:solidFill>
                <a:latin typeface="Times New Roman" pitchFamily="18" charset="0"/>
              </a:rPr>
              <a:t> </a:t>
            </a:r>
            <a:r>
              <a:rPr lang="en-US" sz="2600" b="1" dirty="0" err="1" smtClean="0">
                <a:solidFill>
                  <a:srgbClr val="0000FF"/>
                </a:solidFill>
                <a:latin typeface="Times New Roman" pitchFamily="18" charset="0"/>
              </a:rPr>
              <a:t>định</a:t>
            </a:r>
            <a:r>
              <a:rPr lang="en-US" sz="2600" b="1" dirty="0" smtClean="0">
                <a:solidFill>
                  <a:srgbClr val="0000FF"/>
                </a:solidFill>
                <a:latin typeface="Times New Roman" pitchFamily="18" charset="0"/>
              </a:rPr>
              <a:t> </a:t>
            </a:r>
            <a:r>
              <a:rPr lang="en-US" sz="2600" b="1" dirty="0" err="1" smtClean="0">
                <a:solidFill>
                  <a:srgbClr val="0000FF"/>
                </a:solidFill>
                <a:latin typeface="Times New Roman" pitchFamily="18" charset="0"/>
              </a:rPr>
              <a:t>luật</a:t>
            </a:r>
            <a:r>
              <a:rPr lang="en-US" sz="2600" b="1" dirty="0" smtClean="0">
                <a:solidFill>
                  <a:srgbClr val="0000FF"/>
                </a:solidFill>
                <a:latin typeface="Times New Roman" pitchFamily="18" charset="0"/>
              </a:rPr>
              <a:t> </a:t>
            </a:r>
            <a:r>
              <a:rPr lang="en-US" sz="2600" b="1" dirty="0" err="1" smtClean="0">
                <a:solidFill>
                  <a:srgbClr val="0000FF"/>
                </a:solidFill>
                <a:latin typeface="Times New Roman" pitchFamily="18" charset="0"/>
              </a:rPr>
              <a:t>về</a:t>
            </a:r>
            <a:r>
              <a:rPr lang="en-US" sz="2600" b="1" dirty="0" smtClean="0">
                <a:solidFill>
                  <a:srgbClr val="0000FF"/>
                </a:solidFill>
                <a:latin typeface="Times New Roman" pitchFamily="18" charset="0"/>
              </a:rPr>
              <a:t> </a:t>
            </a:r>
            <a:r>
              <a:rPr lang="en-US" sz="2600" b="1" dirty="0" err="1" smtClean="0">
                <a:solidFill>
                  <a:srgbClr val="0000FF"/>
                </a:solidFill>
                <a:latin typeface="Times New Roman" pitchFamily="18" charset="0"/>
              </a:rPr>
              <a:t>đòn</a:t>
            </a:r>
            <a:r>
              <a:rPr lang="en-US" sz="2600" b="1" dirty="0" smtClean="0">
                <a:solidFill>
                  <a:srgbClr val="0000FF"/>
                </a:solidFill>
                <a:latin typeface="Times New Roman" pitchFamily="18" charset="0"/>
              </a:rPr>
              <a:t> </a:t>
            </a:r>
            <a:r>
              <a:rPr lang="en-US" sz="2600" b="1" dirty="0" err="1" smtClean="0">
                <a:solidFill>
                  <a:srgbClr val="0000FF"/>
                </a:solidFill>
                <a:latin typeface="Times New Roman" pitchFamily="18" charset="0"/>
              </a:rPr>
              <a:t>bẩy</a:t>
            </a:r>
            <a:endParaRPr lang="en-US" sz="2600" b="1" dirty="0" smtClean="0">
              <a:solidFill>
                <a:srgbClr val="0000FF"/>
              </a:solidFill>
              <a:latin typeface="Times New Roman" pitchFamily="18" charset="0"/>
            </a:endParaRPr>
          </a:p>
        </p:txBody>
      </p:sp>
      <p:pic>
        <p:nvPicPr>
          <p:cNvPr id="179205" name="Picture 5" descr="1153359925_achime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895600"/>
            <a:ext cx="3373438"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909" y="1004887"/>
            <a:ext cx="3241529" cy="190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770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circle(in)">
                                      <p:cBhvr>
                                        <p:cTn id="12" dur="20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099"/>
                                        </p:tgtEl>
                                        <p:attrNameLst>
                                          <p:attrName>style.visibility</p:attrName>
                                        </p:attrNameLst>
                                      </p:cBhvr>
                                      <p:to>
                                        <p:strVal val="visible"/>
                                      </p:to>
                                    </p:set>
                                    <p:animEffect transition="in" filter="circle(in)">
                                      <p:cBhvr>
                                        <p:cTn id="17" dur="2000"/>
                                        <p:tgtEl>
                                          <p:spTgt spid="409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10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79205"/>
                                        </p:tgtEl>
                                        <p:attrNameLst>
                                          <p:attrName>style.visibility</p:attrName>
                                        </p:attrNameLst>
                                      </p:cBhvr>
                                      <p:to>
                                        <p:strVal val="visible"/>
                                      </p:to>
                                    </p:set>
                                    <p:anim calcmode="lin" valueType="num">
                                      <p:cBhvr additive="base">
                                        <p:cTn id="26" dur="500" fill="hold"/>
                                        <p:tgtEl>
                                          <p:spTgt spid="179205"/>
                                        </p:tgtEl>
                                        <p:attrNameLst>
                                          <p:attrName>ppt_x</p:attrName>
                                        </p:attrNameLst>
                                      </p:cBhvr>
                                      <p:tavLst>
                                        <p:tav tm="0">
                                          <p:val>
                                            <p:strVal val="#ppt_x"/>
                                          </p:val>
                                        </p:tav>
                                        <p:tav tm="100000">
                                          <p:val>
                                            <p:strVal val="#ppt_x"/>
                                          </p:val>
                                        </p:tav>
                                      </p:tavLst>
                                    </p:anim>
                                    <p:anim calcmode="lin" valueType="num">
                                      <p:cBhvr additive="base">
                                        <p:cTn id="27" dur="500" fill="hold"/>
                                        <p:tgtEl>
                                          <p:spTgt spid="1792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P spid="410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hoa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613" y="4800600"/>
            <a:ext cx="8154987" cy="1981200"/>
          </a:xfrm>
          <a:prstGeom prst="rect">
            <a:avLst/>
          </a:prstGeom>
          <a:noFill/>
          <a:extLst>
            <a:ext uri="{909E8E84-426E-40DD-AFC4-6F175D3DCCD1}">
              <a14:hiddenFill xmlns:a14="http://schemas.microsoft.com/office/drawing/2010/main">
                <a:solidFill>
                  <a:srgbClr val="FFFFFF"/>
                </a:solidFill>
              </a14:hiddenFill>
            </a:ext>
          </a:extLst>
        </p:spPr>
      </p:pic>
      <p:sp>
        <p:nvSpPr>
          <p:cNvPr id="111619" name="Text Box 3"/>
          <p:cNvSpPr txBox="1">
            <a:spLocks noChangeArrowheads="1"/>
          </p:cNvSpPr>
          <p:nvPr/>
        </p:nvSpPr>
        <p:spPr bwMode="auto">
          <a:xfrm>
            <a:off x="146957" y="228600"/>
            <a:ext cx="86106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2400" b="1" dirty="0" err="1" smtClean="0">
                <a:solidFill>
                  <a:srgbClr val="0000FF"/>
                </a:solidFill>
                <a:latin typeface="Times New Roman" pitchFamily="18" charset="0"/>
              </a:rPr>
              <a:t>B</a:t>
            </a:r>
            <a:r>
              <a:rPr lang="en-US" sz="2400" b="1" dirty="0" err="1" smtClean="0">
                <a:solidFill>
                  <a:srgbClr val="0033CC"/>
                </a:solidFill>
                <a:latin typeface="Times New Roman" pitchFamily="18" charset="0"/>
              </a:rPr>
              <a:t>ài</a:t>
            </a:r>
            <a:r>
              <a:rPr lang="en-US" sz="2400" b="1" dirty="0" smtClean="0">
                <a:solidFill>
                  <a:srgbClr val="0033CC"/>
                </a:solidFill>
                <a:latin typeface="Times New Roman" pitchFamily="18" charset="0"/>
              </a:rPr>
              <a:t> 21: </a:t>
            </a:r>
          </a:p>
          <a:p>
            <a:pPr algn="ctr" fontAlgn="base">
              <a:spcBef>
                <a:spcPct val="50000"/>
              </a:spcBef>
              <a:spcAft>
                <a:spcPct val="0"/>
              </a:spcAft>
            </a:pPr>
            <a:r>
              <a:rPr lang="en-US" sz="3600" b="1" dirty="0" smtClean="0">
                <a:solidFill>
                  <a:srgbClr val="0033CC"/>
                </a:solidFill>
                <a:latin typeface="Times New Roman" pitchFamily="18" charset="0"/>
              </a:rPr>
              <a:t>MOMENT </a:t>
            </a:r>
            <a:r>
              <a:rPr lang="en-US" sz="3600" b="1" dirty="0">
                <a:solidFill>
                  <a:srgbClr val="0033CC"/>
                </a:solidFill>
                <a:latin typeface="Times New Roman" pitchFamily="18" charset="0"/>
              </a:rPr>
              <a:t>LỰC</a:t>
            </a:r>
          </a:p>
          <a:p>
            <a:pPr algn="ctr" fontAlgn="base">
              <a:spcBef>
                <a:spcPct val="50000"/>
              </a:spcBef>
              <a:spcAft>
                <a:spcPct val="0"/>
              </a:spcAft>
            </a:pPr>
            <a:r>
              <a:rPr lang="en-US" sz="3600" b="1" dirty="0" smtClean="0">
                <a:solidFill>
                  <a:srgbClr val="0000FF"/>
                </a:solidFill>
                <a:latin typeface="Times New Roman" pitchFamily="18" charset="0"/>
              </a:rPr>
              <a:t>C</a:t>
            </a:r>
            <a:r>
              <a:rPr lang="en-US" sz="3600" b="1" dirty="0" smtClean="0">
                <a:solidFill>
                  <a:srgbClr val="0033CC"/>
                </a:solidFill>
                <a:latin typeface="Times New Roman" pitchFamily="18" charset="0"/>
              </a:rPr>
              <a:t>ÂN BẰNG CỦA MỘT VẬT RẮN</a:t>
            </a:r>
            <a:endParaRPr lang="en-US" sz="3600" b="1" u="sng" dirty="0" smtClean="0">
              <a:solidFill>
                <a:srgbClr val="0033CC"/>
              </a:solidFill>
              <a:latin typeface="Times New Roman" pitchFamily="18" charset="0"/>
            </a:endParaRPr>
          </a:p>
        </p:txBody>
      </p:sp>
      <p:sp>
        <p:nvSpPr>
          <p:cNvPr id="111620" name="Rectangle 4"/>
          <p:cNvSpPr>
            <a:spLocks noChangeArrowheads="1"/>
          </p:cNvSpPr>
          <p:nvPr/>
        </p:nvSpPr>
        <p:spPr bwMode="auto">
          <a:xfrm>
            <a:off x="228600" y="2352258"/>
            <a:ext cx="7919357" cy="695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lnSpc>
                <a:spcPct val="115000"/>
              </a:lnSpc>
              <a:spcBef>
                <a:spcPct val="0"/>
              </a:spcBef>
              <a:spcAft>
                <a:spcPct val="0"/>
              </a:spcAft>
            </a:pPr>
            <a:r>
              <a:rPr lang="en-US" sz="3600" b="1" dirty="0" smtClean="0">
                <a:solidFill>
                  <a:srgbClr val="FF0000"/>
                </a:solidFill>
                <a:latin typeface="Times New Roman" pitchFamily="18" charset="0"/>
              </a:rPr>
              <a:t>I –  MOMENT  LỰC</a:t>
            </a:r>
          </a:p>
        </p:txBody>
      </p:sp>
      <p:sp>
        <p:nvSpPr>
          <p:cNvPr id="12292" name="Text Box 4"/>
          <p:cNvSpPr txBox="1">
            <a:spLocks noChangeArrowheads="1"/>
          </p:cNvSpPr>
          <p:nvPr/>
        </p:nvSpPr>
        <p:spPr bwMode="auto">
          <a:xfrm>
            <a:off x="-5443" y="3064399"/>
            <a:ext cx="8153400" cy="646331"/>
          </a:xfrm>
          <a:prstGeom prst="rect">
            <a:avLst/>
          </a:prstGeom>
          <a:solidFill>
            <a:schemeClr val="bg1"/>
          </a:solidFill>
          <a:ln w="9525">
            <a:noFill/>
            <a:miter lim="800000"/>
            <a:headEnd/>
            <a:tailEnd/>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US" sz="3600" b="1" dirty="0" smtClean="0">
                <a:solidFill>
                  <a:srgbClr val="FF0000"/>
                </a:solidFill>
                <a:latin typeface="Times New Roman" pitchFamily="18" charset="0"/>
              </a:rPr>
              <a:t>  II – QUY TẮC MOMENT LỰC</a:t>
            </a:r>
          </a:p>
        </p:txBody>
      </p:sp>
      <p:sp>
        <p:nvSpPr>
          <p:cNvPr id="111622" name="AutoShape 6"/>
          <p:cNvSpPr>
            <a:spLocks noChangeArrowheads="1"/>
          </p:cNvSpPr>
          <p:nvPr/>
        </p:nvSpPr>
        <p:spPr bwMode="auto">
          <a:xfrm>
            <a:off x="228600" y="228600"/>
            <a:ext cx="8686800" cy="6540500"/>
          </a:xfrm>
          <a:prstGeom prst="roundRect">
            <a:avLst>
              <a:gd name="adj" fmla="val 16667"/>
            </a:avLst>
          </a:pr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b="1" smtClean="0">
              <a:solidFill>
                <a:srgbClr val="0033CC"/>
              </a:solidFill>
              <a:latin typeface="Times New Roman" pitchFamily="18" charset="0"/>
            </a:endParaRPr>
          </a:p>
        </p:txBody>
      </p:sp>
      <p:pic>
        <p:nvPicPr>
          <p:cNvPr id="111623" name="Picture 7" descr="hoa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876800"/>
            <a:ext cx="8154988" cy="1981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28600" y="3498850"/>
            <a:ext cx="8528957" cy="920750"/>
          </a:xfrm>
        </p:spPr>
        <p:txBody>
          <a:bodyPr/>
          <a:lstStyle/>
          <a:p>
            <a:pPr algn="l"/>
            <a:r>
              <a:rPr lang="en-US" sz="3600" b="1" dirty="0" smtClean="0">
                <a:solidFill>
                  <a:srgbClr val="FF0000"/>
                </a:solidFill>
                <a:latin typeface="Times New Roman" pitchFamily="18" charset="0"/>
                <a:cs typeface="Times New Roman" pitchFamily="18" charset="0"/>
              </a:rPr>
              <a:t>III. NGẪU LỰC</a:t>
            </a:r>
            <a:endParaRPr lang="en-US" sz="3600" b="1" dirty="0">
              <a:solidFill>
                <a:srgbClr val="FF0000"/>
              </a:solidFill>
              <a:latin typeface="Times New Roman" pitchFamily="18" charset="0"/>
              <a:cs typeface="Times New Roman" pitchFamily="18" charset="0"/>
            </a:endParaRPr>
          </a:p>
        </p:txBody>
      </p:sp>
      <p:sp>
        <p:nvSpPr>
          <p:cNvPr id="9" name="Title 1"/>
          <p:cNvSpPr txBox="1">
            <a:spLocks/>
          </p:cNvSpPr>
          <p:nvPr/>
        </p:nvSpPr>
        <p:spPr bwMode="auto">
          <a:xfrm>
            <a:off x="228600" y="4229100"/>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3600" b="1" dirty="0" smtClean="0">
                <a:solidFill>
                  <a:srgbClr val="FF0000"/>
                </a:solidFill>
                <a:latin typeface="Times New Roman" pitchFamily="18" charset="0"/>
                <a:cs typeface="Times New Roman" pitchFamily="18" charset="0"/>
              </a:rPr>
              <a:t>IV. ĐIỀU KIỆN CÂN BẰ</a:t>
            </a:r>
            <a:r>
              <a:rPr lang="en-US" sz="3600" b="1" dirty="0" smtClean="0">
                <a:solidFill>
                  <a:srgbClr val="FF0000"/>
                </a:solidFill>
                <a:latin typeface="Times New Roman" pitchFamily="18" charset="0"/>
              </a:rPr>
              <a:t>NG TỔNG QUÁT CỦA VẬT RẮN</a:t>
            </a:r>
            <a:endParaRPr lang="en-US" sz="3600" b="1" dirty="0">
              <a:solidFill>
                <a:srgbClr val="FF0000"/>
              </a:solidFill>
            </a:endParaRPr>
          </a:p>
        </p:txBody>
      </p:sp>
    </p:spTree>
    <p:extLst>
      <p:ext uri="{BB962C8B-B14F-4D97-AF65-F5344CB8AC3E}">
        <p14:creationId xmlns:p14="http://schemas.microsoft.com/office/powerpoint/2010/main" val="35103012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11619"/>
                                        </p:tgtEl>
                                        <p:attrNameLst>
                                          <p:attrName>style.visibility</p:attrName>
                                        </p:attrNameLst>
                                      </p:cBhvr>
                                      <p:to>
                                        <p:strVal val="visible"/>
                                      </p:to>
                                    </p:set>
                                    <p:anim calcmode="lin" valueType="num">
                                      <p:cBhvr>
                                        <p:cTn id="7" dur="500" fill="hold"/>
                                        <p:tgtEl>
                                          <p:spTgt spid="111619"/>
                                        </p:tgtEl>
                                        <p:attrNameLst>
                                          <p:attrName>ppt_w</p:attrName>
                                        </p:attrNameLst>
                                      </p:cBhvr>
                                      <p:tavLst>
                                        <p:tav tm="0">
                                          <p:val>
                                            <p:fltVal val="0"/>
                                          </p:val>
                                        </p:tav>
                                        <p:tav tm="100000">
                                          <p:val>
                                            <p:strVal val="#ppt_w"/>
                                          </p:val>
                                        </p:tav>
                                      </p:tavLst>
                                    </p:anim>
                                    <p:anim calcmode="lin" valueType="num">
                                      <p:cBhvr>
                                        <p:cTn id="8" dur="500" fill="hold"/>
                                        <p:tgtEl>
                                          <p:spTgt spid="111619"/>
                                        </p:tgtEl>
                                        <p:attrNameLst>
                                          <p:attrName>ppt_h</p:attrName>
                                        </p:attrNameLst>
                                      </p:cBhvr>
                                      <p:tavLst>
                                        <p:tav tm="0">
                                          <p:val>
                                            <p:fltVal val="0"/>
                                          </p:val>
                                        </p:tav>
                                        <p:tav tm="100000">
                                          <p:val>
                                            <p:strVal val="#ppt_h"/>
                                          </p:val>
                                        </p:tav>
                                      </p:tavLst>
                                    </p:anim>
                                    <p:animEffect transition="in" filter="fade">
                                      <p:cBhvr>
                                        <p:cTn id="9" dur="500"/>
                                        <p:tgtEl>
                                          <p:spTgt spid="11161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11620"/>
                                        </p:tgtEl>
                                        <p:attrNameLst>
                                          <p:attrName>style.visibility</p:attrName>
                                        </p:attrNameLst>
                                      </p:cBhvr>
                                      <p:to>
                                        <p:strVal val="visible"/>
                                      </p:to>
                                    </p:set>
                                    <p:anim calcmode="lin" valueType="num">
                                      <p:cBhvr>
                                        <p:cTn id="14" dur="500" fill="hold"/>
                                        <p:tgtEl>
                                          <p:spTgt spid="111620"/>
                                        </p:tgtEl>
                                        <p:attrNameLst>
                                          <p:attrName>ppt_w</p:attrName>
                                        </p:attrNameLst>
                                      </p:cBhvr>
                                      <p:tavLst>
                                        <p:tav tm="0">
                                          <p:val>
                                            <p:fltVal val="0"/>
                                          </p:val>
                                        </p:tav>
                                        <p:tav tm="100000">
                                          <p:val>
                                            <p:strVal val="#ppt_w"/>
                                          </p:val>
                                        </p:tav>
                                      </p:tavLst>
                                    </p:anim>
                                    <p:anim calcmode="lin" valueType="num">
                                      <p:cBhvr>
                                        <p:cTn id="15" dur="500" fill="hold"/>
                                        <p:tgtEl>
                                          <p:spTgt spid="111620"/>
                                        </p:tgtEl>
                                        <p:attrNameLst>
                                          <p:attrName>ppt_h</p:attrName>
                                        </p:attrNameLst>
                                      </p:cBhvr>
                                      <p:tavLst>
                                        <p:tav tm="0">
                                          <p:val>
                                            <p:fltVal val="0"/>
                                          </p:val>
                                        </p:tav>
                                        <p:tav tm="100000">
                                          <p:val>
                                            <p:strVal val="#ppt_h"/>
                                          </p:val>
                                        </p:tav>
                                      </p:tavLst>
                                    </p:anim>
                                    <p:animEffect transition="in" filter="fade">
                                      <p:cBhvr>
                                        <p:cTn id="16" dur="500"/>
                                        <p:tgtEl>
                                          <p:spTgt spid="11162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2292"/>
                                        </p:tgtEl>
                                        <p:attrNameLst>
                                          <p:attrName>style.visibility</p:attrName>
                                        </p:attrNameLst>
                                      </p:cBhvr>
                                      <p:to>
                                        <p:strVal val="visible"/>
                                      </p:to>
                                    </p:set>
                                    <p:anim calcmode="lin" valueType="num">
                                      <p:cBhvr>
                                        <p:cTn id="21" dur="500" fill="hold"/>
                                        <p:tgtEl>
                                          <p:spTgt spid="12292"/>
                                        </p:tgtEl>
                                        <p:attrNameLst>
                                          <p:attrName>ppt_w</p:attrName>
                                        </p:attrNameLst>
                                      </p:cBhvr>
                                      <p:tavLst>
                                        <p:tav tm="0">
                                          <p:val>
                                            <p:fltVal val="0"/>
                                          </p:val>
                                        </p:tav>
                                        <p:tav tm="100000">
                                          <p:val>
                                            <p:strVal val="#ppt_w"/>
                                          </p:val>
                                        </p:tav>
                                      </p:tavLst>
                                    </p:anim>
                                    <p:anim calcmode="lin" valueType="num">
                                      <p:cBhvr>
                                        <p:cTn id="22" dur="500" fill="hold"/>
                                        <p:tgtEl>
                                          <p:spTgt spid="12292"/>
                                        </p:tgtEl>
                                        <p:attrNameLst>
                                          <p:attrName>ppt_h</p:attrName>
                                        </p:attrNameLst>
                                      </p:cBhvr>
                                      <p:tavLst>
                                        <p:tav tm="0">
                                          <p:val>
                                            <p:fltVal val="0"/>
                                          </p:val>
                                        </p:tav>
                                        <p:tav tm="100000">
                                          <p:val>
                                            <p:strVal val="#ppt_h"/>
                                          </p:val>
                                        </p:tav>
                                      </p:tavLst>
                                    </p:anim>
                                    <p:animEffect transition="in" filter="fade">
                                      <p:cBhvr>
                                        <p:cTn id="23" dur="500"/>
                                        <p:tgtEl>
                                          <p:spTgt spid="12292"/>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p:bldP spid="111620" grpId="0"/>
      <p:bldP spid="12292" grpId="0" animBg="1"/>
      <p:bldP spid="2"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457200"/>
            <a:ext cx="48768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a:xfrm>
            <a:off x="0" y="347871"/>
            <a:ext cx="4114800" cy="5857458"/>
          </a:xfrm>
        </p:spPr>
        <p:txBody>
          <a:bodyPr/>
          <a:lstStyle/>
          <a:p>
            <a:pPr algn="l"/>
            <a:r>
              <a:rPr lang="de-DE" sz="3600" b="1" dirty="0">
                <a:solidFill>
                  <a:srgbClr val="000000"/>
                </a:solidFill>
                <a:latin typeface="Times New Roman"/>
                <a:ea typeface="Calibri"/>
                <a:cs typeface="Times New Roman"/>
              </a:rPr>
              <a:t>1. Tác dụng làm quay của lực.</a:t>
            </a:r>
            <a:r>
              <a:rPr lang="en-US" sz="2800" dirty="0">
                <a:solidFill>
                  <a:srgbClr val="000000"/>
                </a:solidFill>
                <a:latin typeface="Calibri"/>
                <a:ea typeface="Calibri"/>
                <a:cs typeface="Times New Roman"/>
              </a:rPr>
              <a:t/>
            </a:r>
            <a:br>
              <a:rPr lang="en-US" sz="2800" dirty="0">
                <a:solidFill>
                  <a:srgbClr val="000000"/>
                </a:solidFill>
                <a:latin typeface="Calibri"/>
                <a:ea typeface="Calibri"/>
                <a:cs typeface="Times New Roman"/>
              </a:rPr>
            </a:br>
            <a:r>
              <a:rPr lang="de-DE" sz="3600" dirty="0">
                <a:solidFill>
                  <a:srgbClr val="000000"/>
                </a:solidFill>
                <a:latin typeface="Times New Roman" pitchFamily="18" charset="0"/>
                <a:cs typeface="Times New Roman" pitchFamily="18" charset="0"/>
              </a:rPr>
              <a:t>- Cánh tay đòn của lực là khoảng cách từ trục quay tới giá của lực, kí hiệu là d, đơn vị là mét ( m).</a:t>
            </a:r>
            <a:r>
              <a:rPr lang="en-US" sz="3600" dirty="0">
                <a:solidFill>
                  <a:srgbClr val="000000"/>
                </a:solidFill>
                <a:latin typeface="Times New Roman" pitchFamily="18" charset="0"/>
                <a:cs typeface="Times New Roman" pitchFamily="18" charset="0"/>
              </a:rPr>
              <a:t/>
            </a:r>
            <a:br>
              <a:rPr lang="en-US" sz="3600" dirty="0">
                <a:solidFill>
                  <a:srgbClr val="000000"/>
                </a:solidFill>
                <a:latin typeface="Times New Roman" pitchFamily="18" charset="0"/>
                <a:cs typeface="Times New Roman" pitchFamily="18" charset="0"/>
              </a:rPr>
            </a:br>
            <a:endParaRPr lang="en-US" dirty="0"/>
          </a:p>
        </p:txBody>
      </p:sp>
      <p:sp>
        <p:nvSpPr>
          <p:cNvPr id="7" name="Rectangle 4"/>
          <p:cNvSpPr>
            <a:spLocks noChangeArrowheads="1"/>
          </p:cNvSpPr>
          <p:nvPr/>
        </p:nvSpPr>
        <p:spPr bwMode="auto">
          <a:xfrm>
            <a:off x="0" y="0"/>
            <a:ext cx="7919357" cy="695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lnSpc>
                <a:spcPct val="115000"/>
              </a:lnSpc>
              <a:spcBef>
                <a:spcPct val="0"/>
              </a:spcBef>
              <a:spcAft>
                <a:spcPct val="0"/>
              </a:spcAft>
            </a:pPr>
            <a:r>
              <a:rPr lang="en-US" sz="3600" b="1" dirty="0" smtClean="0">
                <a:solidFill>
                  <a:srgbClr val="FF0000"/>
                </a:solidFill>
                <a:latin typeface="Times New Roman" pitchFamily="18" charset="0"/>
              </a:rPr>
              <a:t>I –  MOMENT  LỰC</a:t>
            </a:r>
          </a:p>
        </p:txBody>
      </p:sp>
    </p:spTree>
    <p:extLst>
      <p:ext uri="{BB962C8B-B14F-4D97-AF65-F5344CB8AC3E}">
        <p14:creationId xmlns:p14="http://schemas.microsoft.com/office/powerpoint/2010/main" val="29059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5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9|0.8|0.9|0.9|0.9|1.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0033CC"/>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0033CC"/>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0033CC"/>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0033CC"/>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0000FF"/>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0000FF"/>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0000FF"/>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0000FF"/>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TotalTime>
  <Words>1221</Words>
  <Application>Microsoft Office PowerPoint</Application>
  <PresentationFormat>On-screen Show (4:3)</PresentationFormat>
  <Paragraphs>139</Paragraphs>
  <Slides>27</Slides>
  <Notes>1</Notes>
  <HiddenSlides>0</HiddenSlides>
  <MMClips>0</MMClips>
  <ScaleCrop>false</ScaleCrop>
  <HeadingPairs>
    <vt:vector size="4" baseType="variant">
      <vt:variant>
        <vt:lpstr>Theme</vt:lpstr>
      </vt:variant>
      <vt:variant>
        <vt:i4>10</vt:i4>
      </vt:variant>
      <vt:variant>
        <vt:lpstr>Slide Titles</vt:lpstr>
      </vt:variant>
      <vt:variant>
        <vt:i4>27</vt:i4>
      </vt:variant>
    </vt:vector>
  </HeadingPairs>
  <TitlesOfParts>
    <vt:vector size="37" baseType="lpstr">
      <vt:lpstr>Office Theme</vt:lpstr>
      <vt:lpstr>1_Office Theme</vt:lpstr>
      <vt:lpstr>Default Design</vt:lpstr>
      <vt:lpstr>1_Default Design</vt:lpstr>
      <vt:lpstr>2_Default Design</vt:lpstr>
      <vt:lpstr>3_Default Design</vt:lpstr>
      <vt:lpstr>2_Office Theme</vt:lpstr>
      <vt:lpstr>3_Office Theme</vt:lpstr>
      <vt:lpstr>4_Office Theme</vt:lpstr>
      <vt:lpstr>5_Office Theme</vt:lpstr>
      <vt:lpstr>TRÒ CHƠI: ĐOÀN KẾT</vt:lpstr>
      <vt:lpstr>1. Nếu các lực tác dụng lên một vật cân bằng nhau thì không có lực tác dụng lên vật?  </vt:lpstr>
      <vt:lpstr>2. Hợp của hai lực đồng quy được xác định theo quy tắc hình bình hành, với hợp lực F ⃗ là đường chéo của hình bình hành với gốc của vecto lực đặt tại vật. </vt:lpstr>
      <vt:lpstr>3. Cặp lực và phản lực là hai lực cân bừng nhau vì chúng cùng phương, ngược chiều, cùng độ lớn. </vt:lpstr>
      <vt:lpstr>4. Lực ma sát tác dụng lên mặt tiếp xúc của vật, cản trở chuyển động của vật, có phương tiếp tuyến với về mặt tiếp xúc. </vt:lpstr>
      <vt:lpstr>5. Hệ thức định luật II Niu – tơn được viết như sau: F ⃗=(ma) ⃗</vt:lpstr>
      <vt:lpstr>PowerPoint Presentation</vt:lpstr>
      <vt:lpstr>III. NGẪU LỰC</vt:lpstr>
      <vt:lpstr>1. Tác dụng làm quay của lực. - Cánh tay đòn của lực là khoảng cách từ trục quay tới giá của lực, kí hiệu là d, đơn vị là mét ( m). </vt:lpstr>
      <vt:lpstr>2. Moment lực </vt:lpstr>
      <vt:lpstr>- Hình 21.2 a, thước OA quay theo chiều kim đồng hồ,  M = F.d = 4.0,5 = 2 (N.m). - Hình 21.2 b, thước OA quay ngược chiều kim đồng hồ,  M = F.d = 2.0,5.cos20       = 0,94 (N.m). </vt:lpstr>
      <vt:lpstr>PowerPoint Presentation</vt:lpstr>
      <vt:lpstr>PowerPoint Presentation</vt:lpstr>
      <vt:lpstr>PowerPoint Presentation</vt:lpstr>
      <vt:lpstr>PowerPoint Presentation</vt:lpstr>
      <vt:lpstr>PowerPoint Presentation</vt:lpstr>
      <vt:lpstr>III. Ngẫu lực </vt:lpstr>
      <vt:lpstr>PHIẾU HỌC TẬP</vt:lpstr>
      <vt:lpstr>III. Ngẫu lực </vt:lpstr>
      <vt:lpstr>IV. Điều kiện cân bằng tổng quát của vật rắn </vt:lpstr>
      <vt:lpstr>IV. Điều kiện cân bằng tổng quát của vật rắn </vt:lpstr>
      <vt:lpstr>IV. Điều kiện cân bằng tổng quát của vật rắn </vt:lpstr>
      <vt:lpstr>TRÒ CHƠI: ĐOÀN KẾT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20</cp:revision>
  <dcterms:created xsi:type="dcterms:W3CDTF">2022-07-20T03:47:15Z</dcterms:created>
  <dcterms:modified xsi:type="dcterms:W3CDTF">2022-08-20T01:45:52Z</dcterms:modified>
</cp:coreProperties>
</file>