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57" r:id="rId4"/>
    <p:sldId id="272" r:id="rId5"/>
    <p:sldId id="273" r:id="rId6"/>
    <p:sldId id="275" r:id="rId7"/>
    <p:sldId id="276" r:id="rId8"/>
    <p:sldId id="274" r:id="rId9"/>
    <p:sldId id="279" r:id="rId10"/>
    <p:sldId id="280" r:id="rId11"/>
    <p:sldId id="281" r:id="rId12"/>
    <p:sldId id="282" r:id="rId13"/>
    <p:sldId id="283" r:id="rId14"/>
    <p:sldId id="284" r:id="rId15"/>
    <p:sldId id="285" r:id="rId16"/>
    <p:sldId id="286" r:id="rId17"/>
    <p:sldId id="292" r:id="rId18"/>
    <p:sldId id="287" r:id="rId19"/>
    <p:sldId id="288" r:id="rId20"/>
    <p:sldId id="289" r:id="rId21"/>
    <p:sldId id="294" r:id="rId22"/>
    <p:sldId id="295" r:id="rId23"/>
  </p:sldIdLst>
  <p:sldSz cx="18288000" cy="10287000"/>
  <p:notesSz cx="6858000" cy="9144000"/>
  <p:embeddedFontLst>
    <p:embeddedFont>
      <p:font typeface="Calibri" pitchFamily="34" charset="0"/>
      <p:regular r:id="rId24"/>
      <p:bold r:id="rId25"/>
      <p:italic r:id="rId26"/>
      <p:boldItalic r:id="rId27"/>
    </p:embeddedFont>
    <p:embeddedFont>
      <p:font typeface="Cambria Math"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8" autoAdjust="0"/>
    <p:restoredTop sz="94622" autoAdjust="0"/>
  </p:normalViewPr>
  <p:slideViewPr>
    <p:cSldViewPr>
      <p:cViewPr>
        <p:scale>
          <a:sx n="47" d="100"/>
          <a:sy n="47" d="100"/>
        </p:scale>
        <p:origin x="-72" y="30"/>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oleObject" Target="../embeddings/oleObject4.bin"/><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oleObject" Target="../embeddings/oleObject5.bin"/><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1.png"/><Relationship Id="rId5" Type="http://schemas.openxmlformats.org/officeDocument/2006/relationships/oleObject" Target="../embeddings/oleObject6.bin"/><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4.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1.png"/><Relationship Id="rId5" Type="http://schemas.openxmlformats.org/officeDocument/2006/relationships/oleObject" Target="../embeddings/oleObject10.bin"/><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5.png"/><Relationship Id="rId5" Type="http://schemas.openxmlformats.org/officeDocument/2006/relationships/image" Target="../media/image33.w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4.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12.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75529" y="647973"/>
            <a:ext cx="2739001" cy="263719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97200" y="1104900"/>
            <a:ext cx="1817331" cy="2789871"/>
          </a:xfrm>
          <a:prstGeom prst="rect">
            <a:avLst/>
          </a:prstGeom>
        </p:spPr>
      </p:pic>
      <p:sp>
        <p:nvSpPr>
          <p:cNvPr id="8" name="TextBox 7"/>
          <p:cNvSpPr txBox="1"/>
          <p:nvPr/>
        </p:nvSpPr>
        <p:spPr>
          <a:xfrm>
            <a:off x="1056640" y="2558191"/>
            <a:ext cx="15078229" cy="1015663"/>
          </a:xfrm>
          <a:prstGeom prst="rect">
            <a:avLst/>
          </a:prstGeom>
          <a:noFill/>
        </p:spPr>
        <p:txBody>
          <a:bodyPr wrap="square" rtlCol="0">
            <a:spAutoFit/>
          </a:bodyPr>
          <a:lstStyle/>
          <a:p>
            <a:r>
              <a:rPr lang="en-US" sz="6000" smtClean="0">
                <a:solidFill>
                  <a:srgbClr val="C00000"/>
                </a:solidFill>
                <a:latin typeface="Times New Roman" pitchFamily="18" charset="0"/>
                <a:cs typeface="Times New Roman" pitchFamily="18" charset="0"/>
              </a:rPr>
              <a:t>Em hãy nêu tên một số ngoại lực đã được học?</a:t>
            </a:r>
            <a:endParaRPr lang="en-US" sz="6000">
              <a:solidFill>
                <a:srgbClr val="C00000"/>
              </a:solidFill>
              <a:latin typeface="Times New Roman" pitchFamily="18" charset="0"/>
              <a:cs typeface="Times New Roman" pitchFamily="18" charset="0"/>
            </a:endParaRPr>
          </a:p>
        </p:txBody>
      </p:sp>
      <p:sp>
        <p:nvSpPr>
          <p:cNvPr id="9" name="TextBox 8"/>
          <p:cNvSpPr txBox="1"/>
          <p:nvPr/>
        </p:nvSpPr>
        <p:spPr>
          <a:xfrm>
            <a:off x="457200" y="4381500"/>
            <a:ext cx="18100040" cy="923330"/>
          </a:xfrm>
          <a:prstGeom prst="rect">
            <a:avLst/>
          </a:prstGeom>
          <a:noFill/>
        </p:spPr>
        <p:txBody>
          <a:bodyPr wrap="square" rtlCol="0">
            <a:spAutoFit/>
          </a:bodyPr>
          <a:lstStyle/>
          <a:p>
            <a:r>
              <a:rPr lang="en-US" sz="5400" smtClean="0">
                <a:solidFill>
                  <a:srgbClr val="002060"/>
                </a:solidFill>
                <a:latin typeface="Times New Roman" pitchFamily="18" charset="0"/>
                <a:cs typeface="Times New Roman" pitchFamily="18" charset="0"/>
              </a:rPr>
              <a:t>Một số ngoại lực: Trọng lực, lực căng, lực cản, lực nâng, ….</a:t>
            </a:r>
            <a:endParaRPr lang="en-US" sz="5400">
              <a:solidFill>
                <a:srgbClr val="002060"/>
              </a:solidFill>
              <a:latin typeface="Times New Roman" pitchFamily="18" charset="0"/>
              <a:cs typeface="Times New Roman" pitchFamily="18" charset="0"/>
            </a:endParaRPr>
          </a:p>
        </p:txBody>
      </p:sp>
      <p:sp>
        <p:nvSpPr>
          <p:cNvPr id="10" name="TextBox 9"/>
          <p:cNvSpPr txBox="1"/>
          <p:nvPr/>
        </p:nvSpPr>
        <p:spPr>
          <a:xfrm>
            <a:off x="157480" y="6667500"/>
            <a:ext cx="18100040" cy="2585323"/>
          </a:xfrm>
          <a:prstGeom prst="rect">
            <a:avLst/>
          </a:prstGeom>
          <a:noFill/>
        </p:spPr>
        <p:txBody>
          <a:bodyPr wrap="square" rtlCol="0">
            <a:spAutoFit/>
          </a:bodyPr>
          <a:lstStyle/>
          <a:p>
            <a:r>
              <a:rPr lang="en-US" sz="5400" smtClean="0">
                <a:solidFill>
                  <a:srgbClr val="002060"/>
                </a:solidFill>
                <a:latin typeface="Times New Roman" pitchFamily="18" charset="0"/>
                <a:cs typeface="Times New Roman" pitchFamily="18" charset="0"/>
              </a:rPr>
              <a:t>Trên thực tế, một vật có thể chịu tác dụng của nhiều lực. Vậy để giải một bài toán về động lực học, chúng ta cần phải làm gì? Để trả lời cho câu hỏi này, chúng ta sẽ đi đến nội dung của </a:t>
            </a:r>
            <a:r>
              <a:rPr lang="en-US" sz="5400" smtClean="0">
                <a:solidFill>
                  <a:srgbClr val="C00000"/>
                </a:solidFill>
                <a:latin typeface="Times New Roman" pitchFamily="18" charset="0"/>
                <a:cs typeface="Times New Roman" pitchFamily="18" charset="0"/>
              </a:rPr>
              <a:t>Bài 20</a:t>
            </a:r>
            <a:endParaRPr lang="en-US" sz="5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479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 CÁC LOẠI BÀI TOÁN</a:t>
            </a:r>
            <a:endParaRPr lang="en-US" sz="36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784191" y="589093"/>
            <a:ext cx="10617009" cy="646331"/>
          </a:xfrm>
          <a:prstGeom prst="rect">
            <a:avLst/>
          </a:prstGeom>
        </p:spPr>
        <p:txBody>
          <a:bodyPr wrap="none">
            <a:spAutoFit/>
          </a:bodyPr>
          <a:lstStyle/>
          <a:p>
            <a:pPr algn="just"/>
            <a:r>
              <a:rPr lang="en-US" sz="3600">
                <a:solidFill>
                  <a:schemeClr val="accent2">
                    <a:lumMod val="60000"/>
                    <a:lumOff val="40000"/>
                  </a:schemeClr>
                </a:solidFill>
                <a:latin typeface="Times New Roman" pitchFamily="18" charset="0"/>
                <a:cs typeface="Times New Roman" pitchFamily="18" charset="0"/>
              </a:rPr>
              <a:t>2</a:t>
            </a:r>
            <a:r>
              <a:rPr lang="en-US" sz="3600" smtClean="0">
                <a:solidFill>
                  <a:schemeClr val="accent2">
                    <a:lumMod val="60000"/>
                    <a:lumOff val="40000"/>
                  </a:schemeClr>
                </a:solidFill>
                <a:latin typeface="Times New Roman" pitchFamily="18" charset="0"/>
                <a:cs typeface="Times New Roman" pitchFamily="18" charset="0"/>
              </a:rPr>
              <a:t>. Bài </a:t>
            </a:r>
            <a:r>
              <a:rPr lang="en-US" sz="3600">
                <a:solidFill>
                  <a:schemeClr val="accent2">
                    <a:lumMod val="60000"/>
                    <a:lumOff val="40000"/>
                  </a:schemeClr>
                </a:solidFill>
                <a:latin typeface="Times New Roman" pitchFamily="18" charset="0"/>
                <a:cs typeface="Times New Roman" pitchFamily="18" charset="0"/>
              </a:rPr>
              <a:t>toán xác </a:t>
            </a:r>
            <a:r>
              <a:rPr lang="en-US" sz="3600">
                <a:solidFill>
                  <a:schemeClr val="accent2">
                    <a:lumMod val="60000"/>
                    <a:lumOff val="40000"/>
                  </a:schemeClr>
                </a:solidFill>
                <a:latin typeface="Times New Roman" pitchFamily="18" charset="0"/>
                <a:cs typeface="Times New Roman" pitchFamily="18" charset="0"/>
              </a:rPr>
              <a:t>định </a:t>
            </a:r>
            <a:r>
              <a:rPr lang="en-US" sz="3600" smtClean="0">
                <a:solidFill>
                  <a:schemeClr val="accent2">
                    <a:lumMod val="60000"/>
                    <a:lumOff val="40000"/>
                  </a:schemeClr>
                </a:solidFill>
                <a:latin typeface="Times New Roman" pitchFamily="18" charset="0"/>
                <a:cs typeface="Times New Roman" pitchFamily="18" charset="0"/>
              </a:rPr>
              <a:t>lực tác dụng vào vật khi biết gia tốc</a:t>
            </a:r>
            <a:endParaRPr lang="en-US" sz="3600">
              <a:solidFill>
                <a:schemeClr val="accent2">
                  <a:lumMod val="60000"/>
                  <a:lumOff val="40000"/>
                </a:schemeClr>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5" name="TextBox 14"/>
              <p:cNvSpPr txBox="1"/>
              <p:nvPr/>
            </p:nvSpPr>
            <p:spPr>
              <a:xfrm>
                <a:off x="228600" y="1321080"/>
                <a:ext cx="14782800" cy="4468531"/>
              </a:xfrm>
              <a:prstGeom prst="rect">
                <a:avLst/>
              </a:prstGeom>
              <a:noFill/>
              <a:ln w="38100">
                <a:solidFill>
                  <a:schemeClr val="tx1"/>
                </a:solidFill>
              </a:ln>
            </p:spPr>
            <p:txBody>
              <a:bodyPr wrap="square" rtlCol="0">
                <a:spAutoFit/>
              </a:bodyPr>
              <a:lstStyle/>
              <a:p>
                <a:pPr algn="ctr"/>
                <a:r>
                  <a:rPr lang="en-US" sz="3200" b="1">
                    <a:solidFill>
                      <a:srgbClr val="002060"/>
                    </a:solidFill>
                    <a:latin typeface="Times New Roman" pitchFamily="18" charset="0"/>
                    <a:cs typeface="Times New Roman" pitchFamily="18" charset="0"/>
                  </a:rPr>
                  <a:t>PHIẾU HỌC TẬP </a:t>
                </a:r>
                <a:r>
                  <a:rPr lang="en-US" sz="3200" b="1">
                    <a:solidFill>
                      <a:srgbClr val="002060"/>
                    </a:solidFill>
                    <a:latin typeface="Times New Roman" pitchFamily="18" charset="0"/>
                    <a:cs typeface="Times New Roman" pitchFamily="18" charset="0"/>
                  </a:rPr>
                  <a:t>SỐ </a:t>
                </a:r>
                <a:r>
                  <a:rPr lang="en-US" sz="3200" b="1">
                    <a:solidFill>
                      <a:srgbClr val="002060"/>
                    </a:solidFill>
                    <a:latin typeface="Times New Roman" pitchFamily="18" charset="0"/>
                    <a:cs typeface="Times New Roman" pitchFamily="18" charset="0"/>
                  </a:rPr>
                  <a:t>3</a:t>
                </a:r>
                <a:endParaRPr lang="en-US" sz="3200" b="1" smtClean="0">
                  <a:solidFill>
                    <a:srgbClr val="002060"/>
                  </a:solidFill>
                  <a:latin typeface="Times New Roman" pitchFamily="18" charset="0"/>
                  <a:cs typeface="Times New Roman" pitchFamily="18" charset="0"/>
                </a:endParaRPr>
              </a:p>
              <a:p>
                <a:pPr algn="ctr"/>
                <a:r>
                  <a:rPr lang="en-US" sz="3200" b="1" smtClean="0">
                    <a:solidFill>
                      <a:srgbClr val="C00000"/>
                    </a:solidFill>
                    <a:latin typeface="Times New Roman" pitchFamily="18" charset="0"/>
                    <a:cs typeface="Times New Roman" pitchFamily="18" charset="0"/>
                  </a:rPr>
                  <a:t>( NHÓM 2)</a:t>
                </a:r>
                <a:endParaRPr lang="en-US" sz="3200">
                  <a:solidFill>
                    <a:srgbClr val="C00000"/>
                  </a:solidFill>
                  <a:latin typeface="Times New Roman" pitchFamily="18" charset="0"/>
                  <a:cs typeface="Times New Roman" pitchFamily="18" charset="0"/>
                </a:endParaRPr>
              </a:p>
              <a:p>
                <a:r>
                  <a:rPr lang="en-US" sz="3600" smtClean="0">
                    <a:solidFill>
                      <a:srgbClr val="002060"/>
                    </a:solidFill>
                    <a:latin typeface="Times New Roman" pitchFamily="18" charset="0"/>
                    <a:cs typeface="Times New Roman" pitchFamily="18" charset="0"/>
                  </a:rPr>
                  <a:t>Một người dùng dây buộc để kéo một thùng gỗ theo phương nằm ngang bằng một lực </a:t>
                </a:r>
                <a14:m>
                  <m:oMath xmlns:m="http://schemas.openxmlformats.org/officeDocument/2006/math">
                    <m:acc>
                      <m:accPr>
                        <m:chr m:val="⃗"/>
                        <m:ctrlPr>
                          <a:rPr lang="en-US" sz="3600">
                            <a:solidFill>
                              <a:srgbClr val="002060"/>
                            </a:solidFill>
                          </a:rPr>
                        </m:ctrlPr>
                      </m:accPr>
                      <m:e>
                        <m:r>
                          <m:rPr>
                            <m:sty m:val="p"/>
                          </m:rPr>
                          <a:rPr lang="en-US" sz="3600" i="0">
                            <a:solidFill>
                              <a:srgbClr val="002060"/>
                            </a:solidFill>
                          </a:rPr>
                          <m:t>F</m:t>
                        </m:r>
                      </m:e>
                    </m:acc>
                  </m:oMath>
                </a14:m>
                <a:r>
                  <a:rPr lang="en-US" sz="3600">
                    <a:solidFill>
                      <a:srgbClr val="002060"/>
                    </a:solidFill>
                    <a:latin typeface="Times New Roman" pitchFamily="18" charset="0"/>
                    <a:cs typeface="Times New Roman" pitchFamily="18" charset="0"/>
                  </a:rPr>
                  <a:t> . Khối lượng của thùng là 35kg. Hệ số ma sát giữa sàn và đáy thùng là 0,3. Lấy g= 9,8 m/s</a:t>
                </a:r>
                <a:r>
                  <a:rPr lang="en-US" sz="3600" baseline="30000">
                    <a:solidFill>
                      <a:srgbClr val="002060"/>
                    </a:solidFill>
                    <a:latin typeface="Times New Roman" pitchFamily="18" charset="0"/>
                    <a:cs typeface="Times New Roman" pitchFamily="18" charset="0"/>
                  </a:rPr>
                  <a:t>2</a:t>
                </a:r>
                <a:endParaRPr lang="en-US" sz="3600">
                  <a:solidFill>
                    <a:srgbClr val="002060"/>
                  </a:solidFill>
                  <a:latin typeface="Times New Roman" pitchFamily="18" charset="0"/>
                  <a:cs typeface="Times New Roman" pitchFamily="18" charset="0"/>
                </a:endParaRPr>
              </a:p>
              <a:p>
                <a:r>
                  <a:rPr lang="en-US" sz="3600">
                    <a:solidFill>
                      <a:srgbClr val="002060"/>
                    </a:solidFill>
                    <a:latin typeface="Times New Roman" pitchFamily="18" charset="0"/>
                    <a:cs typeface="Times New Roman" pitchFamily="18" charset="0"/>
                  </a:rPr>
                  <a:t>Tính độ lớn của lực kéo trong hai trường hợp:</a:t>
                </a:r>
              </a:p>
              <a:p>
                <a:r>
                  <a:rPr lang="en-US" sz="3600">
                    <a:solidFill>
                      <a:srgbClr val="002060"/>
                    </a:solidFill>
                    <a:latin typeface="Times New Roman" pitchFamily="18" charset="0"/>
                    <a:cs typeface="Times New Roman" pitchFamily="18" charset="0"/>
                  </a:rPr>
                  <a:t>a) Thùng trượt với gia tốc 0,2 m/s</a:t>
                </a:r>
                <a:r>
                  <a:rPr lang="en-US" sz="3600" baseline="30000">
                    <a:solidFill>
                      <a:srgbClr val="002060"/>
                    </a:solidFill>
                    <a:latin typeface="Times New Roman" pitchFamily="18" charset="0"/>
                    <a:cs typeface="Times New Roman" pitchFamily="18" charset="0"/>
                  </a:rPr>
                  <a:t>2</a:t>
                </a:r>
                <a:r>
                  <a:rPr lang="en-US" sz="3600">
                    <a:solidFill>
                      <a:srgbClr val="002060"/>
                    </a:solidFill>
                    <a:latin typeface="Times New Roman" pitchFamily="18" charset="0"/>
                    <a:cs typeface="Times New Roman" pitchFamily="18" charset="0"/>
                  </a:rPr>
                  <a:t>.</a:t>
                </a:r>
              </a:p>
              <a:p>
                <a:r>
                  <a:rPr lang="en-US" sz="3600">
                    <a:solidFill>
                      <a:srgbClr val="002060"/>
                    </a:solidFill>
                    <a:latin typeface="Times New Roman" pitchFamily="18" charset="0"/>
                    <a:cs typeface="Times New Roman" pitchFamily="18" charset="0"/>
                  </a:rPr>
                  <a:t>b) Thùng trượt đều.</a:t>
                </a:r>
              </a:p>
            </p:txBody>
          </p:sp>
        </mc:Choice>
        <mc:Fallback>
          <p:sp>
            <p:nvSpPr>
              <p:cNvPr id="15" name="TextBox 14"/>
              <p:cNvSpPr txBox="1">
                <a:spLocks noRot="1" noChangeAspect="1" noMove="1" noResize="1" noEditPoints="1" noAdjustHandles="1" noChangeArrowheads="1" noChangeShapeType="1" noTextEdit="1"/>
              </p:cNvSpPr>
              <p:nvPr/>
            </p:nvSpPr>
            <p:spPr>
              <a:xfrm>
                <a:off x="228600" y="1321080"/>
                <a:ext cx="14782800" cy="4468531"/>
              </a:xfrm>
              <a:prstGeom prst="rect">
                <a:avLst/>
              </a:prstGeom>
              <a:blipFill rotWithShape="1">
                <a:blip r:embed="rId3"/>
                <a:stretch>
                  <a:fillRect l="-1152" t="-1488" b="-3654"/>
                </a:stretch>
              </a:blipFill>
              <a:ln w="381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6931660" y="5981700"/>
                <a:ext cx="11353800" cy="2703945"/>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Thùng hàng chịu tác dụng của 4 lực là : trọng lực </a:t>
                </a:r>
                <a14:m>
                  <m:oMath xmlns:m="http://schemas.openxmlformats.org/officeDocument/2006/math">
                    <m:acc>
                      <m:accPr>
                        <m:chr m:val="⃗"/>
                        <m:ctrlPr>
                          <a:rPr lang="en-US" sz="4000" i="1">
                            <a:solidFill>
                              <a:srgbClr val="002060"/>
                            </a:solidFill>
                          </a:rPr>
                        </m:ctrlPr>
                      </m:accPr>
                      <m:e>
                        <m:r>
                          <a:rPr lang="en-US" sz="4000" i="1">
                            <a:solidFill>
                              <a:srgbClr val="002060"/>
                            </a:solidFill>
                          </a:rPr>
                          <m:t>𝑃</m:t>
                        </m:r>
                      </m:e>
                    </m:acc>
                  </m:oMath>
                </a14:m>
                <a:r>
                  <a:rPr lang="en-US" sz="4000">
                    <a:solidFill>
                      <a:srgbClr val="002060"/>
                    </a:solidFill>
                    <a:latin typeface="Times New Roman" pitchFamily="18" charset="0"/>
                    <a:cs typeface="Times New Roman" pitchFamily="18" charset="0"/>
                  </a:rPr>
                  <a:t>, phản lực </a:t>
                </a:r>
                <a14:m>
                  <m:oMath xmlns:m="http://schemas.openxmlformats.org/officeDocument/2006/math">
                    <m:acc>
                      <m:accPr>
                        <m:chr m:val="⃗"/>
                        <m:ctrlPr>
                          <a:rPr lang="en-US" sz="4000" i="1">
                            <a:solidFill>
                              <a:srgbClr val="002060"/>
                            </a:solidFill>
                          </a:rPr>
                        </m:ctrlPr>
                      </m:accPr>
                      <m:e>
                        <m:r>
                          <a:rPr lang="en-US" sz="4000" i="1">
                            <a:solidFill>
                              <a:srgbClr val="002060"/>
                            </a:solidFill>
                          </a:rPr>
                          <m:t>𝑁</m:t>
                        </m:r>
                      </m:e>
                    </m:acc>
                  </m:oMath>
                </a14:m>
                <a:r>
                  <a:rPr lang="en-US" sz="4000">
                    <a:solidFill>
                      <a:srgbClr val="002060"/>
                    </a:solidFill>
                    <a:latin typeface="Times New Roman" pitchFamily="18" charset="0"/>
                    <a:cs typeface="Times New Roman" pitchFamily="18" charset="0"/>
                  </a:rPr>
                  <a:t>, lực đẩy </a:t>
                </a:r>
                <a14:m>
                  <m:oMath xmlns:m="http://schemas.openxmlformats.org/officeDocument/2006/math">
                    <m:acc>
                      <m:accPr>
                        <m:chr m:val="⃗"/>
                        <m:ctrlPr>
                          <a:rPr lang="en-US" sz="4000" i="1">
                            <a:solidFill>
                              <a:srgbClr val="002060"/>
                            </a:solidFill>
                          </a:rPr>
                        </m:ctrlPr>
                      </m:accPr>
                      <m:e>
                        <m:r>
                          <a:rPr lang="en-US" sz="4000" i="1">
                            <a:solidFill>
                              <a:srgbClr val="002060"/>
                            </a:solidFill>
                          </a:rPr>
                          <m:t>𝐹</m:t>
                        </m:r>
                      </m:e>
                    </m:acc>
                  </m:oMath>
                </a14:m>
                <a:r>
                  <a:rPr lang="en-US" sz="4000">
                    <a:solidFill>
                      <a:srgbClr val="002060"/>
                    </a:solidFill>
                    <a:latin typeface="Times New Roman" pitchFamily="18" charset="0"/>
                    <a:cs typeface="Times New Roman" pitchFamily="18" charset="0"/>
                  </a:rPr>
                  <a:t> và lực ma sát trượt  </a:t>
                </a:r>
                <a14:m>
                  <m:oMath xmlns:m="http://schemas.openxmlformats.org/officeDocument/2006/math">
                    <m:acc>
                      <m:accPr>
                        <m:chr m:val="⃗"/>
                        <m:ctrlPr>
                          <a:rPr lang="en-US" sz="4000" i="1">
                            <a:solidFill>
                              <a:srgbClr val="002060"/>
                            </a:solidFill>
                          </a:rPr>
                        </m:ctrlPr>
                      </m:accPr>
                      <m:e>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e>
                    </m:acc>
                  </m:oMath>
                </a14:m>
                <a:r>
                  <a:rPr lang="en-SG" sz="4000">
                    <a:solidFill>
                      <a:srgbClr val="002060"/>
                    </a:solidFill>
                    <a:latin typeface="Times New Roman" pitchFamily="18" charset="0"/>
                    <a:cs typeface="Times New Roman" pitchFamily="18" charset="0"/>
                  </a:rPr>
                  <a:t> </a:t>
                </a:r>
                <a:r>
                  <a:rPr lang="en-US" sz="4000">
                    <a:solidFill>
                      <a:srgbClr val="002060"/>
                    </a:solidFill>
                    <a:latin typeface="Times New Roman" pitchFamily="18" charset="0"/>
                    <a:cs typeface="Times New Roman" pitchFamily="18" charset="0"/>
                  </a:rPr>
                  <a:t>của sàn. ( Hình a )</a:t>
                </a:r>
              </a:p>
              <a:p>
                <a:r>
                  <a:rPr lang="en-US" sz="4000">
                    <a:solidFill>
                      <a:srgbClr val="002060"/>
                    </a:solidFill>
                    <a:latin typeface="Times New Roman" pitchFamily="18" charset="0"/>
                    <a:cs typeface="Times New Roman" pitchFamily="18" charset="0"/>
                  </a:rPr>
                  <a:t>Coi thùng hàng như một chất điểm ( hình b)</a:t>
                </a:r>
              </a:p>
            </p:txBody>
          </p:sp>
        </mc:Choice>
        <mc:Fallback>
          <p:sp>
            <p:nvSpPr>
              <p:cNvPr id="17" name="TextBox 16"/>
              <p:cNvSpPr txBox="1">
                <a:spLocks noRot="1" noChangeAspect="1" noMove="1" noResize="1" noEditPoints="1" noAdjustHandles="1" noChangeArrowheads="1" noChangeShapeType="1" noTextEdit="1"/>
              </p:cNvSpPr>
              <p:nvPr/>
            </p:nvSpPr>
            <p:spPr>
              <a:xfrm>
                <a:off x="6931660" y="5981700"/>
                <a:ext cx="11353800" cy="2703945"/>
              </a:xfrm>
              <a:prstGeom prst="rect">
                <a:avLst/>
              </a:prstGeom>
              <a:blipFill rotWithShape="1">
                <a:blip r:embed="rId4"/>
                <a:stretch>
                  <a:fillRect l="-1879" t="-1126" b="-8784"/>
                </a:stretch>
              </a:blipFill>
              <a:ln w="38100">
                <a:noFill/>
              </a:ln>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905963445"/>
              </p:ext>
            </p:extLst>
          </p:nvPr>
        </p:nvGraphicFramePr>
        <p:xfrm>
          <a:off x="0" y="5994400"/>
          <a:ext cx="6796605" cy="4853948"/>
        </p:xfrm>
        <a:graphic>
          <a:graphicData uri="http://schemas.openxmlformats.org/presentationml/2006/ole">
            <mc:AlternateContent xmlns:mc="http://schemas.openxmlformats.org/markup-compatibility/2006">
              <mc:Choice xmlns:v="urn:schemas-microsoft-com:vml" Requires="v">
                <p:oleObj spid="_x0000_s6160" name="Bitmap Image" r:id="rId5" imgW="4667902" imgH="2771429" progId="Paint.Picture">
                  <p:embed/>
                </p:oleObj>
              </mc:Choice>
              <mc:Fallback>
                <p:oleObj name="Bitmap Image" r:id="rId5" imgW="4667902" imgH="27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94400"/>
                        <a:ext cx="6796605" cy="4853948"/>
                      </a:xfrm>
                      <a:prstGeom prst="rect">
                        <a:avLst/>
                      </a:prstGeom>
                      <a:noFill/>
                    </p:spPr>
                  </p:pic>
                </p:oleObj>
              </mc:Fallback>
            </mc:AlternateContent>
          </a:graphicData>
        </a:graphic>
      </p:graphicFrame>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15240000" y="1235424"/>
            <a:ext cx="2895600" cy="2688876"/>
          </a:xfrm>
          <a:prstGeom prst="rect">
            <a:avLst/>
          </a:prstGeom>
          <a:noFill/>
          <a:ln>
            <a:noFill/>
          </a:ln>
        </p:spPr>
      </p:pic>
    </p:spTree>
    <p:extLst>
      <p:ext uri="{BB962C8B-B14F-4D97-AF65-F5344CB8AC3E}">
        <p14:creationId xmlns:p14="http://schemas.microsoft.com/office/powerpoint/2010/main" val="32425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 CÁC LOẠI BÀI TOÁN</a:t>
            </a:r>
            <a:endParaRPr lang="en-US" sz="36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784191" y="589093"/>
            <a:ext cx="10617009" cy="646331"/>
          </a:xfrm>
          <a:prstGeom prst="rect">
            <a:avLst/>
          </a:prstGeom>
        </p:spPr>
        <p:txBody>
          <a:bodyPr wrap="none">
            <a:spAutoFit/>
          </a:bodyPr>
          <a:lstStyle/>
          <a:p>
            <a:pPr algn="just"/>
            <a:r>
              <a:rPr lang="en-US" sz="3600">
                <a:solidFill>
                  <a:schemeClr val="accent2">
                    <a:lumMod val="60000"/>
                    <a:lumOff val="40000"/>
                  </a:schemeClr>
                </a:solidFill>
                <a:latin typeface="Times New Roman" pitchFamily="18" charset="0"/>
                <a:cs typeface="Times New Roman" pitchFamily="18" charset="0"/>
              </a:rPr>
              <a:t>2</a:t>
            </a:r>
            <a:r>
              <a:rPr lang="en-US" sz="3600" smtClean="0">
                <a:solidFill>
                  <a:schemeClr val="accent2">
                    <a:lumMod val="60000"/>
                    <a:lumOff val="40000"/>
                  </a:schemeClr>
                </a:solidFill>
                <a:latin typeface="Times New Roman" pitchFamily="18" charset="0"/>
                <a:cs typeface="Times New Roman" pitchFamily="18" charset="0"/>
              </a:rPr>
              <a:t>. Bài </a:t>
            </a:r>
            <a:r>
              <a:rPr lang="en-US" sz="3600">
                <a:solidFill>
                  <a:schemeClr val="accent2">
                    <a:lumMod val="60000"/>
                    <a:lumOff val="40000"/>
                  </a:schemeClr>
                </a:solidFill>
                <a:latin typeface="Times New Roman" pitchFamily="18" charset="0"/>
                <a:cs typeface="Times New Roman" pitchFamily="18" charset="0"/>
              </a:rPr>
              <a:t>toán xác </a:t>
            </a:r>
            <a:r>
              <a:rPr lang="en-US" sz="3600">
                <a:solidFill>
                  <a:schemeClr val="accent2">
                    <a:lumMod val="60000"/>
                    <a:lumOff val="40000"/>
                  </a:schemeClr>
                </a:solidFill>
                <a:latin typeface="Times New Roman" pitchFamily="18" charset="0"/>
                <a:cs typeface="Times New Roman" pitchFamily="18" charset="0"/>
              </a:rPr>
              <a:t>định </a:t>
            </a:r>
            <a:r>
              <a:rPr lang="en-US" sz="3600" smtClean="0">
                <a:solidFill>
                  <a:schemeClr val="accent2">
                    <a:lumMod val="60000"/>
                    <a:lumOff val="40000"/>
                  </a:schemeClr>
                </a:solidFill>
                <a:latin typeface="Times New Roman" pitchFamily="18" charset="0"/>
                <a:cs typeface="Times New Roman" pitchFamily="18" charset="0"/>
              </a:rPr>
              <a:t>lực tác dụng vào vật khi biết gia tốc</a:t>
            </a:r>
            <a:endParaRPr lang="en-US" sz="3600">
              <a:solidFill>
                <a:schemeClr val="accent2">
                  <a:lumMod val="60000"/>
                  <a:lumOff val="40000"/>
                </a:schemeClr>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5" name="TextBox 14"/>
              <p:cNvSpPr txBox="1"/>
              <p:nvPr/>
            </p:nvSpPr>
            <p:spPr>
              <a:xfrm>
                <a:off x="228600" y="1321080"/>
                <a:ext cx="14782800" cy="4468531"/>
              </a:xfrm>
              <a:prstGeom prst="rect">
                <a:avLst/>
              </a:prstGeom>
              <a:noFill/>
              <a:ln w="38100">
                <a:solidFill>
                  <a:schemeClr val="tx1"/>
                </a:solidFill>
              </a:ln>
            </p:spPr>
            <p:txBody>
              <a:bodyPr wrap="square" rtlCol="0">
                <a:spAutoFit/>
              </a:bodyPr>
              <a:lstStyle/>
              <a:p>
                <a:pPr algn="ctr"/>
                <a:r>
                  <a:rPr lang="en-US" sz="3200" b="1">
                    <a:solidFill>
                      <a:srgbClr val="002060"/>
                    </a:solidFill>
                    <a:latin typeface="Times New Roman" pitchFamily="18" charset="0"/>
                    <a:cs typeface="Times New Roman" pitchFamily="18" charset="0"/>
                  </a:rPr>
                  <a:t>PHIẾU HỌC TẬP </a:t>
                </a:r>
                <a:r>
                  <a:rPr lang="en-US" sz="3200" b="1">
                    <a:solidFill>
                      <a:srgbClr val="002060"/>
                    </a:solidFill>
                    <a:latin typeface="Times New Roman" pitchFamily="18" charset="0"/>
                    <a:cs typeface="Times New Roman" pitchFamily="18" charset="0"/>
                  </a:rPr>
                  <a:t>SỐ </a:t>
                </a:r>
                <a:r>
                  <a:rPr lang="en-US" sz="3200" b="1">
                    <a:solidFill>
                      <a:srgbClr val="002060"/>
                    </a:solidFill>
                    <a:latin typeface="Times New Roman" pitchFamily="18" charset="0"/>
                    <a:cs typeface="Times New Roman" pitchFamily="18" charset="0"/>
                  </a:rPr>
                  <a:t>3</a:t>
                </a:r>
                <a:endParaRPr lang="en-US" sz="3200" b="1" smtClean="0">
                  <a:solidFill>
                    <a:srgbClr val="002060"/>
                  </a:solidFill>
                  <a:latin typeface="Times New Roman" pitchFamily="18" charset="0"/>
                  <a:cs typeface="Times New Roman" pitchFamily="18" charset="0"/>
                </a:endParaRPr>
              </a:p>
              <a:p>
                <a:pPr algn="ctr"/>
                <a:r>
                  <a:rPr lang="en-US" sz="3200" b="1" smtClean="0">
                    <a:solidFill>
                      <a:srgbClr val="C00000"/>
                    </a:solidFill>
                    <a:latin typeface="Times New Roman" pitchFamily="18" charset="0"/>
                    <a:cs typeface="Times New Roman" pitchFamily="18" charset="0"/>
                  </a:rPr>
                  <a:t>( NHÓM 2)</a:t>
                </a:r>
                <a:endParaRPr lang="en-US" sz="3200">
                  <a:solidFill>
                    <a:srgbClr val="C00000"/>
                  </a:solidFill>
                  <a:latin typeface="Times New Roman" pitchFamily="18" charset="0"/>
                  <a:cs typeface="Times New Roman" pitchFamily="18" charset="0"/>
                </a:endParaRPr>
              </a:p>
              <a:p>
                <a:r>
                  <a:rPr lang="en-US" sz="3600" smtClean="0">
                    <a:solidFill>
                      <a:srgbClr val="002060"/>
                    </a:solidFill>
                    <a:latin typeface="Times New Roman" pitchFamily="18" charset="0"/>
                    <a:cs typeface="Times New Roman" pitchFamily="18" charset="0"/>
                  </a:rPr>
                  <a:t>Một người dùng dây buộc để kéo một thùng gỗ theo phương nằm ngang bằng một lực </a:t>
                </a:r>
                <a14:m>
                  <m:oMath xmlns:m="http://schemas.openxmlformats.org/officeDocument/2006/math">
                    <m:acc>
                      <m:accPr>
                        <m:chr m:val="⃗"/>
                        <m:ctrlPr>
                          <a:rPr lang="en-US" sz="3600">
                            <a:solidFill>
                              <a:srgbClr val="002060"/>
                            </a:solidFill>
                          </a:rPr>
                        </m:ctrlPr>
                      </m:accPr>
                      <m:e>
                        <m:r>
                          <m:rPr>
                            <m:sty m:val="p"/>
                          </m:rPr>
                          <a:rPr lang="en-US" sz="3600" i="0">
                            <a:solidFill>
                              <a:srgbClr val="002060"/>
                            </a:solidFill>
                          </a:rPr>
                          <m:t>F</m:t>
                        </m:r>
                      </m:e>
                    </m:acc>
                  </m:oMath>
                </a14:m>
                <a:r>
                  <a:rPr lang="en-US" sz="3600">
                    <a:solidFill>
                      <a:srgbClr val="002060"/>
                    </a:solidFill>
                    <a:latin typeface="Times New Roman" pitchFamily="18" charset="0"/>
                    <a:cs typeface="Times New Roman" pitchFamily="18" charset="0"/>
                  </a:rPr>
                  <a:t> . Khối lượng của thùng là 35kg. Hệ số ma sát giữa sàn và đáy thùng là 0,3. Lấy g= 9,8 m/s</a:t>
                </a:r>
                <a:r>
                  <a:rPr lang="en-US" sz="3600" baseline="30000">
                    <a:solidFill>
                      <a:srgbClr val="002060"/>
                    </a:solidFill>
                    <a:latin typeface="Times New Roman" pitchFamily="18" charset="0"/>
                    <a:cs typeface="Times New Roman" pitchFamily="18" charset="0"/>
                  </a:rPr>
                  <a:t>2</a:t>
                </a:r>
                <a:endParaRPr lang="en-US" sz="3600">
                  <a:solidFill>
                    <a:srgbClr val="002060"/>
                  </a:solidFill>
                  <a:latin typeface="Times New Roman" pitchFamily="18" charset="0"/>
                  <a:cs typeface="Times New Roman" pitchFamily="18" charset="0"/>
                </a:endParaRPr>
              </a:p>
              <a:p>
                <a:r>
                  <a:rPr lang="en-US" sz="3600">
                    <a:solidFill>
                      <a:srgbClr val="002060"/>
                    </a:solidFill>
                    <a:latin typeface="Times New Roman" pitchFamily="18" charset="0"/>
                    <a:cs typeface="Times New Roman" pitchFamily="18" charset="0"/>
                  </a:rPr>
                  <a:t>Tính độ lớn của lực kéo trong hai trường hợp:</a:t>
                </a:r>
              </a:p>
              <a:p>
                <a:r>
                  <a:rPr lang="en-US" sz="3600">
                    <a:solidFill>
                      <a:srgbClr val="002060"/>
                    </a:solidFill>
                    <a:latin typeface="Times New Roman" pitchFamily="18" charset="0"/>
                    <a:cs typeface="Times New Roman" pitchFamily="18" charset="0"/>
                  </a:rPr>
                  <a:t>a) Thùng trượt với gia tốc 0,2 m/s</a:t>
                </a:r>
                <a:r>
                  <a:rPr lang="en-US" sz="3600" baseline="30000">
                    <a:solidFill>
                      <a:srgbClr val="002060"/>
                    </a:solidFill>
                    <a:latin typeface="Times New Roman" pitchFamily="18" charset="0"/>
                    <a:cs typeface="Times New Roman" pitchFamily="18" charset="0"/>
                  </a:rPr>
                  <a:t>2</a:t>
                </a:r>
                <a:r>
                  <a:rPr lang="en-US" sz="3600">
                    <a:solidFill>
                      <a:srgbClr val="002060"/>
                    </a:solidFill>
                    <a:latin typeface="Times New Roman" pitchFamily="18" charset="0"/>
                    <a:cs typeface="Times New Roman" pitchFamily="18" charset="0"/>
                  </a:rPr>
                  <a:t>.</a:t>
                </a:r>
              </a:p>
              <a:p>
                <a:r>
                  <a:rPr lang="en-US" sz="3600">
                    <a:solidFill>
                      <a:srgbClr val="002060"/>
                    </a:solidFill>
                    <a:latin typeface="Times New Roman" pitchFamily="18" charset="0"/>
                    <a:cs typeface="Times New Roman" pitchFamily="18" charset="0"/>
                  </a:rPr>
                  <a:t>b) Thùng trượt đều.</a:t>
                </a:r>
              </a:p>
            </p:txBody>
          </p:sp>
        </mc:Choice>
        <mc:Fallback>
          <p:sp>
            <p:nvSpPr>
              <p:cNvPr id="15" name="TextBox 14"/>
              <p:cNvSpPr txBox="1">
                <a:spLocks noRot="1" noChangeAspect="1" noMove="1" noResize="1" noEditPoints="1" noAdjustHandles="1" noChangeArrowheads="1" noChangeShapeType="1" noTextEdit="1"/>
              </p:cNvSpPr>
              <p:nvPr/>
            </p:nvSpPr>
            <p:spPr>
              <a:xfrm>
                <a:off x="228600" y="1321080"/>
                <a:ext cx="14782800" cy="4468531"/>
              </a:xfrm>
              <a:prstGeom prst="rect">
                <a:avLst/>
              </a:prstGeom>
              <a:blipFill rotWithShape="1">
                <a:blip r:embed="rId3"/>
                <a:stretch>
                  <a:fillRect l="-1152" t="-1488" b="-3654"/>
                </a:stretch>
              </a:blipFill>
              <a:ln w="381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6931660" y="5981700"/>
                <a:ext cx="11353800" cy="3288657"/>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Áp dụng định luật 2 Newton cho chuyển động của vật theo 2 trục Ox và Oy. Ta có :</a:t>
                </a:r>
              </a:p>
              <a:p>
                <a14:m>
                  <m:oMathPara xmlns:m="http://schemas.openxmlformats.org/officeDocument/2006/math">
                    <m:oMathParaPr>
                      <m:jc m:val="centerGroup"/>
                    </m:oMathParaPr>
                    <m:oMath xmlns:m="http://schemas.openxmlformats.org/officeDocument/2006/math">
                      <m:d>
                        <m:dPr>
                          <m:begChr m:val="{"/>
                          <m:endChr m:val=""/>
                          <m:ctrlPr>
                            <a:rPr lang="en-US" sz="4000" i="1">
                              <a:solidFill>
                                <a:srgbClr val="002060"/>
                              </a:solidFill>
                            </a:rPr>
                          </m:ctrlPr>
                        </m:dPr>
                        <m:e>
                          <m:eqArr>
                            <m:eqArrPr>
                              <m:ctrlPr>
                                <a:rPr lang="en-US" sz="4000" i="1">
                                  <a:solidFill>
                                    <a:srgbClr val="002060"/>
                                  </a:solidFill>
                                </a:rPr>
                              </m:ctrlPr>
                            </m:eqArrPr>
                            <m:e>
                              <m:r>
                                <a:rPr lang="en-US" sz="4000" i="1">
                                  <a:solidFill>
                                    <a:srgbClr val="002060"/>
                                  </a:solidFill>
                                </a:rPr>
                                <m:t>𝑂𝑥</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𝑥</m:t>
                                  </m:r>
                                </m:sub>
                              </m:sSub>
                              <m:r>
                                <a:rPr lang="en-US" sz="4000" i="1">
                                  <a:solidFill>
                                    <a:srgbClr val="002060"/>
                                  </a:solidFill>
                                </a:rPr>
                                <m:t>=</m:t>
                              </m:r>
                              <m:r>
                                <a:rPr lang="en-US" sz="4000" i="1">
                                  <a:solidFill>
                                    <a:srgbClr val="002060"/>
                                  </a:solidFill>
                                </a:rPr>
                                <m:t>𝐹</m:t>
                              </m:r>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𝑚</m:t>
                              </m:r>
                              <m:r>
                                <a:rPr lang="en-US" sz="4000" i="1">
                                  <a:solidFill>
                                    <a:srgbClr val="002060"/>
                                  </a:solidFill>
                                </a:rPr>
                                <m:t>.</m:t>
                              </m:r>
                              <m:sSub>
                                <m:sSubPr>
                                  <m:ctrlPr>
                                    <a:rPr lang="en-US" sz="4000" i="1">
                                      <a:solidFill>
                                        <a:srgbClr val="002060"/>
                                      </a:solidFill>
                                    </a:rPr>
                                  </m:ctrlPr>
                                </m:sSubPr>
                                <m:e>
                                  <m:r>
                                    <a:rPr lang="en-US" sz="4000" i="1">
                                      <a:solidFill>
                                        <a:srgbClr val="002060"/>
                                      </a:solidFill>
                                    </a:rPr>
                                    <m:t>𝑎</m:t>
                                  </m:r>
                                </m:e>
                                <m:sub>
                                  <m:r>
                                    <a:rPr lang="en-US" sz="4000" i="1">
                                      <a:solidFill>
                                        <a:srgbClr val="002060"/>
                                      </a:solidFill>
                                    </a:rPr>
                                    <m:t>𝑥</m:t>
                                  </m:r>
                                </m:sub>
                              </m:sSub>
                              <m:r>
                                <a:rPr lang="en-US" sz="4000" i="1">
                                  <a:solidFill>
                                    <a:srgbClr val="002060"/>
                                  </a:solidFill>
                                </a:rPr>
                                <m:t>=</m:t>
                              </m:r>
                              <m:r>
                                <a:rPr lang="en-US" sz="4000" i="1">
                                  <a:solidFill>
                                    <a:srgbClr val="002060"/>
                                  </a:solidFill>
                                </a:rPr>
                                <m:t>𝑚</m:t>
                              </m:r>
                              <m:r>
                                <a:rPr lang="en-US" sz="4000" i="1">
                                  <a:solidFill>
                                    <a:srgbClr val="002060"/>
                                  </a:solidFill>
                                </a:rPr>
                                <m:t>.</m:t>
                              </m:r>
                              <m:r>
                                <a:rPr lang="en-US" sz="4000" i="1">
                                  <a:solidFill>
                                    <a:srgbClr val="002060"/>
                                  </a:solidFill>
                                </a:rPr>
                                <m:t>𝑎</m:t>
                              </m:r>
                              <m:r>
                                <a:rPr lang="en-US" sz="4000" i="1">
                                  <a:solidFill>
                                    <a:srgbClr val="002060"/>
                                  </a:solidFill>
                                </a:rPr>
                                <m:t> (1)</m:t>
                              </m:r>
                            </m:e>
                            <m:e>
                              <m:r>
                                <a:rPr lang="en-US" sz="4000" i="1">
                                  <a:solidFill>
                                    <a:srgbClr val="002060"/>
                                  </a:solidFill>
                                </a:rPr>
                                <m:t>𝑂𝑦</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𝑦</m:t>
                                  </m:r>
                                </m:sub>
                              </m:sSub>
                              <m:r>
                                <a:rPr lang="en-US" sz="4000" i="1">
                                  <a:solidFill>
                                    <a:srgbClr val="002060"/>
                                  </a:solidFill>
                                </a:rPr>
                                <m:t>=</m:t>
                              </m:r>
                              <m:r>
                                <a:rPr lang="en-US" sz="4000" i="1">
                                  <a:solidFill>
                                    <a:srgbClr val="002060"/>
                                  </a:solidFill>
                                </a:rPr>
                                <m:t>𝑁</m:t>
                              </m:r>
                              <m:r>
                                <a:rPr lang="en-US" sz="4000" i="1">
                                  <a:solidFill>
                                    <a:srgbClr val="002060"/>
                                  </a:solidFill>
                                </a:rPr>
                                <m:t>−</m:t>
                              </m:r>
                              <m:r>
                                <a:rPr lang="en-US" sz="4000" i="1">
                                  <a:solidFill>
                                    <a:srgbClr val="002060"/>
                                  </a:solidFill>
                                </a:rPr>
                                <m:t>𝑃</m:t>
                              </m:r>
                              <m:r>
                                <a:rPr lang="en-US" sz="4000" i="1">
                                  <a:solidFill>
                                    <a:srgbClr val="002060"/>
                                  </a:solidFill>
                                </a:rPr>
                                <m:t>=0                          (2)</m:t>
                              </m:r>
                            </m:e>
                            <m:e>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𝜇</m:t>
                              </m:r>
                              <m:r>
                                <a:rPr lang="en-US" sz="4000" i="1">
                                  <a:solidFill>
                                    <a:srgbClr val="002060"/>
                                  </a:solidFill>
                                </a:rPr>
                                <m:t>.</m:t>
                              </m:r>
                              <m:r>
                                <a:rPr lang="en-US" sz="4000" i="1">
                                  <a:solidFill>
                                    <a:srgbClr val="002060"/>
                                  </a:solidFill>
                                </a:rPr>
                                <m:t>𝑁</m:t>
                              </m:r>
                              <m:r>
                                <a:rPr lang="en-US" sz="4000" i="1">
                                  <a:solidFill>
                                    <a:srgbClr val="002060"/>
                                  </a:solidFill>
                                </a:rPr>
                                <m:t>                                            (3)</m:t>
                              </m:r>
                            </m:e>
                          </m:eqArr>
                        </m:e>
                      </m:d>
                    </m:oMath>
                  </m:oMathPara>
                </a14:m>
                <a:endParaRPr lang="en-US" sz="4000">
                  <a:solidFill>
                    <a:srgbClr val="002060"/>
                  </a:solidFill>
                  <a:latin typeface="Times New Roman" pitchFamily="18" charset="0"/>
                  <a:cs typeface="Times New Roman" pitchFamily="18"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6931660" y="5981700"/>
                <a:ext cx="11353800" cy="3288657"/>
              </a:xfrm>
              <a:prstGeom prst="rect">
                <a:avLst/>
              </a:prstGeom>
              <a:blipFill rotWithShape="1">
                <a:blip r:embed="rId4"/>
                <a:stretch>
                  <a:fillRect l="-1879" t="-3333" r="-1288"/>
                </a:stretch>
              </a:blipFill>
              <a:ln w="38100">
                <a:noFill/>
              </a:ln>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442463948"/>
              </p:ext>
            </p:extLst>
          </p:nvPr>
        </p:nvGraphicFramePr>
        <p:xfrm>
          <a:off x="0" y="5994400"/>
          <a:ext cx="6796605" cy="4853948"/>
        </p:xfrm>
        <a:graphic>
          <a:graphicData uri="http://schemas.openxmlformats.org/presentationml/2006/ole">
            <mc:AlternateContent xmlns:mc="http://schemas.openxmlformats.org/markup-compatibility/2006">
              <mc:Choice xmlns:v="urn:schemas-microsoft-com:vml" Requires="v">
                <p:oleObj spid="_x0000_s7183" name="Bitmap Image" r:id="rId5" imgW="4667902" imgH="2771429" progId="Paint.Picture">
                  <p:embed/>
                </p:oleObj>
              </mc:Choice>
              <mc:Fallback>
                <p:oleObj name="Bitmap Image" r:id="rId5" imgW="4667902" imgH="27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94400"/>
                        <a:ext cx="6796605" cy="4853948"/>
                      </a:xfrm>
                      <a:prstGeom prst="rect">
                        <a:avLst/>
                      </a:prstGeom>
                      <a:noFill/>
                    </p:spPr>
                  </p:pic>
                </p:oleObj>
              </mc:Fallback>
            </mc:AlternateContent>
          </a:graphicData>
        </a:graphic>
      </p:graphicFrame>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15240000" y="1235424"/>
            <a:ext cx="2895600" cy="2688876"/>
          </a:xfrm>
          <a:prstGeom prst="rect">
            <a:avLst/>
          </a:prstGeom>
          <a:noFill/>
          <a:ln>
            <a:noFill/>
          </a:ln>
        </p:spPr>
      </p:pic>
    </p:spTree>
    <p:extLst>
      <p:ext uri="{BB962C8B-B14F-4D97-AF65-F5344CB8AC3E}">
        <p14:creationId xmlns:p14="http://schemas.microsoft.com/office/powerpoint/2010/main" val="13621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 CÁC LOẠI BÀI TOÁN</a:t>
            </a:r>
            <a:endParaRPr lang="en-US" sz="36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784191" y="589093"/>
            <a:ext cx="10617009" cy="646331"/>
          </a:xfrm>
          <a:prstGeom prst="rect">
            <a:avLst/>
          </a:prstGeom>
        </p:spPr>
        <p:txBody>
          <a:bodyPr wrap="none">
            <a:spAutoFit/>
          </a:bodyPr>
          <a:lstStyle/>
          <a:p>
            <a:pPr algn="just"/>
            <a:r>
              <a:rPr lang="en-US" sz="3600">
                <a:solidFill>
                  <a:schemeClr val="accent2">
                    <a:lumMod val="60000"/>
                    <a:lumOff val="40000"/>
                  </a:schemeClr>
                </a:solidFill>
                <a:latin typeface="Times New Roman" pitchFamily="18" charset="0"/>
                <a:cs typeface="Times New Roman" pitchFamily="18" charset="0"/>
              </a:rPr>
              <a:t>2</a:t>
            </a:r>
            <a:r>
              <a:rPr lang="en-US" sz="3600" smtClean="0">
                <a:solidFill>
                  <a:schemeClr val="accent2">
                    <a:lumMod val="60000"/>
                    <a:lumOff val="40000"/>
                  </a:schemeClr>
                </a:solidFill>
                <a:latin typeface="Times New Roman" pitchFamily="18" charset="0"/>
                <a:cs typeface="Times New Roman" pitchFamily="18" charset="0"/>
              </a:rPr>
              <a:t>. Bài </a:t>
            </a:r>
            <a:r>
              <a:rPr lang="en-US" sz="3600">
                <a:solidFill>
                  <a:schemeClr val="accent2">
                    <a:lumMod val="60000"/>
                    <a:lumOff val="40000"/>
                  </a:schemeClr>
                </a:solidFill>
                <a:latin typeface="Times New Roman" pitchFamily="18" charset="0"/>
                <a:cs typeface="Times New Roman" pitchFamily="18" charset="0"/>
              </a:rPr>
              <a:t>toán xác </a:t>
            </a:r>
            <a:r>
              <a:rPr lang="en-US" sz="3600">
                <a:solidFill>
                  <a:schemeClr val="accent2">
                    <a:lumMod val="60000"/>
                    <a:lumOff val="40000"/>
                  </a:schemeClr>
                </a:solidFill>
                <a:latin typeface="Times New Roman" pitchFamily="18" charset="0"/>
                <a:cs typeface="Times New Roman" pitchFamily="18" charset="0"/>
              </a:rPr>
              <a:t>định </a:t>
            </a:r>
            <a:r>
              <a:rPr lang="en-US" sz="3600" smtClean="0">
                <a:solidFill>
                  <a:schemeClr val="accent2">
                    <a:lumMod val="60000"/>
                    <a:lumOff val="40000"/>
                  </a:schemeClr>
                </a:solidFill>
                <a:latin typeface="Times New Roman" pitchFamily="18" charset="0"/>
                <a:cs typeface="Times New Roman" pitchFamily="18" charset="0"/>
              </a:rPr>
              <a:t>lực tác dụng vào vật khi biết gia tốc</a:t>
            </a:r>
            <a:endParaRPr lang="en-US" sz="3600">
              <a:solidFill>
                <a:schemeClr val="accent2">
                  <a:lumMod val="60000"/>
                  <a:lumOff val="40000"/>
                </a:schemeClr>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5" name="TextBox 14"/>
              <p:cNvSpPr txBox="1"/>
              <p:nvPr/>
            </p:nvSpPr>
            <p:spPr>
              <a:xfrm>
                <a:off x="228600" y="1321080"/>
                <a:ext cx="14782800" cy="4468531"/>
              </a:xfrm>
              <a:prstGeom prst="rect">
                <a:avLst/>
              </a:prstGeom>
              <a:noFill/>
              <a:ln w="38100">
                <a:solidFill>
                  <a:schemeClr val="tx1"/>
                </a:solidFill>
              </a:ln>
            </p:spPr>
            <p:txBody>
              <a:bodyPr wrap="square" rtlCol="0">
                <a:spAutoFit/>
              </a:bodyPr>
              <a:lstStyle/>
              <a:p>
                <a:pPr algn="ctr"/>
                <a:r>
                  <a:rPr lang="en-US" sz="3200" b="1">
                    <a:solidFill>
                      <a:srgbClr val="002060"/>
                    </a:solidFill>
                    <a:latin typeface="Times New Roman" pitchFamily="18" charset="0"/>
                    <a:cs typeface="Times New Roman" pitchFamily="18" charset="0"/>
                  </a:rPr>
                  <a:t>PHIẾU HỌC TẬP </a:t>
                </a:r>
                <a:r>
                  <a:rPr lang="en-US" sz="3200" b="1">
                    <a:solidFill>
                      <a:srgbClr val="002060"/>
                    </a:solidFill>
                    <a:latin typeface="Times New Roman" pitchFamily="18" charset="0"/>
                    <a:cs typeface="Times New Roman" pitchFamily="18" charset="0"/>
                  </a:rPr>
                  <a:t>SỐ </a:t>
                </a:r>
                <a:r>
                  <a:rPr lang="en-US" sz="3200" b="1">
                    <a:solidFill>
                      <a:srgbClr val="002060"/>
                    </a:solidFill>
                    <a:latin typeface="Times New Roman" pitchFamily="18" charset="0"/>
                    <a:cs typeface="Times New Roman" pitchFamily="18" charset="0"/>
                  </a:rPr>
                  <a:t>3</a:t>
                </a:r>
                <a:endParaRPr lang="en-US" sz="3200" b="1" smtClean="0">
                  <a:solidFill>
                    <a:srgbClr val="002060"/>
                  </a:solidFill>
                  <a:latin typeface="Times New Roman" pitchFamily="18" charset="0"/>
                  <a:cs typeface="Times New Roman" pitchFamily="18" charset="0"/>
                </a:endParaRPr>
              </a:p>
              <a:p>
                <a:pPr algn="ctr"/>
                <a:r>
                  <a:rPr lang="en-US" sz="3200" b="1" smtClean="0">
                    <a:solidFill>
                      <a:srgbClr val="C00000"/>
                    </a:solidFill>
                    <a:latin typeface="Times New Roman" pitchFamily="18" charset="0"/>
                    <a:cs typeface="Times New Roman" pitchFamily="18" charset="0"/>
                  </a:rPr>
                  <a:t>( NHÓM 2)</a:t>
                </a:r>
                <a:endParaRPr lang="en-US" sz="3200">
                  <a:solidFill>
                    <a:srgbClr val="C00000"/>
                  </a:solidFill>
                  <a:latin typeface="Times New Roman" pitchFamily="18" charset="0"/>
                  <a:cs typeface="Times New Roman" pitchFamily="18" charset="0"/>
                </a:endParaRPr>
              </a:p>
              <a:p>
                <a:r>
                  <a:rPr lang="en-US" sz="3600" smtClean="0">
                    <a:solidFill>
                      <a:srgbClr val="002060"/>
                    </a:solidFill>
                    <a:latin typeface="Times New Roman" pitchFamily="18" charset="0"/>
                    <a:cs typeface="Times New Roman" pitchFamily="18" charset="0"/>
                  </a:rPr>
                  <a:t>Một người dùng dây buộc để kéo một thùng gỗ theo phương nằm ngang bằng một lực </a:t>
                </a:r>
                <a14:m>
                  <m:oMath xmlns:m="http://schemas.openxmlformats.org/officeDocument/2006/math">
                    <m:acc>
                      <m:accPr>
                        <m:chr m:val="⃗"/>
                        <m:ctrlPr>
                          <a:rPr lang="en-US" sz="3600">
                            <a:solidFill>
                              <a:srgbClr val="002060"/>
                            </a:solidFill>
                          </a:rPr>
                        </m:ctrlPr>
                      </m:accPr>
                      <m:e>
                        <m:r>
                          <m:rPr>
                            <m:sty m:val="p"/>
                          </m:rPr>
                          <a:rPr lang="en-US" sz="3600" i="0">
                            <a:solidFill>
                              <a:srgbClr val="002060"/>
                            </a:solidFill>
                          </a:rPr>
                          <m:t>F</m:t>
                        </m:r>
                      </m:e>
                    </m:acc>
                  </m:oMath>
                </a14:m>
                <a:r>
                  <a:rPr lang="en-US" sz="3600">
                    <a:solidFill>
                      <a:srgbClr val="002060"/>
                    </a:solidFill>
                    <a:latin typeface="Times New Roman" pitchFamily="18" charset="0"/>
                    <a:cs typeface="Times New Roman" pitchFamily="18" charset="0"/>
                  </a:rPr>
                  <a:t> . Khối lượng của thùng là 35kg. Hệ số ma sát giữa sàn và đáy thùng là 0,3. Lấy g= 9,8 m/s</a:t>
                </a:r>
                <a:r>
                  <a:rPr lang="en-US" sz="3600" baseline="30000">
                    <a:solidFill>
                      <a:srgbClr val="002060"/>
                    </a:solidFill>
                    <a:latin typeface="Times New Roman" pitchFamily="18" charset="0"/>
                    <a:cs typeface="Times New Roman" pitchFamily="18" charset="0"/>
                  </a:rPr>
                  <a:t>2</a:t>
                </a:r>
                <a:endParaRPr lang="en-US" sz="3600">
                  <a:solidFill>
                    <a:srgbClr val="002060"/>
                  </a:solidFill>
                  <a:latin typeface="Times New Roman" pitchFamily="18" charset="0"/>
                  <a:cs typeface="Times New Roman" pitchFamily="18" charset="0"/>
                </a:endParaRPr>
              </a:p>
              <a:p>
                <a:r>
                  <a:rPr lang="en-US" sz="3600">
                    <a:solidFill>
                      <a:srgbClr val="002060"/>
                    </a:solidFill>
                    <a:latin typeface="Times New Roman" pitchFamily="18" charset="0"/>
                    <a:cs typeface="Times New Roman" pitchFamily="18" charset="0"/>
                  </a:rPr>
                  <a:t>Tính độ lớn của lực kéo trong hai trường hợp:</a:t>
                </a:r>
              </a:p>
              <a:p>
                <a:r>
                  <a:rPr lang="en-US" sz="3600">
                    <a:solidFill>
                      <a:srgbClr val="002060"/>
                    </a:solidFill>
                    <a:latin typeface="Times New Roman" pitchFamily="18" charset="0"/>
                    <a:cs typeface="Times New Roman" pitchFamily="18" charset="0"/>
                  </a:rPr>
                  <a:t>a) Thùng trượt với gia tốc 0,2 m/s</a:t>
                </a:r>
                <a:r>
                  <a:rPr lang="en-US" sz="3600" baseline="30000">
                    <a:solidFill>
                      <a:srgbClr val="002060"/>
                    </a:solidFill>
                    <a:latin typeface="Times New Roman" pitchFamily="18" charset="0"/>
                    <a:cs typeface="Times New Roman" pitchFamily="18" charset="0"/>
                  </a:rPr>
                  <a:t>2</a:t>
                </a:r>
                <a:r>
                  <a:rPr lang="en-US" sz="3600">
                    <a:solidFill>
                      <a:srgbClr val="002060"/>
                    </a:solidFill>
                    <a:latin typeface="Times New Roman" pitchFamily="18" charset="0"/>
                    <a:cs typeface="Times New Roman" pitchFamily="18" charset="0"/>
                  </a:rPr>
                  <a:t>.</a:t>
                </a:r>
              </a:p>
              <a:p>
                <a:r>
                  <a:rPr lang="en-US" sz="3600">
                    <a:solidFill>
                      <a:srgbClr val="002060"/>
                    </a:solidFill>
                    <a:latin typeface="Times New Roman" pitchFamily="18" charset="0"/>
                    <a:cs typeface="Times New Roman" pitchFamily="18" charset="0"/>
                  </a:rPr>
                  <a:t>b) Thùng trượt đều.</a:t>
                </a:r>
              </a:p>
            </p:txBody>
          </p:sp>
        </mc:Choice>
        <mc:Fallback>
          <p:sp>
            <p:nvSpPr>
              <p:cNvPr id="15" name="TextBox 14"/>
              <p:cNvSpPr txBox="1">
                <a:spLocks noRot="1" noChangeAspect="1" noMove="1" noResize="1" noEditPoints="1" noAdjustHandles="1" noChangeArrowheads="1" noChangeShapeType="1" noTextEdit="1"/>
              </p:cNvSpPr>
              <p:nvPr/>
            </p:nvSpPr>
            <p:spPr>
              <a:xfrm>
                <a:off x="228600" y="1321080"/>
                <a:ext cx="14782800" cy="4468531"/>
              </a:xfrm>
              <a:prstGeom prst="rect">
                <a:avLst/>
              </a:prstGeom>
              <a:blipFill rotWithShape="1">
                <a:blip r:embed="rId3"/>
                <a:stretch>
                  <a:fillRect l="-1152" t="-1488" b="-3654"/>
                </a:stretch>
              </a:blipFill>
              <a:ln w="381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8763000" y="5981700"/>
                <a:ext cx="8308340" cy="1938992"/>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Giải hệ phương trình</a:t>
                </a:r>
              </a:p>
              <a:p>
                <a:r>
                  <a:rPr lang="en-US" sz="4000">
                    <a:solidFill>
                      <a:srgbClr val="002060"/>
                    </a:solidFill>
                    <a:latin typeface="Times New Roman" pitchFamily="18" charset="0"/>
                    <a:cs typeface="Times New Roman" pitchFamily="18" charset="0"/>
                  </a:rPr>
                  <a:t>Từ </a:t>
                </a:r>
                <a:r>
                  <a:rPr lang="en-US" sz="4000">
                    <a:solidFill>
                      <a:srgbClr val="C00000"/>
                    </a:solidFill>
                    <a:latin typeface="Times New Roman" pitchFamily="18" charset="0"/>
                    <a:cs typeface="Times New Roman" pitchFamily="18" charset="0"/>
                  </a:rPr>
                  <a:t>(2)</a:t>
                </a:r>
                <a:r>
                  <a:rPr lang="en-US" sz="4000">
                    <a:solidFill>
                      <a:srgbClr val="002060"/>
                    </a:solidFill>
                    <a:latin typeface="Times New Roman" pitchFamily="18" charset="0"/>
                    <a:cs typeface="Times New Roman" pitchFamily="18" charset="0"/>
                  </a:rPr>
                  <a:t> =&gt; N = P = m.g </a:t>
                </a:r>
              </a:p>
              <a:p>
                <a14:m>
                  <m:oMath xmlns:m="http://schemas.openxmlformats.org/officeDocument/2006/math">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𝜇</m:t>
                    </m:r>
                    <m:r>
                      <a:rPr lang="en-US" sz="4000" i="1">
                        <a:solidFill>
                          <a:srgbClr val="002060"/>
                        </a:solidFill>
                      </a:rPr>
                      <m:t>.</m:t>
                    </m:r>
                    <m:r>
                      <a:rPr lang="en-US" sz="4000" i="1">
                        <a:solidFill>
                          <a:srgbClr val="002060"/>
                        </a:solidFill>
                      </a:rPr>
                      <m:t>𝑁</m:t>
                    </m:r>
                  </m:oMath>
                </a14:m>
                <a:r>
                  <a:rPr lang="en-US" sz="4000">
                    <a:solidFill>
                      <a:srgbClr val="002060"/>
                    </a:solidFill>
                    <a:latin typeface="Times New Roman" pitchFamily="18" charset="0"/>
                    <a:cs typeface="Times New Roman" pitchFamily="18" charset="0"/>
                  </a:rPr>
                  <a:t> = </a:t>
                </a:r>
                <a14:m>
                  <m:oMath xmlns:m="http://schemas.openxmlformats.org/officeDocument/2006/math">
                    <m:r>
                      <a:rPr lang="en-US" sz="4000" i="1">
                        <a:solidFill>
                          <a:srgbClr val="002060"/>
                        </a:solidFill>
                      </a:rPr>
                      <m:t>𝜇</m:t>
                    </m:r>
                    <m:r>
                      <a:rPr lang="en-US" sz="4000" i="1">
                        <a:solidFill>
                          <a:srgbClr val="002060"/>
                        </a:solidFill>
                      </a:rPr>
                      <m:t>.</m:t>
                    </m:r>
                    <m:r>
                      <a:rPr lang="en-US" sz="4000" i="1">
                        <a:solidFill>
                          <a:srgbClr val="002060"/>
                        </a:solidFill>
                      </a:rPr>
                      <m:t>𝑚</m:t>
                    </m:r>
                    <m:r>
                      <a:rPr lang="en-US" sz="4000" i="1">
                        <a:solidFill>
                          <a:srgbClr val="002060"/>
                        </a:solidFill>
                      </a:rPr>
                      <m:t>.</m:t>
                    </m:r>
                    <m:r>
                      <a:rPr lang="en-US" sz="4000" i="1">
                        <a:solidFill>
                          <a:srgbClr val="002060"/>
                        </a:solidFill>
                      </a:rPr>
                      <m:t>𝑔</m:t>
                    </m:r>
                  </m:oMath>
                </a14:m>
                <a:endParaRPr lang="en-US" sz="4000">
                  <a:solidFill>
                    <a:srgbClr val="002060"/>
                  </a:solidFill>
                  <a:latin typeface="Times New Roman" pitchFamily="18" charset="0"/>
                  <a:cs typeface="Times New Roman" pitchFamily="18"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8763000" y="5981700"/>
                <a:ext cx="8308340" cy="1938992"/>
              </a:xfrm>
              <a:prstGeom prst="rect">
                <a:avLst/>
              </a:prstGeom>
              <a:blipFill rotWithShape="1">
                <a:blip r:embed="rId4"/>
                <a:stretch>
                  <a:fillRect l="-2643" t="-5660" b="-12579"/>
                </a:stretch>
              </a:blipFill>
              <a:ln w="38100">
                <a:noFill/>
              </a:ln>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88976231"/>
              </p:ext>
            </p:extLst>
          </p:nvPr>
        </p:nvGraphicFramePr>
        <p:xfrm>
          <a:off x="0" y="5994400"/>
          <a:ext cx="6796605" cy="4853948"/>
        </p:xfrm>
        <a:graphic>
          <a:graphicData uri="http://schemas.openxmlformats.org/presentationml/2006/ole">
            <mc:AlternateContent xmlns:mc="http://schemas.openxmlformats.org/markup-compatibility/2006">
              <mc:Choice xmlns:v="urn:schemas-microsoft-com:vml" Requires="v">
                <p:oleObj spid="_x0000_s8207" name="Bitmap Image" r:id="rId5" imgW="4667902" imgH="2771429" progId="Paint.Picture">
                  <p:embed/>
                </p:oleObj>
              </mc:Choice>
              <mc:Fallback>
                <p:oleObj name="Bitmap Image" r:id="rId5" imgW="4667902" imgH="27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94400"/>
                        <a:ext cx="6796605" cy="4853948"/>
                      </a:xfrm>
                      <a:prstGeom prst="rect">
                        <a:avLst/>
                      </a:prstGeom>
                      <a:noFill/>
                    </p:spPr>
                  </p:pic>
                </p:oleObj>
              </mc:Fallback>
            </mc:AlternateContent>
          </a:graphicData>
        </a:graphic>
      </p:graphicFrame>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15240000" y="1235424"/>
            <a:ext cx="2895600" cy="2688876"/>
          </a:xfrm>
          <a:prstGeom prst="rect">
            <a:avLst/>
          </a:prstGeom>
          <a:noFill/>
          <a:ln>
            <a:noFill/>
          </a:ln>
        </p:spPr>
      </p:pic>
      <mc:AlternateContent xmlns:mc="http://schemas.openxmlformats.org/markup-compatibility/2006">
        <mc:Choice xmlns:a14="http://schemas.microsoft.com/office/drawing/2010/main" Requires="a14">
          <p:sp>
            <p:nvSpPr>
              <p:cNvPr id="10" name="TextBox 9"/>
              <p:cNvSpPr txBox="1"/>
              <p:nvPr/>
            </p:nvSpPr>
            <p:spPr>
              <a:xfrm>
                <a:off x="8763000" y="7977544"/>
                <a:ext cx="8308340" cy="1938992"/>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Thay vào </a:t>
                </a:r>
                <a:r>
                  <a:rPr lang="en-US" sz="4000" smtClean="0">
                    <a:solidFill>
                      <a:srgbClr val="C00000"/>
                    </a:solidFill>
                    <a:latin typeface="Times New Roman" pitchFamily="18" charset="0"/>
                    <a:cs typeface="Times New Roman" pitchFamily="18" charset="0"/>
                  </a:rPr>
                  <a:t>(1)</a:t>
                </a:r>
                <a:r>
                  <a:rPr lang="en-US" sz="4000" smtClean="0">
                    <a:solidFill>
                      <a:srgbClr val="002060"/>
                    </a:solidFill>
                    <a:latin typeface="Times New Roman" pitchFamily="18" charset="0"/>
                    <a:cs typeface="Times New Roman" pitchFamily="18" charset="0"/>
                  </a:rPr>
                  <a:t>, ta được:</a:t>
                </a:r>
              </a:p>
              <a:p>
                <a:r>
                  <a:rPr lang="en-US" sz="4000">
                    <a:solidFill>
                      <a:srgbClr val="002060"/>
                    </a:solidFill>
                    <a:latin typeface="Times New Roman" pitchFamily="18" charset="0"/>
                    <a:cs typeface="Times New Roman" pitchFamily="18" charset="0"/>
                  </a:rPr>
                  <a:t>F = m.a + </a:t>
                </a:r>
                <a14:m>
                  <m:oMath xmlns:m="http://schemas.openxmlformats.org/officeDocument/2006/math">
                    <m:r>
                      <a:rPr lang="en-US" sz="4000" i="1">
                        <a:solidFill>
                          <a:srgbClr val="002060"/>
                        </a:solidFill>
                      </a:rPr>
                      <m:t>𝜇</m:t>
                    </m:r>
                    <m:r>
                      <a:rPr lang="en-US" sz="4000" i="1">
                        <a:solidFill>
                          <a:srgbClr val="002060"/>
                        </a:solidFill>
                      </a:rPr>
                      <m:t>.</m:t>
                    </m:r>
                    <m:r>
                      <a:rPr lang="en-US" sz="4000" i="1">
                        <a:solidFill>
                          <a:srgbClr val="002060"/>
                        </a:solidFill>
                      </a:rPr>
                      <m:t>𝑚</m:t>
                    </m:r>
                    <m:r>
                      <a:rPr lang="en-US" sz="4000" i="1">
                        <a:solidFill>
                          <a:srgbClr val="002060"/>
                        </a:solidFill>
                      </a:rPr>
                      <m:t>.</m:t>
                    </m:r>
                    <m:r>
                      <a:rPr lang="en-US" sz="4000" i="1">
                        <a:solidFill>
                          <a:srgbClr val="002060"/>
                        </a:solidFill>
                      </a:rPr>
                      <m:t>𝑔</m:t>
                    </m:r>
                  </m:oMath>
                </a14:m>
                <a:endParaRPr lang="en-US" sz="4000">
                  <a:solidFill>
                    <a:srgbClr val="002060"/>
                  </a:solidFill>
                  <a:latin typeface="Times New Roman" pitchFamily="18" charset="0"/>
                  <a:cs typeface="Times New Roman" pitchFamily="18" charset="0"/>
                </a:endParaRPr>
              </a:p>
              <a:p>
                <a:r>
                  <a:rPr lang="en-US" sz="4000">
                    <a:solidFill>
                      <a:srgbClr val="002060"/>
                    </a:solidFill>
                    <a:latin typeface="Times New Roman" pitchFamily="18" charset="0"/>
                    <a:cs typeface="Times New Roman" pitchFamily="18" charset="0"/>
                  </a:rPr>
                  <a:t>F = m.(a +</a:t>
                </a:r>
                <a14:m>
                  <m:oMath xmlns:m="http://schemas.openxmlformats.org/officeDocument/2006/math">
                    <m:r>
                      <a:rPr lang="en-US" sz="4000" i="1">
                        <a:solidFill>
                          <a:srgbClr val="002060"/>
                        </a:solidFill>
                      </a:rPr>
                      <m:t> </m:t>
                    </m:r>
                    <m:r>
                      <a:rPr lang="en-US" sz="4000" i="1">
                        <a:solidFill>
                          <a:srgbClr val="002060"/>
                        </a:solidFill>
                      </a:rPr>
                      <m:t>𝜇</m:t>
                    </m:r>
                    <m:r>
                      <a:rPr lang="en-US" sz="4000" i="1">
                        <a:solidFill>
                          <a:srgbClr val="002060"/>
                        </a:solidFill>
                      </a:rPr>
                      <m:t>.</m:t>
                    </m:r>
                    <m:r>
                      <a:rPr lang="en-US" sz="4000" i="1">
                        <a:solidFill>
                          <a:srgbClr val="002060"/>
                        </a:solidFill>
                      </a:rPr>
                      <m:t>𝑔</m:t>
                    </m:r>
                  </m:oMath>
                </a14:m>
                <a:r>
                  <a:rPr lang="en-US" sz="4000">
                    <a:solidFill>
                      <a:srgbClr val="002060"/>
                    </a:solidFill>
                    <a:latin typeface="Times New Roman" pitchFamily="18" charset="0"/>
                    <a:cs typeface="Times New Roman" pitchFamily="18" charset="0"/>
                  </a:rPr>
                  <a:t>)</a:t>
                </a:r>
              </a:p>
            </p:txBody>
          </p:sp>
        </mc:Choice>
        <mc:Fallback>
          <p:sp>
            <p:nvSpPr>
              <p:cNvPr id="10" name="TextBox 9"/>
              <p:cNvSpPr txBox="1">
                <a:spLocks noRot="1" noChangeAspect="1" noMove="1" noResize="1" noEditPoints="1" noAdjustHandles="1" noChangeArrowheads="1" noChangeShapeType="1" noTextEdit="1"/>
              </p:cNvSpPr>
              <p:nvPr/>
            </p:nvSpPr>
            <p:spPr>
              <a:xfrm>
                <a:off x="8763000" y="7977544"/>
                <a:ext cx="8308340" cy="1938992"/>
              </a:xfrm>
              <a:prstGeom prst="rect">
                <a:avLst/>
              </a:prstGeom>
              <a:blipFill rotWithShape="1">
                <a:blip r:embed="rId8"/>
                <a:stretch>
                  <a:fillRect l="-2643" t="-5660" b="-12579"/>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394467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 CÁC LOẠI BÀI TOÁN</a:t>
            </a:r>
            <a:endParaRPr lang="en-US" sz="36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784191" y="589093"/>
            <a:ext cx="10617009" cy="646331"/>
          </a:xfrm>
          <a:prstGeom prst="rect">
            <a:avLst/>
          </a:prstGeom>
        </p:spPr>
        <p:txBody>
          <a:bodyPr wrap="none">
            <a:spAutoFit/>
          </a:bodyPr>
          <a:lstStyle/>
          <a:p>
            <a:pPr algn="just"/>
            <a:r>
              <a:rPr lang="en-US" sz="3600">
                <a:solidFill>
                  <a:schemeClr val="accent2">
                    <a:lumMod val="60000"/>
                    <a:lumOff val="40000"/>
                  </a:schemeClr>
                </a:solidFill>
                <a:latin typeface="Times New Roman" pitchFamily="18" charset="0"/>
                <a:cs typeface="Times New Roman" pitchFamily="18" charset="0"/>
              </a:rPr>
              <a:t>2</a:t>
            </a:r>
            <a:r>
              <a:rPr lang="en-US" sz="3600" smtClean="0">
                <a:solidFill>
                  <a:schemeClr val="accent2">
                    <a:lumMod val="60000"/>
                    <a:lumOff val="40000"/>
                  </a:schemeClr>
                </a:solidFill>
                <a:latin typeface="Times New Roman" pitchFamily="18" charset="0"/>
                <a:cs typeface="Times New Roman" pitchFamily="18" charset="0"/>
              </a:rPr>
              <a:t>. Bài </a:t>
            </a:r>
            <a:r>
              <a:rPr lang="en-US" sz="3600">
                <a:solidFill>
                  <a:schemeClr val="accent2">
                    <a:lumMod val="60000"/>
                    <a:lumOff val="40000"/>
                  </a:schemeClr>
                </a:solidFill>
                <a:latin typeface="Times New Roman" pitchFamily="18" charset="0"/>
                <a:cs typeface="Times New Roman" pitchFamily="18" charset="0"/>
              </a:rPr>
              <a:t>toán xác </a:t>
            </a:r>
            <a:r>
              <a:rPr lang="en-US" sz="3600">
                <a:solidFill>
                  <a:schemeClr val="accent2">
                    <a:lumMod val="60000"/>
                    <a:lumOff val="40000"/>
                  </a:schemeClr>
                </a:solidFill>
                <a:latin typeface="Times New Roman" pitchFamily="18" charset="0"/>
                <a:cs typeface="Times New Roman" pitchFamily="18" charset="0"/>
              </a:rPr>
              <a:t>định </a:t>
            </a:r>
            <a:r>
              <a:rPr lang="en-US" sz="3600" smtClean="0">
                <a:solidFill>
                  <a:schemeClr val="accent2">
                    <a:lumMod val="60000"/>
                    <a:lumOff val="40000"/>
                  </a:schemeClr>
                </a:solidFill>
                <a:latin typeface="Times New Roman" pitchFamily="18" charset="0"/>
                <a:cs typeface="Times New Roman" pitchFamily="18" charset="0"/>
              </a:rPr>
              <a:t>lực tác dụng vào vật khi biết gia tốc</a:t>
            </a:r>
            <a:endParaRPr lang="en-US" sz="3600">
              <a:solidFill>
                <a:schemeClr val="accent2">
                  <a:lumMod val="60000"/>
                  <a:lumOff val="40000"/>
                </a:schemeClr>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5" name="TextBox 14"/>
              <p:cNvSpPr txBox="1"/>
              <p:nvPr/>
            </p:nvSpPr>
            <p:spPr>
              <a:xfrm>
                <a:off x="228600" y="1321080"/>
                <a:ext cx="14782800" cy="4468531"/>
              </a:xfrm>
              <a:prstGeom prst="rect">
                <a:avLst/>
              </a:prstGeom>
              <a:noFill/>
              <a:ln w="38100">
                <a:solidFill>
                  <a:schemeClr val="tx1"/>
                </a:solidFill>
              </a:ln>
            </p:spPr>
            <p:txBody>
              <a:bodyPr wrap="square" rtlCol="0">
                <a:spAutoFit/>
              </a:bodyPr>
              <a:lstStyle/>
              <a:p>
                <a:pPr algn="ctr"/>
                <a:r>
                  <a:rPr lang="en-US" sz="3200" b="1">
                    <a:solidFill>
                      <a:srgbClr val="002060"/>
                    </a:solidFill>
                    <a:latin typeface="Times New Roman" pitchFamily="18" charset="0"/>
                    <a:cs typeface="Times New Roman" pitchFamily="18" charset="0"/>
                  </a:rPr>
                  <a:t>PHIẾU HỌC TẬP </a:t>
                </a:r>
                <a:r>
                  <a:rPr lang="en-US" sz="3200" b="1">
                    <a:solidFill>
                      <a:srgbClr val="002060"/>
                    </a:solidFill>
                    <a:latin typeface="Times New Roman" pitchFamily="18" charset="0"/>
                    <a:cs typeface="Times New Roman" pitchFamily="18" charset="0"/>
                  </a:rPr>
                  <a:t>SỐ </a:t>
                </a:r>
                <a:r>
                  <a:rPr lang="en-US" sz="3200" b="1">
                    <a:solidFill>
                      <a:srgbClr val="002060"/>
                    </a:solidFill>
                    <a:latin typeface="Times New Roman" pitchFamily="18" charset="0"/>
                    <a:cs typeface="Times New Roman" pitchFamily="18" charset="0"/>
                  </a:rPr>
                  <a:t>3</a:t>
                </a:r>
                <a:endParaRPr lang="en-US" sz="3200" b="1" smtClean="0">
                  <a:solidFill>
                    <a:srgbClr val="002060"/>
                  </a:solidFill>
                  <a:latin typeface="Times New Roman" pitchFamily="18" charset="0"/>
                  <a:cs typeface="Times New Roman" pitchFamily="18" charset="0"/>
                </a:endParaRPr>
              </a:p>
              <a:p>
                <a:pPr algn="ctr"/>
                <a:r>
                  <a:rPr lang="en-US" sz="3200" b="1" smtClean="0">
                    <a:solidFill>
                      <a:srgbClr val="C00000"/>
                    </a:solidFill>
                    <a:latin typeface="Times New Roman" pitchFamily="18" charset="0"/>
                    <a:cs typeface="Times New Roman" pitchFamily="18" charset="0"/>
                  </a:rPr>
                  <a:t>( NHÓM 2)</a:t>
                </a:r>
                <a:endParaRPr lang="en-US" sz="3200">
                  <a:solidFill>
                    <a:srgbClr val="C00000"/>
                  </a:solidFill>
                  <a:latin typeface="Times New Roman" pitchFamily="18" charset="0"/>
                  <a:cs typeface="Times New Roman" pitchFamily="18" charset="0"/>
                </a:endParaRPr>
              </a:p>
              <a:p>
                <a:r>
                  <a:rPr lang="en-US" sz="3600" smtClean="0">
                    <a:solidFill>
                      <a:srgbClr val="002060"/>
                    </a:solidFill>
                    <a:latin typeface="Times New Roman" pitchFamily="18" charset="0"/>
                    <a:cs typeface="Times New Roman" pitchFamily="18" charset="0"/>
                  </a:rPr>
                  <a:t>Một người dùng dây buộc để kéo một thùng gỗ theo phương nằm ngang bằng một lực </a:t>
                </a:r>
                <a14:m>
                  <m:oMath xmlns:m="http://schemas.openxmlformats.org/officeDocument/2006/math">
                    <m:acc>
                      <m:accPr>
                        <m:chr m:val="⃗"/>
                        <m:ctrlPr>
                          <a:rPr lang="en-US" sz="3600">
                            <a:solidFill>
                              <a:srgbClr val="002060"/>
                            </a:solidFill>
                          </a:rPr>
                        </m:ctrlPr>
                      </m:accPr>
                      <m:e>
                        <m:r>
                          <m:rPr>
                            <m:sty m:val="p"/>
                          </m:rPr>
                          <a:rPr lang="en-US" sz="3600" i="0">
                            <a:solidFill>
                              <a:srgbClr val="002060"/>
                            </a:solidFill>
                          </a:rPr>
                          <m:t>F</m:t>
                        </m:r>
                      </m:e>
                    </m:acc>
                  </m:oMath>
                </a14:m>
                <a:r>
                  <a:rPr lang="en-US" sz="3600">
                    <a:solidFill>
                      <a:srgbClr val="002060"/>
                    </a:solidFill>
                    <a:latin typeface="Times New Roman" pitchFamily="18" charset="0"/>
                    <a:cs typeface="Times New Roman" pitchFamily="18" charset="0"/>
                  </a:rPr>
                  <a:t> . Khối lượng của thùng là 35kg. Hệ số ma sát giữa sàn và đáy thùng là 0,3. Lấy g= 9,8 m/s</a:t>
                </a:r>
                <a:r>
                  <a:rPr lang="en-US" sz="3600" baseline="30000">
                    <a:solidFill>
                      <a:srgbClr val="002060"/>
                    </a:solidFill>
                    <a:latin typeface="Times New Roman" pitchFamily="18" charset="0"/>
                    <a:cs typeface="Times New Roman" pitchFamily="18" charset="0"/>
                  </a:rPr>
                  <a:t>2</a:t>
                </a:r>
                <a:endParaRPr lang="en-US" sz="3600">
                  <a:solidFill>
                    <a:srgbClr val="002060"/>
                  </a:solidFill>
                  <a:latin typeface="Times New Roman" pitchFamily="18" charset="0"/>
                  <a:cs typeface="Times New Roman" pitchFamily="18" charset="0"/>
                </a:endParaRPr>
              </a:p>
              <a:p>
                <a:r>
                  <a:rPr lang="en-US" sz="3600">
                    <a:solidFill>
                      <a:srgbClr val="002060"/>
                    </a:solidFill>
                    <a:latin typeface="Times New Roman" pitchFamily="18" charset="0"/>
                    <a:cs typeface="Times New Roman" pitchFamily="18" charset="0"/>
                  </a:rPr>
                  <a:t>Tính độ lớn của lực kéo trong hai trường hợp:</a:t>
                </a:r>
              </a:p>
              <a:p>
                <a:r>
                  <a:rPr lang="en-US" sz="3600">
                    <a:solidFill>
                      <a:srgbClr val="002060"/>
                    </a:solidFill>
                    <a:latin typeface="Times New Roman" pitchFamily="18" charset="0"/>
                    <a:cs typeface="Times New Roman" pitchFamily="18" charset="0"/>
                  </a:rPr>
                  <a:t>a) Thùng trượt với gia tốc 0,2 m/s</a:t>
                </a:r>
                <a:r>
                  <a:rPr lang="en-US" sz="3600" baseline="30000">
                    <a:solidFill>
                      <a:srgbClr val="002060"/>
                    </a:solidFill>
                    <a:latin typeface="Times New Roman" pitchFamily="18" charset="0"/>
                    <a:cs typeface="Times New Roman" pitchFamily="18" charset="0"/>
                  </a:rPr>
                  <a:t>2</a:t>
                </a:r>
                <a:r>
                  <a:rPr lang="en-US" sz="3600">
                    <a:solidFill>
                      <a:srgbClr val="002060"/>
                    </a:solidFill>
                    <a:latin typeface="Times New Roman" pitchFamily="18" charset="0"/>
                    <a:cs typeface="Times New Roman" pitchFamily="18" charset="0"/>
                  </a:rPr>
                  <a:t>.</a:t>
                </a:r>
              </a:p>
              <a:p>
                <a:r>
                  <a:rPr lang="en-US" sz="3600">
                    <a:solidFill>
                      <a:srgbClr val="002060"/>
                    </a:solidFill>
                    <a:latin typeface="Times New Roman" pitchFamily="18" charset="0"/>
                    <a:cs typeface="Times New Roman" pitchFamily="18" charset="0"/>
                  </a:rPr>
                  <a:t>b) Thùng trượt đều.</a:t>
                </a:r>
              </a:p>
            </p:txBody>
          </p:sp>
        </mc:Choice>
        <mc:Fallback>
          <p:sp>
            <p:nvSpPr>
              <p:cNvPr id="15" name="TextBox 14"/>
              <p:cNvSpPr txBox="1">
                <a:spLocks noRot="1" noChangeAspect="1" noMove="1" noResize="1" noEditPoints="1" noAdjustHandles="1" noChangeArrowheads="1" noChangeShapeType="1" noTextEdit="1"/>
              </p:cNvSpPr>
              <p:nvPr/>
            </p:nvSpPr>
            <p:spPr>
              <a:xfrm>
                <a:off x="228600" y="1321080"/>
                <a:ext cx="14782800" cy="4468531"/>
              </a:xfrm>
              <a:prstGeom prst="rect">
                <a:avLst/>
              </a:prstGeom>
              <a:blipFill rotWithShape="1">
                <a:blip r:embed="rId3"/>
                <a:stretch>
                  <a:fillRect l="-1152" t="-1488" b="-3654"/>
                </a:stretch>
              </a:blipFill>
              <a:ln w="381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8763000" y="6023908"/>
                <a:ext cx="8308340" cy="1938992"/>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a) Thùng trượt với gia tốc a = 0,2 m/s</a:t>
                </a:r>
                <a:r>
                  <a:rPr lang="en-US" sz="4000" baseline="30000">
                    <a:solidFill>
                      <a:srgbClr val="002060"/>
                    </a:solidFill>
                    <a:latin typeface="Times New Roman" pitchFamily="18" charset="0"/>
                    <a:cs typeface="Times New Roman" pitchFamily="18" charset="0"/>
                  </a:rPr>
                  <a:t>2</a:t>
                </a:r>
                <a:endParaRPr lang="en-US" sz="4000">
                  <a:solidFill>
                    <a:srgbClr val="002060"/>
                  </a:solidFill>
                  <a:latin typeface="Times New Roman" pitchFamily="18" charset="0"/>
                  <a:cs typeface="Times New Roman" pitchFamily="18" charset="0"/>
                </a:endParaRPr>
              </a:p>
              <a:p>
                <a:r>
                  <a:rPr lang="en-US" sz="4000">
                    <a:solidFill>
                      <a:srgbClr val="002060"/>
                    </a:solidFill>
                    <a:latin typeface="Times New Roman" pitchFamily="18" charset="0"/>
                    <a:cs typeface="Times New Roman" pitchFamily="18" charset="0"/>
                  </a:rPr>
                  <a:t>F = m.(a +</a:t>
                </a:r>
                <a14:m>
                  <m:oMath xmlns:m="http://schemas.openxmlformats.org/officeDocument/2006/math">
                    <m:r>
                      <a:rPr lang="en-US" sz="4000" i="1">
                        <a:solidFill>
                          <a:srgbClr val="002060"/>
                        </a:solidFill>
                      </a:rPr>
                      <m:t> </m:t>
                    </m:r>
                    <m:r>
                      <a:rPr lang="en-US" sz="4000" i="1">
                        <a:solidFill>
                          <a:srgbClr val="002060"/>
                        </a:solidFill>
                      </a:rPr>
                      <m:t>𝜇</m:t>
                    </m:r>
                    <m:r>
                      <a:rPr lang="en-US" sz="4000" i="1">
                        <a:solidFill>
                          <a:srgbClr val="002060"/>
                        </a:solidFill>
                      </a:rPr>
                      <m:t>.</m:t>
                    </m:r>
                    <m:r>
                      <a:rPr lang="en-US" sz="4000" i="1">
                        <a:solidFill>
                          <a:srgbClr val="002060"/>
                        </a:solidFill>
                      </a:rPr>
                      <m:t>𝑔</m:t>
                    </m:r>
                  </m:oMath>
                </a14:m>
                <a:r>
                  <a:rPr lang="en-US" sz="4000">
                    <a:solidFill>
                      <a:srgbClr val="002060"/>
                    </a:solidFill>
                    <a:latin typeface="Times New Roman" pitchFamily="18" charset="0"/>
                    <a:cs typeface="Times New Roman" pitchFamily="18" charset="0"/>
                  </a:rPr>
                  <a:t>) = 35.(0,2 + 0,3.9,8) </a:t>
                </a:r>
              </a:p>
              <a:p>
                <a:r>
                  <a:rPr lang="en-US" sz="4000">
                    <a:solidFill>
                      <a:srgbClr val="002060"/>
                    </a:solidFill>
                    <a:latin typeface="Times New Roman" pitchFamily="18" charset="0"/>
                    <a:cs typeface="Times New Roman" pitchFamily="18" charset="0"/>
                  </a:rPr>
                  <a:t>   = </a:t>
                </a:r>
                <a:r>
                  <a:rPr lang="en-US" sz="4000">
                    <a:solidFill>
                      <a:srgbClr val="C00000"/>
                    </a:solidFill>
                    <a:latin typeface="Times New Roman" pitchFamily="18" charset="0"/>
                    <a:cs typeface="Times New Roman" pitchFamily="18" charset="0"/>
                  </a:rPr>
                  <a:t>109,9N</a:t>
                </a:r>
              </a:p>
            </p:txBody>
          </p:sp>
        </mc:Choice>
        <mc:Fallback>
          <p:sp>
            <p:nvSpPr>
              <p:cNvPr id="17" name="TextBox 16"/>
              <p:cNvSpPr txBox="1">
                <a:spLocks noRot="1" noChangeAspect="1" noMove="1" noResize="1" noEditPoints="1" noAdjustHandles="1" noChangeArrowheads="1" noChangeShapeType="1" noTextEdit="1"/>
              </p:cNvSpPr>
              <p:nvPr/>
            </p:nvSpPr>
            <p:spPr>
              <a:xfrm>
                <a:off x="8763000" y="6023908"/>
                <a:ext cx="8308340" cy="1938992"/>
              </a:xfrm>
              <a:prstGeom prst="rect">
                <a:avLst/>
              </a:prstGeom>
              <a:blipFill rotWithShape="1">
                <a:blip r:embed="rId4"/>
                <a:stretch>
                  <a:fillRect l="-2643" t="-5660" b="-12579"/>
                </a:stretch>
              </a:blipFill>
              <a:ln w="38100">
                <a:noFill/>
              </a:ln>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486655580"/>
              </p:ext>
            </p:extLst>
          </p:nvPr>
        </p:nvGraphicFramePr>
        <p:xfrm>
          <a:off x="0" y="5994400"/>
          <a:ext cx="6796605" cy="4853948"/>
        </p:xfrm>
        <a:graphic>
          <a:graphicData uri="http://schemas.openxmlformats.org/presentationml/2006/ole">
            <mc:AlternateContent xmlns:mc="http://schemas.openxmlformats.org/markup-compatibility/2006">
              <mc:Choice xmlns:v="urn:schemas-microsoft-com:vml" Requires="v">
                <p:oleObj spid="_x0000_s9231" name="Bitmap Image" r:id="rId5" imgW="4667902" imgH="2771429" progId="Paint.Picture">
                  <p:embed/>
                </p:oleObj>
              </mc:Choice>
              <mc:Fallback>
                <p:oleObj name="Bitmap Image" r:id="rId5" imgW="4667902" imgH="27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94400"/>
                        <a:ext cx="6796605" cy="4853948"/>
                      </a:xfrm>
                      <a:prstGeom prst="rect">
                        <a:avLst/>
                      </a:prstGeom>
                      <a:noFill/>
                    </p:spPr>
                  </p:pic>
                </p:oleObj>
              </mc:Fallback>
            </mc:AlternateContent>
          </a:graphicData>
        </a:graphic>
      </p:graphicFrame>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15240000" y="1235424"/>
            <a:ext cx="2895600" cy="2688876"/>
          </a:xfrm>
          <a:prstGeom prst="rect">
            <a:avLst/>
          </a:prstGeom>
          <a:noFill/>
          <a:ln>
            <a:noFill/>
          </a:ln>
        </p:spPr>
      </p:pic>
      <mc:AlternateContent xmlns:mc="http://schemas.openxmlformats.org/markup-compatibility/2006">
        <mc:Choice xmlns:a14="http://schemas.microsoft.com/office/drawing/2010/main" Requires="a14">
          <p:sp>
            <p:nvSpPr>
              <p:cNvPr id="10" name="TextBox 9"/>
              <p:cNvSpPr txBox="1"/>
              <p:nvPr/>
            </p:nvSpPr>
            <p:spPr>
              <a:xfrm>
                <a:off x="8763000" y="8546504"/>
                <a:ext cx="8308340" cy="1323439"/>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b) Thùng trượt đều ( a = 0)</a:t>
                </a:r>
              </a:p>
              <a:p>
                <a14:m>
                  <m:oMath xmlns:m="http://schemas.openxmlformats.org/officeDocument/2006/math">
                    <m:r>
                      <a:rPr lang="en-SG" sz="4000" i="1">
                        <a:solidFill>
                          <a:srgbClr val="002060"/>
                        </a:solidFill>
                      </a:rPr>
                      <m:t>𝐹</m:t>
                    </m:r>
                  </m:oMath>
                </a14:m>
                <a:r>
                  <a:rPr lang="en-SG" sz="4000">
                    <a:solidFill>
                      <a:srgbClr val="002060"/>
                    </a:solidFill>
                    <a:latin typeface="Times New Roman" pitchFamily="18" charset="0"/>
                    <a:cs typeface="Times New Roman" pitchFamily="18" charset="0"/>
                  </a:rPr>
                  <a:t> </a:t>
                </a:r>
                <a:r>
                  <a:rPr lang="en-US" sz="4000">
                    <a:solidFill>
                      <a:srgbClr val="002060"/>
                    </a:solidFill>
                    <a:latin typeface="Times New Roman" pitchFamily="18" charset="0"/>
                    <a:cs typeface="Times New Roman" pitchFamily="18" charset="0"/>
                  </a:rPr>
                  <a:t>= </a:t>
                </a:r>
                <a14:m>
                  <m:oMath xmlns:m="http://schemas.openxmlformats.org/officeDocument/2006/math">
                    <m:r>
                      <a:rPr lang="en-US" sz="4000" i="1">
                        <a:solidFill>
                          <a:srgbClr val="002060"/>
                        </a:solidFill>
                      </a:rPr>
                      <m:t>𝜇</m:t>
                    </m:r>
                    <m:r>
                      <a:rPr lang="en-US" sz="4000" i="1">
                        <a:solidFill>
                          <a:srgbClr val="002060"/>
                        </a:solidFill>
                      </a:rPr>
                      <m:t>.</m:t>
                    </m:r>
                    <m:r>
                      <a:rPr lang="en-US" sz="4000" i="1">
                        <a:solidFill>
                          <a:srgbClr val="002060"/>
                        </a:solidFill>
                      </a:rPr>
                      <m:t>𝑚</m:t>
                    </m:r>
                    <m:r>
                      <a:rPr lang="en-US" sz="4000" i="1">
                        <a:solidFill>
                          <a:srgbClr val="002060"/>
                        </a:solidFill>
                      </a:rPr>
                      <m:t>.</m:t>
                    </m:r>
                    <m:r>
                      <a:rPr lang="en-US" sz="4000" i="1">
                        <a:solidFill>
                          <a:srgbClr val="002060"/>
                        </a:solidFill>
                      </a:rPr>
                      <m:t>𝑔</m:t>
                    </m:r>
                  </m:oMath>
                </a14:m>
                <a:r>
                  <a:rPr lang="en-US" sz="4000">
                    <a:solidFill>
                      <a:srgbClr val="002060"/>
                    </a:solidFill>
                    <a:latin typeface="Times New Roman" pitchFamily="18" charset="0"/>
                    <a:cs typeface="Times New Roman" pitchFamily="18" charset="0"/>
                  </a:rPr>
                  <a:t> = 0,3. 35. 9,8 = </a:t>
                </a:r>
                <a:r>
                  <a:rPr lang="en-US" sz="4000">
                    <a:solidFill>
                      <a:srgbClr val="C00000"/>
                    </a:solidFill>
                    <a:latin typeface="Times New Roman" pitchFamily="18" charset="0"/>
                    <a:cs typeface="Times New Roman" pitchFamily="18" charset="0"/>
                  </a:rPr>
                  <a:t>102,9N</a:t>
                </a:r>
                <a:r>
                  <a:rPr lang="en-US" sz="4000">
                    <a:solidFill>
                      <a:srgbClr val="002060"/>
                    </a:solidFill>
                    <a:latin typeface="Times New Roman" pitchFamily="18" charset="0"/>
                    <a:cs typeface="Times New Roman" pitchFamily="18" charset="0"/>
                  </a:rPr>
                  <a:t> </a:t>
                </a:r>
              </a:p>
            </p:txBody>
          </p:sp>
        </mc:Choice>
        <mc:Fallback>
          <p:sp>
            <p:nvSpPr>
              <p:cNvPr id="10" name="TextBox 9"/>
              <p:cNvSpPr txBox="1">
                <a:spLocks noRot="1" noChangeAspect="1" noMove="1" noResize="1" noEditPoints="1" noAdjustHandles="1" noChangeArrowheads="1" noChangeShapeType="1" noTextEdit="1"/>
              </p:cNvSpPr>
              <p:nvPr/>
            </p:nvSpPr>
            <p:spPr>
              <a:xfrm>
                <a:off x="8763000" y="8546504"/>
                <a:ext cx="8308340" cy="1323439"/>
              </a:xfrm>
              <a:prstGeom prst="rect">
                <a:avLst/>
              </a:prstGeom>
              <a:blipFill rotWithShape="1">
                <a:blip r:embed="rId8"/>
                <a:stretch>
                  <a:fillRect l="-2643" t="-8295" b="-18894"/>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38882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 CÁC LOẠI BÀI TOÁN</a:t>
            </a:r>
            <a:endParaRPr lang="en-US" sz="36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784191" y="589093"/>
            <a:ext cx="10617009" cy="646331"/>
          </a:xfrm>
          <a:prstGeom prst="rect">
            <a:avLst/>
          </a:prstGeom>
        </p:spPr>
        <p:txBody>
          <a:bodyPr wrap="none">
            <a:spAutoFit/>
          </a:bodyPr>
          <a:lstStyle/>
          <a:p>
            <a:pPr algn="just"/>
            <a:r>
              <a:rPr lang="en-US" sz="3600">
                <a:solidFill>
                  <a:schemeClr val="accent2">
                    <a:lumMod val="60000"/>
                    <a:lumOff val="40000"/>
                  </a:schemeClr>
                </a:solidFill>
                <a:latin typeface="Times New Roman" pitchFamily="18" charset="0"/>
                <a:cs typeface="Times New Roman" pitchFamily="18" charset="0"/>
              </a:rPr>
              <a:t>2</a:t>
            </a:r>
            <a:r>
              <a:rPr lang="en-US" sz="3600" smtClean="0">
                <a:solidFill>
                  <a:schemeClr val="accent2">
                    <a:lumMod val="60000"/>
                    <a:lumOff val="40000"/>
                  </a:schemeClr>
                </a:solidFill>
                <a:latin typeface="Times New Roman" pitchFamily="18" charset="0"/>
                <a:cs typeface="Times New Roman" pitchFamily="18" charset="0"/>
              </a:rPr>
              <a:t>. Bài </a:t>
            </a:r>
            <a:r>
              <a:rPr lang="en-US" sz="3600">
                <a:solidFill>
                  <a:schemeClr val="accent2">
                    <a:lumMod val="60000"/>
                    <a:lumOff val="40000"/>
                  </a:schemeClr>
                </a:solidFill>
                <a:latin typeface="Times New Roman" pitchFamily="18" charset="0"/>
                <a:cs typeface="Times New Roman" pitchFamily="18" charset="0"/>
              </a:rPr>
              <a:t>toán xác </a:t>
            </a:r>
            <a:r>
              <a:rPr lang="en-US" sz="3600">
                <a:solidFill>
                  <a:schemeClr val="accent2">
                    <a:lumMod val="60000"/>
                    <a:lumOff val="40000"/>
                  </a:schemeClr>
                </a:solidFill>
                <a:latin typeface="Times New Roman" pitchFamily="18" charset="0"/>
                <a:cs typeface="Times New Roman" pitchFamily="18" charset="0"/>
              </a:rPr>
              <a:t>định </a:t>
            </a:r>
            <a:r>
              <a:rPr lang="en-US" sz="3600" smtClean="0">
                <a:solidFill>
                  <a:schemeClr val="accent2">
                    <a:lumMod val="60000"/>
                    <a:lumOff val="40000"/>
                  </a:schemeClr>
                </a:solidFill>
                <a:latin typeface="Times New Roman" pitchFamily="18" charset="0"/>
                <a:cs typeface="Times New Roman" pitchFamily="18" charset="0"/>
              </a:rPr>
              <a:t>lực tác dụng vào vật khi biết gia tốc</a:t>
            </a:r>
            <a:endParaRPr lang="en-US" sz="3600">
              <a:solidFill>
                <a:schemeClr val="accent2">
                  <a:lumMod val="60000"/>
                  <a:lumOff val="40000"/>
                </a:schemeClr>
              </a:solidFill>
              <a:latin typeface="Times New Roman" pitchFamily="18" charset="0"/>
              <a:cs typeface="Times New Roman" pitchFamily="18" charset="0"/>
            </a:endParaRPr>
          </a:p>
        </p:txBody>
      </p:sp>
      <p:sp>
        <p:nvSpPr>
          <p:cNvPr id="15" name="TextBox 14"/>
          <p:cNvSpPr txBox="1"/>
          <p:nvPr/>
        </p:nvSpPr>
        <p:spPr>
          <a:xfrm>
            <a:off x="228600" y="1321080"/>
            <a:ext cx="17754600" cy="2739211"/>
          </a:xfrm>
          <a:prstGeom prst="rect">
            <a:avLst/>
          </a:prstGeom>
          <a:noFill/>
          <a:ln w="38100">
            <a:solidFill>
              <a:schemeClr val="tx1"/>
            </a:solidFill>
          </a:ln>
        </p:spPr>
        <p:txBody>
          <a:bodyPr wrap="square" rtlCol="0">
            <a:spAutoFit/>
          </a:bodyPr>
          <a:lstStyle/>
          <a:p>
            <a:pPr algn="ctr"/>
            <a:r>
              <a:rPr lang="en-US" sz="3200" b="1">
                <a:solidFill>
                  <a:srgbClr val="002060"/>
                </a:solidFill>
                <a:latin typeface="Times New Roman" pitchFamily="18" charset="0"/>
                <a:cs typeface="Times New Roman" pitchFamily="18" charset="0"/>
              </a:rPr>
              <a:t>PHIẾU HỌC TẬP </a:t>
            </a:r>
            <a:r>
              <a:rPr lang="en-US" sz="3200" b="1">
                <a:solidFill>
                  <a:srgbClr val="002060"/>
                </a:solidFill>
                <a:latin typeface="Times New Roman" pitchFamily="18" charset="0"/>
                <a:cs typeface="Times New Roman" pitchFamily="18" charset="0"/>
              </a:rPr>
              <a:t>SỐ </a:t>
            </a:r>
            <a:r>
              <a:rPr lang="en-US" sz="3200" b="1" smtClean="0">
                <a:solidFill>
                  <a:srgbClr val="002060"/>
                </a:solidFill>
                <a:latin typeface="Times New Roman" pitchFamily="18" charset="0"/>
                <a:cs typeface="Times New Roman" pitchFamily="18" charset="0"/>
              </a:rPr>
              <a:t>4</a:t>
            </a:r>
          </a:p>
          <a:p>
            <a:pPr algn="ctr"/>
            <a:r>
              <a:rPr lang="en-US" sz="3200" b="1" smtClean="0">
                <a:solidFill>
                  <a:srgbClr val="C00000"/>
                </a:solidFill>
                <a:latin typeface="Times New Roman" pitchFamily="18" charset="0"/>
                <a:cs typeface="Times New Roman" pitchFamily="18" charset="0"/>
              </a:rPr>
              <a:t>( NHÓM 3)</a:t>
            </a:r>
            <a:endParaRPr lang="en-US" sz="3200">
              <a:solidFill>
                <a:srgbClr val="C00000"/>
              </a:solidFill>
              <a:latin typeface="Times New Roman" pitchFamily="18" charset="0"/>
              <a:cs typeface="Times New Roman" pitchFamily="18" charset="0"/>
            </a:endParaRPr>
          </a:p>
          <a:p>
            <a:r>
              <a:rPr lang="en-US" sz="3600">
                <a:solidFill>
                  <a:srgbClr val="002060"/>
                </a:solidFill>
                <a:latin typeface="Times New Roman" pitchFamily="18" charset="0"/>
                <a:cs typeface="Times New Roman" pitchFamily="18" charset="0"/>
              </a:rPr>
              <a:t>Một chiếc hộp gỗ được thả trượt không vận tốc ban đầu từ đầu trên của một tấm gồ dài L = 2m. Tấm gỗ đặt nghiêng 30</a:t>
            </a:r>
            <a:r>
              <a:rPr lang="en-US" sz="3600" baseline="30000">
                <a:solidFill>
                  <a:srgbClr val="002060"/>
                </a:solidFill>
                <a:latin typeface="Times New Roman" pitchFamily="18" charset="0"/>
                <a:cs typeface="Times New Roman" pitchFamily="18" charset="0"/>
              </a:rPr>
              <a:t>0</a:t>
            </a:r>
            <a:r>
              <a:rPr lang="en-US" sz="3600">
                <a:solidFill>
                  <a:srgbClr val="002060"/>
                </a:solidFill>
                <a:latin typeface="Times New Roman" pitchFamily="18" charset="0"/>
                <a:cs typeface="Times New Roman" pitchFamily="18" charset="0"/>
              </a:rPr>
              <a:t> so với phương ngang. Hệ số ma sát giữa đáy hộp và mặt gỗ là 0,2. Lấy g=9.8  m/s</a:t>
            </a:r>
            <a:r>
              <a:rPr lang="en-US" sz="3600" baseline="30000">
                <a:solidFill>
                  <a:srgbClr val="002060"/>
                </a:solidFill>
                <a:latin typeface="Times New Roman" pitchFamily="18" charset="0"/>
                <a:cs typeface="Times New Roman" pitchFamily="18" charset="0"/>
              </a:rPr>
              <a:t>2</a:t>
            </a:r>
            <a:r>
              <a:rPr lang="en-US" sz="3600">
                <a:solidFill>
                  <a:srgbClr val="002060"/>
                </a:solidFill>
                <a:latin typeface="Times New Roman" pitchFamily="18" charset="0"/>
                <a:cs typeface="Times New Roman" pitchFamily="18" charset="0"/>
              </a:rPr>
              <a:t>. Hỏi sau bao lâu thì hộp trượt xuống đến đầu dưới của tấm gỗ?</a:t>
            </a:r>
          </a:p>
        </p:txBody>
      </p:sp>
      <mc:AlternateContent xmlns:mc="http://schemas.openxmlformats.org/markup-compatibility/2006">
        <mc:Choice xmlns:a14="http://schemas.microsoft.com/office/drawing/2010/main" Requires="a14">
          <p:sp>
            <p:nvSpPr>
              <p:cNvPr id="17" name="TextBox 16"/>
              <p:cNvSpPr txBox="1"/>
              <p:nvPr/>
            </p:nvSpPr>
            <p:spPr>
              <a:xfrm>
                <a:off x="6629400" y="5524500"/>
                <a:ext cx="11353800" cy="2703945"/>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Ta coi chiếc hộp gỗ như là một chất điểm và chịu tác dụng với 3 lực là trọng lực </a:t>
                </a:r>
                <a14:m>
                  <m:oMath xmlns:m="http://schemas.openxmlformats.org/officeDocument/2006/math">
                    <m:acc>
                      <m:accPr>
                        <m:chr m:val="⃗"/>
                        <m:ctrlPr>
                          <a:rPr lang="en-US" sz="4000" i="1">
                            <a:solidFill>
                              <a:srgbClr val="002060"/>
                            </a:solidFill>
                          </a:rPr>
                        </m:ctrlPr>
                      </m:accPr>
                      <m:e>
                        <m:r>
                          <a:rPr lang="en-US" sz="4000" i="1">
                            <a:solidFill>
                              <a:srgbClr val="002060"/>
                            </a:solidFill>
                          </a:rPr>
                          <m:t>𝑃</m:t>
                        </m:r>
                      </m:e>
                    </m:acc>
                  </m:oMath>
                </a14:m>
                <a:r>
                  <a:rPr lang="en-US" sz="4000">
                    <a:solidFill>
                      <a:srgbClr val="002060"/>
                    </a:solidFill>
                    <a:latin typeface="Times New Roman" pitchFamily="18" charset="0"/>
                    <a:cs typeface="Times New Roman" pitchFamily="18" charset="0"/>
                  </a:rPr>
                  <a:t>, phản lực </a:t>
                </a:r>
                <a14:m>
                  <m:oMath xmlns:m="http://schemas.openxmlformats.org/officeDocument/2006/math">
                    <m:acc>
                      <m:accPr>
                        <m:chr m:val="⃗"/>
                        <m:ctrlPr>
                          <a:rPr lang="en-US" sz="4000" i="1">
                            <a:solidFill>
                              <a:srgbClr val="002060"/>
                            </a:solidFill>
                          </a:rPr>
                        </m:ctrlPr>
                      </m:accPr>
                      <m:e>
                        <m:r>
                          <a:rPr lang="en-US" sz="4000" i="1">
                            <a:solidFill>
                              <a:srgbClr val="002060"/>
                            </a:solidFill>
                          </a:rPr>
                          <m:t>𝑁</m:t>
                        </m:r>
                      </m:e>
                    </m:acc>
                  </m:oMath>
                </a14:m>
                <a:r>
                  <a:rPr lang="en-US" sz="4000">
                    <a:solidFill>
                      <a:srgbClr val="002060"/>
                    </a:solidFill>
                    <a:latin typeface="Times New Roman" pitchFamily="18" charset="0"/>
                    <a:cs typeface="Times New Roman" pitchFamily="18" charset="0"/>
                  </a:rPr>
                  <a:t> và lực ma sát trượt </a:t>
                </a:r>
                <a14:m>
                  <m:oMath xmlns:m="http://schemas.openxmlformats.org/officeDocument/2006/math">
                    <m:acc>
                      <m:accPr>
                        <m:chr m:val="⃗"/>
                        <m:ctrlPr>
                          <a:rPr lang="en-US" sz="4000" i="1">
                            <a:solidFill>
                              <a:srgbClr val="002060"/>
                            </a:solidFill>
                          </a:rPr>
                        </m:ctrlPr>
                      </m:accPr>
                      <m:e>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e>
                    </m:acc>
                  </m:oMath>
                </a14:m>
                <a:endParaRPr lang="en-US" sz="4000">
                  <a:solidFill>
                    <a:srgbClr val="002060"/>
                  </a:solidFill>
                  <a:latin typeface="Times New Roman" pitchFamily="18" charset="0"/>
                  <a:cs typeface="Times New Roman" pitchFamily="18" charset="0"/>
                </a:endParaRPr>
              </a:p>
              <a:p>
                <a:endParaRPr lang="en-US" sz="4000">
                  <a:solidFill>
                    <a:srgbClr val="002060"/>
                  </a:solidFill>
                  <a:latin typeface="Times New Roman" pitchFamily="18" charset="0"/>
                  <a:cs typeface="Times New Roman" pitchFamily="18"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6629400" y="5524500"/>
                <a:ext cx="11353800" cy="2703945"/>
              </a:xfrm>
              <a:prstGeom prst="rect">
                <a:avLst/>
              </a:prstGeom>
              <a:blipFill rotWithShape="1">
                <a:blip r:embed="rId3"/>
                <a:stretch>
                  <a:fillRect l="-1933" t="-4054"/>
                </a:stretch>
              </a:blipFill>
              <a:ln w="38100">
                <a:noFill/>
              </a:ln>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686537235"/>
              </p:ext>
            </p:extLst>
          </p:nvPr>
        </p:nvGraphicFramePr>
        <p:xfrm>
          <a:off x="228600" y="4305300"/>
          <a:ext cx="5968746" cy="4035425"/>
        </p:xfrm>
        <a:graphic>
          <a:graphicData uri="http://schemas.openxmlformats.org/presentationml/2006/ole">
            <mc:AlternateContent xmlns:mc="http://schemas.openxmlformats.org/markup-compatibility/2006">
              <mc:Choice xmlns:v="urn:schemas-microsoft-com:vml" Requires="v">
                <p:oleObj spid="_x0000_s10255" name="Bitmap Image" r:id="rId4" imgW="3905795" imgH="2495238" progId="Paint.Picture">
                  <p:embed/>
                </p:oleObj>
              </mc:Choice>
              <mc:Fallback>
                <p:oleObj name="Bitmap Image" r:id="rId4" imgW="3905795" imgH="2495238"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305300"/>
                        <a:ext cx="5968746" cy="4035425"/>
                      </a:xfrm>
                      <a:prstGeom prst="rect">
                        <a:avLst/>
                      </a:prstGeom>
                      <a:noFill/>
                    </p:spPr>
                  </p:pic>
                </p:oleObj>
              </mc:Fallback>
            </mc:AlternateContent>
          </a:graphicData>
        </a:graphic>
      </p:graphicFrame>
    </p:spTree>
    <p:extLst>
      <p:ext uri="{BB962C8B-B14F-4D97-AF65-F5344CB8AC3E}">
        <p14:creationId xmlns:p14="http://schemas.microsoft.com/office/powerpoint/2010/main" val="38802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 CÁC LOẠI BÀI TOÁN</a:t>
            </a:r>
            <a:endParaRPr lang="en-US" sz="36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784191" y="589093"/>
            <a:ext cx="10617009" cy="646331"/>
          </a:xfrm>
          <a:prstGeom prst="rect">
            <a:avLst/>
          </a:prstGeom>
        </p:spPr>
        <p:txBody>
          <a:bodyPr wrap="none">
            <a:spAutoFit/>
          </a:bodyPr>
          <a:lstStyle/>
          <a:p>
            <a:pPr algn="just"/>
            <a:r>
              <a:rPr lang="en-US" sz="3600">
                <a:solidFill>
                  <a:schemeClr val="accent2">
                    <a:lumMod val="60000"/>
                    <a:lumOff val="40000"/>
                  </a:schemeClr>
                </a:solidFill>
                <a:latin typeface="Times New Roman" pitchFamily="18" charset="0"/>
                <a:cs typeface="Times New Roman" pitchFamily="18" charset="0"/>
              </a:rPr>
              <a:t>2</a:t>
            </a:r>
            <a:r>
              <a:rPr lang="en-US" sz="3600" smtClean="0">
                <a:solidFill>
                  <a:schemeClr val="accent2">
                    <a:lumMod val="60000"/>
                    <a:lumOff val="40000"/>
                  </a:schemeClr>
                </a:solidFill>
                <a:latin typeface="Times New Roman" pitchFamily="18" charset="0"/>
                <a:cs typeface="Times New Roman" pitchFamily="18" charset="0"/>
              </a:rPr>
              <a:t>. Bài </a:t>
            </a:r>
            <a:r>
              <a:rPr lang="en-US" sz="3600">
                <a:solidFill>
                  <a:schemeClr val="accent2">
                    <a:lumMod val="60000"/>
                    <a:lumOff val="40000"/>
                  </a:schemeClr>
                </a:solidFill>
                <a:latin typeface="Times New Roman" pitchFamily="18" charset="0"/>
                <a:cs typeface="Times New Roman" pitchFamily="18" charset="0"/>
              </a:rPr>
              <a:t>toán xác </a:t>
            </a:r>
            <a:r>
              <a:rPr lang="en-US" sz="3600">
                <a:solidFill>
                  <a:schemeClr val="accent2">
                    <a:lumMod val="60000"/>
                    <a:lumOff val="40000"/>
                  </a:schemeClr>
                </a:solidFill>
                <a:latin typeface="Times New Roman" pitchFamily="18" charset="0"/>
                <a:cs typeface="Times New Roman" pitchFamily="18" charset="0"/>
              </a:rPr>
              <a:t>định </a:t>
            </a:r>
            <a:r>
              <a:rPr lang="en-US" sz="3600" smtClean="0">
                <a:solidFill>
                  <a:schemeClr val="accent2">
                    <a:lumMod val="60000"/>
                    <a:lumOff val="40000"/>
                  </a:schemeClr>
                </a:solidFill>
                <a:latin typeface="Times New Roman" pitchFamily="18" charset="0"/>
                <a:cs typeface="Times New Roman" pitchFamily="18" charset="0"/>
              </a:rPr>
              <a:t>lực tác dụng vào vật khi biết gia tốc</a:t>
            </a:r>
            <a:endParaRPr lang="en-US" sz="3600">
              <a:solidFill>
                <a:schemeClr val="accent2">
                  <a:lumMod val="60000"/>
                  <a:lumOff val="40000"/>
                </a:schemeClr>
              </a:solidFill>
              <a:latin typeface="Times New Roman" pitchFamily="18" charset="0"/>
              <a:cs typeface="Times New Roman" pitchFamily="18" charset="0"/>
            </a:endParaRPr>
          </a:p>
        </p:txBody>
      </p:sp>
      <p:sp>
        <p:nvSpPr>
          <p:cNvPr id="15" name="TextBox 14"/>
          <p:cNvSpPr txBox="1"/>
          <p:nvPr/>
        </p:nvSpPr>
        <p:spPr>
          <a:xfrm>
            <a:off x="228600" y="1321080"/>
            <a:ext cx="17754600" cy="2739211"/>
          </a:xfrm>
          <a:prstGeom prst="rect">
            <a:avLst/>
          </a:prstGeom>
          <a:noFill/>
          <a:ln w="38100">
            <a:solidFill>
              <a:schemeClr val="tx1"/>
            </a:solidFill>
          </a:ln>
        </p:spPr>
        <p:txBody>
          <a:bodyPr wrap="square" rtlCol="0">
            <a:spAutoFit/>
          </a:bodyPr>
          <a:lstStyle/>
          <a:p>
            <a:pPr algn="ctr"/>
            <a:r>
              <a:rPr lang="en-US" sz="3200" b="1">
                <a:solidFill>
                  <a:srgbClr val="002060"/>
                </a:solidFill>
                <a:latin typeface="Times New Roman" pitchFamily="18" charset="0"/>
                <a:cs typeface="Times New Roman" pitchFamily="18" charset="0"/>
              </a:rPr>
              <a:t>PHIẾU HỌC TẬP </a:t>
            </a:r>
            <a:r>
              <a:rPr lang="en-US" sz="3200" b="1">
                <a:solidFill>
                  <a:srgbClr val="002060"/>
                </a:solidFill>
                <a:latin typeface="Times New Roman" pitchFamily="18" charset="0"/>
                <a:cs typeface="Times New Roman" pitchFamily="18" charset="0"/>
              </a:rPr>
              <a:t>SỐ </a:t>
            </a:r>
            <a:r>
              <a:rPr lang="en-US" sz="3200" b="1" smtClean="0">
                <a:solidFill>
                  <a:srgbClr val="002060"/>
                </a:solidFill>
                <a:latin typeface="Times New Roman" pitchFamily="18" charset="0"/>
                <a:cs typeface="Times New Roman" pitchFamily="18" charset="0"/>
              </a:rPr>
              <a:t>4</a:t>
            </a:r>
          </a:p>
          <a:p>
            <a:pPr algn="ctr"/>
            <a:r>
              <a:rPr lang="en-US" sz="3200" b="1" smtClean="0">
                <a:solidFill>
                  <a:srgbClr val="C00000"/>
                </a:solidFill>
                <a:latin typeface="Times New Roman" pitchFamily="18" charset="0"/>
                <a:cs typeface="Times New Roman" pitchFamily="18" charset="0"/>
              </a:rPr>
              <a:t>( NHÓM 3)</a:t>
            </a:r>
            <a:endParaRPr lang="en-US" sz="3200">
              <a:solidFill>
                <a:srgbClr val="C00000"/>
              </a:solidFill>
              <a:latin typeface="Times New Roman" pitchFamily="18" charset="0"/>
              <a:cs typeface="Times New Roman" pitchFamily="18" charset="0"/>
            </a:endParaRPr>
          </a:p>
          <a:p>
            <a:r>
              <a:rPr lang="en-US" sz="3600">
                <a:solidFill>
                  <a:srgbClr val="002060"/>
                </a:solidFill>
                <a:latin typeface="Times New Roman" pitchFamily="18" charset="0"/>
                <a:cs typeface="Times New Roman" pitchFamily="18" charset="0"/>
              </a:rPr>
              <a:t>Một chiếc hộp gỗ được thả trượt không vận tốc ban đầu từ đầu trên của một tấm gồ dài L = 2m. Tấm gỗ đặt nghiêng 30</a:t>
            </a:r>
            <a:r>
              <a:rPr lang="en-US" sz="3600" baseline="30000">
                <a:solidFill>
                  <a:srgbClr val="002060"/>
                </a:solidFill>
                <a:latin typeface="Times New Roman" pitchFamily="18" charset="0"/>
                <a:cs typeface="Times New Roman" pitchFamily="18" charset="0"/>
              </a:rPr>
              <a:t>0</a:t>
            </a:r>
            <a:r>
              <a:rPr lang="en-US" sz="3600">
                <a:solidFill>
                  <a:srgbClr val="002060"/>
                </a:solidFill>
                <a:latin typeface="Times New Roman" pitchFamily="18" charset="0"/>
                <a:cs typeface="Times New Roman" pitchFamily="18" charset="0"/>
              </a:rPr>
              <a:t> so với phương ngang. Hệ số ma sát giữa đáy hộp và mặt gỗ là 0,2. Lấy g=9.8  m/s</a:t>
            </a:r>
            <a:r>
              <a:rPr lang="en-US" sz="3600" baseline="30000">
                <a:solidFill>
                  <a:srgbClr val="002060"/>
                </a:solidFill>
                <a:latin typeface="Times New Roman" pitchFamily="18" charset="0"/>
                <a:cs typeface="Times New Roman" pitchFamily="18" charset="0"/>
              </a:rPr>
              <a:t>2</a:t>
            </a:r>
            <a:r>
              <a:rPr lang="en-US" sz="3600">
                <a:solidFill>
                  <a:srgbClr val="002060"/>
                </a:solidFill>
                <a:latin typeface="Times New Roman" pitchFamily="18" charset="0"/>
                <a:cs typeface="Times New Roman" pitchFamily="18" charset="0"/>
              </a:rPr>
              <a:t>. Hỏi sau bao lâu thì hộp trượt xuống đến đầu dưới của tấm gỗ?</a:t>
            </a:r>
          </a:p>
        </p:txBody>
      </p:sp>
      <mc:AlternateContent xmlns:mc="http://schemas.openxmlformats.org/markup-compatibility/2006">
        <mc:Choice xmlns:a14="http://schemas.microsoft.com/office/drawing/2010/main" Requires="a14">
          <p:sp>
            <p:nvSpPr>
              <p:cNvPr id="17" name="TextBox 16"/>
              <p:cNvSpPr txBox="1"/>
              <p:nvPr/>
            </p:nvSpPr>
            <p:spPr>
              <a:xfrm>
                <a:off x="6629400" y="4886191"/>
                <a:ext cx="11353800" cy="2699713"/>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Phân tích trọng lực </a:t>
                </a:r>
                <a14:m>
                  <m:oMath xmlns:m="http://schemas.openxmlformats.org/officeDocument/2006/math">
                    <m:acc>
                      <m:accPr>
                        <m:chr m:val="⃗"/>
                        <m:ctrlPr>
                          <a:rPr lang="en-US" sz="4000" i="1">
                            <a:solidFill>
                              <a:srgbClr val="002060"/>
                            </a:solidFill>
                          </a:rPr>
                        </m:ctrlPr>
                      </m:accPr>
                      <m:e>
                        <m:r>
                          <a:rPr lang="en-US" sz="4000" i="1">
                            <a:solidFill>
                              <a:srgbClr val="002060"/>
                            </a:solidFill>
                          </a:rPr>
                          <m:t>𝑃</m:t>
                        </m:r>
                      </m:e>
                    </m:acc>
                  </m:oMath>
                </a14:m>
                <a:r>
                  <a:rPr lang="en-US" sz="4000">
                    <a:solidFill>
                      <a:srgbClr val="002060"/>
                    </a:solidFill>
                    <a:latin typeface="Times New Roman" pitchFamily="18" charset="0"/>
                    <a:cs typeface="Times New Roman" pitchFamily="18" charset="0"/>
                  </a:rPr>
                  <a:t> thành hai lực thành phần </a:t>
                </a:r>
                <a14:m>
                  <m:oMath xmlns:m="http://schemas.openxmlformats.org/officeDocument/2006/math">
                    <m:acc>
                      <m:accPr>
                        <m:chr m:val="⃗"/>
                        <m:ctrlPr>
                          <a:rPr lang="en-US" sz="4000" i="1">
                            <a:solidFill>
                              <a:srgbClr val="002060"/>
                            </a:solidFill>
                          </a:rPr>
                        </m:ctrlPr>
                      </m:accPr>
                      <m:e>
                        <m:sSub>
                          <m:sSubPr>
                            <m:ctrlPr>
                              <a:rPr lang="en-US" sz="4000" i="1">
                                <a:solidFill>
                                  <a:srgbClr val="002060"/>
                                </a:solidFill>
                              </a:rPr>
                            </m:ctrlPr>
                          </m:sSubPr>
                          <m:e>
                            <m:r>
                              <a:rPr lang="en-US" sz="4000" i="1">
                                <a:solidFill>
                                  <a:srgbClr val="002060"/>
                                </a:solidFill>
                              </a:rPr>
                              <m:t>𝑃</m:t>
                            </m:r>
                          </m:e>
                          <m:sub>
                            <m:r>
                              <a:rPr lang="en-US" sz="4000" i="1">
                                <a:solidFill>
                                  <a:srgbClr val="002060"/>
                                </a:solidFill>
                              </a:rPr>
                              <m:t>𝑥</m:t>
                            </m:r>
                          </m:sub>
                        </m:sSub>
                      </m:e>
                    </m:acc>
                  </m:oMath>
                </a14:m>
                <a:r>
                  <a:rPr lang="en-US" sz="4000">
                    <a:solidFill>
                      <a:srgbClr val="002060"/>
                    </a:solidFill>
                    <a:latin typeface="Times New Roman" pitchFamily="18" charset="0"/>
                    <a:cs typeface="Times New Roman" pitchFamily="18" charset="0"/>
                  </a:rPr>
                  <a:t>, </a:t>
                </a:r>
                <a14:m>
                  <m:oMath xmlns:m="http://schemas.openxmlformats.org/officeDocument/2006/math">
                    <m:acc>
                      <m:accPr>
                        <m:chr m:val="⃗"/>
                        <m:ctrlPr>
                          <a:rPr lang="en-US" sz="4000" i="1">
                            <a:solidFill>
                              <a:srgbClr val="002060"/>
                            </a:solidFill>
                          </a:rPr>
                        </m:ctrlPr>
                      </m:accPr>
                      <m:e>
                        <m:sSub>
                          <m:sSubPr>
                            <m:ctrlPr>
                              <a:rPr lang="en-US" sz="4000" i="1">
                                <a:solidFill>
                                  <a:srgbClr val="002060"/>
                                </a:solidFill>
                              </a:rPr>
                            </m:ctrlPr>
                          </m:sSubPr>
                          <m:e>
                            <m:r>
                              <a:rPr lang="en-US" sz="4000" i="1">
                                <a:solidFill>
                                  <a:srgbClr val="002060"/>
                                </a:solidFill>
                              </a:rPr>
                              <m:t>𝑃</m:t>
                            </m:r>
                          </m:e>
                          <m:sub>
                            <m:r>
                              <a:rPr lang="en-US" sz="4000" i="1">
                                <a:solidFill>
                                  <a:srgbClr val="002060"/>
                                </a:solidFill>
                              </a:rPr>
                              <m:t>𝑦</m:t>
                            </m:r>
                          </m:sub>
                        </m:sSub>
                      </m:e>
                    </m:acc>
                  </m:oMath>
                </a14:m>
                <a:r>
                  <a:rPr lang="en-US" sz="4000">
                    <a:solidFill>
                      <a:srgbClr val="002060"/>
                    </a:solidFill>
                    <a:latin typeface="Times New Roman" pitchFamily="18" charset="0"/>
                    <a:cs typeface="Times New Roman" pitchFamily="18" charset="0"/>
                  </a:rPr>
                  <a:t> và áp dụng định luật 2 Newton cho chuyển động của vật theo 2 trục Ox và Oy. Ta có :</a:t>
                </a:r>
              </a:p>
              <a:p>
                <a:endParaRPr lang="en-US" sz="4000">
                  <a:solidFill>
                    <a:srgbClr val="002060"/>
                  </a:solidFill>
                  <a:latin typeface="Times New Roman" pitchFamily="18" charset="0"/>
                  <a:cs typeface="Times New Roman" pitchFamily="18"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6629400" y="4886191"/>
                <a:ext cx="11353800" cy="2699713"/>
              </a:xfrm>
              <a:prstGeom prst="rect">
                <a:avLst/>
              </a:prstGeom>
              <a:blipFill rotWithShape="1">
                <a:blip r:embed="rId3"/>
                <a:stretch>
                  <a:fillRect l="-1933" t="-905"/>
                </a:stretch>
              </a:blipFill>
              <a:ln w="38100">
                <a:noFill/>
              </a:ln>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3095862159"/>
              </p:ext>
            </p:extLst>
          </p:nvPr>
        </p:nvGraphicFramePr>
        <p:xfrm>
          <a:off x="228600" y="4305300"/>
          <a:ext cx="5968746" cy="4035425"/>
        </p:xfrm>
        <a:graphic>
          <a:graphicData uri="http://schemas.openxmlformats.org/presentationml/2006/ole">
            <mc:AlternateContent xmlns:mc="http://schemas.openxmlformats.org/markup-compatibility/2006">
              <mc:Choice xmlns:v="urn:schemas-microsoft-com:vml" Requires="v">
                <p:oleObj spid="_x0000_s11278" name="Bitmap Image" r:id="rId4" imgW="3905795" imgH="2495238" progId="Paint.Picture">
                  <p:embed/>
                </p:oleObj>
              </mc:Choice>
              <mc:Fallback>
                <p:oleObj name="Bitmap Image" r:id="rId4" imgW="3905795" imgH="24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305300"/>
                        <a:ext cx="5968746" cy="4035425"/>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7" name="TextBox 6"/>
              <p:cNvSpPr txBox="1"/>
              <p:nvPr/>
            </p:nvSpPr>
            <p:spPr>
              <a:xfrm>
                <a:off x="6591300" y="7247275"/>
                <a:ext cx="11353800" cy="1934825"/>
              </a:xfrm>
              <a:prstGeom prst="rect">
                <a:avLst/>
              </a:prstGeom>
              <a:noFill/>
              <a:ln w="38100">
                <a:noFill/>
              </a:ln>
            </p:spPr>
            <p:txBody>
              <a:bodyPr wrap="squar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4000" i="1" smtClean="0">
                              <a:solidFill>
                                <a:srgbClr val="002060"/>
                              </a:solidFill>
                            </a:rPr>
                          </m:ctrlPr>
                        </m:dPr>
                        <m:e>
                          <m:eqArr>
                            <m:eqArrPr>
                              <m:ctrlPr>
                                <a:rPr lang="en-US" sz="4000" i="1">
                                  <a:solidFill>
                                    <a:srgbClr val="002060"/>
                                  </a:solidFill>
                                </a:rPr>
                              </m:ctrlPr>
                            </m:eqArrPr>
                            <m:e>
                              <m:r>
                                <a:rPr lang="en-US" sz="4000" i="1">
                                  <a:solidFill>
                                    <a:srgbClr val="002060"/>
                                  </a:solidFill>
                                </a:rPr>
                                <m:t>𝑂𝑥</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𝑥</m:t>
                                  </m:r>
                                </m:sub>
                              </m:sSub>
                              <m:r>
                                <a:rPr lang="en-US" sz="4000" i="1">
                                  <a:solidFill>
                                    <a:srgbClr val="002060"/>
                                  </a:solidFill>
                                </a:rPr>
                                <m:t>=</m:t>
                              </m:r>
                              <m:r>
                                <a:rPr lang="en-US" sz="4000" i="1">
                                  <a:solidFill>
                                    <a:srgbClr val="002060"/>
                                  </a:solidFill>
                                </a:rPr>
                                <m:t>𝑚</m:t>
                              </m:r>
                              <m:r>
                                <a:rPr lang="en-US" sz="4000" i="1">
                                  <a:solidFill>
                                    <a:srgbClr val="002060"/>
                                  </a:solidFill>
                                </a:rPr>
                                <m:t>.</m:t>
                              </m:r>
                              <m:r>
                                <a:rPr lang="en-US" sz="4000" i="1">
                                  <a:solidFill>
                                    <a:srgbClr val="002060"/>
                                  </a:solidFill>
                                </a:rPr>
                                <m:t>𝑔</m:t>
                              </m:r>
                              <m:r>
                                <a:rPr lang="en-US" sz="4000" i="1">
                                  <a:solidFill>
                                    <a:srgbClr val="002060"/>
                                  </a:solidFill>
                                </a:rPr>
                                <m:t>.</m:t>
                              </m:r>
                              <m:r>
                                <a:rPr lang="en-US" sz="4000" i="1">
                                  <a:solidFill>
                                    <a:srgbClr val="002060"/>
                                  </a:solidFill>
                                </a:rPr>
                                <m:t>𝑠𝑖𝑛</m:t>
                              </m:r>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𝑚</m:t>
                              </m:r>
                              <m:r>
                                <a:rPr lang="en-US" sz="4000" i="1">
                                  <a:solidFill>
                                    <a:srgbClr val="002060"/>
                                  </a:solidFill>
                                </a:rPr>
                                <m:t>.</m:t>
                              </m:r>
                              <m:sSub>
                                <m:sSubPr>
                                  <m:ctrlPr>
                                    <a:rPr lang="en-US" sz="4000" i="1">
                                      <a:solidFill>
                                        <a:srgbClr val="002060"/>
                                      </a:solidFill>
                                    </a:rPr>
                                  </m:ctrlPr>
                                </m:sSubPr>
                                <m:e>
                                  <m:r>
                                    <a:rPr lang="en-US" sz="4000" i="1">
                                      <a:solidFill>
                                        <a:srgbClr val="002060"/>
                                      </a:solidFill>
                                    </a:rPr>
                                    <m:t>𝑎</m:t>
                                  </m:r>
                                </m:e>
                                <m:sub>
                                  <m:r>
                                    <a:rPr lang="en-US" sz="4000" i="1">
                                      <a:solidFill>
                                        <a:srgbClr val="002060"/>
                                      </a:solidFill>
                                    </a:rPr>
                                    <m:t>𝑥</m:t>
                                  </m:r>
                                </m:sub>
                              </m:sSub>
                              <m:r>
                                <a:rPr lang="en-US" sz="4000" i="1">
                                  <a:solidFill>
                                    <a:srgbClr val="002060"/>
                                  </a:solidFill>
                                </a:rPr>
                                <m:t>=</m:t>
                              </m:r>
                              <m:r>
                                <a:rPr lang="en-US" sz="4000" i="1">
                                  <a:solidFill>
                                    <a:srgbClr val="002060"/>
                                  </a:solidFill>
                                </a:rPr>
                                <m:t>𝑚</m:t>
                              </m:r>
                              <m:r>
                                <a:rPr lang="en-US" sz="4000" i="1">
                                  <a:solidFill>
                                    <a:srgbClr val="002060"/>
                                  </a:solidFill>
                                </a:rPr>
                                <m:t>.</m:t>
                              </m:r>
                              <m:r>
                                <a:rPr lang="en-US" sz="4000" i="1">
                                  <a:solidFill>
                                    <a:srgbClr val="002060"/>
                                  </a:solidFill>
                                </a:rPr>
                                <m:t>𝑎</m:t>
                              </m:r>
                            </m:e>
                            <m:e>
                              <m:r>
                                <a:rPr lang="en-US" sz="4000" i="1">
                                  <a:solidFill>
                                    <a:srgbClr val="002060"/>
                                  </a:solidFill>
                                </a:rPr>
                                <m:t>𝑂𝑦</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𝑦</m:t>
                                  </m:r>
                                </m:sub>
                              </m:sSub>
                              <m:r>
                                <a:rPr lang="en-US" sz="4000" i="1">
                                  <a:solidFill>
                                    <a:srgbClr val="002060"/>
                                  </a:solidFill>
                                </a:rPr>
                                <m:t>=</m:t>
                              </m:r>
                              <m:r>
                                <a:rPr lang="en-US" sz="4000" i="1">
                                  <a:solidFill>
                                    <a:srgbClr val="002060"/>
                                  </a:solidFill>
                                </a:rPr>
                                <m:t>𝑁</m:t>
                              </m:r>
                              <m:r>
                                <a:rPr lang="en-US" sz="4000" i="1">
                                  <a:solidFill>
                                    <a:srgbClr val="002060"/>
                                  </a:solidFill>
                                </a:rPr>
                                <m:t>−</m:t>
                              </m:r>
                              <m:r>
                                <a:rPr lang="en-US" sz="4000" i="1">
                                  <a:solidFill>
                                    <a:srgbClr val="002060"/>
                                  </a:solidFill>
                                </a:rPr>
                                <m:t>𝑚</m:t>
                              </m:r>
                              <m:r>
                                <a:rPr lang="en-US" sz="4000" i="1">
                                  <a:solidFill>
                                    <a:srgbClr val="002060"/>
                                  </a:solidFill>
                                </a:rPr>
                                <m:t>.</m:t>
                              </m:r>
                              <m:r>
                                <a:rPr lang="en-US" sz="4000" i="1">
                                  <a:solidFill>
                                    <a:srgbClr val="002060"/>
                                  </a:solidFill>
                                </a:rPr>
                                <m:t>𝑔</m:t>
                              </m:r>
                              <m:r>
                                <a:rPr lang="en-US" sz="4000" i="1">
                                  <a:solidFill>
                                    <a:srgbClr val="002060"/>
                                  </a:solidFill>
                                </a:rPr>
                                <m:t>.</m:t>
                              </m:r>
                              <m:r>
                                <a:rPr lang="en-US" sz="4000" i="1">
                                  <a:solidFill>
                                    <a:srgbClr val="002060"/>
                                  </a:solidFill>
                                </a:rPr>
                                <m:t>𝑐𝑜𝑠</m:t>
                              </m:r>
                              <m:r>
                                <a:rPr lang="en-US" sz="4000" i="1">
                                  <a:solidFill>
                                    <a:srgbClr val="002060"/>
                                  </a:solidFill>
                                </a:rPr>
                                <m:t>∝=0                          </m:t>
                              </m:r>
                            </m:e>
                          </m:eqArr>
                        </m:e>
                      </m:d>
                    </m:oMath>
                  </m:oMathPara>
                </a14:m>
                <a:endParaRPr lang="en-US" sz="4000">
                  <a:solidFill>
                    <a:srgbClr val="002060"/>
                  </a:solidFill>
                </a:endParaRPr>
              </a:p>
              <a:p>
                <a14:m>
                  <m:oMathPara xmlns:m="http://schemas.openxmlformats.org/officeDocument/2006/math">
                    <m:oMathParaPr>
                      <m:jc m:val="centerGroup"/>
                    </m:oMathParaPr>
                    <m:oMath xmlns:m="http://schemas.openxmlformats.org/officeDocument/2006/math">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𝜇</m:t>
                      </m:r>
                      <m:r>
                        <a:rPr lang="en-US" sz="4000" i="1">
                          <a:solidFill>
                            <a:srgbClr val="002060"/>
                          </a:solidFill>
                        </a:rPr>
                        <m:t>.</m:t>
                      </m:r>
                      <m:r>
                        <a:rPr lang="en-US" sz="4000" i="1">
                          <a:solidFill>
                            <a:srgbClr val="002060"/>
                          </a:solidFill>
                        </a:rPr>
                        <m:t>𝑁</m:t>
                      </m:r>
                    </m:oMath>
                  </m:oMathPara>
                </a14:m>
                <a:endParaRPr lang="en-US" sz="4000">
                  <a:solidFill>
                    <a:srgbClr val="002060"/>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6591300" y="7247275"/>
                <a:ext cx="11353800" cy="1934825"/>
              </a:xfrm>
              <a:prstGeom prst="rect">
                <a:avLst/>
              </a:prstGeom>
              <a:blipFill rotWithShape="1">
                <a:blip r:embed="rId6"/>
                <a:stretch>
                  <a:fillRect/>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35398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 CÁC LOẠI BÀI TOÁN</a:t>
            </a:r>
            <a:endParaRPr lang="en-US" sz="36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784191" y="589093"/>
            <a:ext cx="10617009" cy="646331"/>
          </a:xfrm>
          <a:prstGeom prst="rect">
            <a:avLst/>
          </a:prstGeom>
        </p:spPr>
        <p:txBody>
          <a:bodyPr wrap="none">
            <a:spAutoFit/>
          </a:bodyPr>
          <a:lstStyle/>
          <a:p>
            <a:pPr algn="just"/>
            <a:r>
              <a:rPr lang="en-US" sz="3600">
                <a:solidFill>
                  <a:schemeClr val="accent2">
                    <a:lumMod val="60000"/>
                    <a:lumOff val="40000"/>
                  </a:schemeClr>
                </a:solidFill>
                <a:latin typeface="Times New Roman" pitchFamily="18" charset="0"/>
                <a:cs typeface="Times New Roman" pitchFamily="18" charset="0"/>
              </a:rPr>
              <a:t>2</a:t>
            </a:r>
            <a:r>
              <a:rPr lang="en-US" sz="3600" smtClean="0">
                <a:solidFill>
                  <a:schemeClr val="accent2">
                    <a:lumMod val="60000"/>
                    <a:lumOff val="40000"/>
                  </a:schemeClr>
                </a:solidFill>
                <a:latin typeface="Times New Roman" pitchFamily="18" charset="0"/>
                <a:cs typeface="Times New Roman" pitchFamily="18" charset="0"/>
              </a:rPr>
              <a:t>. Bài </a:t>
            </a:r>
            <a:r>
              <a:rPr lang="en-US" sz="3600">
                <a:solidFill>
                  <a:schemeClr val="accent2">
                    <a:lumMod val="60000"/>
                    <a:lumOff val="40000"/>
                  </a:schemeClr>
                </a:solidFill>
                <a:latin typeface="Times New Roman" pitchFamily="18" charset="0"/>
                <a:cs typeface="Times New Roman" pitchFamily="18" charset="0"/>
              </a:rPr>
              <a:t>toán xác </a:t>
            </a:r>
            <a:r>
              <a:rPr lang="en-US" sz="3600">
                <a:solidFill>
                  <a:schemeClr val="accent2">
                    <a:lumMod val="60000"/>
                    <a:lumOff val="40000"/>
                  </a:schemeClr>
                </a:solidFill>
                <a:latin typeface="Times New Roman" pitchFamily="18" charset="0"/>
                <a:cs typeface="Times New Roman" pitchFamily="18" charset="0"/>
              </a:rPr>
              <a:t>định </a:t>
            </a:r>
            <a:r>
              <a:rPr lang="en-US" sz="3600" smtClean="0">
                <a:solidFill>
                  <a:schemeClr val="accent2">
                    <a:lumMod val="60000"/>
                    <a:lumOff val="40000"/>
                  </a:schemeClr>
                </a:solidFill>
                <a:latin typeface="Times New Roman" pitchFamily="18" charset="0"/>
                <a:cs typeface="Times New Roman" pitchFamily="18" charset="0"/>
              </a:rPr>
              <a:t>lực tác dụng vào vật khi biết gia tốc</a:t>
            </a:r>
            <a:endParaRPr lang="en-US" sz="3600">
              <a:solidFill>
                <a:schemeClr val="accent2">
                  <a:lumMod val="60000"/>
                  <a:lumOff val="40000"/>
                </a:schemeClr>
              </a:solidFill>
              <a:latin typeface="Times New Roman" pitchFamily="18" charset="0"/>
              <a:cs typeface="Times New Roman" pitchFamily="18" charset="0"/>
            </a:endParaRPr>
          </a:p>
        </p:txBody>
      </p:sp>
      <p:sp>
        <p:nvSpPr>
          <p:cNvPr id="15" name="TextBox 14"/>
          <p:cNvSpPr txBox="1"/>
          <p:nvPr/>
        </p:nvSpPr>
        <p:spPr>
          <a:xfrm>
            <a:off x="228600" y="1321080"/>
            <a:ext cx="17754600" cy="2739211"/>
          </a:xfrm>
          <a:prstGeom prst="rect">
            <a:avLst/>
          </a:prstGeom>
          <a:noFill/>
          <a:ln w="38100">
            <a:solidFill>
              <a:schemeClr val="tx1"/>
            </a:solidFill>
          </a:ln>
        </p:spPr>
        <p:txBody>
          <a:bodyPr wrap="square" rtlCol="0">
            <a:spAutoFit/>
          </a:bodyPr>
          <a:lstStyle/>
          <a:p>
            <a:pPr algn="ctr"/>
            <a:r>
              <a:rPr lang="en-US" sz="3200" b="1">
                <a:solidFill>
                  <a:srgbClr val="002060"/>
                </a:solidFill>
                <a:latin typeface="Times New Roman" pitchFamily="18" charset="0"/>
                <a:cs typeface="Times New Roman" pitchFamily="18" charset="0"/>
              </a:rPr>
              <a:t>PHIẾU HỌC TẬP </a:t>
            </a:r>
            <a:r>
              <a:rPr lang="en-US" sz="3200" b="1">
                <a:solidFill>
                  <a:srgbClr val="002060"/>
                </a:solidFill>
                <a:latin typeface="Times New Roman" pitchFamily="18" charset="0"/>
                <a:cs typeface="Times New Roman" pitchFamily="18" charset="0"/>
              </a:rPr>
              <a:t>SỐ </a:t>
            </a:r>
            <a:r>
              <a:rPr lang="en-US" sz="3200" b="1" smtClean="0">
                <a:solidFill>
                  <a:srgbClr val="002060"/>
                </a:solidFill>
                <a:latin typeface="Times New Roman" pitchFamily="18" charset="0"/>
                <a:cs typeface="Times New Roman" pitchFamily="18" charset="0"/>
              </a:rPr>
              <a:t>4</a:t>
            </a:r>
          </a:p>
          <a:p>
            <a:pPr algn="ctr"/>
            <a:r>
              <a:rPr lang="en-US" sz="3200" b="1" smtClean="0">
                <a:solidFill>
                  <a:srgbClr val="C00000"/>
                </a:solidFill>
                <a:latin typeface="Times New Roman" pitchFamily="18" charset="0"/>
                <a:cs typeface="Times New Roman" pitchFamily="18" charset="0"/>
              </a:rPr>
              <a:t>( NHÓM 3)</a:t>
            </a:r>
            <a:endParaRPr lang="en-US" sz="3200">
              <a:solidFill>
                <a:srgbClr val="C00000"/>
              </a:solidFill>
              <a:latin typeface="Times New Roman" pitchFamily="18" charset="0"/>
              <a:cs typeface="Times New Roman" pitchFamily="18" charset="0"/>
            </a:endParaRPr>
          </a:p>
          <a:p>
            <a:r>
              <a:rPr lang="en-US" sz="3600">
                <a:solidFill>
                  <a:srgbClr val="002060"/>
                </a:solidFill>
                <a:latin typeface="Times New Roman" pitchFamily="18" charset="0"/>
                <a:cs typeface="Times New Roman" pitchFamily="18" charset="0"/>
              </a:rPr>
              <a:t>Một chiếc hộp gỗ được thả trượt không vận tốc ban đầu từ đầu trên của một tấm gồ dài L = 2m. Tấm gỗ đặt nghiêng 30</a:t>
            </a:r>
            <a:r>
              <a:rPr lang="en-US" sz="3600" baseline="30000">
                <a:solidFill>
                  <a:srgbClr val="002060"/>
                </a:solidFill>
                <a:latin typeface="Times New Roman" pitchFamily="18" charset="0"/>
                <a:cs typeface="Times New Roman" pitchFamily="18" charset="0"/>
              </a:rPr>
              <a:t>0</a:t>
            </a:r>
            <a:r>
              <a:rPr lang="en-US" sz="3600">
                <a:solidFill>
                  <a:srgbClr val="002060"/>
                </a:solidFill>
                <a:latin typeface="Times New Roman" pitchFamily="18" charset="0"/>
                <a:cs typeface="Times New Roman" pitchFamily="18" charset="0"/>
              </a:rPr>
              <a:t> so với phương ngang. Hệ số ma sát giữa đáy hộp và mặt gỗ là 0,2. Lấy g=9.8  m/s</a:t>
            </a:r>
            <a:r>
              <a:rPr lang="en-US" sz="3600" baseline="30000">
                <a:solidFill>
                  <a:srgbClr val="002060"/>
                </a:solidFill>
                <a:latin typeface="Times New Roman" pitchFamily="18" charset="0"/>
                <a:cs typeface="Times New Roman" pitchFamily="18" charset="0"/>
              </a:rPr>
              <a:t>2</a:t>
            </a:r>
            <a:r>
              <a:rPr lang="en-US" sz="3600">
                <a:solidFill>
                  <a:srgbClr val="002060"/>
                </a:solidFill>
                <a:latin typeface="Times New Roman" pitchFamily="18" charset="0"/>
                <a:cs typeface="Times New Roman" pitchFamily="18" charset="0"/>
              </a:rPr>
              <a:t>. Hỏi sau bao lâu thì hộp trượt xuống đến đầu dưới của tấm gỗ?</a:t>
            </a:r>
          </a:p>
        </p:txBody>
      </p:sp>
      <mc:AlternateContent xmlns:mc="http://schemas.openxmlformats.org/markup-compatibility/2006">
        <mc:Choice xmlns:a14="http://schemas.microsoft.com/office/drawing/2010/main" Requires="a14">
          <p:sp>
            <p:nvSpPr>
              <p:cNvPr id="17" name="TextBox 16"/>
              <p:cNvSpPr txBox="1"/>
              <p:nvPr/>
            </p:nvSpPr>
            <p:spPr>
              <a:xfrm>
                <a:off x="6629400" y="4886191"/>
                <a:ext cx="11353800" cy="2660665"/>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Giải hệ phương trình: </a:t>
                </a:r>
              </a:p>
              <a:p>
                <a14:m>
                  <m:oMathPara xmlns:m="http://schemas.openxmlformats.org/officeDocument/2006/math">
                    <m:oMathParaPr>
                      <m:jc m:val="centerGroup"/>
                    </m:oMathParaPr>
                    <m:oMath xmlns:m="http://schemas.openxmlformats.org/officeDocument/2006/math">
                      <m:r>
                        <a:rPr lang="en-US" sz="4000" i="1">
                          <a:solidFill>
                            <a:srgbClr val="002060"/>
                          </a:solidFill>
                        </a:rPr>
                        <m:t>𝑎</m:t>
                      </m:r>
                      <m:r>
                        <a:rPr lang="en-US" sz="4000" i="1">
                          <a:solidFill>
                            <a:srgbClr val="002060"/>
                          </a:solidFill>
                        </a:rPr>
                        <m:t>=</m:t>
                      </m:r>
                      <m:r>
                        <a:rPr lang="en-US" sz="4000" i="1">
                          <a:solidFill>
                            <a:srgbClr val="002060"/>
                          </a:solidFill>
                        </a:rPr>
                        <m:t>𝑔</m:t>
                      </m:r>
                      <m:d>
                        <m:dPr>
                          <m:ctrlPr>
                            <a:rPr lang="en-US" sz="4000" i="1">
                              <a:solidFill>
                                <a:srgbClr val="002060"/>
                              </a:solidFill>
                            </a:rPr>
                          </m:ctrlPr>
                        </m:dPr>
                        <m:e>
                          <m:r>
                            <a:rPr lang="en-US" sz="4000" i="1">
                              <a:solidFill>
                                <a:srgbClr val="002060"/>
                              </a:solidFill>
                            </a:rPr>
                            <m:t>𝑠𝑖𝑛</m:t>
                          </m:r>
                          <m:r>
                            <a:rPr lang="en-US" sz="4000" i="1">
                              <a:solidFill>
                                <a:srgbClr val="002060"/>
                              </a:solidFill>
                            </a:rPr>
                            <m:t>𝛼</m:t>
                          </m:r>
                          <m:r>
                            <a:rPr lang="en-US" sz="4000" i="1">
                              <a:solidFill>
                                <a:srgbClr val="002060"/>
                              </a:solidFill>
                            </a:rPr>
                            <m:t>−</m:t>
                          </m:r>
                          <m:r>
                            <a:rPr lang="en-US" sz="4000" i="1">
                              <a:solidFill>
                                <a:srgbClr val="002060"/>
                              </a:solidFill>
                            </a:rPr>
                            <m:t>𝜇</m:t>
                          </m:r>
                          <m:r>
                            <a:rPr lang="en-US" sz="4000" i="1">
                              <a:solidFill>
                                <a:srgbClr val="002060"/>
                              </a:solidFill>
                            </a:rPr>
                            <m:t>𝑐𝑜𝑠</m:t>
                          </m:r>
                          <m:r>
                            <a:rPr lang="en-US" sz="4000" i="1">
                              <a:solidFill>
                                <a:srgbClr val="002060"/>
                              </a:solidFill>
                            </a:rPr>
                            <m:t>𝛼</m:t>
                          </m:r>
                        </m:e>
                      </m:d>
                    </m:oMath>
                  </m:oMathPara>
                </a14:m>
                <a:endParaRPr lang="en-US" sz="4000">
                  <a:solidFill>
                    <a:srgbClr val="002060"/>
                  </a:solidFill>
                  <a:latin typeface="Times New Roman" pitchFamily="18" charset="0"/>
                  <a:cs typeface="Times New Roman" pitchFamily="18" charset="0"/>
                </a:endParaRPr>
              </a:p>
              <a:p>
                <a14:m>
                  <m:oMathPara xmlns:m="http://schemas.openxmlformats.org/officeDocument/2006/math">
                    <m:oMathParaPr>
                      <m:jc m:val="centerGroup"/>
                    </m:oMathParaPr>
                    <m:oMath xmlns:m="http://schemas.openxmlformats.org/officeDocument/2006/math">
                      <m:r>
                        <a:rPr lang="en-US" sz="4000" i="1">
                          <a:solidFill>
                            <a:srgbClr val="002060"/>
                          </a:solidFill>
                        </a:rPr>
                        <m:t>=9,8</m:t>
                      </m:r>
                      <m:d>
                        <m:dPr>
                          <m:ctrlPr>
                            <a:rPr lang="en-US" sz="4000" i="1">
                              <a:solidFill>
                                <a:srgbClr val="002060"/>
                              </a:solidFill>
                            </a:rPr>
                          </m:ctrlPr>
                        </m:dPr>
                        <m:e>
                          <m:r>
                            <a:rPr lang="en-US" sz="4000" i="1">
                              <a:solidFill>
                                <a:srgbClr val="002060"/>
                              </a:solidFill>
                            </a:rPr>
                            <m:t>𝑠𝑖𝑛</m:t>
                          </m:r>
                          <m:sSup>
                            <m:sSupPr>
                              <m:ctrlPr>
                                <a:rPr lang="en-US" sz="4000" i="1">
                                  <a:solidFill>
                                    <a:srgbClr val="002060"/>
                                  </a:solidFill>
                                </a:rPr>
                              </m:ctrlPr>
                            </m:sSupPr>
                            <m:e>
                              <m:r>
                                <a:rPr lang="en-US" sz="4000" i="1">
                                  <a:solidFill>
                                    <a:srgbClr val="002060"/>
                                  </a:solidFill>
                                </a:rPr>
                                <m:t>30</m:t>
                              </m:r>
                            </m:e>
                            <m:sup>
                              <m:r>
                                <a:rPr lang="en-US" sz="4000" i="1">
                                  <a:solidFill>
                                    <a:srgbClr val="002060"/>
                                  </a:solidFill>
                                </a:rPr>
                                <m:t>0</m:t>
                              </m:r>
                            </m:sup>
                          </m:sSup>
                          <m:r>
                            <a:rPr lang="en-US" sz="4000" i="1">
                              <a:solidFill>
                                <a:srgbClr val="002060"/>
                              </a:solidFill>
                            </a:rPr>
                            <m:t>−0,2</m:t>
                          </m:r>
                          <m:r>
                            <a:rPr lang="en-US" sz="4000" i="1">
                              <a:solidFill>
                                <a:srgbClr val="002060"/>
                              </a:solidFill>
                            </a:rPr>
                            <m:t>𝑐𝑜𝑠</m:t>
                          </m:r>
                          <m:sSup>
                            <m:sSupPr>
                              <m:ctrlPr>
                                <a:rPr lang="en-US" sz="4000" i="1">
                                  <a:solidFill>
                                    <a:srgbClr val="002060"/>
                                  </a:solidFill>
                                </a:rPr>
                              </m:ctrlPr>
                            </m:sSupPr>
                            <m:e>
                              <m:r>
                                <a:rPr lang="en-US" sz="4000" i="1">
                                  <a:solidFill>
                                    <a:srgbClr val="002060"/>
                                  </a:solidFill>
                                </a:rPr>
                                <m:t>30</m:t>
                              </m:r>
                            </m:e>
                            <m:sup>
                              <m:r>
                                <a:rPr lang="en-US" sz="4000" i="1">
                                  <a:solidFill>
                                    <a:srgbClr val="002060"/>
                                  </a:solidFill>
                                </a:rPr>
                                <m:t>0</m:t>
                              </m:r>
                            </m:sup>
                          </m:sSup>
                        </m:e>
                      </m:d>
                      <m:r>
                        <a:rPr lang="en-US" sz="4000" i="1">
                          <a:solidFill>
                            <a:srgbClr val="002060"/>
                          </a:solidFill>
                        </a:rPr>
                        <m:t>≈</m:t>
                      </m:r>
                      <m:r>
                        <a:rPr lang="en-US" sz="4000" i="1" smtClean="0">
                          <a:solidFill>
                            <a:srgbClr val="C00000"/>
                          </a:solidFill>
                        </a:rPr>
                        <m:t>3,2</m:t>
                      </m:r>
                      <m:r>
                        <a:rPr lang="en-US" sz="4000" i="1" smtClean="0">
                          <a:solidFill>
                            <a:srgbClr val="C00000"/>
                          </a:solidFill>
                        </a:rPr>
                        <m:t>𝑚</m:t>
                      </m:r>
                      <m:r>
                        <a:rPr lang="en-US" sz="4000" i="1" smtClean="0">
                          <a:solidFill>
                            <a:srgbClr val="C00000"/>
                          </a:solidFill>
                        </a:rPr>
                        <m:t>/</m:t>
                      </m:r>
                      <m:sSup>
                        <m:sSupPr>
                          <m:ctrlPr>
                            <a:rPr lang="en-US" sz="4000" i="1">
                              <a:solidFill>
                                <a:srgbClr val="C00000"/>
                              </a:solidFill>
                            </a:rPr>
                          </m:ctrlPr>
                        </m:sSupPr>
                        <m:e>
                          <m:r>
                            <a:rPr lang="en-US" sz="4000" i="1">
                              <a:solidFill>
                                <a:srgbClr val="C00000"/>
                              </a:solidFill>
                            </a:rPr>
                            <m:t>𝑠</m:t>
                          </m:r>
                        </m:e>
                        <m:sup>
                          <m:r>
                            <a:rPr lang="en-US" sz="4000" i="1">
                              <a:solidFill>
                                <a:srgbClr val="C00000"/>
                              </a:solidFill>
                            </a:rPr>
                            <m:t>2</m:t>
                          </m:r>
                        </m:sup>
                      </m:sSup>
                    </m:oMath>
                  </m:oMathPara>
                </a14:m>
                <a:endParaRPr lang="en-US" sz="4000">
                  <a:solidFill>
                    <a:srgbClr val="002060"/>
                  </a:solidFill>
                  <a:latin typeface="Times New Roman" pitchFamily="18" charset="0"/>
                  <a:cs typeface="Times New Roman" pitchFamily="18" charset="0"/>
                </a:endParaRPr>
              </a:p>
              <a:p>
                <a:endParaRPr lang="en-US" sz="4000">
                  <a:solidFill>
                    <a:srgbClr val="002060"/>
                  </a:solidFill>
                  <a:latin typeface="Times New Roman" pitchFamily="18" charset="0"/>
                  <a:cs typeface="Times New Roman" pitchFamily="18"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6629400" y="4886191"/>
                <a:ext cx="11353800" cy="2660665"/>
              </a:xfrm>
              <a:prstGeom prst="rect">
                <a:avLst/>
              </a:prstGeom>
              <a:blipFill rotWithShape="1">
                <a:blip r:embed="rId3"/>
                <a:stretch>
                  <a:fillRect l="-1933" t="-4128"/>
                </a:stretch>
              </a:blipFill>
              <a:ln w="38100">
                <a:noFill/>
              </a:ln>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619930505"/>
              </p:ext>
            </p:extLst>
          </p:nvPr>
        </p:nvGraphicFramePr>
        <p:xfrm>
          <a:off x="228600" y="4305300"/>
          <a:ext cx="5968746" cy="4035425"/>
        </p:xfrm>
        <a:graphic>
          <a:graphicData uri="http://schemas.openxmlformats.org/presentationml/2006/ole">
            <mc:AlternateContent xmlns:mc="http://schemas.openxmlformats.org/markup-compatibility/2006">
              <mc:Choice xmlns:v="urn:schemas-microsoft-com:vml" Requires="v">
                <p:oleObj spid="_x0000_s12302" name="Bitmap Image" r:id="rId4" imgW="3905795" imgH="2495238" progId="Paint.Picture">
                  <p:embed/>
                </p:oleObj>
              </mc:Choice>
              <mc:Fallback>
                <p:oleObj name="Bitmap Image" r:id="rId4" imgW="3905795" imgH="24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305300"/>
                        <a:ext cx="5968746" cy="4035425"/>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9" name="TextBox 8"/>
              <p:cNvSpPr txBox="1"/>
              <p:nvPr/>
            </p:nvSpPr>
            <p:spPr>
              <a:xfrm>
                <a:off x="6629400" y="7546856"/>
                <a:ext cx="11353800" cy="1984326"/>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=&gt; </a:t>
                </a:r>
                <a14:m>
                  <m:oMath xmlns:m="http://schemas.openxmlformats.org/officeDocument/2006/math">
                    <m:r>
                      <a:rPr lang="en-US" sz="4000" i="1">
                        <a:solidFill>
                          <a:srgbClr val="002060"/>
                        </a:solidFill>
                      </a:rPr>
                      <m:t>𝐿</m:t>
                    </m:r>
                    <m:r>
                      <a:rPr lang="en-US" sz="4000" i="1">
                        <a:solidFill>
                          <a:srgbClr val="002060"/>
                        </a:solidFill>
                      </a:rPr>
                      <m:t>=</m:t>
                    </m:r>
                    <m:f>
                      <m:fPr>
                        <m:ctrlPr>
                          <a:rPr lang="en-US" sz="4000" i="1">
                            <a:solidFill>
                              <a:srgbClr val="002060"/>
                            </a:solidFill>
                          </a:rPr>
                        </m:ctrlPr>
                      </m:fPr>
                      <m:num>
                        <m:r>
                          <a:rPr lang="en-US" sz="4000" i="1">
                            <a:solidFill>
                              <a:srgbClr val="002060"/>
                            </a:solidFill>
                          </a:rPr>
                          <m:t>1</m:t>
                        </m:r>
                      </m:num>
                      <m:den>
                        <m:r>
                          <a:rPr lang="en-US" sz="4000" i="1">
                            <a:solidFill>
                              <a:srgbClr val="002060"/>
                            </a:solidFill>
                          </a:rPr>
                          <m:t>2</m:t>
                        </m:r>
                      </m:den>
                    </m:f>
                    <m:r>
                      <a:rPr lang="en-US" sz="4000" i="1">
                        <a:solidFill>
                          <a:srgbClr val="002060"/>
                        </a:solidFill>
                      </a:rPr>
                      <m:t>𝑎</m:t>
                    </m:r>
                    <m:sSup>
                      <m:sSupPr>
                        <m:ctrlPr>
                          <a:rPr lang="en-US" sz="4000" i="1">
                            <a:solidFill>
                              <a:srgbClr val="002060"/>
                            </a:solidFill>
                          </a:rPr>
                        </m:ctrlPr>
                      </m:sSupPr>
                      <m:e>
                        <m:r>
                          <a:rPr lang="en-US" sz="4000" i="1">
                            <a:solidFill>
                              <a:srgbClr val="002060"/>
                            </a:solidFill>
                          </a:rPr>
                          <m:t>𝑡</m:t>
                        </m:r>
                      </m:e>
                      <m:sup>
                        <m:r>
                          <a:rPr lang="en-US" sz="4000" i="1">
                            <a:solidFill>
                              <a:srgbClr val="002060"/>
                            </a:solidFill>
                          </a:rPr>
                          <m:t>2</m:t>
                        </m:r>
                      </m:sup>
                    </m:sSup>
                    <m:r>
                      <a:rPr lang="en-US" sz="4000" i="1">
                        <a:solidFill>
                          <a:srgbClr val="002060"/>
                        </a:solidFill>
                      </a:rPr>
                      <m:t>=&gt;</m:t>
                    </m:r>
                    <m:r>
                      <a:rPr lang="en-US" sz="4000" i="1">
                        <a:solidFill>
                          <a:srgbClr val="002060"/>
                        </a:solidFill>
                      </a:rPr>
                      <m:t>𝑡</m:t>
                    </m:r>
                    <m:r>
                      <a:rPr lang="en-US" sz="4000" i="1">
                        <a:solidFill>
                          <a:srgbClr val="002060"/>
                        </a:solidFill>
                      </a:rPr>
                      <m:t>=</m:t>
                    </m:r>
                    <m:rad>
                      <m:radPr>
                        <m:degHide m:val="on"/>
                        <m:ctrlPr>
                          <a:rPr lang="en-US" sz="4000" i="1">
                            <a:solidFill>
                              <a:srgbClr val="002060"/>
                            </a:solidFill>
                          </a:rPr>
                        </m:ctrlPr>
                      </m:radPr>
                      <m:deg/>
                      <m:e>
                        <m:f>
                          <m:fPr>
                            <m:ctrlPr>
                              <a:rPr lang="en-US" sz="4000" i="1">
                                <a:solidFill>
                                  <a:srgbClr val="002060"/>
                                </a:solidFill>
                              </a:rPr>
                            </m:ctrlPr>
                          </m:fPr>
                          <m:num>
                            <m:r>
                              <a:rPr lang="en-US" sz="4000" i="1">
                                <a:solidFill>
                                  <a:srgbClr val="002060"/>
                                </a:solidFill>
                              </a:rPr>
                              <m:t>2</m:t>
                            </m:r>
                            <m:r>
                              <a:rPr lang="en-US" sz="4000" i="1">
                                <a:solidFill>
                                  <a:srgbClr val="002060"/>
                                </a:solidFill>
                              </a:rPr>
                              <m:t>𝐿</m:t>
                            </m:r>
                          </m:num>
                          <m:den>
                            <m:r>
                              <a:rPr lang="en-US" sz="4000" i="1">
                                <a:solidFill>
                                  <a:srgbClr val="002060"/>
                                </a:solidFill>
                              </a:rPr>
                              <m:t>𝑎</m:t>
                            </m:r>
                          </m:den>
                        </m:f>
                      </m:e>
                    </m:rad>
                    <m:r>
                      <a:rPr lang="en-US" sz="4000" i="1">
                        <a:solidFill>
                          <a:srgbClr val="002060"/>
                        </a:solidFill>
                      </a:rPr>
                      <m:t>=</m:t>
                    </m:r>
                    <m:rad>
                      <m:radPr>
                        <m:degHide m:val="on"/>
                        <m:ctrlPr>
                          <a:rPr lang="en-US" sz="4000" i="1">
                            <a:solidFill>
                              <a:srgbClr val="002060"/>
                            </a:solidFill>
                          </a:rPr>
                        </m:ctrlPr>
                      </m:radPr>
                      <m:deg/>
                      <m:e>
                        <m:f>
                          <m:fPr>
                            <m:ctrlPr>
                              <a:rPr lang="en-US" sz="4000" i="1">
                                <a:solidFill>
                                  <a:srgbClr val="002060"/>
                                </a:solidFill>
                              </a:rPr>
                            </m:ctrlPr>
                          </m:fPr>
                          <m:num>
                            <m:r>
                              <a:rPr lang="en-US" sz="4000" i="1">
                                <a:solidFill>
                                  <a:srgbClr val="002060"/>
                                </a:solidFill>
                              </a:rPr>
                              <m:t>2.2</m:t>
                            </m:r>
                          </m:num>
                          <m:den>
                            <m:r>
                              <a:rPr lang="en-US" sz="4000" i="1">
                                <a:solidFill>
                                  <a:srgbClr val="002060"/>
                                </a:solidFill>
                              </a:rPr>
                              <m:t>3,2</m:t>
                            </m:r>
                          </m:den>
                        </m:f>
                      </m:e>
                    </m:rad>
                    <m:r>
                      <a:rPr lang="en-US" sz="4000" i="1">
                        <a:solidFill>
                          <a:srgbClr val="002060"/>
                        </a:solidFill>
                      </a:rPr>
                      <m:t>≈</m:t>
                    </m:r>
                    <m:r>
                      <a:rPr lang="en-US" sz="4000" i="1" smtClean="0">
                        <a:solidFill>
                          <a:srgbClr val="C00000"/>
                        </a:solidFill>
                      </a:rPr>
                      <m:t>1,1</m:t>
                    </m:r>
                    <m:r>
                      <a:rPr lang="en-US" sz="4000" i="1" smtClean="0">
                        <a:solidFill>
                          <a:srgbClr val="C00000"/>
                        </a:solidFill>
                      </a:rPr>
                      <m:t>𝑠</m:t>
                    </m:r>
                  </m:oMath>
                </a14:m>
                <a:endParaRPr lang="en-US" sz="4000">
                  <a:solidFill>
                    <a:srgbClr val="C00000"/>
                  </a:solidFill>
                  <a:latin typeface="Times New Roman" pitchFamily="18" charset="0"/>
                  <a:cs typeface="Times New Roman" pitchFamily="18" charset="0"/>
                </a:endParaRPr>
              </a:p>
              <a:p>
                <a:endParaRPr lang="en-US" sz="4000">
                  <a:solidFill>
                    <a:srgbClr val="002060"/>
                  </a:solidFill>
                  <a:latin typeface="Times New Roman" pitchFamily="18" charset="0"/>
                  <a:cs typeface="Times New Roman"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6629400" y="7546856"/>
                <a:ext cx="11353800" cy="1984326"/>
              </a:xfrm>
              <a:prstGeom prst="rect">
                <a:avLst/>
              </a:prstGeom>
              <a:blipFill rotWithShape="1">
                <a:blip r:embed="rId6"/>
                <a:stretch>
                  <a:fillRect l="-1933"/>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23581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920269">
            <a:off x="13066203" y="-4196498"/>
            <a:ext cx="6226076" cy="83929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3331" y="5960372"/>
            <a:ext cx="6781906" cy="652983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176813" y="7703286"/>
            <a:ext cx="2991384" cy="1473936"/>
          </a:xfrm>
          <a:prstGeom prst="rect">
            <a:avLst/>
          </a:prstGeom>
        </p:spPr>
      </p:pic>
      <p:sp>
        <p:nvSpPr>
          <p:cNvPr id="5" name="TextBox 5"/>
          <p:cNvSpPr txBox="1"/>
          <p:nvPr/>
        </p:nvSpPr>
        <p:spPr>
          <a:xfrm>
            <a:off x="6168197" y="3999000"/>
            <a:ext cx="5871403" cy="1090042"/>
          </a:xfrm>
          <a:prstGeom prst="rect">
            <a:avLst/>
          </a:prstGeom>
        </p:spPr>
        <p:txBody>
          <a:bodyPr wrap="square" lIns="0" tIns="0" rIns="0" bIns="0" rtlCol="0" anchor="t">
            <a:spAutoFit/>
          </a:bodyPr>
          <a:lstStyle/>
          <a:p>
            <a:pPr>
              <a:lnSpc>
                <a:spcPts val="8512"/>
              </a:lnSpc>
            </a:pPr>
            <a:r>
              <a:rPr lang="en-US" sz="7093" b="1" smtClean="0">
                <a:solidFill>
                  <a:srgbClr val="C00000"/>
                </a:solidFill>
                <a:latin typeface="Times New Roman" pitchFamily="18" charset="0"/>
                <a:cs typeface="Times New Roman" pitchFamily="18" charset="0"/>
              </a:rPr>
              <a:t>LUYỆN TẬP</a:t>
            </a:r>
            <a:endParaRPr lang="en-US" sz="7093"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7557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III. BÀI TẬP TỰ GIẢI</a:t>
            </a:r>
            <a:endParaRPr lang="en-US" sz="3600" b="1">
              <a:solidFill>
                <a:schemeClr val="accent2">
                  <a:lumMod val="75000"/>
                </a:schemeClr>
              </a:solidFill>
              <a:latin typeface="Times New Roman" pitchFamily="18" charset="0"/>
              <a:cs typeface="Times New Roman" pitchFamily="18" charset="0"/>
            </a:endParaRPr>
          </a:p>
        </p:txBody>
      </p:sp>
      <p:sp>
        <p:nvSpPr>
          <p:cNvPr id="15" name="TextBox 14"/>
          <p:cNvSpPr txBox="1"/>
          <p:nvPr/>
        </p:nvSpPr>
        <p:spPr>
          <a:xfrm>
            <a:off x="228600" y="876300"/>
            <a:ext cx="14325600" cy="3046988"/>
          </a:xfrm>
          <a:prstGeom prst="rect">
            <a:avLst/>
          </a:prstGeom>
          <a:noFill/>
          <a:ln w="38100">
            <a:solidFill>
              <a:schemeClr val="tx1"/>
            </a:solidFill>
          </a:ln>
        </p:spPr>
        <p:txBody>
          <a:bodyPr wrap="square" rtlCol="0">
            <a:spAutoFit/>
          </a:bodyPr>
          <a:lstStyle/>
          <a:p>
            <a:pPr algn="ctr"/>
            <a:r>
              <a:rPr lang="en-US" sz="3200" b="1" smtClean="0">
                <a:solidFill>
                  <a:srgbClr val="C00000"/>
                </a:solidFill>
                <a:latin typeface="Times New Roman" pitchFamily="18" charset="0"/>
                <a:cs typeface="Times New Roman" pitchFamily="18" charset="0"/>
              </a:rPr>
              <a:t>Bài tập 1</a:t>
            </a:r>
          </a:p>
          <a:p>
            <a:r>
              <a:rPr lang="en-US" sz="4000">
                <a:solidFill>
                  <a:srgbClr val="002060"/>
                </a:solidFill>
                <a:latin typeface="Times New Roman" pitchFamily="18" charset="0"/>
                <a:cs typeface="Times New Roman" pitchFamily="18" charset="0"/>
              </a:rPr>
              <a:t>Người ta đẩy một cái thùng có khối lượng 55 kg theo phương ngang với lực 220N làm thùng chuyển động trên mặt phẳng ngang. Hệ số ma sát trượt giữa thùng và mặt sàn </a:t>
            </a:r>
            <a:r>
              <a:rPr lang="en-US" sz="4000">
                <a:solidFill>
                  <a:srgbClr val="002060"/>
                </a:solidFill>
                <a:latin typeface="Times New Roman" pitchFamily="18" charset="0"/>
                <a:cs typeface="Times New Roman" pitchFamily="18" charset="0"/>
              </a:rPr>
              <a:t>là </a:t>
            </a:r>
            <a:r>
              <a:rPr lang="en-US" sz="4000" smtClean="0">
                <a:solidFill>
                  <a:srgbClr val="002060"/>
                </a:solidFill>
                <a:latin typeface="Times New Roman" pitchFamily="18" charset="0"/>
                <a:cs typeface="Times New Roman" pitchFamily="18" charset="0"/>
              </a:rPr>
              <a:t>0,35</a:t>
            </a:r>
            <a:r>
              <a:rPr lang="en-US" sz="4000">
                <a:solidFill>
                  <a:srgbClr val="002060"/>
                </a:solidFill>
                <a:latin typeface="Times New Roman" pitchFamily="18" charset="0"/>
                <a:cs typeface="Times New Roman" pitchFamily="18" charset="0"/>
              </a:rPr>
              <a:t>. Tính gia tốc của thùng, lấy g= 9,8 m/s</a:t>
            </a:r>
            <a:r>
              <a:rPr lang="en-US" sz="4000" baseline="30000">
                <a:solidFill>
                  <a:srgbClr val="002060"/>
                </a:solidFill>
                <a:latin typeface="Times New Roman" pitchFamily="18" charset="0"/>
                <a:cs typeface="Times New Roman" pitchFamily="18" charset="0"/>
              </a:rPr>
              <a:t>2</a:t>
            </a:r>
            <a:r>
              <a:rPr lang="en-US" sz="4000">
                <a:solidFill>
                  <a:srgbClr val="002060"/>
                </a:solidFill>
                <a:latin typeface="Times New Roman" pitchFamily="18" charset="0"/>
                <a:cs typeface="Times New Roman" pitchFamily="18" charset="0"/>
              </a:rPr>
              <a:t> </a:t>
            </a:r>
            <a:endParaRPr lang="en-US" sz="4000">
              <a:solidFill>
                <a:srgbClr val="002060"/>
              </a:solidFill>
              <a:latin typeface="Times New Roman" pitchFamily="18" charset="0"/>
              <a:cs typeface="Times New Roman" pitchFamily="18" charset="0"/>
            </a:endParaRPr>
          </a:p>
        </p:txBody>
      </p:sp>
      <p:pic>
        <p:nvPicPr>
          <p:cNvPr id="16" name="Pictur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2640" y="834794"/>
            <a:ext cx="3515360" cy="3088494"/>
          </a:xfrm>
          <a:prstGeom prst="rect">
            <a:avLst/>
          </a:prstGeom>
          <a:noFill/>
          <a:ln>
            <a:noFill/>
          </a:ln>
        </p:spPr>
      </p:pic>
      <mc:AlternateContent xmlns:mc="http://schemas.openxmlformats.org/markup-compatibility/2006">
        <mc:Choice xmlns:a14="http://schemas.microsoft.com/office/drawing/2010/main" Requires="a14">
          <p:sp>
            <p:nvSpPr>
              <p:cNvPr id="17" name="TextBox 16"/>
              <p:cNvSpPr txBox="1"/>
              <p:nvPr/>
            </p:nvSpPr>
            <p:spPr>
              <a:xfrm>
                <a:off x="6781800" y="4152900"/>
                <a:ext cx="11353800" cy="2703945"/>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Thùng hàng chịu tác dụng của 4 lực là : trọng lực </a:t>
                </a:r>
                <a14:m>
                  <m:oMath xmlns:m="http://schemas.openxmlformats.org/officeDocument/2006/math">
                    <m:acc>
                      <m:accPr>
                        <m:chr m:val="⃗"/>
                        <m:ctrlPr>
                          <a:rPr lang="en-US" sz="4000" i="1">
                            <a:solidFill>
                              <a:srgbClr val="002060"/>
                            </a:solidFill>
                          </a:rPr>
                        </m:ctrlPr>
                      </m:accPr>
                      <m:e>
                        <m:r>
                          <a:rPr lang="en-US" sz="4000" i="1">
                            <a:solidFill>
                              <a:srgbClr val="002060"/>
                            </a:solidFill>
                          </a:rPr>
                          <m:t>𝑃</m:t>
                        </m:r>
                      </m:e>
                    </m:acc>
                  </m:oMath>
                </a14:m>
                <a:r>
                  <a:rPr lang="en-US" sz="4000">
                    <a:solidFill>
                      <a:srgbClr val="002060"/>
                    </a:solidFill>
                    <a:latin typeface="Times New Roman" pitchFamily="18" charset="0"/>
                    <a:cs typeface="Times New Roman" pitchFamily="18" charset="0"/>
                  </a:rPr>
                  <a:t>, phản lực </a:t>
                </a:r>
                <a14:m>
                  <m:oMath xmlns:m="http://schemas.openxmlformats.org/officeDocument/2006/math">
                    <m:acc>
                      <m:accPr>
                        <m:chr m:val="⃗"/>
                        <m:ctrlPr>
                          <a:rPr lang="en-US" sz="4000" i="1">
                            <a:solidFill>
                              <a:srgbClr val="002060"/>
                            </a:solidFill>
                          </a:rPr>
                        </m:ctrlPr>
                      </m:accPr>
                      <m:e>
                        <m:r>
                          <a:rPr lang="en-US" sz="4000" i="1">
                            <a:solidFill>
                              <a:srgbClr val="002060"/>
                            </a:solidFill>
                          </a:rPr>
                          <m:t>𝑁</m:t>
                        </m:r>
                      </m:e>
                    </m:acc>
                  </m:oMath>
                </a14:m>
                <a:r>
                  <a:rPr lang="en-US" sz="4000">
                    <a:solidFill>
                      <a:srgbClr val="002060"/>
                    </a:solidFill>
                    <a:latin typeface="Times New Roman" pitchFamily="18" charset="0"/>
                    <a:cs typeface="Times New Roman" pitchFamily="18" charset="0"/>
                  </a:rPr>
                  <a:t>, lực đẩy </a:t>
                </a:r>
                <a14:m>
                  <m:oMath xmlns:m="http://schemas.openxmlformats.org/officeDocument/2006/math">
                    <m:acc>
                      <m:accPr>
                        <m:chr m:val="⃗"/>
                        <m:ctrlPr>
                          <a:rPr lang="en-US" sz="4000" i="1">
                            <a:solidFill>
                              <a:srgbClr val="002060"/>
                            </a:solidFill>
                          </a:rPr>
                        </m:ctrlPr>
                      </m:accPr>
                      <m:e>
                        <m:r>
                          <a:rPr lang="en-US" sz="4000" i="1">
                            <a:solidFill>
                              <a:srgbClr val="002060"/>
                            </a:solidFill>
                          </a:rPr>
                          <m:t>𝐹</m:t>
                        </m:r>
                      </m:e>
                    </m:acc>
                  </m:oMath>
                </a14:m>
                <a:r>
                  <a:rPr lang="en-US" sz="4000">
                    <a:solidFill>
                      <a:srgbClr val="002060"/>
                    </a:solidFill>
                    <a:latin typeface="Times New Roman" pitchFamily="18" charset="0"/>
                    <a:cs typeface="Times New Roman" pitchFamily="18" charset="0"/>
                  </a:rPr>
                  <a:t> và lực ma sát trượt  </a:t>
                </a:r>
                <a14:m>
                  <m:oMath xmlns:m="http://schemas.openxmlformats.org/officeDocument/2006/math">
                    <m:acc>
                      <m:accPr>
                        <m:chr m:val="⃗"/>
                        <m:ctrlPr>
                          <a:rPr lang="en-US" sz="4000" i="1">
                            <a:solidFill>
                              <a:srgbClr val="002060"/>
                            </a:solidFill>
                          </a:rPr>
                        </m:ctrlPr>
                      </m:accPr>
                      <m:e>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e>
                    </m:acc>
                  </m:oMath>
                </a14:m>
                <a:r>
                  <a:rPr lang="en-SG" sz="4000">
                    <a:solidFill>
                      <a:srgbClr val="002060"/>
                    </a:solidFill>
                    <a:latin typeface="Times New Roman" pitchFamily="18" charset="0"/>
                    <a:cs typeface="Times New Roman" pitchFamily="18" charset="0"/>
                  </a:rPr>
                  <a:t> </a:t>
                </a:r>
                <a:r>
                  <a:rPr lang="en-US" sz="4000">
                    <a:solidFill>
                      <a:srgbClr val="002060"/>
                    </a:solidFill>
                    <a:latin typeface="Times New Roman" pitchFamily="18" charset="0"/>
                    <a:cs typeface="Times New Roman" pitchFamily="18" charset="0"/>
                  </a:rPr>
                  <a:t>của sàn. ( Hình a )</a:t>
                </a:r>
              </a:p>
              <a:p>
                <a:r>
                  <a:rPr lang="en-US" sz="4000">
                    <a:solidFill>
                      <a:srgbClr val="002060"/>
                    </a:solidFill>
                    <a:latin typeface="Times New Roman" pitchFamily="18" charset="0"/>
                    <a:cs typeface="Times New Roman" pitchFamily="18" charset="0"/>
                  </a:rPr>
                  <a:t>Coi thùng hàng như một chất điểm ( hình b)</a:t>
                </a:r>
              </a:p>
            </p:txBody>
          </p:sp>
        </mc:Choice>
        <mc:Fallback>
          <p:sp>
            <p:nvSpPr>
              <p:cNvPr id="17" name="TextBox 16"/>
              <p:cNvSpPr txBox="1">
                <a:spLocks noRot="1" noChangeAspect="1" noMove="1" noResize="1" noEditPoints="1" noAdjustHandles="1" noChangeArrowheads="1" noChangeShapeType="1" noTextEdit="1"/>
              </p:cNvSpPr>
              <p:nvPr/>
            </p:nvSpPr>
            <p:spPr>
              <a:xfrm>
                <a:off x="6781800" y="4152900"/>
                <a:ext cx="11353800" cy="2703945"/>
              </a:xfrm>
              <a:prstGeom prst="rect">
                <a:avLst/>
              </a:prstGeom>
              <a:blipFill rotWithShape="1">
                <a:blip r:embed="rId4"/>
                <a:stretch>
                  <a:fillRect l="-1933" t="-1126" b="-8784"/>
                </a:stretch>
              </a:blipFill>
              <a:ln w="38100">
                <a:noFill/>
              </a:ln>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697512941"/>
              </p:ext>
            </p:extLst>
          </p:nvPr>
        </p:nvGraphicFramePr>
        <p:xfrm>
          <a:off x="0" y="4229100"/>
          <a:ext cx="6517640" cy="4654718"/>
        </p:xfrm>
        <a:graphic>
          <a:graphicData uri="http://schemas.openxmlformats.org/presentationml/2006/ole">
            <mc:AlternateContent xmlns:mc="http://schemas.openxmlformats.org/markup-compatibility/2006">
              <mc:Choice xmlns:v="urn:schemas-microsoft-com:vml" Requires="v">
                <p:oleObj spid="_x0000_s13324" name="Bitmap Image" r:id="rId5" imgW="4667902" imgH="2771429" progId="Paint.Picture">
                  <p:embed/>
                </p:oleObj>
              </mc:Choice>
              <mc:Fallback>
                <p:oleObj name="Bitmap Image" r:id="rId5" imgW="4667902" imgH="27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29100"/>
                        <a:ext cx="6517640" cy="4654718"/>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18" name="TextBox 17"/>
              <p:cNvSpPr txBox="1"/>
              <p:nvPr/>
            </p:nvSpPr>
            <p:spPr>
              <a:xfrm>
                <a:off x="6781800" y="6856844"/>
                <a:ext cx="11353800" cy="3288657"/>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Áp dụng định luật 2 Newton cho chuyển động của vật theo 2 trục Ox và Oy. Ta có :</a:t>
                </a:r>
              </a:p>
              <a:p>
                <a14:m>
                  <m:oMathPara xmlns:m="http://schemas.openxmlformats.org/officeDocument/2006/math">
                    <m:oMathParaPr>
                      <m:jc m:val="centerGroup"/>
                    </m:oMathParaPr>
                    <m:oMath xmlns:m="http://schemas.openxmlformats.org/officeDocument/2006/math">
                      <m:d>
                        <m:dPr>
                          <m:begChr m:val="{"/>
                          <m:endChr m:val=""/>
                          <m:ctrlPr>
                            <a:rPr lang="en-US" sz="4000" i="1">
                              <a:solidFill>
                                <a:srgbClr val="002060"/>
                              </a:solidFill>
                            </a:rPr>
                          </m:ctrlPr>
                        </m:dPr>
                        <m:e>
                          <m:eqArr>
                            <m:eqArrPr>
                              <m:ctrlPr>
                                <a:rPr lang="en-US" sz="4000" i="1">
                                  <a:solidFill>
                                    <a:srgbClr val="002060"/>
                                  </a:solidFill>
                                </a:rPr>
                              </m:ctrlPr>
                            </m:eqArrPr>
                            <m:e>
                              <m:r>
                                <a:rPr lang="en-US" sz="4000" i="1">
                                  <a:solidFill>
                                    <a:srgbClr val="002060"/>
                                  </a:solidFill>
                                </a:rPr>
                                <m:t>𝑂𝑥</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𝑥</m:t>
                                  </m:r>
                                </m:sub>
                              </m:sSub>
                              <m:r>
                                <a:rPr lang="en-US" sz="4000" i="1">
                                  <a:solidFill>
                                    <a:srgbClr val="002060"/>
                                  </a:solidFill>
                                </a:rPr>
                                <m:t>=</m:t>
                              </m:r>
                              <m:r>
                                <a:rPr lang="en-US" sz="4000" i="1">
                                  <a:solidFill>
                                    <a:srgbClr val="002060"/>
                                  </a:solidFill>
                                </a:rPr>
                                <m:t>𝐹</m:t>
                              </m:r>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𝑚</m:t>
                              </m:r>
                              <m:r>
                                <a:rPr lang="en-US" sz="4000" i="1">
                                  <a:solidFill>
                                    <a:srgbClr val="002060"/>
                                  </a:solidFill>
                                </a:rPr>
                                <m:t>.</m:t>
                              </m:r>
                              <m:sSub>
                                <m:sSubPr>
                                  <m:ctrlPr>
                                    <a:rPr lang="en-US" sz="4000" i="1">
                                      <a:solidFill>
                                        <a:srgbClr val="002060"/>
                                      </a:solidFill>
                                    </a:rPr>
                                  </m:ctrlPr>
                                </m:sSubPr>
                                <m:e>
                                  <m:r>
                                    <a:rPr lang="en-US" sz="4000" i="1">
                                      <a:solidFill>
                                        <a:srgbClr val="002060"/>
                                      </a:solidFill>
                                    </a:rPr>
                                    <m:t>𝑎</m:t>
                                  </m:r>
                                </m:e>
                                <m:sub>
                                  <m:r>
                                    <a:rPr lang="en-US" sz="4000" i="1">
                                      <a:solidFill>
                                        <a:srgbClr val="002060"/>
                                      </a:solidFill>
                                    </a:rPr>
                                    <m:t>𝑥</m:t>
                                  </m:r>
                                </m:sub>
                              </m:sSub>
                              <m:r>
                                <a:rPr lang="en-US" sz="4000" i="1">
                                  <a:solidFill>
                                    <a:srgbClr val="002060"/>
                                  </a:solidFill>
                                </a:rPr>
                                <m:t>=</m:t>
                              </m:r>
                              <m:r>
                                <a:rPr lang="en-US" sz="4000" i="1">
                                  <a:solidFill>
                                    <a:srgbClr val="002060"/>
                                  </a:solidFill>
                                </a:rPr>
                                <m:t>𝑚</m:t>
                              </m:r>
                              <m:r>
                                <a:rPr lang="en-US" sz="4000" i="1">
                                  <a:solidFill>
                                    <a:srgbClr val="002060"/>
                                  </a:solidFill>
                                </a:rPr>
                                <m:t>.</m:t>
                              </m:r>
                              <m:r>
                                <a:rPr lang="en-US" sz="4000" i="1">
                                  <a:solidFill>
                                    <a:srgbClr val="002060"/>
                                  </a:solidFill>
                                </a:rPr>
                                <m:t>𝑎</m:t>
                              </m:r>
                              <m:r>
                                <a:rPr lang="en-US" sz="4000" i="1">
                                  <a:solidFill>
                                    <a:srgbClr val="002060"/>
                                  </a:solidFill>
                                </a:rPr>
                                <m:t> (1)</m:t>
                              </m:r>
                            </m:e>
                            <m:e>
                              <m:r>
                                <a:rPr lang="en-US" sz="4000" i="1">
                                  <a:solidFill>
                                    <a:srgbClr val="002060"/>
                                  </a:solidFill>
                                </a:rPr>
                                <m:t>𝑂𝑦</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𝑦</m:t>
                                  </m:r>
                                </m:sub>
                              </m:sSub>
                              <m:r>
                                <a:rPr lang="en-US" sz="4000" i="1">
                                  <a:solidFill>
                                    <a:srgbClr val="002060"/>
                                  </a:solidFill>
                                </a:rPr>
                                <m:t>=</m:t>
                              </m:r>
                              <m:r>
                                <a:rPr lang="en-US" sz="4000" i="1">
                                  <a:solidFill>
                                    <a:srgbClr val="002060"/>
                                  </a:solidFill>
                                </a:rPr>
                                <m:t>𝑁</m:t>
                              </m:r>
                              <m:r>
                                <a:rPr lang="en-US" sz="4000" i="1">
                                  <a:solidFill>
                                    <a:srgbClr val="002060"/>
                                  </a:solidFill>
                                </a:rPr>
                                <m:t>−</m:t>
                              </m:r>
                              <m:r>
                                <a:rPr lang="en-US" sz="4000" i="1">
                                  <a:solidFill>
                                    <a:srgbClr val="002060"/>
                                  </a:solidFill>
                                </a:rPr>
                                <m:t>𝑃</m:t>
                              </m:r>
                              <m:r>
                                <a:rPr lang="en-US" sz="4000" i="1">
                                  <a:solidFill>
                                    <a:srgbClr val="002060"/>
                                  </a:solidFill>
                                </a:rPr>
                                <m:t>=0                          (2)</m:t>
                              </m:r>
                            </m:e>
                            <m:e>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𝜇</m:t>
                              </m:r>
                              <m:r>
                                <a:rPr lang="en-US" sz="4000" i="1">
                                  <a:solidFill>
                                    <a:srgbClr val="002060"/>
                                  </a:solidFill>
                                </a:rPr>
                                <m:t>.</m:t>
                              </m:r>
                              <m:r>
                                <a:rPr lang="en-US" sz="4000" i="1">
                                  <a:solidFill>
                                    <a:srgbClr val="002060"/>
                                  </a:solidFill>
                                </a:rPr>
                                <m:t>𝑁</m:t>
                              </m:r>
                              <m:r>
                                <a:rPr lang="en-US" sz="4000" i="1">
                                  <a:solidFill>
                                    <a:srgbClr val="002060"/>
                                  </a:solidFill>
                                </a:rPr>
                                <m:t>                                            (3)</m:t>
                              </m:r>
                            </m:e>
                          </m:eqArr>
                        </m:e>
                      </m:d>
                    </m:oMath>
                  </m:oMathPara>
                </a14:m>
                <a:endParaRPr lang="en-US" sz="4000">
                  <a:solidFill>
                    <a:srgbClr val="002060"/>
                  </a:solidFill>
                  <a:latin typeface="Times New Roman" pitchFamily="18" charset="0"/>
                  <a:cs typeface="Times New Roman"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6781800" y="6856844"/>
                <a:ext cx="11353800" cy="3288657"/>
              </a:xfrm>
              <a:prstGeom prst="rect">
                <a:avLst/>
              </a:prstGeom>
              <a:blipFill rotWithShape="1">
                <a:blip r:embed="rId7"/>
                <a:stretch>
                  <a:fillRect l="-1933" t="-3340" r="-1289"/>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4970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24135"/>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III. BÀI TẬP TỰ GIẢI</a:t>
            </a:r>
            <a:endParaRPr lang="en-US" sz="3600" b="1">
              <a:solidFill>
                <a:schemeClr val="accent2">
                  <a:lumMod val="75000"/>
                </a:schemeClr>
              </a:solidFill>
              <a:latin typeface="Times New Roman" pitchFamily="18" charset="0"/>
              <a:cs typeface="Times New Roman" pitchFamily="18" charset="0"/>
            </a:endParaRPr>
          </a:p>
        </p:txBody>
      </p:sp>
      <p:sp>
        <p:nvSpPr>
          <p:cNvPr id="15" name="TextBox 14"/>
          <p:cNvSpPr txBox="1"/>
          <p:nvPr/>
        </p:nvSpPr>
        <p:spPr>
          <a:xfrm>
            <a:off x="228600" y="924254"/>
            <a:ext cx="14782800" cy="3170099"/>
          </a:xfrm>
          <a:prstGeom prst="rect">
            <a:avLst/>
          </a:prstGeom>
          <a:noFill/>
          <a:ln w="38100">
            <a:solidFill>
              <a:schemeClr val="tx1"/>
            </a:solidFill>
          </a:ln>
        </p:spPr>
        <p:txBody>
          <a:bodyPr wrap="square" rtlCol="0">
            <a:spAutoFit/>
          </a:bodyPr>
          <a:lstStyle/>
          <a:p>
            <a:pPr algn="ctr"/>
            <a:r>
              <a:rPr lang="en-US" sz="4000" b="1">
                <a:solidFill>
                  <a:srgbClr val="C00000"/>
                </a:solidFill>
                <a:latin typeface="Times New Roman" pitchFamily="18" charset="0"/>
                <a:cs typeface="Times New Roman" pitchFamily="18" charset="0"/>
              </a:rPr>
              <a:t>Bài tập 1</a:t>
            </a:r>
          </a:p>
          <a:p>
            <a:r>
              <a:rPr lang="en-US" sz="4000">
                <a:solidFill>
                  <a:srgbClr val="002060"/>
                </a:solidFill>
                <a:latin typeface="Times New Roman" pitchFamily="18" charset="0"/>
                <a:cs typeface="Times New Roman" pitchFamily="18" charset="0"/>
              </a:rPr>
              <a:t>Người ta đẩy một cái thùng có khối lượng 55 kg theo phương ngang với lực 220N làm thùng chuyển động trên mặt phẳng ngang. Hệ số ma sát trượt giữa thùng và mặt sàn </a:t>
            </a:r>
            <a:r>
              <a:rPr lang="en-US" sz="4000">
                <a:solidFill>
                  <a:srgbClr val="002060"/>
                </a:solidFill>
                <a:latin typeface="Times New Roman" pitchFamily="18" charset="0"/>
                <a:cs typeface="Times New Roman" pitchFamily="18" charset="0"/>
              </a:rPr>
              <a:t>là </a:t>
            </a:r>
            <a:r>
              <a:rPr lang="en-US" sz="4000" smtClean="0">
                <a:solidFill>
                  <a:srgbClr val="002060"/>
                </a:solidFill>
                <a:latin typeface="Times New Roman" pitchFamily="18" charset="0"/>
                <a:cs typeface="Times New Roman" pitchFamily="18" charset="0"/>
              </a:rPr>
              <a:t>0,35</a:t>
            </a:r>
            <a:r>
              <a:rPr lang="en-US" sz="4000">
                <a:solidFill>
                  <a:srgbClr val="002060"/>
                </a:solidFill>
                <a:latin typeface="Times New Roman" pitchFamily="18" charset="0"/>
                <a:cs typeface="Times New Roman" pitchFamily="18" charset="0"/>
              </a:rPr>
              <a:t>. Tính gia tốc của thùng, lấy g= 9,8 m/s</a:t>
            </a:r>
            <a:r>
              <a:rPr lang="en-US" sz="4000" baseline="30000">
                <a:solidFill>
                  <a:srgbClr val="002060"/>
                </a:solidFill>
                <a:latin typeface="Times New Roman" pitchFamily="18" charset="0"/>
                <a:cs typeface="Times New Roman" pitchFamily="18" charset="0"/>
              </a:rPr>
              <a:t>2</a:t>
            </a:r>
            <a:r>
              <a:rPr lang="en-US" sz="4000">
                <a:solidFill>
                  <a:srgbClr val="002060"/>
                </a:solidFill>
                <a:latin typeface="Times New Roman" pitchFamily="18" charset="0"/>
                <a:cs typeface="Times New Roman" pitchFamily="18" charset="0"/>
              </a:rPr>
              <a:t> </a:t>
            </a:r>
            <a:endParaRPr lang="en-US" sz="4000">
              <a:solidFill>
                <a:srgbClr val="002060"/>
              </a:solidFill>
              <a:latin typeface="Times New Roman" pitchFamily="18" charset="0"/>
              <a:cs typeface="Times New Roman" pitchFamily="18" charset="0"/>
            </a:endParaRPr>
          </a:p>
        </p:txBody>
      </p:sp>
      <p:pic>
        <p:nvPicPr>
          <p:cNvPr id="16" name="Pictur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67280" y="1066430"/>
            <a:ext cx="3220720" cy="2885746"/>
          </a:xfrm>
          <a:prstGeom prst="rect">
            <a:avLst/>
          </a:prstGeom>
          <a:noFill/>
          <a:ln>
            <a:noFill/>
          </a:ln>
        </p:spPr>
      </p:pic>
      <p:graphicFrame>
        <p:nvGraphicFramePr>
          <p:cNvPr id="5" name="Object 4"/>
          <p:cNvGraphicFramePr>
            <a:graphicFrameLocks noChangeAspect="1"/>
          </p:cNvGraphicFramePr>
          <p:nvPr>
            <p:extLst>
              <p:ext uri="{D42A27DB-BD31-4B8C-83A1-F6EECF244321}">
                <p14:modId xmlns:p14="http://schemas.microsoft.com/office/powerpoint/2010/main" val="4073524145"/>
              </p:ext>
            </p:extLst>
          </p:nvPr>
        </p:nvGraphicFramePr>
        <p:xfrm>
          <a:off x="0" y="4229100"/>
          <a:ext cx="6517640" cy="4654718"/>
        </p:xfrm>
        <a:graphic>
          <a:graphicData uri="http://schemas.openxmlformats.org/presentationml/2006/ole">
            <mc:AlternateContent xmlns:mc="http://schemas.openxmlformats.org/markup-compatibility/2006">
              <mc:Choice xmlns:v="urn:schemas-microsoft-com:vml" Requires="v">
                <p:oleObj spid="_x0000_s14348" name="Bitmap Image" r:id="rId4" imgW="4667902" imgH="2771429" progId="Paint.Picture">
                  <p:embed/>
                </p:oleObj>
              </mc:Choice>
              <mc:Fallback>
                <p:oleObj name="Bitmap Image" r:id="rId4" imgW="4667902" imgH="27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9100"/>
                        <a:ext cx="6517640" cy="4654718"/>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18" name="TextBox 17"/>
              <p:cNvSpPr txBox="1"/>
              <p:nvPr/>
            </p:nvSpPr>
            <p:spPr>
              <a:xfrm>
                <a:off x="6553200" y="4503420"/>
                <a:ext cx="11353800" cy="3452868"/>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Giải hệ phương trình</a:t>
                </a:r>
              </a:p>
              <a:p>
                <a:r>
                  <a:rPr lang="en-US" sz="4000">
                    <a:solidFill>
                      <a:srgbClr val="002060"/>
                    </a:solidFill>
                    <a:latin typeface="Times New Roman" pitchFamily="18" charset="0"/>
                    <a:cs typeface="Times New Roman" pitchFamily="18" charset="0"/>
                  </a:rPr>
                  <a:t>Từ (2) =&gt; N = P = m.g </a:t>
                </a:r>
                <a:r>
                  <a:rPr lang="en-US" sz="4000">
                    <a:solidFill>
                      <a:srgbClr val="002060"/>
                    </a:solidFill>
                    <a:latin typeface="Times New Roman" pitchFamily="18" charset="0"/>
                    <a:cs typeface="Times New Roman" pitchFamily="18" charset="0"/>
                  </a:rPr>
                  <a:t>= </a:t>
                </a:r>
                <a:r>
                  <a:rPr lang="en-US" sz="4000" smtClean="0">
                    <a:solidFill>
                      <a:srgbClr val="002060"/>
                    </a:solidFill>
                    <a:latin typeface="Times New Roman" pitchFamily="18" charset="0"/>
                    <a:cs typeface="Times New Roman" pitchFamily="18" charset="0"/>
                  </a:rPr>
                  <a:t>55. </a:t>
                </a:r>
                <a:r>
                  <a:rPr lang="en-US" sz="4000">
                    <a:solidFill>
                      <a:srgbClr val="002060"/>
                    </a:solidFill>
                    <a:latin typeface="Times New Roman" pitchFamily="18" charset="0"/>
                    <a:cs typeface="Times New Roman" pitchFamily="18" charset="0"/>
                  </a:rPr>
                  <a:t>9,8 </a:t>
                </a:r>
                <a:r>
                  <a:rPr lang="en-US" sz="4000">
                    <a:solidFill>
                      <a:srgbClr val="002060"/>
                    </a:solidFill>
                    <a:latin typeface="Times New Roman" pitchFamily="18" charset="0"/>
                    <a:cs typeface="Times New Roman" pitchFamily="18" charset="0"/>
                  </a:rPr>
                  <a:t>= </a:t>
                </a:r>
                <a:r>
                  <a:rPr lang="en-US" sz="4000" smtClean="0">
                    <a:solidFill>
                      <a:srgbClr val="002060"/>
                    </a:solidFill>
                    <a:latin typeface="Times New Roman" pitchFamily="18" charset="0"/>
                    <a:cs typeface="Times New Roman" pitchFamily="18" charset="0"/>
                  </a:rPr>
                  <a:t>539N</a:t>
                </a:r>
                <a:endParaRPr lang="en-US" sz="4000">
                  <a:solidFill>
                    <a:srgbClr val="002060"/>
                  </a:solidFill>
                  <a:latin typeface="Times New Roman" pitchFamily="18" charset="0"/>
                  <a:cs typeface="Times New Roman" pitchFamily="18" charset="0"/>
                </a:endParaRPr>
              </a:p>
              <a:p>
                <a14:m>
                  <m:oMath xmlns:m="http://schemas.openxmlformats.org/officeDocument/2006/math">
                    <m:sSub>
                      <m:sSubPr>
                        <m:ctrlPr>
                          <a:rPr lang="en-US" sz="4000" i="1">
                            <a:solidFill>
                              <a:srgbClr val="002060"/>
                            </a:solidFill>
                          </a:rPr>
                        </m:ctrlPr>
                      </m:sSubPr>
                      <m:e>
                        <m:r>
                          <a:rPr lang="en-US" sz="4000" b="0" i="1" smtClean="0">
                            <a:solidFill>
                              <a:srgbClr val="002060"/>
                            </a:solidFill>
                            <a:latin typeface="Cambria Math"/>
                          </a:rPr>
                          <m:t>                   </m:t>
                        </m:r>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𝜇</m:t>
                    </m:r>
                    <m:r>
                      <a:rPr lang="en-US" sz="4000" i="1">
                        <a:solidFill>
                          <a:srgbClr val="002060"/>
                        </a:solidFill>
                      </a:rPr>
                      <m:t>.</m:t>
                    </m:r>
                    <m:r>
                      <a:rPr lang="en-US" sz="4000" i="1">
                        <a:solidFill>
                          <a:srgbClr val="002060"/>
                        </a:solidFill>
                      </a:rPr>
                      <m:t>𝑁</m:t>
                    </m:r>
                  </m:oMath>
                </a14:m>
                <a:r>
                  <a:rPr lang="en-US" sz="4000">
                    <a:solidFill>
                      <a:srgbClr val="002060"/>
                    </a:solidFill>
                    <a:latin typeface="Times New Roman" pitchFamily="18" charset="0"/>
                    <a:cs typeface="Times New Roman" pitchFamily="18" charset="0"/>
                  </a:rPr>
                  <a:t> </a:t>
                </a:r>
                <a:r>
                  <a:rPr lang="en-US" sz="4000">
                    <a:solidFill>
                      <a:srgbClr val="002060"/>
                    </a:solidFill>
                    <a:latin typeface="Times New Roman" pitchFamily="18" charset="0"/>
                    <a:cs typeface="Times New Roman" pitchFamily="18" charset="0"/>
                  </a:rPr>
                  <a:t>= </a:t>
                </a:r>
                <a:r>
                  <a:rPr lang="en-US" sz="4000" smtClean="0">
                    <a:solidFill>
                      <a:srgbClr val="002060"/>
                    </a:solidFill>
                    <a:latin typeface="Times New Roman" pitchFamily="18" charset="0"/>
                    <a:cs typeface="Times New Roman" pitchFamily="18" charset="0"/>
                  </a:rPr>
                  <a:t>0,35</a:t>
                </a:r>
                <a:r>
                  <a:rPr lang="en-US" sz="4000">
                    <a:solidFill>
                      <a:srgbClr val="002060"/>
                    </a:solidFill>
                    <a:latin typeface="Times New Roman" pitchFamily="18" charset="0"/>
                    <a:cs typeface="Times New Roman" pitchFamily="18" charset="0"/>
                  </a:rPr>
                  <a:t>. </a:t>
                </a:r>
                <a:r>
                  <a:rPr lang="en-US" sz="4000" smtClean="0">
                    <a:solidFill>
                      <a:srgbClr val="002060"/>
                    </a:solidFill>
                    <a:latin typeface="Times New Roman" pitchFamily="18" charset="0"/>
                    <a:cs typeface="Times New Roman" pitchFamily="18" charset="0"/>
                  </a:rPr>
                  <a:t>539 </a:t>
                </a:r>
                <a:r>
                  <a:rPr lang="en-US" sz="4000">
                    <a:solidFill>
                      <a:srgbClr val="002060"/>
                    </a:solidFill>
                    <a:latin typeface="Times New Roman" pitchFamily="18" charset="0"/>
                    <a:cs typeface="Times New Roman" pitchFamily="18" charset="0"/>
                  </a:rPr>
                  <a:t>= </a:t>
                </a:r>
                <a:r>
                  <a:rPr lang="en-US" sz="4000" smtClean="0">
                    <a:solidFill>
                      <a:srgbClr val="002060"/>
                    </a:solidFill>
                    <a:latin typeface="Times New Roman" pitchFamily="18" charset="0"/>
                    <a:cs typeface="Times New Roman" pitchFamily="18" charset="0"/>
                  </a:rPr>
                  <a:t>188,65 </a:t>
                </a:r>
                <a:r>
                  <a:rPr lang="en-US" sz="4000">
                    <a:solidFill>
                      <a:srgbClr val="002060"/>
                    </a:solidFill>
                    <a:latin typeface="Times New Roman" pitchFamily="18" charset="0"/>
                    <a:cs typeface="Times New Roman" pitchFamily="18" charset="0"/>
                  </a:rPr>
                  <a:t>N</a:t>
                </a:r>
              </a:p>
              <a:p>
                <a14:m>
                  <m:oMath xmlns:m="http://schemas.openxmlformats.org/officeDocument/2006/math">
                    <m:r>
                      <a:rPr lang="en-US" sz="4000" b="0" i="1" smtClean="0">
                        <a:solidFill>
                          <a:srgbClr val="002060"/>
                        </a:solidFill>
                        <a:latin typeface="Cambria Math"/>
                      </a:rPr>
                      <m:t>            ⇒</m:t>
                    </m:r>
                    <m:r>
                      <a:rPr lang="en-US" sz="4000" i="1">
                        <a:solidFill>
                          <a:srgbClr val="002060"/>
                        </a:solidFill>
                      </a:rPr>
                      <m:t>𝑎</m:t>
                    </m:r>
                    <m:r>
                      <a:rPr lang="en-US" sz="4000" i="1">
                        <a:solidFill>
                          <a:srgbClr val="002060"/>
                        </a:solidFill>
                      </a:rPr>
                      <m:t>=</m:t>
                    </m:r>
                    <m:f>
                      <m:fPr>
                        <m:ctrlPr>
                          <a:rPr lang="en-US" sz="4000" i="1">
                            <a:solidFill>
                              <a:srgbClr val="002060"/>
                            </a:solidFill>
                          </a:rPr>
                        </m:ctrlPr>
                      </m:fPr>
                      <m:num>
                        <m:r>
                          <a:rPr lang="en-US" sz="4000" i="1">
                            <a:solidFill>
                              <a:srgbClr val="002060"/>
                            </a:solidFill>
                          </a:rPr>
                          <m:t>𝐹</m:t>
                        </m:r>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SG" sz="4000" i="1">
                            <a:solidFill>
                              <a:srgbClr val="002060"/>
                            </a:solidFill>
                          </a:rPr>
                          <m:t> </m:t>
                        </m:r>
                      </m:num>
                      <m:den>
                        <m:r>
                          <a:rPr lang="en-US" sz="4000" i="1">
                            <a:solidFill>
                              <a:srgbClr val="002060"/>
                            </a:solidFill>
                          </a:rPr>
                          <m:t>𝑚</m:t>
                        </m:r>
                      </m:den>
                    </m:f>
                    <m:r>
                      <a:rPr lang="en-SG" sz="4000" i="1">
                        <a:solidFill>
                          <a:srgbClr val="002060"/>
                        </a:solidFill>
                      </a:rPr>
                      <m:t> </m:t>
                    </m:r>
                  </m:oMath>
                </a14:m>
                <a:r>
                  <a:rPr lang="en-US" sz="4000">
                    <a:solidFill>
                      <a:srgbClr val="002060"/>
                    </a:solidFill>
                    <a:latin typeface="Times New Roman" pitchFamily="18" charset="0"/>
                    <a:cs typeface="Times New Roman" pitchFamily="18" charset="0"/>
                  </a:rPr>
                  <a:t>=</a:t>
                </a:r>
                <a:r>
                  <a:rPr lang="en-US" sz="4000" smtClean="0">
                    <a:solidFill>
                      <a:srgbClr val="002060"/>
                    </a:solidFill>
                    <a:latin typeface="Times New Roman" pitchFamily="18" charset="0"/>
                    <a:cs typeface="Times New Roman" pitchFamily="18" charset="0"/>
                  </a:rPr>
                  <a:t> </a:t>
                </a:r>
                <a14:m>
                  <m:oMath xmlns:m="http://schemas.openxmlformats.org/officeDocument/2006/math">
                    <m:f>
                      <m:fPr>
                        <m:ctrlPr>
                          <a:rPr lang="en-US" sz="4000" i="1">
                            <a:solidFill>
                              <a:srgbClr val="002060"/>
                            </a:solidFill>
                          </a:rPr>
                        </m:ctrlPr>
                      </m:fPr>
                      <m:num>
                        <m:r>
                          <a:rPr lang="en-US" sz="4000" b="0" i="1" smtClean="0">
                            <a:solidFill>
                              <a:srgbClr val="002060"/>
                            </a:solidFill>
                            <a:latin typeface="Cambria Math"/>
                          </a:rPr>
                          <m:t>220</m:t>
                        </m:r>
                        <m:r>
                          <a:rPr lang="en-US" sz="4000" i="1">
                            <a:solidFill>
                              <a:srgbClr val="002060"/>
                            </a:solidFill>
                          </a:rPr>
                          <m:t>−1</m:t>
                        </m:r>
                        <m:r>
                          <a:rPr lang="en-US" sz="4000" b="0" i="1" smtClean="0">
                            <a:solidFill>
                              <a:srgbClr val="002060"/>
                            </a:solidFill>
                            <a:latin typeface="Cambria Math"/>
                          </a:rPr>
                          <m:t>88</m:t>
                        </m:r>
                        <m:r>
                          <a:rPr lang="en-US" sz="4000" i="1">
                            <a:solidFill>
                              <a:srgbClr val="002060"/>
                            </a:solidFill>
                          </a:rPr>
                          <m:t>,</m:t>
                        </m:r>
                        <m:r>
                          <a:rPr lang="en-US" sz="4000" b="0" i="1" smtClean="0">
                            <a:solidFill>
                              <a:srgbClr val="002060"/>
                            </a:solidFill>
                            <a:latin typeface="Cambria Math"/>
                          </a:rPr>
                          <m:t>6</m:t>
                        </m:r>
                        <m:r>
                          <a:rPr lang="en-US" sz="4000" i="1">
                            <a:solidFill>
                              <a:srgbClr val="002060"/>
                            </a:solidFill>
                          </a:rPr>
                          <m:t>5</m:t>
                        </m:r>
                      </m:num>
                      <m:den>
                        <m:r>
                          <a:rPr lang="en-US" sz="4000" i="1">
                            <a:solidFill>
                              <a:srgbClr val="002060"/>
                            </a:solidFill>
                          </a:rPr>
                          <m:t>5</m:t>
                        </m:r>
                        <m:r>
                          <a:rPr lang="en-US" sz="4000" b="0" i="1" smtClean="0">
                            <a:solidFill>
                              <a:srgbClr val="002060"/>
                            </a:solidFill>
                            <a:latin typeface="Cambria Math"/>
                          </a:rPr>
                          <m:t>5</m:t>
                        </m:r>
                      </m:den>
                    </m:f>
                  </m:oMath>
                </a14:m>
                <a:r>
                  <a:rPr lang="en-US" sz="4000" smtClean="0">
                    <a:solidFill>
                      <a:srgbClr val="002060"/>
                    </a:solidFill>
                    <a:latin typeface="Times New Roman" pitchFamily="18" charset="0"/>
                    <a:cs typeface="Times New Roman" pitchFamily="18" charset="0"/>
                  </a:rPr>
                  <a:t> </a:t>
                </a:r>
                <a:r>
                  <a:rPr lang="en-US" sz="4000" smtClean="0">
                    <a:solidFill>
                      <a:srgbClr val="002060"/>
                    </a:solidFill>
                    <a:latin typeface="Times New Roman" pitchFamily="18" charset="0"/>
                    <a:cs typeface="Times New Roman" pitchFamily="18" charset="0"/>
                  </a:rPr>
                  <a:t>= </a:t>
                </a:r>
                <a:r>
                  <a:rPr lang="en-US" sz="4000" smtClean="0">
                    <a:solidFill>
                      <a:srgbClr val="C00000"/>
                    </a:solidFill>
                    <a:latin typeface="Times New Roman" pitchFamily="18" charset="0"/>
                    <a:cs typeface="Times New Roman" pitchFamily="18" charset="0"/>
                  </a:rPr>
                  <a:t>0,57 </a:t>
                </a:r>
                <a:r>
                  <a:rPr lang="en-US" sz="4000">
                    <a:solidFill>
                      <a:srgbClr val="C00000"/>
                    </a:solidFill>
                    <a:latin typeface="Times New Roman" pitchFamily="18" charset="0"/>
                    <a:cs typeface="Times New Roman" pitchFamily="18" charset="0"/>
                  </a:rPr>
                  <a:t>m/s</a:t>
                </a:r>
                <a:r>
                  <a:rPr lang="en-US" sz="4000" baseline="30000">
                    <a:solidFill>
                      <a:srgbClr val="C00000"/>
                    </a:solidFill>
                    <a:latin typeface="Times New Roman" pitchFamily="18" charset="0"/>
                    <a:cs typeface="Times New Roman" pitchFamily="18" charset="0"/>
                  </a:rPr>
                  <a:t>2</a:t>
                </a:r>
                <a:endParaRPr lang="en-US" sz="4000">
                  <a:solidFill>
                    <a:srgbClr val="C00000"/>
                  </a:solidFill>
                  <a:latin typeface="Times New Roman" pitchFamily="18" charset="0"/>
                  <a:cs typeface="Times New Roman" pitchFamily="18" charset="0"/>
                </a:endParaRPr>
              </a:p>
              <a:p>
                <a:endParaRPr lang="en-US" sz="4000">
                  <a:solidFill>
                    <a:srgbClr val="002060"/>
                  </a:solidFill>
                  <a:latin typeface="Times New Roman" pitchFamily="18" charset="0"/>
                  <a:cs typeface="Times New Roman"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6553200" y="4503420"/>
                <a:ext cx="11353800" cy="3452868"/>
              </a:xfrm>
              <a:prstGeom prst="rect">
                <a:avLst/>
              </a:prstGeom>
              <a:blipFill rotWithShape="1">
                <a:blip r:embed="rId6"/>
                <a:stretch>
                  <a:fillRect l="-1879" t="-3180"/>
                </a:stretch>
              </a:blipFill>
              <a:ln w="38100">
                <a:noFill/>
              </a:ln>
            </p:spPr>
            <p:txBody>
              <a:bodyPr/>
              <a:lstStyle/>
              <a:p>
                <a:r>
                  <a:rPr lang="en-US">
                    <a:noFill/>
                  </a:rPr>
                  <a:t> </a:t>
                </a:r>
              </a:p>
            </p:txBody>
          </p:sp>
        </mc:Fallback>
      </mc:AlternateContent>
      <p:sp>
        <p:nvSpPr>
          <p:cNvPr id="9" name="TextBox 8"/>
          <p:cNvSpPr txBox="1"/>
          <p:nvPr/>
        </p:nvSpPr>
        <p:spPr>
          <a:xfrm>
            <a:off x="6593840" y="7956288"/>
            <a:ext cx="11353800" cy="1938992"/>
          </a:xfrm>
          <a:prstGeom prst="rect">
            <a:avLst/>
          </a:prstGeom>
          <a:noFill/>
          <a:ln w="38100">
            <a:noFill/>
          </a:ln>
        </p:spPr>
        <p:txBody>
          <a:bodyPr wrap="square" rtlCol="0">
            <a:spAutoFit/>
          </a:bodyPr>
          <a:lstStyle/>
          <a:p>
            <a:r>
              <a:rPr lang="en-US" sz="4000">
                <a:solidFill>
                  <a:srgbClr val="002060"/>
                </a:solidFill>
                <a:latin typeface="Times New Roman" pitchFamily="18" charset="0"/>
                <a:cs typeface="Times New Roman" pitchFamily="18" charset="0"/>
              </a:rPr>
              <a:t>Thùng hàng trượt với gia </a:t>
            </a:r>
            <a:r>
              <a:rPr lang="en-US" sz="4000">
                <a:solidFill>
                  <a:srgbClr val="002060"/>
                </a:solidFill>
                <a:latin typeface="Times New Roman" pitchFamily="18" charset="0"/>
                <a:cs typeface="Times New Roman" pitchFamily="18" charset="0"/>
              </a:rPr>
              <a:t>tốc </a:t>
            </a:r>
            <a:r>
              <a:rPr lang="en-US" sz="4000" smtClean="0">
                <a:solidFill>
                  <a:srgbClr val="002060"/>
                </a:solidFill>
                <a:latin typeface="Times New Roman" pitchFamily="18" charset="0"/>
                <a:cs typeface="Times New Roman" pitchFamily="18" charset="0"/>
              </a:rPr>
              <a:t>a = 0,75m/s</a:t>
            </a:r>
            <a:r>
              <a:rPr lang="en-US" sz="4000" baseline="30000" smtClean="0">
                <a:solidFill>
                  <a:srgbClr val="002060"/>
                </a:solidFill>
                <a:latin typeface="Times New Roman" pitchFamily="18" charset="0"/>
                <a:cs typeface="Times New Roman" pitchFamily="18" charset="0"/>
              </a:rPr>
              <a:t>2</a:t>
            </a:r>
            <a:r>
              <a:rPr lang="en-US" sz="4000" smtClean="0">
                <a:solidFill>
                  <a:srgbClr val="002060"/>
                </a:solidFill>
                <a:latin typeface="Times New Roman" pitchFamily="18" charset="0"/>
                <a:cs typeface="Times New Roman" pitchFamily="18" charset="0"/>
              </a:rPr>
              <a:t> </a:t>
            </a:r>
            <a:r>
              <a:rPr lang="en-US" sz="4000">
                <a:solidFill>
                  <a:srgbClr val="002060"/>
                </a:solidFill>
                <a:latin typeface="Times New Roman" pitchFamily="18" charset="0"/>
                <a:cs typeface="Times New Roman" pitchFamily="18" charset="0"/>
              </a:rPr>
              <a:t>cùng chiều với trục Ox.</a:t>
            </a:r>
          </a:p>
          <a:p>
            <a:endParaRPr lang="en-US" sz="40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9597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91761">
            <a:off x="-5046395" y="1967871"/>
            <a:ext cx="9267406" cy="1249282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775188" y="-4317446"/>
            <a:ext cx="8968224" cy="8634892"/>
          </a:xfrm>
          <a:prstGeom prst="rect">
            <a:avLst/>
          </a:prstGeom>
        </p:spPr>
      </p:pic>
      <p:sp>
        <p:nvSpPr>
          <p:cNvPr id="5" name="TextBox 5"/>
          <p:cNvSpPr txBox="1"/>
          <p:nvPr/>
        </p:nvSpPr>
        <p:spPr>
          <a:xfrm>
            <a:off x="4117004" y="2871666"/>
            <a:ext cx="11503995" cy="4514056"/>
          </a:xfrm>
          <a:prstGeom prst="rect">
            <a:avLst/>
          </a:prstGeom>
        </p:spPr>
        <p:txBody>
          <a:bodyPr wrap="square" lIns="0" tIns="0" rIns="0" bIns="0" rtlCol="0" anchor="t">
            <a:spAutoFit/>
          </a:bodyPr>
          <a:lstStyle/>
          <a:p>
            <a:pPr algn="ctr">
              <a:lnSpc>
                <a:spcPts val="8800"/>
              </a:lnSpc>
            </a:pPr>
            <a:r>
              <a:rPr lang="en-US" sz="8000" b="1" smtClean="0">
                <a:solidFill>
                  <a:srgbClr val="C00000"/>
                </a:solidFill>
                <a:latin typeface="Times New Roman" pitchFamily="18" charset="0"/>
                <a:cs typeface="Times New Roman" pitchFamily="18" charset="0"/>
              </a:rPr>
              <a:t>Bài 20. MỘT SỐ VÍ DỤ VỀ CÁCH GIẢI CÁC BÀI TOÁN THUỘC PHẦN ĐỘNG LỰC HỌC</a:t>
            </a:r>
            <a:endParaRPr lang="en-US" sz="8000" b="1">
              <a:solidFill>
                <a:srgbClr val="C00000"/>
              </a:solidFill>
              <a:latin typeface="Times New Roman" pitchFamily="18" charset="0"/>
              <a:cs typeface="Times New Roman" pitchFamily="18" charset="0"/>
            </a:endParaRPr>
          </a:p>
        </p:txBody>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46245" y="2871666"/>
            <a:ext cx="2281713" cy="219690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99731" y="8016263"/>
            <a:ext cx="4634548" cy="3960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III. BÀI TẬP TỰ GIẢI</a:t>
            </a:r>
            <a:endParaRPr lang="en-US" sz="3600" b="1">
              <a:solidFill>
                <a:schemeClr val="accent2">
                  <a:lumMod val="75000"/>
                </a:schemeClr>
              </a:solidFill>
              <a:latin typeface="Times New Roman" pitchFamily="18" charset="0"/>
              <a:cs typeface="Times New Roman" pitchFamily="18" charset="0"/>
            </a:endParaRPr>
          </a:p>
        </p:txBody>
      </p:sp>
      <p:sp>
        <p:nvSpPr>
          <p:cNvPr id="15" name="TextBox 14"/>
          <p:cNvSpPr txBox="1"/>
          <p:nvPr/>
        </p:nvSpPr>
        <p:spPr>
          <a:xfrm>
            <a:off x="228600" y="800100"/>
            <a:ext cx="10972800" cy="3354765"/>
          </a:xfrm>
          <a:prstGeom prst="rect">
            <a:avLst/>
          </a:prstGeom>
          <a:noFill/>
          <a:ln w="38100">
            <a:solidFill>
              <a:schemeClr val="tx1"/>
            </a:solidFill>
          </a:ln>
        </p:spPr>
        <p:txBody>
          <a:bodyPr wrap="square" rtlCol="0">
            <a:spAutoFit/>
          </a:bodyPr>
          <a:lstStyle/>
          <a:p>
            <a:pPr algn="ctr"/>
            <a:r>
              <a:rPr lang="en-US" sz="3200" b="1" smtClean="0">
                <a:solidFill>
                  <a:srgbClr val="C00000"/>
                </a:solidFill>
                <a:latin typeface="Times New Roman" pitchFamily="18" charset="0"/>
                <a:cs typeface="Times New Roman" pitchFamily="18" charset="0"/>
              </a:rPr>
              <a:t>Bài tập 2</a:t>
            </a:r>
          </a:p>
          <a:p>
            <a:r>
              <a:rPr lang="en-US" sz="3600" smtClean="0">
                <a:solidFill>
                  <a:srgbClr val="002060"/>
                </a:solidFill>
                <a:latin typeface="Times New Roman" pitchFamily="18" charset="0"/>
                <a:cs typeface="Times New Roman" pitchFamily="18" charset="0"/>
              </a:rPr>
              <a:t>Một </a:t>
            </a:r>
            <a:r>
              <a:rPr lang="en-US" sz="3600">
                <a:solidFill>
                  <a:srgbClr val="002060"/>
                </a:solidFill>
                <a:latin typeface="Times New Roman" pitchFamily="18" charset="0"/>
                <a:cs typeface="Times New Roman" pitchFamily="18" charset="0"/>
              </a:rPr>
              <a:t>quyển sách được đặt trên mặt bàn nghiêng và được thả cho trượt xuống</a:t>
            </a:r>
            <a:r>
              <a:rPr lang="en-US" sz="3600">
                <a:solidFill>
                  <a:srgbClr val="002060"/>
                </a:solidFill>
                <a:latin typeface="Times New Roman" pitchFamily="18" charset="0"/>
                <a:cs typeface="Times New Roman" pitchFamily="18" charset="0"/>
              </a:rPr>
              <a:t>. </a:t>
            </a:r>
            <a:r>
              <a:rPr lang="en-US" sz="3600">
                <a:solidFill>
                  <a:srgbClr val="002060"/>
                </a:solidFill>
                <a:latin typeface="Times New Roman" pitchFamily="18" charset="0"/>
                <a:cs typeface="Times New Roman" pitchFamily="18" charset="0"/>
              </a:rPr>
              <a:t>Cho biết góc nghiêng α=30∘ so với phương ngang. Hệ số ma sát trượt giữa quyển sách và mặt bàn là μ</a:t>
            </a:r>
            <a:r>
              <a:rPr lang="en-US" sz="3600">
                <a:solidFill>
                  <a:srgbClr val="002060"/>
                </a:solidFill>
                <a:latin typeface="Times New Roman" pitchFamily="18" charset="0"/>
                <a:cs typeface="Times New Roman" pitchFamily="18" charset="0"/>
              </a:rPr>
              <a:t>= </a:t>
            </a:r>
            <a:r>
              <a:rPr lang="en-US" sz="3600" smtClean="0">
                <a:solidFill>
                  <a:srgbClr val="002060"/>
                </a:solidFill>
                <a:latin typeface="Times New Roman" pitchFamily="18" charset="0"/>
                <a:cs typeface="Times New Roman" pitchFamily="18" charset="0"/>
              </a:rPr>
              <a:t>0,3</a:t>
            </a:r>
            <a:r>
              <a:rPr lang="en-US" sz="3600">
                <a:solidFill>
                  <a:srgbClr val="002060"/>
                </a:solidFill>
                <a:latin typeface="Times New Roman" pitchFamily="18" charset="0"/>
                <a:cs typeface="Times New Roman" pitchFamily="18" charset="0"/>
              </a:rPr>
              <a:t>. Lấy g=9.8  m/s2</a:t>
            </a:r>
            <a:r>
              <a:rPr lang="en-US" sz="3600">
                <a:solidFill>
                  <a:srgbClr val="002060"/>
                </a:solidFill>
                <a:latin typeface="Times New Roman" pitchFamily="18" charset="0"/>
                <a:cs typeface="Times New Roman" pitchFamily="18" charset="0"/>
              </a:rPr>
              <a:t>. </a:t>
            </a:r>
            <a:r>
              <a:rPr lang="en-US" sz="3600" smtClean="0">
                <a:solidFill>
                  <a:srgbClr val="002060"/>
                </a:solidFill>
                <a:latin typeface="Times New Roman" pitchFamily="18" charset="0"/>
                <a:cs typeface="Times New Roman" pitchFamily="18" charset="0"/>
              </a:rPr>
              <a:t>Tính gia tốc của quyển sách và quãng đường đi được của nó sau 2s</a:t>
            </a:r>
            <a:endParaRPr lang="en-US" sz="3600">
              <a:solidFill>
                <a:srgbClr val="00206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7" name="TextBox 16"/>
              <p:cNvSpPr txBox="1"/>
              <p:nvPr/>
            </p:nvSpPr>
            <p:spPr>
              <a:xfrm>
                <a:off x="533400" y="4252371"/>
                <a:ext cx="17442180" cy="1888979"/>
              </a:xfrm>
              <a:prstGeom prst="rect">
                <a:avLst/>
              </a:prstGeom>
              <a:noFill/>
              <a:ln w="38100">
                <a:noFill/>
              </a:ln>
            </p:spPr>
            <p:txBody>
              <a:bodyPr wrap="square" rtlCol="0">
                <a:spAutoFit/>
              </a:bodyPr>
              <a:lstStyle/>
              <a:p>
                <a:r>
                  <a:rPr lang="en-US" sz="3600" smtClean="0">
                    <a:solidFill>
                      <a:srgbClr val="002060"/>
                    </a:solidFill>
                    <a:latin typeface="Times New Roman" pitchFamily="18" charset="0"/>
                    <a:cs typeface="Times New Roman" pitchFamily="18" charset="0"/>
                  </a:rPr>
                  <a:t>Ta coi chiếc hộp gỗ như là một chất điểm và chịu tác dụng với 3 lực là trọng lực </a:t>
                </a:r>
                <a14:m>
                  <m:oMath xmlns:m="http://schemas.openxmlformats.org/officeDocument/2006/math">
                    <m:acc>
                      <m:accPr>
                        <m:chr m:val="⃗"/>
                        <m:ctrlPr>
                          <a:rPr lang="en-US" sz="3600" i="1">
                            <a:solidFill>
                              <a:srgbClr val="002060"/>
                            </a:solidFill>
                          </a:rPr>
                        </m:ctrlPr>
                      </m:accPr>
                      <m:e>
                        <m:r>
                          <a:rPr lang="en-US" sz="3600" i="1">
                            <a:solidFill>
                              <a:srgbClr val="002060"/>
                            </a:solidFill>
                          </a:rPr>
                          <m:t>𝑃</m:t>
                        </m:r>
                      </m:e>
                    </m:acc>
                  </m:oMath>
                </a14:m>
                <a:r>
                  <a:rPr lang="en-US" sz="3600">
                    <a:solidFill>
                      <a:srgbClr val="002060"/>
                    </a:solidFill>
                    <a:latin typeface="Times New Roman" pitchFamily="18" charset="0"/>
                    <a:cs typeface="Times New Roman" pitchFamily="18" charset="0"/>
                  </a:rPr>
                  <a:t>, phản lực </a:t>
                </a:r>
                <a14:m>
                  <m:oMath xmlns:m="http://schemas.openxmlformats.org/officeDocument/2006/math">
                    <m:acc>
                      <m:accPr>
                        <m:chr m:val="⃗"/>
                        <m:ctrlPr>
                          <a:rPr lang="en-US" sz="3600" i="1">
                            <a:solidFill>
                              <a:srgbClr val="002060"/>
                            </a:solidFill>
                          </a:rPr>
                        </m:ctrlPr>
                      </m:accPr>
                      <m:e>
                        <m:r>
                          <a:rPr lang="en-US" sz="3600" i="1">
                            <a:solidFill>
                              <a:srgbClr val="002060"/>
                            </a:solidFill>
                          </a:rPr>
                          <m:t>𝑁</m:t>
                        </m:r>
                      </m:e>
                    </m:acc>
                  </m:oMath>
                </a14:m>
                <a:r>
                  <a:rPr lang="en-US" sz="3600">
                    <a:solidFill>
                      <a:srgbClr val="002060"/>
                    </a:solidFill>
                    <a:latin typeface="Times New Roman" pitchFamily="18" charset="0"/>
                    <a:cs typeface="Times New Roman" pitchFamily="18" charset="0"/>
                  </a:rPr>
                  <a:t> và lực ma sát trượt </a:t>
                </a:r>
                <a14:m>
                  <m:oMath xmlns:m="http://schemas.openxmlformats.org/officeDocument/2006/math">
                    <m:acc>
                      <m:accPr>
                        <m:chr m:val="⃗"/>
                        <m:ctrlPr>
                          <a:rPr lang="en-US" sz="3600" i="1">
                            <a:solidFill>
                              <a:srgbClr val="002060"/>
                            </a:solidFill>
                          </a:rPr>
                        </m:ctrlPr>
                      </m:accPr>
                      <m:e>
                        <m:sSub>
                          <m:sSubPr>
                            <m:ctrlPr>
                              <a:rPr lang="en-US" sz="3600" i="1">
                                <a:solidFill>
                                  <a:srgbClr val="002060"/>
                                </a:solidFill>
                              </a:rPr>
                            </m:ctrlPr>
                          </m:sSubPr>
                          <m:e>
                            <m:r>
                              <a:rPr lang="en-US" sz="3600" i="1">
                                <a:solidFill>
                                  <a:srgbClr val="002060"/>
                                </a:solidFill>
                              </a:rPr>
                              <m:t>𝐹</m:t>
                            </m:r>
                          </m:e>
                          <m:sub>
                            <m:r>
                              <a:rPr lang="en-US" sz="3600" i="1">
                                <a:solidFill>
                                  <a:srgbClr val="002060"/>
                                </a:solidFill>
                              </a:rPr>
                              <m:t>𝑚𝑠</m:t>
                            </m:r>
                          </m:sub>
                        </m:sSub>
                      </m:e>
                    </m:acc>
                  </m:oMath>
                </a14:m>
                <a:endParaRPr lang="en-US" sz="3600">
                  <a:solidFill>
                    <a:srgbClr val="002060"/>
                  </a:solidFill>
                  <a:latin typeface="Times New Roman" pitchFamily="18" charset="0"/>
                  <a:cs typeface="Times New Roman" pitchFamily="18" charset="0"/>
                </a:endParaRPr>
              </a:p>
              <a:p>
                <a:endParaRPr lang="en-US" sz="3600">
                  <a:solidFill>
                    <a:srgbClr val="002060"/>
                  </a:solidFill>
                  <a:latin typeface="Times New Roman" pitchFamily="18" charset="0"/>
                  <a:cs typeface="Times New Roman" pitchFamily="18"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533400" y="4252371"/>
                <a:ext cx="17442180" cy="1888979"/>
              </a:xfrm>
              <a:prstGeom prst="rect">
                <a:avLst/>
              </a:prstGeom>
              <a:blipFill rotWithShape="1">
                <a:blip r:embed="rId3"/>
                <a:stretch>
                  <a:fillRect l="-1084" t="-1294"/>
                </a:stretch>
              </a:blipFill>
              <a:ln w="38100">
                <a:noFill/>
              </a:ln>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3861254152"/>
              </p:ext>
            </p:extLst>
          </p:nvPr>
        </p:nvGraphicFramePr>
        <p:xfrm>
          <a:off x="11506200" y="331475"/>
          <a:ext cx="5968746" cy="4035425"/>
        </p:xfrm>
        <a:graphic>
          <a:graphicData uri="http://schemas.openxmlformats.org/presentationml/2006/ole">
            <mc:AlternateContent xmlns:mc="http://schemas.openxmlformats.org/markup-compatibility/2006">
              <mc:Choice xmlns:v="urn:schemas-microsoft-com:vml" Requires="v">
                <p:oleObj spid="_x0000_s21513" name="Bitmap Image" r:id="rId4" imgW="3905280" imgH="2495520" progId="Paint.Picture">
                  <p:embed/>
                </p:oleObj>
              </mc:Choice>
              <mc:Fallback>
                <p:oleObj name="Bitmap Image" r:id="rId4" imgW="3905280" imgH="2495520" progId="Paint.Picture">
                  <p:embed/>
                  <p:pic>
                    <p:nvPicPr>
                      <p:cNvPr id="0" name=""/>
                      <p:cNvPicPr>
                        <a:picLocks noChangeAspect="1" noChangeArrowheads="1"/>
                      </p:cNvPicPr>
                      <p:nvPr/>
                    </p:nvPicPr>
                    <p:blipFill>
                      <a:blip r:embed="rId5"/>
                      <a:srcRect/>
                      <a:stretch>
                        <a:fillRect/>
                      </a:stretch>
                    </p:blipFill>
                    <p:spPr bwMode="auto">
                      <a:xfrm>
                        <a:off x="11506200" y="331475"/>
                        <a:ext cx="5968746" cy="4035425"/>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13" name="TextBox 12"/>
              <p:cNvSpPr txBox="1"/>
              <p:nvPr/>
            </p:nvSpPr>
            <p:spPr>
              <a:xfrm>
                <a:off x="228600" y="5620632"/>
                <a:ext cx="17449800" cy="1885068"/>
              </a:xfrm>
              <a:prstGeom prst="rect">
                <a:avLst/>
              </a:prstGeom>
              <a:noFill/>
              <a:ln w="38100">
                <a:noFill/>
              </a:ln>
            </p:spPr>
            <p:txBody>
              <a:bodyPr wrap="square" rtlCol="0">
                <a:spAutoFit/>
              </a:bodyPr>
              <a:lstStyle/>
              <a:p>
                <a:r>
                  <a:rPr lang="en-US" sz="3600" smtClean="0">
                    <a:solidFill>
                      <a:srgbClr val="002060"/>
                    </a:solidFill>
                    <a:latin typeface="Times New Roman" pitchFamily="18" charset="0"/>
                    <a:cs typeface="Times New Roman" pitchFamily="18" charset="0"/>
                  </a:rPr>
                  <a:t>Phân tích trọng lực </a:t>
                </a:r>
                <a14:m>
                  <m:oMath xmlns:m="http://schemas.openxmlformats.org/officeDocument/2006/math">
                    <m:acc>
                      <m:accPr>
                        <m:chr m:val="⃗"/>
                        <m:ctrlPr>
                          <a:rPr lang="en-US" sz="3600" i="1">
                            <a:solidFill>
                              <a:srgbClr val="002060"/>
                            </a:solidFill>
                          </a:rPr>
                        </m:ctrlPr>
                      </m:accPr>
                      <m:e>
                        <m:r>
                          <a:rPr lang="en-US" sz="3600" i="1">
                            <a:solidFill>
                              <a:srgbClr val="002060"/>
                            </a:solidFill>
                          </a:rPr>
                          <m:t>𝑃</m:t>
                        </m:r>
                      </m:e>
                    </m:acc>
                  </m:oMath>
                </a14:m>
                <a:r>
                  <a:rPr lang="en-US" sz="3600">
                    <a:solidFill>
                      <a:srgbClr val="002060"/>
                    </a:solidFill>
                    <a:latin typeface="Times New Roman" pitchFamily="18" charset="0"/>
                    <a:cs typeface="Times New Roman" pitchFamily="18" charset="0"/>
                  </a:rPr>
                  <a:t> thành hai lực thành phần </a:t>
                </a:r>
                <a14:m>
                  <m:oMath xmlns:m="http://schemas.openxmlformats.org/officeDocument/2006/math">
                    <m:acc>
                      <m:accPr>
                        <m:chr m:val="⃗"/>
                        <m:ctrlPr>
                          <a:rPr lang="en-US" sz="3600" i="1">
                            <a:solidFill>
                              <a:srgbClr val="002060"/>
                            </a:solidFill>
                          </a:rPr>
                        </m:ctrlPr>
                      </m:accPr>
                      <m:e>
                        <m:sSub>
                          <m:sSubPr>
                            <m:ctrlPr>
                              <a:rPr lang="en-US" sz="3600" i="1">
                                <a:solidFill>
                                  <a:srgbClr val="002060"/>
                                </a:solidFill>
                              </a:rPr>
                            </m:ctrlPr>
                          </m:sSubPr>
                          <m:e>
                            <m:r>
                              <a:rPr lang="en-US" sz="3600" i="1">
                                <a:solidFill>
                                  <a:srgbClr val="002060"/>
                                </a:solidFill>
                              </a:rPr>
                              <m:t>𝑃</m:t>
                            </m:r>
                          </m:e>
                          <m:sub>
                            <m:r>
                              <a:rPr lang="en-US" sz="3600" i="1">
                                <a:solidFill>
                                  <a:srgbClr val="002060"/>
                                </a:solidFill>
                              </a:rPr>
                              <m:t>𝑥</m:t>
                            </m:r>
                          </m:sub>
                        </m:sSub>
                      </m:e>
                    </m:acc>
                  </m:oMath>
                </a14:m>
                <a:r>
                  <a:rPr lang="en-US" sz="3600">
                    <a:solidFill>
                      <a:srgbClr val="002060"/>
                    </a:solidFill>
                    <a:latin typeface="Times New Roman" pitchFamily="18" charset="0"/>
                    <a:cs typeface="Times New Roman" pitchFamily="18" charset="0"/>
                  </a:rPr>
                  <a:t>, </a:t>
                </a:r>
                <a14:m>
                  <m:oMath xmlns:m="http://schemas.openxmlformats.org/officeDocument/2006/math">
                    <m:acc>
                      <m:accPr>
                        <m:chr m:val="⃗"/>
                        <m:ctrlPr>
                          <a:rPr lang="en-US" sz="3600" i="1">
                            <a:solidFill>
                              <a:srgbClr val="002060"/>
                            </a:solidFill>
                          </a:rPr>
                        </m:ctrlPr>
                      </m:accPr>
                      <m:e>
                        <m:sSub>
                          <m:sSubPr>
                            <m:ctrlPr>
                              <a:rPr lang="en-US" sz="3600" i="1">
                                <a:solidFill>
                                  <a:srgbClr val="002060"/>
                                </a:solidFill>
                              </a:rPr>
                            </m:ctrlPr>
                          </m:sSubPr>
                          <m:e>
                            <m:r>
                              <a:rPr lang="en-US" sz="3600" i="1">
                                <a:solidFill>
                                  <a:srgbClr val="002060"/>
                                </a:solidFill>
                              </a:rPr>
                              <m:t>𝑃</m:t>
                            </m:r>
                          </m:e>
                          <m:sub>
                            <m:r>
                              <a:rPr lang="en-US" sz="3600" i="1">
                                <a:solidFill>
                                  <a:srgbClr val="002060"/>
                                </a:solidFill>
                              </a:rPr>
                              <m:t>𝑦</m:t>
                            </m:r>
                          </m:sub>
                        </m:sSub>
                      </m:e>
                    </m:acc>
                  </m:oMath>
                </a14:m>
                <a:r>
                  <a:rPr lang="en-US" sz="3600">
                    <a:solidFill>
                      <a:srgbClr val="002060"/>
                    </a:solidFill>
                    <a:latin typeface="Times New Roman" pitchFamily="18" charset="0"/>
                    <a:cs typeface="Times New Roman" pitchFamily="18" charset="0"/>
                  </a:rPr>
                  <a:t> và áp dụng định luật 2 Newton cho chuyển động của vật theo 2 trục Ox và Oy. Ta có :</a:t>
                </a:r>
              </a:p>
              <a:p>
                <a:endParaRPr lang="en-US" sz="3600">
                  <a:solidFill>
                    <a:srgbClr val="002060"/>
                  </a:solidFill>
                  <a:latin typeface="Times New Roman" pitchFamily="18" charset="0"/>
                  <a:cs typeface="Times New Roman"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228600" y="5620632"/>
                <a:ext cx="17449800" cy="1885068"/>
              </a:xfrm>
              <a:prstGeom prst="rect">
                <a:avLst/>
              </a:prstGeom>
              <a:blipFill rotWithShape="1">
                <a:blip r:embed="rId6"/>
                <a:stretch>
                  <a:fillRect l="-1083" t="-1294"/>
                </a:stretch>
              </a:blipFill>
              <a:ln w="3810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9469120" y="6288556"/>
                <a:ext cx="8839200" cy="1750544"/>
              </a:xfrm>
              <a:prstGeom prst="rect">
                <a:avLst/>
              </a:prstGeom>
              <a:noFill/>
              <a:ln w="38100">
                <a:noFill/>
              </a:ln>
            </p:spPr>
            <p:txBody>
              <a:bodyPr wrap="squar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3600" i="1" smtClean="0">
                              <a:solidFill>
                                <a:srgbClr val="002060"/>
                              </a:solidFill>
                            </a:rPr>
                          </m:ctrlPr>
                        </m:dPr>
                        <m:e>
                          <m:eqArr>
                            <m:eqArrPr>
                              <m:ctrlPr>
                                <a:rPr lang="en-US" sz="3600" i="1">
                                  <a:solidFill>
                                    <a:srgbClr val="002060"/>
                                  </a:solidFill>
                                </a:rPr>
                              </m:ctrlPr>
                            </m:eqArrPr>
                            <m:e>
                              <m:r>
                                <a:rPr lang="en-US" sz="3600" i="1">
                                  <a:solidFill>
                                    <a:srgbClr val="002060"/>
                                  </a:solidFill>
                                </a:rPr>
                                <m:t>𝑂𝑥</m:t>
                              </m:r>
                              <m:r>
                                <a:rPr lang="en-US" sz="3600" i="1">
                                  <a:solidFill>
                                    <a:srgbClr val="002060"/>
                                  </a:solidFill>
                                </a:rPr>
                                <m:t>: </m:t>
                              </m:r>
                              <m:sSub>
                                <m:sSubPr>
                                  <m:ctrlPr>
                                    <a:rPr lang="en-US" sz="3600" i="1">
                                      <a:solidFill>
                                        <a:srgbClr val="002060"/>
                                      </a:solidFill>
                                    </a:rPr>
                                  </m:ctrlPr>
                                </m:sSubPr>
                                <m:e>
                                  <m:r>
                                    <a:rPr lang="en-US" sz="3600" i="1">
                                      <a:solidFill>
                                        <a:srgbClr val="002060"/>
                                      </a:solidFill>
                                    </a:rPr>
                                    <m:t>𝐹</m:t>
                                  </m:r>
                                </m:e>
                                <m:sub>
                                  <m:r>
                                    <a:rPr lang="en-US" sz="3600" i="1">
                                      <a:solidFill>
                                        <a:srgbClr val="002060"/>
                                      </a:solidFill>
                                    </a:rPr>
                                    <m:t>𝑥</m:t>
                                  </m:r>
                                </m:sub>
                              </m:sSub>
                              <m:r>
                                <a:rPr lang="en-US" sz="3600" i="1">
                                  <a:solidFill>
                                    <a:srgbClr val="002060"/>
                                  </a:solidFill>
                                </a:rPr>
                                <m:t>=</m:t>
                              </m:r>
                              <m:r>
                                <a:rPr lang="en-US" sz="3600" i="1">
                                  <a:solidFill>
                                    <a:srgbClr val="002060"/>
                                  </a:solidFill>
                                </a:rPr>
                                <m:t>𝑚</m:t>
                              </m:r>
                              <m:r>
                                <a:rPr lang="en-US" sz="3600" i="1">
                                  <a:solidFill>
                                    <a:srgbClr val="002060"/>
                                  </a:solidFill>
                                </a:rPr>
                                <m:t>.</m:t>
                              </m:r>
                              <m:r>
                                <a:rPr lang="en-US" sz="3600" i="1">
                                  <a:solidFill>
                                    <a:srgbClr val="002060"/>
                                  </a:solidFill>
                                </a:rPr>
                                <m:t>𝑔</m:t>
                              </m:r>
                              <m:r>
                                <a:rPr lang="en-US" sz="3600" i="1">
                                  <a:solidFill>
                                    <a:srgbClr val="002060"/>
                                  </a:solidFill>
                                </a:rPr>
                                <m:t>.</m:t>
                              </m:r>
                              <m:r>
                                <a:rPr lang="en-US" sz="3600" i="1">
                                  <a:solidFill>
                                    <a:srgbClr val="002060"/>
                                  </a:solidFill>
                                </a:rPr>
                                <m:t>𝑠𝑖𝑛</m:t>
                              </m:r>
                              <m:r>
                                <a:rPr lang="en-US" sz="3600" i="1">
                                  <a:solidFill>
                                    <a:srgbClr val="002060"/>
                                  </a:solidFill>
                                </a:rPr>
                                <m:t>∝−</m:t>
                              </m:r>
                              <m:sSub>
                                <m:sSubPr>
                                  <m:ctrlPr>
                                    <a:rPr lang="en-US" sz="3600" i="1">
                                      <a:solidFill>
                                        <a:srgbClr val="002060"/>
                                      </a:solidFill>
                                    </a:rPr>
                                  </m:ctrlPr>
                                </m:sSubPr>
                                <m:e>
                                  <m:r>
                                    <a:rPr lang="en-US" sz="3600" i="1">
                                      <a:solidFill>
                                        <a:srgbClr val="002060"/>
                                      </a:solidFill>
                                    </a:rPr>
                                    <m:t>𝐹</m:t>
                                  </m:r>
                                </m:e>
                                <m:sub>
                                  <m:r>
                                    <a:rPr lang="en-US" sz="3600" i="1">
                                      <a:solidFill>
                                        <a:srgbClr val="002060"/>
                                      </a:solidFill>
                                    </a:rPr>
                                    <m:t>𝑚𝑠</m:t>
                                  </m:r>
                                </m:sub>
                              </m:sSub>
                              <m:r>
                                <a:rPr lang="en-US" sz="3600" i="1">
                                  <a:solidFill>
                                    <a:srgbClr val="002060"/>
                                  </a:solidFill>
                                </a:rPr>
                                <m:t>=</m:t>
                              </m:r>
                              <m:r>
                                <a:rPr lang="en-US" sz="3600" i="1">
                                  <a:solidFill>
                                    <a:srgbClr val="002060"/>
                                  </a:solidFill>
                                </a:rPr>
                                <m:t>𝑚</m:t>
                              </m:r>
                              <m:r>
                                <a:rPr lang="en-US" sz="3600" i="1">
                                  <a:solidFill>
                                    <a:srgbClr val="002060"/>
                                  </a:solidFill>
                                </a:rPr>
                                <m:t>.</m:t>
                              </m:r>
                              <m:sSub>
                                <m:sSubPr>
                                  <m:ctrlPr>
                                    <a:rPr lang="en-US" sz="3600" i="1">
                                      <a:solidFill>
                                        <a:srgbClr val="002060"/>
                                      </a:solidFill>
                                    </a:rPr>
                                  </m:ctrlPr>
                                </m:sSubPr>
                                <m:e>
                                  <m:r>
                                    <a:rPr lang="en-US" sz="3600" i="1">
                                      <a:solidFill>
                                        <a:srgbClr val="002060"/>
                                      </a:solidFill>
                                    </a:rPr>
                                    <m:t>𝑎</m:t>
                                  </m:r>
                                </m:e>
                                <m:sub>
                                  <m:r>
                                    <a:rPr lang="en-US" sz="3600" i="1">
                                      <a:solidFill>
                                        <a:srgbClr val="002060"/>
                                      </a:solidFill>
                                    </a:rPr>
                                    <m:t>𝑥</m:t>
                                  </m:r>
                                </m:sub>
                              </m:sSub>
                              <m:r>
                                <a:rPr lang="en-US" sz="3600" i="1">
                                  <a:solidFill>
                                    <a:srgbClr val="002060"/>
                                  </a:solidFill>
                                </a:rPr>
                                <m:t>=</m:t>
                              </m:r>
                              <m:r>
                                <a:rPr lang="en-US" sz="3600" i="1">
                                  <a:solidFill>
                                    <a:srgbClr val="002060"/>
                                  </a:solidFill>
                                </a:rPr>
                                <m:t>𝑚</m:t>
                              </m:r>
                              <m:r>
                                <a:rPr lang="en-US" sz="3600" i="1">
                                  <a:solidFill>
                                    <a:srgbClr val="002060"/>
                                  </a:solidFill>
                                </a:rPr>
                                <m:t>.</m:t>
                              </m:r>
                              <m:r>
                                <a:rPr lang="en-US" sz="3600" i="1">
                                  <a:solidFill>
                                    <a:srgbClr val="002060"/>
                                  </a:solidFill>
                                </a:rPr>
                                <m:t>𝑎</m:t>
                              </m:r>
                            </m:e>
                            <m:e>
                              <m:r>
                                <a:rPr lang="en-US" sz="3600" i="1">
                                  <a:solidFill>
                                    <a:srgbClr val="002060"/>
                                  </a:solidFill>
                                </a:rPr>
                                <m:t>𝑂𝑦</m:t>
                              </m:r>
                              <m:r>
                                <a:rPr lang="en-US" sz="3600" i="1">
                                  <a:solidFill>
                                    <a:srgbClr val="002060"/>
                                  </a:solidFill>
                                </a:rPr>
                                <m:t>: </m:t>
                              </m:r>
                              <m:sSub>
                                <m:sSubPr>
                                  <m:ctrlPr>
                                    <a:rPr lang="en-US" sz="3600" i="1">
                                      <a:solidFill>
                                        <a:srgbClr val="002060"/>
                                      </a:solidFill>
                                    </a:rPr>
                                  </m:ctrlPr>
                                </m:sSubPr>
                                <m:e>
                                  <m:r>
                                    <a:rPr lang="en-US" sz="3600" i="1">
                                      <a:solidFill>
                                        <a:srgbClr val="002060"/>
                                      </a:solidFill>
                                    </a:rPr>
                                    <m:t>𝐹</m:t>
                                  </m:r>
                                </m:e>
                                <m:sub>
                                  <m:r>
                                    <a:rPr lang="en-US" sz="3600" i="1">
                                      <a:solidFill>
                                        <a:srgbClr val="002060"/>
                                      </a:solidFill>
                                    </a:rPr>
                                    <m:t>𝑦</m:t>
                                  </m:r>
                                </m:sub>
                              </m:sSub>
                              <m:r>
                                <a:rPr lang="en-US" sz="3600" i="1">
                                  <a:solidFill>
                                    <a:srgbClr val="002060"/>
                                  </a:solidFill>
                                </a:rPr>
                                <m:t>=</m:t>
                              </m:r>
                              <m:r>
                                <a:rPr lang="en-US" sz="3600" i="1">
                                  <a:solidFill>
                                    <a:srgbClr val="002060"/>
                                  </a:solidFill>
                                </a:rPr>
                                <m:t>𝑁</m:t>
                              </m:r>
                              <m:r>
                                <a:rPr lang="en-US" sz="3600" i="1">
                                  <a:solidFill>
                                    <a:srgbClr val="002060"/>
                                  </a:solidFill>
                                </a:rPr>
                                <m:t>−</m:t>
                              </m:r>
                              <m:r>
                                <a:rPr lang="en-US" sz="3600" i="1">
                                  <a:solidFill>
                                    <a:srgbClr val="002060"/>
                                  </a:solidFill>
                                </a:rPr>
                                <m:t>𝑚</m:t>
                              </m:r>
                              <m:r>
                                <a:rPr lang="en-US" sz="3600" i="1">
                                  <a:solidFill>
                                    <a:srgbClr val="002060"/>
                                  </a:solidFill>
                                </a:rPr>
                                <m:t>.</m:t>
                              </m:r>
                              <m:r>
                                <a:rPr lang="en-US" sz="3600" i="1">
                                  <a:solidFill>
                                    <a:srgbClr val="002060"/>
                                  </a:solidFill>
                                </a:rPr>
                                <m:t>𝑔</m:t>
                              </m:r>
                              <m:r>
                                <a:rPr lang="en-US" sz="3600" i="1">
                                  <a:solidFill>
                                    <a:srgbClr val="002060"/>
                                  </a:solidFill>
                                </a:rPr>
                                <m:t>.</m:t>
                              </m:r>
                              <m:r>
                                <a:rPr lang="en-US" sz="3600" i="1">
                                  <a:solidFill>
                                    <a:srgbClr val="002060"/>
                                  </a:solidFill>
                                </a:rPr>
                                <m:t>𝑐𝑜𝑠</m:t>
                              </m:r>
                              <m:r>
                                <a:rPr lang="en-US" sz="3600" i="1">
                                  <a:solidFill>
                                    <a:srgbClr val="002060"/>
                                  </a:solidFill>
                                </a:rPr>
                                <m:t>∝=0                          </m:t>
                              </m:r>
                            </m:e>
                          </m:eqArr>
                        </m:e>
                      </m:d>
                    </m:oMath>
                  </m:oMathPara>
                </a14:m>
                <a:endParaRPr lang="en-US" sz="3600">
                  <a:solidFill>
                    <a:srgbClr val="002060"/>
                  </a:solidFill>
                </a:endParaRPr>
              </a:p>
              <a:p>
                <a14:m>
                  <m:oMathPara xmlns:m="http://schemas.openxmlformats.org/officeDocument/2006/math">
                    <m:oMathParaPr>
                      <m:jc m:val="centerGroup"/>
                    </m:oMathParaPr>
                    <m:oMath xmlns:m="http://schemas.openxmlformats.org/officeDocument/2006/math">
                      <m:sSub>
                        <m:sSubPr>
                          <m:ctrlPr>
                            <a:rPr lang="en-US" sz="3600" i="1">
                              <a:solidFill>
                                <a:srgbClr val="002060"/>
                              </a:solidFill>
                            </a:rPr>
                          </m:ctrlPr>
                        </m:sSubPr>
                        <m:e>
                          <m:r>
                            <a:rPr lang="en-US" sz="3600" i="1">
                              <a:solidFill>
                                <a:srgbClr val="002060"/>
                              </a:solidFill>
                            </a:rPr>
                            <m:t>𝐹</m:t>
                          </m:r>
                        </m:e>
                        <m:sub>
                          <m:r>
                            <a:rPr lang="en-US" sz="3600" i="1">
                              <a:solidFill>
                                <a:srgbClr val="002060"/>
                              </a:solidFill>
                            </a:rPr>
                            <m:t>𝑚𝑠</m:t>
                          </m:r>
                        </m:sub>
                      </m:sSub>
                      <m:r>
                        <a:rPr lang="en-US" sz="3600" i="1">
                          <a:solidFill>
                            <a:srgbClr val="002060"/>
                          </a:solidFill>
                        </a:rPr>
                        <m:t>=</m:t>
                      </m:r>
                      <m:r>
                        <a:rPr lang="en-US" sz="3600" i="1">
                          <a:solidFill>
                            <a:srgbClr val="002060"/>
                          </a:solidFill>
                        </a:rPr>
                        <m:t>𝜇</m:t>
                      </m:r>
                      <m:r>
                        <a:rPr lang="en-US" sz="3600" i="1">
                          <a:solidFill>
                            <a:srgbClr val="002060"/>
                          </a:solidFill>
                        </a:rPr>
                        <m:t>.</m:t>
                      </m:r>
                      <m:r>
                        <a:rPr lang="en-US" sz="3600" i="1">
                          <a:solidFill>
                            <a:srgbClr val="002060"/>
                          </a:solidFill>
                        </a:rPr>
                        <m:t>𝑁</m:t>
                      </m:r>
                    </m:oMath>
                  </m:oMathPara>
                </a14:m>
                <a:endParaRPr lang="en-US" sz="3600">
                  <a:solidFill>
                    <a:srgbClr val="00206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9469120" y="6288556"/>
                <a:ext cx="8839200" cy="1750544"/>
              </a:xfrm>
              <a:prstGeom prst="rect">
                <a:avLst/>
              </a:prstGeom>
              <a:blipFill rotWithShape="1">
                <a:blip r:embed="rId7"/>
                <a:stretch>
                  <a:fillRect/>
                </a:stretch>
              </a:blipFill>
              <a:ln w="3810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8" name="Table 17"/>
              <p:cNvGraphicFramePr>
                <a:graphicFrameLocks noGrp="1"/>
              </p:cNvGraphicFramePr>
              <p:nvPr>
                <p:extLst>
                  <p:ext uri="{D42A27DB-BD31-4B8C-83A1-F6EECF244321}">
                    <p14:modId xmlns:p14="http://schemas.microsoft.com/office/powerpoint/2010/main" val="2898823847"/>
                  </p:ext>
                </p:extLst>
              </p:nvPr>
            </p:nvGraphicFramePr>
            <p:xfrm>
              <a:off x="568960" y="7581900"/>
              <a:ext cx="15024100" cy="2323656"/>
            </p:xfrm>
            <a:graphic>
              <a:graphicData uri="http://schemas.openxmlformats.org/drawingml/2006/table">
                <a:tbl>
                  <a:tblPr>
                    <a:tableStyleId>{2D5ABB26-0587-4C30-8999-92F81FD0307C}</a:tableStyleId>
                  </a:tblPr>
                  <a:tblGrid>
                    <a:gridCol w="15024100"/>
                  </a:tblGrid>
                  <a:tr h="1828800">
                    <a:tc>
                      <a:txBody>
                        <a:bodyPr/>
                        <a:lstStyle/>
                        <a:p>
                          <a:pPr marL="0" marR="0" algn="l">
                            <a:lnSpc>
                              <a:spcPct val="107000"/>
                            </a:lnSpc>
                            <a:spcBef>
                              <a:spcPts val="0"/>
                            </a:spcBef>
                            <a:spcAft>
                              <a:spcPts val="800"/>
                            </a:spcAft>
                          </a:pPr>
                          <a:r>
                            <a:rPr lang="en-US" sz="3600" smtClean="0">
                              <a:solidFill>
                                <a:srgbClr val="002060"/>
                              </a:solidFill>
                              <a:effectLst/>
                              <a:latin typeface="Times New Roman" pitchFamily="18" charset="0"/>
                              <a:cs typeface="Times New Roman" pitchFamily="18" charset="0"/>
                            </a:rPr>
                            <a:t>Giải hệ phương trình: </a:t>
                          </a:r>
                        </a:p>
                        <a:p>
                          <a:pPr marL="0" marR="0" algn="l">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a:solidFill>
                                      <a:srgbClr val="002060"/>
                                    </a:solidFill>
                                    <a:effectLst/>
                                  </a:rPr>
                                  <m:t>𝑎</m:t>
                                </m:r>
                                <m:r>
                                  <a:rPr lang="en-US" sz="3600">
                                    <a:solidFill>
                                      <a:srgbClr val="002060"/>
                                    </a:solidFill>
                                    <a:effectLst/>
                                  </a:rPr>
                                  <m:t>=</m:t>
                                </m:r>
                                <m:r>
                                  <a:rPr lang="en-US" sz="3600">
                                    <a:solidFill>
                                      <a:srgbClr val="002060"/>
                                    </a:solidFill>
                                    <a:effectLst/>
                                  </a:rPr>
                                  <m:t>𝑔</m:t>
                                </m:r>
                                <m:d>
                                  <m:dPr>
                                    <m:ctrlPr>
                                      <a:rPr lang="en-US" sz="3600">
                                        <a:solidFill>
                                          <a:srgbClr val="002060"/>
                                        </a:solidFill>
                                        <a:effectLst/>
                                      </a:rPr>
                                    </m:ctrlPr>
                                  </m:dPr>
                                  <m:e>
                                    <m:r>
                                      <a:rPr lang="en-US" sz="3600">
                                        <a:solidFill>
                                          <a:srgbClr val="002060"/>
                                        </a:solidFill>
                                        <a:effectLst/>
                                      </a:rPr>
                                      <m:t>𝑠𝑖𝑛</m:t>
                                    </m:r>
                                    <m:r>
                                      <a:rPr lang="en-US" sz="3600">
                                        <a:solidFill>
                                          <a:srgbClr val="002060"/>
                                        </a:solidFill>
                                        <a:effectLst/>
                                      </a:rPr>
                                      <m:t>𝛼</m:t>
                                    </m:r>
                                    <m:r>
                                      <a:rPr lang="en-US" sz="3600">
                                        <a:solidFill>
                                          <a:srgbClr val="002060"/>
                                        </a:solidFill>
                                        <a:effectLst/>
                                      </a:rPr>
                                      <m:t>−</m:t>
                                    </m:r>
                                    <m:r>
                                      <a:rPr lang="en-US" sz="3600">
                                        <a:solidFill>
                                          <a:srgbClr val="002060"/>
                                        </a:solidFill>
                                        <a:effectLst/>
                                      </a:rPr>
                                      <m:t>𝜇</m:t>
                                    </m:r>
                                    <m:r>
                                      <a:rPr lang="en-US" sz="3600">
                                        <a:solidFill>
                                          <a:srgbClr val="002060"/>
                                        </a:solidFill>
                                        <a:effectLst/>
                                      </a:rPr>
                                      <m:t>𝑐𝑜𝑠</m:t>
                                    </m:r>
                                    <m:r>
                                      <a:rPr lang="en-US" sz="3600">
                                        <a:solidFill>
                                          <a:srgbClr val="002060"/>
                                        </a:solidFill>
                                        <a:effectLst/>
                                      </a:rPr>
                                      <m:t>𝛼</m:t>
                                    </m:r>
                                  </m:e>
                                </m:d>
                                <m:r>
                                  <a:rPr lang="en-US" sz="3600">
                                    <a:solidFill>
                                      <a:srgbClr val="002060"/>
                                    </a:solidFill>
                                    <a:effectLst/>
                                  </a:rPr>
                                  <m:t>=9,8</m:t>
                                </m:r>
                                <m:d>
                                  <m:dPr>
                                    <m:ctrlPr>
                                      <a:rPr lang="en-US" sz="3600">
                                        <a:solidFill>
                                          <a:srgbClr val="002060"/>
                                        </a:solidFill>
                                        <a:effectLst/>
                                      </a:rPr>
                                    </m:ctrlPr>
                                  </m:dPr>
                                  <m:e>
                                    <m:r>
                                      <a:rPr lang="en-US" sz="3600">
                                        <a:solidFill>
                                          <a:srgbClr val="002060"/>
                                        </a:solidFill>
                                        <a:effectLst/>
                                      </a:rPr>
                                      <m:t>𝑠𝑖𝑛</m:t>
                                    </m:r>
                                    <m:sSup>
                                      <m:sSupPr>
                                        <m:ctrlPr>
                                          <a:rPr lang="en-US" sz="3600">
                                            <a:solidFill>
                                              <a:srgbClr val="002060"/>
                                            </a:solidFill>
                                            <a:effectLst/>
                                          </a:rPr>
                                        </m:ctrlPr>
                                      </m:sSupPr>
                                      <m:e>
                                        <m:r>
                                          <a:rPr lang="en-US" sz="3600">
                                            <a:solidFill>
                                              <a:srgbClr val="002060"/>
                                            </a:solidFill>
                                            <a:effectLst/>
                                          </a:rPr>
                                          <m:t>30</m:t>
                                        </m:r>
                                      </m:e>
                                      <m:sup>
                                        <m:r>
                                          <a:rPr lang="en-US" sz="3600">
                                            <a:solidFill>
                                              <a:srgbClr val="002060"/>
                                            </a:solidFill>
                                            <a:effectLst/>
                                          </a:rPr>
                                          <m:t>0</m:t>
                                        </m:r>
                                      </m:sup>
                                    </m:sSup>
                                    <m:r>
                                      <a:rPr lang="en-US" sz="3600">
                                        <a:solidFill>
                                          <a:srgbClr val="002060"/>
                                        </a:solidFill>
                                        <a:effectLst/>
                                      </a:rPr>
                                      <m:t>−0,3</m:t>
                                    </m:r>
                                    <m:r>
                                      <a:rPr lang="en-US" sz="3600">
                                        <a:solidFill>
                                          <a:srgbClr val="002060"/>
                                        </a:solidFill>
                                        <a:effectLst/>
                                      </a:rPr>
                                      <m:t>𝑐𝑜𝑠</m:t>
                                    </m:r>
                                    <m:sSup>
                                      <m:sSupPr>
                                        <m:ctrlPr>
                                          <a:rPr lang="en-US" sz="3600">
                                            <a:solidFill>
                                              <a:srgbClr val="002060"/>
                                            </a:solidFill>
                                            <a:effectLst/>
                                          </a:rPr>
                                        </m:ctrlPr>
                                      </m:sSupPr>
                                      <m:e>
                                        <m:r>
                                          <a:rPr lang="en-US" sz="3600">
                                            <a:solidFill>
                                              <a:srgbClr val="002060"/>
                                            </a:solidFill>
                                            <a:effectLst/>
                                          </a:rPr>
                                          <m:t>30</m:t>
                                        </m:r>
                                      </m:e>
                                      <m:sup>
                                        <m:r>
                                          <a:rPr lang="en-US" sz="3600">
                                            <a:solidFill>
                                              <a:srgbClr val="002060"/>
                                            </a:solidFill>
                                            <a:effectLst/>
                                          </a:rPr>
                                          <m:t>0</m:t>
                                        </m:r>
                                      </m:sup>
                                    </m:sSup>
                                  </m:e>
                                </m:d>
                                <m:r>
                                  <a:rPr lang="en-US" sz="3600">
                                    <a:solidFill>
                                      <a:srgbClr val="002060"/>
                                    </a:solidFill>
                                    <a:effectLst/>
                                  </a:rPr>
                                  <m:t>≈2,36</m:t>
                                </m:r>
                                <m:r>
                                  <a:rPr lang="en-US" sz="3600">
                                    <a:solidFill>
                                      <a:srgbClr val="002060"/>
                                    </a:solidFill>
                                    <a:effectLst/>
                                  </a:rPr>
                                  <m:t>𝑚</m:t>
                                </m:r>
                                <m:r>
                                  <a:rPr lang="en-US" sz="3600">
                                    <a:solidFill>
                                      <a:srgbClr val="002060"/>
                                    </a:solidFill>
                                    <a:effectLst/>
                                  </a:rPr>
                                  <m:t>/</m:t>
                                </m:r>
                                <m:sSup>
                                  <m:sSupPr>
                                    <m:ctrlPr>
                                      <a:rPr lang="en-US" sz="3600">
                                        <a:solidFill>
                                          <a:srgbClr val="002060"/>
                                        </a:solidFill>
                                        <a:effectLst/>
                                      </a:rPr>
                                    </m:ctrlPr>
                                  </m:sSupPr>
                                  <m:e>
                                    <m:r>
                                      <a:rPr lang="en-US" sz="3600">
                                        <a:solidFill>
                                          <a:srgbClr val="002060"/>
                                        </a:solidFill>
                                        <a:effectLst/>
                                      </a:rPr>
                                      <m:t>𝑠</m:t>
                                    </m:r>
                                  </m:e>
                                  <m:sup>
                                    <m:r>
                                      <a:rPr lang="en-US" sz="3600">
                                        <a:solidFill>
                                          <a:srgbClr val="002060"/>
                                        </a:solidFill>
                                        <a:effectLst/>
                                      </a:rPr>
                                      <m:t>2</m:t>
                                    </m:r>
                                  </m:sup>
                                </m:sSup>
                              </m:oMath>
                            </m:oMathPara>
                          </a14:m>
                          <a:endParaRPr lang="en-US" sz="3600">
                            <a:solidFill>
                              <a:srgbClr val="002060"/>
                            </a:solidFill>
                            <a:effectLst/>
                          </a:endParaRPr>
                        </a:p>
                        <a:p>
                          <a:pPr marL="0" marR="0" algn="l">
                            <a:lnSpc>
                              <a:spcPct val="107000"/>
                            </a:lnSpc>
                            <a:spcBef>
                              <a:spcPts val="0"/>
                            </a:spcBef>
                            <a:spcAft>
                              <a:spcPts val="800"/>
                            </a:spcAft>
                          </a:pPr>
                          <a:r>
                            <a:rPr lang="en-US" sz="3600">
                              <a:solidFill>
                                <a:srgbClr val="002060"/>
                              </a:solidFill>
                              <a:effectLst/>
                            </a:rPr>
                            <a:t>=&gt; </a:t>
                          </a:r>
                          <a14:m>
                            <m:oMath xmlns:m="http://schemas.openxmlformats.org/officeDocument/2006/math">
                              <m:r>
                                <a:rPr lang="en-US" sz="3600">
                                  <a:solidFill>
                                    <a:srgbClr val="002060"/>
                                  </a:solidFill>
                                  <a:effectLst/>
                                </a:rPr>
                                <m:t>𝐿</m:t>
                              </m:r>
                              <m:r>
                                <a:rPr lang="en-US" sz="3600">
                                  <a:solidFill>
                                    <a:srgbClr val="002060"/>
                                  </a:solidFill>
                                  <a:effectLst/>
                                </a:rPr>
                                <m:t>=</m:t>
                              </m:r>
                              <m:f>
                                <m:fPr>
                                  <m:ctrlPr>
                                    <a:rPr lang="en-US" sz="3600">
                                      <a:solidFill>
                                        <a:srgbClr val="002060"/>
                                      </a:solidFill>
                                      <a:effectLst/>
                                    </a:rPr>
                                  </m:ctrlPr>
                                </m:fPr>
                                <m:num>
                                  <m:r>
                                    <a:rPr lang="en-US" sz="3600">
                                      <a:solidFill>
                                        <a:srgbClr val="002060"/>
                                      </a:solidFill>
                                      <a:effectLst/>
                                    </a:rPr>
                                    <m:t>1</m:t>
                                  </m:r>
                                </m:num>
                                <m:den>
                                  <m:r>
                                    <a:rPr lang="en-US" sz="3600">
                                      <a:solidFill>
                                        <a:srgbClr val="002060"/>
                                      </a:solidFill>
                                      <a:effectLst/>
                                    </a:rPr>
                                    <m:t>2</m:t>
                                  </m:r>
                                </m:den>
                              </m:f>
                              <m:r>
                                <a:rPr lang="en-US" sz="3600">
                                  <a:solidFill>
                                    <a:srgbClr val="002060"/>
                                  </a:solidFill>
                                  <a:effectLst/>
                                </a:rPr>
                                <m:t>𝑎</m:t>
                              </m:r>
                              <m:sSup>
                                <m:sSupPr>
                                  <m:ctrlPr>
                                    <a:rPr lang="en-US" sz="3600">
                                      <a:solidFill>
                                        <a:srgbClr val="002060"/>
                                      </a:solidFill>
                                      <a:effectLst/>
                                    </a:rPr>
                                  </m:ctrlPr>
                                </m:sSupPr>
                                <m:e>
                                  <m:r>
                                    <a:rPr lang="en-US" sz="3600">
                                      <a:solidFill>
                                        <a:srgbClr val="002060"/>
                                      </a:solidFill>
                                      <a:effectLst/>
                                    </a:rPr>
                                    <m:t>𝑡</m:t>
                                  </m:r>
                                </m:e>
                                <m:sup>
                                  <m:r>
                                    <a:rPr lang="en-US" sz="3600">
                                      <a:solidFill>
                                        <a:srgbClr val="002060"/>
                                      </a:solidFill>
                                      <a:effectLst/>
                                    </a:rPr>
                                    <m:t>2</m:t>
                                  </m:r>
                                </m:sup>
                              </m:sSup>
                              <m:r>
                                <a:rPr lang="en-US" sz="3600">
                                  <a:solidFill>
                                    <a:srgbClr val="002060"/>
                                  </a:solidFill>
                                  <a:effectLst/>
                                </a:rPr>
                                <m:t>= </m:t>
                              </m:r>
                              <m:f>
                                <m:fPr>
                                  <m:ctrlPr>
                                    <a:rPr lang="en-US" sz="3600">
                                      <a:solidFill>
                                        <a:srgbClr val="002060"/>
                                      </a:solidFill>
                                      <a:effectLst/>
                                    </a:rPr>
                                  </m:ctrlPr>
                                </m:fPr>
                                <m:num>
                                  <m:r>
                                    <a:rPr lang="en-US" sz="3600">
                                      <a:solidFill>
                                        <a:srgbClr val="002060"/>
                                      </a:solidFill>
                                      <a:effectLst/>
                                    </a:rPr>
                                    <m:t>1</m:t>
                                  </m:r>
                                </m:num>
                                <m:den>
                                  <m:r>
                                    <a:rPr lang="en-US" sz="3600">
                                      <a:solidFill>
                                        <a:srgbClr val="002060"/>
                                      </a:solidFill>
                                      <a:effectLst/>
                                    </a:rPr>
                                    <m:t>2</m:t>
                                  </m:r>
                                </m:den>
                              </m:f>
                              <m:r>
                                <a:rPr lang="en-US" sz="3600">
                                  <a:solidFill>
                                    <a:srgbClr val="002060"/>
                                  </a:solidFill>
                                  <a:effectLst/>
                                </a:rPr>
                                <m:t>.2,36.</m:t>
                              </m:r>
                              <m:sSup>
                                <m:sSupPr>
                                  <m:ctrlPr>
                                    <a:rPr lang="en-US" sz="3600">
                                      <a:solidFill>
                                        <a:srgbClr val="002060"/>
                                      </a:solidFill>
                                      <a:effectLst/>
                                    </a:rPr>
                                  </m:ctrlPr>
                                </m:sSupPr>
                                <m:e>
                                  <m:r>
                                    <a:rPr lang="en-US" sz="3600">
                                      <a:solidFill>
                                        <a:srgbClr val="002060"/>
                                      </a:solidFill>
                                      <a:effectLst/>
                                    </a:rPr>
                                    <m:t>2</m:t>
                                  </m:r>
                                </m:e>
                                <m:sup>
                                  <m:r>
                                    <a:rPr lang="en-US" sz="3600">
                                      <a:solidFill>
                                        <a:srgbClr val="002060"/>
                                      </a:solidFill>
                                      <a:effectLst/>
                                    </a:rPr>
                                    <m:t>2</m:t>
                                  </m:r>
                                </m:sup>
                              </m:sSup>
                              <m:r>
                                <a:rPr lang="en-US" sz="3600">
                                  <a:solidFill>
                                    <a:srgbClr val="002060"/>
                                  </a:solidFill>
                                  <a:effectLst/>
                                </a:rPr>
                                <m:t>=</m:t>
                              </m:r>
                              <m:r>
                                <a:rPr lang="en-US" sz="3600" smtClean="0">
                                  <a:solidFill>
                                    <a:srgbClr val="C00000"/>
                                  </a:solidFill>
                                  <a:effectLst/>
                                </a:rPr>
                                <m:t>4,68</m:t>
                              </m:r>
                              <m:r>
                                <a:rPr lang="en-US" sz="3600" smtClean="0">
                                  <a:solidFill>
                                    <a:srgbClr val="C00000"/>
                                  </a:solidFill>
                                  <a:effectLst/>
                                </a:rPr>
                                <m:t>𝑚</m:t>
                              </m:r>
                            </m:oMath>
                          </a14:m>
                          <a:r>
                            <a:rPr lang="en-US" sz="3600">
                              <a:solidFill>
                                <a:srgbClr val="C00000"/>
                              </a:solidFill>
                              <a:effectLst/>
                            </a:rPr>
                            <a:t> </a:t>
                          </a:r>
                          <a:endParaRPr lang="en-US" sz="3600">
                            <a:solidFill>
                              <a:srgbClr val="002060"/>
                            </a:solidFill>
                            <a:effectLst/>
                            <a:latin typeface="Calibri"/>
                            <a:ea typeface="Calibri"/>
                            <a:cs typeface="Times New Roman"/>
                          </a:endParaRPr>
                        </a:p>
                      </a:txBody>
                      <a:tcPr marL="114300" marR="114300" marT="0" marB="0"/>
                    </a:tc>
                  </a:tr>
                </a:tbl>
              </a:graphicData>
            </a:graphic>
          </p:graphicFrame>
        </mc:Choice>
        <mc:Fallback>
          <p:graphicFrame>
            <p:nvGraphicFramePr>
              <p:cNvPr id="18" name="Table 17"/>
              <p:cNvGraphicFramePr>
                <a:graphicFrameLocks noGrp="1"/>
              </p:cNvGraphicFramePr>
              <p:nvPr>
                <p:extLst>
                  <p:ext uri="{D42A27DB-BD31-4B8C-83A1-F6EECF244321}">
                    <p14:modId xmlns:p14="http://schemas.microsoft.com/office/powerpoint/2010/main" val="2898823847"/>
                  </p:ext>
                </p:extLst>
              </p:nvPr>
            </p:nvGraphicFramePr>
            <p:xfrm>
              <a:off x="568960" y="7581900"/>
              <a:ext cx="15024100" cy="2323656"/>
            </p:xfrm>
            <a:graphic>
              <a:graphicData uri="http://schemas.openxmlformats.org/drawingml/2006/table">
                <a:tbl>
                  <a:tblPr>
                    <a:tableStyleId>{2D5ABB26-0587-4C30-8999-92F81FD0307C}</a:tableStyleId>
                  </a:tblPr>
                  <a:tblGrid>
                    <a:gridCol w="15024100"/>
                  </a:tblGrid>
                  <a:tr h="2323656">
                    <a:tc>
                      <a:txBody>
                        <a:bodyPr/>
                        <a:lstStyle/>
                        <a:p>
                          <a:endParaRPr lang="en-US"/>
                        </a:p>
                      </a:txBody>
                      <a:tcPr marL="114300" marR="114300" marT="0" marB="0">
                        <a:blipFill rotWithShape="1">
                          <a:blip r:embed="rId8"/>
                          <a:stretch>
                            <a:fillRect t="-6299" b="-7087"/>
                          </a:stretch>
                        </a:blipFill>
                      </a:tcPr>
                    </a:tc>
                  </a:tr>
                </a:tbl>
              </a:graphicData>
            </a:graphic>
          </p:graphicFrame>
        </mc:Fallback>
      </mc:AlternateContent>
    </p:spTree>
    <p:extLst>
      <p:ext uri="{BB962C8B-B14F-4D97-AF65-F5344CB8AC3E}">
        <p14:creationId xmlns:p14="http://schemas.microsoft.com/office/powerpoint/2010/main" val="18149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920269">
            <a:off x="13066203" y="-4196498"/>
            <a:ext cx="6226076" cy="83929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3331" y="5960372"/>
            <a:ext cx="6781906" cy="652983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176813" y="7703286"/>
            <a:ext cx="2991384" cy="1473936"/>
          </a:xfrm>
          <a:prstGeom prst="rect">
            <a:avLst/>
          </a:prstGeom>
        </p:spPr>
      </p:pic>
      <p:sp>
        <p:nvSpPr>
          <p:cNvPr id="5" name="TextBox 5"/>
          <p:cNvSpPr txBox="1"/>
          <p:nvPr/>
        </p:nvSpPr>
        <p:spPr>
          <a:xfrm>
            <a:off x="2297023" y="1602141"/>
            <a:ext cx="6320190" cy="1090042"/>
          </a:xfrm>
          <a:prstGeom prst="rect">
            <a:avLst/>
          </a:prstGeom>
        </p:spPr>
        <p:txBody>
          <a:bodyPr lIns="0" tIns="0" rIns="0" bIns="0" rtlCol="0" anchor="t">
            <a:spAutoFit/>
          </a:bodyPr>
          <a:lstStyle/>
          <a:p>
            <a:pPr algn="ctr">
              <a:lnSpc>
                <a:spcPts val="8512"/>
              </a:lnSpc>
            </a:pPr>
            <a:r>
              <a:rPr lang="en-US" sz="7093" b="1" smtClean="0">
                <a:solidFill>
                  <a:srgbClr val="C00000"/>
                </a:solidFill>
                <a:latin typeface="Times New Roman" pitchFamily="18" charset="0"/>
                <a:cs typeface="Times New Roman" pitchFamily="18" charset="0"/>
              </a:rPr>
              <a:t>DẶN DÒ</a:t>
            </a:r>
            <a:endParaRPr lang="en-US" sz="7093" b="1">
              <a:solidFill>
                <a:srgbClr val="C00000"/>
              </a:solidFill>
              <a:latin typeface="Times New Roman" pitchFamily="18" charset="0"/>
              <a:cs typeface="Times New Roman" pitchFamily="18" charset="0"/>
            </a:endParaRPr>
          </a:p>
        </p:txBody>
      </p:sp>
      <p:grpSp>
        <p:nvGrpSpPr>
          <p:cNvPr id="6" name="Group 6"/>
          <p:cNvGrpSpPr/>
          <p:nvPr/>
        </p:nvGrpSpPr>
        <p:grpSpPr>
          <a:xfrm>
            <a:off x="9798241" y="2857500"/>
            <a:ext cx="6192737" cy="5282432"/>
            <a:chOff x="0" y="25137"/>
            <a:chExt cx="8256982" cy="5146589"/>
          </a:xfrm>
        </p:grpSpPr>
        <p:sp>
          <p:nvSpPr>
            <p:cNvPr id="7" name="TextBox 7"/>
            <p:cNvSpPr txBox="1"/>
            <p:nvPr/>
          </p:nvSpPr>
          <p:spPr>
            <a:xfrm>
              <a:off x="0" y="25137"/>
              <a:ext cx="8256982" cy="387322"/>
            </a:xfrm>
            <a:prstGeom prst="rect">
              <a:avLst/>
            </a:prstGeom>
          </p:spPr>
          <p:txBody>
            <a:bodyPr lIns="0" tIns="0" rIns="0" bIns="0" rtlCol="0" anchor="t">
              <a:spAutoFit/>
            </a:bodyPr>
            <a:lstStyle/>
            <a:p>
              <a:pPr>
                <a:lnSpc>
                  <a:spcPts val="3080"/>
                </a:lnSpc>
              </a:pPr>
              <a:r>
                <a:rPr lang="en-US" sz="2800" b="1" smtClean="0">
                  <a:solidFill>
                    <a:schemeClr val="accent3">
                      <a:lumMod val="50000"/>
                    </a:schemeClr>
                  </a:solidFill>
                  <a:latin typeface="Times New Roman" pitchFamily="18" charset="0"/>
                  <a:cs typeface="Times New Roman" pitchFamily="18" charset="0"/>
                </a:rPr>
                <a:t>Làm bài tập về nhà</a:t>
              </a:r>
              <a:endParaRPr lang="en-US" sz="2800" b="1">
                <a:solidFill>
                  <a:schemeClr val="accent3">
                    <a:lumMod val="50000"/>
                  </a:schemeClr>
                </a:solidFill>
                <a:latin typeface="Times New Roman" pitchFamily="18" charset="0"/>
                <a:cs typeface="Times New Roman" pitchFamily="18" charset="0"/>
              </a:endParaRPr>
            </a:p>
          </p:txBody>
        </p:sp>
        <p:sp>
          <p:nvSpPr>
            <p:cNvPr id="8" name="TextBox 8"/>
            <p:cNvSpPr txBox="1"/>
            <p:nvPr/>
          </p:nvSpPr>
          <p:spPr>
            <a:xfrm>
              <a:off x="0" y="897795"/>
              <a:ext cx="8256980" cy="624712"/>
            </a:xfrm>
            <a:prstGeom prst="rect">
              <a:avLst/>
            </a:prstGeom>
          </p:spPr>
          <p:txBody>
            <a:bodyPr lIns="0" tIns="0" rIns="0" bIns="0" rtlCol="0" anchor="t">
              <a:spAutoFit/>
            </a:bodyPr>
            <a:lstStyle/>
            <a:p>
              <a:pPr>
                <a:lnSpc>
                  <a:spcPts val="2520"/>
                </a:lnSpc>
              </a:pPr>
              <a:r>
                <a:rPr lang="en-US" sz="2800" b="1" smtClean="0">
                  <a:solidFill>
                    <a:srgbClr val="191919"/>
                  </a:solidFill>
                  <a:latin typeface="Times New Roman" pitchFamily="18" charset="0"/>
                  <a:cs typeface="Times New Roman" pitchFamily="18" charset="0"/>
                </a:rPr>
                <a:t>Hs về hoàn thành bài tập tự giải 3,4,5 SGK Vật lý KNTTVCS trang 82 vào vở</a:t>
              </a:r>
              <a:endParaRPr lang="en-US" sz="2800" b="1">
                <a:solidFill>
                  <a:srgbClr val="191919"/>
                </a:solidFill>
                <a:latin typeface="Times New Roman" pitchFamily="18" charset="0"/>
                <a:cs typeface="Times New Roman" pitchFamily="18" charset="0"/>
              </a:endParaRPr>
            </a:p>
          </p:txBody>
        </p:sp>
        <p:sp>
          <p:nvSpPr>
            <p:cNvPr id="9" name="TextBox 9"/>
            <p:cNvSpPr txBox="1"/>
            <p:nvPr/>
          </p:nvSpPr>
          <p:spPr>
            <a:xfrm>
              <a:off x="0" y="3692432"/>
              <a:ext cx="8256982" cy="387322"/>
            </a:xfrm>
            <a:prstGeom prst="rect">
              <a:avLst/>
            </a:prstGeom>
          </p:spPr>
          <p:txBody>
            <a:bodyPr lIns="0" tIns="0" rIns="0" bIns="0" rtlCol="0" anchor="t">
              <a:spAutoFit/>
            </a:bodyPr>
            <a:lstStyle/>
            <a:p>
              <a:pPr>
                <a:lnSpc>
                  <a:spcPts val="3080"/>
                </a:lnSpc>
              </a:pPr>
              <a:r>
                <a:rPr lang="en-US" sz="2800" b="1" smtClean="0">
                  <a:solidFill>
                    <a:schemeClr val="accent3">
                      <a:lumMod val="50000"/>
                    </a:schemeClr>
                  </a:solidFill>
                  <a:latin typeface="Times New Roman" pitchFamily="18" charset="0"/>
                  <a:cs typeface="Times New Roman" pitchFamily="18" charset="0"/>
                </a:rPr>
                <a:t>Chuẩn bị bài mới</a:t>
              </a:r>
              <a:endParaRPr lang="en-US" sz="2800" b="1">
                <a:solidFill>
                  <a:schemeClr val="accent3">
                    <a:lumMod val="50000"/>
                  </a:schemeClr>
                </a:solidFill>
                <a:latin typeface="Times New Roman" pitchFamily="18" charset="0"/>
                <a:cs typeface="Times New Roman" pitchFamily="18" charset="0"/>
              </a:endParaRPr>
            </a:p>
          </p:txBody>
        </p:sp>
        <p:sp>
          <p:nvSpPr>
            <p:cNvPr id="10" name="TextBox 10"/>
            <p:cNvSpPr txBox="1"/>
            <p:nvPr/>
          </p:nvSpPr>
          <p:spPr>
            <a:xfrm>
              <a:off x="0" y="4547014"/>
              <a:ext cx="8256982" cy="624712"/>
            </a:xfrm>
            <a:prstGeom prst="rect">
              <a:avLst/>
            </a:prstGeom>
          </p:spPr>
          <p:txBody>
            <a:bodyPr lIns="0" tIns="0" rIns="0" bIns="0" rtlCol="0" anchor="t">
              <a:spAutoFit/>
            </a:bodyPr>
            <a:lstStyle/>
            <a:p>
              <a:pPr>
                <a:lnSpc>
                  <a:spcPts val="2520"/>
                </a:lnSpc>
              </a:pPr>
              <a:r>
                <a:rPr lang="en-US" sz="2800" b="1" smtClean="0">
                  <a:solidFill>
                    <a:srgbClr val="191919"/>
                  </a:solidFill>
                  <a:latin typeface="Times New Roman" pitchFamily="18" charset="0"/>
                  <a:cs typeface="Times New Roman" pitchFamily="18" charset="0"/>
                </a:rPr>
                <a:t>HS đọc trước bài Momen lực. Cân bằng của vật rắn</a:t>
              </a:r>
              <a:endParaRPr lang="en-US" sz="2800" b="1">
                <a:solidFill>
                  <a:srgbClr val="191919"/>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298621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45472" y="2407009"/>
            <a:ext cx="3700927" cy="49889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27496" y="2615278"/>
            <a:ext cx="3905460" cy="526471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3995936" y="3942565"/>
            <a:ext cx="2555747" cy="3937426"/>
          </a:xfrm>
          <a:prstGeom prst="rect">
            <a:avLst/>
          </a:prstGeom>
        </p:spPr>
      </p:pic>
      <p:sp>
        <p:nvSpPr>
          <p:cNvPr id="6" name="TextBox 6"/>
          <p:cNvSpPr txBox="1"/>
          <p:nvPr/>
        </p:nvSpPr>
        <p:spPr>
          <a:xfrm>
            <a:off x="8991600" y="5247634"/>
            <a:ext cx="6967890" cy="1730538"/>
          </a:xfrm>
          <a:prstGeom prst="rect">
            <a:avLst/>
          </a:prstGeom>
        </p:spPr>
        <p:txBody>
          <a:bodyPr lIns="0" tIns="0" rIns="0" bIns="0" rtlCol="0" anchor="t">
            <a:spAutoFit/>
          </a:bodyPr>
          <a:lstStyle/>
          <a:p>
            <a:pPr>
              <a:lnSpc>
                <a:spcPts val="6593"/>
              </a:lnSpc>
            </a:pPr>
            <a:r>
              <a:rPr lang="en-US" sz="8000" smtClean="0">
                <a:solidFill>
                  <a:srgbClr val="C00000"/>
                </a:solidFill>
                <a:latin typeface="Times New Roman" pitchFamily="18" charset="0"/>
                <a:cs typeface="Times New Roman" pitchFamily="18" charset="0"/>
              </a:rPr>
              <a:t>CẢM ƠN</a:t>
            </a:r>
            <a:endParaRPr lang="en-US" sz="8000">
              <a:solidFill>
                <a:srgbClr val="C00000"/>
              </a:solidFill>
              <a:latin typeface="Times New Roman" pitchFamily="18" charset="0"/>
              <a:cs typeface="Times New Roman" pitchFamily="18" charset="0"/>
            </a:endParaRPr>
          </a:p>
          <a:p>
            <a:pPr>
              <a:lnSpc>
                <a:spcPts val="6593"/>
              </a:lnSpc>
            </a:pPr>
            <a:endParaRPr lang="en-US" sz="80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98254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46929" y="495573"/>
            <a:ext cx="2739001" cy="263719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952500"/>
            <a:ext cx="1817331" cy="2789871"/>
          </a:xfrm>
          <a:prstGeom prst="rect">
            <a:avLst/>
          </a:prstGeom>
        </p:spPr>
      </p:pic>
      <p:sp>
        <p:nvSpPr>
          <p:cNvPr id="8" name="TextBox 7"/>
          <p:cNvSpPr txBox="1"/>
          <p:nvPr/>
        </p:nvSpPr>
        <p:spPr>
          <a:xfrm>
            <a:off x="1676400" y="952500"/>
            <a:ext cx="12573000" cy="1569660"/>
          </a:xfrm>
          <a:prstGeom prst="rect">
            <a:avLst/>
          </a:prstGeom>
          <a:noFill/>
        </p:spPr>
        <p:txBody>
          <a:bodyPr wrap="square" rtlCol="0">
            <a:spAutoFit/>
          </a:bodyPr>
          <a:lstStyle/>
          <a:p>
            <a:pPr algn="ctr"/>
            <a:r>
              <a:rPr lang="en-US" sz="4800" smtClean="0">
                <a:solidFill>
                  <a:schemeClr val="accent2">
                    <a:lumMod val="75000"/>
                  </a:schemeClr>
                </a:solidFill>
                <a:latin typeface="Times New Roman" pitchFamily="18" charset="0"/>
                <a:cs typeface="Times New Roman" pitchFamily="18" charset="0"/>
              </a:rPr>
              <a:t>Các em làm việc theo nhóm đôi và hoàn thành phiếu học tập số 1 trong thời gian 2 phút</a:t>
            </a:r>
            <a:endParaRPr lang="en-US" sz="4800">
              <a:solidFill>
                <a:schemeClr val="accent2">
                  <a:lumMod val="75000"/>
                </a:schemeClr>
              </a:solidFill>
              <a:latin typeface="Times New Roman" pitchFamily="18" charset="0"/>
              <a:cs typeface="Times New Roman" pitchFamily="18" charset="0"/>
            </a:endParaRPr>
          </a:p>
        </p:txBody>
      </p:sp>
      <p:sp>
        <p:nvSpPr>
          <p:cNvPr id="9" name="TextBox 8"/>
          <p:cNvSpPr txBox="1"/>
          <p:nvPr/>
        </p:nvSpPr>
        <p:spPr>
          <a:xfrm>
            <a:off x="2362200" y="3535283"/>
            <a:ext cx="13106400" cy="2585323"/>
          </a:xfrm>
          <a:prstGeom prst="rect">
            <a:avLst/>
          </a:prstGeom>
          <a:noFill/>
          <a:ln w="38100">
            <a:solidFill>
              <a:schemeClr val="tx1"/>
            </a:solidFill>
          </a:ln>
        </p:spPr>
        <p:txBody>
          <a:bodyPr wrap="square" rtlCol="0">
            <a:spAutoFit/>
          </a:bodyPr>
          <a:lstStyle/>
          <a:p>
            <a:pPr algn="ctr"/>
            <a:r>
              <a:rPr lang="en-US" sz="5400" b="1">
                <a:solidFill>
                  <a:srgbClr val="002060"/>
                </a:solidFill>
                <a:latin typeface="Times New Roman" pitchFamily="18" charset="0"/>
                <a:cs typeface="Times New Roman" pitchFamily="18" charset="0"/>
              </a:rPr>
              <a:t>PHIẾU HỌC TẬP SỐ 1</a:t>
            </a:r>
            <a:endParaRPr lang="en-US" sz="5400">
              <a:solidFill>
                <a:srgbClr val="002060"/>
              </a:solidFill>
              <a:latin typeface="Times New Roman" pitchFamily="18" charset="0"/>
              <a:cs typeface="Times New Roman" pitchFamily="18" charset="0"/>
            </a:endParaRPr>
          </a:p>
          <a:p>
            <a:pPr algn="ctr"/>
            <a:r>
              <a:rPr lang="en-US" sz="5400">
                <a:solidFill>
                  <a:srgbClr val="002060"/>
                </a:solidFill>
                <a:latin typeface="Times New Roman" pitchFamily="18" charset="0"/>
                <a:cs typeface="Times New Roman" pitchFamily="18" charset="0"/>
              </a:rPr>
              <a:t>Nêu các bước giải các bài toán thuộc phần động lực học? </a:t>
            </a:r>
            <a:endParaRPr lang="en-US" sz="5400">
              <a:solidFill>
                <a:srgbClr val="002060"/>
              </a:solidFill>
              <a:latin typeface="Times New Roman" pitchFamily="18" charset="0"/>
              <a:cs typeface="Times New Roman" pitchFamily="18" charset="0"/>
            </a:endParaRPr>
          </a:p>
        </p:txBody>
      </p:sp>
      <p:pic>
        <p:nvPicPr>
          <p:cNvPr id="22536" name="Picture 8" descr="Digit 1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42935" y="7142480"/>
            <a:ext cx="374493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536"/>
                                        </p:tgtEl>
                                        <p:attrNameLst>
                                          <p:attrName>style.visibility</p:attrName>
                                        </p:attrNameLst>
                                      </p:cBhvr>
                                      <p:to>
                                        <p:strVal val="visible"/>
                                      </p:to>
                                    </p:set>
                                    <p:animEffect transition="in" filter="fade">
                                      <p:cBhvr>
                                        <p:cTn id="20" dur="1000"/>
                                        <p:tgtEl>
                                          <p:spTgt spid="22536"/>
                                        </p:tgtEl>
                                      </p:cBhvr>
                                    </p:animEffect>
                                    <p:anim calcmode="lin" valueType="num">
                                      <p:cBhvr>
                                        <p:cTn id="21" dur="1000" fill="hold"/>
                                        <p:tgtEl>
                                          <p:spTgt spid="22536"/>
                                        </p:tgtEl>
                                        <p:attrNameLst>
                                          <p:attrName>ppt_x</p:attrName>
                                        </p:attrNameLst>
                                      </p:cBhvr>
                                      <p:tavLst>
                                        <p:tav tm="0">
                                          <p:val>
                                            <p:strVal val="#ppt_x"/>
                                          </p:val>
                                        </p:tav>
                                        <p:tav tm="100000">
                                          <p:val>
                                            <p:strVal val="#ppt_x"/>
                                          </p:val>
                                        </p:tav>
                                      </p:tavLst>
                                    </p:anim>
                                    <p:anim calcmode="lin" valueType="num">
                                      <p:cBhvr>
                                        <p:cTn id="22"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46929" y="495573"/>
            <a:ext cx="2739001" cy="263719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952500"/>
            <a:ext cx="1817331" cy="2789871"/>
          </a:xfrm>
          <a:prstGeom prst="rect">
            <a:avLst/>
          </a:prstGeom>
        </p:spPr>
      </p:pic>
      <p:sp>
        <p:nvSpPr>
          <p:cNvPr id="8" name="TextBox 7"/>
          <p:cNvSpPr txBox="1"/>
          <p:nvPr/>
        </p:nvSpPr>
        <p:spPr>
          <a:xfrm>
            <a:off x="1143000" y="613843"/>
            <a:ext cx="12573000" cy="830997"/>
          </a:xfrm>
          <a:prstGeom prst="rect">
            <a:avLst/>
          </a:prstGeom>
          <a:noFill/>
        </p:spPr>
        <p:txBody>
          <a:bodyPr wrap="square" rtlCol="0">
            <a:spAutoFit/>
          </a:bodyPr>
          <a:lstStyle/>
          <a:p>
            <a:r>
              <a:rPr lang="en-US" sz="4800" b="1" smtClean="0">
                <a:solidFill>
                  <a:schemeClr val="accent2">
                    <a:lumMod val="75000"/>
                  </a:schemeClr>
                </a:solidFill>
                <a:latin typeface="Times New Roman" pitchFamily="18" charset="0"/>
                <a:cs typeface="Times New Roman" pitchFamily="18" charset="0"/>
              </a:rPr>
              <a:t>I. CÁC BƯỚC GIẢI CHÍNH </a:t>
            </a:r>
            <a:endParaRPr lang="en-US" sz="4800" b="1">
              <a:solidFill>
                <a:schemeClr val="accent2">
                  <a:lumMod val="75000"/>
                </a:schemeClr>
              </a:solidFill>
              <a:latin typeface="Times New Roman" pitchFamily="18" charset="0"/>
              <a:cs typeface="Times New Roman" pitchFamily="18" charset="0"/>
            </a:endParaRPr>
          </a:p>
        </p:txBody>
      </p:sp>
      <p:sp>
        <p:nvSpPr>
          <p:cNvPr id="2" name="TextBox 1"/>
          <p:cNvSpPr txBox="1"/>
          <p:nvPr/>
        </p:nvSpPr>
        <p:spPr>
          <a:xfrm>
            <a:off x="795369" y="1814172"/>
            <a:ext cx="13792200" cy="1938992"/>
          </a:xfrm>
          <a:prstGeom prst="rect">
            <a:avLst/>
          </a:prstGeom>
          <a:solidFill>
            <a:schemeClr val="accent6">
              <a:lumMod val="20000"/>
              <a:lumOff val="80000"/>
            </a:schemeClr>
          </a:solidFill>
        </p:spPr>
        <p:txBody>
          <a:bodyPr wrap="square" rtlCol="0">
            <a:spAutoFit/>
          </a:bodyPr>
          <a:lstStyle/>
          <a:p>
            <a:r>
              <a:rPr lang="en-US" sz="4000" b="1">
                <a:solidFill>
                  <a:srgbClr val="002060"/>
                </a:solidFill>
                <a:latin typeface="Times New Roman" pitchFamily="18" charset="0"/>
                <a:cs typeface="Times New Roman" pitchFamily="18" charset="0"/>
              </a:rPr>
              <a:t>1.</a:t>
            </a:r>
            <a:r>
              <a:rPr lang="en-US" sz="4000">
                <a:solidFill>
                  <a:srgbClr val="002060"/>
                </a:solidFill>
                <a:latin typeface="Times New Roman" pitchFamily="18" charset="0"/>
                <a:cs typeface="Times New Roman" pitchFamily="18" charset="0"/>
              </a:rPr>
              <a:t> Chọn vật khảo sát chuyển động. Biểu diễn các lực tác dụng lên vật, trong đó làm rõ phương, chiều và điểm đặt của từng lực.</a:t>
            </a:r>
          </a:p>
          <a:p>
            <a:endParaRPr lang="en-US" sz="4000">
              <a:solidFill>
                <a:srgbClr val="00206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0" name="TextBox 9"/>
              <p:cNvSpPr txBox="1"/>
              <p:nvPr/>
            </p:nvSpPr>
            <p:spPr>
              <a:xfrm>
                <a:off x="4267200" y="3924300"/>
                <a:ext cx="12801600" cy="3927614"/>
              </a:xfrm>
              <a:prstGeom prst="rect">
                <a:avLst/>
              </a:prstGeom>
              <a:solidFill>
                <a:schemeClr val="accent6">
                  <a:lumMod val="40000"/>
                  <a:lumOff val="60000"/>
                </a:schemeClr>
              </a:solidFill>
            </p:spPr>
            <p:txBody>
              <a:bodyPr wrap="square" rtlCol="0">
                <a:spAutoFit/>
              </a:bodyPr>
              <a:lstStyle/>
              <a:p>
                <a:r>
                  <a:rPr lang="en-US" sz="4000" b="1" smtClean="0">
                    <a:solidFill>
                      <a:srgbClr val="002060"/>
                    </a:solidFill>
                    <a:latin typeface="Times New Roman" pitchFamily="18" charset="0"/>
                    <a:cs typeface="Times New Roman" pitchFamily="18" charset="0"/>
                  </a:rPr>
                  <a:t>2.</a:t>
                </a:r>
                <a:r>
                  <a:rPr lang="en-US" sz="4000">
                    <a:solidFill>
                      <a:srgbClr val="002060"/>
                    </a:solidFill>
                    <a:latin typeface="Times New Roman" pitchFamily="18" charset="0"/>
                    <a:cs typeface="Times New Roman" pitchFamily="18" charset="0"/>
                  </a:rPr>
                  <a:t> Chọn hai trục vuông góc Ox và Oy; trong đó trục Ox cùng hướng với chuyển động của vật hay cùng hướng với lực kéo khi vật đứng yên. Phân tích các lực theo hai trục này. Áp dụng định luật 2 Newton theo hai trục tọa độ Ox và Oy.</a:t>
                </a:r>
              </a:p>
              <a:p>
                <a14:m>
                  <m:oMathPara xmlns:m="http://schemas.openxmlformats.org/officeDocument/2006/math">
                    <m:oMathParaPr>
                      <m:jc m:val="centerGroup"/>
                    </m:oMathParaPr>
                    <m:oMath xmlns:m="http://schemas.openxmlformats.org/officeDocument/2006/math">
                      <m:d>
                        <m:dPr>
                          <m:begChr m:val="{"/>
                          <m:endChr m:val=""/>
                          <m:ctrlPr>
                            <a:rPr lang="en-US" sz="4000" i="1">
                              <a:solidFill>
                                <a:srgbClr val="002060"/>
                              </a:solidFill>
                            </a:rPr>
                          </m:ctrlPr>
                        </m:dPr>
                        <m:e>
                          <m:eqArr>
                            <m:eqArrPr>
                              <m:ctrlPr>
                                <a:rPr lang="en-US" sz="4000" i="1">
                                  <a:solidFill>
                                    <a:srgbClr val="002060"/>
                                  </a:solidFill>
                                </a:rPr>
                              </m:ctrlPr>
                            </m:eqArrPr>
                            <m:e>
                              <m:r>
                                <a:rPr lang="en-US" sz="4000" i="1">
                                  <a:solidFill>
                                    <a:srgbClr val="002060"/>
                                  </a:solidFill>
                                </a:rPr>
                                <m:t>𝑂𝑥</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𝑥</m:t>
                                  </m:r>
                                </m:sub>
                              </m:sSub>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1</m:t>
                                  </m:r>
                                  <m:r>
                                    <a:rPr lang="en-US" sz="4000" i="1">
                                      <a:solidFill>
                                        <a:srgbClr val="002060"/>
                                      </a:solidFill>
                                    </a:rPr>
                                    <m:t>𝑥</m:t>
                                  </m:r>
                                </m:sub>
                              </m:sSub>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2</m:t>
                                  </m:r>
                                  <m:r>
                                    <a:rPr lang="en-US" sz="4000" i="1">
                                      <a:solidFill>
                                        <a:srgbClr val="002060"/>
                                      </a:solidFill>
                                    </a:rPr>
                                    <m:t>𝑥</m:t>
                                  </m:r>
                                </m:sub>
                              </m:sSub>
                              <m:r>
                                <a:rPr lang="en-US" sz="4000" i="1">
                                  <a:solidFill>
                                    <a:srgbClr val="002060"/>
                                  </a:solidFill>
                                </a:rPr>
                                <m:t>+…=</m:t>
                              </m:r>
                              <m:r>
                                <a:rPr lang="en-US" sz="4000" i="1">
                                  <a:solidFill>
                                    <a:srgbClr val="002060"/>
                                  </a:solidFill>
                                </a:rPr>
                                <m:t>𝑚</m:t>
                              </m:r>
                              <m:r>
                                <a:rPr lang="en-US" sz="4000" i="1">
                                  <a:solidFill>
                                    <a:srgbClr val="002060"/>
                                  </a:solidFill>
                                </a:rPr>
                                <m:t>.</m:t>
                              </m:r>
                              <m:sSub>
                                <m:sSubPr>
                                  <m:ctrlPr>
                                    <a:rPr lang="en-US" sz="4000" i="1">
                                      <a:solidFill>
                                        <a:srgbClr val="002060"/>
                                      </a:solidFill>
                                    </a:rPr>
                                  </m:ctrlPr>
                                </m:sSubPr>
                                <m:e>
                                  <m:r>
                                    <a:rPr lang="en-US" sz="4000" i="1">
                                      <a:solidFill>
                                        <a:srgbClr val="002060"/>
                                      </a:solidFill>
                                    </a:rPr>
                                    <m:t>𝑎</m:t>
                                  </m:r>
                                </m:e>
                                <m:sub>
                                  <m:r>
                                    <a:rPr lang="en-US" sz="4000" i="1">
                                      <a:solidFill>
                                        <a:srgbClr val="002060"/>
                                      </a:solidFill>
                                    </a:rPr>
                                    <m:t>𝑥</m:t>
                                  </m:r>
                                </m:sub>
                              </m:sSub>
                              <m:r>
                                <a:rPr lang="en-US" sz="4000" i="1">
                                  <a:solidFill>
                                    <a:srgbClr val="002060"/>
                                  </a:solidFill>
                                </a:rPr>
                                <m:t>(1)</m:t>
                              </m:r>
                            </m:e>
                            <m:e>
                              <m:r>
                                <a:rPr lang="en-US" sz="4000" i="1">
                                  <a:solidFill>
                                    <a:srgbClr val="002060"/>
                                  </a:solidFill>
                                </a:rPr>
                                <m:t>𝑂𝑦</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𝑦</m:t>
                                  </m:r>
                                </m:sub>
                              </m:sSub>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1</m:t>
                                  </m:r>
                                  <m:r>
                                    <a:rPr lang="en-US" sz="4000" i="1">
                                      <a:solidFill>
                                        <a:srgbClr val="002060"/>
                                      </a:solidFill>
                                    </a:rPr>
                                    <m:t>𝑦</m:t>
                                  </m:r>
                                </m:sub>
                              </m:sSub>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2</m:t>
                                  </m:r>
                                  <m:r>
                                    <a:rPr lang="en-US" sz="4000" i="1">
                                      <a:solidFill>
                                        <a:srgbClr val="002060"/>
                                      </a:solidFill>
                                    </a:rPr>
                                    <m:t>𝑦</m:t>
                                  </m:r>
                                </m:sub>
                              </m:sSub>
                              <m:r>
                                <a:rPr lang="en-US" sz="4000" i="1">
                                  <a:solidFill>
                                    <a:srgbClr val="002060"/>
                                  </a:solidFill>
                                </a:rPr>
                                <m:t>+…=0  (2) </m:t>
                              </m:r>
                            </m:e>
                          </m:eqArr>
                        </m:e>
                      </m:d>
                    </m:oMath>
                  </m:oMathPara>
                </a14:m>
                <a:endParaRPr lang="en-US" sz="4000">
                  <a:solidFill>
                    <a:srgbClr val="002060"/>
                  </a:solidFill>
                  <a:latin typeface="Times New Roman" pitchFamily="18" charset="0"/>
                  <a:cs typeface="Times New Roman"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4267200" y="3924300"/>
                <a:ext cx="12801600" cy="3927614"/>
              </a:xfrm>
              <a:prstGeom prst="rect">
                <a:avLst/>
              </a:prstGeom>
              <a:blipFill rotWithShape="1">
                <a:blip r:embed="rId6"/>
                <a:stretch>
                  <a:fillRect l="-1667" t="-2795" r="-857"/>
                </a:stretch>
              </a:blipFill>
            </p:spPr>
            <p:txBody>
              <a:bodyPr/>
              <a:lstStyle/>
              <a:p>
                <a:r>
                  <a:rPr lang="en-US">
                    <a:noFill/>
                  </a:rPr>
                  <a:t> </a:t>
                </a:r>
              </a:p>
            </p:txBody>
          </p:sp>
        </mc:Fallback>
      </mc:AlternateContent>
      <p:sp>
        <p:nvSpPr>
          <p:cNvPr id="11" name="TextBox 10"/>
          <p:cNvSpPr txBox="1"/>
          <p:nvPr/>
        </p:nvSpPr>
        <p:spPr>
          <a:xfrm>
            <a:off x="609600" y="8343899"/>
            <a:ext cx="12801600" cy="1323439"/>
          </a:xfrm>
          <a:prstGeom prst="rect">
            <a:avLst/>
          </a:prstGeom>
          <a:solidFill>
            <a:schemeClr val="accent6">
              <a:lumMod val="60000"/>
              <a:lumOff val="40000"/>
            </a:schemeClr>
          </a:solidFill>
        </p:spPr>
        <p:txBody>
          <a:bodyPr wrap="square" rtlCol="0">
            <a:spAutoFit/>
          </a:bodyPr>
          <a:lstStyle/>
          <a:p>
            <a:r>
              <a:rPr lang="en-US" sz="4000" b="1">
                <a:solidFill>
                  <a:srgbClr val="002060"/>
                </a:solidFill>
                <a:latin typeface="Times New Roman" pitchFamily="18" charset="0"/>
                <a:cs typeface="Times New Roman" pitchFamily="18" charset="0"/>
              </a:rPr>
              <a:t>3.</a:t>
            </a:r>
            <a:r>
              <a:rPr lang="en-US" sz="4000">
                <a:solidFill>
                  <a:srgbClr val="002060"/>
                </a:solidFill>
                <a:latin typeface="Times New Roman" pitchFamily="18" charset="0"/>
                <a:cs typeface="Times New Roman" pitchFamily="18" charset="0"/>
              </a:rPr>
              <a:t> Giải hệ phương trình (1) và (2) để tìm gia tốc hay tìm lực, tuỳ từng bài toán.</a:t>
            </a:r>
          </a:p>
        </p:txBody>
      </p:sp>
    </p:spTree>
    <p:extLst>
      <p:ext uri="{BB962C8B-B14F-4D97-AF65-F5344CB8AC3E}">
        <p14:creationId xmlns:p14="http://schemas.microsoft.com/office/powerpoint/2010/main" val="319351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46929" y="495573"/>
            <a:ext cx="2739001" cy="263719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952500"/>
            <a:ext cx="1817331" cy="2789871"/>
          </a:xfrm>
          <a:prstGeom prst="rect">
            <a:avLst/>
          </a:prstGeom>
        </p:spPr>
      </p:pic>
      <p:sp>
        <p:nvSpPr>
          <p:cNvPr id="8" name="TextBox 7"/>
          <p:cNvSpPr txBox="1"/>
          <p:nvPr/>
        </p:nvSpPr>
        <p:spPr>
          <a:xfrm>
            <a:off x="1143000" y="613843"/>
            <a:ext cx="12573000" cy="830997"/>
          </a:xfrm>
          <a:prstGeom prst="rect">
            <a:avLst/>
          </a:prstGeom>
          <a:noFill/>
        </p:spPr>
        <p:txBody>
          <a:bodyPr wrap="square" rtlCol="0">
            <a:spAutoFit/>
          </a:bodyPr>
          <a:lstStyle/>
          <a:p>
            <a:r>
              <a:rPr lang="en-US" sz="4800" b="1" smtClean="0">
                <a:solidFill>
                  <a:schemeClr val="accent2">
                    <a:lumMod val="75000"/>
                  </a:schemeClr>
                </a:solidFill>
                <a:latin typeface="Times New Roman" pitchFamily="18" charset="0"/>
                <a:cs typeface="Times New Roman" pitchFamily="18" charset="0"/>
              </a:rPr>
              <a:t>II. CÁC LOẠI BÀI TOÁN</a:t>
            </a:r>
            <a:endParaRPr lang="en-US" sz="4800" b="1">
              <a:solidFill>
                <a:schemeClr val="accent2">
                  <a:lumMod val="75000"/>
                </a:schemeClr>
              </a:solidFill>
              <a:latin typeface="Times New Roman" pitchFamily="18" charset="0"/>
              <a:cs typeface="Times New Roman" pitchFamily="18" charset="0"/>
            </a:endParaRPr>
          </a:p>
        </p:txBody>
      </p:sp>
      <p:sp>
        <p:nvSpPr>
          <p:cNvPr id="3" name="TextBox 2"/>
          <p:cNvSpPr txBox="1"/>
          <p:nvPr/>
        </p:nvSpPr>
        <p:spPr>
          <a:xfrm>
            <a:off x="5029200" y="1970630"/>
            <a:ext cx="6502400" cy="769441"/>
          </a:xfrm>
          <a:prstGeom prst="rect">
            <a:avLst/>
          </a:prstGeom>
          <a:solidFill>
            <a:schemeClr val="accent5">
              <a:lumMod val="60000"/>
              <a:lumOff val="40000"/>
            </a:schemeClr>
          </a:solidFill>
        </p:spPr>
        <p:txBody>
          <a:bodyPr wrap="square" rtlCol="0">
            <a:spAutoFit/>
          </a:bodyPr>
          <a:lstStyle/>
          <a:p>
            <a:r>
              <a:rPr lang="en-US" sz="4400" smtClean="0">
                <a:solidFill>
                  <a:schemeClr val="accent5">
                    <a:lumMod val="75000"/>
                  </a:schemeClr>
                </a:solidFill>
                <a:latin typeface="Times New Roman" pitchFamily="18" charset="0"/>
                <a:cs typeface="Times New Roman" pitchFamily="18" charset="0"/>
              </a:rPr>
              <a:t>Có 2 dạng bài toán cơ bản: </a:t>
            </a:r>
            <a:endParaRPr lang="en-US" sz="4400">
              <a:solidFill>
                <a:schemeClr val="accent5">
                  <a:lumMod val="75000"/>
                </a:schemeClr>
              </a:solidFill>
              <a:latin typeface="Times New Roman" pitchFamily="18" charset="0"/>
              <a:cs typeface="Times New Roman" pitchFamily="18" charset="0"/>
            </a:endParaRPr>
          </a:p>
        </p:txBody>
      </p:sp>
      <p:sp>
        <p:nvSpPr>
          <p:cNvPr id="4" name="TextBox 3"/>
          <p:cNvSpPr txBox="1"/>
          <p:nvPr/>
        </p:nvSpPr>
        <p:spPr>
          <a:xfrm>
            <a:off x="2552700" y="5372100"/>
            <a:ext cx="4038600" cy="4247317"/>
          </a:xfrm>
          <a:prstGeom prst="rect">
            <a:avLst/>
          </a:prstGeom>
          <a:solidFill>
            <a:schemeClr val="accent5">
              <a:lumMod val="20000"/>
              <a:lumOff val="80000"/>
            </a:schemeClr>
          </a:solidFill>
        </p:spPr>
        <p:txBody>
          <a:bodyPr wrap="square" rtlCol="0">
            <a:spAutoFit/>
          </a:bodyPr>
          <a:lstStyle/>
          <a:p>
            <a:pPr algn="just"/>
            <a:r>
              <a:rPr lang="en-US" sz="5400" smtClean="0">
                <a:solidFill>
                  <a:srgbClr val="002060"/>
                </a:solidFill>
              </a:rPr>
              <a:t>Bài toán xác định gia tốc của vật khi biết lực tác dụng vào vật</a:t>
            </a:r>
            <a:endParaRPr lang="en-US" sz="5400">
              <a:solidFill>
                <a:srgbClr val="002060"/>
              </a:solidFill>
            </a:endParaRPr>
          </a:p>
        </p:txBody>
      </p:sp>
      <p:sp>
        <p:nvSpPr>
          <p:cNvPr id="12" name="TextBox 11"/>
          <p:cNvSpPr txBox="1"/>
          <p:nvPr/>
        </p:nvSpPr>
        <p:spPr>
          <a:xfrm>
            <a:off x="9578339" y="5420360"/>
            <a:ext cx="3937001" cy="4247317"/>
          </a:xfrm>
          <a:prstGeom prst="rect">
            <a:avLst/>
          </a:prstGeom>
          <a:solidFill>
            <a:schemeClr val="accent5">
              <a:lumMod val="20000"/>
              <a:lumOff val="80000"/>
            </a:schemeClr>
          </a:solidFill>
        </p:spPr>
        <p:txBody>
          <a:bodyPr wrap="square" rtlCol="0">
            <a:spAutoFit/>
          </a:bodyPr>
          <a:lstStyle/>
          <a:p>
            <a:pPr algn="just"/>
            <a:r>
              <a:rPr lang="en-US" sz="5400" smtClean="0">
                <a:solidFill>
                  <a:srgbClr val="002060"/>
                </a:solidFill>
              </a:rPr>
              <a:t>Bài toán xác định lực tác dụng vào vật khi biết gia tốc</a:t>
            </a:r>
            <a:endParaRPr lang="en-US" sz="5400">
              <a:solidFill>
                <a:srgbClr val="002060"/>
              </a:solidFill>
            </a:endParaRPr>
          </a:p>
        </p:txBody>
      </p:sp>
      <p:cxnSp>
        <p:nvCxnSpPr>
          <p:cNvPr id="9" name="Straight Arrow Connector 8"/>
          <p:cNvCxnSpPr>
            <a:stCxn id="3" idx="2"/>
          </p:cNvCxnSpPr>
          <p:nvPr/>
        </p:nvCxnSpPr>
        <p:spPr>
          <a:xfrm flipH="1">
            <a:off x="4724400" y="2740071"/>
            <a:ext cx="3556000" cy="2632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12" idx="0"/>
          </p:cNvCxnSpPr>
          <p:nvPr/>
        </p:nvCxnSpPr>
        <p:spPr>
          <a:xfrm>
            <a:off x="8280400" y="2740071"/>
            <a:ext cx="3266440" cy="2680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27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842329" y="-114027"/>
            <a:ext cx="2739001" cy="263719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64000" y="342900"/>
            <a:ext cx="1817331" cy="2789871"/>
          </a:xfrm>
          <a:prstGeom prst="rect">
            <a:avLst/>
          </a:prstGeom>
        </p:spPr>
      </p:pic>
      <p:sp>
        <p:nvSpPr>
          <p:cNvPr id="8" name="TextBox 7"/>
          <p:cNvSpPr txBox="1"/>
          <p:nvPr/>
        </p:nvSpPr>
        <p:spPr>
          <a:xfrm>
            <a:off x="589280" y="110853"/>
            <a:ext cx="12573000" cy="830997"/>
          </a:xfrm>
          <a:prstGeom prst="rect">
            <a:avLst/>
          </a:prstGeom>
          <a:noFill/>
        </p:spPr>
        <p:txBody>
          <a:bodyPr wrap="square" rtlCol="0">
            <a:spAutoFit/>
          </a:bodyPr>
          <a:lstStyle/>
          <a:p>
            <a:r>
              <a:rPr lang="en-US" sz="4800" b="1" smtClean="0">
                <a:solidFill>
                  <a:schemeClr val="accent2">
                    <a:lumMod val="75000"/>
                  </a:schemeClr>
                </a:solidFill>
                <a:latin typeface="Times New Roman" pitchFamily="18" charset="0"/>
                <a:cs typeface="Times New Roman" pitchFamily="18" charset="0"/>
              </a:rPr>
              <a:t>II. CÁC LOẠI BÀI TOÁN</a:t>
            </a:r>
            <a:endParaRPr lang="en-US" sz="48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362817" y="1978610"/>
            <a:ext cx="16038365" cy="769441"/>
          </a:xfrm>
          <a:prstGeom prst="rect">
            <a:avLst/>
          </a:prstGeom>
        </p:spPr>
        <p:txBody>
          <a:bodyPr wrap="none">
            <a:spAutoFit/>
          </a:bodyPr>
          <a:lstStyle/>
          <a:p>
            <a:pPr algn="just"/>
            <a:r>
              <a:rPr lang="en-US" sz="4400" smtClean="0">
                <a:solidFill>
                  <a:srgbClr val="002060"/>
                </a:solidFill>
                <a:latin typeface="Times New Roman" pitchFamily="18" charset="0"/>
                <a:cs typeface="Times New Roman" pitchFamily="18" charset="0"/>
              </a:rPr>
              <a:t>Chia lớp thành 3 nhóm, các em hãy hoàn thành các phiếu học tập sau?</a:t>
            </a:r>
            <a:endParaRPr lang="en-US" sz="4400">
              <a:solidFill>
                <a:srgbClr val="002060"/>
              </a:solidFill>
              <a:latin typeface="Times New Roman" pitchFamily="18" charset="0"/>
              <a:cs typeface="Times New Roman" pitchFamily="18" charset="0"/>
            </a:endParaRPr>
          </a:p>
        </p:txBody>
      </p:sp>
      <p:sp>
        <p:nvSpPr>
          <p:cNvPr id="10" name="Rectangle 9"/>
          <p:cNvSpPr/>
          <p:nvPr/>
        </p:nvSpPr>
        <p:spPr>
          <a:xfrm>
            <a:off x="238760" y="968394"/>
            <a:ext cx="14614193" cy="769441"/>
          </a:xfrm>
          <a:prstGeom prst="rect">
            <a:avLst/>
          </a:prstGeom>
        </p:spPr>
        <p:txBody>
          <a:bodyPr wrap="none">
            <a:spAutoFit/>
          </a:bodyPr>
          <a:lstStyle/>
          <a:p>
            <a:pPr algn="just"/>
            <a:r>
              <a:rPr lang="en-US" sz="4400" smtClean="0">
                <a:solidFill>
                  <a:schemeClr val="accent2">
                    <a:lumMod val="60000"/>
                    <a:lumOff val="40000"/>
                  </a:schemeClr>
                </a:solidFill>
                <a:latin typeface="Times New Roman" pitchFamily="18" charset="0"/>
                <a:cs typeface="Times New Roman" pitchFamily="18" charset="0"/>
              </a:rPr>
              <a:t>1. Bài </a:t>
            </a:r>
            <a:r>
              <a:rPr lang="en-US" sz="4400">
                <a:solidFill>
                  <a:schemeClr val="accent2">
                    <a:lumMod val="60000"/>
                    <a:lumOff val="40000"/>
                  </a:schemeClr>
                </a:solidFill>
                <a:latin typeface="Times New Roman" pitchFamily="18" charset="0"/>
                <a:cs typeface="Times New Roman" pitchFamily="18" charset="0"/>
              </a:rPr>
              <a:t>toán xác định gia tốc của vật khi biết lực tác dụng vào vật</a:t>
            </a:r>
            <a:endParaRPr lang="en-US" sz="4400">
              <a:solidFill>
                <a:schemeClr val="accent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7792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9280" y="110853"/>
            <a:ext cx="12573000" cy="830997"/>
          </a:xfrm>
          <a:prstGeom prst="rect">
            <a:avLst/>
          </a:prstGeom>
          <a:noFill/>
        </p:spPr>
        <p:txBody>
          <a:bodyPr wrap="square" rtlCol="0">
            <a:spAutoFit/>
          </a:bodyPr>
          <a:lstStyle/>
          <a:p>
            <a:r>
              <a:rPr lang="en-US" sz="4800" b="1" smtClean="0">
                <a:solidFill>
                  <a:schemeClr val="accent2">
                    <a:lumMod val="75000"/>
                  </a:schemeClr>
                </a:solidFill>
                <a:latin typeface="Times New Roman" pitchFamily="18" charset="0"/>
                <a:cs typeface="Times New Roman" pitchFamily="18" charset="0"/>
              </a:rPr>
              <a:t>II. CÁC LOẠI BÀI TOÁN</a:t>
            </a:r>
            <a:endParaRPr lang="en-US" sz="4800" b="1">
              <a:solidFill>
                <a:schemeClr val="accent2">
                  <a:lumMod val="75000"/>
                </a:schemeClr>
              </a:solidFill>
              <a:latin typeface="Times New Roman" pitchFamily="18" charset="0"/>
              <a:cs typeface="Times New Roman" pitchFamily="18" charset="0"/>
            </a:endParaRPr>
          </a:p>
        </p:txBody>
      </p:sp>
      <p:sp>
        <p:nvSpPr>
          <p:cNvPr id="9" name="TextBox 8"/>
          <p:cNvSpPr txBox="1"/>
          <p:nvPr/>
        </p:nvSpPr>
        <p:spPr>
          <a:xfrm>
            <a:off x="228600" y="1927276"/>
            <a:ext cx="5222240" cy="8032968"/>
          </a:xfrm>
          <a:prstGeom prst="rect">
            <a:avLst/>
          </a:prstGeom>
          <a:noFill/>
          <a:ln w="38100">
            <a:solidFill>
              <a:schemeClr val="tx1"/>
            </a:solidFill>
          </a:ln>
        </p:spPr>
        <p:txBody>
          <a:bodyPr wrap="square" rtlCol="0">
            <a:spAutoFit/>
          </a:bodyPr>
          <a:lstStyle/>
          <a:p>
            <a:pPr algn="ctr"/>
            <a:r>
              <a:rPr lang="en-US" sz="4000" b="1">
                <a:solidFill>
                  <a:srgbClr val="002060"/>
                </a:solidFill>
                <a:latin typeface="Times New Roman" pitchFamily="18" charset="0"/>
                <a:cs typeface="Times New Roman" pitchFamily="18" charset="0"/>
              </a:rPr>
              <a:t>PHIẾU HỌC TẬP </a:t>
            </a:r>
            <a:r>
              <a:rPr lang="en-US" sz="4000" b="1">
                <a:solidFill>
                  <a:srgbClr val="002060"/>
                </a:solidFill>
                <a:latin typeface="Times New Roman" pitchFamily="18" charset="0"/>
                <a:cs typeface="Times New Roman" pitchFamily="18" charset="0"/>
              </a:rPr>
              <a:t>SỐ </a:t>
            </a:r>
            <a:r>
              <a:rPr lang="en-US" sz="4000" b="1" smtClean="0">
                <a:solidFill>
                  <a:srgbClr val="002060"/>
                </a:solidFill>
                <a:latin typeface="Times New Roman" pitchFamily="18" charset="0"/>
                <a:cs typeface="Times New Roman" pitchFamily="18" charset="0"/>
              </a:rPr>
              <a:t>2 </a:t>
            </a:r>
          </a:p>
          <a:p>
            <a:pPr algn="ctr"/>
            <a:r>
              <a:rPr lang="en-US" sz="3600" b="1" smtClean="0">
                <a:solidFill>
                  <a:srgbClr val="C00000"/>
                </a:solidFill>
                <a:latin typeface="Times New Roman" pitchFamily="18" charset="0"/>
                <a:cs typeface="Times New Roman" pitchFamily="18" charset="0"/>
              </a:rPr>
              <a:t>( NHÓM 1)</a:t>
            </a:r>
            <a:endParaRPr lang="en-US" sz="3600">
              <a:solidFill>
                <a:srgbClr val="C00000"/>
              </a:solidFill>
              <a:latin typeface="Times New Roman" pitchFamily="18" charset="0"/>
              <a:cs typeface="Times New Roman" pitchFamily="18" charset="0"/>
            </a:endParaRPr>
          </a:p>
          <a:p>
            <a:pPr algn="just"/>
            <a:r>
              <a:rPr lang="en-US" sz="4000">
                <a:solidFill>
                  <a:srgbClr val="002060"/>
                </a:solidFill>
                <a:latin typeface="Times New Roman" pitchFamily="18" charset="0"/>
                <a:cs typeface="Times New Roman" pitchFamily="18" charset="0"/>
              </a:rPr>
              <a:t>Người ta đẩy một cái thùng có khối lượng 50 kg theo phương ngang với lực 180N làm thùng chuyển động  trên mặt phẳng ngang. Hệ số ma sát trượt giữa thùng và mặt sàn là 0,25. Tính gia tốc của thùng, lấy g= 9,8 m/s</a:t>
            </a:r>
            <a:r>
              <a:rPr lang="en-US" sz="4000" baseline="30000">
                <a:solidFill>
                  <a:srgbClr val="002060"/>
                </a:solidFill>
                <a:latin typeface="Times New Roman" pitchFamily="18" charset="0"/>
                <a:cs typeface="Times New Roman" pitchFamily="18" charset="0"/>
              </a:rPr>
              <a:t>2</a:t>
            </a:r>
            <a:endParaRPr lang="en-US" sz="4000">
              <a:solidFill>
                <a:srgbClr val="00206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1" name="TextBox 10"/>
              <p:cNvSpPr txBox="1"/>
              <p:nvPr/>
            </p:nvSpPr>
            <p:spPr>
              <a:xfrm>
                <a:off x="5791200" y="1927276"/>
                <a:ext cx="6477000" cy="8169224"/>
              </a:xfrm>
              <a:prstGeom prst="rect">
                <a:avLst/>
              </a:prstGeom>
              <a:noFill/>
              <a:ln w="38100">
                <a:solidFill>
                  <a:schemeClr val="tx1"/>
                </a:solidFill>
              </a:ln>
            </p:spPr>
            <p:txBody>
              <a:bodyPr wrap="square" rtlCol="0">
                <a:spAutoFit/>
              </a:bodyPr>
              <a:lstStyle/>
              <a:p>
                <a:pPr algn="ctr"/>
                <a:r>
                  <a:rPr lang="en-US" sz="4000" b="1" smtClean="0">
                    <a:solidFill>
                      <a:srgbClr val="002060"/>
                    </a:solidFill>
                    <a:latin typeface="Times New Roman" pitchFamily="18" charset="0"/>
                    <a:cs typeface="Times New Roman" pitchFamily="18" charset="0"/>
                  </a:rPr>
                  <a:t>PHIẾU HỌC TẬP </a:t>
                </a:r>
                <a:r>
                  <a:rPr lang="en-US" sz="4000" b="1">
                    <a:solidFill>
                      <a:srgbClr val="002060"/>
                    </a:solidFill>
                    <a:latin typeface="Times New Roman" pitchFamily="18" charset="0"/>
                    <a:cs typeface="Times New Roman" pitchFamily="18" charset="0"/>
                  </a:rPr>
                  <a:t>SỐ </a:t>
                </a:r>
                <a:r>
                  <a:rPr lang="en-US" sz="4000" b="1" smtClean="0">
                    <a:solidFill>
                      <a:srgbClr val="002060"/>
                    </a:solidFill>
                    <a:latin typeface="Times New Roman" pitchFamily="18" charset="0"/>
                    <a:cs typeface="Times New Roman" pitchFamily="18" charset="0"/>
                  </a:rPr>
                  <a:t>3</a:t>
                </a:r>
              </a:p>
              <a:p>
                <a:pPr algn="ctr"/>
                <a:r>
                  <a:rPr lang="en-US" sz="4000" b="1" smtClean="0">
                    <a:solidFill>
                      <a:srgbClr val="C00000"/>
                    </a:solidFill>
                    <a:latin typeface="Times New Roman" pitchFamily="18" charset="0"/>
                    <a:cs typeface="Times New Roman" pitchFamily="18" charset="0"/>
                  </a:rPr>
                  <a:t>(NHÓM 2)</a:t>
                </a:r>
                <a:endParaRPr lang="en-US" sz="4000" b="1">
                  <a:solidFill>
                    <a:srgbClr val="C00000"/>
                  </a:solidFill>
                  <a:latin typeface="Times New Roman" pitchFamily="18" charset="0"/>
                  <a:cs typeface="Times New Roman" pitchFamily="18" charset="0"/>
                </a:endParaRPr>
              </a:p>
              <a:p>
                <a:pPr algn="just"/>
                <a:r>
                  <a:rPr lang="en-US" sz="4000">
                    <a:solidFill>
                      <a:srgbClr val="002060"/>
                    </a:solidFill>
                    <a:latin typeface="Times New Roman" pitchFamily="18" charset="0"/>
                    <a:cs typeface="Times New Roman" pitchFamily="18" charset="0"/>
                  </a:rPr>
                  <a:t>Một người dùng dây buộc để kéo một thùng gỗ theo phương nằm ngang bằng một lực </a:t>
                </a:r>
                <a14:m>
                  <m:oMath xmlns:m="http://schemas.openxmlformats.org/officeDocument/2006/math">
                    <m:acc>
                      <m:accPr>
                        <m:chr m:val="⃗"/>
                        <m:ctrlPr>
                          <a:rPr lang="en-US" sz="4000" i="1">
                            <a:solidFill>
                              <a:srgbClr val="002060"/>
                            </a:solidFill>
                          </a:rPr>
                        </m:ctrlPr>
                      </m:accPr>
                      <m:e>
                        <m:r>
                          <a:rPr lang="en-US" sz="4000" b="0" i="1">
                            <a:solidFill>
                              <a:srgbClr val="002060"/>
                            </a:solidFill>
                          </a:rPr>
                          <m:t>𝐹</m:t>
                        </m:r>
                      </m:e>
                    </m:acc>
                  </m:oMath>
                </a14:m>
                <a:r>
                  <a:rPr lang="en-US" sz="4000">
                    <a:solidFill>
                      <a:srgbClr val="002060"/>
                    </a:solidFill>
                    <a:latin typeface="Times New Roman" pitchFamily="18" charset="0"/>
                    <a:cs typeface="Times New Roman" pitchFamily="18" charset="0"/>
                  </a:rPr>
                  <a:t> . Khối lượng của thùng là 35kg. Hệ số ma sát giữa sàn và đáy thùng là 0,3. Lấy g= 9,8 m/s</a:t>
                </a:r>
                <a:r>
                  <a:rPr lang="en-US" sz="4000" baseline="30000">
                    <a:solidFill>
                      <a:srgbClr val="002060"/>
                    </a:solidFill>
                    <a:latin typeface="Times New Roman" pitchFamily="18" charset="0"/>
                    <a:cs typeface="Times New Roman" pitchFamily="18" charset="0"/>
                  </a:rPr>
                  <a:t>2</a:t>
                </a:r>
                <a:endParaRPr lang="en-US" sz="4000">
                  <a:solidFill>
                    <a:srgbClr val="002060"/>
                  </a:solidFill>
                  <a:latin typeface="Times New Roman" pitchFamily="18" charset="0"/>
                  <a:cs typeface="Times New Roman" pitchFamily="18" charset="0"/>
                </a:endParaRPr>
              </a:p>
              <a:p>
                <a:pPr algn="just"/>
                <a:r>
                  <a:rPr lang="en-US" sz="4000">
                    <a:solidFill>
                      <a:srgbClr val="002060"/>
                    </a:solidFill>
                    <a:latin typeface="Times New Roman" pitchFamily="18" charset="0"/>
                    <a:cs typeface="Times New Roman" pitchFamily="18" charset="0"/>
                  </a:rPr>
                  <a:t>Tính độ lớn của lực kéo trong hai trường hợp:</a:t>
                </a:r>
              </a:p>
              <a:p>
                <a:pPr algn="just"/>
                <a:r>
                  <a:rPr lang="en-US" sz="4000">
                    <a:solidFill>
                      <a:srgbClr val="002060"/>
                    </a:solidFill>
                    <a:latin typeface="Times New Roman" pitchFamily="18" charset="0"/>
                    <a:cs typeface="Times New Roman" pitchFamily="18" charset="0"/>
                  </a:rPr>
                  <a:t>a) Thùng trượt với gia tốc 0,2 m/s</a:t>
                </a:r>
                <a:r>
                  <a:rPr lang="en-US" sz="4000" baseline="30000">
                    <a:solidFill>
                      <a:srgbClr val="002060"/>
                    </a:solidFill>
                    <a:latin typeface="Times New Roman" pitchFamily="18" charset="0"/>
                    <a:cs typeface="Times New Roman" pitchFamily="18" charset="0"/>
                  </a:rPr>
                  <a:t>2</a:t>
                </a:r>
                <a:r>
                  <a:rPr lang="en-US" sz="4000">
                    <a:solidFill>
                      <a:srgbClr val="002060"/>
                    </a:solidFill>
                    <a:latin typeface="Times New Roman" pitchFamily="18" charset="0"/>
                    <a:cs typeface="Times New Roman" pitchFamily="18" charset="0"/>
                  </a:rPr>
                  <a:t>.</a:t>
                </a:r>
              </a:p>
              <a:p>
                <a:pPr algn="just"/>
                <a:r>
                  <a:rPr lang="en-US" sz="4000">
                    <a:solidFill>
                      <a:srgbClr val="002060"/>
                    </a:solidFill>
                    <a:latin typeface="Times New Roman" pitchFamily="18" charset="0"/>
                    <a:cs typeface="Times New Roman" pitchFamily="18" charset="0"/>
                  </a:rPr>
                  <a:t>b) Thùng trượt đều.</a:t>
                </a:r>
              </a:p>
            </p:txBody>
          </p:sp>
        </mc:Choice>
        <mc:Fallback>
          <p:sp>
            <p:nvSpPr>
              <p:cNvPr id="11" name="TextBox 10"/>
              <p:cNvSpPr txBox="1">
                <a:spLocks noRot="1" noChangeAspect="1" noMove="1" noResize="1" noEditPoints="1" noAdjustHandles="1" noChangeArrowheads="1" noChangeShapeType="1" noTextEdit="1"/>
              </p:cNvSpPr>
              <p:nvPr/>
            </p:nvSpPr>
            <p:spPr>
              <a:xfrm>
                <a:off x="5791200" y="1927276"/>
                <a:ext cx="6477000" cy="8169224"/>
              </a:xfrm>
              <a:prstGeom prst="rect">
                <a:avLst/>
              </a:prstGeom>
              <a:blipFill rotWithShape="1">
                <a:blip r:embed="rId2"/>
                <a:stretch>
                  <a:fillRect l="-2993" t="-1114" r="-2900" b="-2080"/>
                </a:stretch>
              </a:blipFill>
              <a:ln w="38100">
                <a:solidFill>
                  <a:schemeClr val="tx1"/>
                </a:solidFill>
              </a:ln>
            </p:spPr>
            <p:txBody>
              <a:bodyPr/>
              <a:lstStyle/>
              <a:p>
                <a:r>
                  <a:rPr lang="en-US">
                    <a:noFill/>
                  </a:rPr>
                  <a:t> </a:t>
                </a:r>
              </a:p>
            </p:txBody>
          </p:sp>
        </mc:Fallback>
      </mc:AlternateContent>
      <p:sp>
        <p:nvSpPr>
          <p:cNvPr id="13" name="TextBox 12"/>
          <p:cNvSpPr txBox="1"/>
          <p:nvPr/>
        </p:nvSpPr>
        <p:spPr>
          <a:xfrm>
            <a:off x="12573000" y="1910863"/>
            <a:ext cx="5638800" cy="8094524"/>
          </a:xfrm>
          <a:prstGeom prst="rect">
            <a:avLst/>
          </a:prstGeom>
          <a:noFill/>
          <a:ln w="38100">
            <a:solidFill>
              <a:schemeClr val="tx1"/>
            </a:solidFill>
          </a:ln>
        </p:spPr>
        <p:txBody>
          <a:bodyPr wrap="square" rtlCol="0">
            <a:spAutoFit/>
          </a:bodyPr>
          <a:lstStyle/>
          <a:p>
            <a:pPr algn="ctr"/>
            <a:r>
              <a:rPr lang="en-US" sz="4000" b="1">
                <a:solidFill>
                  <a:srgbClr val="002060"/>
                </a:solidFill>
                <a:latin typeface="Times New Roman" pitchFamily="18" charset="0"/>
                <a:cs typeface="Times New Roman" pitchFamily="18" charset="0"/>
              </a:rPr>
              <a:t>PHIẾU HỌC TẬP </a:t>
            </a:r>
            <a:r>
              <a:rPr lang="en-US" sz="4000" b="1">
                <a:solidFill>
                  <a:srgbClr val="002060"/>
                </a:solidFill>
                <a:latin typeface="Times New Roman" pitchFamily="18" charset="0"/>
                <a:cs typeface="Times New Roman" pitchFamily="18" charset="0"/>
              </a:rPr>
              <a:t>SỐ </a:t>
            </a:r>
            <a:r>
              <a:rPr lang="en-US" sz="4000" b="1" smtClean="0">
                <a:solidFill>
                  <a:srgbClr val="002060"/>
                </a:solidFill>
                <a:latin typeface="Times New Roman" pitchFamily="18" charset="0"/>
                <a:cs typeface="Times New Roman" pitchFamily="18" charset="0"/>
              </a:rPr>
              <a:t>4</a:t>
            </a:r>
          </a:p>
          <a:p>
            <a:pPr algn="ctr"/>
            <a:r>
              <a:rPr lang="en-US" sz="4000" b="1" smtClean="0">
                <a:solidFill>
                  <a:srgbClr val="C00000"/>
                </a:solidFill>
                <a:latin typeface="Times New Roman" pitchFamily="18" charset="0"/>
                <a:cs typeface="Times New Roman" pitchFamily="18" charset="0"/>
              </a:rPr>
              <a:t>(NHÓM 3)</a:t>
            </a:r>
            <a:endParaRPr lang="en-US" sz="4000" b="1">
              <a:solidFill>
                <a:srgbClr val="C00000"/>
              </a:solidFill>
              <a:latin typeface="Times New Roman" pitchFamily="18" charset="0"/>
              <a:cs typeface="Times New Roman" pitchFamily="18" charset="0"/>
            </a:endParaRPr>
          </a:p>
          <a:p>
            <a:pPr algn="just"/>
            <a:r>
              <a:rPr lang="en-US" sz="4000">
                <a:solidFill>
                  <a:srgbClr val="002060"/>
                </a:solidFill>
                <a:latin typeface="Times New Roman" pitchFamily="18" charset="0"/>
                <a:cs typeface="Times New Roman" pitchFamily="18" charset="0"/>
              </a:rPr>
              <a:t>Một chiếc hộp gỗ được thả trượt không vận tốc ban đầu từ đầu trên của một tấm gồ dài L = 2m. Tấm gỗ đặt nghiêng 30</a:t>
            </a:r>
            <a:r>
              <a:rPr lang="en-US" sz="4000" baseline="30000">
                <a:solidFill>
                  <a:srgbClr val="002060"/>
                </a:solidFill>
                <a:latin typeface="Times New Roman" pitchFamily="18" charset="0"/>
                <a:cs typeface="Times New Roman" pitchFamily="18" charset="0"/>
              </a:rPr>
              <a:t>0</a:t>
            </a:r>
            <a:r>
              <a:rPr lang="en-US" sz="4000">
                <a:solidFill>
                  <a:srgbClr val="002060"/>
                </a:solidFill>
                <a:latin typeface="Times New Roman" pitchFamily="18" charset="0"/>
                <a:cs typeface="Times New Roman" pitchFamily="18" charset="0"/>
              </a:rPr>
              <a:t> so với phương ngang. Hệ số ma sát giữa đáy hộp và mặt gỗ là 0,2. Lấy g=9.8  m/s</a:t>
            </a:r>
            <a:r>
              <a:rPr lang="en-US" sz="4000" baseline="30000">
                <a:solidFill>
                  <a:srgbClr val="002060"/>
                </a:solidFill>
                <a:latin typeface="Times New Roman" pitchFamily="18" charset="0"/>
                <a:cs typeface="Times New Roman" pitchFamily="18" charset="0"/>
              </a:rPr>
              <a:t>2</a:t>
            </a:r>
            <a:r>
              <a:rPr lang="en-US" sz="4000">
                <a:solidFill>
                  <a:srgbClr val="002060"/>
                </a:solidFill>
                <a:latin typeface="Times New Roman" pitchFamily="18" charset="0"/>
                <a:cs typeface="Times New Roman" pitchFamily="18" charset="0"/>
              </a:rPr>
              <a:t>. Hỏi sau bao lâu thì hộp trượt xuống đến đầu dưới của tấm gỗ?</a:t>
            </a:r>
          </a:p>
        </p:txBody>
      </p:sp>
      <p:pic>
        <p:nvPicPr>
          <p:cNvPr id="22538" name="Picture 10" descr="Digit 18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011400" y="133895"/>
            <a:ext cx="2941320" cy="161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33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538"/>
                                        </p:tgtEl>
                                        <p:attrNameLst>
                                          <p:attrName>style.visibility</p:attrName>
                                        </p:attrNameLst>
                                      </p:cBhvr>
                                      <p:to>
                                        <p:strVal val="visible"/>
                                      </p:to>
                                    </p:set>
                                    <p:animEffect transition="in" filter="wipe(down)">
                                      <p:cBhvr>
                                        <p:cTn id="29"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 CÁC LOẠI BÀI TOÁN</a:t>
            </a:r>
            <a:endParaRPr lang="en-US" sz="36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66040" y="589093"/>
            <a:ext cx="12053300" cy="646331"/>
          </a:xfrm>
          <a:prstGeom prst="rect">
            <a:avLst/>
          </a:prstGeom>
        </p:spPr>
        <p:txBody>
          <a:bodyPr wrap="none">
            <a:spAutoFit/>
          </a:bodyPr>
          <a:lstStyle/>
          <a:p>
            <a:pPr algn="just"/>
            <a:r>
              <a:rPr lang="en-US" sz="3600" smtClean="0">
                <a:solidFill>
                  <a:schemeClr val="accent2">
                    <a:lumMod val="60000"/>
                    <a:lumOff val="40000"/>
                  </a:schemeClr>
                </a:solidFill>
                <a:latin typeface="Times New Roman" pitchFamily="18" charset="0"/>
                <a:cs typeface="Times New Roman" pitchFamily="18" charset="0"/>
              </a:rPr>
              <a:t>1. Bài </a:t>
            </a:r>
            <a:r>
              <a:rPr lang="en-US" sz="3600">
                <a:solidFill>
                  <a:schemeClr val="accent2">
                    <a:lumMod val="60000"/>
                    <a:lumOff val="40000"/>
                  </a:schemeClr>
                </a:solidFill>
                <a:latin typeface="Times New Roman" pitchFamily="18" charset="0"/>
                <a:cs typeface="Times New Roman" pitchFamily="18" charset="0"/>
              </a:rPr>
              <a:t>toán xác định gia tốc của vật khi biết lực tác dụng vào vật</a:t>
            </a:r>
            <a:endParaRPr lang="en-US" sz="3600">
              <a:solidFill>
                <a:schemeClr val="accent2">
                  <a:lumMod val="60000"/>
                  <a:lumOff val="40000"/>
                </a:schemeClr>
              </a:solidFill>
              <a:latin typeface="Times New Roman" pitchFamily="18" charset="0"/>
              <a:cs typeface="Times New Roman" pitchFamily="18" charset="0"/>
            </a:endParaRPr>
          </a:p>
        </p:txBody>
      </p:sp>
      <p:sp>
        <p:nvSpPr>
          <p:cNvPr id="15" name="TextBox 14"/>
          <p:cNvSpPr txBox="1"/>
          <p:nvPr/>
        </p:nvSpPr>
        <p:spPr>
          <a:xfrm>
            <a:off x="228600" y="1321080"/>
            <a:ext cx="14782800" cy="2554545"/>
          </a:xfrm>
          <a:prstGeom prst="rect">
            <a:avLst/>
          </a:prstGeom>
          <a:noFill/>
          <a:ln w="38100">
            <a:solidFill>
              <a:schemeClr val="tx1"/>
            </a:solidFill>
          </a:ln>
        </p:spPr>
        <p:txBody>
          <a:bodyPr wrap="square" rtlCol="0">
            <a:spAutoFit/>
          </a:bodyPr>
          <a:lstStyle/>
          <a:p>
            <a:pPr algn="ctr"/>
            <a:r>
              <a:rPr lang="en-US" sz="3200" b="1">
                <a:solidFill>
                  <a:srgbClr val="002060"/>
                </a:solidFill>
                <a:latin typeface="Times New Roman" pitchFamily="18" charset="0"/>
                <a:cs typeface="Times New Roman" pitchFamily="18" charset="0"/>
              </a:rPr>
              <a:t>PHIẾU HỌC TẬP </a:t>
            </a:r>
            <a:r>
              <a:rPr lang="en-US" sz="3200" b="1">
                <a:solidFill>
                  <a:srgbClr val="002060"/>
                </a:solidFill>
                <a:latin typeface="Times New Roman" pitchFamily="18" charset="0"/>
                <a:cs typeface="Times New Roman" pitchFamily="18" charset="0"/>
              </a:rPr>
              <a:t>SỐ </a:t>
            </a:r>
            <a:r>
              <a:rPr lang="en-US" sz="3200" b="1" smtClean="0">
                <a:solidFill>
                  <a:srgbClr val="002060"/>
                </a:solidFill>
                <a:latin typeface="Times New Roman" pitchFamily="18" charset="0"/>
                <a:cs typeface="Times New Roman" pitchFamily="18" charset="0"/>
              </a:rPr>
              <a:t>2 </a:t>
            </a:r>
          </a:p>
          <a:p>
            <a:pPr algn="ctr"/>
            <a:r>
              <a:rPr lang="en-US" sz="3200" b="1" smtClean="0">
                <a:solidFill>
                  <a:srgbClr val="C00000"/>
                </a:solidFill>
                <a:latin typeface="Times New Roman" pitchFamily="18" charset="0"/>
                <a:cs typeface="Times New Roman" pitchFamily="18" charset="0"/>
              </a:rPr>
              <a:t>( NHÓM 1)</a:t>
            </a:r>
            <a:endParaRPr lang="en-US" sz="3200">
              <a:solidFill>
                <a:srgbClr val="C00000"/>
              </a:solidFill>
              <a:latin typeface="Times New Roman" pitchFamily="18" charset="0"/>
              <a:cs typeface="Times New Roman" pitchFamily="18" charset="0"/>
            </a:endParaRPr>
          </a:p>
          <a:p>
            <a:pPr algn="just"/>
            <a:r>
              <a:rPr lang="en-US" sz="3200">
                <a:solidFill>
                  <a:schemeClr val="accent6">
                    <a:lumMod val="50000"/>
                  </a:schemeClr>
                </a:solidFill>
                <a:latin typeface="Times New Roman" pitchFamily="18" charset="0"/>
                <a:cs typeface="Times New Roman" pitchFamily="18" charset="0"/>
              </a:rPr>
              <a:t>Người ta đẩy một cái thùng có khối lượng 50 kg theo phương ngang với lực 180N làm thùng chuyển động  trên mặt phẳng ngang. Hệ số ma sát trượt giữa thùng và mặt sàn là 0,25. Tính gia tốc của thùng, lấy g= 9,8 m/s</a:t>
            </a:r>
            <a:r>
              <a:rPr lang="en-US" sz="3200" baseline="30000">
                <a:solidFill>
                  <a:schemeClr val="accent6">
                    <a:lumMod val="50000"/>
                  </a:schemeClr>
                </a:solidFill>
                <a:latin typeface="Times New Roman" pitchFamily="18" charset="0"/>
                <a:cs typeface="Times New Roman" pitchFamily="18" charset="0"/>
              </a:rPr>
              <a:t>2</a:t>
            </a:r>
            <a:endParaRPr lang="en-US" sz="3200">
              <a:solidFill>
                <a:schemeClr val="accent6">
                  <a:lumMod val="50000"/>
                </a:schemeClr>
              </a:solidFill>
              <a:latin typeface="Times New Roman" pitchFamily="18" charset="0"/>
              <a:cs typeface="Times New Roman" pitchFamily="18" charset="0"/>
            </a:endParaRPr>
          </a:p>
        </p:txBody>
      </p:sp>
      <p:pic>
        <p:nvPicPr>
          <p:cNvPr id="16" name="Pictur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1400" y="1263364"/>
            <a:ext cx="2895600" cy="2562462"/>
          </a:xfrm>
          <a:prstGeom prst="rect">
            <a:avLst/>
          </a:prstGeom>
          <a:noFill/>
          <a:ln>
            <a:noFill/>
          </a:ln>
        </p:spPr>
      </p:pic>
      <mc:AlternateContent xmlns:mc="http://schemas.openxmlformats.org/markup-compatibility/2006">
        <mc:Choice xmlns:a14="http://schemas.microsoft.com/office/drawing/2010/main" Requires="a14">
          <p:sp>
            <p:nvSpPr>
              <p:cNvPr id="17" name="TextBox 16"/>
              <p:cNvSpPr txBox="1"/>
              <p:nvPr/>
            </p:nvSpPr>
            <p:spPr>
              <a:xfrm>
                <a:off x="6781800" y="4152900"/>
                <a:ext cx="11353800" cy="2703945"/>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Thùng hàng chịu tác dụng của 4 lực là : trọng lực </a:t>
                </a:r>
                <a14:m>
                  <m:oMath xmlns:m="http://schemas.openxmlformats.org/officeDocument/2006/math">
                    <m:acc>
                      <m:accPr>
                        <m:chr m:val="⃗"/>
                        <m:ctrlPr>
                          <a:rPr lang="en-US" sz="4000" i="1">
                            <a:solidFill>
                              <a:srgbClr val="002060"/>
                            </a:solidFill>
                          </a:rPr>
                        </m:ctrlPr>
                      </m:accPr>
                      <m:e>
                        <m:r>
                          <a:rPr lang="en-US" sz="4000" i="1">
                            <a:solidFill>
                              <a:srgbClr val="002060"/>
                            </a:solidFill>
                          </a:rPr>
                          <m:t>𝑃</m:t>
                        </m:r>
                      </m:e>
                    </m:acc>
                  </m:oMath>
                </a14:m>
                <a:r>
                  <a:rPr lang="en-US" sz="4000">
                    <a:solidFill>
                      <a:srgbClr val="002060"/>
                    </a:solidFill>
                    <a:latin typeface="Times New Roman" pitchFamily="18" charset="0"/>
                    <a:cs typeface="Times New Roman" pitchFamily="18" charset="0"/>
                  </a:rPr>
                  <a:t>, phản lực </a:t>
                </a:r>
                <a14:m>
                  <m:oMath xmlns:m="http://schemas.openxmlformats.org/officeDocument/2006/math">
                    <m:acc>
                      <m:accPr>
                        <m:chr m:val="⃗"/>
                        <m:ctrlPr>
                          <a:rPr lang="en-US" sz="4000" i="1">
                            <a:solidFill>
                              <a:srgbClr val="002060"/>
                            </a:solidFill>
                          </a:rPr>
                        </m:ctrlPr>
                      </m:accPr>
                      <m:e>
                        <m:r>
                          <a:rPr lang="en-US" sz="4000" i="1">
                            <a:solidFill>
                              <a:srgbClr val="002060"/>
                            </a:solidFill>
                          </a:rPr>
                          <m:t>𝑁</m:t>
                        </m:r>
                      </m:e>
                    </m:acc>
                  </m:oMath>
                </a14:m>
                <a:r>
                  <a:rPr lang="en-US" sz="4000">
                    <a:solidFill>
                      <a:srgbClr val="002060"/>
                    </a:solidFill>
                    <a:latin typeface="Times New Roman" pitchFamily="18" charset="0"/>
                    <a:cs typeface="Times New Roman" pitchFamily="18" charset="0"/>
                  </a:rPr>
                  <a:t>, lực đẩy </a:t>
                </a:r>
                <a14:m>
                  <m:oMath xmlns:m="http://schemas.openxmlformats.org/officeDocument/2006/math">
                    <m:acc>
                      <m:accPr>
                        <m:chr m:val="⃗"/>
                        <m:ctrlPr>
                          <a:rPr lang="en-US" sz="4000" i="1">
                            <a:solidFill>
                              <a:srgbClr val="002060"/>
                            </a:solidFill>
                          </a:rPr>
                        </m:ctrlPr>
                      </m:accPr>
                      <m:e>
                        <m:r>
                          <a:rPr lang="en-US" sz="4000" i="1">
                            <a:solidFill>
                              <a:srgbClr val="002060"/>
                            </a:solidFill>
                          </a:rPr>
                          <m:t>𝐹</m:t>
                        </m:r>
                      </m:e>
                    </m:acc>
                  </m:oMath>
                </a14:m>
                <a:r>
                  <a:rPr lang="en-US" sz="4000">
                    <a:solidFill>
                      <a:srgbClr val="002060"/>
                    </a:solidFill>
                    <a:latin typeface="Times New Roman" pitchFamily="18" charset="0"/>
                    <a:cs typeface="Times New Roman" pitchFamily="18" charset="0"/>
                  </a:rPr>
                  <a:t> và lực ma sát trượt  </a:t>
                </a:r>
                <a14:m>
                  <m:oMath xmlns:m="http://schemas.openxmlformats.org/officeDocument/2006/math">
                    <m:acc>
                      <m:accPr>
                        <m:chr m:val="⃗"/>
                        <m:ctrlPr>
                          <a:rPr lang="en-US" sz="4000" i="1">
                            <a:solidFill>
                              <a:srgbClr val="002060"/>
                            </a:solidFill>
                          </a:rPr>
                        </m:ctrlPr>
                      </m:accPr>
                      <m:e>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e>
                    </m:acc>
                  </m:oMath>
                </a14:m>
                <a:r>
                  <a:rPr lang="en-SG" sz="4000">
                    <a:solidFill>
                      <a:srgbClr val="002060"/>
                    </a:solidFill>
                    <a:latin typeface="Times New Roman" pitchFamily="18" charset="0"/>
                    <a:cs typeface="Times New Roman" pitchFamily="18" charset="0"/>
                  </a:rPr>
                  <a:t> </a:t>
                </a:r>
                <a:r>
                  <a:rPr lang="en-US" sz="4000">
                    <a:solidFill>
                      <a:srgbClr val="002060"/>
                    </a:solidFill>
                    <a:latin typeface="Times New Roman" pitchFamily="18" charset="0"/>
                    <a:cs typeface="Times New Roman" pitchFamily="18" charset="0"/>
                  </a:rPr>
                  <a:t>của sàn. ( Hình a )</a:t>
                </a:r>
              </a:p>
              <a:p>
                <a:r>
                  <a:rPr lang="en-US" sz="4000">
                    <a:solidFill>
                      <a:srgbClr val="002060"/>
                    </a:solidFill>
                    <a:latin typeface="Times New Roman" pitchFamily="18" charset="0"/>
                    <a:cs typeface="Times New Roman" pitchFamily="18" charset="0"/>
                  </a:rPr>
                  <a:t>Coi thùng hàng như một chất điểm ( hình b)</a:t>
                </a:r>
              </a:p>
            </p:txBody>
          </p:sp>
        </mc:Choice>
        <mc:Fallback>
          <p:sp>
            <p:nvSpPr>
              <p:cNvPr id="17" name="TextBox 16"/>
              <p:cNvSpPr txBox="1">
                <a:spLocks noRot="1" noChangeAspect="1" noMove="1" noResize="1" noEditPoints="1" noAdjustHandles="1" noChangeArrowheads="1" noChangeShapeType="1" noTextEdit="1"/>
              </p:cNvSpPr>
              <p:nvPr/>
            </p:nvSpPr>
            <p:spPr>
              <a:xfrm>
                <a:off x="6781800" y="4152900"/>
                <a:ext cx="11353800" cy="2703945"/>
              </a:xfrm>
              <a:prstGeom prst="rect">
                <a:avLst/>
              </a:prstGeom>
              <a:blipFill rotWithShape="1">
                <a:blip r:embed="rId4"/>
                <a:stretch>
                  <a:fillRect l="-1933" t="-1126" b="-8784"/>
                </a:stretch>
              </a:blipFill>
              <a:ln w="38100">
                <a:noFill/>
              </a:ln>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91659782"/>
              </p:ext>
            </p:extLst>
          </p:nvPr>
        </p:nvGraphicFramePr>
        <p:xfrm>
          <a:off x="0" y="4229100"/>
          <a:ext cx="6517640" cy="4654718"/>
        </p:xfrm>
        <a:graphic>
          <a:graphicData uri="http://schemas.openxmlformats.org/presentationml/2006/ole">
            <mc:AlternateContent xmlns:mc="http://schemas.openxmlformats.org/markup-compatibility/2006">
              <mc:Choice xmlns:v="urn:schemas-microsoft-com:vml" Requires="v">
                <p:oleObj spid="_x0000_s4113" name="Bitmap Image" r:id="rId5" imgW="4667902" imgH="2771429" progId="Paint.Picture">
                  <p:embed/>
                </p:oleObj>
              </mc:Choice>
              <mc:Fallback>
                <p:oleObj name="Bitmap Image" r:id="rId5" imgW="4667902" imgH="2771429"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29100"/>
                        <a:ext cx="6517640" cy="4654718"/>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18" name="TextBox 17"/>
              <p:cNvSpPr txBox="1"/>
              <p:nvPr/>
            </p:nvSpPr>
            <p:spPr>
              <a:xfrm>
                <a:off x="6781800" y="6856844"/>
                <a:ext cx="11353800" cy="3288657"/>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Áp dụng định luật 2 Newton cho chuyển động của vật theo 2 trục Ox và Oy. Ta có :</a:t>
                </a:r>
              </a:p>
              <a:p>
                <a14:m>
                  <m:oMathPara xmlns:m="http://schemas.openxmlformats.org/officeDocument/2006/math">
                    <m:oMathParaPr>
                      <m:jc m:val="centerGroup"/>
                    </m:oMathParaPr>
                    <m:oMath xmlns:m="http://schemas.openxmlformats.org/officeDocument/2006/math">
                      <m:d>
                        <m:dPr>
                          <m:begChr m:val="{"/>
                          <m:endChr m:val=""/>
                          <m:ctrlPr>
                            <a:rPr lang="en-US" sz="4000" i="1">
                              <a:solidFill>
                                <a:srgbClr val="002060"/>
                              </a:solidFill>
                            </a:rPr>
                          </m:ctrlPr>
                        </m:dPr>
                        <m:e>
                          <m:eqArr>
                            <m:eqArrPr>
                              <m:ctrlPr>
                                <a:rPr lang="en-US" sz="4000" i="1">
                                  <a:solidFill>
                                    <a:srgbClr val="002060"/>
                                  </a:solidFill>
                                </a:rPr>
                              </m:ctrlPr>
                            </m:eqArrPr>
                            <m:e>
                              <m:r>
                                <a:rPr lang="en-US" sz="4000" i="1">
                                  <a:solidFill>
                                    <a:srgbClr val="002060"/>
                                  </a:solidFill>
                                </a:rPr>
                                <m:t>𝑂𝑥</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𝑥</m:t>
                                  </m:r>
                                </m:sub>
                              </m:sSub>
                              <m:r>
                                <a:rPr lang="en-US" sz="4000" i="1">
                                  <a:solidFill>
                                    <a:srgbClr val="002060"/>
                                  </a:solidFill>
                                </a:rPr>
                                <m:t>=</m:t>
                              </m:r>
                              <m:r>
                                <a:rPr lang="en-US" sz="4000" i="1">
                                  <a:solidFill>
                                    <a:srgbClr val="002060"/>
                                  </a:solidFill>
                                </a:rPr>
                                <m:t>𝐹</m:t>
                              </m:r>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𝑚</m:t>
                              </m:r>
                              <m:r>
                                <a:rPr lang="en-US" sz="4000" i="1">
                                  <a:solidFill>
                                    <a:srgbClr val="002060"/>
                                  </a:solidFill>
                                </a:rPr>
                                <m:t>.</m:t>
                              </m:r>
                              <m:sSub>
                                <m:sSubPr>
                                  <m:ctrlPr>
                                    <a:rPr lang="en-US" sz="4000" i="1">
                                      <a:solidFill>
                                        <a:srgbClr val="002060"/>
                                      </a:solidFill>
                                    </a:rPr>
                                  </m:ctrlPr>
                                </m:sSubPr>
                                <m:e>
                                  <m:r>
                                    <a:rPr lang="en-US" sz="4000" i="1">
                                      <a:solidFill>
                                        <a:srgbClr val="002060"/>
                                      </a:solidFill>
                                    </a:rPr>
                                    <m:t>𝑎</m:t>
                                  </m:r>
                                </m:e>
                                <m:sub>
                                  <m:r>
                                    <a:rPr lang="en-US" sz="4000" i="1">
                                      <a:solidFill>
                                        <a:srgbClr val="002060"/>
                                      </a:solidFill>
                                    </a:rPr>
                                    <m:t>𝑥</m:t>
                                  </m:r>
                                </m:sub>
                              </m:sSub>
                              <m:r>
                                <a:rPr lang="en-US" sz="4000" i="1">
                                  <a:solidFill>
                                    <a:srgbClr val="002060"/>
                                  </a:solidFill>
                                </a:rPr>
                                <m:t>=</m:t>
                              </m:r>
                              <m:r>
                                <a:rPr lang="en-US" sz="4000" i="1">
                                  <a:solidFill>
                                    <a:srgbClr val="002060"/>
                                  </a:solidFill>
                                </a:rPr>
                                <m:t>𝑚</m:t>
                              </m:r>
                              <m:r>
                                <a:rPr lang="en-US" sz="4000" i="1">
                                  <a:solidFill>
                                    <a:srgbClr val="002060"/>
                                  </a:solidFill>
                                </a:rPr>
                                <m:t>.</m:t>
                              </m:r>
                              <m:r>
                                <a:rPr lang="en-US" sz="4000" i="1">
                                  <a:solidFill>
                                    <a:srgbClr val="002060"/>
                                  </a:solidFill>
                                </a:rPr>
                                <m:t>𝑎</m:t>
                              </m:r>
                              <m:r>
                                <a:rPr lang="en-US" sz="4000" i="1">
                                  <a:solidFill>
                                    <a:srgbClr val="002060"/>
                                  </a:solidFill>
                                </a:rPr>
                                <m:t> (1)</m:t>
                              </m:r>
                            </m:e>
                            <m:e>
                              <m:r>
                                <a:rPr lang="en-US" sz="4000" i="1">
                                  <a:solidFill>
                                    <a:srgbClr val="002060"/>
                                  </a:solidFill>
                                </a:rPr>
                                <m:t>𝑂𝑦</m:t>
                              </m:r>
                              <m:r>
                                <a:rPr lang="en-US" sz="4000" i="1">
                                  <a:solidFill>
                                    <a:srgbClr val="002060"/>
                                  </a:solidFill>
                                </a:rPr>
                                <m:t>: </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𝑦</m:t>
                                  </m:r>
                                </m:sub>
                              </m:sSub>
                              <m:r>
                                <a:rPr lang="en-US" sz="4000" i="1">
                                  <a:solidFill>
                                    <a:srgbClr val="002060"/>
                                  </a:solidFill>
                                </a:rPr>
                                <m:t>=</m:t>
                              </m:r>
                              <m:r>
                                <a:rPr lang="en-US" sz="4000" i="1">
                                  <a:solidFill>
                                    <a:srgbClr val="002060"/>
                                  </a:solidFill>
                                </a:rPr>
                                <m:t>𝑁</m:t>
                              </m:r>
                              <m:r>
                                <a:rPr lang="en-US" sz="4000" i="1">
                                  <a:solidFill>
                                    <a:srgbClr val="002060"/>
                                  </a:solidFill>
                                </a:rPr>
                                <m:t>−</m:t>
                              </m:r>
                              <m:r>
                                <a:rPr lang="en-US" sz="4000" i="1">
                                  <a:solidFill>
                                    <a:srgbClr val="002060"/>
                                  </a:solidFill>
                                </a:rPr>
                                <m:t>𝑃</m:t>
                              </m:r>
                              <m:r>
                                <a:rPr lang="en-US" sz="4000" i="1">
                                  <a:solidFill>
                                    <a:srgbClr val="002060"/>
                                  </a:solidFill>
                                </a:rPr>
                                <m:t>=0                          (2)</m:t>
                              </m:r>
                            </m:e>
                            <m:e>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𝜇</m:t>
                              </m:r>
                              <m:r>
                                <a:rPr lang="en-US" sz="4000" i="1">
                                  <a:solidFill>
                                    <a:srgbClr val="002060"/>
                                  </a:solidFill>
                                </a:rPr>
                                <m:t>.</m:t>
                              </m:r>
                              <m:r>
                                <a:rPr lang="en-US" sz="4000" i="1">
                                  <a:solidFill>
                                    <a:srgbClr val="002060"/>
                                  </a:solidFill>
                                </a:rPr>
                                <m:t>𝑁</m:t>
                              </m:r>
                              <m:r>
                                <a:rPr lang="en-US" sz="4000" i="1">
                                  <a:solidFill>
                                    <a:srgbClr val="002060"/>
                                  </a:solidFill>
                                </a:rPr>
                                <m:t>                                            (3)</m:t>
                              </m:r>
                            </m:e>
                          </m:eqArr>
                        </m:e>
                      </m:d>
                    </m:oMath>
                  </m:oMathPara>
                </a14:m>
                <a:endParaRPr lang="en-US" sz="4000">
                  <a:solidFill>
                    <a:srgbClr val="002060"/>
                  </a:solidFill>
                  <a:latin typeface="Times New Roman" pitchFamily="18" charset="0"/>
                  <a:cs typeface="Times New Roman"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6781800" y="6856844"/>
                <a:ext cx="11353800" cy="3288657"/>
              </a:xfrm>
              <a:prstGeom prst="rect">
                <a:avLst/>
              </a:prstGeom>
              <a:blipFill rotWithShape="1">
                <a:blip r:embed="rId7"/>
                <a:stretch>
                  <a:fillRect l="-1933" t="-3340" r="-1289"/>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1920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60" y="-14550"/>
            <a:ext cx="12573000" cy="646331"/>
          </a:xfrm>
          <a:prstGeom prst="rect">
            <a:avLst/>
          </a:prstGeom>
          <a:noFill/>
        </p:spPr>
        <p:txBody>
          <a:bodyPr wrap="square" rtlCol="0">
            <a:spAutoFit/>
          </a:bodyPr>
          <a:lstStyle/>
          <a:p>
            <a:r>
              <a:rPr lang="en-US" sz="3600" b="1" smtClean="0">
                <a:solidFill>
                  <a:schemeClr val="accent2">
                    <a:lumMod val="75000"/>
                  </a:schemeClr>
                </a:solidFill>
                <a:latin typeface="Times New Roman" pitchFamily="18" charset="0"/>
                <a:cs typeface="Times New Roman" pitchFamily="18" charset="0"/>
              </a:rPr>
              <a:t>II. CÁC LOẠI BÀI TOÁN</a:t>
            </a:r>
            <a:endParaRPr lang="en-US" sz="3600" b="1">
              <a:solidFill>
                <a:schemeClr val="accent2">
                  <a:lumMod val="75000"/>
                </a:schemeClr>
              </a:solidFill>
              <a:latin typeface="Times New Roman" pitchFamily="18" charset="0"/>
              <a:cs typeface="Times New Roman" pitchFamily="18" charset="0"/>
            </a:endParaRPr>
          </a:p>
        </p:txBody>
      </p:sp>
      <p:sp>
        <p:nvSpPr>
          <p:cNvPr id="2" name="Rectangle 1"/>
          <p:cNvSpPr/>
          <p:nvPr/>
        </p:nvSpPr>
        <p:spPr>
          <a:xfrm>
            <a:off x="66040" y="589093"/>
            <a:ext cx="12053300" cy="646331"/>
          </a:xfrm>
          <a:prstGeom prst="rect">
            <a:avLst/>
          </a:prstGeom>
        </p:spPr>
        <p:txBody>
          <a:bodyPr wrap="none">
            <a:spAutoFit/>
          </a:bodyPr>
          <a:lstStyle/>
          <a:p>
            <a:pPr algn="just"/>
            <a:r>
              <a:rPr lang="en-US" sz="3600" smtClean="0">
                <a:solidFill>
                  <a:schemeClr val="accent2">
                    <a:lumMod val="60000"/>
                    <a:lumOff val="40000"/>
                  </a:schemeClr>
                </a:solidFill>
                <a:latin typeface="Times New Roman" pitchFamily="18" charset="0"/>
                <a:cs typeface="Times New Roman" pitchFamily="18" charset="0"/>
              </a:rPr>
              <a:t>1. Bài </a:t>
            </a:r>
            <a:r>
              <a:rPr lang="en-US" sz="3600">
                <a:solidFill>
                  <a:schemeClr val="accent2">
                    <a:lumMod val="60000"/>
                    <a:lumOff val="40000"/>
                  </a:schemeClr>
                </a:solidFill>
                <a:latin typeface="Times New Roman" pitchFamily="18" charset="0"/>
                <a:cs typeface="Times New Roman" pitchFamily="18" charset="0"/>
              </a:rPr>
              <a:t>toán xác định gia tốc của vật khi biết lực tác dụng vào vật</a:t>
            </a:r>
            <a:endParaRPr lang="en-US" sz="3600">
              <a:solidFill>
                <a:schemeClr val="accent2">
                  <a:lumMod val="60000"/>
                  <a:lumOff val="40000"/>
                </a:schemeClr>
              </a:solidFill>
              <a:latin typeface="Times New Roman" pitchFamily="18" charset="0"/>
              <a:cs typeface="Times New Roman" pitchFamily="18" charset="0"/>
            </a:endParaRPr>
          </a:p>
        </p:txBody>
      </p:sp>
      <p:sp>
        <p:nvSpPr>
          <p:cNvPr id="15" name="TextBox 14"/>
          <p:cNvSpPr txBox="1"/>
          <p:nvPr/>
        </p:nvSpPr>
        <p:spPr>
          <a:xfrm>
            <a:off x="228600" y="1321080"/>
            <a:ext cx="14782800" cy="2554545"/>
          </a:xfrm>
          <a:prstGeom prst="rect">
            <a:avLst/>
          </a:prstGeom>
          <a:noFill/>
          <a:ln w="38100">
            <a:solidFill>
              <a:schemeClr val="tx1"/>
            </a:solidFill>
          </a:ln>
        </p:spPr>
        <p:txBody>
          <a:bodyPr wrap="square" rtlCol="0">
            <a:spAutoFit/>
          </a:bodyPr>
          <a:lstStyle/>
          <a:p>
            <a:pPr algn="ctr"/>
            <a:r>
              <a:rPr lang="en-US" sz="3200" b="1">
                <a:solidFill>
                  <a:srgbClr val="002060"/>
                </a:solidFill>
                <a:latin typeface="Times New Roman" pitchFamily="18" charset="0"/>
                <a:cs typeface="Times New Roman" pitchFamily="18" charset="0"/>
              </a:rPr>
              <a:t>PHIẾU HỌC TẬP </a:t>
            </a:r>
            <a:r>
              <a:rPr lang="en-US" sz="3200" b="1">
                <a:solidFill>
                  <a:srgbClr val="002060"/>
                </a:solidFill>
                <a:latin typeface="Times New Roman" pitchFamily="18" charset="0"/>
                <a:cs typeface="Times New Roman" pitchFamily="18" charset="0"/>
              </a:rPr>
              <a:t>SỐ </a:t>
            </a:r>
            <a:r>
              <a:rPr lang="en-US" sz="3200" b="1" smtClean="0">
                <a:solidFill>
                  <a:srgbClr val="002060"/>
                </a:solidFill>
                <a:latin typeface="Times New Roman" pitchFamily="18" charset="0"/>
                <a:cs typeface="Times New Roman" pitchFamily="18" charset="0"/>
              </a:rPr>
              <a:t>2 </a:t>
            </a:r>
          </a:p>
          <a:p>
            <a:pPr algn="ctr"/>
            <a:r>
              <a:rPr lang="en-US" sz="3200" b="1" smtClean="0">
                <a:solidFill>
                  <a:srgbClr val="C00000"/>
                </a:solidFill>
                <a:latin typeface="Times New Roman" pitchFamily="18" charset="0"/>
                <a:cs typeface="Times New Roman" pitchFamily="18" charset="0"/>
              </a:rPr>
              <a:t>( NHÓM 1)</a:t>
            </a:r>
            <a:endParaRPr lang="en-US" sz="3200">
              <a:solidFill>
                <a:srgbClr val="C00000"/>
              </a:solidFill>
              <a:latin typeface="Times New Roman" pitchFamily="18" charset="0"/>
              <a:cs typeface="Times New Roman" pitchFamily="18" charset="0"/>
            </a:endParaRPr>
          </a:p>
          <a:p>
            <a:pPr algn="just"/>
            <a:r>
              <a:rPr lang="en-US" sz="3200">
                <a:solidFill>
                  <a:srgbClr val="002060"/>
                </a:solidFill>
                <a:latin typeface="Times New Roman" pitchFamily="18" charset="0"/>
                <a:cs typeface="Times New Roman" pitchFamily="18" charset="0"/>
              </a:rPr>
              <a:t>Người ta đẩy một cái thùng có khối lượng 50 kg theo phương ngang với lực 180N làm thùng chuyển động  trên mặt phẳng ngang. Hệ số ma sát trượt giữa thùng và mặt sàn là 0,25. Tính gia tốc của thùng, lấy g= 9,8 m/s</a:t>
            </a:r>
            <a:r>
              <a:rPr lang="en-US" sz="3200" baseline="30000">
                <a:solidFill>
                  <a:srgbClr val="002060"/>
                </a:solidFill>
                <a:latin typeface="Times New Roman" pitchFamily="18" charset="0"/>
                <a:cs typeface="Times New Roman" pitchFamily="18" charset="0"/>
              </a:rPr>
              <a:t>2</a:t>
            </a:r>
            <a:endParaRPr lang="en-US" sz="3200">
              <a:solidFill>
                <a:srgbClr val="002060"/>
              </a:solidFill>
              <a:latin typeface="Times New Roman" pitchFamily="18" charset="0"/>
              <a:cs typeface="Times New Roman" pitchFamily="18" charset="0"/>
            </a:endParaRPr>
          </a:p>
        </p:txBody>
      </p:sp>
      <p:pic>
        <p:nvPicPr>
          <p:cNvPr id="16" name="Pictur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1400" y="1263364"/>
            <a:ext cx="2895600" cy="2562462"/>
          </a:xfrm>
          <a:prstGeom prst="rect">
            <a:avLst/>
          </a:prstGeom>
          <a:noFill/>
          <a:ln>
            <a:noFill/>
          </a:ln>
        </p:spPr>
      </p:pic>
      <p:graphicFrame>
        <p:nvGraphicFramePr>
          <p:cNvPr id="5" name="Object 4"/>
          <p:cNvGraphicFramePr>
            <a:graphicFrameLocks noChangeAspect="1"/>
          </p:cNvGraphicFramePr>
          <p:nvPr>
            <p:extLst>
              <p:ext uri="{D42A27DB-BD31-4B8C-83A1-F6EECF244321}">
                <p14:modId xmlns:p14="http://schemas.microsoft.com/office/powerpoint/2010/main" val="2800426844"/>
              </p:ext>
            </p:extLst>
          </p:nvPr>
        </p:nvGraphicFramePr>
        <p:xfrm>
          <a:off x="0" y="4229100"/>
          <a:ext cx="6517640" cy="4654718"/>
        </p:xfrm>
        <a:graphic>
          <a:graphicData uri="http://schemas.openxmlformats.org/presentationml/2006/ole">
            <mc:AlternateContent xmlns:mc="http://schemas.openxmlformats.org/markup-compatibility/2006">
              <mc:Choice xmlns:v="urn:schemas-microsoft-com:vml" Requires="v">
                <p:oleObj spid="_x0000_s5137" name="Bitmap Image" r:id="rId4" imgW="4667902" imgH="2771429" progId="Paint.Picture">
                  <p:embed/>
                </p:oleObj>
              </mc:Choice>
              <mc:Fallback>
                <p:oleObj name="Bitmap Image" r:id="rId4" imgW="4667902" imgH="27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9100"/>
                        <a:ext cx="6517640" cy="4654718"/>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18" name="TextBox 17"/>
              <p:cNvSpPr txBox="1"/>
              <p:nvPr/>
            </p:nvSpPr>
            <p:spPr>
              <a:xfrm>
                <a:off x="6553200" y="4503420"/>
                <a:ext cx="11353800" cy="3452868"/>
              </a:xfrm>
              <a:prstGeom prst="rect">
                <a:avLst/>
              </a:prstGeom>
              <a:noFill/>
              <a:ln w="38100">
                <a:noFill/>
              </a:ln>
            </p:spPr>
            <p:txBody>
              <a:bodyPr wrap="square" rtlCol="0">
                <a:spAutoFit/>
              </a:bodyPr>
              <a:lstStyle/>
              <a:p>
                <a:r>
                  <a:rPr lang="en-US" sz="4000" smtClean="0">
                    <a:solidFill>
                      <a:srgbClr val="002060"/>
                    </a:solidFill>
                    <a:latin typeface="Times New Roman" pitchFamily="18" charset="0"/>
                    <a:cs typeface="Times New Roman" pitchFamily="18" charset="0"/>
                  </a:rPr>
                  <a:t>Giải hệ phương trình</a:t>
                </a:r>
              </a:p>
              <a:p>
                <a:r>
                  <a:rPr lang="en-US" sz="4000">
                    <a:solidFill>
                      <a:srgbClr val="002060"/>
                    </a:solidFill>
                    <a:latin typeface="Times New Roman" pitchFamily="18" charset="0"/>
                    <a:cs typeface="Times New Roman" pitchFamily="18" charset="0"/>
                  </a:rPr>
                  <a:t>Từ (2) =&gt; N = P = m.g = 50. 9,8 = 490N</a:t>
                </a:r>
              </a:p>
              <a:p>
                <a14:m>
                  <m:oMath xmlns:m="http://schemas.openxmlformats.org/officeDocument/2006/math">
                    <m:sSub>
                      <m:sSubPr>
                        <m:ctrlPr>
                          <a:rPr lang="en-US" sz="4000" i="1">
                            <a:solidFill>
                              <a:srgbClr val="002060"/>
                            </a:solidFill>
                          </a:rPr>
                        </m:ctrlPr>
                      </m:sSubPr>
                      <m:e>
                        <m:r>
                          <a:rPr lang="en-US" sz="4000" b="0" i="1" smtClean="0">
                            <a:solidFill>
                              <a:srgbClr val="002060"/>
                            </a:solidFill>
                            <a:latin typeface="Cambria Math"/>
                          </a:rPr>
                          <m:t>                   </m:t>
                        </m:r>
                        <m:r>
                          <a:rPr lang="en-US" sz="4000" i="1">
                            <a:solidFill>
                              <a:srgbClr val="002060"/>
                            </a:solidFill>
                          </a:rPr>
                          <m:t>𝐹</m:t>
                        </m:r>
                      </m:e>
                      <m:sub>
                        <m:r>
                          <a:rPr lang="en-US" sz="4000" i="1">
                            <a:solidFill>
                              <a:srgbClr val="002060"/>
                            </a:solidFill>
                          </a:rPr>
                          <m:t>𝑚𝑠</m:t>
                        </m:r>
                      </m:sub>
                    </m:sSub>
                    <m:r>
                      <a:rPr lang="en-US" sz="4000" i="1">
                        <a:solidFill>
                          <a:srgbClr val="002060"/>
                        </a:solidFill>
                      </a:rPr>
                      <m:t>=</m:t>
                    </m:r>
                    <m:r>
                      <a:rPr lang="en-US" sz="4000" i="1">
                        <a:solidFill>
                          <a:srgbClr val="002060"/>
                        </a:solidFill>
                      </a:rPr>
                      <m:t>𝜇</m:t>
                    </m:r>
                    <m:r>
                      <a:rPr lang="en-US" sz="4000" i="1">
                        <a:solidFill>
                          <a:srgbClr val="002060"/>
                        </a:solidFill>
                      </a:rPr>
                      <m:t>.</m:t>
                    </m:r>
                    <m:r>
                      <a:rPr lang="en-US" sz="4000" i="1">
                        <a:solidFill>
                          <a:srgbClr val="002060"/>
                        </a:solidFill>
                      </a:rPr>
                      <m:t>𝑁</m:t>
                    </m:r>
                  </m:oMath>
                </a14:m>
                <a:r>
                  <a:rPr lang="en-US" sz="4000">
                    <a:solidFill>
                      <a:srgbClr val="002060"/>
                    </a:solidFill>
                    <a:latin typeface="Times New Roman" pitchFamily="18" charset="0"/>
                    <a:cs typeface="Times New Roman" pitchFamily="18" charset="0"/>
                  </a:rPr>
                  <a:t> = 0,25. 490 = 122,5 N</a:t>
                </a:r>
              </a:p>
              <a:p>
                <a14:m>
                  <m:oMath xmlns:m="http://schemas.openxmlformats.org/officeDocument/2006/math">
                    <m:r>
                      <a:rPr lang="en-US" sz="4000" b="0" i="1" smtClean="0">
                        <a:solidFill>
                          <a:srgbClr val="002060"/>
                        </a:solidFill>
                        <a:latin typeface="Cambria Math"/>
                      </a:rPr>
                      <m:t>            ⇒</m:t>
                    </m:r>
                    <m:r>
                      <a:rPr lang="en-US" sz="4000" i="1">
                        <a:solidFill>
                          <a:srgbClr val="002060"/>
                        </a:solidFill>
                      </a:rPr>
                      <m:t>𝑎</m:t>
                    </m:r>
                    <m:r>
                      <a:rPr lang="en-US" sz="4000" i="1">
                        <a:solidFill>
                          <a:srgbClr val="002060"/>
                        </a:solidFill>
                      </a:rPr>
                      <m:t>=</m:t>
                    </m:r>
                    <m:f>
                      <m:fPr>
                        <m:ctrlPr>
                          <a:rPr lang="en-US" sz="4000" i="1">
                            <a:solidFill>
                              <a:srgbClr val="002060"/>
                            </a:solidFill>
                          </a:rPr>
                        </m:ctrlPr>
                      </m:fPr>
                      <m:num>
                        <m:r>
                          <a:rPr lang="en-US" sz="4000" i="1">
                            <a:solidFill>
                              <a:srgbClr val="002060"/>
                            </a:solidFill>
                          </a:rPr>
                          <m:t>𝐹</m:t>
                        </m:r>
                        <m:r>
                          <a:rPr lang="en-US" sz="4000" i="1">
                            <a:solidFill>
                              <a:srgbClr val="002060"/>
                            </a:solidFill>
                          </a:rPr>
                          <m:t>−</m:t>
                        </m:r>
                        <m:sSub>
                          <m:sSubPr>
                            <m:ctrlPr>
                              <a:rPr lang="en-US" sz="4000" i="1">
                                <a:solidFill>
                                  <a:srgbClr val="002060"/>
                                </a:solidFill>
                              </a:rPr>
                            </m:ctrlPr>
                          </m:sSubPr>
                          <m:e>
                            <m:r>
                              <a:rPr lang="en-US" sz="4000" i="1">
                                <a:solidFill>
                                  <a:srgbClr val="002060"/>
                                </a:solidFill>
                              </a:rPr>
                              <m:t>𝐹</m:t>
                            </m:r>
                          </m:e>
                          <m:sub>
                            <m:r>
                              <a:rPr lang="en-US" sz="4000" i="1">
                                <a:solidFill>
                                  <a:srgbClr val="002060"/>
                                </a:solidFill>
                              </a:rPr>
                              <m:t>𝑚𝑠</m:t>
                            </m:r>
                          </m:sub>
                        </m:sSub>
                        <m:r>
                          <a:rPr lang="en-SG" sz="4000" i="1">
                            <a:solidFill>
                              <a:srgbClr val="002060"/>
                            </a:solidFill>
                          </a:rPr>
                          <m:t> </m:t>
                        </m:r>
                      </m:num>
                      <m:den>
                        <m:r>
                          <a:rPr lang="en-US" sz="4000" i="1">
                            <a:solidFill>
                              <a:srgbClr val="002060"/>
                            </a:solidFill>
                          </a:rPr>
                          <m:t>𝑚</m:t>
                        </m:r>
                      </m:den>
                    </m:f>
                    <m:r>
                      <a:rPr lang="en-SG" sz="4000" i="1">
                        <a:solidFill>
                          <a:srgbClr val="002060"/>
                        </a:solidFill>
                      </a:rPr>
                      <m:t> </m:t>
                    </m:r>
                  </m:oMath>
                </a14:m>
                <a:r>
                  <a:rPr lang="en-US" sz="4000">
                    <a:solidFill>
                      <a:srgbClr val="002060"/>
                    </a:solidFill>
                    <a:latin typeface="Times New Roman" pitchFamily="18" charset="0"/>
                    <a:cs typeface="Times New Roman" pitchFamily="18" charset="0"/>
                  </a:rPr>
                  <a:t>=</a:t>
                </a:r>
                <a:r>
                  <a:rPr lang="en-US" sz="4000" smtClean="0">
                    <a:solidFill>
                      <a:srgbClr val="002060"/>
                    </a:solidFill>
                    <a:latin typeface="Times New Roman" pitchFamily="18" charset="0"/>
                    <a:cs typeface="Times New Roman" pitchFamily="18" charset="0"/>
                  </a:rPr>
                  <a:t> </a:t>
                </a:r>
                <a14:m>
                  <m:oMath xmlns:m="http://schemas.openxmlformats.org/officeDocument/2006/math">
                    <m:f>
                      <m:fPr>
                        <m:ctrlPr>
                          <a:rPr lang="en-US" sz="4000" i="1">
                            <a:solidFill>
                              <a:srgbClr val="002060"/>
                            </a:solidFill>
                          </a:rPr>
                        </m:ctrlPr>
                      </m:fPr>
                      <m:num>
                        <m:r>
                          <a:rPr lang="en-US" sz="4000" i="1">
                            <a:solidFill>
                              <a:srgbClr val="002060"/>
                            </a:solidFill>
                          </a:rPr>
                          <m:t>180−122,5</m:t>
                        </m:r>
                      </m:num>
                      <m:den>
                        <m:r>
                          <a:rPr lang="en-US" sz="4000" i="1">
                            <a:solidFill>
                              <a:srgbClr val="002060"/>
                            </a:solidFill>
                          </a:rPr>
                          <m:t>50</m:t>
                        </m:r>
                      </m:den>
                    </m:f>
                  </m:oMath>
                </a14:m>
                <a:r>
                  <a:rPr lang="en-US" sz="4000" smtClean="0">
                    <a:solidFill>
                      <a:srgbClr val="002060"/>
                    </a:solidFill>
                    <a:latin typeface="Times New Roman" pitchFamily="18" charset="0"/>
                    <a:cs typeface="Times New Roman" pitchFamily="18" charset="0"/>
                  </a:rPr>
                  <a:t> </a:t>
                </a:r>
                <a:r>
                  <a:rPr lang="en-US" sz="4000">
                    <a:solidFill>
                      <a:srgbClr val="002060"/>
                    </a:solidFill>
                    <a:latin typeface="Times New Roman" pitchFamily="18" charset="0"/>
                    <a:cs typeface="Times New Roman" pitchFamily="18" charset="0"/>
                  </a:rPr>
                  <a:t>=1,15 m/s</a:t>
                </a:r>
                <a:r>
                  <a:rPr lang="en-US" sz="4000" baseline="30000">
                    <a:solidFill>
                      <a:srgbClr val="002060"/>
                    </a:solidFill>
                    <a:latin typeface="Times New Roman" pitchFamily="18" charset="0"/>
                    <a:cs typeface="Times New Roman" pitchFamily="18" charset="0"/>
                  </a:rPr>
                  <a:t>2</a:t>
                </a:r>
                <a:endParaRPr lang="en-US" sz="4000">
                  <a:solidFill>
                    <a:srgbClr val="002060"/>
                  </a:solidFill>
                  <a:latin typeface="Times New Roman" pitchFamily="18" charset="0"/>
                  <a:cs typeface="Times New Roman" pitchFamily="18" charset="0"/>
                </a:endParaRPr>
              </a:p>
              <a:p>
                <a:endParaRPr lang="en-US" sz="4000">
                  <a:solidFill>
                    <a:srgbClr val="002060"/>
                  </a:solidFill>
                  <a:latin typeface="Times New Roman" pitchFamily="18" charset="0"/>
                  <a:cs typeface="Times New Roman"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6553200" y="4503420"/>
                <a:ext cx="11353800" cy="3452868"/>
              </a:xfrm>
              <a:prstGeom prst="rect">
                <a:avLst/>
              </a:prstGeom>
              <a:blipFill rotWithShape="1">
                <a:blip r:embed="rId6"/>
                <a:stretch>
                  <a:fillRect l="-1879" t="-3180"/>
                </a:stretch>
              </a:blipFill>
              <a:ln w="38100">
                <a:noFill/>
              </a:ln>
            </p:spPr>
            <p:txBody>
              <a:bodyPr/>
              <a:lstStyle/>
              <a:p>
                <a:r>
                  <a:rPr lang="en-US">
                    <a:noFill/>
                  </a:rPr>
                  <a:t> </a:t>
                </a:r>
              </a:p>
            </p:txBody>
          </p:sp>
        </mc:Fallback>
      </mc:AlternateContent>
      <p:sp>
        <p:nvSpPr>
          <p:cNvPr id="9" name="TextBox 8"/>
          <p:cNvSpPr txBox="1"/>
          <p:nvPr/>
        </p:nvSpPr>
        <p:spPr>
          <a:xfrm>
            <a:off x="6593840" y="7956288"/>
            <a:ext cx="11353800" cy="1938992"/>
          </a:xfrm>
          <a:prstGeom prst="rect">
            <a:avLst/>
          </a:prstGeom>
          <a:noFill/>
          <a:ln w="38100">
            <a:noFill/>
          </a:ln>
        </p:spPr>
        <p:txBody>
          <a:bodyPr wrap="square" rtlCol="0">
            <a:spAutoFit/>
          </a:bodyPr>
          <a:lstStyle/>
          <a:p>
            <a:r>
              <a:rPr lang="en-US" sz="4000">
                <a:solidFill>
                  <a:srgbClr val="002060"/>
                </a:solidFill>
                <a:latin typeface="Times New Roman" pitchFamily="18" charset="0"/>
                <a:cs typeface="Times New Roman" pitchFamily="18" charset="0"/>
              </a:rPr>
              <a:t>Thùng hàng trượt với gia tốc a=1,15m/s</a:t>
            </a:r>
            <a:r>
              <a:rPr lang="en-US" sz="4000" baseline="30000">
                <a:solidFill>
                  <a:srgbClr val="002060"/>
                </a:solidFill>
                <a:latin typeface="Times New Roman" pitchFamily="18" charset="0"/>
                <a:cs typeface="Times New Roman" pitchFamily="18" charset="0"/>
              </a:rPr>
              <a:t>2</a:t>
            </a:r>
            <a:r>
              <a:rPr lang="en-US" sz="4000">
                <a:solidFill>
                  <a:srgbClr val="002060"/>
                </a:solidFill>
                <a:latin typeface="Times New Roman" pitchFamily="18" charset="0"/>
                <a:cs typeface="Times New Roman" pitchFamily="18" charset="0"/>
              </a:rPr>
              <a:t> cùng chiều với trục Ox.</a:t>
            </a:r>
          </a:p>
          <a:p>
            <a:endParaRPr lang="en-US" sz="40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315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2327</Words>
  <Application>Microsoft Office PowerPoint</Application>
  <PresentationFormat>Custom</PresentationFormat>
  <Paragraphs>153</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Times New Roman</vt:lpstr>
      <vt:lpstr>Cambria Math</vt:lpstr>
      <vt:lpstr>Office Theme</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Nâu và Cam Tinh tế Trung lập Hữu cơ Thời trang Bài thuyết trình Tiếp thị</dc:title>
  <dc:creator>Admin</dc:creator>
  <cp:lastModifiedBy>Admin</cp:lastModifiedBy>
  <cp:revision>24</cp:revision>
  <dcterms:created xsi:type="dcterms:W3CDTF">2006-08-16T00:00:00Z</dcterms:created>
  <dcterms:modified xsi:type="dcterms:W3CDTF">2022-08-01T04:59:06Z</dcterms:modified>
  <dc:identifier>DAE0j6rGyFE</dc:identifier>
</cp:coreProperties>
</file>