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70" r:id="rId14"/>
    <p:sldId id="271" r:id="rId15"/>
    <p:sldId id="272" r:id="rId16"/>
    <p:sldId id="273" r:id="rId17"/>
    <p:sldId id="274" r:id="rId18"/>
    <p:sldId id="275" r:id="rId19"/>
    <p:sldId id="276" r:id="rId20"/>
    <p:sldId id="277" r:id="rId21"/>
    <p:sldId id="278" r:id="rId22"/>
    <p:sldId id="279" r:id="rId23"/>
    <p:sldId id="280"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E80ECE"/>
    <a:srgbClr val="9B2A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5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4" Type="http://schemas.openxmlformats.org/officeDocument/2006/relationships/image" Target="../media/image5.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361B799-E348-4804-B4CB-A4D7E72E2B46}" type="datetimeFigureOut">
              <a:rPr lang="en-US" smtClean="0"/>
              <a:t>8/2/2022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A2D94F-5F17-475E-A89A-22BEE92B7927}" type="slidenum">
              <a:rPr lang="en-US" smtClean="0"/>
              <a:t>‹#›</a:t>
            </a:fld>
            <a:endParaRPr lang="en-US"/>
          </a:p>
        </p:txBody>
      </p:sp>
    </p:spTree>
    <p:extLst>
      <p:ext uri="{BB962C8B-B14F-4D97-AF65-F5344CB8AC3E}">
        <p14:creationId xmlns:p14="http://schemas.microsoft.com/office/powerpoint/2010/main" val="442699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61B799-E348-4804-B4CB-A4D7E72E2B46}" type="datetimeFigureOut">
              <a:rPr lang="en-US" smtClean="0"/>
              <a:t>8/2/2022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A2D94F-5F17-475E-A89A-22BEE92B7927}" type="slidenum">
              <a:rPr lang="en-US" smtClean="0"/>
              <a:t>‹#›</a:t>
            </a:fld>
            <a:endParaRPr lang="en-US"/>
          </a:p>
        </p:txBody>
      </p:sp>
    </p:spTree>
    <p:extLst>
      <p:ext uri="{BB962C8B-B14F-4D97-AF65-F5344CB8AC3E}">
        <p14:creationId xmlns:p14="http://schemas.microsoft.com/office/powerpoint/2010/main" val="618573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61B799-E348-4804-B4CB-A4D7E72E2B46}" type="datetimeFigureOut">
              <a:rPr lang="en-US" smtClean="0"/>
              <a:t>8/2/2022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A2D94F-5F17-475E-A89A-22BEE92B7927}" type="slidenum">
              <a:rPr lang="en-US" smtClean="0"/>
              <a:t>‹#›</a:t>
            </a:fld>
            <a:endParaRPr lang="en-US"/>
          </a:p>
        </p:txBody>
      </p:sp>
    </p:spTree>
    <p:extLst>
      <p:ext uri="{BB962C8B-B14F-4D97-AF65-F5344CB8AC3E}">
        <p14:creationId xmlns:p14="http://schemas.microsoft.com/office/powerpoint/2010/main" val="2401717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61B799-E348-4804-B4CB-A4D7E72E2B46}" type="datetimeFigureOut">
              <a:rPr lang="en-US" smtClean="0"/>
              <a:t>8/2/2022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A2D94F-5F17-475E-A89A-22BEE92B7927}" type="slidenum">
              <a:rPr lang="en-US" smtClean="0"/>
              <a:t>‹#›</a:t>
            </a:fld>
            <a:endParaRPr lang="en-US"/>
          </a:p>
        </p:txBody>
      </p:sp>
    </p:spTree>
    <p:extLst>
      <p:ext uri="{BB962C8B-B14F-4D97-AF65-F5344CB8AC3E}">
        <p14:creationId xmlns:p14="http://schemas.microsoft.com/office/powerpoint/2010/main" val="435016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361B799-E348-4804-B4CB-A4D7E72E2B46}" type="datetimeFigureOut">
              <a:rPr lang="en-US" smtClean="0"/>
              <a:t>8/2/2022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A2D94F-5F17-475E-A89A-22BEE92B7927}" type="slidenum">
              <a:rPr lang="en-US" smtClean="0"/>
              <a:t>‹#›</a:t>
            </a:fld>
            <a:endParaRPr lang="en-US"/>
          </a:p>
        </p:txBody>
      </p:sp>
    </p:spTree>
    <p:extLst>
      <p:ext uri="{BB962C8B-B14F-4D97-AF65-F5344CB8AC3E}">
        <p14:creationId xmlns:p14="http://schemas.microsoft.com/office/powerpoint/2010/main" val="1266840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361B799-E348-4804-B4CB-A4D7E72E2B46}" type="datetimeFigureOut">
              <a:rPr lang="en-US" smtClean="0"/>
              <a:t>8/2/2022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A2D94F-5F17-475E-A89A-22BEE92B7927}" type="slidenum">
              <a:rPr lang="en-US" smtClean="0"/>
              <a:t>‹#›</a:t>
            </a:fld>
            <a:endParaRPr lang="en-US"/>
          </a:p>
        </p:txBody>
      </p:sp>
    </p:spTree>
    <p:extLst>
      <p:ext uri="{BB962C8B-B14F-4D97-AF65-F5344CB8AC3E}">
        <p14:creationId xmlns:p14="http://schemas.microsoft.com/office/powerpoint/2010/main" val="1488836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361B799-E348-4804-B4CB-A4D7E72E2B46}" type="datetimeFigureOut">
              <a:rPr lang="en-US" smtClean="0"/>
              <a:t>8/2/2022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A2D94F-5F17-475E-A89A-22BEE92B7927}" type="slidenum">
              <a:rPr lang="en-US" smtClean="0"/>
              <a:t>‹#›</a:t>
            </a:fld>
            <a:endParaRPr lang="en-US"/>
          </a:p>
        </p:txBody>
      </p:sp>
    </p:spTree>
    <p:extLst>
      <p:ext uri="{BB962C8B-B14F-4D97-AF65-F5344CB8AC3E}">
        <p14:creationId xmlns:p14="http://schemas.microsoft.com/office/powerpoint/2010/main" val="1997275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361B799-E348-4804-B4CB-A4D7E72E2B46}" type="datetimeFigureOut">
              <a:rPr lang="en-US" smtClean="0"/>
              <a:t>8/2/2022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A2D94F-5F17-475E-A89A-22BEE92B7927}" type="slidenum">
              <a:rPr lang="en-US" smtClean="0"/>
              <a:t>‹#›</a:t>
            </a:fld>
            <a:endParaRPr lang="en-US"/>
          </a:p>
        </p:txBody>
      </p:sp>
    </p:spTree>
    <p:extLst>
      <p:ext uri="{BB962C8B-B14F-4D97-AF65-F5344CB8AC3E}">
        <p14:creationId xmlns:p14="http://schemas.microsoft.com/office/powerpoint/2010/main" val="1272978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61B799-E348-4804-B4CB-A4D7E72E2B46}" type="datetimeFigureOut">
              <a:rPr lang="en-US" smtClean="0"/>
              <a:t>8/2/2022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A2D94F-5F17-475E-A89A-22BEE92B7927}" type="slidenum">
              <a:rPr lang="en-US" smtClean="0"/>
              <a:t>‹#›</a:t>
            </a:fld>
            <a:endParaRPr lang="en-US"/>
          </a:p>
        </p:txBody>
      </p:sp>
    </p:spTree>
    <p:extLst>
      <p:ext uri="{BB962C8B-B14F-4D97-AF65-F5344CB8AC3E}">
        <p14:creationId xmlns:p14="http://schemas.microsoft.com/office/powerpoint/2010/main" val="125939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361B799-E348-4804-B4CB-A4D7E72E2B46}" type="datetimeFigureOut">
              <a:rPr lang="en-US" smtClean="0"/>
              <a:t>8/2/2022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A2D94F-5F17-475E-A89A-22BEE92B7927}" type="slidenum">
              <a:rPr lang="en-US" smtClean="0"/>
              <a:t>‹#›</a:t>
            </a:fld>
            <a:endParaRPr lang="en-US"/>
          </a:p>
        </p:txBody>
      </p:sp>
    </p:spTree>
    <p:extLst>
      <p:ext uri="{BB962C8B-B14F-4D97-AF65-F5344CB8AC3E}">
        <p14:creationId xmlns:p14="http://schemas.microsoft.com/office/powerpoint/2010/main" val="1114356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361B799-E348-4804-B4CB-A4D7E72E2B46}" type="datetimeFigureOut">
              <a:rPr lang="en-US" smtClean="0"/>
              <a:t>8/2/2022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A2D94F-5F17-475E-A89A-22BEE92B7927}" type="slidenum">
              <a:rPr lang="en-US" smtClean="0"/>
              <a:t>‹#›</a:t>
            </a:fld>
            <a:endParaRPr lang="en-US"/>
          </a:p>
        </p:txBody>
      </p:sp>
    </p:spTree>
    <p:extLst>
      <p:ext uri="{BB962C8B-B14F-4D97-AF65-F5344CB8AC3E}">
        <p14:creationId xmlns:p14="http://schemas.microsoft.com/office/powerpoint/2010/main" val="2601574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61B799-E348-4804-B4CB-A4D7E72E2B46}" type="datetimeFigureOut">
              <a:rPr lang="en-US" smtClean="0"/>
              <a:t>8/2/2022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A2D94F-5F17-475E-A89A-22BEE92B7927}" type="slidenum">
              <a:rPr lang="en-US" smtClean="0"/>
              <a:t>‹#›</a:t>
            </a:fld>
            <a:endParaRPr lang="en-US"/>
          </a:p>
        </p:txBody>
      </p:sp>
    </p:spTree>
    <p:extLst>
      <p:ext uri="{BB962C8B-B14F-4D97-AF65-F5344CB8AC3E}">
        <p14:creationId xmlns:p14="http://schemas.microsoft.com/office/powerpoint/2010/main" val="10601429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0.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22.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image" Target="../media/image16.jpg"/><Relationship Id="rId1" Type="http://schemas.openxmlformats.org/officeDocument/2006/relationships/slideLayout" Target="../slideLayouts/slideLayout2.xml"/><Relationship Id="rId4" Type="http://schemas.openxmlformats.org/officeDocument/2006/relationships/image" Target="../media/image18.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image" Target="../media/image6.jpeg"/><Relationship Id="rId7" Type="http://schemas.openxmlformats.org/officeDocument/2006/relationships/image" Target="../media/image3.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5.wmf"/><Relationship Id="rId5" Type="http://schemas.openxmlformats.org/officeDocument/2006/relationships/image" Target="../media/image2.w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4.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19497" y="-523557"/>
            <a:ext cx="9144000" cy="2387600"/>
          </a:xfrm>
        </p:spPr>
        <p:txBody>
          <a:bodyPr/>
          <a:lstStyle/>
          <a:p>
            <a:r>
              <a:rPr lang="en-US" dirty="0" smtClean="0">
                <a:solidFill>
                  <a:srgbClr val="FF0000"/>
                </a:solidFill>
                <a:latin typeface="Times New Roman" panose="02020603050405020304" pitchFamily="18" charset="0"/>
                <a:cs typeface="Times New Roman" panose="02020603050405020304" pitchFamily="18" charset="0"/>
              </a:rPr>
              <a:t>TRƯỜNG THPT…….</a:t>
            </a:r>
            <a:endParaRPr lang="en-US" dirty="0">
              <a:solidFill>
                <a:srgbClr val="FF0000"/>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831668" y="2805204"/>
            <a:ext cx="9144000" cy="1655762"/>
          </a:xfrm>
          <a:blipFill>
            <a:blip r:embed="rId2"/>
            <a:tile tx="0" ty="0" sx="100000" sy="100000" flip="none" algn="tl"/>
          </a:blipFill>
        </p:spPr>
        <p:txBody>
          <a:bodyPr>
            <a:normAutofit/>
          </a:bodyPr>
          <a:lstStyle/>
          <a:p>
            <a:r>
              <a:rPr lang="en-US" sz="4800" b="1" dirty="0" smtClean="0">
                <a:solidFill>
                  <a:schemeClr val="accent5"/>
                </a:solidFill>
                <a:latin typeface="Times New Roman" panose="02020603050405020304" pitchFamily="18" charset="0"/>
                <a:cs typeface="Times New Roman" panose="02020603050405020304" pitchFamily="18" charset="0"/>
              </a:rPr>
              <a:t>BÀI 18. LỰC MA SÁT</a:t>
            </a:r>
            <a:endParaRPr lang="en-US" sz="4800" b="1" dirty="0">
              <a:solidFill>
                <a:schemeClr val="accent5"/>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656349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II. MA SÁT TRƯỢT</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748496" y="1929908"/>
            <a:ext cx="3171092" cy="692492"/>
          </a:xfrm>
        </p:spPr>
        <p:txBody>
          <a:bodyPr/>
          <a:lstStyle/>
          <a:p>
            <a:r>
              <a:rPr lang="en-US" b="1" dirty="0" err="1" smtClean="0"/>
              <a:t>Thí</a:t>
            </a:r>
            <a:r>
              <a:rPr lang="en-US" b="1" dirty="0" smtClean="0"/>
              <a:t> </a:t>
            </a:r>
            <a:r>
              <a:rPr lang="en-US" b="1" dirty="0" err="1" smtClean="0"/>
              <a:t>nghiệm</a:t>
            </a:r>
            <a:r>
              <a:rPr lang="en-US" b="1" dirty="0" smtClean="0"/>
              <a:t> 1.</a:t>
            </a:r>
            <a:endParaRPr lang="en-US" b="1" dirty="0"/>
          </a:p>
        </p:txBody>
      </p:sp>
      <p:pic>
        <p:nvPicPr>
          <p:cNvPr id="4" name="Picture 3"/>
          <p:cNvPicPr>
            <a:picLocks noChangeAspect="1"/>
          </p:cNvPicPr>
          <p:nvPr/>
        </p:nvPicPr>
        <p:blipFill>
          <a:blip r:embed="rId2"/>
          <a:stretch>
            <a:fillRect/>
          </a:stretch>
        </p:blipFill>
        <p:spPr>
          <a:xfrm>
            <a:off x="5429736" y="1881612"/>
            <a:ext cx="6076849" cy="2983182"/>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2322092740"/>
              </p:ext>
            </p:extLst>
          </p:nvPr>
        </p:nvGraphicFramePr>
        <p:xfrm>
          <a:off x="876490" y="5154759"/>
          <a:ext cx="10630095" cy="1145547"/>
        </p:xfrm>
        <a:graphic>
          <a:graphicData uri="http://schemas.openxmlformats.org/drawingml/2006/table">
            <a:tbl>
              <a:tblPr firstRow="1" bandRow="1">
                <a:tableStyleId>{5C22544A-7EE6-4342-B048-85BDC9FD1C3A}</a:tableStyleId>
              </a:tblPr>
              <a:tblGrid>
                <a:gridCol w="2126019">
                  <a:extLst>
                    <a:ext uri="{9D8B030D-6E8A-4147-A177-3AD203B41FA5}">
                      <a16:colId xmlns:a16="http://schemas.microsoft.com/office/drawing/2014/main" val="609952671"/>
                    </a:ext>
                  </a:extLst>
                </a:gridCol>
                <a:gridCol w="2126019">
                  <a:extLst>
                    <a:ext uri="{9D8B030D-6E8A-4147-A177-3AD203B41FA5}">
                      <a16:colId xmlns:a16="http://schemas.microsoft.com/office/drawing/2014/main" val="2616275996"/>
                    </a:ext>
                  </a:extLst>
                </a:gridCol>
                <a:gridCol w="2126019">
                  <a:extLst>
                    <a:ext uri="{9D8B030D-6E8A-4147-A177-3AD203B41FA5}">
                      <a16:colId xmlns:a16="http://schemas.microsoft.com/office/drawing/2014/main" val="187494357"/>
                    </a:ext>
                  </a:extLst>
                </a:gridCol>
                <a:gridCol w="2126019">
                  <a:extLst>
                    <a:ext uri="{9D8B030D-6E8A-4147-A177-3AD203B41FA5}">
                      <a16:colId xmlns:a16="http://schemas.microsoft.com/office/drawing/2014/main" val="578751983"/>
                    </a:ext>
                  </a:extLst>
                </a:gridCol>
                <a:gridCol w="2126019">
                  <a:extLst>
                    <a:ext uri="{9D8B030D-6E8A-4147-A177-3AD203B41FA5}">
                      <a16:colId xmlns:a16="http://schemas.microsoft.com/office/drawing/2014/main" val="325739816"/>
                    </a:ext>
                  </a:extLst>
                </a:gridCol>
              </a:tblGrid>
              <a:tr h="381849">
                <a:tc rowSpan="2">
                  <a:txBody>
                    <a:bodyPr/>
                    <a:lstStyle/>
                    <a:p>
                      <a:r>
                        <a:rPr lang="en-US" dirty="0" err="1" smtClean="0"/>
                        <a:t>Bề</a:t>
                      </a:r>
                      <a:r>
                        <a:rPr lang="en-US" dirty="0" smtClean="0"/>
                        <a:t> </a:t>
                      </a:r>
                      <a:r>
                        <a:rPr lang="en-US" dirty="0" err="1" smtClean="0"/>
                        <a:t>mặt</a:t>
                      </a:r>
                      <a:r>
                        <a:rPr lang="en-US" baseline="0" dirty="0" smtClean="0"/>
                        <a:t> </a:t>
                      </a:r>
                      <a:r>
                        <a:rPr lang="en-US" baseline="0" dirty="0" err="1" smtClean="0"/>
                        <a:t>tiếp</a:t>
                      </a:r>
                      <a:r>
                        <a:rPr lang="en-US" baseline="0" dirty="0" smtClean="0"/>
                        <a:t> </a:t>
                      </a:r>
                      <a:r>
                        <a:rPr lang="en-US" baseline="0" dirty="0" err="1" smtClean="0"/>
                        <a:t>xúc</a:t>
                      </a:r>
                      <a:endParaRPr lang="en-US" dirty="0"/>
                    </a:p>
                  </a:txBody>
                  <a:tcPr/>
                </a:tc>
                <a:tc gridSpan="4">
                  <a:txBody>
                    <a:bodyPr/>
                    <a:lstStyle/>
                    <a:p>
                      <a:pPr algn="ctr"/>
                      <a:r>
                        <a:rPr lang="en-US" dirty="0" err="1" smtClean="0"/>
                        <a:t>Độ</a:t>
                      </a:r>
                      <a:r>
                        <a:rPr lang="en-US" dirty="0" smtClean="0"/>
                        <a:t> </a:t>
                      </a:r>
                      <a:r>
                        <a:rPr lang="en-US" dirty="0" err="1" smtClean="0"/>
                        <a:t>lớn</a:t>
                      </a:r>
                      <a:r>
                        <a:rPr lang="en-US" baseline="0" dirty="0" smtClean="0"/>
                        <a:t> </a:t>
                      </a:r>
                      <a:r>
                        <a:rPr lang="en-US" baseline="0" dirty="0" err="1" smtClean="0"/>
                        <a:t>lực</a:t>
                      </a:r>
                      <a:r>
                        <a:rPr lang="en-US" baseline="0" dirty="0" smtClean="0"/>
                        <a:t> ma </a:t>
                      </a:r>
                      <a:r>
                        <a:rPr lang="en-US" baseline="0" dirty="0" err="1" smtClean="0"/>
                        <a:t>sát</a:t>
                      </a:r>
                      <a:r>
                        <a:rPr lang="en-US" baseline="0" dirty="0" smtClean="0"/>
                        <a:t> </a:t>
                      </a:r>
                      <a:r>
                        <a:rPr lang="en-US" baseline="0" dirty="0" err="1" smtClean="0"/>
                        <a:t>trượt</a:t>
                      </a:r>
                      <a:r>
                        <a:rPr lang="en-US" baseline="0" dirty="0" smtClean="0"/>
                        <a:t> ( N)</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3923889085"/>
                  </a:ext>
                </a:extLst>
              </a:tr>
              <a:tr h="381849">
                <a:tc vMerge="1">
                  <a:txBody>
                    <a:bodyPr/>
                    <a:lstStyle/>
                    <a:p>
                      <a:endParaRPr lang="en-US" dirty="0"/>
                    </a:p>
                  </a:txBody>
                  <a:tcPr/>
                </a:tc>
                <a:tc>
                  <a:txBody>
                    <a:bodyPr/>
                    <a:lstStyle/>
                    <a:p>
                      <a:r>
                        <a:rPr lang="en-US" dirty="0" err="1" smtClean="0"/>
                        <a:t>Lần</a:t>
                      </a:r>
                      <a:r>
                        <a:rPr lang="en-US" dirty="0" smtClean="0"/>
                        <a:t> 1</a:t>
                      </a:r>
                      <a:endParaRPr lang="en-US" dirty="0"/>
                    </a:p>
                  </a:txBody>
                  <a:tcPr/>
                </a:tc>
                <a:tc>
                  <a:txBody>
                    <a:bodyPr/>
                    <a:lstStyle/>
                    <a:p>
                      <a:r>
                        <a:rPr lang="en-US" dirty="0" err="1" smtClean="0"/>
                        <a:t>Lần</a:t>
                      </a:r>
                      <a:r>
                        <a:rPr lang="en-US" dirty="0" smtClean="0"/>
                        <a:t> 2</a:t>
                      </a:r>
                      <a:endParaRPr lang="en-US" dirty="0"/>
                    </a:p>
                  </a:txBody>
                  <a:tcPr/>
                </a:tc>
                <a:tc>
                  <a:txBody>
                    <a:bodyPr/>
                    <a:lstStyle/>
                    <a:p>
                      <a:r>
                        <a:rPr lang="en-US" dirty="0" err="1" smtClean="0"/>
                        <a:t>Lần</a:t>
                      </a:r>
                      <a:r>
                        <a:rPr lang="en-US" dirty="0" smtClean="0"/>
                        <a:t> 3</a:t>
                      </a:r>
                      <a:endParaRPr lang="en-US" dirty="0"/>
                    </a:p>
                  </a:txBody>
                  <a:tcPr/>
                </a:tc>
                <a:tc>
                  <a:txBody>
                    <a:bodyPr/>
                    <a:lstStyle/>
                    <a:p>
                      <a:r>
                        <a:rPr lang="en-US" dirty="0" err="1" smtClean="0"/>
                        <a:t>Trung</a:t>
                      </a:r>
                      <a:r>
                        <a:rPr lang="en-US" dirty="0" smtClean="0"/>
                        <a:t> </a:t>
                      </a:r>
                      <a:r>
                        <a:rPr lang="en-US" dirty="0" err="1" smtClean="0"/>
                        <a:t>bình</a:t>
                      </a:r>
                      <a:endParaRPr lang="en-US" dirty="0"/>
                    </a:p>
                  </a:txBody>
                  <a:tcPr/>
                </a:tc>
                <a:extLst>
                  <a:ext uri="{0D108BD9-81ED-4DB2-BD59-A6C34878D82A}">
                    <a16:rowId xmlns:a16="http://schemas.microsoft.com/office/drawing/2014/main" val="1684416157"/>
                  </a:ext>
                </a:extLst>
              </a:tr>
              <a:tr h="381849">
                <a:tc>
                  <a:txBody>
                    <a:bodyPr/>
                    <a:lstStyle/>
                    <a:p>
                      <a:r>
                        <a:rPr lang="en-US" dirty="0" err="1" smtClean="0"/>
                        <a:t>Mặt</a:t>
                      </a:r>
                      <a:r>
                        <a:rPr lang="en-US" dirty="0" smtClean="0"/>
                        <a:t> </a:t>
                      </a:r>
                      <a:r>
                        <a:rPr lang="en-US" dirty="0" err="1" smtClean="0"/>
                        <a:t>gỗ</a:t>
                      </a:r>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2149312584"/>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4196117446"/>
              </p:ext>
            </p:extLst>
          </p:nvPr>
        </p:nvGraphicFramePr>
        <p:xfrm>
          <a:off x="876489" y="6300306"/>
          <a:ext cx="10630095" cy="381849"/>
        </p:xfrm>
        <a:graphic>
          <a:graphicData uri="http://schemas.openxmlformats.org/drawingml/2006/table">
            <a:tbl>
              <a:tblPr firstRow="1" bandRow="1">
                <a:tableStyleId>{5C22544A-7EE6-4342-B048-85BDC9FD1C3A}</a:tableStyleId>
              </a:tblPr>
              <a:tblGrid>
                <a:gridCol w="2126019">
                  <a:extLst>
                    <a:ext uri="{9D8B030D-6E8A-4147-A177-3AD203B41FA5}">
                      <a16:colId xmlns:a16="http://schemas.microsoft.com/office/drawing/2014/main" val="1122773625"/>
                    </a:ext>
                  </a:extLst>
                </a:gridCol>
                <a:gridCol w="2126019">
                  <a:extLst>
                    <a:ext uri="{9D8B030D-6E8A-4147-A177-3AD203B41FA5}">
                      <a16:colId xmlns:a16="http://schemas.microsoft.com/office/drawing/2014/main" val="3455393797"/>
                    </a:ext>
                  </a:extLst>
                </a:gridCol>
                <a:gridCol w="2126019">
                  <a:extLst>
                    <a:ext uri="{9D8B030D-6E8A-4147-A177-3AD203B41FA5}">
                      <a16:colId xmlns:a16="http://schemas.microsoft.com/office/drawing/2014/main" val="3209251975"/>
                    </a:ext>
                  </a:extLst>
                </a:gridCol>
                <a:gridCol w="2126019">
                  <a:extLst>
                    <a:ext uri="{9D8B030D-6E8A-4147-A177-3AD203B41FA5}">
                      <a16:colId xmlns:a16="http://schemas.microsoft.com/office/drawing/2014/main" val="2436867413"/>
                    </a:ext>
                  </a:extLst>
                </a:gridCol>
                <a:gridCol w="2126019">
                  <a:extLst>
                    <a:ext uri="{9D8B030D-6E8A-4147-A177-3AD203B41FA5}">
                      <a16:colId xmlns:a16="http://schemas.microsoft.com/office/drawing/2014/main" val="1557141966"/>
                    </a:ext>
                  </a:extLst>
                </a:gridCol>
              </a:tblGrid>
              <a:tr h="381849">
                <a:tc>
                  <a:txBody>
                    <a:bodyPr/>
                    <a:lstStyle/>
                    <a:p>
                      <a:r>
                        <a:rPr lang="en-US" b="0" dirty="0" err="1" smtClean="0">
                          <a:solidFill>
                            <a:schemeClr val="tx1"/>
                          </a:solidFill>
                        </a:rPr>
                        <a:t>Mặt</a:t>
                      </a:r>
                      <a:r>
                        <a:rPr lang="en-US" b="0" dirty="0" smtClean="0">
                          <a:solidFill>
                            <a:schemeClr val="tx1"/>
                          </a:solidFill>
                        </a:rPr>
                        <a:t> </a:t>
                      </a:r>
                      <a:r>
                        <a:rPr lang="en-US" b="0" dirty="0" err="1" smtClean="0">
                          <a:solidFill>
                            <a:schemeClr val="tx1"/>
                          </a:solidFill>
                        </a:rPr>
                        <a:t>giấy</a:t>
                      </a:r>
                      <a:endParaRPr lang="en-US" b="0" dirty="0">
                        <a:solidFill>
                          <a:schemeClr val="tx1"/>
                        </a:solidFill>
                      </a:endParaRPr>
                    </a:p>
                  </a:txBody>
                  <a:tcPr>
                    <a:solidFill>
                      <a:schemeClr val="accent5">
                        <a:lumMod val="20000"/>
                        <a:lumOff val="80000"/>
                      </a:schemeClr>
                    </a:solidFill>
                  </a:tcPr>
                </a:tc>
                <a:tc>
                  <a:txBody>
                    <a:bodyPr/>
                    <a:lstStyle/>
                    <a:p>
                      <a:endParaRPr lang="en-US" b="0" dirty="0">
                        <a:solidFill>
                          <a:schemeClr val="tx1"/>
                        </a:solidFill>
                      </a:endParaRPr>
                    </a:p>
                  </a:txBody>
                  <a:tcPr>
                    <a:solidFill>
                      <a:schemeClr val="accent5">
                        <a:lumMod val="20000"/>
                        <a:lumOff val="80000"/>
                      </a:schemeClr>
                    </a:solidFill>
                  </a:tcPr>
                </a:tc>
                <a:tc>
                  <a:txBody>
                    <a:bodyPr/>
                    <a:lstStyle/>
                    <a:p>
                      <a:endParaRPr lang="en-US" b="0">
                        <a:solidFill>
                          <a:schemeClr val="tx1"/>
                        </a:solidFill>
                      </a:endParaRPr>
                    </a:p>
                  </a:txBody>
                  <a:tcPr>
                    <a:solidFill>
                      <a:schemeClr val="accent5">
                        <a:lumMod val="20000"/>
                        <a:lumOff val="80000"/>
                      </a:schemeClr>
                    </a:solidFill>
                  </a:tcPr>
                </a:tc>
                <a:tc>
                  <a:txBody>
                    <a:bodyPr/>
                    <a:lstStyle/>
                    <a:p>
                      <a:endParaRPr lang="en-US" b="0">
                        <a:solidFill>
                          <a:schemeClr val="tx1"/>
                        </a:solidFill>
                      </a:endParaRPr>
                    </a:p>
                  </a:txBody>
                  <a:tcPr>
                    <a:solidFill>
                      <a:schemeClr val="accent5">
                        <a:lumMod val="20000"/>
                        <a:lumOff val="80000"/>
                      </a:schemeClr>
                    </a:solidFill>
                  </a:tcPr>
                </a:tc>
                <a:tc>
                  <a:txBody>
                    <a:bodyPr/>
                    <a:lstStyle/>
                    <a:p>
                      <a:endParaRPr lang="en-US" b="0" dirty="0">
                        <a:solidFill>
                          <a:schemeClr val="tx1"/>
                        </a:solidFill>
                      </a:endParaRPr>
                    </a:p>
                  </a:txBody>
                  <a:tcPr>
                    <a:solidFill>
                      <a:schemeClr val="accent5">
                        <a:lumMod val="20000"/>
                        <a:lumOff val="80000"/>
                      </a:schemeClr>
                    </a:solidFill>
                  </a:tcPr>
                </a:tc>
                <a:extLst>
                  <a:ext uri="{0D108BD9-81ED-4DB2-BD59-A6C34878D82A}">
                    <a16:rowId xmlns:a16="http://schemas.microsoft.com/office/drawing/2014/main" val="3314392553"/>
                  </a:ext>
                </a:extLst>
              </a:tr>
            </a:tbl>
          </a:graphicData>
        </a:graphic>
      </p:graphicFrame>
      <p:sp>
        <p:nvSpPr>
          <p:cNvPr id="7" name="TextBox 6"/>
          <p:cNvSpPr txBox="1"/>
          <p:nvPr/>
        </p:nvSpPr>
        <p:spPr>
          <a:xfrm>
            <a:off x="1266871" y="1296837"/>
            <a:ext cx="9543757" cy="584775"/>
          </a:xfrm>
          <a:prstGeom prst="rect">
            <a:avLst/>
          </a:prstGeom>
          <a:noFill/>
        </p:spPr>
        <p:txBody>
          <a:bodyPr wrap="square" rtlCol="0">
            <a:spAutoFit/>
          </a:bodyPr>
          <a:lstStyle/>
          <a:p>
            <a:r>
              <a:rPr lang="en-US" sz="3200" b="1" dirty="0" smtClean="0"/>
              <a:t>1. </a:t>
            </a:r>
            <a:r>
              <a:rPr lang="en-US" sz="3200" b="1" dirty="0" err="1" smtClean="0"/>
              <a:t>Đặc</a:t>
            </a:r>
            <a:r>
              <a:rPr lang="en-US" sz="3200" b="1" dirty="0" smtClean="0"/>
              <a:t> </a:t>
            </a:r>
            <a:r>
              <a:rPr lang="en-US" sz="3200" b="1" dirty="0" err="1" smtClean="0"/>
              <a:t>điểm</a:t>
            </a:r>
            <a:r>
              <a:rPr lang="en-US" sz="3200" b="1" dirty="0" smtClean="0"/>
              <a:t> </a:t>
            </a:r>
            <a:r>
              <a:rPr lang="en-US" sz="3200" b="1" dirty="0" err="1" smtClean="0"/>
              <a:t>lực</a:t>
            </a:r>
            <a:r>
              <a:rPr lang="en-US" sz="3200" b="1" dirty="0" smtClean="0"/>
              <a:t> ma </a:t>
            </a:r>
            <a:r>
              <a:rPr lang="en-US" sz="3200" b="1" dirty="0" err="1" smtClean="0"/>
              <a:t>sát</a:t>
            </a:r>
            <a:r>
              <a:rPr lang="en-US" sz="3200" b="1" dirty="0" smtClean="0"/>
              <a:t> </a:t>
            </a:r>
            <a:r>
              <a:rPr lang="en-US" sz="3200" b="1" dirty="0" err="1" smtClean="0"/>
              <a:t>trượt</a:t>
            </a:r>
            <a:endParaRPr lang="en-US" sz="3200" b="1" dirty="0"/>
          </a:p>
        </p:txBody>
      </p:sp>
    </p:spTree>
    <p:extLst>
      <p:ext uri="{BB962C8B-B14F-4D97-AF65-F5344CB8AC3E}">
        <p14:creationId xmlns:p14="http://schemas.microsoft.com/office/powerpoint/2010/main" val="1391159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000"/>
                                        <p:tgtEl>
                                          <p:spTgt spid="3">
                                            <p:txEl>
                                              <p:pRg st="0" end="0"/>
                                            </p:txEl>
                                          </p:spTgt>
                                        </p:tgtEl>
                                      </p:cBhvr>
                                    </p:animEffect>
                                    <p:anim calcmode="lin" valueType="num">
                                      <p:cBhvr>
                                        <p:cTn id="2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500"/>
                                  </p:stCondLst>
                                  <p:childTnLst>
                                    <p:set>
                                      <p:cBhvr>
                                        <p:cTn id="25" dur="1" fill="hold">
                                          <p:stCondLst>
                                            <p:cond delay="0"/>
                                          </p:stCondLst>
                                        </p:cTn>
                                        <p:tgtEl>
                                          <p:spTgt spid="4"/>
                                        </p:tgtEl>
                                        <p:attrNameLst>
                                          <p:attrName>style.visibility</p:attrName>
                                        </p:attrNameLst>
                                      </p:cBhvr>
                                      <p:to>
                                        <p:strVal val="visible"/>
                                      </p:to>
                                    </p:set>
                                    <p:animEffect transition="in" filter="fade">
                                      <p:cBhvr>
                                        <p:cTn id="26" dur="500"/>
                                        <p:tgtEl>
                                          <p:spTgt spid="4"/>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0-#ppt_w/2"/>
                                          </p:val>
                                        </p:tav>
                                        <p:tav tm="100000">
                                          <p:val>
                                            <p:strVal val="#ppt_x"/>
                                          </p:val>
                                        </p:tav>
                                      </p:tavLst>
                                    </p:anim>
                                    <p:anim calcmode="lin" valueType="num">
                                      <p:cBhvr additive="base">
                                        <p:cTn id="32" dur="500" fill="hold"/>
                                        <p:tgtEl>
                                          <p:spTgt spid="5"/>
                                        </p:tgtEl>
                                        <p:attrNameLst>
                                          <p:attrName>ppt_y</p:attrName>
                                        </p:attrNameLst>
                                      </p:cBhvr>
                                      <p:tavLst>
                                        <p:tav tm="0">
                                          <p:val>
                                            <p:strVal val="#ppt_y"/>
                                          </p:val>
                                        </p:tav>
                                        <p:tav tm="100000">
                                          <p:val>
                                            <p:strVal val="#ppt_y"/>
                                          </p:val>
                                        </p:tav>
                                      </p:tavLst>
                                    </p:anim>
                                  </p:childTnLst>
                                </p:cTn>
                              </p:par>
                              <p:par>
                                <p:cTn id="33" presetID="2" presetClass="entr" presetSubtype="8" fill="hold" nodeType="withEffect">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cBhvr additive="base">
                                        <p:cTn id="35" dur="500" fill="hold"/>
                                        <p:tgtEl>
                                          <p:spTgt spid="6"/>
                                        </p:tgtEl>
                                        <p:attrNameLst>
                                          <p:attrName>ppt_x</p:attrName>
                                        </p:attrNameLst>
                                      </p:cBhvr>
                                      <p:tavLst>
                                        <p:tav tm="0">
                                          <p:val>
                                            <p:strVal val="0-#ppt_w/2"/>
                                          </p:val>
                                        </p:tav>
                                        <p:tav tm="100000">
                                          <p:val>
                                            <p:strVal val="#ppt_x"/>
                                          </p:val>
                                        </p:tav>
                                      </p:tavLst>
                                    </p:anim>
                                    <p:anim calcmode="lin" valueType="num">
                                      <p:cBhvr additive="base">
                                        <p:cTn id="36"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II. MA SÁT TRƯỢT</a:t>
            </a:r>
            <a:endParaRPr lang="en-US" b="1" dirty="0">
              <a:latin typeface="Times New Roman" panose="02020603050405020304" pitchFamily="18" charset="0"/>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22682081"/>
              </p:ext>
            </p:extLst>
          </p:nvPr>
        </p:nvGraphicFramePr>
        <p:xfrm>
          <a:off x="723704" y="4943744"/>
          <a:ext cx="10630095" cy="1145547"/>
        </p:xfrm>
        <a:graphic>
          <a:graphicData uri="http://schemas.openxmlformats.org/drawingml/2006/table">
            <a:tbl>
              <a:tblPr firstRow="1" bandRow="1">
                <a:tableStyleId>{5C22544A-7EE6-4342-B048-85BDC9FD1C3A}</a:tableStyleId>
              </a:tblPr>
              <a:tblGrid>
                <a:gridCol w="2126019">
                  <a:extLst>
                    <a:ext uri="{9D8B030D-6E8A-4147-A177-3AD203B41FA5}">
                      <a16:colId xmlns:a16="http://schemas.microsoft.com/office/drawing/2014/main" val="609952671"/>
                    </a:ext>
                  </a:extLst>
                </a:gridCol>
                <a:gridCol w="2126019">
                  <a:extLst>
                    <a:ext uri="{9D8B030D-6E8A-4147-A177-3AD203B41FA5}">
                      <a16:colId xmlns:a16="http://schemas.microsoft.com/office/drawing/2014/main" val="2616275996"/>
                    </a:ext>
                  </a:extLst>
                </a:gridCol>
                <a:gridCol w="2126019">
                  <a:extLst>
                    <a:ext uri="{9D8B030D-6E8A-4147-A177-3AD203B41FA5}">
                      <a16:colId xmlns:a16="http://schemas.microsoft.com/office/drawing/2014/main" val="187494357"/>
                    </a:ext>
                  </a:extLst>
                </a:gridCol>
                <a:gridCol w="2126019">
                  <a:extLst>
                    <a:ext uri="{9D8B030D-6E8A-4147-A177-3AD203B41FA5}">
                      <a16:colId xmlns:a16="http://schemas.microsoft.com/office/drawing/2014/main" val="578751983"/>
                    </a:ext>
                  </a:extLst>
                </a:gridCol>
                <a:gridCol w="2126019">
                  <a:extLst>
                    <a:ext uri="{9D8B030D-6E8A-4147-A177-3AD203B41FA5}">
                      <a16:colId xmlns:a16="http://schemas.microsoft.com/office/drawing/2014/main" val="325739816"/>
                    </a:ext>
                  </a:extLst>
                </a:gridCol>
              </a:tblGrid>
              <a:tr h="381849">
                <a:tc rowSpan="2">
                  <a:txBody>
                    <a:bodyPr/>
                    <a:lstStyle/>
                    <a:p>
                      <a:r>
                        <a:rPr lang="en-US" dirty="0" err="1" smtClean="0"/>
                        <a:t>Bề</a:t>
                      </a:r>
                      <a:r>
                        <a:rPr lang="en-US" dirty="0" smtClean="0"/>
                        <a:t> </a:t>
                      </a:r>
                      <a:r>
                        <a:rPr lang="en-US" dirty="0" err="1" smtClean="0"/>
                        <a:t>mặt</a:t>
                      </a:r>
                      <a:r>
                        <a:rPr lang="en-US" baseline="0" dirty="0" smtClean="0"/>
                        <a:t> </a:t>
                      </a:r>
                      <a:r>
                        <a:rPr lang="en-US" baseline="0" dirty="0" err="1" smtClean="0"/>
                        <a:t>tiếp</a:t>
                      </a:r>
                      <a:r>
                        <a:rPr lang="en-US" baseline="0" dirty="0" smtClean="0"/>
                        <a:t> </a:t>
                      </a:r>
                      <a:r>
                        <a:rPr lang="en-US" baseline="0" dirty="0" err="1" smtClean="0"/>
                        <a:t>xúc</a:t>
                      </a:r>
                      <a:endParaRPr lang="en-US" dirty="0"/>
                    </a:p>
                  </a:txBody>
                  <a:tcPr/>
                </a:tc>
                <a:tc gridSpan="4">
                  <a:txBody>
                    <a:bodyPr/>
                    <a:lstStyle/>
                    <a:p>
                      <a:pPr algn="ctr"/>
                      <a:r>
                        <a:rPr lang="en-US" dirty="0" err="1" smtClean="0"/>
                        <a:t>Độ</a:t>
                      </a:r>
                      <a:r>
                        <a:rPr lang="en-US" dirty="0" smtClean="0"/>
                        <a:t> </a:t>
                      </a:r>
                      <a:r>
                        <a:rPr lang="en-US" dirty="0" err="1" smtClean="0"/>
                        <a:t>lớn</a:t>
                      </a:r>
                      <a:r>
                        <a:rPr lang="en-US" baseline="0" dirty="0" smtClean="0"/>
                        <a:t> </a:t>
                      </a:r>
                      <a:r>
                        <a:rPr lang="en-US" baseline="0" dirty="0" err="1" smtClean="0"/>
                        <a:t>lực</a:t>
                      </a:r>
                      <a:r>
                        <a:rPr lang="en-US" baseline="0" dirty="0" smtClean="0"/>
                        <a:t> ma </a:t>
                      </a:r>
                      <a:r>
                        <a:rPr lang="en-US" baseline="0" dirty="0" err="1" smtClean="0"/>
                        <a:t>sát</a:t>
                      </a:r>
                      <a:r>
                        <a:rPr lang="en-US" baseline="0" dirty="0" smtClean="0"/>
                        <a:t> </a:t>
                      </a:r>
                      <a:r>
                        <a:rPr lang="en-US" baseline="0" dirty="0" err="1" smtClean="0"/>
                        <a:t>trượt</a:t>
                      </a:r>
                      <a:r>
                        <a:rPr lang="en-US" baseline="0" dirty="0" smtClean="0"/>
                        <a:t> ( N)</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3923889085"/>
                  </a:ext>
                </a:extLst>
              </a:tr>
              <a:tr h="381849">
                <a:tc vMerge="1">
                  <a:txBody>
                    <a:bodyPr/>
                    <a:lstStyle/>
                    <a:p>
                      <a:endParaRPr lang="en-US" dirty="0"/>
                    </a:p>
                  </a:txBody>
                  <a:tcPr/>
                </a:tc>
                <a:tc>
                  <a:txBody>
                    <a:bodyPr/>
                    <a:lstStyle/>
                    <a:p>
                      <a:r>
                        <a:rPr lang="en-US" dirty="0" err="1" smtClean="0"/>
                        <a:t>Lần</a:t>
                      </a:r>
                      <a:r>
                        <a:rPr lang="en-US" dirty="0" smtClean="0"/>
                        <a:t> 1</a:t>
                      </a:r>
                      <a:endParaRPr lang="en-US" dirty="0"/>
                    </a:p>
                  </a:txBody>
                  <a:tcPr/>
                </a:tc>
                <a:tc>
                  <a:txBody>
                    <a:bodyPr/>
                    <a:lstStyle/>
                    <a:p>
                      <a:r>
                        <a:rPr lang="en-US" dirty="0" err="1" smtClean="0"/>
                        <a:t>Lần</a:t>
                      </a:r>
                      <a:r>
                        <a:rPr lang="en-US" dirty="0" smtClean="0"/>
                        <a:t> 2</a:t>
                      </a:r>
                      <a:endParaRPr lang="en-US" dirty="0"/>
                    </a:p>
                  </a:txBody>
                  <a:tcPr/>
                </a:tc>
                <a:tc>
                  <a:txBody>
                    <a:bodyPr/>
                    <a:lstStyle/>
                    <a:p>
                      <a:r>
                        <a:rPr lang="en-US" dirty="0" err="1" smtClean="0"/>
                        <a:t>Lần</a:t>
                      </a:r>
                      <a:r>
                        <a:rPr lang="en-US" dirty="0" smtClean="0"/>
                        <a:t> 3</a:t>
                      </a:r>
                      <a:endParaRPr lang="en-US" dirty="0"/>
                    </a:p>
                  </a:txBody>
                  <a:tcPr/>
                </a:tc>
                <a:tc>
                  <a:txBody>
                    <a:bodyPr/>
                    <a:lstStyle/>
                    <a:p>
                      <a:r>
                        <a:rPr lang="en-US" dirty="0" err="1" smtClean="0"/>
                        <a:t>Trung</a:t>
                      </a:r>
                      <a:r>
                        <a:rPr lang="en-US" dirty="0" smtClean="0"/>
                        <a:t> </a:t>
                      </a:r>
                      <a:r>
                        <a:rPr lang="en-US" dirty="0" err="1" smtClean="0"/>
                        <a:t>bình</a:t>
                      </a:r>
                      <a:endParaRPr lang="en-US" dirty="0"/>
                    </a:p>
                  </a:txBody>
                  <a:tcPr/>
                </a:tc>
                <a:extLst>
                  <a:ext uri="{0D108BD9-81ED-4DB2-BD59-A6C34878D82A}">
                    <a16:rowId xmlns:a16="http://schemas.microsoft.com/office/drawing/2014/main" val="1684416157"/>
                  </a:ext>
                </a:extLst>
              </a:tr>
              <a:tr h="381849">
                <a:tc>
                  <a:txBody>
                    <a:bodyPr/>
                    <a:lstStyle/>
                    <a:p>
                      <a:r>
                        <a:rPr lang="en-US" dirty="0" err="1" smtClean="0"/>
                        <a:t>Mặt</a:t>
                      </a:r>
                      <a:r>
                        <a:rPr lang="en-US" dirty="0" smtClean="0"/>
                        <a:t> </a:t>
                      </a:r>
                      <a:r>
                        <a:rPr lang="en-US" dirty="0" err="1" smtClean="0"/>
                        <a:t>gỗ</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2149312584"/>
                  </a:ext>
                </a:extLst>
              </a:tr>
            </a:tbl>
          </a:graphicData>
        </a:graphic>
      </p:graphicFrame>
      <p:pic>
        <p:nvPicPr>
          <p:cNvPr id="6" name="Picture 5"/>
          <p:cNvPicPr>
            <a:picLocks noChangeAspect="1"/>
          </p:cNvPicPr>
          <p:nvPr/>
        </p:nvPicPr>
        <p:blipFill>
          <a:blip r:embed="rId2"/>
          <a:stretch>
            <a:fillRect/>
          </a:stretch>
        </p:blipFill>
        <p:spPr>
          <a:xfrm>
            <a:off x="5340154" y="2006904"/>
            <a:ext cx="6013644" cy="2620624"/>
          </a:xfrm>
          <a:prstGeom prst="rect">
            <a:avLst/>
          </a:prstGeom>
        </p:spPr>
      </p:pic>
      <p:graphicFrame>
        <p:nvGraphicFramePr>
          <p:cNvPr id="7" name="Table 6"/>
          <p:cNvGraphicFramePr>
            <a:graphicFrameLocks noGrp="1"/>
          </p:cNvGraphicFramePr>
          <p:nvPr>
            <p:extLst>
              <p:ext uri="{D42A27DB-BD31-4B8C-83A1-F6EECF244321}">
                <p14:modId xmlns:p14="http://schemas.microsoft.com/office/powerpoint/2010/main" val="3840111705"/>
              </p:ext>
            </p:extLst>
          </p:nvPr>
        </p:nvGraphicFramePr>
        <p:xfrm>
          <a:off x="723703" y="6089291"/>
          <a:ext cx="10630095" cy="381849"/>
        </p:xfrm>
        <a:graphic>
          <a:graphicData uri="http://schemas.openxmlformats.org/drawingml/2006/table">
            <a:tbl>
              <a:tblPr firstRow="1" bandRow="1">
                <a:tableStyleId>{5C22544A-7EE6-4342-B048-85BDC9FD1C3A}</a:tableStyleId>
              </a:tblPr>
              <a:tblGrid>
                <a:gridCol w="2126019">
                  <a:extLst>
                    <a:ext uri="{9D8B030D-6E8A-4147-A177-3AD203B41FA5}">
                      <a16:colId xmlns:a16="http://schemas.microsoft.com/office/drawing/2014/main" val="1122773625"/>
                    </a:ext>
                  </a:extLst>
                </a:gridCol>
                <a:gridCol w="2126019">
                  <a:extLst>
                    <a:ext uri="{9D8B030D-6E8A-4147-A177-3AD203B41FA5}">
                      <a16:colId xmlns:a16="http://schemas.microsoft.com/office/drawing/2014/main" val="3455393797"/>
                    </a:ext>
                  </a:extLst>
                </a:gridCol>
                <a:gridCol w="2126019">
                  <a:extLst>
                    <a:ext uri="{9D8B030D-6E8A-4147-A177-3AD203B41FA5}">
                      <a16:colId xmlns:a16="http://schemas.microsoft.com/office/drawing/2014/main" val="3209251975"/>
                    </a:ext>
                  </a:extLst>
                </a:gridCol>
                <a:gridCol w="2126019">
                  <a:extLst>
                    <a:ext uri="{9D8B030D-6E8A-4147-A177-3AD203B41FA5}">
                      <a16:colId xmlns:a16="http://schemas.microsoft.com/office/drawing/2014/main" val="2436867413"/>
                    </a:ext>
                  </a:extLst>
                </a:gridCol>
                <a:gridCol w="2126019">
                  <a:extLst>
                    <a:ext uri="{9D8B030D-6E8A-4147-A177-3AD203B41FA5}">
                      <a16:colId xmlns:a16="http://schemas.microsoft.com/office/drawing/2014/main" val="1557141966"/>
                    </a:ext>
                  </a:extLst>
                </a:gridCol>
              </a:tblGrid>
              <a:tr h="381849">
                <a:tc>
                  <a:txBody>
                    <a:bodyPr/>
                    <a:lstStyle/>
                    <a:p>
                      <a:r>
                        <a:rPr lang="en-US" b="0" dirty="0" err="1" smtClean="0">
                          <a:solidFill>
                            <a:schemeClr val="tx1"/>
                          </a:solidFill>
                        </a:rPr>
                        <a:t>Mặt</a:t>
                      </a:r>
                      <a:r>
                        <a:rPr lang="en-US" b="0" dirty="0" smtClean="0">
                          <a:solidFill>
                            <a:schemeClr val="tx1"/>
                          </a:solidFill>
                        </a:rPr>
                        <a:t> </a:t>
                      </a:r>
                      <a:r>
                        <a:rPr lang="en-US" b="0" dirty="0" err="1" smtClean="0">
                          <a:solidFill>
                            <a:schemeClr val="tx1"/>
                          </a:solidFill>
                        </a:rPr>
                        <a:t>giấy</a:t>
                      </a:r>
                      <a:endParaRPr lang="en-US" b="0" dirty="0">
                        <a:solidFill>
                          <a:schemeClr val="tx1"/>
                        </a:solidFill>
                      </a:endParaRPr>
                    </a:p>
                  </a:txBody>
                  <a:tcPr>
                    <a:solidFill>
                      <a:schemeClr val="accent5">
                        <a:lumMod val="20000"/>
                        <a:lumOff val="80000"/>
                      </a:schemeClr>
                    </a:solidFill>
                  </a:tcPr>
                </a:tc>
                <a:tc>
                  <a:txBody>
                    <a:bodyPr/>
                    <a:lstStyle/>
                    <a:p>
                      <a:endParaRPr lang="en-US" b="0" dirty="0">
                        <a:solidFill>
                          <a:schemeClr val="tx1"/>
                        </a:solidFill>
                      </a:endParaRPr>
                    </a:p>
                  </a:txBody>
                  <a:tcPr>
                    <a:solidFill>
                      <a:schemeClr val="accent5">
                        <a:lumMod val="20000"/>
                        <a:lumOff val="80000"/>
                      </a:schemeClr>
                    </a:solidFill>
                  </a:tcPr>
                </a:tc>
                <a:tc>
                  <a:txBody>
                    <a:bodyPr/>
                    <a:lstStyle/>
                    <a:p>
                      <a:endParaRPr lang="en-US" b="0">
                        <a:solidFill>
                          <a:schemeClr val="tx1"/>
                        </a:solidFill>
                      </a:endParaRPr>
                    </a:p>
                  </a:txBody>
                  <a:tcPr>
                    <a:solidFill>
                      <a:schemeClr val="accent5">
                        <a:lumMod val="20000"/>
                        <a:lumOff val="80000"/>
                      </a:schemeClr>
                    </a:solidFill>
                  </a:tcPr>
                </a:tc>
                <a:tc>
                  <a:txBody>
                    <a:bodyPr/>
                    <a:lstStyle/>
                    <a:p>
                      <a:endParaRPr lang="en-US" b="0">
                        <a:solidFill>
                          <a:schemeClr val="tx1"/>
                        </a:solidFill>
                      </a:endParaRPr>
                    </a:p>
                  </a:txBody>
                  <a:tcPr>
                    <a:solidFill>
                      <a:schemeClr val="accent5">
                        <a:lumMod val="20000"/>
                        <a:lumOff val="80000"/>
                      </a:schemeClr>
                    </a:solidFill>
                  </a:tcPr>
                </a:tc>
                <a:tc>
                  <a:txBody>
                    <a:bodyPr/>
                    <a:lstStyle/>
                    <a:p>
                      <a:endParaRPr lang="en-US" b="0" dirty="0">
                        <a:solidFill>
                          <a:schemeClr val="tx1"/>
                        </a:solidFill>
                      </a:endParaRPr>
                    </a:p>
                  </a:txBody>
                  <a:tcPr>
                    <a:solidFill>
                      <a:schemeClr val="accent5">
                        <a:lumMod val="20000"/>
                        <a:lumOff val="80000"/>
                      </a:schemeClr>
                    </a:solidFill>
                  </a:tcPr>
                </a:tc>
                <a:extLst>
                  <a:ext uri="{0D108BD9-81ED-4DB2-BD59-A6C34878D82A}">
                    <a16:rowId xmlns:a16="http://schemas.microsoft.com/office/drawing/2014/main" val="3314392553"/>
                  </a:ext>
                </a:extLst>
              </a:tr>
            </a:tbl>
          </a:graphicData>
        </a:graphic>
      </p:graphicFrame>
      <p:sp>
        <p:nvSpPr>
          <p:cNvPr id="8" name="Content Placeholder 2"/>
          <p:cNvSpPr txBox="1">
            <a:spLocks/>
          </p:cNvSpPr>
          <p:nvPr/>
        </p:nvSpPr>
        <p:spPr>
          <a:xfrm>
            <a:off x="1748496" y="1929908"/>
            <a:ext cx="3171092" cy="69249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smtClean="0"/>
              <a:t>Thí nghiệm 1.</a:t>
            </a:r>
            <a:endParaRPr lang="en-US" b="1" dirty="0"/>
          </a:p>
        </p:txBody>
      </p:sp>
      <p:sp>
        <p:nvSpPr>
          <p:cNvPr id="9" name="TextBox 8"/>
          <p:cNvSpPr txBox="1"/>
          <p:nvPr/>
        </p:nvSpPr>
        <p:spPr>
          <a:xfrm>
            <a:off x="1266871" y="1296837"/>
            <a:ext cx="9543757" cy="584775"/>
          </a:xfrm>
          <a:prstGeom prst="rect">
            <a:avLst/>
          </a:prstGeom>
          <a:noFill/>
        </p:spPr>
        <p:txBody>
          <a:bodyPr wrap="square" rtlCol="0">
            <a:spAutoFit/>
          </a:bodyPr>
          <a:lstStyle/>
          <a:p>
            <a:r>
              <a:rPr lang="en-US" sz="3200" b="1" dirty="0" smtClean="0"/>
              <a:t>1. </a:t>
            </a:r>
            <a:r>
              <a:rPr lang="en-US" sz="3200" b="1" dirty="0" err="1" smtClean="0"/>
              <a:t>Đặc</a:t>
            </a:r>
            <a:r>
              <a:rPr lang="en-US" sz="3200" b="1" dirty="0" smtClean="0"/>
              <a:t> </a:t>
            </a:r>
            <a:r>
              <a:rPr lang="en-US" sz="3200" b="1" dirty="0" err="1" smtClean="0"/>
              <a:t>điểm</a:t>
            </a:r>
            <a:r>
              <a:rPr lang="en-US" sz="3200" b="1" dirty="0" smtClean="0"/>
              <a:t> </a:t>
            </a:r>
            <a:r>
              <a:rPr lang="en-US" sz="3200" b="1" dirty="0" err="1" smtClean="0"/>
              <a:t>lực</a:t>
            </a:r>
            <a:r>
              <a:rPr lang="en-US" sz="3200" b="1" dirty="0" smtClean="0"/>
              <a:t> ma </a:t>
            </a:r>
            <a:r>
              <a:rPr lang="en-US" sz="3200" b="1" dirty="0" err="1" smtClean="0"/>
              <a:t>sát</a:t>
            </a:r>
            <a:r>
              <a:rPr lang="en-US" sz="3200" b="1" dirty="0" smtClean="0"/>
              <a:t> </a:t>
            </a:r>
            <a:r>
              <a:rPr lang="en-US" sz="3200" b="1" dirty="0" err="1" smtClean="0"/>
              <a:t>trượt</a:t>
            </a:r>
            <a:endParaRPr lang="en-US" sz="3200" b="1" dirty="0"/>
          </a:p>
        </p:txBody>
      </p:sp>
    </p:spTree>
    <p:extLst>
      <p:ext uri="{BB962C8B-B14F-4D97-AF65-F5344CB8AC3E}">
        <p14:creationId xmlns:p14="http://schemas.microsoft.com/office/powerpoint/2010/main" val="3435812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1+#ppt_w/2"/>
                                          </p:val>
                                        </p:tav>
                                        <p:tav tm="100000">
                                          <p:val>
                                            <p:strVal val="#ppt_x"/>
                                          </p:val>
                                        </p:tav>
                                      </p:tavLst>
                                    </p:anim>
                                    <p:anim calcmode="lin" valueType="num">
                                      <p:cBhvr additive="base">
                                        <p:cTn id="13" dur="500" fill="hold"/>
                                        <p:tgtEl>
                                          <p:spTgt spid="5"/>
                                        </p:tgtEl>
                                        <p:attrNameLst>
                                          <p:attrName>ppt_y</p:attrName>
                                        </p:attrNameLst>
                                      </p:cBhvr>
                                      <p:tavLst>
                                        <p:tav tm="0">
                                          <p:val>
                                            <p:strVal val="#ppt_y"/>
                                          </p:val>
                                        </p:tav>
                                        <p:tav tm="100000">
                                          <p:val>
                                            <p:strVal val="#ppt_y"/>
                                          </p:val>
                                        </p:tav>
                                      </p:tavLst>
                                    </p:anim>
                                  </p:childTnLst>
                                </p:cTn>
                              </p:par>
                              <p:par>
                                <p:cTn id="14" presetID="2" presetClass="entr" presetSubtype="2" fill="hold" nodeType="with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additive="base">
                                        <p:cTn id="16" dur="500" fill="hold"/>
                                        <p:tgtEl>
                                          <p:spTgt spid="7"/>
                                        </p:tgtEl>
                                        <p:attrNameLst>
                                          <p:attrName>ppt_x</p:attrName>
                                        </p:attrNameLst>
                                      </p:cBhvr>
                                      <p:tavLst>
                                        <p:tav tm="0">
                                          <p:val>
                                            <p:strVal val="1+#ppt_w/2"/>
                                          </p:val>
                                        </p:tav>
                                        <p:tav tm="100000">
                                          <p:val>
                                            <p:strVal val="#ppt_x"/>
                                          </p:val>
                                        </p:tav>
                                      </p:tavLst>
                                    </p:anim>
                                    <p:anim calcmode="lin" valueType="num">
                                      <p:cBhvr additive="base">
                                        <p:cTn id="17"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II. MA SÁT TRƯỢT</a:t>
            </a:r>
            <a:endParaRPr lang="en-US" b="1" dirty="0">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753644021"/>
              </p:ext>
            </p:extLst>
          </p:nvPr>
        </p:nvGraphicFramePr>
        <p:xfrm>
          <a:off x="838200" y="1535940"/>
          <a:ext cx="10630095" cy="1371600"/>
        </p:xfrm>
        <a:graphic>
          <a:graphicData uri="http://schemas.openxmlformats.org/drawingml/2006/table">
            <a:tbl>
              <a:tblPr firstRow="1" bandRow="1">
                <a:tableStyleId>{5C22544A-7EE6-4342-B048-85BDC9FD1C3A}</a:tableStyleId>
              </a:tblPr>
              <a:tblGrid>
                <a:gridCol w="2126019">
                  <a:extLst>
                    <a:ext uri="{9D8B030D-6E8A-4147-A177-3AD203B41FA5}">
                      <a16:colId xmlns:a16="http://schemas.microsoft.com/office/drawing/2014/main" val="609952671"/>
                    </a:ext>
                  </a:extLst>
                </a:gridCol>
                <a:gridCol w="2126019">
                  <a:extLst>
                    <a:ext uri="{9D8B030D-6E8A-4147-A177-3AD203B41FA5}">
                      <a16:colId xmlns:a16="http://schemas.microsoft.com/office/drawing/2014/main" val="2616275996"/>
                    </a:ext>
                  </a:extLst>
                </a:gridCol>
                <a:gridCol w="2126019">
                  <a:extLst>
                    <a:ext uri="{9D8B030D-6E8A-4147-A177-3AD203B41FA5}">
                      <a16:colId xmlns:a16="http://schemas.microsoft.com/office/drawing/2014/main" val="187494357"/>
                    </a:ext>
                  </a:extLst>
                </a:gridCol>
                <a:gridCol w="2126019">
                  <a:extLst>
                    <a:ext uri="{9D8B030D-6E8A-4147-A177-3AD203B41FA5}">
                      <a16:colId xmlns:a16="http://schemas.microsoft.com/office/drawing/2014/main" val="578751983"/>
                    </a:ext>
                  </a:extLst>
                </a:gridCol>
                <a:gridCol w="2126019">
                  <a:extLst>
                    <a:ext uri="{9D8B030D-6E8A-4147-A177-3AD203B41FA5}">
                      <a16:colId xmlns:a16="http://schemas.microsoft.com/office/drawing/2014/main" val="325739816"/>
                    </a:ext>
                  </a:extLst>
                </a:gridCol>
              </a:tblGrid>
              <a:tr h="381849">
                <a:tc rowSpan="2">
                  <a:txBody>
                    <a:bodyPr/>
                    <a:lstStyle/>
                    <a:p>
                      <a:r>
                        <a:rPr lang="en-US" sz="2400" dirty="0" err="1" smtClean="0">
                          <a:latin typeface="Times New Roman" panose="02020603050405020304" pitchFamily="18" charset="0"/>
                          <a:cs typeface="Times New Roman" panose="02020603050405020304" pitchFamily="18" charset="0"/>
                        </a:rPr>
                        <a:t>Bề</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mặt</a:t>
                      </a:r>
                      <a:r>
                        <a:rPr lang="en-US" sz="2400" baseline="0" dirty="0" smtClean="0">
                          <a:latin typeface="Times New Roman" panose="02020603050405020304" pitchFamily="18" charset="0"/>
                          <a:cs typeface="Times New Roman" panose="02020603050405020304" pitchFamily="18" charset="0"/>
                        </a:rPr>
                        <a:t> </a:t>
                      </a:r>
                      <a:r>
                        <a:rPr lang="en-US" sz="2400" baseline="0" dirty="0" err="1" smtClean="0">
                          <a:latin typeface="Times New Roman" panose="02020603050405020304" pitchFamily="18" charset="0"/>
                          <a:cs typeface="Times New Roman" panose="02020603050405020304" pitchFamily="18" charset="0"/>
                        </a:rPr>
                        <a:t>tiếp</a:t>
                      </a:r>
                      <a:r>
                        <a:rPr lang="en-US" sz="2400" baseline="0" dirty="0" smtClean="0">
                          <a:latin typeface="Times New Roman" panose="02020603050405020304" pitchFamily="18" charset="0"/>
                          <a:cs typeface="Times New Roman" panose="02020603050405020304" pitchFamily="18" charset="0"/>
                        </a:rPr>
                        <a:t> </a:t>
                      </a:r>
                      <a:r>
                        <a:rPr lang="en-US" sz="2400" baseline="0" dirty="0" err="1" smtClean="0">
                          <a:latin typeface="Times New Roman" panose="02020603050405020304" pitchFamily="18" charset="0"/>
                          <a:cs typeface="Times New Roman" panose="02020603050405020304" pitchFamily="18" charset="0"/>
                        </a:rPr>
                        <a:t>xúc</a:t>
                      </a:r>
                      <a:endParaRPr lang="en-US" sz="2400" dirty="0">
                        <a:latin typeface="Times New Roman" panose="02020603050405020304" pitchFamily="18" charset="0"/>
                        <a:cs typeface="Times New Roman" panose="02020603050405020304" pitchFamily="18" charset="0"/>
                      </a:endParaRPr>
                    </a:p>
                  </a:txBody>
                  <a:tcPr/>
                </a:tc>
                <a:tc gridSpan="4">
                  <a:txBody>
                    <a:bodyPr/>
                    <a:lstStyle/>
                    <a:p>
                      <a:pPr algn="ctr"/>
                      <a:r>
                        <a:rPr lang="en-US" sz="2400" dirty="0" err="1" smtClean="0">
                          <a:latin typeface="Times New Roman" panose="02020603050405020304" pitchFamily="18" charset="0"/>
                          <a:cs typeface="Times New Roman" panose="02020603050405020304" pitchFamily="18" charset="0"/>
                        </a:rPr>
                        <a:t>Độ</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lớn</a:t>
                      </a:r>
                      <a:r>
                        <a:rPr lang="en-US" sz="2400" baseline="0" dirty="0" smtClean="0">
                          <a:latin typeface="Times New Roman" panose="02020603050405020304" pitchFamily="18" charset="0"/>
                          <a:cs typeface="Times New Roman" panose="02020603050405020304" pitchFamily="18" charset="0"/>
                        </a:rPr>
                        <a:t> </a:t>
                      </a:r>
                      <a:r>
                        <a:rPr lang="en-US" sz="2400" baseline="0" dirty="0" err="1" smtClean="0">
                          <a:latin typeface="Times New Roman" panose="02020603050405020304" pitchFamily="18" charset="0"/>
                          <a:cs typeface="Times New Roman" panose="02020603050405020304" pitchFamily="18" charset="0"/>
                        </a:rPr>
                        <a:t>lực</a:t>
                      </a:r>
                      <a:r>
                        <a:rPr lang="en-US" sz="2400" baseline="0" dirty="0" smtClean="0">
                          <a:latin typeface="Times New Roman" panose="02020603050405020304" pitchFamily="18" charset="0"/>
                          <a:cs typeface="Times New Roman" panose="02020603050405020304" pitchFamily="18" charset="0"/>
                        </a:rPr>
                        <a:t> ma </a:t>
                      </a:r>
                      <a:r>
                        <a:rPr lang="en-US" sz="2400" baseline="0" dirty="0" err="1" smtClean="0">
                          <a:latin typeface="Times New Roman" panose="02020603050405020304" pitchFamily="18" charset="0"/>
                          <a:cs typeface="Times New Roman" panose="02020603050405020304" pitchFamily="18" charset="0"/>
                        </a:rPr>
                        <a:t>sát</a:t>
                      </a:r>
                      <a:r>
                        <a:rPr lang="en-US" sz="2400" baseline="0" dirty="0" smtClean="0">
                          <a:latin typeface="Times New Roman" panose="02020603050405020304" pitchFamily="18" charset="0"/>
                          <a:cs typeface="Times New Roman" panose="02020603050405020304" pitchFamily="18" charset="0"/>
                        </a:rPr>
                        <a:t> </a:t>
                      </a:r>
                      <a:r>
                        <a:rPr lang="en-US" sz="2400" baseline="0" dirty="0" err="1" smtClean="0">
                          <a:latin typeface="Times New Roman" panose="02020603050405020304" pitchFamily="18" charset="0"/>
                          <a:cs typeface="Times New Roman" panose="02020603050405020304" pitchFamily="18" charset="0"/>
                        </a:rPr>
                        <a:t>trượt</a:t>
                      </a:r>
                      <a:r>
                        <a:rPr lang="en-US" sz="2400" baseline="0" dirty="0" smtClean="0">
                          <a:latin typeface="Times New Roman" panose="02020603050405020304" pitchFamily="18" charset="0"/>
                          <a:cs typeface="Times New Roman" panose="02020603050405020304" pitchFamily="18" charset="0"/>
                        </a:rPr>
                        <a:t> ( N)</a:t>
                      </a:r>
                      <a:endParaRPr lang="en-US" sz="2400" dirty="0">
                        <a:latin typeface="Times New Roman" panose="02020603050405020304" pitchFamily="18" charset="0"/>
                        <a:cs typeface="Times New Roman" panose="02020603050405020304" pitchFamily="18" charset="0"/>
                      </a:endParaRP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3923889085"/>
                  </a:ext>
                </a:extLst>
              </a:tr>
              <a:tr h="381849">
                <a:tc vMerge="1">
                  <a:txBody>
                    <a:bodyPr/>
                    <a:lstStyle/>
                    <a:p>
                      <a:endParaRPr lang="en-US" dirty="0"/>
                    </a:p>
                  </a:txBody>
                  <a:tcPr/>
                </a:tc>
                <a:tc>
                  <a:txBody>
                    <a:bodyPr/>
                    <a:lstStyle/>
                    <a:p>
                      <a:r>
                        <a:rPr lang="en-US" sz="2400" dirty="0" err="1" smtClean="0">
                          <a:latin typeface="Times New Roman" panose="02020603050405020304" pitchFamily="18" charset="0"/>
                          <a:cs typeface="Times New Roman" panose="02020603050405020304" pitchFamily="18" charset="0"/>
                        </a:rPr>
                        <a:t>Lần</a:t>
                      </a:r>
                      <a:r>
                        <a:rPr lang="en-US" sz="2400" dirty="0" smtClean="0">
                          <a:latin typeface="Times New Roman" panose="02020603050405020304" pitchFamily="18" charset="0"/>
                          <a:cs typeface="Times New Roman" panose="02020603050405020304" pitchFamily="18" charset="0"/>
                        </a:rPr>
                        <a:t> 1</a:t>
                      </a:r>
                      <a:endParaRPr lang="en-US" sz="2400" dirty="0">
                        <a:latin typeface="Times New Roman" panose="02020603050405020304" pitchFamily="18" charset="0"/>
                        <a:cs typeface="Times New Roman" panose="02020603050405020304" pitchFamily="18" charset="0"/>
                      </a:endParaRPr>
                    </a:p>
                  </a:txBody>
                  <a:tcPr/>
                </a:tc>
                <a:tc>
                  <a:txBody>
                    <a:bodyPr/>
                    <a:lstStyle/>
                    <a:p>
                      <a:r>
                        <a:rPr lang="en-US" sz="2400" dirty="0" err="1" smtClean="0">
                          <a:latin typeface="Times New Roman" panose="02020603050405020304" pitchFamily="18" charset="0"/>
                          <a:cs typeface="Times New Roman" panose="02020603050405020304" pitchFamily="18" charset="0"/>
                        </a:rPr>
                        <a:t>Lần</a:t>
                      </a:r>
                      <a:r>
                        <a:rPr lang="en-US" sz="2400" dirty="0" smtClean="0">
                          <a:latin typeface="Times New Roman" panose="02020603050405020304" pitchFamily="18" charset="0"/>
                          <a:cs typeface="Times New Roman" panose="02020603050405020304" pitchFamily="18" charset="0"/>
                        </a:rPr>
                        <a:t> 2</a:t>
                      </a:r>
                      <a:endParaRPr lang="en-US" sz="2400" dirty="0">
                        <a:latin typeface="Times New Roman" panose="02020603050405020304" pitchFamily="18" charset="0"/>
                        <a:cs typeface="Times New Roman" panose="02020603050405020304" pitchFamily="18" charset="0"/>
                      </a:endParaRPr>
                    </a:p>
                  </a:txBody>
                  <a:tcPr/>
                </a:tc>
                <a:tc>
                  <a:txBody>
                    <a:bodyPr/>
                    <a:lstStyle/>
                    <a:p>
                      <a:r>
                        <a:rPr lang="en-US" sz="2400" dirty="0" err="1" smtClean="0">
                          <a:latin typeface="Times New Roman" panose="02020603050405020304" pitchFamily="18" charset="0"/>
                          <a:cs typeface="Times New Roman" panose="02020603050405020304" pitchFamily="18" charset="0"/>
                        </a:rPr>
                        <a:t>Lần</a:t>
                      </a:r>
                      <a:r>
                        <a:rPr lang="en-US" sz="2400" dirty="0" smtClean="0">
                          <a:latin typeface="Times New Roman" panose="02020603050405020304" pitchFamily="18" charset="0"/>
                          <a:cs typeface="Times New Roman" panose="02020603050405020304" pitchFamily="18" charset="0"/>
                        </a:rPr>
                        <a:t> 3</a:t>
                      </a:r>
                      <a:endParaRPr lang="en-US" sz="2400" dirty="0">
                        <a:latin typeface="Times New Roman" panose="02020603050405020304" pitchFamily="18" charset="0"/>
                        <a:cs typeface="Times New Roman" panose="02020603050405020304" pitchFamily="18" charset="0"/>
                      </a:endParaRPr>
                    </a:p>
                  </a:txBody>
                  <a:tcPr/>
                </a:tc>
                <a:tc>
                  <a:txBody>
                    <a:bodyPr/>
                    <a:lstStyle/>
                    <a:p>
                      <a:r>
                        <a:rPr lang="en-US" sz="2400" dirty="0" err="1" smtClean="0">
                          <a:latin typeface="Times New Roman" panose="02020603050405020304" pitchFamily="18" charset="0"/>
                          <a:cs typeface="Times New Roman" panose="02020603050405020304" pitchFamily="18" charset="0"/>
                        </a:rPr>
                        <a:t>Trung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bình</a:t>
                      </a:r>
                      <a:endParaRPr lang="en-US" sz="2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684416157"/>
                  </a:ext>
                </a:extLst>
              </a:tr>
              <a:tr h="381849">
                <a:tc>
                  <a:txBody>
                    <a:bodyPr/>
                    <a:lstStyle/>
                    <a:p>
                      <a:r>
                        <a:rPr lang="en-US" sz="2400" dirty="0" err="1" smtClean="0">
                          <a:latin typeface="Times New Roman" panose="02020603050405020304" pitchFamily="18" charset="0"/>
                          <a:cs typeface="Times New Roman" panose="02020603050405020304" pitchFamily="18" charset="0"/>
                        </a:rPr>
                        <a:t>Mặt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gỗ</a:t>
                      </a:r>
                      <a:endParaRPr lang="en-US" sz="2400" dirty="0">
                        <a:latin typeface="Times New Roman" panose="02020603050405020304" pitchFamily="18" charset="0"/>
                        <a:cs typeface="Times New Roman" panose="02020603050405020304" pitchFamily="18" charset="0"/>
                      </a:endParaRPr>
                    </a:p>
                  </a:txBody>
                  <a:tcPr/>
                </a:tc>
                <a:tc>
                  <a:txBody>
                    <a:bodyPr/>
                    <a:lstStyle/>
                    <a:p>
                      <a:endParaRPr lang="en-US" sz="2400">
                        <a:latin typeface="Times New Roman" panose="02020603050405020304" pitchFamily="18" charset="0"/>
                        <a:cs typeface="Times New Roman" panose="02020603050405020304" pitchFamily="18" charset="0"/>
                      </a:endParaRPr>
                    </a:p>
                  </a:txBody>
                  <a:tcPr/>
                </a:tc>
                <a:tc>
                  <a:txBody>
                    <a:bodyPr/>
                    <a:lstStyle/>
                    <a:p>
                      <a:endParaRPr lang="en-US" sz="2400">
                        <a:latin typeface="Times New Roman" panose="02020603050405020304" pitchFamily="18" charset="0"/>
                        <a:cs typeface="Times New Roman" panose="02020603050405020304" pitchFamily="18" charset="0"/>
                      </a:endParaRPr>
                    </a:p>
                  </a:txBody>
                  <a:tcPr/>
                </a:tc>
                <a:tc>
                  <a:txBody>
                    <a:bodyPr/>
                    <a:lstStyle/>
                    <a:p>
                      <a:endParaRPr lang="en-US" sz="2400">
                        <a:latin typeface="Times New Roman" panose="02020603050405020304" pitchFamily="18" charset="0"/>
                        <a:cs typeface="Times New Roman" panose="02020603050405020304" pitchFamily="18" charset="0"/>
                      </a:endParaRPr>
                    </a:p>
                  </a:txBody>
                  <a:tcPr/>
                </a:tc>
                <a:tc>
                  <a:txBody>
                    <a:bodyPr/>
                    <a:lstStyle/>
                    <a:p>
                      <a:endParaRPr lang="en-US" sz="2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149312584"/>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499607203"/>
              </p:ext>
            </p:extLst>
          </p:nvPr>
        </p:nvGraphicFramePr>
        <p:xfrm>
          <a:off x="838199" y="2907540"/>
          <a:ext cx="10630095" cy="457200"/>
        </p:xfrm>
        <a:graphic>
          <a:graphicData uri="http://schemas.openxmlformats.org/drawingml/2006/table">
            <a:tbl>
              <a:tblPr firstRow="1" bandRow="1">
                <a:tableStyleId>{5C22544A-7EE6-4342-B048-85BDC9FD1C3A}</a:tableStyleId>
              </a:tblPr>
              <a:tblGrid>
                <a:gridCol w="2126019">
                  <a:extLst>
                    <a:ext uri="{9D8B030D-6E8A-4147-A177-3AD203B41FA5}">
                      <a16:colId xmlns:a16="http://schemas.microsoft.com/office/drawing/2014/main" val="1122773625"/>
                    </a:ext>
                  </a:extLst>
                </a:gridCol>
                <a:gridCol w="2126019">
                  <a:extLst>
                    <a:ext uri="{9D8B030D-6E8A-4147-A177-3AD203B41FA5}">
                      <a16:colId xmlns:a16="http://schemas.microsoft.com/office/drawing/2014/main" val="3455393797"/>
                    </a:ext>
                  </a:extLst>
                </a:gridCol>
                <a:gridCol w="2126019">
                  <a:extLst>
                    <a:ext uri="{9D8B030D-6E8A-4147-A177-3AD203B41FA5}">
                      <a16:colId xmlns:a16="http://schemas.microsoft.com/office/drawing/2014/main" val="3209251975"/>
                    </a:ext>
                  </a:extLst>
                </a:gridCol>
                <a:gridCol w="2126019">
                  <a:extLst>
                    <a:ext uri="{9D8B030D-6E8A-4147-A177-3AD203B41FA5}">
                      <a16:colId xmlns:a16="http://schemas.microsoft.com/office/drawing/2014/main" val="2436867413"/>
                    </a:ext>
                  </a:extLst>
                </a:gridCol>
                <a:gridCol w="2126019">
                  <a:extLst>
                    <a:ext uri="{9D8B030D-6E8A-4147-A177-3AD203B41FA5}">
                      <a16:colId xmlns:a16="http://schemas.microsoft.com/office/drawing/2014/main" val="1557141966"/>
                    </a:ext>
                  </a:extLst>
                </a:gridCol>
              </a:tblGrid>
              <a:tr h="381849">
                <a:tc>
                  <a:txBody>
                    <a:bodyPr/>
                    <a:lstStyle/>
                    <a:p>
                      <a:r>
                        <a:rPr lang="en-US" sz="2400" b="0" dirty="0" err="1" smtClean="0">
                          <a:solidFill>
                            <a:schemeClr val="tx1"/>
                          </a:solidFill>
                          <a:latin typeface="Times New Roman" panose="02020603050405020304" pitchFamily="18" charset="0"/>
                          <a:cs typeface="Times New Roman" panose="02020603050405020304" pitchFamily="18" charset="0"/>
                        </a:rPr>
                        <a:t>Mặt</a:t>
                      </a:r>
                      <a:r>
                        <a:rPr lang="en-US" sz="2400" b="0" dirty="0" smtClean="0">
                          <a:solidFill>
                            <a:schemeClr val="tx1"/>
                          </a:solidFill>
                          <a:latin typeface="Times New Roman" panose="02020603050405020304" pitchFamily="18" charset="0"/>
                          <a:cs typeface="Times New Roman" panose="02020603050405020304" pitchFamily="18" charset="0"/>
                        </a:rPr>
                        <a:t> </a:t>
                      </a:r>
                      <a:r>
                        <a:rPr lang="en-US" sz="2400" b="0" dirty="0" err="1" smtClean="0">
                          <a:solidFill>
                            <a:schemeClr val="tx1"/>
                          </a:solidFill>
                          <a:latin typeface="Times New Roman" panose="02020603050405020304" pitchFamily="18" charset="0"/>
                          <a:cs typeface="Times New Roman" panose="02020603050405020304" pitchFamily="18" charset="0"/>
                        </a:rPr>
                        <a:t>giấy</a:t>
                      </a:r>
                      <a:endParaRPr lang="en-US" sz="2400" b="0" dirty="0">
                        <a:solidFill>
                          <a:schemeClr val="tx1"/>
                        </a:solidFill>
                        <a:latin typeface="Times New Roman" panose="02020603050405020304" pitchFamily="18" charset="0"/>
                        <a:cs typeface="Times New Roman" panose="02020603050405020304" pitchFamily="18" charset="0"/>
                      </a:endParaRPr>
                    </a:p>
                  </a:txBody>
                  <a:tcPr>
                    <a:solidFill>
                      <a:schemeClr val="accent5">
                        <a:lumMod val="20000"/>
                        <a:lumOff val="80000"/>
                      </a:schemeClr>
                    </a:solidFill>
                  </a:tcPr>
                </a:tc>
                <a:tc>
                  <a:txBody>
                    <a:bodyPr/>
                    <a:lstStyle/>
                    <a:p>
                      <a:endParaRPr lang="en-US" sz="2400" b="0" dirty="0">
                        <a:solidFill>
                          <a:schemeClr val="tx1"/>
                        </a:solidFill>
                        <a:latin typeface="Times New Roman" panose="02020603050405020304" pitchFamily="18" charset="0"/>
                        <a:cs typeface="Times New Roman" panose="02020603050405020304" pitchFamily="18" charset="0"/>
                      </a:endParaRPr>
                    </a:p>
                  </a:txBody>
                  <a:tcPr>
                    <a:solidFill>
                      <a:schemeClr val="accent5">
                        <a:lumMod val="20000"/>
                        <a:lumOff val="80000"/>
                      </a:schemeClr>
                    </a:solidFill>
                  </a:tcPr>
                </a:tc>
                <a:tc>
                  <a:txBody>
                    <a:bodyPr/>
                    <a:lstStyle/>
                    <a:p>
                      <a:endParaRPr lang="en-US" sz="2400" b="0">
                        <a:solidFill>
                          <a:schemeClr val="tx1"/>
                        </a:solidFill>
                        <a:latin typeface="Times New Roman" panose="02020603050405020304" pitchFamily="18" charset="0"/>
                        <a:cs typeface="Times New Roman" panose="02020603050405020304" pitchFamily="18" charset="0"/>
                      </a:endParaRPr>
                    </a:p>
                  </a:txBody>
                  <a:tcPr>
                    <a:solidFill>
                      <a:schemeClr val="accent5">
                        <a:lumMod val="20000"/>
                        <a:lumOff val="80000"/>
                      </a:schemeClr>
                    </a:solidFill>
                  </a:tcPr>
                </a:tc>
                <a:tc>
                  <a:txBody>
                    <a:bodyPr/>
                    <a:lstStyle/>
                    <a:p>
                      <a:endParaRPr lang="en-US" sz="2400" b="0">
                        <a:solidFill>
                          <a:schemeClr val="tx1"/>
                        </a:solidFill>
                        <a:latin typeface="Times New Roman" panose="02020603050405020304" pitchFamily="18" charset="0"/>
                        <a:cs typeface="Times New Roman" panose="02020603050405020304" pitchFamily="18" charset="0"/>
                      </a:endParaRPr>
                    </a:p>
                  </a:txBody>
                  <a:tcPr>
                    <a:solidFill>
                      <a:schemeClr val="accent5">
                        <a:lumMod val="20000"/>
                        <a:lumOff val="80000"/>
                      </a:schemeClr>
                    </a:solidFill>
                  </a:tcPr>
                </a:tc>
                <a:tc>
                  <a:txBody>
                    <a:bodyPr/>
                    <a:lstStyle/>
                    <a:p>
                      <a:endParaRPr lang="en-US" sz="2400" b="0" dirty="0">
                        <a:solidFill>
                          <a:schemeClr val="tx1"/>
                        </a:solidFill>
                        <a:latin typeface="Times New Roman" panose="02020603050405020304" pitchFamily="18" charset="0"/>
                        <a:cs typeface="Times New Roman" panose="02020603050405020304" pitchFamily="18" charset="0"/>
                      </a:endParaRPr>
                    </a:p>
                  </a:txBody>
                  <a:tcPr>
                    <a:solidFill>
                      <a:schemeClr val="accent5">
                        <a:lumMod val="20000"/>
                        <a:lumOff val="80000"/>
                      </a:schemeClr>
                    </a:solidFill>
                  </a:tcPr>
                </a:tc>
                <a:extLst>
                  <a:ext uri="{0D108BD9-81ED-4DB2-BD59-A6C34878D82A}">
                    <a16:rowId xmlns:a16="http://schemas.microsoft.com/office/drawing/2014/main" val="3314392553"/>
                  </a:ext>
                </a:extLst>
              </a:tr>
            </a:tbl>
          </a:graphicData>
        </a:graphic>
      </p:graphicFrame>
      <p:sp>
        <p:nvSpPr>
          <p:cNvPr id="6" name="TextBox 5"/>
          <p:cNvSpPr txBox="1"/>
          <p:nvPr/>
        </p:nvSpPr>
        <p:spPr>
          <a:xfrm>
            <a:off x="1280160" y="3996817"/>
            <a:ext cx="10342879" cy="584775"/>
          </a:xfrm>
          <a:prstGeom prst="rect">
            <a:avLst/>
          </a:prstGeom>
          <a:noFill/>
        </p:spPr>
        <p:txBody>
          <a:bodyPr wrap="square" rtlCol="0">
            <a:spAutoFit/>
          </a:bodyPr>
          <a:lstStyle/>
          <a:p>
            <a:r>
              <a:rPr lang="en-US" sz="3200" dirty="0" err="1" smtClean="0">
                <a:latin typeface="Times New Roman" panose="02020603050405020304" pitchFamily="18" charset="0"/>
                <a:cs typeface="Times New Roman" panose="02020603050405020304" pitchFamily="18" charset="0"/>
              </a:rPr>
              <a:t>Thảo</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luận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và</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phân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tích</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các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câu</a:t>
            </a:r>
            <a:r>
              <a:rPr lang="en-US" sz="3200" dirty="0" smtClean="0">
                <a:latin typeface="Times New Roman" panose="02020603050405020304" pitchFamily="18" charset="0"/>
                <a:cs typeface="Times New Roman" panose="02020603050405020304" pitchFamily="18" charset="0"/>
              </a:rPr>
              <a:t> a; b;  </a:t>
            </a:r>
            <a:r>
              <a:rPr lang="en-US" sz="3200" dirty="0" err="1" smtClean="0">
                <a:latin typeface="Times New Roman" panose="02020603050405020304" pitchFamily="18" charset="0"/>
                <a:cs typeface="Times New Roman" panose="02020603050405020304" pitchFamily="18" charset="0"/>
              </a:rPr>
              <a:t>Trang</a:t>
            </a:r>
            <a:r>
              <a:rPr lang="en-US" sz="3200" dirty="0" smtClean="0">
                <a:latin typeface="Times New Roman" panose="02020603050405020304" pitchFamily="18" charset="0"/>
                <a:cs typeface="Times New Roman" panose="02020603050405020304" pitchFamily="18" charset="0"/>
              </a:rPr>
              <a:t> 74 SGK</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0474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II. MA SÁT TRƯỢT</a:t>
            </a:r>
            <a:endParaRPr lang="en-US" b="1" dirty="0">
              <a:latin typeface="Times New Roman" panose="02020603050405020304" pitchFamily="18" charset="0"/>
              <a:cs typeface="Times New Roman" panose="02020603050405020304" pitchFamily="18" charset="0"/>
            </a:endParaRPr>
          </a:p>
        </p:txBody>
      </p:sp>
      <p:sp>
        <p:nvSpPr>
          <p:cNvPr id="3" name="TextBox 2"/>
          <p:cNvSpPr txBox="1"/>
          <p:nvPr/>
        </p:nvSpPr>
        <p:spPr>
          <a:xfrm>
            <a:off x="780952" y="3550540"/>
            <a:ext cx="10630095" cy="2062103"/>
          </a:xfrm>
          <a:prstGeom prst="rect">
            <a:avLst/>
          </a:prstGeom>
          <a:noFill/>
        </p:spPr>
        <p:txBody>
          <a:bodyPr wrap="square" rtlCol="0">
            <a:spAutoFit/>
          </a:bodyPr>
          <a:lstStyle/>
          <a:p>
            <a:pPr marL="342900" indent="-342900" algn="just">
              <a:buAutoNum type="alphaLcPeriod"/>
            </a:pPr>
            <a:r>
              <a:rPr lang="en-US" sz="3200" dirty="0" err="1" smtClean="0">
                <a:latin typeface="Times New Roman" panose="02020603050405020304" pitchFamily="18" charset="0"/>
                <a:cs typeface="Times New Roman" panose="02020603050405020304" pitchFamily="18" charset="0"/>
              </a:rPr>
              <a:t>Lực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tác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dụng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lên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khối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gỗ</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gồm</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Trọng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lực</a:t>
            </a:r>
            <a:r>
              <a:rPr lang="en-US" sz="3200" dirty="0" smtClean="0">
                <a:latin typeface="Times New Roman" panose="02020603050405020304" pitchFamily="18" charset="0"/>
                <a:cs typeface="Times New Roman" panose="02020603050405020304" pitchFamily="18" charset="0"/>
              </a:rPr>
              <a:t> P; </a:t>
            </a:r>
            <a:r>
              <a:rPr lang="en-US" sz="3200" dirty="0" err="1" smtClean="0">
                <a:latin typeface="Times New Roman" panose="02020603050405020304" pitchFamily="18" charset="0"/>
                <a:cs typeface="Times New Roman" panose="02020603050405020304" pitchFamily="18" charset="0"/>
              </a:rPr>
              <a:t>Phản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lực</a:t>
            </a:r>
            <a:r>
              <a:rPr lang="en-US" sz="3200" dirty="0" smtClean="0">
                <a:latin typeface="Times New Roman" panose="02020603050405020304" pitchFamily="18" charset="0"/>
                <a:cs typeface="Times New Roman" panose="02020603050405020304" pitchFamily="18" charset="0"/>
              </a:rPr>
              <a:t> N; </a:t>
            </a:r>
            <a:r>
              <a:rPr lang="en-US" sz="3200" dirty="0" err="1" smtClean="0">
                <a:latin typeface="Times New Roman" panose="02020603050405020304" pitchFamily="18" charset="0"/>
                <a:cs typeface="Times New Roman" panose="02020603050405020304" pitchFamily="18" charset="0"/>
              </a:rPr>
              <a:t>Lực</a:t>
            </a:r>
            <a:r>
              <a:rPr lang="en-US" sz="3200" dirty="0" smtClean="0">
                <a:latin typeface="Times New Roman" panose="02020603050405020304" pitchFamily="18" charset="0"/>
                <a:cs typeface="Times New Roman" panose="02020603050405020304" pitchFamily="18" charset="0"/>
              </a:rPr>
              <a:t> ma </a:t>
            </a:r>
            <a:r>
              <a:rPr lang="en-US" sz="3200" dirty="0" err="1" smtClean="0">
                <a:latin typeface="Times New Roman" panose="02020603050405020304" pitchFamily="18" charset="0"/>
                <a:cs typeface="Times New Roman" panose="02020603050405020304" pitchFamily="18" charset="0"/>
              </a:rPr>
              <a:t>sát</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trượt</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F</a:t>
            </a:r>
            <a:r>
              <a:rPr lang="en-US" sz="3200" baseline="-25000" dirty="0" err="1" smtClean="0">
                <a:latin typeface="Times New Roman" panose="02020603050405020304" pitchFamily="18" charset="0"/>
                <a:cs typeface="Times New Roman" panose="02020603050405020304" pitchFamily="18" charset="0"/>
              </a:rPr>
              <a:t>mst</a:t>
            </a:r>
            <a:r>
              <a:rPr lang="en-US" sz="3200" dirty="0" smtClean="0">
                <a:latin typeface="Times New Roman" panose="02020603050405020304" pitchFamily="18" charset="0"/>
                <a:cs typeface="Times New Roman" panose="02020603050405020304" pitchFamily="18" charset="0"/>
              </a:rPr>
              <a:t> ; </a:t>
            </a:r>
            <a:r>
              <a:rPr lang="en-US" sz="3200" dirty="0" err="1" smtClean="0">
                <a:latin typeface="Times New Roman" panose="02020603050405020304" pitchFamily="18" charset="0"/>
                <a:cs typeface="Times New Roman" panose="02020603050405020304" pitchFamily="18" charset="0"/>
              </a:rPr>
              <a:t>lực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đàn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hồi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của</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lực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kế</a:t>
            </a:r>
            <a:r>
              <a:rPr lang="en-US" sz="3200" dirty="0" smtClean="0">
                <a:latin typeface="Times New Roman" panose="02020603050405020304" pitchFamily="18" charset="0"/>
                <a:cs typeface="Times New Roman" panose="02020603050405020304" pitchFamily="18" charset="0"/>
              </a:rPr>
              <a:t>.</a:t>
            </a:r>
          </a:p>
          <a:p>
            <a:pPr algn="just"/>
            <a:r>
              <a:rPr lang="en-US" sz="3200" dirty="0" smtClean="0">
                <a:latin typeface="Times New Roman" panose="02020603050405020304" pitchFamily="18" charset="0"/>
                <a:cs typeface="Times New Roman" panose="02020603050405020304" pitchFamily="18" charset="0"/>
              </a:rPr>
              <a:t>Do </a:t>
            </a:r>
            <a:r>
              <a:rPr lang="en-US" sz="3200" dirty="0" err="1" smtClean="0">
                <a:latin typeface="Times New Roman" panose="02020603050405020304" pitchFamily="18" charset="0"/>
                <a:cs typeface="Times New Roman" panose="02020603050405020304" pitchFamily="18" charset="0"/>
              </a:rPr>
              <a:t>vật</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trượt</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đều</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nên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theo</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định</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luật</a:t>
            </a:r>
            <a:r>
              <a:rPr lang="en-US" sz="3200" dirty="0" smtClean="0">
                <a:latin typeface="Times New Roman" panose="02020603050405020304" pitchFamily="18" charset="0"/>
                <a:cs typeface="Times New Roman" panose="02020603050405020304" pitchFamily="18" charset="0"/>
              </a:rPr>
              <a:t> I Newton </a:t>
            </a:r>
            <a:r>
              <a:rPr lang="en-US" sz="3200" dirty="0" err="1" smtClean="0">
                <a:latin typeface="Times New Roman" panose="02020603050405020304" pitchFamily="18" charset="0"/>
                <a:cs typeface="Times New Roman" panose="02020603050405020304" pitchFamily="18" charset="0"/>
              </a:rPr>
              <a:t>thì</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lực</a:t>
            </a:r>
            <a:r>
              <a:rPr lang="en-US" sz="3200" dirty="0" smtClean="0">
                <a:latin typeface="Times New Roman" panose="02020603050405020304" pitchFamily="18" charset="0"/>
                <a:cs typeface="Times New Roman" panose="02020603050405020304" pitchFamily="18" charset="0"/>
              </a:rPr>
              <a:t> ma </a:t>
            </a:r>
            <a:r>
              <a:rPr lang="en-US" sz="3200" dirty="0" err="1" smtClean="0">
                <a:latin typeface="Times New Roman" panose="02020603050405020304" pitchFamily="18" charset="0"/>
                <a:cs typeface="Times New Roman" panose="02020603050405020304" pitchFamily="18" charset="0"/>
              </a:rPr>
              <a:t>sát</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trượt</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bằng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lực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đàn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hồi</a:t>
            </a:r>
            <a:r>
              <a:rPr lang="en-US" sz="3200" dirty="0" smtClean="0">
                <a:latin typeface="Times New Roman" panose="02020603050405020304" pitchFamily="18" charset="0"/>
                <a:cs typeface="Times New Roman" panose="02020603050405020304" pitchFamily="18" charset="0"/>
              </a:rPr>
              <a:t> ( </a:t>
            </a:r>
            <a:r>
              <a:rPr lang="en-US" sz="3200" dirty="0" err="1" smtClean="0">
                <a:latin typeface="Times New Roman" panose="02020603050405020304" pitchFamily="18" charset="0"/>
                <a:cs typeface="Times New Roman" panose="02020603050405020304" pitchFamily="18" charset="0"/>
              </a:rPr>
              <a:t>bằng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số</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chỉ</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lực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kế</a:t>
            </a:r>
            <a:r>
              <a:rPr lang="en-US" sz="3200" dirty="0" smtClean="0">
                <a:latin typeface="Times New Roman" panose="02020603050405020304" pitchFamily="18" charset="0"/>
                <a:cs typeface="Times New Roman" panose="02020603050405020304" pitchFamily="18" charset="0"/>
              </a:rPr>
              <a:t>)  </a:t>
            </a:r>
            <a:endParaRPr lang="en-US" sz="3200" dirty="0">
              <a:latin typeface="Times New Roman" panose="02020603050405020304" pitchFamily="18" charset="0"/>
              <a:cs typeface="Times New Roman" panose="02020603050405020304" pitchFamily="18" charset="0"/>
            </a:endParaRPr>
          </a:p>
        </p:txBody>
      </p:sp>
      <p:sp>
        <p:nvSpPr>
          <p:cNvPr id="7" name="TextBox 6"/>
          <p:cNvSpPr txBox="1"/>
          <p:nvPr/>
        </p:nvSpPr>
        <p:spPr>
          <a:xfrm>
            <a:off x="780952" y="6063175"/>
            <a:ext cx="9762979" cy="584775"/>
          </a:xfrm>
          <a:prstGeom prst="rect">
            <a:avLst/>
          </a:prstGeom>
          <a:noFill/>
        </p:spPr>
        <p:txBody>
          <a:bodyPr wrap="square" rtlCol="0">
            <a:spAutoFit/>
          </a:bodyPr>
          <a:lstStyle/>
          <a:p>
            <a:r>
              <a:rPr lang="en-US" sz="3200" dirty="0" smtClean="0">
                <a:latin typeface="Times New Roman" panose="02020603050405020304" pitchFamily="18" charset="0"/>
                <a:cs typeface="Times New Roman" panose="02020603050405020304" pitchFamily="18" charset="0"/>
              </a:rPr>
              <a:t>b. </a:t>
            </a:r>
            <a:r>
              <a:rPr lang="en-US" sz="3200" dirty="0" err="1" smtClean="0">
                <a:latin typeface="Times New Roman" panose="02020603050405020304" pitchFamily="18" charset="0"/>
                <a:cs typeface="Times New Roman" panose="02020603050405020304" pitchFamily="18" charset="0"/>
              </a:rPr>
              <a:t>mặt</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giấy</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mặt</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gỗ</a:t>
            </a:r>
            <a:endParaRPr lang="en-US" sz="3200" dirty="0">
              <a:latin typeface="Times New Roman" panose="02020603050405020304" pitchFamily="18" charset="0"/>
              <a:cs typeface="Times New Roman" panose="02020603050405020304" pitchFamily="18" charset="0"/>
            </a:endParaRPr>
          </a:p>
        </p:txBody>
      </p:sp>
      <p:graphicFrame>
        <p:nvGraphicFramePr>
          <p:cNvPr id="8" name="Table 7"/>
          <p:cNvGraphicFramePr>
            <a:graphicFrameLocks noGrp="1"/>
          </p:cNvGraphicFramePr>
          <p:nvPr>
            <p:extLst>
              <p:ext uri="{D42A27DB-BD31-4B8C-83A1-F6EECF244321}">
                <p14:modId xmlns:p14="http://schemas.microsoft.com/office/powerpoint/2010/main" val="1772263452"/>
              </p:ext>
            </p:extLst>
          </p:nvPr>
        </p:nvGraphicFramePr>
        <p:xfrm>
          <a:off x="838200" y="1535940"/>
          <a:ext cx="10630095" cy="1371600"/>
        </p:xfrm>
        <a:graphic>
          <a:graphicData uri="http://schemas.openxmlformats.org/drawingml/2006/table">
            <a:tbl>
              <a:tblPr firstRow="1" bandRow="1">
                <a:tableStyleId>{5C22544A-7EE6-4342-B048-85BDC9FD1C3A}</a:tableStyleId>
              </a:tblPr>
              <a:tblGrid>
                <a:gridCol w="2126019">
                  <a:extLst>
                    <a:ext uri="{9D8B030D-6E8A-4147-A177-3AD203B41FA5}">
                      <a16:colId xmlns:a16="http://schemas.microsoft.com/office/drawing/2014/main" val="609952671"/>
                    </a:ext>
                  </a:extLst>
                </a:gridCol>
                <a:gridCol w="2126019">
                  <a:extLst>
                    <a:ext uri="{9D8B030D-6E8A-4147-A177-3AD203B41FA5}">
                      <a16:colId xmlns:a16="http://schemas.microsoft.com/office/drawing/2014/main" val="2616275996"/>
                    </a:ext>
                  </a:extLst>
                </a:gridCol>
                <a:gridCol w="2126019">
                  <a:extLst>
                    <a:ext uri="{9D8B030D-6E8A-4147-A177-3AD203B41FA5}">
                      <a16:colId xmlns:a16="http://schemas.microsoft.com/office/drawing/2014/main" val="187494357"/>
                    </a:ext>
                  </a:extLst>
                </a:gridCol>
                <a:gridCol w="2126019">
                  <a:extLst>
                    <a:ext uri="{9D8B030D-6E8A-4147-A177-3AD203B41FA5}">
                      <a16:colId xmlns:a16="http://schemas.microsoft.com/office/drawing/2014/main" val="578751983"/>
                    </a:ext>
                  </a:extLst>
                </a:gridCol>
                <a:gridCol w="2126019">
                  <a:extLst>
                    <a:ext uri="{9D8B030D-6E8A-4147-A177-3AD203B41FA5}">
                      <a16:colId xmlns:a16="http://schemas.microsoft.com/office/drawing/2014/main" val="325739816"/>
                    </a:ext>
                  </a:extLst>
                </a:gridCol>
              </a:tblGrid>
              <a:tr h="381849">
                <a:tc rowSpan="2">
                  <a:txBody>
                    <a:bodyPr/>
                    <a:lstStyle/>
                    <a:p>
                      <a:r>
                        <a:rPr lang="en-US" sz="2400" dirty="0" err="1" smtClean="0">
                          <a:latin typeface="Times New Roman" panose="02020603050405020304" pitchFamily="18" charset="0"/>
                          <a:cs typeface="Times New Roman" panose="02020603050405020304" pitchFamily="18" charset="0"/>
                        </a:rPr>
                        <a:t>Bề</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mặt</a:t>
                      </a:r>
                      <a:r>
                        <a:rPr lang="en-US" sz="2400" baseline="0" dirty="0" smtClean="0">
                          <a:latin typeface="Times New Roman" panose="02020603050405020304" pitchFamily="18" charset="0"/>
                          <a:cs typeface="Times New Roman" panose="02020603050405020304" pitchFamily="18" charset="0"/>
                        </a:rPr>
                        <a:t> </a:t>
                      </a:r>
                      <a:r>
                        <a:rPr lang="en-US" sz="2400" baseline="0" dirty="0" err="1" smtClean="0">
                          <a:latin typeface="Times New Roman" panose="02020603050405020304" pitchFamily="18" charset="0"/>
                          <a:cs typeface="Times New Roman" panose="02020603050405020304" pitchFamily="18" charset="0"/>
                        </a:rPr>
                        <a:t>tiếp</a:t>
                      </a:r>
                      <a:r>
                        <a:rPr lang="en-US" sz="2400" baseline="0" dirty="0" smtClean="0">
                          <a:latin typeface="Times New Roman" panose="02020603050405020304" pitchFamily="18" charset="0"/>
                          <a:cs typeface="Times New Roman" panose="02020603050405020304" pitchFamily="18" charset="0"/>
                        </a:rPr>
                        <a:t> </a:t>
                      </a:r>
                      <a:r>
                        <a:rPr lang="en-US" sz="2400" baseline="0" dirty="0" err="1" smtClean="0">
                          <a:latin typeface="Times New Roman" panose="02020603050405020304" pitchFamily="18" charset="0"/>
                          <a:cs typeface="Times New Roman" panose="02020603050405020304" pitchFamily="18" charset="0"/>
                        </a:rPr>
                        <a:t>xúc</a:t>
                      </a:r>
                      <a:endParaRPr lang="en-US" sz="2400" dirty="0">
                        <a:latin typeface="Times New Roman" panose="02020603050405020304" pitchFamily="18" charset="0"/>
                        <a:cs typeface="Times New Roman" panose="02020603050405020304" pitchFamily="18" charset="0"/>
                      </a:endParaRPr>
                    </a:p>
                  </a:txBody>
                  <a:tcPr/>
                </a:tc>
                <a:tc gridSpan="4">
                  <a:txBody>
                    <a:bodyPr/>
                    <a:lstStyle/>
                    <a:p>
                      <a:pPr algn="ctr"/>
                      <a:r>
                        <a:rPr lang="en-US" sz="2400" dirty="0" err="1" smtClean="0">
                          <a:latin typeface="Times New Roman" panose="02020603050405020304" pitchFamily="18" charset="0"/>
                          <a:cs typeface="Times New Roman" panose="02020603050405020304" pitchFamily="18" charset="0"/>
                        </a:rPr>
                        <a:t>Độ</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lớn</a:t>
                      </a:r>
                      <a:r>
                        <a:rPr lang="en-US" sz="2400" baseline="0" dirty="0" smtClean="0">
                          <a:latin typeface="Times New Roman" panose="02020603050405020304" pitchFamily="18" charset="0"/>
                          <a:cs typeface="Times New Roman" panose="02020603050405020304" pitchFamily="18" charset="0"/>
                        </a:rPr>
                        <a:t> </a:t>
                      </a:r>
                      <a:r>
                        <a:rPr lang="en-US" sz="2400" baseline="0" dirty="0" err="1" smtClean="0">
                          <a:latin typeface="Times New Roman" panose="02020603050405020304" pitchFamily="18" charset="0"/>
                          <a:cs typeface="Times New Roman" panose="02020603050405020304" pitchFamily="18" charset="0"/>
                        </a:rPr>
                        <a:t>lực</a:t>
                      </a:r>
                      <a:r>
                        <a:rPr lang="en-US" sz="2400" baseline="0" dirty="0" smtClean="0">
                          <a:latin typeface="Times New Roman" panose="02020603050405020304" pitchFamily="18" charset="0"/>
                          <a:cs typeface="Times New Roman" panose="02020603050405020304" pitchFamily="18" charset="0"/>
                        </a:rPr>
                        <a:t> ma </a:t>
                      </a:r>
                      <a:r>
                        <a:rPr lang="en-US" sz="2400" baseline="0" dirty="0" err="1" smtClean="0">
                          <a:latin typeface="Times New Roman" panose="02020603050405020304" pitchFamily="18" charset="0"/>
                          <a:cs typeface="Times New Roman" panose="02020603050405020304" pitchFamily="18" charset="0"/>
                        </a:rPr>
                        <a:t>sát</a:t>
                      </a:r>
                      <a:r>
                        <a:rPr lang="en-US" sz="2400" baseline="0" dirty="0" smtClean="0">
                          <a:latin typeface="Times New Roman" panose="02020603050405020304" pitchFamily="18" charset="0"/>
                          <a:cs typeface="Times New Roman" panose="02020603050405020304" pitchFamily="18" charset="0"/>
                        </a:rPr>
                        <a:t> </a:t>
                      </a:r>
                      <a:r>
                        <a:rPr lang="en-US" sz="2400" baseline="0" dirty="0" err="1" smtClean="0">
                          <a:latin typeface="Times New Roman" panose="02020603050405020304" pitchFamily="18" charset="0"/>
                          <a:cs typeface="Times New Roman" panose="02020603050405020304" pitchFamily="18" charset="0"/>
                        </a:rPr>
                        <a:t>trượt</a:t>
                      </a:r>
                      <a:r>
                        <a:rPr lang="en-US" sz="2400" baseline="0" dirty="0" smtClean="0">
                          <a:latin typeface="Times New Roman" panose="02020603050405020304" pitchFamily="18" charset="0"/>
                          <a:cs typeface="Times New Roman" panose="02020603050405020304" pitchFamily="18" charset="0"/>
                        </a:rPr>
                        <a:t> ( N)</a:t>
                      </a:r>
                      <a:endParaRPr lang="en-US" sz="2400" dirty="0">
                        <a:latin typeface="Times New Roman" panose="02020603050405020304" pitchFamily="18" charset="0"/>
                        <a:cs typeface="Times New Roman" panose="02020603050405020304" pitchFamily="18" charset="0"/>
                      </a:endParaRP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3923889085"/>
                  </a:ext>
                </a:extLst>
              </a:tr>
              <a:tr h="381849">
                <a:tc vMerge="1">
                  <a:txBody>
                    <a:bodyPr/>
                    <a:lstStyle/>
                    <a:p>
                      <a:endParaRPr lang="en-US" dirty="0"/>
                    </a:p>
                  </a:txBody>
                  <a:tcPr/>
                </a:tc>
                <a:tc>
                  <a:txBody>
                    <a:bodyPr/>
                    <a:lstStyle/>
                    <a:p>
                      <a:r>
                        <a:rPr lang="en-US" sz="2400" dirty="0" err="1" smtClean="0">
                          <a:latin typeface="Times New Roman" panose="02020603050405020304" pitchFamily="18" charset="0"/>
                          <a:cs typeface="Times New Roman" panose="02020603050405020304" pitchFamily="18" charset="0"/>
                        </a:rPr>
                        <a:t>Lần</a:t>
                      </a:r>
                      <a:r>
                        <a:rPr lang="en-US" sz="2400" dirty="0" smtClean="0">
                          <a:latin typeface="Times New Roman" panose="02020603050405020304" pitchFamily="18" charset="0"/>
                          <a:cs typeface="Times New Roman" panose="02020603050405020304" pitchFamily="18" charset="0"/>
                        </a:rPr>
                        <a:t> 1</a:t>
                      </a:r>
                      <a:endParaRPr lang="en-US" sz="2400" dirty="0">
                        <a:latin typeface="Times New Roman" panose="02020603050405020304" pitchFamily="18" charset="0"/>
                        <a:cs typeface="Times New Roman" panose="02020603050405020304" pitchFamily="18" charset="0"/>
                      </a:endParaRPr>
                    </a:p>
                  </a:txBody>
                  <a:tcPr/>
                </a:tc>
                <a:tc>
                  <a:txBody>
                    <a:bodyPr/>
                    <a:lstStyle/>
                    <a:p>
                      <a:r>
                        <a:rPr lang="en-US" sz="2400" dirty="0" err="1" smtClean="0">
                          <a:latin typeface="Times New Roman" panose="02020603050405020304" pitchFamily="18" charset="0"/>
                          <a:cs typeface="Times New Roman" panose="02020603050405020304" pitchFamily="18" charset="0"/>
                        </a:rPr>
                        <a:t>Lần</a:t>
                      </a:r>
                      <a:r>
                        <a:rPr lang="en-US" sz="2400" dirty="0" smtClean="0">
                          <a:latin typeface="Times New Roman" panose="02020603050405020304" pitchFamily="18" charset="0"/>
                          <a:cs typeface="Times New Roman" panose="02020603050405020304" pitchFamily="18" charset="0"/>
                        </a:rPr>
                        <a:t> 2</a:t>
                      </a:r>
                      <a:endParaRPr lang="en-US" sz="2400" dirty="0">
                        <a:latin typeface="Times New Roman" panose="02020603050405020304" pitchFamily="18" charset="0"/>
                        <a:cs typeface="Times New Roman" panose="02020603050405020304" pitchFamily="18" charset="0"/>
                      </a:endParaRPr>
                    </a:p>
                  </a:txBody>
                  <a:tcPr/>
                </a:tc>
                <a:tc>
                  <a:txBody>
                    <a:bodyPr/>
                    <a:lstStyle/>
                    <a:p>
                      <a:r>
                        <a:rPr lang="en-US" sz="2400" dirty="0" err="1" smtClean="0">
                          <a:latin typeface="Times New Roman" panose="02020603050405020304" pitchFamily="18" charset="0"/>
                          <a:cs typeface="Times New Roman" panose="02020603050405020304" pitchFamily="18" charset="0"/>
                        </a:rPr>
                        <a:t>Lần</a:t>
                      </a:r>
                      <a:r>
                        <a:rPr lang="en-US" sz="2400" dirty="0" smtClean="0">
                          <a:latin typeface="Times New Roman" panose="02020603050405020304" pitchFamily="18" charset="0"/>
                          <a:cs typeface="Times New Roman" panose="02020603050405020304" pitchFamily="18" charset="0"/>
                        </a:rPr>
                        <a:t> 3</a:t>
                      </a:r>
                      <a:endParaRPr lang="en-US" sz="2400" dirty="0">
                        <a:latin typeface="Times New Roman" panose="02020603050405020304" pitchFamily="18" charset="0"/>
                        <a:cs typeface="Times New Roman" panose="02020603050405020304" pitchFamily="18" charset="0"/>
                      </a:endParaRPr>
                    </a:p>
                  </a:txBody>
                  <a:tcPr/>
                </a:tc>
                <a:tc>
                  <a:txBody>
                    <a:bodyPr/>
                    <a:lstStyle/>
                    <a:p>
                      <a:r>
                        <a:rPr lang="en-US" sz="2400" dirty="0" err="1" smtClean="0">
                          <a:latin typeface="Times New Roman" panose="02020603050405020304" pitchFamily="18" charset="0"/>
                          <a:cs typeface="Times New Roman" panose="02020603050405020304" pitchFamily="18" charset="0"/>
                        </a:rPr>
                        <a:t>Trung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bình</a:t>
                      </a:r>
                      <a:endParaRPr lang="en-US" sz="2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684416157"/>
                  </a:ext>
                </a:extLst>
              </a:tr>
              <a:tr h="381849">
                <a:tc>
                  <a:txBody>
                    <a:bodyPr/>
                    <a:lstStyle/>
                    <a:p>
                      <a:r>
                        <a:rPr lang="en-US" sz="2400" dirty="0" err="1" smtClean="0">
                          <a:latin typeface="Times New Roman" panose="02020603050405020304" pitchFamily="18" charset="0"/>
                          <a:cs typeface="Times New Roman" panose="02020603050405020304" pitchFamily="18" charset="0"/>
                        </a:rPr>
                        <a:t>Mặt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gỗ</a:t>
                      </a:r>
                      <a:endParaRPr lang="en-US" sz="2400" dirty="0">
                        <a:latin typeface="Times New Roman" panose="02020603050405020304" pitchFamily="18" charset="0"/>
                        <a:cs typeface="Times New Roman" panose="02020603050405020304" pitchFamily="18" charset="0"/>
                      </a:endParaRPr>
                    </a:p>
                  </a:txBody>
                  <a:tcPr/>
                </a:tc>
                <a:tc>
                  <a:txBody>
                    <a:bodyPr/>
                    <a:lstStyle/>
                    <a:p>
                      <a:endParaRPr lang="en-US" sz="2400">
                        <a:latin typeface="Times New Roman" panose="02020603050405020304" pitchFamily="18" charset="0"/>
                        <a:cs typeface="Times New Roman" panose="02020603050405020304" pitchFamily="18" charset="0"/>
                      </a:endParaRPr>
                    </a:p>
                  </a:txBody>
                  <a:tcPr/>
                </a:tc>
                <a:tc>
                  <a:txBody>
                    <a:bodyPr/>
                    <a:lstStyle/>
                    <a:p>
                      <a:endParaRPr lang="en-US" sz="2400">
                        <a:latin typeface="Times New Roman" panose="02020603050405020304" pitchFamily="18" charset="0"/>
                        <a:cs typeface="Times New Roman" panose="02020603050405020304" pitchFamily="18" charset="0"/>
                      </a:endParaRPr>
                    </a:p>
                  </a:txBody>
                  <a:tcPr/>
                </a:tc>
                <a:tc>
                  <a:txBody>
                    <a:bodyPr/>
                    <a:lstStyle/>
                    <a:p>
                      <a:endParaRPr lang="en-US" sz="2400">
                        <a:latin typeface="Times New Roman" panose="02020603050405020304" pitchFamily="18" charset="0"/>
                        <a:cs typeface="Times New Roman" panose="02020603050405020304" pitchFamily="18" charset="0"/>
                      </a:endParaRPr>
                    </a:p>
                  </a:txBody>
                  <a:tcPr/>
                </a:tc>
                <a:tc>
                  <a:txBody>
                    <a:bodyPr/>
                    <a:lstStyle/>
                    <a:p>
                      <a:endParaRPr lang="en-US" sz="2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149312584"/>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625166759"/>
              </p:ext>
            </p:extLst>
          </p:nvPr>
        </p:nvGraphicFramePr>
        <p:xfrm>
          <a:off x="838199" y="2907540"/>
          <a:ext cx="10630095" cy="457200"/>
        </p:xfrm>
        <a:graphic>
          <a:graphicData uri="http://schemas.openxmlformats.org/drawingml/2006/table">
            <a:tbl>
              <a:tblPr firstRow="1" bandRow="1">
                <a:tableStyleId>{5C22544A-7EE6-4342-B048-85BDC9FD1C3A}</a:tableStyleId>
              </a:tblPr>
              <a:tblGrid>
                <a:gridCol w="2126019">
                  <a:extLst>
                    <a:ext uri="{9D8B030D-6E8A-4147-A177-3AD203B41FA5}">
                      <a16:colId xmlns:a16="http://schemas.microsoft.com/office/drawing/2014/main" val="1122773625"/>
                    </a:ext>
                  </a:extLst>
                </a:gridCol>
                <a:gridCol w="2126019">
                  <a:extLst>
                    <a:ext uri="{9D8B030D-6E8A-4147-A177-3AD203B41FA5}">
                      <a16:colId xmlns:a16="http://schemas.microsoft.com/office/drawing/2014/main" val="3455393797"/>
                    </a:ext>
                  </a:extLst>
                </a:gridCol>
                <a:gridCol w="2126019">
                  <a:extLst>
                    <a:ext uri="{9D8B030D-6E8A-4147-A177-3AD203B41FA5}">
                      <a16:colId xmlns:a16="http://schemas.microsoft.com/office/drawing/2014/main" val="3209251975"/>
                    </a:ext>
                  </a:extLst>
                </a:gridCol>
                <a:gridCol w="2126019">
                  <a:extLst>
                    <a:ext uri="{9D8B030D-6E8A-4147-A177-3AD203B41FA5}">
                      <a16:colId xmlns:a16="http://schemas.microsoft.com/office/drawing/2014/main" val="2436867413"/>
                    </a:ext>
                  </a:extLst>
                </a:gridCol>
                <a:gridCol w="2126019">
                  <a:extLst>
                    <a:ext uri="{9D8B030D-6E8A-4147-A177-3AD203B41FA5}">
                      <a16:colId xmlns:a16="http://schemas.microsoft.com/office/drawing/2014/main" val="1557141966"/>
                    </a:ext>
                  </a:extLst>
                </a:gridCol>
              </a:tblGrid>
              <a:tr h="381849">
                <a:tc>
                  <a:txBody>
                    <a:bodyPr/>
                    <a:lstStyle/>
                    <a:p>
                      <a:r>
                        <a:rPr lang="en-US" sz="2400" b="0" dirty="0" err="1" smtClean="0">
                          <a:solidFill>
                            <a:schemeClr val="tx1"/>
                          </a:solidFill>
                          <a:latin typeface="Times New Roman" panose="02020603050405020304" pitchFamily="18" charset="0"/>
                          <a:cs typeface="Times New Roman" panose="02020603050405020304" pitchFamily="18" charset="0"/>
                        </a:rPr>
                        <a:t>Mặt</a:t>
                      </a:r>
                      <a:r>
                        <a:rPr lang="en-US" sz="2400" b="0" dirty="0" smtClean="0">
                          <a:solidFill>
                            <a:schemeClr val="tx1"/>
                          </a:solidFill>
                          <a:latin typeface="Times New Roman" panose="02020603050405020304" pitchFamily="18" charset="0"/>
                          <a:cs typeface="Times New Roman" panose="02020603050405020304" pitchFamily="18" charset="0"/>
                        </a:rPr>
                        <a:t> </a:t>
                      </a:r>
                      <a:r>
                        <a:rPr lang="en-US" sz="2400" b="0" dirty="0" err="1" smtClean="0">
                          <a:solidFill>
                            <a:schemeClr val="tx1"/>
                          </a:solidFill>
                          <a:latin typeface="Times New Roman" panose="02020603050405020304" pitchFamily="18" charset="0"/>
                          <a:cs typeface="Times New Roman" panose="02020603050405020304" pitchFamily="18" charset="0"/>
                        </a:rPr>
                        <a:t>giấy</a:t>
                      </a:r>
                      <a:endParaRPr lang="en-US" sz="2400" b="0" dirty="0">
                        <a:solidFill>
                          <a:schemeClr val="tx1"/>
                        </a:solidFill>
                        <a:latin typeface="Times New Roman" panose="02020603050405020304" pitchFamily="18" charset="0"/>
                        <a:cs typeface="Times New Roman" panose="02020603050405020304" pitchFamily="18" charset="0"/>
                      </a:endParaRPr>
                    </a:p>
                  </a:txBody>
                  <a:tcPr>
                    <a:solidFill>
                      <a:schemeClr val="accent5">
                        <a:lumMod val="20000"/>
                        <a:lumOff val="80000"/>
                      </a:schemeClr>
                    </a:solidFill>
                  </a:tcPr>
                </a:tc>
                <a:tc>
                  <a:txBody>
                    <a:bodyPr/>
                    <a:lstStyle/>
                    <a:p>
                      <a:endParaRPr lang="en-US" sz="2400" b="0" dirty="0">
                        <a:solidFill>
                          <a:schemeClr val="tx1"/>
                        </a:solidFill>
                        <a:latin typeface="Times New Roman" panose="02020603050405020304" pitchFamily="18" charset="0"/>
                        <a:cs typeface="Times New Roman" panose="02020603050405020304" pitchFamily="18" charset="0"/>
                      </a:endParaRPr>
                    </a:p>
                  </a:txBody>
                  <a:tcPr>
                    <a:solidFill>
                      <a:schemeClr val="accent5">
                        <a:lumMod val="20000"/>
                        <a:lumOff val="80000"/>
                      </a:schemeClr>
                    </a:solidFill>
                  </a:tcPr>
                </a:tc>
                <a:tc>
                  <a:txBody>
                    <a:bodyPr/>
                    <a:lstStyle/>
                    <a:p>
                      <a:endParaRPr lang="en-US" sz="2400" b="0">
                        <a:solidFill>
                          <a:schemeClr val="tx1"/>
                        </a:solidFill>
                        <a:latin typeface="Times New Roman" panose="02020603050405020304" pitchFamily="18" charset="0"/>
                        <a:cs typeface="Times New Roman" panose="02020603050405020304" pitchFamily="18" charset="0"/>
                      </a:endParaRPr>
                    </a:p>
                  </a:txBody>
                  <a:tcPr>
                    <a:solidFill>
                      <a:schemeClr val="accent5">
                        <a:lumMod val="20000"/>
                        <a:lumOff val="80000"/>
                      </a:schemeClr>
                    </a:solidFill>
                  </a:tcPr>
                </a:tc>
                <a:tc>
                  <a:txBody>
                    <a:bodyPr/>
                    <a:lstStyle/>
                    <a:p>
                      <a:endParaRPr lang="en-US" sz="2400" b="0">
                        <a:solidFill>
                          <a:schemeClr val="tx1"/>
                        </a:solidFill>
                        <a:latin typeface="Times New Roman" panose="02020603050405020304" pitchFamily="18" charset="0"/>
                        <a:cs typeface="Times New Roman" panose="02020603050405020304" pitchFamily="18" charset="0"/>
                      </a:endParaRPr>
                    </a:p>
                  </a:txBody>
                  <a:tcPr>
                    <a:solidFill>
                      <a:schemeClr val="accent5">
                        <a:lumMod val="20000"/>
                        <a:lumOff val="80000"/>
                      </a:schemeClr>
                    </a:solidFill>
                  </a:tcPr>
                </a:tc>
                <a:tc>
                  <a:txBody>
                    <a:bodyPr/>
                    <a:lstStyle/>
                    <a:p>
                      <a:endParaRPr lang="en-US" sz="2400" b="0" dirty="0">
                        <a:solidFill>
                          <a:schemeClr val="tx1"/>
                        </a:solidFill>
                        <a:latin typeface="Times New Roman" panose="02020603050405020304" pitchFamily="18" charset="0"/>
                        <a:cs typeface="Times New Roman" panose="02020603050405020304" pitchFamily="18" charset="0"/>
                      </a:endParaRPr>
                    </a:p>
                  </a:txBody>
                  <a:tcPr>
                    <a:solidFill>
                      <a:schemeClr val="accent5">
                        <a:lumMod val="20000"/>
                        <a:lumOff val="80000"/>
                      </a:schemeClr>
                    </a:solidFill>
                  </a:tcPr>
                </a:tc>
                <a:extLst>
                  <a:ext uri="{0D108BD9-81ED-4DB2-BD59-A6C34878D82A}">
                    <a16:rowId xmlns:a16="http://schemas.microsoft.com/office/drawing/2014/main" val="3314392553"/>
                  </a:ext>
                </a:extLst>
              </a:tr>
            </a:tbl>
          </a:graphicData>
        </a:graphic>
      </p:graphicFrame>
    </p:spTree>
    <p:extLst>
      <p:ext uri="{BB962C8B-B14F-4D97-AF65-F5344CB8AC3E}">
        <p14:creationId xmlns:p14="http://schemas.microsoft.com/office/powerpoint/2010/main" val="1153011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barn(inVertical)">
                                      <p:cBhvr>
                                        <p:cTn id="1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II. MA SÁT TRƯỢT</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921412" y="1881612"/>
            <a:ext cx="3171092" cy="692492"/>
          </a:xfrm>
        </p:spPr>
        <p:txBody>
          <a:bodyPr/>
          <a:lstStyle/>
          <a:p>
            <a:r>
              <a:rPr lang="en-US" b="1" dirty="0" err="1" smtClean="0"/>
              <a:t>Thí</a:t>
            </a:r>
            <a:r>
              <a:rPr lang="en-US" b="1" dirty="0" smtClean="0"/>
              <a:t> </a:t>
            </a:r>
            <a:r>
              <a:rPr lang="en-US" b="1" dirty="0" err="1" smtClean="0"/>
              <a:t>nghiệm</a:t>
            </a:r>
            <a:r>
              <a:rPr lang="en-US" b="1" dirty="0" smtClean="0"/>
              <a:t> 2.</a:t>
            </a:r>
            <a:endParaRPr lang="en-US" b="1" dirty="0"/>
          </a:p>
        </p:txBody>
      </p:sp>
      <p:pic>
        <p:nvPicPr>
          <p:cNvPr id="4" name="Picture 3"/>
          <p:cNvPicPr>
            <a:picLocks noChangeAspect="1"/>
          </p:cNvPicPr>
          <p:nvPr/>
        </p:nvPicPr>
        <p:blipFill>
          <a:blip r:embed="rId2"/>
          <a:stretch>
            <a:fillRect/>
          </a:stretch>
        </p:blipFill>
        <p:spPr>
          <a:xfrm>
            <a:off x="5092504" y="1825625"/>
            <a:ext cx="6076849" cy="2983182"/>
          </a:xfrm>
          <a:prstGeom prst="rect">
            <a:avLst/>
          </a:prstGeom>
        </p:spPr>
      </p:pic>
      <p:graphicFrame>
        <p:nvGraphicFramePr>
          <p:cNvPr id="5" name="Table 4"/>
          <p:cNvGraphicFramePr>
            <a:graphicFrameLocks noGrp="1"/>
          </p:cNvGraphicFramePr>
          <p:nvPr/>
        </p:nvGraphicFramePr>
        <p:xfrm>
          <a:off x="723704" y="4943744"/>
          <a:ext cx="10630095" cy="1145547"/>
        </p:xfrm>
        <a:graphic>
          <a:graphicData uri="http://schemas.openxmlformats.org/drawingml/2006/table">
            <a:tbl>
              <a:tblPr firstRow="1" bandRow="1">
                <a:tableStyleId>{5C22544A-7EE6-4342-B048-85BDC9FD1C3A}</a:tableStyleId>
              </a:tblPr>
              <a:tblGrid>
                <a:gridCol w="2126019">
                  <a:extLst>
                    <a:ext uri="{9D8B030D-6E8A-4147-A177-3AD203B41FA5}">
                      <a16:colId xmlns:a16="http://schemas.microsoft.com/office/drawing/2014/main" val="609952671"/>
                    </a:ext>
                  </a:extLst>
                </a:gridCol>
                <a:gridCol w="2126019">
                  <a:extLst>
                    <a:ext uri="{9D8B030D-6E8A-4147-A177-3AD203B41FA5}">
                      <a16:colId xmlns:a16="http://schemas.microsoft.com/office/drawing/2014/main" val="2616275996"/>
                    </a:ext>
                  </a:extLst>
                </a:gridCol>
                <a:gridCol w="2126019">
                  <a:extLst>
                    <a:ext uri="{9D8B030D-6E8A-4147-A177-3AD203B41FA5}">
                      <a16:colId xmlns:a16="http://schemas.microsoft.com/office/drawing/2014/main" val="187494357"/>
                    </a:ext>
                  </a:extLst>
                </a:gridCol>
                <a:gridCol w="2126019">
                  <a:extLst>
                    <a:ext uri="{9D8B030D-6E8A-4147-A177-3AD203B41FA5}">
                      <a16:colId xmlns:a16="http://schemas.microsoft.com/office/drawing/2014/main" val="578751983"/>
                    </a:ext>
                  </a:extLst>
                </a:gridCol>
                <a:gridCol w="2126019">
                  <a:extLst>
                    <a:ext uri="{9D8B030D-6E8A-4147-A177-3AD203B41FA5}">
                      <a16:colId xmlns:a16="http://schemas.microsoft.com/office/drawing/2014/main" val="325739816"/>
                    </a:ext>
                  </a:extLst>
                </a:gridCol>
              </a:tblGrid>
              <a:tr h="381849">
                <a:tc rowSpan="2">
                  <a:txBody>
                    <a:bodyPr/>
                    <a:lstStyle/>
                    <a:p>
                      <a:r>
                        <a:rPr lang="en-US" dirty="0" err="1" smtClean="0"/>
                        <a:t>Bề</a:t>
                      </a:r>
                      <a:r>
                        <a:rPr lang="en-US" dirty="0" smtClean="0"/>
                        <a:t> </a:t>
                      </a:r>
                      <a:r>
                        <a:rPr lang="en-US" dirty="0" err="1" smtClean="0"/>
                        <a:t>mặt</a:t>
                      </a:r>
                      <a:r>
                        <a:rPr lang="en-US" baseline="0" dirty="0" smtClean="0"/>
                        <a:t> </a:t>
                      </a:r>
                      <a:r>
                        <a:rPr lang="en-US" baseline="0" dirty="0" err="1" smtClean="0"/>
                        <a:t>tiếp</a:t>
                      </a:r>
                      <a:r>
                        <a:rPr lang="en-US" baseline="0" dirty="0" smtClean="0"/>
                        <a:t> </a:t>
                      </a:r>
                      <a:r>
                        <a:rPr lang="en-US" baseline="0" dirty="0" err="1" smtClean="0"/>
                        <a:t>xúc</a:t>
                      </a:r>
                      <a:endParaRPr lang="en-US" dirty="0"/>
                    </a:p>
                  </a:txBody>
                  <a:tcPr/>
                </a:tc>
                <a:tc gridSpan="4">
                  <a:txBody>
                    <a:bodyPr/>
                    <a:lstStyle/>
                    <a:p>
                      <a:pPr algn="ctr"/>
                      <a:r>
                        <a:rPr lang="en-US" dirty="0" err="1" smtClean="0"/>
                        <a:t>Độ</a:t>
                      </a:r>
                      <a:r>
                        <a:rPr lang="en-US" dirty="0" smtClean="0"/>
                        <a:t> </a:t>
                      </a:r>
                      <a:r>
                        <a:rPr lang="en-US" dirty="0" err="1" smtClean="0"/>
                        <a:t>lớn</a:t>
                      </a:r>
                      <a:r>
                        <a:rPr lang="en-US" baseline="0" dirty="0" smtClean="0"/>
                        <a:t> </a:t>
                      </a:r>
                      <a:r>
                        <a:rPr lang="en-US" baseline="0" dirty="0" err="1" smtClean="0"/>
                        <a:t>lực</a:t>
                      </a:r>
                      <a:r>
                        <a:rPr lang="en-US" baseline="0" dirty="0" smtClean="0"/>
                        <a:t> ma </a:t>
                      </a:r>
                      <a:r>
                        <a:rPr lang="en-US" baseline="0" dirty="0" err="1" smtClean="0"/>
                        <a:t>sát</a:t>
                      </a:r>
                      <a:r>
                        <a:rPr lang="en-US" baseline="0" dirty="0" smtClean="0"/>
                        <a:t> </a:t>
                      </a:r>
                      <a:r>
                        <a:rPr lang="en-US" baseline="0" dirty="0" err="1" smtClean="0"/>
                        <a:t>trượt</a:t>
                      </a:r>
                      <a:r>
                        <a:rPr lang="en-US" baseline="0" dirty="0" smtClean="0"/>
                        <a:t> ( N)</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3923889085"/>
                  </a:ext>
                </a:extLst>
              </a:tr>
              <a:tr h="381849">
                <a:tc vMerge="1">
                  <a:txBody>
                    <a:bodyPr/>
                    <a:lstStyle/>
                    <a:p>
                      <a:endParaRPr lang="en-US" dirty="0"/>
                    </a:p>
                  </a:txBody>
                  <a:tcPr/>
                </a:tc>
                <a:tc>
                  <a:txBody>
                    <a:bodyPr/>
                    <a:lstStyle/>
                    <a:p>
                      <a:r>
                        <a:rPr lang="en-US" dirty="0" err="1" smtClean="0"/>
                        <a:t>Lần</a:t>
                      </a:r>
                      <a:r>
                        <a:rPr lang="en-US" dirty="0" smtClean="0"/>
                        <a:t> 1</a:t>
                      </a:r>
                      <a:endParaRPr lang="en-US" dirty="0"/>
                    </a:p>
                  </a:txBody>
                  <a:tcPr/>
                </a:tc>
                <a:tc>
                  <a:txBody>
                    <a:bodyPr/>
                    <a:lstStyle/>
                    <a:p>
                      <a:r>
                        <a:rPr lang="en-US" dirty="0" err="1" smtClean="0"/>
                        <a:t>Lần</a:t>
                      </a:r>
                      <a:r>
                        <a:rPr lang="en-US" dirty="0" smtClean="0"/>
                        <a:t> 2</a:t>
                      </a:r>
                      <a:endParaRPr lang="en-US" dirty="0"/>
                    </a:p>
                  </a:txBody>
                  <a:tcPr/>
                </a:tc>
                <a:tc>
                  <a:txBody>
                    <a:bodyPr/>
                    <a:lstStyle/>
                    <a:p>
                      <a:r>
                        <a:rPr lang="en-US" dirty="0" err="1" smtClean="0"/>
                        <a:t>Lần</a:t>
                      </a:r>
                      <a:r>
                        <a:rPr lang="en-US" dirty="0" smtClean="0"/>
                        <a:t> 3</a:t>
                      </a:r>
                      <a:endParaRPr lang="en-US" dirty="0"/>
                    </a:p>
                  </a:txBody>
                  <a:tcPr/>
                </a:tc>
                <a:tc>
                  <a:txBody>
                    <a:bodyPr/>
                    <a:lstStyle/>
                    <a:p>
                      <a:r>
                        <a:rPr lang="en-US" dirty="0" err="1" smtClean="0"/>
                        <a:t>Trung</a:t>
                      </a:r>
                      <a:r>
                        <a:rPr lang="en-US" dirty="0" smtClean="0"/>
                        <a:t> </a:t>
                      </a:r>
                      <a:r>
                        <a:rPr lang="en-US" dirty="0" err="1" smtClean="0"/>
                        <a:t>bình</a:t>
                      </a:r>
                      <a:endParaRPr lang="en-US" dirty="0"/>
                    </a:p>
                  </a:txBody>
                  <a:tcPr/>
                </a:tc>
                <a:extLst>
                  <a:ext uri="{0D108BD9-81ED-4DB2-BD59-A6C34878D82A}">
                    <a16:rowId xmlns:a16="http://schemas.microsoft.com/office/drawing/2014/main" val="1684416157"/>
                  </a:ext>
                </a:extLst>
              </a:tr>
              <a:tr h="381849">
                <a:tc>
                  <a:txBody>
                    <a:bodyPr/>
                    <a:lstStyle/>
                    <a:p>
                      <a:r>
                        <a:rPr lang="en-US" dirty="0" err="1" smtClean="0"/>
                        <a:t>Mặt</a:t>
                      </a:r>
                      <a:r>
                        <a:rPr lang="en-US" dirty="0" smtClean="0"/>
                        <a:t> </a:t>
                      </a:r>
                      <a:r>
                        <a:rPr lang="en-US" dirty="0" err="1" smtClean="0"/>
                        <a:t>gỗ</a:t>
                      </a:r>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2149312584"/>
                  </a:ext>
                </a:extLst>
              </a:tr>
            </a:tbl>
          </a:graphicData>
        </a:graphic>
      </p:graphicFrame>
      <p:graphicFrame>
        <p:nvGraphicFramePr>
          <p:cNvPr id="6" name="Table 5"/>
          <p:cNvGraphicFramePr>
            <a:graphicFrameLocks noGrp="1"/>
          </p:cNvGraphicFramePr>
          <p:nvPr/>
        </p:nvGraphicFramePr>
        <p:xfrm>
          <a:off x="723703" y="6089291"/>
          <a:ext cx="10630095" cy="381849"/>
        </p:xfrm>
        <a:graphic>
          <a:graphicData uri="http://schemas.openxmlformats.org/drawingml/2006/table">
            <a:tbl>
              <a:tblPr firstRow="1" bandRow="1">
                <a:tableStyleId>{5C22544A-7EE6-4342-B048-85BDC9FD1C3A}</a:tableStyleId>
              </a:tblPr>
              <a:tblGrid>
                <a:gridCol w="2126019">
                  <a:extLst>
                    <a:ext uri="{9D8B030D-6E8A-4147-A177-3AD203B41FA5}">
                      <a16:colId xmlns:a16="http://schemas.microsoft.com/office/drawing/2014/main" val="1122773625"/>
                    </a:ext>
                  </a:extLst>
                </a:gridCol>
                <a:gridCol w="2126019">
                  <a:extLst>
                    <a:ext uri="{9D8B030D-6E8A-4147-A177-3AD203B41FA5}">
                      <a16:colId xmlns:a16="http://schemas.microsoft.com/office/drawing/2014/main" val="3455393797"/>
                    </a:ext>
                  </a:extLst>
                </a:gridCol>
                <a:gridCol w="2126019">
                  <a:extLst>
                    <a:ext uri="{9D8B030D-6E8A-4147-A177-3AD203B41FA5}">
                      <a16:colId xmlns:a16="http://schemas.microsoft.com/office/drawing/2014/main" val="3209251975"/>
                    </a:ext>
                  </a:extLst>
                </a:gridCol>
                <a:gridCol w="2126019">
                  <a:extLst>
                    <a:ext uri="{9D8B030D-6E8A-4147-A177-3AD203B41FA5}">
                      <a16:colId xmlns:a16="http://schemas.microsoft.com/office/drawing/2014/main" val="2436867413"/>
                    </a:ext>
                  </a:extLst>
                </a:gridCol>
                <a:gridCol w="2126019">
                  <a:extLst>
                    <a:ext uri="{9D8B030D-6E8A-4147-A177-3AD203B41FA5}">
                      <a16:colId xmlns:a16="http://schemas.microsoft.com/office/drawing/2014/main" val="1557141966"/>
                    </a:ext>
                  </a:extLst>
                </a:gridCol>
              </a:tblGrid>
              <a:tr h="381849">
                <a:tc>
                  <a:txBody>
                    <a:bodyPr/>
                    <a:lstStyle/>
                    <a:p>
                      <a:r>
                        <a:rPr lang="en-US" b="0" dirty="0" err="1" smtClean="0">
                          <a:solidFill>
                            <a:schemeClr val="tx1"/>
                          </a:solidFill>
                        </a:rPr>
                        <a:t>Mặt</a:t>
                      </a:r>
                      <a:r>
                        <a:rPr lang="en-US" b="0" dirty="0" smtClean="0">
                          <a:solidFill>
                            <a:schemeClr val="tx1"/>
                          </a:solidFill>
                        </a:rPr>
                        <a:t> </a:t>
                      </a:r>
                      <a:r>
                        <a:rPr lang="en-US" b="0" dirty="0" err="1" smtClean="0">
                          <a:solidFill>
                            <a:schemeClr val="tx1"/>
                          </a:solidFill>
                        </a:rPr>
                        <a:t>giấy</a:t>
                      </a:r>
                      <a:endParaRPr lang="en-US" b="0" dirty="0">
                        <a:solidFill>
                          <a:schemeClr val="tx1"/>
                        </a:solidFill>
                      </a:endParaRPr>
                    </a:p>
                  </a:txBody>
                  <a:tcPr>
                    <a:solidFill>
                      <a:schemeClr val="accent5">
                        <a:lumMod val="20000"/>
                        <a:lumOff val="80000"/>
                      </a:schemeClr>
                    </a:solidFill>
                  </a:tcPr>
                </a:tc>
                <a:tc>
                  <a:txBody>
                    <a:bodyPr/>
                    <a:lstStyle/>
                    <a:p>
                      <a:endParaRPr lang="en-US" b="0" dirty="0">
                        <a:solidFill>
                          <a:schemeClr val="tx1"/>
                        </a:solidFill>
                      </a:endParaRPr>
                    </a:p>
                  </a:txBody>
                  <a:tcPr>
                    <a:solidFill>
                      <a:schemeClr val="accent5">
                        <a:lumMod val="20000"/>
                        <a:lumOff val="80000"/>
                      </a:schemeClr>
                    </a:solidFill>
                  </a:tcPr>
                </a:tc>
                <a:tc>
                  <a:txBody>
                    <a:bodyPr/>
                    <a:lstStyle/>
                    <a:p>
                      <a:endParaRPr lang="en-US" b="0">
                        <a:solidFill>
                          <a:schemeClr val="tx1"/>
                        </a:solidFill>
                      </a:endParaRPr>
                    </a:p>
                  </a:txBody>
                  <a:tcPr>
                    <a:solidFill>
                      <a:schemeClr val="accent5">
                        <a:lumMod val="20000"/>
                        <a:lumOff val="80000"/>
                      </a:schemeClr>
                    </a:solidFill>
                  </a:tcPr>
                </a:tc>
                <a:tc>
                  <a:txBody>
                    <a:bodyPr/>
                    <a:lstStyle/>
                    <a:p>
                      <a:endParaRPr lang="en-US" b="0">
                        <a:solidFill>
                          <a:schemeClr val="tx1"/>
                        </a:solidFill>
                      </a:endParaRPr>
                    </a:p>
                  </a:txBody>
                  <a:tcPr>
                    <a:solidFill>
                      <a:schemeClr val="accent5">
                        <a:lumMod val="20000"/>
                        <a:lumOff val="80000"/>
                      </a:schemeClr>
                    </a:solidFill>
                  </a:tcPr>
                </a:tc>
                <a:tc>
                  <a:txBody>
                    <a:bodyPr/>
                    <a:lstStyle/>
                    <a:p>
                      <a:endParaRPr lang="en-US" b="0" dirty="0">
                        <a:solidFill>
                          <a:schemeClr val="tx1"/>
                        </a:solidFill>
                      </a:endParaRPr>
                    </a:p>
                  </a:txBody>
                  <a:tcPr>
                    <a:solidFill>
                      <a:schemeClr val="accent5">
                        <a:lumMod val="20000"/>
                        <a:lumOff val="80000"/>
                      </a:schemeClr>
                    </a:solidFill>
                  </a:tcPr>
                </a:tc>
                <a:extLst>
                  <a:ext uri="{0D108BD9-81ED-4DB2-BD59-A6C34878D82A}">
                    <a16:rowId xmlns:a16="http://schemas.microsoft.com/office/drawing/2014/main" val="3314392553"/>
                  </a:ext>
                </a:extLst>
              </a:tr>
            </a:tbl>
          </a:graphicData>
        </a:graphic>
      </p:graphicFrame>
      <p:sp>
        <p:nvSpPr>
          <p:cNvPr id="7" name="TextBox 6"/>
          <p:cNvSpPr txBox="1"/>
          <p:nvPr/>
        </p:nvSpPr>
        <p:spPr>
          <a:xfrm>
            <a:off x="1266871" y="1296837"/>
            <a:ext cx="9543757" cy="584775"/>
          </a:xfrm>
          <a:prstGeom prst="rect">
            <a:avLst/>
          </a:prstGeom>
          <a:noFill/>
        </p:spPr>
        <p:txBody>
          <a:bodyPr wrap="square" rtlCol="0">
            <a:spAutoFit/>
          </a:bodyPr>
          <a:lstStyle/>
          <a:p>
            <a:r>
              <a:rPr lang="en-US" sz="3200" b="1" dirty="0" smtClean="0"/>
              <a:t>1. </a:t>
            </a:r>
            <a:r>
              <a:rPr lang="en-US" sz="3200" b="1" dirty="0" err="1" smtClean="0"/>
              <a:t>Đặc</a:t>
            </a:r>
            <a:r>
              <a:rPr lang="en-US" sz="3200" b="1" dirty="0" smtClean="0"/>
              <a:t> </a:t>
            </a:r>
            <a:r>
              <a:rPr lang="en-US" sz="3200" b="1" dirty="0" err="1" smtClean="0"/>
              <a:t>điểm</a:t>
            </a:r>
            <a:r>
              <a:rPr lang="en-US" sz="3200" b="1" dirty="0" smtClean="0"/>
              <a:t> </a:t>
            </a:r>
            <a:r>
              <a:rPr lang="en-US" sz="3200" b="1" dirty="0" err="1" smtClean="0"/>
              <a:t>lực</a:t>
            </a:r>
            <a:r>
              <a:rPr lang="en-US" sz="3200" b="1" dirty="0" smtClean="0"/>
              <a:t> ma </a:t>
            </a:r>
            <a:r>
              <a:rPr lang="en-US" sz="3200" b="1" dirty="0" err="1" smtClean="0"/>
              <a:t>sát</a:t>
            </a:r>
            <a:r>
              <a:rPr lang="en-US" sz="3200" b="1" dirty="0" smtClean="0"/>
              <a:t> </a:t>
            </a:r>
            <a:r>
              <a:rPr lang="en-US" sz="3200" b="1" dirty="0" err="1" smtClean="0"/>
              <a:t>trượt</a:t>
            </a:r>
            <a:endParaRPr lang="en-US" sz="3200" b="1" dirty="0"/>
          </a:p>
        </p:txBody>
      </p:sp>
    </p:spTree>
    <p:extLst>
      <p:ext uri="{BB962C8B-B14F-4D97-AF65-F5344CB8AC3E}">
        <p14:creationId xmlns:p14="http://schemas.microsoft.com/office/powerpoint/2010/main" val="260452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500"/>
                                        <p:tgtEl>
                                          <p:spTgt spid="5"/>
                                        </p:tgtEl>
                                      </p:cBhvr>
                                    </p:animEffect>
                                  </p:childTnLst>
                                </p:cTn>
                              </p:par>
                              <p:par>
                                <p:cTn id="19" presetID="10" presetClass="entr" presetSubtype="0" fill="hold" nodeType="with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II. MA SÁT TRƯỢT</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808871" y="1853619"/>
            <a:ext cx="3171092" cy="692492"/>
          </a:xfrm>
        </p:spPr>
        <p:txBody>
          <a:bodyPr/>
          <a:lstStyle/>
          <a:p>
            <a:r>
              <a:rPr lang="en-US" b="1" dirty="0" err="1" smtClean="0"/>
              <a:t>Thí</a:t>
            </a:r>
            <a:r>
              <a:rPr lang="en-US" b="1" dirty="0" smtClean="0"/>
              <a:t> </a:t>
            </a:r>
            <a:r>
              <a:rPr lang="en-US" b="1" dirty="0" err="1" smtClean="0"/>
              <a:t>nghiệm</a:t>
            </a:r>
            <a:r>
              <a:rPr lang="en-US" b="1" dirty="0" smtClean="0"/>
              <a:t> 2.</a:t>
            </a:r>
            <a:endParaRPr lang="en-US" b="1" dirty="0"/>
          </a:p>
        </p:txBody>
      </p:sp>
      <p:graphicFrame>
        <p:nvGraphicFramePr>
          <p:cNvPr id="5" name="Table 4"/>
          <p:cNvGraphicFramePr>
            <a:graphicFrameLocks noGrp="1"/>
          </p:cNvGraphicFramePr>
          <p:nvPr>
            <p:extLst>
              <p:ext uri="{D42A27DB-BD31-4B8C-83A1-F6EECF244321}">
                <p14:modId xmlns:p14="http://schemas.microsoft.com/office/powerpoint/2010/main" val="83959986"/>
              </p:ext>
            </p:extLst>
          </p:nvPr>
        </p:nvGraphicFramePr>
        <p:xfrm>
          <a:off x="1266871" y="2376028"/>
          <a:ext cx="10630095" cy="1737360"/>
        </p:xfrm>
        <a:graphic>
          <a:graphicData uri="http://schemas.openxmlformats.org/drawingml/2006/table">
            <a:tbl>
              <a:tblPr firstRow="1" bandRow="1">
                <a:tableStyleId>{5C22544A-7EE6-4342-B048-85BDC9FD1C3A}</a:tableStyleId>
              </a:tblPr>
              <a:tblGrid>
                <a:gridCol w="2126019">
                  <a:extLst>
                    <a:ext uri="{9D8B030D-6E8A-4147-A177-3AD203B41FA5}">
                      <a16:colId xmlns:a16="http://schemas.microsoft.com/office/drawing/2014/main" val="609952671"/>
                    </a:ext>
                  </a:extLst>
                </a:gridCol>
                <a:gridCol w="2126019">
                  <a:extLst>
                    <a:ext uri="{9D8B030D-6E8A-4147-A177-3AD203B41FA5}">
                      <a16:colId xmlns:a16="http://schemas.microsoft.com/office/drawing/2014/main" val="2616275996"/>
                    </a:ext>
                  </a:extLst>
                </a:gridCol>
                <a:gridCol w="2126019">
                  <a:extLst>
                    <a:ext uri="{9D8B030D-6E8A-4147-A177-3AD203B41FA5}">
                      <a16:colId xmlns:a16="http://schemas.microsoft.com/office/drawing/2014/main" val="187494357"/>
                    </a:ext>
                  </a:extLst>
                </a:gridCol>
                <a:gridCol w="2126019">
                  <a:extLst>
                    <a:ext uri="{9D8B030D-6E8A-4147-A177-3AD203B41FA5}">
                      <a16:colId xmlns:a16="http://schemas.microsoft.com/office/drawing/2014/main" val="578751983"/>
                    </a:ext>
                  </a:extLst>
                </a:gridCol>
                <a:gridCol w="2126019">
                  <a:extLst>
                    <a:ext uri="{9D8B030D-6E8A-4147-A177-3AD203B41FA5}">
                      <a16:colId xmlns:a16="http://schemas.microsoft.com/office/drawing/2014/main" val="325739816"/>
                    </a:ext>
                  </a:extLst>
                </a:gridCol>
              </a:tblGrid>
              <a:tr h="381849">
                <a:tc rowSpan="2">
                  <a:txBody>
                    <a:bodyPr/>
                    <a:lstStyle/>
                    <a:p>
                      <a:r>
                        <a:rPr lang="en-US" sz="3200" dirty="0" err="1" smtClean="0">
                          <a:latin typeface="Times New Roman" panose="02020603050405020304" pitchFamily="18" charset="0"/>
                          <a:cs typeface="Times New Roman" panose="02020603050405020304" pitchFamily="18" charset="0"/>
                        </a:rPr>
                        <a:t>Bề</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mặt</a:t>
                      </a:r>
                      <a:r>
                        <a:rPr lang="en-US" sz="3200" baseline="0" dirty="0" smtClean="0">
                          <a:latin typeface="Times New Roman" panose="02020603050405020304" pitchFamily="18" charset="0"/>
                          <a:cs typeface="Times New Roman" panose="02020603050405020304" pitchFamily="18" charset="0"/>
                        </a:rPr>
                        <a:t> </a:t>
                      </a:r>
                      <a:r>
                        <a:rPr lang="en-US" sz="3200" baseline="0" dirty="0" err="1" smtClean="0">
                          <a:latin typeface="Times New Roman" panose="02020603050405020304" pitchFamily="18" charset="0"/>
                          <a:cs typeface="Times New Roman" panose="02020603050405020304" pitchFamily="18" charset="0"/>
                        </a:rPr>
                        <a:t>tiếp</a:t>
                      </a:r>
                      <a:r>
                        <a:rPr lang="en-US" sz="3200" baseline="0" dirty="0" smtClean="0">
                          <a:latin typeface="Times New Roman" panose="02020603050405020304" pitchFamily="18" charset="0"/>
                          <a:cs typeface="Times New Roman" panose="02020603050405020304" pitchFamily="18" charset="0"/>
                        </a:rPr>
                        <a:t> </a:t>
                      </a:r>
                      <a:r>
                        <a:rPr lang="en-US" sz="3200" baseline="0" dirty="0" err="1" smtClean="0">
                          <a:latin typeface="Times New Roman" panose="02020603050405020304" pitchFamily="18" charset="0"/>
                          <a:cs typeface="Times New Roman" panose="02020603050405020304" pitchFamily="18" charset="0"/>
                        </a:rPr>
                        <a:t>xúc</a:t>
                      </a:r>
                      <a:endParaRPr lang="en-US" sz="3200" dirty="0">
                        <a:latin typeface="Times New Roman" panose="02020603050405020304" pitchFamily="18" charset="0"/>
                        <a:cs typeface="Times New Roman" panose="02020603050405020304" pitchFamily="18" charset="0"/>
                      </a:endParaRPr>
                    </a:p>
                  </a:txBody>
                  <a:tcPr/>
                </a:tc>
                <a:tc gridSpan="4">
                  <a:txBody>
                    <a:bodyPr/>
                    <a:lstStyle/>
                    <a:p>
                      <a:pPr algn="ctr"/>
                      <a:r>
                        <a:rPr lang="en-US" sz="3200" dirty="0" err="1" smtClean="0">
                          <a:latin typeface="Times New Roman" panose="02020603050405020304" pitchFamily="18" charset="0"/>
                          <a:cs typeface="Times New Roman" panose="02020603050405020304" pitchFamily="18" charset="0"/>
                        </a:rPr>
                        <a:t>Độ</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lớn</a:t>
                      </a:r>
                      <a:r>
                        <a:rPr lang="en-US" sz="3200" baseline="0" dirty="0" smtClean="0">
                          <a:latin typeface="Times New Roman" panose="02020603050405020304" pitchFamily="18" charset="0"/>
                          <a:cs typeface="Times New Roman" panose="02020603050405020304" pitchFamily="18" charset="0"/>
                        </a:rPr>
                        <a:t> </a:t>
                      </a:r>
                      <a:r>
                        <a:rPr lang="en-US" sz="3200" baseline="0" dirty="0" err="1" smtClean="0">
                          <a:latin typeface="Times New Roman" panose="02020603050405020304" pitchFamily="18" charset="0"/>
                          <a:cs typeface="Times New Roman" panose="02020603050405020304" pitchFamily="18" charset="0"/>
                        </a:rPr>
                        <a:t>lực</a:t>
                      </a:r>
                      <a:r>
                        <a:rPr lang="en-US" sz="3200" baseline="0" dirty="0" smtClean="0">
                          <a:latin typeface="Times New Roman" panose="02020603050405020304" pitchFamily="18" charset="0"/>
                          <a:cs typeface="Times New Roman" panose="02020603050405020304" pitchFamily="18" charset="0"/>
                        </a:rPr>
                        <a:t> ma </a:t>
                      </a:r>
                      <a:r>
                        <a:rPr lang="en-US" sz="3200" baseline="0" dirty="0" err="1" smtClean="0">
                          <a:latin typeface="Times New Roman" panose="02020603050405020304" pitchFamily="18" charset="0"/>
                          <a:cs typeface="Times New Roman" panose="02020603050405020304" pitchFamily="18" charset="0"/>
                        </a:rPr>
                        <a:t>sát</a:t>
                      </a:r>
                      <a:r>
                        <a:rPr lang="en-US" sz="3200" baseline="0" dirty="0" smtClean="0">
                          <a:latin typeface="Times New Roman" panose="02020603050405020304" pitchFamily="18" charset="0"/>
                          <a:cs typeface="Times New Roman" panose="02020603050405020304" pitchFamily="18" charset="0"/>
                        </a:rPr>
                        <a:t> </a:t>
                      </a:r>
                      <a:r>
                        <a:rPr lang="en-US" sz="3200" baseline="0" dirty="0" err="1" smtClean="0">
                          <a:latin typeface="Times New Roman" panose="02020603050405020304" pitchFamily="18" charset="0"/>
                          <a:cs typeface="Times New Roman" panose="02020603050405020304" pitchFamily="18" charset="0"/>
                        </a:rPr>
                        <a:t>trượt</a:t>
                      </a:r>
                      <a:r>
                        <a:rPr lang="en-US" sz="3200" baseline="0" dirty="0" smtClean="0">
                          <a:latin typeface="Times New Roman" panose="02020603050405020304" pitchFamily="18" charset="0"/>
                          <a:cs typeface="Times New Roman" panose="02020603050405020304" pitchFamily="18" charset="0"/>
                        </a:rPr>
                        <a:t> ( N)</a:t>
                      </a:r>
                      <a:endParaRPr lang="en-US" sz="3200" dirty="0">
                        <a:latin typeface="Times New Roman" panose="02020603050405020304" pitchFamily="18" charset="0"/>
                        <a:cs typeface="Times New Roman" panose="02020603050405020304" pitchFamily="18" charset="0"/>
                      </a:endParaRP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3923889085"/>
                  </a:ext>
                </a:extLst>
              </a:tr>
              <a:tr h="381849">
                <a:tc vMerge="1">
                  <a:txBody>
                    <a:bodyPr/>
                    <a:lstStyle/>
                    <a:p>
                      <a:endParaRPr lang="en-US" dirty="0"/>
                    </a:p>
                  </a:txBody>
                  <a:tcPr/>
                </a:tc>
                <a:tc>
                  <a:txBody>
                    <a:bodyPr/>
                    <a:lstStyle/>
                    <a:p>
                      <a:r>
                        <a:rPr lang="en-US" sz="3200" dirty="0" err="1" smtClean="0">
                          <a:latin typeface="Times New Roman" panose="02020603050405020304" pitchFamily="18" charset="0"/>
                          <a:cs typeface="Times New Roman" panose="02020603050405020304" pitchFamily="18" charset="0"/>
                        </a:rPr>
                        <a:t>Lần</a:t>
                      </a:r>
                      <a:r>
                        <a:rPr lang="en-US" sz="3200" dirty="0" smtClean="0">
                          <a:latin typeface="Times New Roman" panose="02020603050405020304" pitchFamily="18" charset="0"/>
                          <a:cs typeface="Times New Roman" panose="02020603050405020304" pitchFamily="18" charset="0"/>
                        </a:rPr>
                        <a:t> 1</a:t>
                      </a:r>
                      <a:endParaRPr lang="en-US" sz="3200" dirty="0">
                        <a:latin typeface="Times New Roman" panose="02020603050405020304" pitchFamily="18" charset="0"/>
                        <a:cs typeface="Times New Roman" panose="02020603050405020304" pitchFamily="18" charset="0"/>
                      </a:endParaRPr>
                    </a:p>
                  </a:txBody>
                  <a:tcPr/>
                </a:tc>
                <a:tc>
                  <a:txBody>
                    <a:bodyPr/>
                    <a:lstStyle/>
                    <a:p>
                      <a:r>
                        <a:rPr lang="en-US" sz="3200" dirty="0" err="1" smtClean="0">
                          <a:latin typeface="Times New Roman" panose="02020603050405020304" pitchFamily="18" charset="0"/>
                          <a:cs typeface="Times New Roman" panose="02020603050405020304" pitchFamily="18" charset="0"/>
                        </a:rPr>
                        <a:t>Lần</a:t>
                      </a:r>
                      <a:r>
                        <a:rPr lang="en-US" sz="3200" dirty="0" smtClean="0">
                          <a:latin typeface="Times New Roman" panose="02020603050405020304" pitchFamily="18" charset="0"/>
                          <a:cs typeface="Times New Roman" panose="02020603050405020304" pitchFamily="18" charset="0"/>
                        </a:rPr>
                        <a:t> 2</a:t>
                      </a:r>
                      <a:endParaRPr lang="en-US" sz="3200" dirty="0">
                        <a:latin typeface="Times New Roman" panose="02020603050405020304" pitchFamily="18" charset="0"/>
                        <a:cs typeface="Times New Roman" panose="02020603050405020304" pitchFamily="18" charset="0"/>
                      </a:endParaRPr>
                    </a:p>
                  </a:txBody>
                  <a:tcPr/>
                </a:tc>
                <a:tc>
                  <a:txBody>
                    <a:bodyPr/>
                    <a:lstStyle/>
                    <a:p>
                      <a:r>
                        <a:rPr lang="en-US" sz="3200" dirty="0" err="1" smtClean="0">
                          <a:latin typeface="Times New Roman" panose="02020603050405020304" pitchFamily="18" charset="0"/>
                          <a:cs typeface="Times New Roman" panose="02020603050405020304" pitchFamily="18" charset="0"/>
                        </a:rPr>
                        <a:t>Lần</a:t>
                      </a:r>
                      <a:r>
                        <a:rPr lang="en-US" sz="3200" dirty="0" smtClean="0">
                          <a:latin typeface="Times New Roman" panose="02020603050405020304" pitchFamily="18" charset="0"/>
                          <a:cs typeface="Times New Roman" panose="02020603050405020304" pitchFamily="18" charset="0"/>
                        </a:rPr>
                        <a:t> 3</a:t>
                      </a:r>
                      <a:endParaRPr lang="en-US" sz="3200" dirty="0">
                        <a:latin typeface="Times New Roman" panose="02020603050405020304" pitchFamily="18" charset="0"/>
                        <a:cs typeface="Times New Roman" panose="02020603050405020304" pitchFamily="18" charset="0"/>
                      </a:endParaRPr>
                    </a:p>
                  </a:txBody>
                  <a:tcPr/>
                </a:tc>
                <a:tc>
                  <a:txBody>
                    <a:bodyPr/>
                    <a:lstStyle/>
                    <a:p>
                      <a:r>
                        <a:rPr lang="en-US" sz="3200" dirty="0" err="1" smtClean="0">
                          <a:latin typeface="Times New Roman" panose="02020603050405020304" pitchFamily="18" charset="0"/>
                          <a:cs typeface="Times New Roman" panose="02020603050405020304" pitchFamily="18" charset="0"/>
                        </a:rPr>
                        <a:t>Trung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bình</a:t>
                      </a:r>
                      <a:endParaRPr lang="en-US" sz="3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684416157"/>
                  </a:ext>
                </a:extLst>
              </a:tr>
              <a:tr h="381849">
                <a:tc>
                  <a:txBody>
                    <a:bodyPr/>
                    <a:lstStyle/>
                    <a:p>
                      <a:r>
                        <a:rPr lang="en-US" sz="3200" dirty="0" err="1" smtClean="0">
                          <a:latin typeface="Times New Roman" panose="02020603050405020304" pitchFamily="18" charset="0"/>
                          <a:cs typeface="Times New Roman" panose="02020603050405020304" pitchFamily="18" charset="0"/>
                        </a:rPr>
                        <a:t>Mặt</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gỗ</a:t>
                      </a:r>
                      <a:endParaRPr lang="en-US" sz="3200" dirty="0">
                        <a:latin typeface="Times New Roman" panose="02020603050405020304" pitchFamily="18" charset="0"/>
                        <a:cs typeface="Times New Roman" panose="02020603050405020304" pitchFamily="18" charset="0"/>
                      </a:endParaRPr>
                    </a:p>
                  </a:txBody>
                  <a:tcPr/>
                </a:tc>
                <a:tc>
                  <a:txBody>
                    <a:bodyPr/>
                    <a:lstStyle/>
                    <a:p>
                      <a:endParaRPr lang="en-US" sz="3200" dirty="0">
                        <a:latin typeface="Times New Roman" panose="02020603050405020304" pitchFamily="18" charset="0"/>
                        <a:cs typeface="Times New Roman" panose="02020603050405020304" pitchFamily="18" charset="0"/>
                      </a:endParaRPr>
                    </a:p>
                  </a:txBody>
                  <a:tcPr/>
                </a:tc>
                <a:tc>
                  <a:txBody>
                    <a:bodyPr/>
                    <a:lstStyle/>
                    <a:p>
                      <a:endParaRPr lang="en-US" sz="3200">
                        <a:latin typeface="Times New Roman" panose="02020603050405020304" pitchFamily="18" charset="0"/>
                        <a:cs typeface="Times New Roman" panose="02020603050405020304" pitchFamily="18" charset="0"/>
                      </a:endParaRPr>
                    </a:p>
                  </a:txBody>
                  <a:tcPr/>
                </a:tc>
                <a:tc>
                  <a:txBody>
                    <a:bodyPr/>
                    <a:lstStyle/>
                    <a:p>
                      <a:endParaRPr lang="en-US" sz="3200">
                        <a:latin typeface="Times New Roman" panose="02020603050405020304" pitchFamily="18" charset="0"/>
                        <a:cs typeface="Times New Roman" panose="02020603050405020304" pitchFamily="18" charset="0"/>
                      </a:endParaRPr>
                    </a:p>
                  </a:txBody>
                  <a:tcPr/>
                </a:tc>
                <a:tc>
                  <a:txBody>
                    <a:bodyPr/>
                    <a:lstStyle/>
                    <a:p>
                      <a:endParaRPr lang="en-US" sz="3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149312584"/>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386908685"/>
              </p:ext>
            </p:extLst>
          </p:nvPr>
        </p:nvGraphicFramePr>
        <p:xfrm>
          <a:off x="1266871" y="4028684"/>
          <a:ext cx="10630095" cy="579120"/>
        </p:xfrm>
        <a:graphic>
          <a:graphicData uri="http://schemas.openxmlformats.org/drawingml/2006/table">
            <a:tbl>
              <a:tblPr firstRow="1" bandRow="1">
                <a:tableStyleId>{5C22544A-7EE6-4342-B048-85BDC9FD1C3A}</a:tableStyleId>
              </a:tblPr>
              <a:tblGrid>
                <a:gridCol w="2126019">
                  <a:extLst>
                    <a:ext uri="{9D8B030D-6E8A-4147-A177-3AD203B41FA5}">
                      <a16:colId xmlns:a16="http://schemas.microsoft.com/office/drawing/2014/main" val="1122773625"/>
                    </a:ext>
                  </a:extLst>
                </a:gridCol>
                <a:gridCol w="2126019">
                  <a:extLst>
                    <a:ext uri="{9D8B030D-6E8A-4147-A177-3AD203B41FA5}">
                      <a16:colId xmlns:a16="http://schemas.microsoft.com/office/drawing/2014/main" val="3455393797"/>
                    </a:ext>
                  </a:extLst>
                </a:gridCol>
                <a:gridCol w="2126019">
                  <a:extLst>
                    <a:ext uri="{9D8B030D-6E8A-4147-A177-3AD203B41FA5}">
                      <a16:colId xmlns:a16="http://schemas.microsoft.com/office/drawing/2014/main" val="3209251975"/>
                    </a:ext>
                  </a:extLst>
                </a:gridCol>
                <a:gridCol w="2126019">
                  <a:extLst>
                    <a:ext uri="{9D8B030D-6E8A-4147-A177-3AD203B41FA5}">
                      <a16:colId xmlns:a16="http://schemas.microsoft.com/office/drawing/2014/main" val="2436867413"/>
                    </a:ext>
                  </a:extLst>
                </a:gridCol>
                <a:gridCol w="2126019">
                  <a:extLst>
                    <a:ext uri="{9D8B030D-6E8A-4147-A177-3AD203B41FA5}">
                      <a16:colId xmlns:a16="http://schemas.microsoft.com/office/drawing/2014/main" val="1557141966"/>
                    </a:ext>
                  </a:extLst>
                </a:gridCol>
              </a:tblGrid>
              <a:tr h="381849">
                <a:tc>
                  <a:txBody>
                    <a:bodyPr/>
                    <a:lstStyle/>
                    <a:p>
                      <a:r>
                        <a:rPr lang="en-US" sz="3200" b="0" dirty="0" err="1" smtClean="0">
                          <a:solidFill>
                            <a:schemeClr val="tx1"/>
                          </a:solidFill>
                          <a:latin typeface="Times New Roman" panose="02020603050405020304" pitchFamily="18" charset="0"/>
                          <a:cs typeface="Times New Roman" panose="02020603050405020304" pitchFamily="18" charset="0"/>
                        </a:rPr>
                        <a:t>Mặt</a:t>
                      </a:r>
                      <a:r>
                        <a:rPr lang="en-US" sz="3200" b="0" dirty="0" smtClean="0">
                          <a:solidFill>
                            <a:schemeClr val="tx1"/>
                          </a:solidFill>
                          <a:latin typeface="Times New Roman" panose="02020603050405020304" pitchFamily="18" charset="0"/>
                          <a:cs typeface="Times New Roman" panose="02020603050405020304" pitchFamily="18" charset="0"/>
                        </a:rPr>
                        <a:t> </a:t>
                      </a:r>
                      <a:r>
                        <a:rPr lang="en-US" sz="3200" b="0" dirty="0" err="1" smtClean="0">
                          <a:solidFill>
                            <a:schemeClr val="tx1"/>
                          </a:solidFill>
                          <a:latin typeface="Times New Roman" panose="02020603050405020304" pitchFamily="18" charset="0"/>
                          <a:cs typeface="Times New Roman" panose="02020603050405020304" pitchFamily="18" charset="0"/>
                        </a:rPr>
                        <a:t>giấy</a:t>
                      </a:r>
                      <a:endParaRPr lang="en-US" sz="3200" b="0" dirty="0">
                        <a:solidFill>
                          <a:schemeClr val="tx1"/>
                        </a:solidFill>
                        <a:latin typeface="Times New Roman" panose="02020603050405020304" pitchFamily="18" charset="0"/>
                        <a:cs typeface="Times New Roman" panose="02020603050405020304" pitchFamily="18" charset="0"/>
                      </a:endParaRPr>
                    </a:p>
                  </a:txBody>
                  <a:tcPr>
                    <a:solidFill>
                      <a:schemeClr val="accent5">
                        <a:lumMod val="20000"/>
                        <a:lumOff val="80000"/>
                      </a:schemeClr>
                    </a:solidFill>
                  </a:tcPr>
                </a:tc>
                <a:tc>
                  <a:txBody>
                    <a:bodyPr/>
                    <a:lstStyle/>
                    <a:p>
                      <a:endParaRPr lang="en-US" sz="3200" b="0" dirty="0">
                        <a:solidFill>
                          <a:schemeClr val="tx1"/>
                        </a:solidFill>
                        <a:latin typeface="Times New Roman" panose="02020603050405020304" pitchFamily="18" charset="0"/>
                        <a:cs typeface="Times New Roman" panose="02020603050405020304" pitchFamily="18" charset="0"/>
                      </a:endParaRPr>
                    </a:p>
                  </a:txBody>
                  <a:tcPr>
                    <a:solidFill>
                      <a:schemeClr val="accent5">
                        <a:lumMod val="20000"/>
                        <a:lumOff val="80000"/>
                      </a:schemeClr>
                    </a:solidFill>
                  </a:tcPr>
                </a:tc>
                <a:tc>
                  <a:txBody>
                    <a:bodyPr/>
                    <a:lstStyle/>
                    <a:p>
                      <a:endParaRPr lang="en-US" sz="3200" b="0">
                        <a:solidFill>
                          <a:schemeClr val="tx1"/>
                        </a:solidFill>
                        <a:latin typeface="Times New Roman" panose="02020603050405020304" pitchFamily="18" charset="0"/>
                        <a:cs typeface="Times New Roman" panose="02020603050405020304" pitchFamily="18" charset="0"/>
                      </a:endParaRPr>
                    </a:p>
                  </a:txBody>
                  <a:tcPr>
                    <a:solidFill>
                      <a:schemeClr val="accent5">
                        <a:lumMod val="20000"/>
                        <a:lumOff val="80000"/>
                      </a:schemeClr>
                    </a:solidFill>
                  </a:tcPr>
                </a:tc>
                <a:tc>
                  <a:txBody>
                    <a:bodyPr/>
                    <a:lstStyle/>
                    <a:p>
                      <a:endParaRPr lang="en-US" sz="3200" b="0" dirty="0">
                        <a:solidFill>
                          <a:schemeClr val="tx1"/>
                        </a:solidFill>
                        <a:latin typeface="Times New Roman" panose="02020603050405020304" pitchFamily="18" charset="0"/>
                        <a:cs typeface="Times New Roman" panose="02020603050405020304" pitchFamily="18" charset="0"/>
                      </a:endParaRPr>
                    </a:p>
                  </a:txBody>
                  <a:tcPr>
                    <a:solidFill>
                      <a:schemeClr val="accent5">
                        <a:lumMod val="20000"/>
                        <a:lumOff val="80000"/>
                      </a:schemeClr>
                    </a:solidFill>
                  </a:tcPr>
                </a:tc>
                <a:tc>
                  <a:txBody>
                    <a:bodyPr/>
                    <a:lstStyle/>
                    <a:p>
                      <a:endParaRPr lang="en-US" sz="3200" b="0" dirty="0">
                        <a:solidFill>
                          <a:schemeClr val="tx1"/>
                        </a:solidFill>
                        <a:latin typeface="Times New Roman" panose="02020603050405020304" pitchFamily="18" charset="0"/>
                        <a:cs typeface="Times New Roman" panose="02020603050405020304" pitchFamily="18" charset="0"/>
                      </a:endParaRPr>
                    </a:p>
                  </a:txBody>
                  <a:tcPr>
                    <a:solidFill>
                      <a:schemeClr val="accent5">
                        <a:lumMod val="20000"/>
                        <a:lumOff val="80000"/>
                      </a:schemeClr>
                    </a:solidFill>
                  </a:tcPr>
                </a:tc>
                <a:extLst>
                  <a:ext uri="{0D108BD9-81ED-4DB2-BD59-A6C34878D82A}">
                    <a16:rowId xmlns:a16="http://schemas.microsoft.com/office/drawing/2014/main" val="3314392553"/>
                  </a:ext>
                </a:extLst>
              </a:tr>
            </a:tbl>
          </a:graphicData>
        </a:graphic>
      </p:graphicFrame>
      <p:sp>
        <p:nvSpPr>
          <p:cNvPr id="7" name="TextBox 6"/>
          <p:cNvSpPr txBox="1"/>
          <p:nvPr/>
        </p:nvSpPr>
        <p:spPr>
          <a:xfrm>
            <a:off x="1134012" y="5183242"/>
            <a:ext cx="10762954" cy="1077218"/>
          </a:xfrm>
          <a:prstGeom prst="rect">
            <a:avLst/>
          </a:prstGeom>
          <a:noFill/>
        </p:spPr>
        <p:txBody>
          <a:bodyPr wrap="square" rtlCol="0">
            <a:spAutoFit/>
          </a:bodyPr>
          <a:lstStyle/>
          <a:p>
            <a:r>
              <a:rPr lang="en-US" sz="3200" b="1" dirty="0" err="1" smtClean="0">
                <a:latin typeface="Times New Roman" panose="02020603050405020304" pitchFamily="18" charset="0"/>
                <a:cs typeface="Times New Roman" panose="02020603050405020304" pitchFamily="18" charset="0"/>
              </a:rPr>
              <a:t>Nhận</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xét</a:t>
            </a:r>
            <a:r>
              <a:rPr lang="en-US" sz="3200" b="1" dirty="0" smtClean="0">
                <a:latin typeface="Times New Roman" panose="02020603050405020304" pitchFamily="18" charset="0"/>
                <a:cs typeface="Times New Roman" panose="02020603050405020304" pitchFamily="18" charset="0"/>
              </a:rPr>
              <a:t>: </a:t>
            </a:r>
          </a:p>
          <a:p>
            <a:r>
              <a:rPr lang="en-US" sz="3200" dirty="0" err="1" smtClean="0">
                <a:latin typeface="Times New Roman" panose="02020603050405020304" pitchFamily="18" charset="0"/>
                <a:cs typeface="Times New Roman" panose="02020603050405020304" pitchFamily="18" charset="0"/>
              </a:rPr>
              <a:t>Lực</a:t>
            </a:r>
            <a:r>
              <a:rPr lang="en-US" sz="3200" dirty="0" smtClean="0">
                <a:latin typeface="Times New Roman" panose="02020603050405020304" pitchFamily="18" charset="0"/>
                <a:cs typeface="Times New Roman" panose="02020603050405020304" pitchFamily="18" charset="0"/>
              </a:rPr>
              <a:t> ma </a:t>
            </a:r>
            <a:r>
              <a:rPr lang="en-US" sz="3200" dirty="0" err="1" smtClean="0">
                <a:latin typeface="Times New Roman" panose="02020603050405020304" pitchFamily="18" charset="0"/>
                <a:cs typeface="Times New Roman" panose="02020603050405020304" pitchFamily="18" charset="0"/>
              </a:rPr>
              <a:t>sát</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trượt</a:t>
            </a:r>
            <a:r>
              <a:rPr lang="en-US" sz="3200"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không</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phụ</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thuộc</a:t>
            </a:r>
            <a:r>
              <a:rPr lang="en-US" sz="3200" b="1"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vào</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diện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tích</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tiếp</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xúc</a:t>
            </a:r>
            <a:endParaRPr lang="en-US" sz="3200" dirty="0">
              <a:latin typeface="Times New Roman" panose="02020603050405020304" pitchFamily="18" charset="0"/>
              <a:cs typeface="Times New Roman" panose="02020603050405020304" pitchFamily="18" charset="0"/>
            </a:endParaRPr>
          </a:p>
        </p:txBody>
      </p:sp>
      <p:sp>
        <p:nvSpPr>
          <p:cNvPr id="8" name="TextBox 7"/>
          <p:cNvSpPr txBox="1"/>
          <p:nvPr/>
        </p:nvSpPr>
        <p:spPr>
          <a:xfrm>
            <a:off x="1266871" y="1296837"/>
            <a:ext cx="9543757" cy="584775"/>
          </a:xfrm>
          <a:prstGeom prst="rect">
            <a:avLst/>
          </a:prstGeom>
          <a:noFill/>
        </p:spPr>
        <p:txBody>
          <a:bodyPr wrap="square" rtlCol="0">
            <a:spAutoFit/>
          </a:bodyPr>
          <a:lstStyle/>
          <a:p>
            <a:r>
              <a:rPr lang="en-US" sz="3200" b="1" dirty="0" smtClean="0"/>
              <a:t>1. </a:t>
            </a:r>
            <a:r>
              <a:rPr lang="en-US" sz="3200" b="1" dirty="0" err="1" smtClean="0"/>
              <a:t>Đặc</a:t>
            </a:r>
            <a:r>
              <a:rPr lang="en-US" sz="3200" b="1" dirty="0" smtClean="0"/>
              <a:t> </a:t>
            </a:r>
            <a:r>
              <a:rPr lang="en-US" sz="3200" b="1" dirty="0" err="1" smtClean="0"/>
              <a:t>điểm</a:t>
            </a:r>
            <a:r>
              <a:rPr lang="en-US" sz="3200" b="1" dirty="0" smtClean="0"/>
              <a:t> </a:t>
            </a:r>
            <a:r>
              <a:rPr lang="en-US" sz="3200" b="1" dirty="0" err="1" smtClean="0"/>
              <a:t>lực</a:t>
            </a:r>
            <a:r>
              <a:rPr lang="en-US" sz="3200" b="1" dirty="0" smtClean="0"/>
              <a:t> ma </a:t>
            </a:r>
            <a:r>
              <a:rPr lang="en-US" sz="3200" b="1" dirty="0" err="1" smtClean="0"/>
              <a:t>sát</a:t>
            </a:r>
            <a:r>
              <a:rPr lang="en-US" sz="3200" b="1" dirty="0" smtClean="0"/>
              <a:t> </a:t>
            </a:r>
            <a:r>
              <a:rPr lang="en-US" sz="3200" b="1" dirty="0" err="1" smtClean="0"/>
              <a:t>trượt</a:t>
            </a:r>
            <a:endParaRPr lang="en-US" sz="3200" b="1" dirty="0"/>
          </a:p>
        </p:txBody>
      </p:sp>
    </p:spTree>
    <p:extLst>
      <p:ext uri="{BB962C8B-B14F-4D97-AF65-F5344CB8AC3E}">
        <p14:creationId xmlns:p14="http://schemas.microsoft.com/office/powerpoint/2010/main" val="4175971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animEffect transition="in" filter="fade">
                                      <p:cBhvr>
                                        <p:cTn id="15" dur="1000"/>
                                        <p:tgtEl>
                                          <p:spTgt spid="7">
                                            <p:txEl>
                                              <p:pRg st="0" end="0"/>
                                            </p:txEl>
                                          </p:spTgt>
                                        </p:tgtEl>
                                      </p:cBhvr>
                                    </p:animEffect>
                                    <p:anim calcmode="lin" valueType="num">
                                      <p:cBhvr>
                                        <p:cTn id="16"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56" presetClass="entr" presetSubtype="0" fill="hold" nodeType="clickEffect">
                                  <p:stCondLst>
                                    <p:cond delay="0"/>
                                  </p:stCondLst>
                                  <p:iterate type="lt">
                                    <p:tmPct val="10000"/>
                                  </p:iterate>
                                  <p:childTnLst>
                                    <p:set>
                                      <p:cBhvr>
                                        <p:cTn id="21" dur="1" fill="hold">
                                          <p:stCondLst>
                                            <p:cond delay="0"/>
                                          </p:stCondLst>
                                        </p:cTn>
                                        <p:tgtEl>
                                          <p:spTgt spid="7">
                                            <p:txEl>
                                              <p:pRg st="1" end="1"/>
                                            </p:txEl>
                                          </p:spTgt>
                                        </p:tgtEl>
                                        <p:attrNameLst>
                                          <p:attrName>style.visibility</p:attrName>
                                        </p:attrNameLst>
                                      </p:cBhvr>
                                      <p:to>
                                        <p:strVal val="visible"/>
                                      </p:to>
                                    </p:set>
                                    <p:anim by="(-#ppt_w*2)" calcmode="lin" valueType="num">
                                      <p:cBhvr rctx="PPT">
                                        <p:cTn id="22" dur="250" autoRev="1" fill="hold">
                                          <p:stCondLst>
                                            <p:cond delay="0"/>
                                          </p:stCondLst>
                                        </p:cTn>
                                        <p:tgtEl>
                                          <p:spTgt spid="7">
                                            <p:txEl>
                                              <p:pRg st="1" end="1"/>
                                            </p:txEl>
                                          </p:spTgt>
                                        </p:tgtEl>
                                        <p:attrNameLst>
                                          <p:attrName>ppt_w</p:attrName>
                                        </p:attrNameLst>
                                      </p:cBhvr>
                                    </p:anim>
                                    <p:anim by="(#ppt_w*0.50)" calcmode="lin" valueType="num">
                                      <p:cBhvr>
                                        <p:cTn id="23" dur="250" decel="50000" autoRev="1" fill="hold">
                                          <p:stCondLst>
                                            <p:cond delay="0"/>
                                          </p:stCondLst>
                                        </p:cTn>
                                        <p:tgtEl>
                                          <p:spTgt spid="7">
                                            <p:txEl>
                                              <p:pRg st="1" end="1"/>
                                            </p:txEl>
                                          </p:spTgt>
                                        </p:tgtEl>
                                        <p:attrNameLst>
                                          <p:attrName>ppt_x</p:attrName>
                                        </p:attrNameLst>
                                      </p:cBhvr>
                                    </p:anim>
                                    <p:anim from="(-#ppt_h/2)" to="(#ppt_y)" calcmode="lin" valueType="num">
                                      <p:cBhvr>
                                        <p:cTn id="24" dur="500" fill="hold">
                                          <p:stCondLst>
                                            <p:cond delay="0"/>
                                          </p:stCondLst>
                                        </p:cTn>
                                        <p:tgtEl>
                                          <p:spTgt spid="7">
                                            <p:txEl>
                                              <p:pRg st="1" end="1"/>
                                            </p:txEl>
                                          </p:spTgt>
                                        </p:tgtEl>
                                        <p:attrNameLst>
                                          <p:attrName>ppt_y</p:attrName>
                                        </p:attrNameLst>
                                      </p:cBhvr>
                                    </p:anim>
                                    <p:animRot by="21600000">
                                      <p:cBhvr>
                                        <p:cTn id="25" dur="500" fill="hold">
                                          <p:stCondLst>
                                            <p:cond delay="0"/>
                                          </p:stCondLst>
                                        </p:cTn>
                                        <p:tgtEl>
                                          <p:spTgt spid="7">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II. MA SÁT TRƯỢT</a:t>
            </a:r>
            <a:endParaRPr lang="en-US" b="1" dirty="0">
              <a:latin typeface="Times New Roman" panose="02020603050405020304" pitchFamily="18" charset="0"/>
              <a:cs typeface="Times New Roman" panose="02020603050405020304" pitchFamily="18" charset="0"/>
            </a:endParaRPr>
          </a:p>
        </p:txBody>
      </p:sp>
      <p:sp>
        <p:nvSpPr>
          <p:cNvPr id="5" name="Content Placeholder 2"/>
          <p:cNvSpPr>
            <a:spLocks noGrp="1"/>
          </p:cNvSpPr>
          <p:nvPr>
            <p:ph idx="1"/>
          </p:nvPr>
        </p:nvSpPr>
        <p:spPr>
          <a:xfrm>
            <a:off x="1780736" y="1825625"/>
            <a:ext cx="3171092" cy="692492"/>
          </a:xfrm>
        </p:spPr>
        <p:txBody>
          <a:bodyPr/>
          <a:lstStyle/>
          <a:p>
            <a:r>
              <a:rPr lang="en-US" b="1" dirty="0" err="1" smtClean="0"/>
              <a:t>Thí</a:t>
            </a:r>
            <a:r>
              <a:rPr lang="en-US" b="1" dirty="0" smtClean="0"/>
              <a:t> </a:t>
            </a:r>
            <a:r>
              <a:rPr lang="en-US" b="1" dirty="0" err="1" smtClean="0"/>
              <a:t>nghiệm</a:t>
            </a:r>
            <a:r>
              <a:rPr lang="en-US" b="1" dirty="0" smtClean="0"/>
              <a:t> 3.</a:t>
            </a:r>
            <a:endParaRPr lang="en-US" b="1" dirty="0"/>
          </a:p>
        </p:txBody>
      </p:sp>
      <p:pic>
        <p:nvPicPr>
          <p:cNvPr id="6" name="Picture 5"/>
          <p:cNvPicPr>
            <a:picLocks noChangeAspect="1"/>
          </p:cNvPicPr>
          <p:nvPr/>
        </p:nvPicPr>
        <p:blipFill>
          <a:blip r:embed="rId2"/>
          <a:stretch>
            <a:fillRect/>
          </a:stretch>
        </p:blipFill>
        <p:spPr>
          <a:xfrm>
            <a:off x="5465693" y="1881612"/>
            <a:ext cx="6013644" cy="2620624"/>
          </a:xfrm>
          <a:prstGeom prst="rect">
            <a:avLst/>
          </a:prstGeom>
        </p:spPr>
      </p:pic>
      <p:graphicFrame>
        <p:nvGraphicFramePr>
          <p:cNvPr id="7" name="Table 6"/>
          <p:cNvGraphicFramePr>
            <a:graphicFrameLocks noGrp="1"/>
          </p:cNvGraphicFramePr>
          <p:nvPr>
            <p:extLst>
              <p:ext uri="{D42A27DB-BD31-4B8C-83A1-F6EECF244321}">
                <p14:modId xmlns:p14="http://schemas.microsoft.com/office/powerpoint/2010/main" val="853569153"/>
              </p:ext>
            </p:extLst>
          </p:nvPr>
        </p:nvGraphicFramePr>
        <p:xfrm>
          <a:off x="1091473" y="4703837"/>
          <a:ext cx="9280435" cy="1854200"/>
        </p:xfrm>
        <a:graphic>
          <a:graphicData uri="http://schemas.openxmlformats.org/drawingml/2006/table">
            <a:tbl>
              <a:tblPr firstRow="1" bandRow="1">
                <a:tableStyleId>{5C22544A-7EE6-4342-B048-85BDC9FD1C3A}</a:tableStyleId>
              </a:tblPr>
              <a:tblGrid>
                <a:gridCol w="1856087">
                  <a:extLst>
                    <a:ext uri="{9D8B030D-6E8A-4147-A177-3AD203B41FA5}">
                      <a16:colId xmlns:a16="http://schemas.microsoft.com/office/drawing/2014/main" val="382728386"/>
                    </a:ext>
                  </a:extLst>
                </a:gridCol>
                <a:gridCol w="1856087">
                  <a:extLst>
                    <a:ext uri="{9D8B030D-6E8A-4147-A177-3AD203B41FA5}">
                      <a16:colId xmlns:a16="http://schemas.microsoft.com/office/drawing/2014/main" val="1577531084"/>
                    </a:ext>
                  </a:extLst>
                </a:gridCol>
                <a:gridCol w="1856087">
                  <a:extLst>
                    <a:ext uri="{9D8B030D-6E8A-4147-A177-3AD203B41FA5}">
                      <a16:colId xmlns:a16="http://schemas.microsoft.com/office/drawing/2014/main" val="1065310362"/>
                    </a:ext>
                  </a:extLst>
                </a:gridCol>
                <a:gridCol w="1856087">
                  <a:extLst>
                    <a:ext uri="{9D8B030D-6E8A-4147-A177-3AD203B41FA5}">
                      <a16:colId xmlns:a16="http://schemas.microsoft.com/office/drawing/2014/main" val="2261616636"/>
                    </a:ext>
                  </a:extLst>
                </a:gridCol>
                <a:gridCol w="1856087">
                  <a:extLst>
                    <a:ext uri="{9D8B030D-6E8A-4147-A177-3AD203B41FA5}">
                      <a16:colId xmlns:a16="http://schemas.microsoft.com/office/drawing/2014/main" val="2933593928"/>
                    </a:ext>
                  </a:extLst>
                </a:gridCol>
              </a:tblGrid>
              <a:tr h="370840">
                <a:tc rowSpan="2">
                  <a:txBody>
                    <a:bodyPr/>
                    <a:lstStyle/>
                    <a:p>
                      <a:pPr algn="ctr"/>
                      <a:r>
                        <a:rPr lang="en-US" dirty="0" err="1" smtClean="0"/>
                        <a:t>Áp</a:t>
                      </a:r>
                      <a:r>
                        <a:rPr lang="en-US" baseline="0" dirty="0" smtClean="0"/>
                        <a:t> </a:t>
                      </a:r>
                      <a:r>
                        <a:rPr lang="en-US" baseline="0" dirty="0" err="1" smtClean="0"/>
                        <a:t>lực</a:t>
                      </a:r>
                      <a:r>
                        <a:rPr lang="en-US" baseline="0" dirty="0" smtClean="0"/>
                        <a:t> </a:t>
                      </a:r>
                      <a:r>
                        <a:rPr lang="en-US" baseline="0" dirty="0" err="1" smtClean="0"/>
                        <a:t>các</a:t>
                      </a:r>
                      <a:r>
                        <a:rPr lang="en-US" baseline="0" dirty="0" smtClean="0"/>
                        <a:t> </a:t>
                      </a:r>
                      <a:r>
                        <a:rPr lang="en-US" baseline="0" dirty="0" err="1" smtClean="0"/>
                        <a:t>khối</a:t>
                      </a:r>
                      <a:r>
                        <a:rPr lang="en-US" baseline="0" dirty="0" smtClean="0"/>
                        <a:t> </a:t>
                      </a:r>
                      <a:r>
                        <a:rPr lang="en-US" baseline="0" dirty="0" err="1" smtClean="0"/>
                        <a:t>gỗ</a:t>
                      </a:r>
                      <a:r>
                        <a:rPr lang="en-US" baseline="0" dirty="0" smtClean="0"/>
                        <a:t> ( N)</a:t>
                      </a:r>
                      <a:endParaRPr lang="en-US" dirty="0"/>
                    </a:p>
                  </a:txBody>
                  <a:tcPr/>
                </a:tc>
                <a:tc gridSpan="4">
                  <a:txBody>
                    <a:bodyPr/>
                    <a:lstStyle/>
                    <a:p>
                      <a:pPr algn="ctr"/>
                      <a:r>
                        <a:rPr lang="en-US" dirty="0" err="1" smtClean="0"/>
                        <a:t>Độ</a:t>
                      </a:r>
                      <a:r>
                        <a:rPr lang="en-US" baseline="0" dirty="0" smtClean="0"/>
                        <a:t> </a:t>
                      </a:r>
                      <a:r>
                        <a:rPr lang="en-US" baseline="0" dirty="0" err="1" smtClean="0"/>
                        <a:t>lớn</a:t>
                      </a:r>
                      <a:r>
                        <a:rPr lang="en-US" baseline="0" dirty="0" smtClean="0"/>
                        <a:t> </a:t>
                      </a:r>
                      <a:r>
                        <a:rPr lang="en-US" baseline="0" dirty="0" err="1" smtClean="0"/>
                        <a:t>lực</a:t>
                      </a:r>
                      <a:r>
                        <a:rPr lang="en-US" baseline="0" dirty="0" smtClean="0"/>
                        <a:t> ma </a:t>
                      </a:r>
                      <a:r>
                        <a:rPr lang="en-US" baseline="0" dirty="0" err="1" smtClean="0"/>
                        <a:t>sát</a:t>
                      </a:r>
                      <a:r>
                        <a:rPr lang="en-US" baseline="0" dirty="0" smtClean="0"/>
                        <a:t> </a:t>
                      </a:r>
                      <a:r>
                        <a:rPr lang="en-US" baseline="0" dirty="0" err="1" smtClean="0"/>
                        <a:t>trượt</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3318775618"/>
                  </a:ext>
                </a:extLst>
              </a:tr>
              <a:tr h="370840">
                <a:tc vMerge="1">
                  <a:txBody>
                    <a:bodyPr/>
                    <a:lstStyle/>
                    <a:p>
                      <a:endParaRPr lang="en-US" dirty="0"/>
                    </a:p>
                  </a:txBody>
                  <a:tcPr/>
                </a:tc>
                <a:tc>
                  <a:txBody>
                    <a:bodyPr/>
                    <a:lstStyle/>
                    <a:p>
                      <a:pPr algn="ctr"/>
                      <a:r>
                        <a:rPr lang="en-US" dirty="0" err="1" smtClean="0"/>
                        <a:t>Lần</a:t>
                      </a:r>
                      <a:r>
                        <a:rPr lang="en-US" baseline="0" dirty="0" smtClean="0"/>
                        <a:t> 1</a:t>
                      </a:r>
                      <a:endParaRPr lang="en-US" dirty="0"/>
                    </a:p>
                  </a:txBody>
                  <a:tcPr/>
                </a:tc>
                <a:tc>
                  <a:txBody>
                    <a:bodyPr/>
                    <a:lstStyle/>
                    <a:p>
                      <a:pPr algn="ctr"/>
                      <a:r>
                        <a:rPr lang="en-US" dirty="0" err="1" smtClean="0"/>
                        <a:t>Lần</a:t>
                      </a:r>
                      <a:r>
                        <a:rPr lang="en-US" dirty="0" smtClean="0"/>
                        <a:t> 2</a:t>
                      </a:r>
                      <a:endParaRPr lang="en-US" dirty="0"/>
                    </a:p>
                  </a:txBody>
                  <a:tcPr/>
                </a:tc>
                <a:tc>
                  <a:txBody>
                    <a:bodyPr/>
                    <a:lstStyle/>
                    <a:p>
                      <a:pPr algn="ctr"/>
                      <a:r>
                        <a:rPr lang="en-US" dirty="0" err="1" smtClean="0"/>
                        <a:t>Lần</a:t>
                      </a:r>
                      <a:r>
                        <a:rPr lang="en-US" dirty="0" smtClean="0"/>
                        <a:t> 3</a:t>
                      </a:r>
                      <a:endParaRPr lang="en-US" dirty="0"/>
                    </a:p>
                  </a:txBody>
                  <a:tcPr/>
                </a:tc>
                <a:tc>
                  <a:txBody>
                    <a:bodyPr/>
                    <a:lstStyle/>
                    <a:p>
                      <a:pPr algn="ctr"/>
                      <a:r>
                        <a:rPr lang="en-US" dirty="0" err="1" smtClean="0"/>
                        <a:t>Trung</a:t>
                      </a:r>
                      <a:r>
                        <a:rPr lang="en-US" dirty="0" smtClean="0"/>
                        <a:t> </a:t>
                      </a:r>
                      <a:r>
                        <a:rPr lang="en-US" dirty="0" err="1" smtClean="0"/>
                        <a:t>bình</a:t>
                      </a:r>
                      <a:endParaRPr lang="en-US" dirty="0"/>
                    </a:p>
                  </a:txBody>
                  <a:tcPr/>
                </a:tc>
                <a:extLst>
                  <a:ext uri="{0D108BD9-81ED-4DB2-BD59-A6C34878D82A}">
                    <a16:rowId xmlns:a16="http://schemas.microsoft.com/office/drawing/2014/main" val="3662606127"/>
                  </a:ext>
                </a:extLst>
              </a:tr>
              <a:tr h="370840">
                <a:tc>
                  <a:txBody>
                    <a:bodyPr/>
                    <a:lstStyle/>
                    <a:p>
                      <a:r>
                        <a:rPr lang="en-US" dirty="0" smtClean="0"/>
                        <a:t>1 </a:t>
                      </a:r>
                      <a:r>
                        <a:rPr lang="en-US" dirty="0" err="1" smtClean="0"/>
                        <a:t>Khối</a:t>
                      </a:r>
                      <a:r>
                        <a:rPr lang="en-US" dirty="0" smtClean="0"/>
                        <a:t> </a:t>
                      </a:r>
                      <a:r>
                        <a:rPr lang="en-US" dirty="0" err="1" smtClean="0"/>
                        <a:t>gỗ</a:t>
                      </a:r>
                      <a:r>
                        <a:rPr lang="en-US" baseline="0" dirty="0" smtClean="0"/>
                        <a:t> : </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663810314"/>
                  </a:ext>
                </a:extLst>
              </a:tr>
              <a:tr h="370840">
                <a:tc>
                  <a:txBody>
                    <a:bodyPr/>
                    <a:lstStyle/>
                    <a:p>
                      <a:r>
                        <a:rPr lang="en-US" dirty="0" smtClean="0"/>
                        <a:t>2 </a:t>
                      </a:r>
                      <a:r>
                        <a:rPr lang="en-US" dirty="0" err="1" smtClean="0"/>
                        <a:t>Khối</a:t>
                      </a:r>
                      <a:r>
                        <a:rPr lang="en-US" baseline="0" dirty="0" smtClean="0"/>
                        <a:t> </a:t>
                      </a:r>
                      <a:r>
                        <a:rPr lang="en-US" baseline="0" dirty="0" err="1" smtClean="0"/>
                        <a:t>gỗ</a:t>
                      </a:r>
                      <a:r>
                        <a:rPr lang="en-US" baseline="0" dirty="0" smtClean="0"/>
                        <a:t> :</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815217962"/>
                  </a:ext>
                </a:extLst>
              </a:tr>
              <a:tr h="370840">
                <a:tc>
                  <a:txBody>
                    <a:bodyPr/>
                    <a:lstStyle/>
                    <a:p>
                      <a:r>
                        <a:rPr lang="en-US" dirty="0" smtClean="0"/>
                        <a:t>3 </a:t>
                      </a:r>
                      <a:r>
                        <a:rPr lang="en-US" dirty="0" err="1" smtClean="0"/>
                        <a:t>Khối</a:t>
                      </a:r>
                      <a:r>
                        <a:rPr lang="en-US" baseline="0" dirty="0" smtClean="0"/>
                        <a:t> </a:t>
                      </a:r>
                      <a:r>
                        <a:rPr lang="en-US" baseline="0" dirty="0" err="1" smtClean="0"/>
                        <a:t>gỗ</a:t>
                      </a:r>
                      <a:r>
                        <a:rPr lang="en-US" baseline="0" dirty="0" smtClean="0"/>
                        <a:t> :</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267844399"/>
                  </a:ext>
                </a:extLst>
              </a:tr>
            </a:tbl>
          </a:graphicData>
        </a:graphic>
      </p:graphicFrame>
      <p:sp>
        <p:nvSpPr>
          <p:cNvPr id="8" name="TextBox 7"/>
          <p:cNvSpPr txBox="1"/>
          <p:nvPr/>
        </p:nvSpPr>
        <p:spPr>
          <a:xfrm>
            <a:off x="1266871" y="1296837"/>
            <a:ext cx="9543757" cy="584775"/>
          </a:xfrm>
          <a:prstGeom prst="rect">
            <a:avLst/>
          </a:prstGeom>
          <a:noFill/>
        </p:spPr>
        <p:txBody>
          <a:bodyPr wrap="square" rtlCol="0">
            <a:spAutoFit/>
          </a:bodyPr>
          <a:lstStyle/>
          <a:p>
            <a:r>
              <a:rPr lang="en-US" sz="3200" b="1" dirty="0" smtClean="0"/>
              <a:t>1. </a:t>
            </a:r>
            <a:r>
              <a:rPr lang="en-US" sz="3200" b="1" dirty="0" err="1" smtClean="0"/>
              <a:t>Đặc</a:t>
            </a:r>
            <a:r>
              <a:rPr lang="en-US" sz="3200" b="1" dirty="0" smtClean="0"/>
              <a:t> </a:t>
            </a:r>
            <a:r>
              <a:rPr lang="en-US" sz="3200" b="1" dirty="0" err="1" smtClean="0"/>
              <a:t>điểm</a:t>
            </a:r>
            <a:r>
              <a:rPr lang="en-US" sz="3200" b="1" dirty="0" smtClean="0"/>
              <a:t> </a:t>
            </a:r>
            <a:r>
              <a:rPr lang="en-US" sz="3200" b="1" dirty="0" err="1" smtClean="0"/>
              <a:t>lực</a:t>
            </a:r>
            <a:r>
              <a:rPr lang="en-US" sz="3200" b="1" dirty="0" smtClean="0"/>
              <a:t> ma </a:t>
            </a:r>
            <a:r>
              <a:rPr lang="en-US" sz="3200" b="1" dirty="0" err="1" smtClean="0"/>
              <a:t>sát</a:t>
            </a:r>
            <a:r>
              <a:rPr lang="en-US" sz="3200" b="1" dirty="0" smtClean="0"/>
              <a:t> </a:t>
            </a:r>
            <a:r>
              <a:rPr lang="en-US" sz="3200" b="1" dirty="0" err="1" smtClean="0"/>
              <a:t>trượt</a:t>
            </a:r>
            <a:endParaRPr lang="en-US" sz="3200" b="1" dirty="0"/>
          </a:p>
        </p:txBody>
      </p:sp>
    </p:spTree>
    <p:extLst>
      <p:ext uri="{BB962C8B-B14F-4D97-AF65-F5344CB8AC3E}">
        <p14:creationId xmlns:p14="http://schemas.microsoft.com/office/powerpoint/2010/main" val="1634934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II. MA SÁT TRƯỢT</a:t>
            </a:r>
          </a:p>
        </p:txBody>
      </p:sp>
      <p:sp>
        <p:nvSpPr>
          <p:cNvPr id="3" name="Content Placeholder 2"/>
          <p:cNvSpPr>
            <a:spLocks noGrp="1"/>
          </p:cNvSpPr>
          <p:nvPr>
            <p:ph idx="1"/>
          </p:nvPr>
        </p:nvSpPr>
        <p:spPr>
          <a:xfrm>
            <a:off x="838200" y="1690687"/>
            <a:ext cx="10515600" cy="4836721"/>
          </a:xfrm>
        </p:spPr>
        <p:txBody>
          <a:bodyPr>
            <a:normAutofit lnSpcReduction="10000"/>
          </a:bodyPr>
          <a:lstStyle/>
          <a:p>
            <a:pPr>
              <a:lnSpc>
                <a:spcPct val="150000"/>
              </a:lnSpc>
            </a:pPr>
            <a:r>
              <a:rPr lang="en-US" sz="3200" b="1" dirty="0" err="1" smtClean="0">
                <a:latin typeface="Times New Roman" panose="02020603050405020304" pitchFamily="18" charset="0"/>
                <a:cs typeface="Times New Roman" panose="02020603050405020304" pitchFamily="18" charset="0"/>
              </a:rPr>
              <a:t>Thảo</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luận</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và</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phân</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tích</a:t>
            </a:r>
            <a:r>
              <a:rPr lang="en-US" sz="3200" b="1" dirty="0" smtClean="0">
                <a:latin typeface="Times New Roman" panose="02020603050405020304" pitchFamily="18" charset="0"/>
                <a:cs typeface="Times New Roman" panose="02020603050405020304" pitchFamily="18" charset="0"/>
              </a:rPr>
              <a:t>:</a:t>
            </a:r>
          </a:p>
          <a:p>
            <a:pPr>
              <a:lnSpc>
                <a:spcPct val="150000"/>
              </a:lnSpc>
            </a:pPr>
            <a:r>
              <a:rPr lang="en-US" sz="3200" dirty="0">
                <a:latin typeface="Times New Roman" panose="02020603050405020304" pitchFamily="18" charset="0"/>
                <a:cs typeface="Times New Roman" panose="02020603050405020304" pitchFamily="18" charset="0"/>
              </a:rPr>
              <a:t>a</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Điều</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gì</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xảy</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ra</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dối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với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lực</a:t>
            </a:r>
            <a:r>
              <a:rPr lang="en-US" sz="3200" dirty="0" smtClean="0">
                <a:latin typeface="Times New Roman" panose="02020603050405020304" pitchFamily="18" charset="0"/>
                <a:cs typeface="Times New Roman" panose="02020603050405020304" pitchFamily="18" charset="0"/>
              </a:rPr>
              <a:t> ma </a:t>
            </a:r>
            <a:r>
              <a:rPr lang="en-US" sz="3200" dirty="0" err="1" smtClean="0">
                <a:latin typeface="Times New Roman" panose="02020603050405020304" pitchFamily="18" charset="0"/>
                <a:cs typeface="Times New Roman" panose="02020603050405020304" pitchFamily="18" charset="0"/>
              </a:rPr>
              <a:t>sát</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trượt</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khi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tăng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áp</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lực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lên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bề</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mặt</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tiếp</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xúc</a:t>
            </a:r>
            <a:r>
              <a:rPr lang="en-US" sz="3200" dirty="0" smtClean="0">
                <a:latin typeface="Times New Roman" panose="02020603050405020304" pitchFamily="18" charset="0"/>
                <a:cs typeface="Times New Roman" panose="02020603050405020304" pitchFamily="18" charset="0"/>
              </a:rPr>
              <a:t>?</a:t>
            </a:r>
          </a:p>
          <a:p>
            <a:pPr>
              <a:lnSpc>
                <a:spcPct val="150000"/>
              </a:lnSpc>
            </a:pPr>
            <a:r>
              <a:rPr lang="en-US" sz="3200" dirty="0">
                <a:latin typeface="Times New Roman" panose="02020603050405020304" pitchFamily="18" charset="0"/>
                <a:cs typeface="Times New Roman" panose="02020603050405020304" pitchFamily="18" charset="0"/>
              </a:rPr>
              <a:t>b</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Vẽ</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đồ</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thị</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cho</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thấy</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sự</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thay</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đổi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độ</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lớn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của</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lực</a:t>
            </a:r>
            <a:r>
              <a:rPr lang="en-US" sz="3200" dirty="0" smtClean="0">
                <a:latin typeface="Times New Roman" panose="02020603050405020304" pitchFamily="18" charset="0"/>
                <a:cs typeface="Times New Roman" panose="02020603050405020304" pitchFamily="18" charset="0"/>
              </a:rPr>
              <a:t> ma </a:t>
            </a:r>
            <a:r>
              <a:rPr lang="en-US" sz="3200" dirty="0" err="1" smtClean="0">
                <a:latin typeface="Times New Roman" panose="02020603050405020304" pitchFamily="18" charset="0"/>
                <a:cs typeface="Times New Roman" panose="02020603050405020304" pitchFamily="18" charset="0"/>
              </a:rPr>
              <a:t>sát</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trượt</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khi</a:t>
            </a:r>
            <a:r>
              <a:rPr lang="en-US" sz="3200" dirty="0" smtClean="0">
                <a:latin typeface="Times New Roman" panose="02020603050405020304" pitchFamily="18" charset="0"/>
                <a:cs typeface="Times New Roman" panose="02020603050405020304" pitchFamily="18" charset="0"/>
              </a:rPr>
              <a:t> tang </a:t>
            </a:r>
            <a:r>
              <a:rPr lang="en-US" sz="3200" dirty="0" err="1" smtClean="0">
                <a:latin typeface="Times New Roman" panose="02020603050405020304" pitchFamily="18" charset="0"/>
                <a:cs typeface="Times New Roman" panose="02020603050405020304" pitchFamily="18" charset="0"/>
              </a:rPr>
              <a:t>dần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dộ</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lớn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của</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áp</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lực</a:t>
            </a:r>
            <a:r>
              <a:rPr lang="en-US" sz="3200" dirty="0" smtClean="0">
                <a:latin typeface="Times New Roman" panose="02020603050405020304" pitchFamily="18" charset="0"/>
                <a:cs typeface="Times New Roman" panose="02020603050405020304" pitchFamily="18" charset="0"/>
              </a:rPr>
              <a:t>.</a:t>
            </a:r>
          </a:p>
          <a:p>
            <a:pPr>
              <a:lnSpc>
                <a:spcPct val="150000"/>
              </a:lnSpc>
            </a:pPr>
            <a:r>
              <a:rPr lang="en-US" sz="3200" dirty="0">
                <a:latin typeface="Times New Roman" panose="02020603050405020304" pitchFamily="18" charset="0"/>
                <a:cs typeface="Times New Roman" panose="02020603050405020304" pitchFamily="18" charset="0"/>
              </a:rPr>
              <a:t>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Nêu</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kết</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luận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về</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những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đặc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điểm</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của</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lực</a:t>
            </a:r>
            <a:r>
              <a:rPr lang="en-US" sz="3200" dirty="0" smtClean="0">
                <a:latin typeface="Times New Roman" panose="02020603050405020304" pitchFamily="18" charset="0"/>
                <a:cs typeface="Times New Roman" panose="02020603050405020304" pitchFamily="18" charset="0"/>
              </a:rPr>
              <a:t> ma </a:t>
            </a:r>
            <a:r>
              <a:rPr lang="en-US" sz="3200" dirty="0" err="1" smtClean="0">
                <a:latin typeface="Times New Roman" panose="02020603050405020304" pitchFamily="18" charset="0"/>
                <a:cs typeface="Times New Roman" panose="02020603050405020304" pitchFamily="18" charset="0"/>
              </a:rPr>
              <a:t>sát</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trượt</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23602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by="(-#ppt_w*2)" calcmode="lin" valueType="num">
                                      <p:cBhvr rctx="PPT">
                                        <p:cTn id="7" dur="250" autoRev="1" fill="hold">
                                          <p:stCondLst>
                                            <p:cond delay="0"/>
                                          </p:stCondLst>
                                        </p:cTn>
                                        <p:tgtEl>
                                          <p:spTgt spid="3">
                                            <p:txEl>
                                              <p:pRg st="0" end="0"/>
                                            </p:txEl>
                                          </p:spTgt>
                                        </p:tgtEl>
                                        <p:attrNameLst>
                                          <p:attrName>ppt_w</p:attrName>
                                        </p:attrNameLst>
                                      </p:cBhvr>
                                    </p:anim>
                                    <p:anim by="(#ppt_w*0.50)" calcmode="lin" valueType="num">
                                      <p:cBhvr>
                                        <p:cTn id="8" dur="250" decel="50000" autoRev="1" fill="hold">
                                          <p:stCondLst>
                                            <p:cond delay="0"/>
                                          </p:stCondLst>
                                        </p:cTn>
                                        <p:tgtEl>
                                          <p:spTgt spid="3">
                                            <p:txEl>
                                              <p:pRg st="0" end="0"/>
                                            </p:txEl>
                                          </p:spTgt>
                                        </p:tgtEl>
                                        <p:attrNameLst>
                                          <p:attrName>ppt_x</p:attrName>
                                        </p:attrNameLst>
                                      </p:cBhvr>
                                    </p:anim>
                                    <p:anim from="(-#ppt_h/2)" to="(#ppt_y)" calcmode="lin" valueType="num">
                                      <p:cBhvr>
                                        <p:cTn id="9" dur="500" fill="hold">
                                          <p:stCondLst>
                                            <p:cond delay="0"/>
                                          </p:stCondLst>
                                        </p:cTn>
                                        <p:tgtEl>
                                          <p:spTgt spid="3">
                                            <p:txEl>
                                              <p:pRg st="0" end="0"/>
                                            </p:txEl>
                                          </p:spTgt>
                                        </p:tgtEl>
                                        <p:attrNameLst>
                                          <p:attrName>ppt_y</p:attrName>
                                        </p:attrNameLst>
                                      </p:cBhvr>
                                    </p:anim>
                                    <p:animRot by="21600000">
                                      <p:cBhvr>
                                        <p:cTn id="10" dur="500" fill="hold">
                                          <p:stCondLst>
                                            <p:cond delay="0"/>
                                          </p:stCondLst>
                                        </p:cTn>
                                        <p:tgtEl>
                                          <p:spTgt spid="3">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II. MA SÁT TRƯỢT</a:t>
            </a:r>
          </a:p>
        </p:txBody>
      </p:sp>
      <p:sp>
        <p:nvSpPr>
          <p:cNvPr id="3" name="Content Placeholder 2"/>
          <p:cNvSpPr>
            <a:spLocks noGrp="1"/>
          </p:cNvSpPr>
          <p:nvPr>
            <p:ph idx="1"/>
          </p:nvPr>
        </p:nvSpPr>
        <p:spPr>
          <a:xfrm>
            <a:off x="838200" y="1417189"/>
            <a:ext cx="10641037" cy="5292628"/>
          </a:xfrm>
        </p:spPr>
        <p:txBody>
          <a:bodyPr>
            <a:noAutofit/>
          </a:bodyPr>
          <a:lstStyle/>
          <a:p>
            <a:r>
              <a:rPr lang="en-US" b="1" dirty="0" err="1" smtClean="0">
                <a:latin typeface="Times New Roman" panose="02020603050405020304" pitchFamily="18" charset="0"/>
                <a:cs typeface="Times New Roman" panose="02020603050405020304" pitchFamily="18" charset="0"/>
              </a:rPr>
              <a:t>Kết</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quả</a:t>
            </a:r>
            <a:r>
              <a:rPr lang="en-US" b="1" dirty="0" smtClean="0">
                <a:latin typeface="Times New Roman" panose="02020603050405020304" pitchFamily="18" charset="0"/>
                <a:cs typeface="Times New Roman" panose="02020603050405020304" pitchFamily="18" charset="0"/>
              </a:rPr>
              <a:t>:</a:t>
            </a:r>
          </a:p>
          <a:p>
            <a:pPr marL="0" indent="0">
              <a:buNone/>
            </a:pPr>
            <a:r>
              <a:rPr lang="en-US" dirty="0" smtClean="0">
                <a:latin typeface="Times New Roman" panose="02020603050405020304" pitchFamily="18" charset="0"/>
                <a:cs typeface="Times New Roman" panose="02020603050405020304" pitchFamily="18" charset="0"/>
              </a:rPr>
              <a:t>	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Khi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tăng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áp</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lực</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lên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bề</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mặt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tiếp</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xúc</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thì</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độ</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lớn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của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lực</a:t>
            </a:r>
            <a:r>
              <a:rPr lang="en-US" dirty="0" smtClean="0">
                <a:latin typeface="Times New Roman" panose="02020603050405020304" pitchFamily="18" charset="0"/>
                <a:cs typeface="Times New Roman" panose="02020603050405020304" pitchFamily="18" charset="0"/>
              </a:rPr>
              <a:t> ma </a:t>
            </a:r>
            <a:r>
              <a:rPr lang="en-US" dirty="0" err="1" smtClean="0">
                <a:latin typeface="Times New Roman" panose="02020603050405020304" pitchFamily="18" charset="0"/>
                <a:cs typeface="Times New Roman" panose="02020603050405020304" pitchFamily="18" charset="0"/>
              </a:rPr>
              <a:t>sát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trượt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cũng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tăng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lên</a:t>
            </a:r>
            <a:r>
              <a:rPr lang="en-US" dirty="0" smtClean="0">
                <a:latin typeface="Times New Roman" panose="02020603050405020304" pitchFamily="18" charset="0"/>
                <a:cs typeface="Times New Roman" panose="02020603050405020304" pitchFamily="18" charset="0"/>
              </a:rPr>
              <a:t>.</a:t>
            </a:r>
          </a:p>
          <a:p>
            <a:pPr marL="0" indent="0">
              <a:buNone/>
            </a:pPr>
            <a:r>
              <a:rPr lang="en-US" dirty="0" smtClean="0">
                <a:latin typeface="Times New Roman" panose="02020603050405020304" pitchFamily="18" charset="0"/>
                <a:cs typeface="Times New Roman" panose="02020603050405020304" pitchFamily="18" charset="0"/>
              </a:rPr>
              <a:t>	b</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Đồ</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thị</a:t>
            </a:r>
            <a:r>
              <a:rPr lang="en-US" dirty="0" smtClean="0">
                <a:latin typeface="Times New Roman" panose="02020603050405020304" pitchFamily="18" charset="0"/>
                <a:cs typeface="Times New Roman" panose="02020603050405020304" pitchFamily="18" charset="0"/>
              </a:rPr>
              <a:t>: </a:t>
            </a:r>
          </a:p>
          <a:p>
            <a:endParaRPr lang="en-US" dirty="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	c</a:t>
            </a:r>
            <a:r>
              <a:rPr lang="en-US"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phụ</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thuộc</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vào</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tình</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trạng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của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mặt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tiếp</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xúc</a:t>
            </a:r>
            <a:r>
              <a:rPr lang="en-US" dirty="0" smtClean="0">
                <a:latin typeface="Times New Roman" panose="02020603050405020304" pitchFamily="18" charset="0"/>
                <a:cs typeface="Times New Roman" panose="02020603050405020304" pitchFamily="18" charset="0"/>
              </a:rPr>
              <a:t>.</a:t>
            </a:r>
          </a:p>
          <a:p>
            <a:pPr marL="457200" lvl="1" indent="0">
              <a:buNone/>
            </a:pPr>
            <a:r>
              <a:rPr lang="en-US" sz="28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Tỉ</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lệ</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với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áp</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lực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lên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bề</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mặt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tiếp</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xúc</a:t>
            </a:r>
            <a:endParaRPr lang="en-US" sz="2800" dirty="0" smtClean="0">
              <a:latin typeface="Times New Roman" panose="02020603050405020304" pitchFamily="18" charset="0"/>
              <a:cs typeface="Times New Roman" panose="02020603050405020304" pitchFamily="18" charset="0"/>
            </a:endParaRPr>
          </a:p>
          <a:p>
            <a:pPr marL="457200" lvl="1" indent="0">
              <a:buNone/>
            </a:pPr>
            <a:r>
              <a:rPr lang="en-US" sz="28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Không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phụ</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vào</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diện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tích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tiếp</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xúc</a:t>
            </a:r>
            <a:endParaRPr lang="en-US" sz="2800" dirty="0">
              <a:latin typeface="Times New Roman" panose="02020603050405020304" pitchFamily="18" charset="0"/>
              <a:cs typeface="Times New Roman" panose="02020603050405020304" pitchFamily="18" charset="0"/>
            </a:endParaRPr>
          </a:p>
        </p:txBody>
      </p:sp>
      <p:cxnSp>
        <p:nvCxnSpPr>
          <p:cNvPr id="8" name="Straight Arrow Connector 7"/>
          <p:cNvCxnSpPr/>
          <p:nvPr/>
        </p:nvCxnSpPr>
        <p:spPr>
          <a:xfrm>
            <a:off x="4133892" y="5224139"/>
            <a:ext cx="395804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4126857" y="3395339"/>
            <a:ext cx="0" cy="1828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127863" y="4662436"/>
            <a:ext cx="757646"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898571" y="4675499"/>
            <a:ext cx="0" cy="548640"/>
          </a:xfrm>
          <a:prstGeom prst="line">
            <a:avLst/>
          </a:prstGeom>
          <a:ln>
            <a:prstDash val="lgDash"/>
            <a:headEnd type="ova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4140926" y="3656596"/>
            <a:ext cx="2272937" cy="155448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4153990" y="4139924"/>
            <a:ext cx="1529358"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5680335" y="4147963"/>
            <a:ext cx="0" cy="1063113"/>
          </a:xfrm>
          <a:prstGeom prst="line">
            <a:avLst/>
          </a:prstGeom>
          <a:ln>
            <a:prstDash val="lgDash"/>
            <a:headEnd type="ova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4153990" y="3656596"/>
            <a:ext cx="2259873"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6413863" y="3656596"/>
            <a:ext cx="0" cy="1567543"/>
          </a:xfrm>
          <a:prstGeom prst="line">
            <a:avLst/>
          </a:prstGeom>
          <a:ln>
            <a:prstDash val="lgDash"/>
            <a:headEnd type="ova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3772153" y="5145764"/>
            <a:ext cx="1012874" cy="369332"/>
          </a:xfrm>
          <a:prstGeom prst="rect">
            <a:avLst/>
          </a:prstGeom>
          <a:noFill/>
        </p:spPr>
        <p:txBody>
          <a:bodyPr wrap="square" rtlCol="0">
            <a:spAutoFit/>
          </a:bodyPr>
          <a:lstStyle/>
          <a:p>
            <a:r>
              <a:rPr lang="en-US" dirty="0"/>
              <a:t>O</a:t>
            </a:r>
          </a:p>
        </p:txBody>
      </p:sp>
      <p:sp>
        <p:nvSpPr>
          <p:cNvPr id="28" name="TextBox 27"/>
          <p:cNvSpPr txBox="1"/>
          <p:nvPr/>
        </p:nvSpPr>
        <p:spPr>
          <a:xfrm>
            <a:off x="3728944" y="3446030"/>
            <a:ext cx="1012874" cy="369332"/>
          </a:xfrm>
          <a:prstGeom prst="rect">
            <a:avLst/>
          </a:prstGeom>
          <a:noFill/>
        </p:spPr>
        <p:txBody>
          <a:bodyPr wrap="square" rtlCol="0">
            <a:spAutoFit/>
          </a:bodyPr>
          <a:lstStyle/>
          <a:p>
            <a:r>
              <a:rPr lang="en-US" dirty="0"/>
              <a:t>3</a:t>
            </a:r>
          </a:p>
        </p:txBody>
      </p:sp>
      <p:sp>
        <p:nvSpPr>
          <p:cNvPr id="29" name="TextBox 28"/>
          <p:cNvSpPr txBox="1"/>
          <p:nvPr/>
        </p:nvSpPr>
        <p:spPr>
          <a:xfrm>
            <a:off x="3717892" y="3878837"/>
            <a:ext cx="1012874" cy="369332"/>
          </a:xfrm>
          <a:prstGeom prst="rect">
            <a:avLst/>
          </a:prstGeom>
          <a:noFill/>
        </p:spPr>
        <p:txBody>
          <a:bodyPr wrap="square" rtlCol="0">
            <a:spAutoFit/>
          </a:bodyPr>
          <a:lstStyle/>
          <a:p>
            <a:r>
              <a:rPr lang="en-US" dirty="0" smtClean="0"/>
              <a:t>2</a:t>
            </a:r>
            <a:endParaRPr lang="en-US" dirty="0"/>
          </a:p>
        </p:txBody>
      </p:sp>
      <p:sp>
        <p:nvSpPr>
          <p:cNvPr id="30" name="TextBox 29"/>
          <p:cNvSpPr txBox="1"/>
          <p:nvPr/>
        </p:nvSpPr>
        <p:spPr>
          <a:xfrm>
            <a:off x="3690261" y="4427476"/>
            <a:ext cx="682953" cy="369332"/>
          </a:xfrm>
          <a:prstGeom prst="rect">
            <a:avLst/>
          </a:prstGeom>
          <a:noFill/>
        </p:spPr>
        <p:txBody>
          <a:bodyPr wrap="square" rtlCol="0">
            <a:spAutoFit/>
          </a:bodyPr>
          <a:lstStyle/>
          <a:p>
            <a:r>
              <a:rPr lang="en-US" dirty="0"/>
              <a:t>1</a:t>
            </a:r>
          </a:p>
        </p:txBody>
      </p:sp>
      <p:sp>
        <p:nvSpPr>
          <p:cNvPr id="31" name="TextBox 30"/>
          <p:cNvSpPr txBox="1"/>
          <p:nvPr/>
        </p:nvSpPr>
        <p:spPr>
          <a:xfrm>
            <a:off x="4741818" y="5227315"/>
            <a:ext cx="1012874" cy="369332"/>
          </a:xfrm>
          <a:prstGeom prst="rect">
            <a:avLst/>
          </a:prstGeom>
          <a:noFill/>
        </p:spPr>
        <p:txBody>
          <a:bodyPr wrap="square" rtlCol="0">
            <a:spAutoFit/>
          </a:bodyPr>
          <a:lstStyle/>
          <a:p>
            <a:r>
              <a:rPr lang="en-US" dirty="0" smtClean="0"/>
              <a:t>5</a:t>
            </a:r>
            <a:endParaRPr lang="en-US" dirty="0"/>
          </a:p>
        </p:txBody>
      </p:sp>
      <p:sp>
        <p:nvSpPr>
          <p:cNvPr id="32" name="TextBox 31"/>
          <p:cNvSpPr txBox="1"/>
          <p:nvPr/>
        </p:nvSpPr>
        <p:spPr>
          <a:xfrm>
            <a:off x="5543677" y="5161347"/>
            <a:ext cx="1012874" cy="369332"/>
          </a:xfrm>
          <a:prstGeom prst="rect">
            <a:avLst/>
          </a:prstGeom>
          <a:noFill/>
        </p:spPr>
        <p:txBody>
          <a:bodyPr wrap="square" rtlCol="0">
            <a:spAutoFit/>
          </a:bodyPr>
          <a:lstStyle/>
          <a:p>
            <a:r>
              <a:rPr lang="en-US" dirty="0" smtClean="0"/>
              <a:t>10</a:t>
            </a:r>
            <a:endParaRPr lang="en-US" dirty="0"/>
          </a:p>
        </p:txBody>
      </p:sp>
      <p:sp>
        <p:nvSpPr>
          <p:cNvPr id="33" name="TextBox 32"/>
          <p:cNvSpPr txBox="1"/>
          <p:nvPr/>
        </p:nvSpPr>
        <p:spPr>
          <a:xfrm>
            <a:off x="6205693" y="5192743"/>
            <a:ext cx="1012874" cy="369332"/>
          </a:xfrm>
          <a:prstGeom prst="rect">
            <a:avLst/>
          </a:prstGeom>
          <a:noFill/>
        </p:spPr>
        <p:txBody>
          <a:bodyPr wrap="square" rtlCol="0">
            <a:spAutoFit/>
          </a:bodyPr>
          <a:lstStyle/>
          <a:p>
            <a:r>
              <a:rPr lang="en-US" dirty="0" smtClean="0"/>
              <a:t>15</a:t>
            </a:r>
            <a:endParaRPr lang="en-US" dirty="0"/>
          </a:p>
        </p:txBody>
      </p:sp>
      <p:sp>
        <p:nvSpPr>
          <p:cNvPr id="34" name="TextBox 33"/>
          <p:cNvSpPr txBox="1"/>
          <p:nvPr/>
        </p:nvSpPr>
        <p:spPr>
          <a:xfrm>
            <a:off x="7637089" y="4694079"/>
            <a:ext cx="1976174" cy="461665"/>
          </a:xfrm>
          <a:prstGeom prst="rect">
            <a:avLst/>
          </a:prstGeom>
          <a:noFill/>
        </p:spPr>
        <p:txBody>
          <a:bodyPr wrap="square" rtlCol="0">
            <a:spAutoFit/>
          </a:bodyPr>
          <a:lstStyle/>
          <a:p>
            <a:r>
              <a:rPr lang="en-US" sz="2400" b="1" dirty="0" err="1" smtClean="0">
                <a:latin typeface="Times New Roman" panose="02020603050405020304" pitchFamily="18" charset="0"/>
                <a:cs typeface="Times New Roman" panose="02020603050405020304" pitchFamily="18" charset="0"/>
              </a:rPr>
              <a:t>Áp</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lực</a:t>
            </a:r>
            <a:r>
              <a:rPr lang="en-US" sz="2400" b="1" dirty="0" smtClean="0">
                <a:latin typeface="Times New Roman" panose="02020603050405020304" pitchFamily="18" charset="0"/>
                <a:cs typeface="Times New Roman" panose="02020603050405020304" pitchFamily="18" charset="0"/>
              </a:rPr>
              <a:t> ( N)</a:t>
            </a:r>
            <a:endParaRPr lang="en-US" sz="2400" b="1" dirty="0">
              <a:latin typeface="Times New Roman" panose="02020603050405020304" pitchFamily="18" charset="0"/>
              <a:cs typeface="Times New Roman" panose="02020603050405020304" pitchFamily="18" charset="0"/>
            </a:endParaRPr>
          </a:p>
        </p:txBody>
      </p:sp>
      <p:sp>
        <p:nvSpPr>
          <p:cNvPr id="35" name="TextBox 34"/>
          <p:cNvSpPr txBox="1"/>
          <p:nvPr/>
        </p:nvSpPr>
        <p:spPr>
          <a:xfrm>
            <a:off x="3803971" y="2774909"/>
            <a:ext cx="2292029" cy="461665"/>
          </a:xfrm>
          <a:prstGeom prst="rect">
            <a:avLst/>
          </a:prstGeom>
          <a:noFill/>
        </p:spPr>
        <p:txBody>
          <a:bodyPr wrap="square" rtlCol="0">
            <a:spAutoFit/>
          </a:bodyPr>
          <a:lstStyle/>
          <a:p>
            <a:r>
              <a:rPr lang="en-US" sz="2400" b="1" dirty="0" err="1" smtClean="0">
                <a:latin typeface="Times New Roman" panose="02020603050405020304" pitchFamily="18" charset="0"/>
                <a:cs typeface="Times New Roman" panose="02020603050405020304" pitchFamily="18" charset="0"/>
              </a:rPr>
              <a:t>Lực</a:t>
            </a:r>
            <a:r>
              <a:rPr lang="en-US" sz="2400" b="1" dirty="0" smtClean="0">
                <a:latin typeface="Times New Roman" panose="02020603050405020304" pitchFamily="18" charset="0"/>
                <a:cs typeface="Times New Roman" panose="02020603050405020304" pitchFamily="18" charset="0"/>
              </a:rPr>
              <a:t> ma </a:t>
            </a:r>
            <a:r>
              <a:rPr lang="en-US" sz="2400" b="1" dirty="0" err="1" smtClean="0">
                <a:latin typeface="Times New Roman" panose="02020603050405020304" pitchFamily="18" charset="0"/>
                <a:cs typeface="Times New Roman" panose="02020603050405020304" pitchFamily="18" charset="0"/>
              </a:rPr>
              <a:t>sát</a:t>
            </a:r>
            <a:r>
              <a:rPr lang="en-US" sz="2400" b="1" dirty="0" smtClean="0">
                <a:latin typeface="Times New Roman" panose="02020603050405020304" pitchFamily="18" charset="0"/>
                <a:cs typeface="Times New Roman" panose="02020603050405020304" pitchFamily="18" charset="0"/>
              </a:rPr>
              <a:t> ( </a:t>
            </a:r>
            <a:r>
              <a:rPr lang="en-US" sz="2400" b="1" dirty="0" smtClean="0">
                <a:latin typeface="Times New Roman" panose="02020603050405020304" pitchFamily="18" charset="0"/>
                <a:cs typeface="Times New Roman" panose="02020603050405020304" pitchFamily="18" charset="0"/>
              </a:rPr>
              <a:t>N)</a:t>
            </a:r>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2655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additive="base">
                                        <p:cTn id="21" dur="500" fill="hold"/>
                                        <p:tgtEl>
                                          <p:spTgt spid="10"/>
                                        </p:tgtEl>
                                        <p:attrNameLst>
                                          <p:attrName>ppt_x</p:attrName>
                                        </p:attrNameLst>
                                      </p:cBhvr>
                                      <p:tavLst>
                                        <p:tav tm="0">
                                          <p:val>
                                            <p:strVal val="#ppt_x"/>
                                          </p:val>
                                        </p:tav>
                                        <p:tav tm="100000">
                                          <p:val>
                                            <p:strVal val="#ppt_x"/>
                                          </p:val>
                                        </p:tav>
                                      </p:tavLst>
                                    </p:anim>
                                    <p:anim calcmode="lin" valueType="num">
                                      <p:cBhvr additive="base">
                                        <p:cTn id="22" dur="500" fill="hold"/>
                                        <p:tgtEl>
                                          <p:spTgt spid="10"/>
                                        </p:tgtEl>
                                        <p:attrNameLst>
                                          <p:attrName>ppt_y</p:attrName>
                                        </p:attrNameLst>
                                      </p:cBhvr>
                                      <p:tavLst>
                                        <p:tav tm="0">
                                          <p:val>
                                            <p:strVal val="1+#ppt_h/2"/>
                                          </p:val>
                                        </p:tav>
                                        <p:tav tm="100000">
                                          <p:val>
                                            <p:strVal val="#ppt_y"/>
                                          </p:val>
                                        </p:tav>
                                      </p:tavLst>
                                    </p:anim>
                                  </p:childTnLst>
                                </p:cTn>
                              </p:par>
                              <p:par>
                                <p:cTn id="23" presetID="10" presetClass="entr" presetSubtype="0" fill="hold" grpId="0" nodeType="withEffect">
                                  <p:stCondLst>
                                    <p:cond delay="0"/>
                                  </p:stCondLst>
                                  <p:childTnLst>
                                    <p:set>
                                      <p:cBhvr>
                                        <p:cTn id="24" dur="1" fill="hold">
                                          <p:stCondLst>
                                            <p:cond delay="0"/>
                                          </p:stCondLst>
                                        </p:cTn>
                                        <p:tgtEl>
                                          <p:spTgt spid="35"/>
                                        </p:tgtEl>
                                        <p:attrNameLst>
                                          <p:attrName>style.visibility</p:attrName>
                                        </p:attrNameLst>
                                      </p:cBhvr>
                                      <p:to>
                                        <p:strVal val="visible"/>
                                      </p:to>
                                    </p:set>
                                    <p:animEffect transition="in" filter="fade">
                                      <p:cBhvr>
                                        <p:cTn id="25" dur="500"/>
                                        <p:tgtEl>
                                          <p:spTgt spid="35"/>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nodeType="click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additive="base">
                                        <p:cTn id="30" dur="500" fill="hold"/>
                                        <p:tgtEl>
                                          <p:spTgt spid="8"/>
                                        </p:tgtEl>
                                        <p:attrNameLst>
                                          <p:attrName>ppt_x</p:attrName>
                                        </p:attrNameLst>
                                      </p:cBhvr>
                                      <p:tavLst>
                                        <p:tav tm="0">
                                          <p:val>
                                            <p:strVal val="0-#ppt_w/2"/>
                                          </p:val>
                                        </p:tav>
                                        <p:tav tm="100000">
                                          <p:val>
                                            <p:strVal val="#ppt_x"/>
                                          </p:val>
                                        </p:tav>
                                      </p:tavLst>
                                    </p:anim>
                                    <p:anim calcmode="lin" valueType="num">
                                      <p:cBhvr additive="base">
                                        <p:cTn id="31" dur="500" fill="hold"/>
                                        <p:tgtEl>
                                          <p:spTgt spid="8"/>
                                        </p:tgtEl>
                                        <p:attrNameLst>
                                          <p:attrName>ppt_y</p:attrName>
                                        </p:attrNameLst>
                                      </p:cBhvr>
                                      <p:tavLst>
                                        <p:tav tm="0">
                                          <p:val>
                                            <p:strVal val="#ppt_y"/>
                                          </p:val>
                                        </p:tav>
                                        <p:tav tm="100000">
                                          <p:val>
                                            <p:strVal val="#ppt_y"/>
                                          </p:val>
                                        </p:tav>
                                      </p:tavLst>
                                    </p:anim>
                                  </p:childTnLst>
                                </p:cTn>
                              </p:par>
                              <p:par>
                                <p:cTn id="32" presetID="10" presetClass="entr" presetSubtype="0" fill="hold" grpId="0" nodeType="withEffect">
                                  <p:stCondLst>
                                    <p:cond delay="0"/>
                                  </p:stCondLst>
                                  <p:childTnLst>
                                    <p:set>
                                      <p:cBhvr>
                                        <p:cTn id="33" dur="1" fill="hold">
                                          <p:stCondLst>
                                            <p:cond delay="0"/>
                                          </p:stCondLst>
                                        </p:cTn>
                                        <p:tgtEl>
                                          <p:spTgt spid="34"/>
                                        </p:tgtEl>
                                        <p:attrNameLst>
                                          <p:attrName>style.visibility</p:attrName>
                                        </p:attrNameLst>
                                      </p:cBhvr>
                                      <p:to>
                                        <p:strVal val="visible"/>
                                      </p:to>
                                    </p:set>
                                    <p:animEffect transition="in" filter="fade">
                                      <p:cBhvr>
                                        <p:cTn id="34" dur="500"/>
                                        <p:tgtEl>
                                          <p:spTgt spid="34"/>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1"/>
                                        </p:tgtEl>
                                        <p:attrNameLst>
                                          <p:attrName>style.visibility</p:attrName>
                                        </p:attrNameLst>
                                      </p:cBhvr>
                                      <p:to>
                                        <p:strVal val="visible"/>
                                      </p:to>
                                    </p:set>
                                    <p:animEffect transition="in" filter="fade">
                                      <p:cBhvr>
                                        <p:cTn id="39" dur="500"/>
                                        <p:tgtEl>
                                          <p:spTgt spid="31"/>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2"/>
                                        </p:tgtEl>
                                        <p:attrNameLst>
                                          <p:attrName>style.visibility</p:attrName>
                                        </p:attrNameLst>
                                      </p:cBhvr>
                                      <p:to>
                                        <p:strVal val="visible"/>
                                      </p:to>
                                    </p:set>
                                    <p:animEffect transition="in" filter="fade">
                                      <p:cBhvr>
                                        <p:cTn id="42" dur="500"/>
                                        <p:tgtEl>
                                          <p:spTgt spid="32"/>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33"/>
                                        </p:tgtEl>
                                        <p:attrNameLst>
                                          <p:attrName>style.visibility</p:attrName>
                                        </p:attrNameLst>
                                      </p:cBhvr>
                                      <p:to>
                                        <p:strVal val="visible"/>
                                      </p:to>
                                    </p:set>
                                    <p:animEffect transition="in" filter="fade">
                                      <p:cBhvr>
                                        <p:cTn id="45" dur="500"/>
                                        <p:tgtEl>
                                          <p:spTgt spid="33"/>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28"/>
                                        </p:tgtEl>
                                        <p:attrNameLst>
                                          <p:attrName>style.visibility</p:attrName>
                                        </p:attrNameLst>
                                      </p:cBhvr>
                                      <p:to>
                                        <p:strVal val="visible"/>
                                      </p:to>
                                    </p:set>
                                    <p:animEffect transition="in" filter="fade">
                                      <p:cBhvr>
                                        <p:cTn id="50" dur="500"/>
                                        <p:tgtEl>
                                          <p:spTgt spid="28"/>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29"/>
                                        </p:tgtEl>
                                        <p:attrNameLst>
                                          <p:attrName>style.visibility</p:attrName>
                                        </p:attrNameLst>
                                      </p:cBhvr>
                                      <p:to>
                                        <p:strVal val="visible"/>
                                      </p:to>
                                    </p:set>
                                    <p:animEffect transition="in" filter="fade">
                                      <p:cBhvr>
                                        <p:cTn id="53" dur="500"/>
                                        <p:tgtEl>
                                          <p:spTgt spid="29"/>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30"/>
                                        </p:tgtEl>
                                        <p:attrNameLst>
                                          <p:attrName>style.visibility</p:attrName>
                                        </p:attrNameLst>
                                      </p:cBhvr>
                                      <p:to>
                                        <p:strVal val="visible"/>
                                      </p:to>
                                    </p:set>
                                    <p:animEffect transition="in" filter="fade">
                                      <p:cBhvr>
                                        <p:cTn id="56" dur="500"/>
                                        <p:tgtEl>
                                          <p:spTgt spid="30"/>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nodeType="clickEffect">
                                  <p:stCondLst>
                                    <p:cond delay="0"/>
                                  </p:stCondLst>
                                  <p:childTnLst>
                                    <p:set>
                                      <p:cBhvr>
                                        <p:cTn id="60" dur="1" fill="hold">
                                          <p:stCondLst>
                                            <p:cond delay="0"/>
                                          </p:stCondLst>
                                        </p:cTn>
                                        <p:tgtEl>
                                          <p:spTgt spid="12"/>
                                        </p:tgtEl>
                                        <p:attrNameLst>
                                          <p:attrName>style.visibility</p:attrName>
                                        </p:attrNameLst>
                                      </p:cBhvr>
                                      <p:to>
                                        <p:strVal val="visible"/>
                                      </p:to>
                                    </p:set>
                                    <p:animEffect transition="in" filter="fade">
                                      <p:cBhvr>
                                        <p:cTn id="61" dur="500"/>
                                        <p:tgtEl>
                                          <p:spTgt spid="12"/>
                                        </p:tgtEl>
                                      </p:cBhvr>
                                    </p:animEffect>
                                  </p:childTnLst>
                                </p:cTn>
                              </p:par>
                              <p:par>
                                <p:cTn id="62" presetID="10" presetClass="entr" presetSubtype="0" fill="hold" nodeType="withEffect">
                                  <p:stCondLst>
                                    <p:cond delay="0"/>
                                  </p:stCondLst>
                                  <p:childTnLst>
                                    <p:set>
                                      <p:cBhvr>
                                        <p:cTn id="63" dur="1" fill="hold">
                                          <p:stCondLst>
                                            <p:cond delay="0"/>
                                          </p:stCondLst>
                                        </p:cTn>
                                        <p:tgtEl>
                                          <p:spTgt spid="14"/>
                                        </p:tgtEl>
                                        <p:attrNameLst>
                                          <p:attrName>style.visibility</p:attrName>
                                        </p:attrNameLst>
                                      </p:cBhvr>
                                      <p:to>
                                        <p:strVal val="visible"/>
                                      </p:to>
                                    </p:set>
                                    <p:animEffect transition="in" filter="fade">
                                      <p:cBhvr>
                                        <p:cTn id="64" dur="500"/>
                                        <p:tgtEl>
                                          <p:spTgt spid="14"/>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nodeType="clickEffect">
                                  <p:stCondLst>
                                    <p:cond delay="0"/>
                                  </p:stCondLst>
                                  <p:childTnLst>
                                    <p:set>
                                      <p:cBhvr>
                                        <p:cTn id="68" dur="1" fill="hold">
                                          <p:stCondLst>
                                            <p:cond delay="0"/>
                                          </p:stCondLst>
                                        </p:cTn>
                                        <p:tgtEl>
                                          <p:spTgt spid="18"/>
                                        </p:tgtEl>
                                        <p:attrNameLst>
                                          <p:attrName>style.visibility</p:attrName>
                                        </p:attrNameLst>
                                      </p:cBhvr>
                                      <p:to>
                                        <p:strVal val="visible"/>
                                      </p:to>
                                    </p:set>
                                    <p:animEffect transition="in" filter="fade">
                                      <p:cBhvr>
                                        <p:cTn id="69" dur="500"/>
                                        <p:tgtEl>
                                          <p:spTgt spid="18"/>
                                        </p:tgtEl>
                                      </p:cBhvr>
                                    </p:animEffect>
                                  </p:childTnLst>
                                </p:cTn>
                              </p:par>
                              <p:par>
                                <p:cTn id="70" presetID="10" presetClass="entr" presetSubtype="0" fill="hold" nodeType="withEffect">
                                  <p:stCondLst>
                                    <p:cond delay="0"/>
                                  </p:stCondLst>
                                  <p:childTnLst>
                                    <p:set>
                                      <p:cBhvr>
                                        <p:cTn id="71" dur="1" fill="hold">
                                          <p:stCondLst>
                                            <p:cond delay="0"/>
                                          </p:stCondLst>
                                        </p:cTn>
                                        <p:tgtEl>
                                          <p:spTgt spid="20"/>
                                        </p:tgtEl>
                                        <p:attrNameLst>
                                          <p:attrName>style.visibility</p:attrName>
                                        </p:attrNameLst>
                                      </p:cBhvr>
                                      <p:to>
                                        <p:strVal val="visible"/>
                                      </p:to>
                                    </p:set>
                                    <p:animEffect transition="in" filter="fade">
                                      <p:cBhvr>
                                        <p:cTn id="72" dur="500"/>
                                        <p:tgtEl>
                                          <p:spTgt spid="20"/>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22"/>
                                        </p:tgtEl>
                                        <p:attrNameLst>
                                          <p:attrName>style.visibility</p:attrName>
                                        </p:attrNameLst>
                                      </p:cBhvr>
                                      <p:to>
                                        <p:strVal val="visible"/>
                                      </p:to>
                                    </p:set>
                                    <p:animEffect transition="in" filter="fade">
                                      <p:cBhvr>
                                        <p:cTn id="77" dur="500"/>
                                        <p:tgtEl>
                                          <p:spTgt spid="22"/>
                                        </p:tgtEl>
                                      </p:cBhvr>
                                    </p:animEffect>
                                  </p:childTnLst>
                                </p:cTn>
                              </p:par>
                              <p:par>
                                <p:cTn id="78" presetID="10" presetClass="entr" presetSubtype="0" fill="hold" nodeType="withEffect">
                                  <p:stCondLst>
                                    <p:cond delay="0"/>
                                  </p:stCondLst>
                                  <p:childTnLst>
                                    <p:set>
                                      <p:cBhvr>
                                        <p:cTn id="79" dur="1" fill="hold">
                                          <p:stCondLst>
                                            <p:cond delay="0"/>
                                          </p:stCondLst>
                                        </p:cTn>
                                        <p:tgtEl>
                                          <p:spTgt spid="24"/>
                                        </p:tgtEl>
                                        <p:attrNameLst>
                                          <p:attrName>style.visibility</p:attrName>
                                        </p:attrNameLst>
                                      </p:cBhvr>
                                      <p:to>
                                        <p:strVal val="visible"/>
                                      </p:to>
                                    </p:set>
                                    <p:animEffect transition="in" filter="fade">
                                      <p:cBhvr>
                                        <p:cTn id="80" dur="500"/>
                                        <p:tgtEl>
                                          <p:spTgt spid="24"/>
                                        </p:tgtEl>
                                      </p:cBhvr>
                                    </p:animEffect>
                                  </p:childTnLst>
                                </p:cTn>
                              </p:par>
                            </p:childTnLst>
                          </p:cTn>
                        </p:par>
                      </p:childTnLst>
                    </p:cTn>
                  </p:par>
                  <p:par>
                    <p:cTn id="81" fill="hold">
                      <p:stCondLst>
                        <p:cond delay="indefinite"/>
                      </p:stCondLst>
                      <p:childTnLst>
                        <p:par>
                          <p:cTn id="82" fill="hold">
                            <p:stCondLst>
                              <p:cond delay="0"/>
                            </p:stCondLst>
                            <p:childTnLst>
                              <p:par>
                                <p:cTn id="83" presetID="10" presetClass="entr" presetSubtype="0" fill="hold" nodeType="clickEffect">
                                  <p:stCondLst>
                                    <p:cond delay="0"/>
                                  </p:stCondLst>
                                  <p:childTnLst>
                                    <p:set>
                                      <p:cBhvr>
                                        <p:cTn id="84" dur="1" fill="hold">
                                          <p:stCondLst>
                                            <p:cond delay="0"/>
                                          </p:stCondLst>
                                        </p:cTn>
                                        <p:tgtEl>
                                          <p:spTgt spid="16"/>
                                        </p:tgtEl>
                                        <p:attrNameLst>
                                          <p:attrName>style.visibility</p:attrName>
                                        </p:attrNameLst>
                                      </p:cBhvr>
                                      <p:to>
                                        <p:strVal val="visible"/>
                                      </p:to>
                                    </p:set>
                                    <p:animEffect transition="in" filter="fade">
                                      <p:cBhvr>
                                        <p:cTn id="85" dur="500"/>
                                        <p:tgtEl>
                                          <p:spTgt spid="16"/>
                                        </p:tgtEl>
                                      </p:cBhvr>
                                    </p:animEffect>
                                  </p:childTnLst>
                                </p:cTn>
                              </p:par>
                            </p:childTnLst>
                          </p:cTn>
                        </p:par>
                      </p:childTnLst>
                    </p:cTn>
                  </p:par>
                  <p:par>
                    <p:cTn id="86" fill="hold">
                      <p:stCondLst>
                        <p:cond delay="indefinite"/>
                      </p:stCondLst>
                      <p:childTnLst>
                        <p:par>
                          <p:cTn id="87" fill="hold">
                            <p:stCondLst>
                              <p:cond delay="0"/>
                            </p:stCondLst>
                            <p:childTnLst>
                              <p:par>
                                <p:cTn id="88" presetID="16" presetClass="entr" presetSubtype="21" fill="hold" nodeType="clickEffect">
                                  <p:stCondLst>
                                    <p:cond delay="0"/>
                                  </p:stCondLst>
                                  <p:childTnLst>
                                    <p:set>
                                      <p:cBhvr>
                                        <p:cTn id="89" dur="1" fill="hold">
                                          <p:stCondLst>
                                            <p:cond delay="0"/>
                                          </p:stCondLst>
                                        </p:cTn>
                                        <p:tgtEl>
                                          <p:spTgt spid="3">
                                            <p:txEl>
                                              <p:pRg st="7" end="7"/>
                                            </p:txEl>
                                          </p:spTgt>
                                        </p:tgtEl>
                                        <p:attrNameLst>
                                          <p:attrName>style.visibility</p:attrName>
                                        </p:attrNameLst>
                                      </p:cBhvr>
                                      <p:to>
                                        <p:strVal val="visible"/>
                                      </p:to>
                                    </p:set>
                                    <p:animEffect transition="in" filter="barn(inVertical)">
                                      <p:cBhvr>
                                        <p:cTn id="90" dur="500"/>
                                        <p:tgtEl>
                                          <p:spTgt spid="3">
                                            <p:txEl>
                                              <p:pRg st="7" end="7"/>
                                            </p:txEl>
                                          </p:spTgt>
                                        </p:tgtEl>
                                      </p:cBhvr>
                                    </p:animEffect>
                                  </p:childTnLst>
                                </p:cTn>
                              </p:par>
                            </p:childTnLst>
                          </p:cTn>
                        </p:par>
                      </p:childTnLst>
                    </p:cTn>
                  </p:par>
                  <p:par>
                    <p:cTn id="91" fill="hold">
                      <p:stCondLst>
                        <p:cond delay="indefinite"/>
                      </p:stCondLst>
                      <p:childTnLst>
                        <p:par>
                          <p:cTn id="92" fill="hold">
                            <p:stCondLst>
                              <p:cond delay="0"/>
                            </p:stCondLst>
                            <p:childTnLst>
                              <p:par>
                                <p:cTn id="93" presetID="16" presetClass="entr" presetSubtype="21" fill="hold" nodeType="clickEffect">
                                  <p:stCondLst>
                                    <p:cond delay="0"/>
                                  </p:stCondLst>
                                  <p:childTnLst>
                                    <p:set>
                                      <p:cBhvr>
                                        <p:cTn id="94" dur="1" fill="hold">
                                          <p:stCondLst>
                                            <p:cond delay="0"/>
                                          </p:stCondLst>
                                        </p:cTn>
                                        <p:tgtEl>
                                          <p:spTgt spid="3">
                                            <p:txEl>
                                              <p:pRg st="8" end="8"/>
                                            </p:txEl>
                                          </p:spTgt>
                                        </p:tgtEl>
                                        <p:attrNameLst>
                                          <p:attrName>style.visibility</p:attrName>
                                        </p:attrNameLst>
                                      </p:cBhvr>
                                      <p:to>
                                        <p:strVal val="visible"/>
                                      </p:to>
                                    </p:set>
                                    <p:animEffect transition="in" filter="barn(inVertical)">
                                      <p:cBhvr>
                                        <p:cTn id="95" dur="500"/>
                                        <p:tgtEl>
                                          <p:spTgt spid="3">
                                            <p:txEl>
                                              <p:pRg st="8" end="8"/>
                                            </p:txEl>
                                          </p:spTgt>
                                        </p:tgtEl>
                                      </p:cBhvr>
                                    </p:animEffect>
                                  </p:childTnLst>
                                </p:cTn>
                              </p:par>
                            </p:childTnLst>
                          </p:cTn>
                        </p:par>
                      </p:childTnLst>
                    </p:cTn>
                  </p:par>
                  <p:par>
                    <p:cTn id="96" fill="hold">
                      <p:stCondLst>
                        <p:cond delay="indefinite"/>
                      </p:stCondLst>
                      <p:childTnLst>
                        <p:par>
                          <p:cTn id="97" fill="hold">
                            <p:stCondLst>
                              <p:cond delay="0"/>
                            </p:stCondLst>
                            <p:childTnLst>
                              <p:par>
                                <p:cTn id="98" presetID="16" presetClass="entr" presetSubtype="21" fill="hold" nodeType="clickEffect">
                                  <p:stCondLst>
                                    <p:cond delay="0"/>
                                  </p:stCondLst>
                                  <p:childTnLst>
                                    <p:set>
                                      <p:cBhvr>
                                        <p:cTn id="99" dur="1" fill="hold">
                                          <p:stCondLst>
                                            <p:cond delay="0"/>
                                          </p:stCondLst>
                                        </p:cTn>
                                        <p:tgtEl>
                                          <p:spTgt spid="3">
                                            <p:txEl>
                                              <p:pRg st="9" end="9"/>
                                            </p:txEl>
                                          </p:spTgt>
                                        </p:tgtEl>
                                        <p:attrNameLst>
                                          <p:attrName>style.visibility</p:attrName>
                                        </p:attrNameLst>
                                      </p:cBhvr>
                                      <p:to>
                                        <p:strVal val="visible"/>
                                      </p:to>
                                    </p:set>
                                    <p:animEffect transition="in" filter="barn(inVertical)">
                                      <p:cBhvr>
                                        <p:cTn id="100"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9" grpId="0"/>
      <p:bldP spid="30" grpId="0"/>
      <p:bldP spid="31" grpId="0"/>
      <p:bldP spid="32" grpId="0"/>
      <p:bldP spid="33" grpId="0"/>
      <p:bldP spid="34" grpId="0"/>
      <p:bldP spid="3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II. MA SÁT TRƯỢT</a:t>
            </a:r>
          </a:p>
        </p:txBody>
      </p:sp>
      <p:sp>
        <p:nvSpPr>
          <p:cNvPr id="4" name="TextBox 3"/>
          <p:cNvSpPr txBox="1"/>
          <p:nvPr/>
        </p:nvSpPr>
        <p:spPr>
          <a:xfrm>
            <a:off x="1541585" y="1260654"/>
            <a:ext cx="9543757" cy="584775"/>
          </a:xfrm>
          <a:prstGeom prst="rect">
            <a:avLst/>
          </a:prstGeom>
          <a:noFill/>
        </p:spPr>
        <p:txBody>
          <a:bodyPr wrap="square" rtlCol="0">
            <a:spAutoFit/>
          </a:bodyPr>
          <a:lstStyle/>
          <a:p>
            <a:r>
              <a:rPr lang="en-US" sz="3200" b="1" dirty="0">
                <a:latin typeface="Times New Roman" panose="02020603050405020304" pitchFamily="18" charset="0"/>
                <a:cs typeface="Times New Roman" panose="02020603050405020304" pitchFamily="18" charset="0"/>
              </a:rPr>
              <a:t>2</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Công</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thức</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của</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lực</a:t>
            </a:r>
            <a:r>
              <a:rPr lang="en-US" sz="3200" b="1" dirty="0" smtClean="0">
                <a:latin typeface="Times New Roman" panose="02020603050405020304" pitchFamily="18" charset="0"/>
                <a:cs typeface="Times New Roman" panose="02020603050405020304" pitchFamily="18" charset="0"/>
              </a:rPr>
              <a:t> </a:t>
            </a:r>
            <a:r>
              <a:rPr lang="en-US" sz="3200" b="1" dirty="0" smtClean="0">
                <a:latin typeface="Times New Roman" panose="02020603050405020304" pitchFamily="18" charset="0"/>
                <a:cs typeface="Times New Roman" panose="02020603050405020304" pitchFamily="18" charset="0"/>
              </a:rPr>
              <a:t>ma </a:t>
            </a:r>
            <a:r>
              <a:rPr lang="en-US" sz="3200" b="1" dirty="0" err="1" smtClean="0">
                <a:latin typeface="Times New Roman" panose="02020603050405020304" pitchFamily="18" charset="0"/>
                <a:cs typeface="Times New Roman" panose="02020603050405020304" pitchFamily="18" charset="0"/>
              </a:rPr>
              <a:t>sát</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trượt</a:t>
            </a:r>
            <a:endParaRPr lang="en-US" sz="3200" b="1" dirty="0">
              <a:latin typeface="Times New Roman" panose="02020603050405020304" pitchFamily="18" charset="0"/>
              <a:cs typeface="Times New Roman" panose="02020603050405020304" pitchFamily="18" charset="0"/>
            </a:endParaRPr>
          </a:p>
        </p:txBody>
      </p:sp>
      <p:sp>
        <p:nvSpPr>
          <p:cNvPr id="5" name="TextBox 4"/>
          <p:cNvSpPr txBox="1"/>
          <p:nvPr/>
        </p:nvSpPr>
        <p:spPr>
          <a:xfrm>
            <a:off x="2405575" y="1887727"/>
            <a:ext cx="4712677" cy="523220"/>
          </a:xfrm>
          <a:prstGeom prst="rect">
            <a:avLst/>
          </a:prstGeom>
          <a:noFill/>
        </p:spPr>
        <p:txBody>
          <a:bodyPr wrap="square" rtlCol="0">
            <a:spAutoFit/>
          </a:bodyPr>
          <a:lstStyle/>
          <a:p>
            <a:r>
              <a:rPr lang="en-US" sz="2800" b="1" dirty="0" smtClean="0">
                <a:latin typeface="Times New Roman" panose="02020603050405020304" pitchFamily="18" charset="0"/>
                <a:cs typeface="Times New Roman" panose="02020603050405020304" pitchFamily="18" charset="0"/>
              </a:rPr>
              <a:t>a) </a:t>
            </a:r>
            <a:r>
              <a:rPr lang="en-US" sz="2800" b="1" dirty="0" err="1" smtClean="0">
                <a:latin typeface="Times New Roman" panose="02020603050405020304" pitchFamily="18" charset="0"/>
                <a:cs typeface="Times New Roman" panose="02020603050405020304" pitchFamily="18" charset="0"/>
              </a:rPr>
              <a:t>Hệ</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số</a:t>
            </a:r>
            <a:r>
              <a:rPr lang="en-US" sz="2800" b="1" dirty="0" smtClean="0">
                <a:latin typeface="Times New Roman" panose="02020603050405020304" pitchFamily="18" charset="0"/>
                <a:cs typeface="Times New Roman" panose="02020603050405020304" pitchFamily="18" charset="0"/>
              </a:rPr>
              <a:t> ma </a:t>
            </a:r>
            <a:r>
              <a:rPr lang="en-US" sz="2800" b="1" dirty="0" err="1" smtClean="0">
                <a:latin typeface="Times New Roman" panose="02020603050405020304" pitchFamily="18" charset="0"/>
                <a:cs typeface="Times New Roman" panose="02020603050405020304" pitchFamily="18" charset="0"/>
              </a:rPr>
              <a:t>sát</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trượt</a:t>
            </a:r>
            <a:endParaRPr lang="en-US" sz="2800" b="1" dirty="0">
              <a:latin typeface="Times New Roman" panose="02020603050405020304" pitchFamily="18" charset="0"/>
              <a:cs typeface="Times New Roman" panose="02020603050405020304" pitchFamily="18" charset="0"/>
            </a:endParaRPr>
          </a:p>
        </p:txBody>
      </p:sp>
      <p:sp>
        <p:nvSpPr>
          <p:cNvPr id="6" name="TextBox 5"/>
          <p:cNvSpPr txBox="1"/>
          <p:nvPr/>
        </p:nvSpPr>
        <p:spPr>
          <a:xfrm>
            <a:off x="1392701" y="2592747"/>
            <a:ext cx="10536702" cy="954107"/>
          </a:xfrm>
          <a:prstGeom prst="rect">
            <a:avLst/>
          </a:prstGeom>
          <a:noFill/>
        </p:spPr>
        <p:txBody>
          <a:bodyPr wrap="square" rtlCol="0">
            <a:spAutoFit/>
          </a:bodyPr>
          <a:lstStyle/>
          <a:p>
            <a:r>
              <a:rPr lang="en-US" sz="2800" dirty="0" err="1" smtClean="0">
                <a:latin typeface="Times New Roman" panose="02020603050405020304" pitchFamily="18" charset="0"/>
                <a:cs typeface="Times New Roman" panose="02020603050405020304" pitchFamily="18" charset="0"/>
              </a:rPr>
              <a:t>Tỉ</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số</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giữa</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độ</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lớn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của</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lực</a:t>
            </a:r>
            <a:r>
              <a:rPr lang="en-US" sz="2800" dirty="0" smtClean="0">
                <a:latin typeface="Times New Roman" panose="02020603050405020304" pitchFamily="18" charset="0"/>
                <a:cs typeface="Times New Roman" panose="02020603050405020304" pitchFamily="18" charset="0"/>
              </a:rPr>
              <a:t> ma </a:t>
            </a:r>
            <a:r>
              <a:rPr lang="en-US" sz="2800" dirty="0" err="1" smtClean="0">
                <a:latin typeface="Times New Roman" panose="02020603050405020304" pitchFamily="18" charset="0"/>
                <a:cs typeface="Times New Roman" panose="02020603050405020304" pitchFamily="18" charset="0"/>
              </a:rPr>
              <a:t>sát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trượt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F</a:t>
            </a:r>
            <a:r>
              <a:rPr lang="en-US" sz="2800" baseline="-25000" dirty="0" err="1" smtClean="0">
                <a:latin typeface="Times New Roman" panose="02020603050405020304" pitchFamily="18" charset="0"/>
                <a:cs typeface="Times New Roman" panose="02020603050405020304" pitchFamily="18" charset="0"/>
              </a:rPr>
              <a:t>mst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và</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độ</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lớn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của</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áp</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lực</a:t>
            </a:r>
            <a:r>
              <a:rPr lang="en-US" sz="2800" dirty="0" smtClean="0">
                <a:latin typeface="Times New Roman" panose="02020603050405020304" pitchFamily="18" charset="0"/>
                <a:cs typeface="Times New Roman" panose="02020603050405020304" pitchFamily="18" charset="0"/>
              </a:rPr>
              <a:t> N </a:t>
            </a:r>
            <a:r>
              <a:rPr lang="en-US" sz="2800" dirty="0" err="1" smtClean="0">
                <a:latin typeface="Times New Roman" panose="02020603050405020304" pitchFamily="18" charset="0"/>
                <a:cs typeface="Times New Roman" panose="02020603050405020304" pitchFamily="18" charset="0"/>
              </a:rPr>
              <a:t>gọi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là</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hệ</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số</a:t>
            </a:r>
            <a:r>
              <a:rPr lang="en-US" sz="2800" dirty="0" smtClean="0">
                <a:latin typeface="Times New Roman" panose="02020603050405020304" pitchFamily="18" charset="0"/>
                <a:cs typeface="Times New Roman" panose="02020603050405020304" pitchFamily="18" charset="0"/>
              </a:rPr>
              <a:t> ma </a:t>
            </a:r>
            <a:r>
              <a:rPr lang="en-US" sz="2800" dirty="0" err="1" smtClean="0">
                <a:latin typeface="Times New Roman" panose="02020603050405020304" pitchFamily="18" charset="0"/>
                <a:cs typeface="Times New Roman" panose="02020603050405020304" pitchFamily="18" charset="0"/>
              </a:rPr>
              <a:t>sát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trượt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Kí</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hiệu</a:t>
            </a:r>
            <a:r>
              <a:rPr lang="en-US" sz="28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sym typeface="Symbol" panose="05050102010706020507" pitchFamily="18" charset="2"/>
              </a:rPr>
              <a:t></a:t>
            </a:r>
            <a:endParaRPr lang="en-US" sz="2800" dirty="0">
              <a:latin typeface="Times New Roman" panose="02020603050405020304" pitchFamily="18" charset="0"/>
              <a:cs typeface="Times New Roman" panose="02020603050405020304" pitchFamily="18" charset="0"/>
            </a:endParaRPr>
          </a:p>
        </p:txBody>
      </p:sp>
      <p:sp>
        <p:nvSpPr>
          <p:cNvPr id="7" name="TextBox 6"/>
          <p:cNvSpPr txBox="1"/>
          <p:nvPr/>
        </p:nvSpPr>
        <p:spPr>
          <a:xfrm>
            <a:off x="2405575" y="3788367"/>
            <a:ext cx="5992837" cy="523220"/>
          </a:xfrm>
          <a:prstGeom prst="rect">
            <a:avLst/>
          </a:prstGeom>
          <a:noFill/>
        </p:spPr>
        <p:txBody>
          <a:bodyPr wrap="square" rtlCol="0">
            <a:spAutoFit/>
          </a:bodyPr>
          <a:lstStyle/>
          <a:p>
            <a:r>
              <a:rPr lang="en-US" sz="2800" b="1" dirty="0">
                <a:latin typeface="Times New Roman" panose="02020603050405020304" pitchFamily="18" charset="0"/>
                <a:cs typeface="Times New Roman" panose="02020603050405020304" pitchFamily="18" charset="0"/>
              </a:rPr>
              <a:t>b</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Công</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thức</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tính</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lực</a:t>
            </a:r>
            <a:r>
              <a:rPr lang="en-US" sz="2800" b="1" dirty="0" smtClean="0">
                <a:latin typeface="Times New Roman" panose="02020603050405020304" pitchFamily="18" charset="0"/>
                <a:cs typeface="Times New Roman" panose="02020603050405020304" pitchFamily="18" charset="0"/>
              </a:rPr>
              <a:t> ma </a:t>
            </a:r>
            <a:r>
              <a:rPr lang="en-US" sz="2800" b="1" dirty="0" err="1" smtClean="0">
                <a:latin typeface="Times New Roman" panose="02020603050405020304" pitchFamily="18" charset="0"/>
                <a:cs typeface="Times New Roman" panose="02020603050405020304" pitchFamily="18" charset="0"/>
              </a:rPr>
              <a:t>sát</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trượt</a:t>
            </a:r>
            <a:endParaRPr lang="en-US" sz="2800" b="1" dirty="0">
              <a:latin typeface="Times New Roman" panose="02020603050405020304" pitchFamily="18" charset="0"/>
              <a:cs typeface="Times New Roman" panose="02020603050405020304" pitchFamily="18" charset="0"/>
            </a:endParaRPr>
          </a:p>
        </p:txBody>
      </p:sp>
      <p:sp>
        <p:nvSpPr>
          <p:cNvPr id="8" name="TextBox 7"/>
          <p:cNvSpPr txBox="1"/>
          <p:nvPr/>
        </p:nvSpPr>
        <p:spPr>
          <a:xfrm>
            <a:off x="3770141" y="4691992"/>
            <a:ext cx="3826413" cy="523220"/>
          </a:xfrm>
          <a:prstGeom prst="rect">
            <a:avLst/>
          </a:prstGeom>
          <a:noFill/>
        </p:spPr>
        <p:txBody>
          <a:bodyPr wrap="square" rtlCol="0">
            <a:spAutoFit/>
          </a:bodyPr>
          <a:lstStyle/>
          <a:p>
            <a:r>
              <a:rPr lang="en-US" sz="2800" b="1" dirty="0" err="1" smtClean="0">
                <a:latin typeface="Times New Roman" panose="02020603050405020304" pitchFamily="18" charset="0"/>
                <a:cs typeface="Times New Roman" panose="02020603050405020304" pitchFamily="18" charset="0"/>
              </a:rPr>
              <a:t>F</a:t>
            </a:r>
            <a:r>
              <a:rPr lang="en-US" sz="2800" b="1" baseline="-25000" dirty="0" err="1" smtClean="0">
                <a:latin typeface="Times New Roman" panose="02020603050405020304" pitchFamily="18" charset="0"/>
                <a:cs typeface="Times New Roman" panose="02020603050405020304" pitchFamily="18" charset="0"/>
              </a:rPr>
              <a:t>mst</a:t>
            </a:r>
            <a:r>
              <a:rPr lang="en-US" sz="2800" b="1" dirty="0" smtClean="0">
                <a:latin typeface="Times New Roman" panose="02020603050405020304" pitchFamily="18" charset="0"/>
                <a:cs typeface="Times New Roman" panose="02020603050405020304" pitchFamily="18" charset="0"/>
              </a:rPr>
              <a:t> = </a:t>
            </a:r>
            <a:r>
              <a:rPr lang="en-US" sz="2800" b="1" dirty="0" smtClean="0">
                <a:latin typeface="Times New Roman" panose="02020603050405020304" pitchFamily="18" charset="0"/>
                <a:cs typeface="Times New Roman" panose="02020603050405020304" pitchFamily="18" charset="0"/>
                <a:sym typeface="Symbol" panose="05050102010706020507" pitchFamily="18" charset="2"/>
              </a:rPr>
              <a:t>.N</a:t>
            </a:r>
            <a:endParaRPr lang="en-US" sz="2800" b="1" dirty="0">
              <a:latin typeface="Times New Roman" panose="02020603050405020304" pitchFamily="18" charset="0"/>
              <a:cs typeface="Times New Roman" panose="02020603050405020304" pitchFamily="18" charset="0"/>
            </a:endParaRPr>
          </a:p>
        </p:txBody>
      </p:sp>
      <p:sp>
        <p:nvSpPr>
          <p:cNvPr id="9" name="TextBox 8"/>
          <p:cNvSpPr txBox="1"/>
          <p:nvPr/>
        </p:nvSpPr>
        <p:spPr>
          <a:xfrm>
            <a:off x="6313463" y="4691992"/>
            <a:ext cx="5401994" cy="1815882"/>
          </a:xfrm>
          <a:prstGeom prst="rect">
            <a:avLst/>
          </a:prstGeom>
          <a:noFill/>
        </p:spPr>
        <p:txBody>
          <a:bodyPr wrap="square" rtlCol="0">
            <a:spAutoFit/>
          </a:bodyPr>
          <a:lstStyle/>
          <a:p>
            <a:r>
              <a:rPr lang="en-US" sz="2800" b="1" dirty="0" err="1" smtClean="0">
                <a:latin typeface="Times New Roman" panose="02020603050405020304" pitchFamily="18" charset="0"/>
                <a:cs typeface="Times New Roman" panose="02020603050405020304" pitchFamily="18" charset="0"/>
              </a:rPr>
              <a:t>Trong</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đó</a:t>
            </a:r>
            <a:r>
              <a:rPr lang="en-US" sz="2800" b="1" dirty="0" smtClean="0">
                <a:latin typeface="Times New Roman" panose="02020603050405020304" pitchFamily="18" charset="0"/>
                <a:cs typeface="Times New Roman" panose="02020603050405020304" pitchFamily="18" charset="0"/>
              </a:rPr>
              <a:t>:</a:t>
            </a:r>
          </a:p>
          <a:p>
            <a:r>
              <a:rPr lang="en-US" sz="2800" dirty="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F</a:t>
            </a:r>
            <a:r>
              <a:rPr lang="en-US" sz="2800" baseline="-25000" dirty="0" err="1" smtClean="0">
                <a:latin typeface="Times New Roman" panose="02020603050405020304" pitchFamily="18" charset="0"/>
                <a:cs typeface="Times New Roman" panose="02020603050405020304" pitchFamily="18" charset="0"/>
              </a:rPr>
              <a:t>mst</a:t>
            </a:r>
            <a:r>
              <a:rPr lang="en-US" sz="2800" dirty="0" smtClean="0">
                <a:latin typeface="Times New Roman" panose="02020603050405020304" pitchFamily="18" charset="0"/>
                <a:cs typeface="Times New Roman" panose="02020603050405020304" pitchFamily="18" charset="0"/>
              </a:rPr>
              <a:t> : </a:t>
            </a:r>
            <a:r>
              <a:rPr lang="en-US" sz="2800" dirty="0" err="1" smtClean="0">
                <a:latin typeface="Times New Roman" panose="02020603050405020304" pitchFamily="18" charset="0"/>
                <a:cs typeface="Times New Roman" panose="02020603050405020304" pitchFamily="18" charset="0"/>
              </a:rPr>
              <a:t>Lực</a:t>
            </a:r>
            <a:r>
              <a:rPr lang="en-US" sz="2800" dirty="0" smtClean="0">
                <a:latin typeface="Times New Roman" panose="02020603050405020304" pitchFamily="18" charset="0"/>
                <a:cs typeface="Times New Roman" panose="02020603050405020304" pitchFamily="18" charset="0"/>
              </a:rPr>
              <a:t> ma </a:t>
            </a:r>
            <a:r>
              <a:rPr lang="en-US" sz="2800" dirty="0" err="1" smtClean="0">
                <a:latin typeface="Times New Roman" panose="02020603050405020304" pitchFamily="18" charset="0"/>
                <a:cs typeface="Times New Roman" panose="02020603050405020304" pitchFamily="18" charset="0"/>
              </a:rPr>
              <a:t>sát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trượt</a:t>
            </a:r>
            <a:r>
              <a:rPr lang="en-US" sz="2800" dirty="0" smtClean="0">
                <a:latin typeface="Times New Roman" panose="02020603050405020304" pitchFamily="18" charset="0"/>
                <a:cs typeface="Times New Roman" panose="02020603050405020304" pitchFamily="18" charset="0"/>
              </a:rPr>
              <a:t> ( N)</a:t>
            </a:r>
          </a:p>
          <a:p>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N : </a:t>
            </a:r>
            <a:r>
              <a:rPr lang="en-US" sz="2800" dirty="0" err="1" smtClean="0">
                <a:latin typeface="Times New Roman" panose="02020603050405020304" pitchFamily="18" charset="0"/>
                <a:cs typeface="Times New Roman" panose="02020603050405020304" pitchFamily="18" charset="0"/>
              </a:rPr>
              <a:t>Áp</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lực</a:t>
            </a:r>
            <a:r>
              <a:rPr lang="en-US" sz="2800" dirty="0" smtClean="0">
                <a:latin typeface="Times New Roman" panose="02020603050405020304" pitchFamily="18" charset="0"/>
                <a:cs typeface="Times New Roman" panose="02020603050405020304" pitchFamily="18" charset="0"/>
              </a:rPr>
              <a:t> ( N)</a:t>
            </a:r>
          </a:p>
          <a:p>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sym typeface="Symbol" panose="05050102010706020507" pitchFamily="18" charset="2"/>
              </a:rPr>
              <a:t>: </a:t>
            </a:r>
            <a:r>
              <a:rPr lang="en-US" sz="2800" dirty="0" err="1" smtClean="0">
                <a:latin typeface="Times New Roman" panose="02020603050405020304" pitchFamily="18" charset="0"/>
                <a:cs typeface="Times New Roman" panose="02020603050405020304" pitchFamily="18" charset="0"/>
                <a:sym typeface="Symbol" panose="05050102010706020507" pitchFamily="18" charset="2"/>
              </a:rPr>
              <a:t>Hệ</a:t>
            </a:r>
            <a:r>
              <a:rPr lang="en-US" sz="2800" dirty="0" smtClean="0">
                <a:latin typeface="Times New Roman" panose="02020603050405020304" pitchFamily="18" charset="0"/>
                <a:cs typeface="Times New Roman" panose="02020603050405020304" pitchFamily="18" charset="0"/>
                <a:sym typeface="Symbol" panose="05050102010706020507" pitchFamily="18" charset="2"/>
              </a:rPr>
              <a:t> </a:t>
            </a:r>
            <a:r>
              <a:rPr lang="en-US" sz="2800" dirty="0" err="1" smtClean="0">
                <a:latin typeface="Times New Roman" panose="02020603050405020304" pitchFamily="18" charset="0"/>
                <a:cs typeface="Times New Roman" panose="02020603050405020304" pitchFamily="18" charset="0"/>
                <a:sym typeface="Symbol" panose="05050102010706020507" pitchFamily="18" charset="2"/>
              </a:rPr>
              <a:t>số</a:t>
            </a:r>
            <a:r>
              <a:rPr lang="en-US" sz="2800" dirty="0" smtClean="0">
                <a:latin typeface="Times New Roman" panose="02020603050405020304" pitchFamily="18" charset="0"/>
                <a:cs typeface="Times New Roman" panose="02020603050405020304" pitchFamily="18" charset="0"/>
                <a:sym typeface="Symbol" panose="05050102010706020507" pitchFamily="18" charset="2"/>
              </a:rPr>
              <a:t> ma </a:t>
            </a:r>
            <a:r>
              <a:rPr lang="en-US" sz="2800" dirty="0" err="1" smtClean="0">
                <a:latin typeface="Times New Roman" panose="02020603050405020304" pitchFamily="18" charset="0"/>
                <a:cs typeface="Times New Roman" panose="02020603050405020304" pitchFamily="18" charset="0"/>
                <a:sym typeface="Symbol" panose="05050102010706020507" pitchFamily="18" charset="2"/>
              </a:rPr>
              <a:t>sát</a:t>
            </a:r>
            <a:r>
              <a:rPr lang="en-US" sz="2800" dirty="0" smtClean="0">
                <a:latin typeface="Times New Roman" panose="02020603050405020304" pitchFamily="18" charset="0"/>
                <a:cs typeface="Times New Roman" panose="02020603050405020304" pitchFamily="18" charset="0"/>
                <a:sym typeface="Symbol" panose="05050102010706020507" pitchFamily="18" charset="2"/>
              </a:rPr>
              <a:t> </a:t>
            </a:r>
            <a:r>
              <a:rPr lang="en-US" sz="2800" dirty="0" err="1" smtClean="0">
                <a:latin typeface="Times New Roman" panose="02020603050405020304" pitchFamily="18" charset="0"/>
                <a:cs typeface="Times New Roman" panose="02020603050405020304" pitchFamily="18" charset="0"/>
                <a:sym typeface="Symbol" panose="05050102010706020507" pitchFamily="18" charset="2"/>
              </a:rPr>
              <a:t>trượt</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54400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ipe(down)">
                                      <p:cBhvr>
                                        <p:cTn id="21" dur="5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7">
                                            <p:txEl>
                                              <p:pRg st="0" end="0"/>
                                            </p:txEl>
                                          </p:spTgt>
                                        </p:tgtEl>
                                        <p:attrNameLst>
                                          <p:attrName>style.visibility</p:attrName>
                                        </p:attrNameLst>
                                      </p:cBhvr>
                                      <p:to>
                                        <p:strVal val="visible"/>
                                      </p:to>
                                    </p:set>
                                    <p:animEffect transition="in" filter="fade">
                                      <p:cBhvr>
                                        <p:cTn id="26" dur="500"/>
                                        <p:tgtEl>
                                          <p:spTgt spid="7">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7" presetClass="entr" presetSubtype="0" fill="hold" nodeType="clickEffect">
                                  <p:stCondLst>
                                    <p:cond delay="0"/>
                                  </p:stCondLst>
                                  <p:childTnLst>
                                    <p:set>
                                      <p:cBhvr>
                                        <p:cTn id="36" dur="1" fill="hold">
                                          <p:stCondLst>
                                            <p:cond delay="0"/>
                                          </p:stCondLst>
                                        </p:cTn>
                                        <p:tgtEl>
                                          <p:spTgt spid="9">
                                            <p:txEl>
                                              <p:pRg st="1" end="1"/>
                                            </p:txEl>
                                          </p:spTgt>
                                        </p:tgtEl>
                                        <p:attrNameLst>
                                          <p:attrName>style.visibility</p:attrName>
                                        </p:attrNameLst>
                                      </p:cBhvr>
                                      <p:to>
                                        <p:strVal val="visible"/>
                                      </p:to>
                                    </p:set>
                                    <p:animEffect transition="in" filter="fade">
                                      <p:cBhvr>
                                        <p:cTn id="37" dur="1000"/>
                                        <p:tgtEl>
                                          <p:spTgt spid="9">
                                            <p:txEl>
                                              <p:pRg st="1" end="1"/>
                                            </p:txEl>
                                          </p:spTgt>
                                        </p:tgtEl>
                                      </p:cBhvr>
                                    </p:animEffect>
                                    <p:anim calcmode="lin" valueType="num">
                                      <p:cBhvr>
                                        <p:cTn id="38"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39" dur="900" decel="100000" fill="hold"/>
                                        <p:tgtEl>
                                          <p:spTgt spid="9">
                                            <p:txEl>
                                              <p:pRg st="1" end="1"/>
                                            </p:txEl>
                                          </p:spTgt>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9">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vi-VN" b="1" dirty="0" smtClean="0"/>
              <a:t>MỤC </a:t>
            </a:r>
            <a:r>
              <a:rPr lang="vi-VN" b="1" dirty="0"/>
              <a:t>TIÊU</a:t>
            </a:r>
            <a:r>
              <a:rPr lang="en-US" b="1" dirty="0"/>
              <a:t> </a:t>
            </a:r>
            <a:r>
              <a:rPr lang="en-US" b="1" dirty="0">
                <a:latin typeface="Times New Roman" panose="02020603050405020304" pitchFamily="18" charset="0"/>
                <a:cs typeface="Times New Roman" panose="02020603050405020304" pitchFamily="18" charset="0"/>
              </a:rPr>
              <a:t>BÀI </a:t>
            </a:r>
            <a:r>
              <a:rPr lang="en-US" b="1" dirty="0" smtClean="0">
                <a:latin typeface="Times New Roman" panose="02020603050405020304" pitchFamily="18" charset="0"/>
                <a:cs typeface="Times New Roman" panose="02020603050405020304" pitchFamily="18" charset="0"/>
              </a:rPr>
              <a:t>HỌC</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5"/>
          </a:xfrm>
        </p:spPr>
        <p:txBody>
          <a:bodyPr>
            <a:normAutofit fontScale="62500" lnSpcReduction="20000"/>
          </a:bodyPr>
          <a:lstStyle/>
          <a:p>
            <a:pPr marL="0" indent="0">
              <a:buNone/>
            </a:pPr>
            <a:r>
              <a:rPr lang="vi-VN" sz="3800" b="1" dirty="0">
                <a:latin typeface="+mj-lt"/>
              </a:rPr>
              <a:t>1. Kiến thức</a:t>
            </a:r>
            <a:endParaRPr lang="en-US" sz="3800" dirty="0">
              <a:latin typeface="+mj-lt"/>
            </a:endParaRPr>
          </a:p>
          <a:p>
            <a:pPr marL="0" indent="0">
              <a:buNone/>
            </a:pPr>
            <a:r>
              <a:rPr lang="en-US" sz="3800" dirty="0">
                <a:latin typeface="+mj-lt"/>
              </a:rPr>
              <a:t>- </a:t>
            </a:r>
            <a:r>
              <a:rPr lang="vi-VN" sz="3800" dirty="0">
                <a:latin typeface="+mj-lt"/>
              </a:rPr>
              <a:t>Nêu được những đặc điểm của lực ma sát (trượt, nghỉ, lăn)</a:t>
            </a:r>
            <a:endParaRPr lang="en-US" sz="3800" dirty="0">
              <a:latin typeface="+mj-lt"/>
            </a:endParaRPr>
          </a:p>
          <a:p>
            <a:pPr marL="0" indent="0">
              <a:buNone/>
            </a:pPr>
            <a:r>
              <a:rPr lang="en-US" sz="3800" dirty="0">
                <a:latin typeface="+mj-lt"/>
              </a:rPr>
              <a:t>- </a:t>
            </a:r>
            <a:r>
              <a:rPr lang="vi-VN" sz="3800" dirty="0">
                <a:latin typeface="+mj-lt"/>
              </a:rPr>
              <a:t>Viết được công thức của lực ma sát trượt.</a:t>
            </a:r>
            <a:endParaRPr lang="en-US" sz="3800" dirty="0">
              <a:latin typeface="+mj-lt"/>
            </a:endParaRPr>
          </a:p>
          <a:p>
            <a:pPr>
              <a:buFontTx/>
              <a:buChar char="-"/>
            </a:pPr>
            <a:r>
              <a:rPr lang="vi-VN" sz="3800" dirty="0" smtClean="0">
                <a:latin typeface="+mj-lt"/>
              </a:rPr>
              <a:t>Nêu </a:t>
            </a:r>
            <a:r>
              <a:rPr lang="vi-VN" sz="3800" dirty="0">
                <a:latin typeface="+mj-lt"/>
              </a:rPr>
              <a:t>được một số cách làm giảm hoặc tăng ma </a:t>
            </a:r>
            <a:r>
              <a:rPr lang="vi-VN" sz="3800" dirty="0" smtClean="0">
                <a:latin typeface="+mj-lt"/>
              </a:rPr>
              <a:t>sát</a:t>
            </a:r>
            <a:endParaRPr lang="en-US" sz="3800" dirty="0" smtClean="0">
              <a:latin typeface="+mj-lt"/>
            </a:endParaRPr>
          </a:p>
          <a:p>
            <a:pPr marL="0" indent="0" algn="just">
              <a:lnSpc>
                <a:spcPct val="160000"/>
              </a:lnSpc>
              <a:buNone/>
            </a:pPr>
            <a:r>
              <a:rPr lang="nl-NL" sz="3800" b="1" dirty="0">
                <a:latin typeface="Times New Roman" panose="02020603050405020304" pitchFamily="18" charset="0"/>
                <a:cs typeface="Times New Roman" panose="02020603050405020304" pitchFamily="18" charset="0"/>
              </a:rPr>
              <a:t>2. Năng lực </a:t>
            </a:r>
            <a:endParaRPr lang="en-US" sz="3800" dirty="0">
              <a:latin typeface="Times New Roman" panose="02020603050405020304" pitchFamily="18" charset="0"/>
              <a:cs typeface="Times New Roman" panose="02020603050405020304" pitchFamily="18" charset="0"/>
            </a:endParaRPr>
          </a:p>
          <a:p>
            <a:pPr marL="0" indent="0" algn="just">
              <a:lnSpc>
                <a:spcPct val="160000"/>
              </a:lnSpc>
              <a:buNone/>
            </a:pPr>
            <a:r>
              <a:rPr lang="nl-NL" sz="3800" b="1" dirty="0" smtClean="0">
                <a:latin typeface="Times New Roman" panose="02020603050405020304" pitchFamily="18" charset="0"/>
                <a:cs typeface="Times New Roman" panose="02020603050405020304" pitchFamily="18" charset="0"/>
              </a:rPr>
              <a:t>	a</a:t>
            </a:r>
            <a:r>
              <a:rPr lang="nl-NL" sz="3800" b="1" dirty="0">
                <a:latin typeface="Times New Roman" panose="02020603050405020304" pitchFamily="18" charset="0"/>
                <a:cs typeface="Times New Roman" panose="02020603050405020304" pitchFamily="18" charset="0"/>
              </a:rPr>
              <a:t>. Năng lực được hình thành chung:</a:t>
            </a:r>
            <a:endParaRPr lang="en-US" sz="3800" dirty="0">
              <a:latin typeface="Times New Roman" panose="02020603050405020304" pitchFamily="18" charset="0"/>
              <a:cs typeface="Times New Roman" panose="02020603050405020304" pitchFamily="18" charset="0"/>
            </a:endParaRPr>
          </a:p>
          <a:p>
            <a:pPr marL="0" indent="0" algn="just">
              <a:lnSpc>
                <a:spcPct val="160000"/>
              </a:lnSpc>
              <a:buNone/>
            </a:pPr>
            <a:r>
              <a:rPr lang="nl-NL" sz="3800" dirty="0" smtClean="0">
                <a:latin typeface="Times New Roman" panose="02020603050405020304" pitchFamily="18" charset="0"/>
                <a:cs typeface="Times New Roman" panose="02020603050405020304" pitchFamily="18" charset="0"/>
              </a:rPr>
              <a:t>- Năng </a:t>
            </a:r>
            <a:r>
              <a:rPr lang="nl-NL" sz="3800" dirty="0">
                <a:latin typeface="Times New Roman" panose="02020603050405020304" pitchFamily="18" charset="0"/>
                <a:cs typeface="Times New Roman" panose="02020603050405020304" pitchFamily="18" charset="0"/>
              </a:rPr>
              <a:t>lực giải quyết vấn đề. Năng lực thực nghiệm. Năng lực dự đoán, suy luận lí thuyết, thiết kế và thực hiện theo phương án thí nghiệm kiểm chứng giả thuyết, dự đoán, phân tích, xử lí số liệu và khái quát rút ra kết luận khoa học. Năng lực đánh giá kết quả và giải quyết vân đề</a:t>
            </a:r>
            <a:endParaRPr lang="en-US" sz="3800" dirty="0">
              <a:latin typeface="Times New Roman" panose="02020603050405020304" pitchFamily="18" charset="0"/>
              <a:cs typeface="Times New Roman" panose="02020603050405020304" pitchFamily="18" charset="0"/>
            </a:endParaRPr>
          </a:p>
          <a:p>
            <a:pPr>
              <a:buFontTx/>
              <a:buChar char="-"/>
            </a:pPr>
            <a:endParaRPr lang="en-US" dirty="0">
              <a:latin typeface="+mj-lt"/>
            </a:endParaRPr>
          </a:p>
        </p:txBody>
      </p:sp>
    </p:spTree>
    <p:extLst>
      <p:ext uri="{BB962C8B-B14F-4D97-AF65-F5344CB8AC3E}">
        <p14:creationId xmlns:p14="http://schemas.microsoft.com/office/powerpoint/2010/main" val="24845160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III. BÀI TẬP THÍ DỤ</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690688"/>
            <a:ext cx="10515600" cy="4351338"/>
          </a:xfrm>
        </p:spPr>
        <p:txBody>
          <a:bodyPr>
            <a:normAutofit/>
          </a:bodyPr>
          <a:lstStyle/>
          <a:p>
            <a:pPr algn="just">
              <a:lnSpc>
                <a:spcPct val="150000"/>
              </a:lnSpc>
            </a:pPr>
            <a:r>
              <a:rPr lang="en-US" sz="3200" b="1" dirty="0" err="1" smtClean="0">
                <a:latin typeface="Times New Roman" panose="02020603050405020304" pitchFamily="18" charset="0"/>
                <a:cs typeface="Times New Roman" panose="02020603050405020304" pitchFamily="18" charset="0"/>
              </a:rPr>
              <a:t>Một</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kiện</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hàng</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khối</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lượng</a:t>
            </a:r>
            <a:r>
              <a:rPr lang="en-US" sz="3200" b="1" dirty="0" smtClean="0">
                <a:latin typeface="Times New Roman" panose="02020603050405020304" pitchFamily="18" charset="0"/>
                <a:cs typeface="Times New Roman" panose="02020603050405020304" pitchFamily="18" charset="0"/>
              </a:rPr>
              <a:t> 200kg </a:t>
            </a:r>
            <a:r>
              <a:rPr lang="en-US" sz="3200" b="1" dirty="0" err="1" smtClean="0">
                <a:latin typeface="Times New Roman" panose="02020603050405020304" pitchFamily="18" charset="0"/>
                <a:cs typeface="Times New Roman" panose="02020603050405020304" pitchFamily="18" charset="0"/>
              </a:rPr>
              <a:t>được</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kéo</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bằng</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một</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lực</a:t>
            </a:r>
            <a:r>
              <a:rPr lang="en-US" sz="3200" b="1" dirty="0" smtClean="0">
                <a:latin typeface="Times New Roman" panose="02020603050405020304" pitchFamily="18" charset="0"/>
                <a:cs typeface="Times New Roman" panose="02020603050405020304" pitchFamily="18" charset="0"/>
              </a:rPr>
              <a:t> 120N </a:t>
            </a:r>
            <a:r>
              <a:rPr lang="en-US" sz="3200" b="1" dirty="0" err="1" smtClean="0">
                <a:latin typeface="Times New Roman" panose="02020603050405020304" pitchFamily="18" charset="0"/>
                <a:cs typeface="Times New Roman" panose="02020603050405020304" pitchFamily="18" charset="0"/>
              </a:rPr>
              <a:t>trượt</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trên</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sàn</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là</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một</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mặt</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phẳng</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nằm</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ngang</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với</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gia</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tốc</a:t>
            </a:r>
            <a:r>
              <a:rPr lang="en-US" sz="3200" b="1" dirty="0" smtClean="0">
                <a:latin typeface="Times New Roman" panose="02020603050405020304" pitchFamily="18" charset="0"/>
                <a:cs typeface="Times New Roman" panose="02020603050405020304" pitchFamily="18" charset="0"/>
              </a:rPr>
              <a:t> 0,4m/s</a:t>
            </a:r>
            <a:r>
              <a:rPr lang="en-US" sz="3200" b="1" baseline="30000" dirty="0" smtClean="0">
                <a:latin typeface="Times New Roman" panose="02020603050405020304" pitchFamily="18" charset="0"/>
                <a:cs typeface="Times New Roman" panose="02020603050405020304" pitchFamily="18" charset="0"/>
              </a:rPr>
              <a:t>2</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Lấy</a:t>
            </a:r>
            <a:r>
              <a:rPr lang="en-US" sz="3200" b="1" dirty="0" smtClean="0">
                <a:latin typeface="Times New Roman" panose="02020603050405020304" pitchFamily="18" charset="0"/>
                <a:cs typeface="Times New Roman" panose="02020603050405020304" pitchFamily="18" charset="0"/>
              </a:rPr>
              <a:t> g = 10m/s</a:t>
            </a:r>
            <a:r>
              <a:rPr lang="en-US" sz="3200" b="1" baseline="30000" dirty="0" smtClean="0">
                <a:latin typeface="Times New Roman" panose="02020603050405020304" pitchFamily="18" charset="0"/>
                <a:cs typeface="Times New Roman" panose="02020603050405020304" pitchFamily="18" charset="0"/>
              </a:rPr>
              <a:t>2</a:t>
            </a:r>
            <a:endParaRPr lang="en-US" sz="3200" b="1" dirty="0" smtClean="0">
              <a:latin typeface="Times New Roman" panose="02020603050405020304" pitchFamily="18" charset="0"/>
              <a:cs typeface="Times New Roman" panose="02020603050405020304" pitchFamily="18" charset="0"/>
            </a:endParaRPr>
          </a:p>
          <a:p>
            <a:pPr lvl="1" algn="just">
              <a:lnSpc>
                <a:spcPct val="150000"/>
              </a:lnSpc>
            </a:pPr>
            <a:r>
              <a:rPr lang="en-US" sz="3200" b="1" dirty="0" smtClean="0">
                <a:latin typeface="Times New Roman" panose="02020603050405020304" pitchFamily="18" charset="0"/>
                <a:cs typeface="Times New Roman" panose="02020603050405020304" pitchFamily="18" charset="0"/>
              </a:rPr>
              <a:t>a. </a:t>
            </a:r>
            <a:r>
              <a:rPr lang="en-US" sz="3200" b="1" dirty="0" err="1" smtClean="0">
                <a:latin typeface="Times New Roman" panose="02020603050405020304" pitchFamily="18" charset="0"/>
                <a:cs typeface="Times New Roman" panose="02020603050405020304" pitchFamily="18" charset="0"/>
              </a:rPr>
              <a:t>Xác</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định</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độ</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lớn</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của</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lực</a:t>
            </a:r>
            <a:r>
              <a:rPr lang="en-US" sz="3200" b="1" dirty="0" smtClean="0">
                <a:latin typeface="Times New Roman" panose="02020603050405020304" pitchFamily="18" charset="0"/>
                <a:cs typeface="Times New Roman" panose="02020603050405020304" pitchFamily="18" charset="0"/>
              </a:rPr>
              <a:t> ma </a:t>
            </a:r>
            <a:r>
              <a:rPr lang="en-US" sz="3200" b="1" dirty="0" err="1" smtClean="0">
                <a:latin typeface="Times New Roman" panose="02020603050405020304" pitchFamily="18" charset="0"/>
                <a:cs typeface="Times New Roman" panose="02020603050405020304" pitchFamily="18" charset="0"/>
              </a:rPr>
              <a:t>sát</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trượt</a:t>
            </a:r>
            <a:r>
              <a:rPr lang="en-US" sz="3200" b="1" dirty="0" smtClean="0">
                <a:latin typeface="Times New Roman" panose="02020603050405020304" pitchFamily="18" charset="0"/>
                <a:cs typeface="Times New Roman" panose="02020603050405020304" pitchFamily="18" charset="0"/>
              </a:rPr>
              <a:t>?</a:t>
            </a:r>
          </a:p>
          <a:p>
            <a:pPr lvl="1" algn="just">
              <a:lnSpc>
                <a:spcPct val="150000"/>
              </a:lnSpc>
            </a:pPr>
            <a:r>
              <a:rPr lang="en-US" sz="3200" b="1" dirty="0">
                <a:latin typeface="Times New Roman" panose="02020603050405020304" pitchFamily="18" charset="0"/>
                <a:cs typeface="Times New Roman" panose="02020603050405020304" pitchFamily="18" charset="0"/>
              </a:rPr>
              <a:t>b</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Tìm</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hệ</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số</a:t>
            </a:r>
            <a:r>
              <a:rPr lang="en-US" sz="3200" b="1" dirty="0" smtClean="0">
                <a:latin typeface="Times New Roman" panose="02020603050405020304" pitchFamily="18" charset="0"/>
                <a:cs typeface="Times New Roman" panose="02020603050405020304" pitchFamily="18" charset="0"/>
              </a:rPr>
              <a:t> ma </a:t>
            </a:r>
            <a:r>
              <a:rPr lang="en-US" sz="3200" b="1" dirty="0" err="1" smtClean="0">
                <a:latin typeface="Times New Roman" panose="02020603050405020304" pitchFamily="18" charset="0"/>
                <a:cs typeface="Times New Roman" panose="02020603050405020304" pitchFamily="18" charset="0"/>
              </a:rPr>
              <a:t>sát</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trượt</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giữa</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kiện</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hàng</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và</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mặt</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sàn</a:t>
            </a:r>
            <a:r>
              <a:rPr lang="en-US" sz="3200" b="1" dirty="0" smtClean="0">
                <a:latin typeface="Times New Roman" panose="02020603050405020304" pitchFamily="18" charset="0"/>
                <a:cs typeface="Times New Roman" panose="02020603050405020304" pitchFamily="18" charset="0"/>
              </a:rPr>
              <a:t>?</a:t>
            </a:r>
            <a:endParaRPr lang="en-U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6955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6" presetClass="entr" presetSubtype="0" fill="hold" grpId="0" nodeType="clickEffect">
                                  <p:stCondLst>
                                    <p:cond delay="0"/>
                                  </p:stCondLst>
                                  <p:iterate type="lt">
                                    <p:tmPct val="10000"/>
                                  </p:iterate>
                                  <p:childTnLst>
                                    <p:set>
                                      <p:cBhvr>
                                        <p:cTn id="12" dur="1" fill="hold">
                                          <p:stCondLst>
                                            <p:cond delay="0"/>
                                          </p:stCondLst>
                                        </p:cTn>
                                        <p:tgtEl>
                                          <p:spTgt spid="3">
                                            <p:txEl>
                                              <p:pRg st="0" end="0"/>
                                            </p:txEl>
                                          </p:spTgt>
                                        </p:tgtEl>
                                        <p:attrNameLst>
                                          <p:attrName>style.visibility</p:attrName>
                                        </p:attrNameLst>
                                      </p:cBhvr>
                                      <p:to>
                                        <p:strVal val="visible"/>
                                      </p:to>
                                    </p:set>
                                    <p:anim by="(-#ppt_w*2)" calcmode="lin" valueType="num">
                                      <p:cBhvr rctx="PPT">
                                        <p:cTn id="13" dur="250" autoRev="1" fill="hold">
                                          <p:stCondLst>
                                            <p:cond delay="0"/>
                                          </p:stCondLst>
                                        </p:cTn>
                                        <p:tgtEl>
                                          <p:spTgt spid="3">
                                            <p:txEl>
                                              <p:pRg st="0" end="0"/>
                                            </p:txEl>
                                          </p:spTgt>
                                        </p:tgtEl>
                                        <p:attrNameLst>
                                          <p:attrName>ppt_w</p:attrName>
                                        </p:attrNameLst>
                                      </p:cBhvr>
                                    </p:anim>
                                    <p:anim by="(#ppt_w*0.50)" calcmode="lin" valueType="num">
                                      <p:cBhvr>
                                        <p:cTn id="14" dur="250" decel="50000" autoRev="1" fill="hold">
                                          <p:stCondLst>
                                            <p:cond delay="0"/>
                                          </p:stCondLst>
                                        </p:cTn>
                                        <p:tgtEl>
                                          <p:spTgt spid="3">
                                            <p:txEl>
                                              <p:pRg st="0" end="0"/>
                                            </p:txEl>
                                          </p:spTgt>
                                        </p:tgtEl>
                                        <p:attrNameLst>
                                          <p:attrName>ppt_x</p:attrName>
                                        </p:attrNameLst>
                                      </p:cBhvr>
                                    </p:anim>
                                    <p:anim from="(-#ppt_h/2)" to="(#ppt_y)" calcmode="lin" valueType="num">
                                      <p:cBhvr>
                                        <p:cTn id="15" dur="500" fill="hold">
                                          <p:stCondLst>
                                            <p:cond delay="0"/>
                                          </p:stCondLst>
                                        </p:cTn>
                                        <p:tgtEl>
                                          <p:spTgt spid="3">
                                            <p:txEl>
                                              <p:pRg st="0" end="0"/>
                                            </p:txEl>
                                          </p:spTgt>
                                        </p:tgtEl>
                                        <p:attrNameLst>
                                          <p:attrName>ppt_y</p:attrName>
                                        </p:attrNameLst>
                                      </p:cBhvr>
                                    </p:anim>
                                    <p:animRot by="21600000">
                                      <p:cBhvr>
                                        <p:cTn id="16" dur="500" fill="hold">
                                          <p:stCondLst>
                                            <p:cond delay="0"/>
                                          </p:stCondLst>
                                        </p:cTn>
                                        <p:tgtEl>
                                          <p:spTgt spid="3">
                                            <p:txEl>
                                              <p:pRg st="0" end="0"/>
                                            </p:txEl>
                                          </p:spTgt>
                                        </p:tgtEl>
                                        <p:attrNameLst>
                                          <p:attrName>r</p:attrName>
                                        </p:attrNameLst>
                                      </p:cBhvr>
                                    </p:animRot>
                                  </p:childTnLst>
                                </p:cTn>
                              </p:par>
                              <p:par>
                                <p:cTn id="17" presetID="56" presetClass="entr" presetSubtype="0" fill="hold" grpId="0" nodeType="withEffect">
                                  <p:stCondLst>
                                    <p:cond delay="0"/>
                                  </p:stCondLst>
                                  <p:iterate type="lt">
                                    <p:tmPct val="10000"/>
                                  </p:iterate>
                                  <p:childTnLst>
                                    <p:set>
                                      <p:cBhvr>
                                        <p:cTn id="18" dur="1" fill="hold">
                                          <p:stCondLst>
                                            <p:cond delay="0"/>
                                          </p:stCondLst>
                                        </p:cTn>
                                        <p:tgtEl>
                                          <p:spTgt spid="3">
                                            <p:txEl>
                                              <p:pRg st="1" end="1"/>
                                            </p:txEl>
                                          </p:spTgt>
                                        </p:tgtEl>
                                        <p:attrNameLst>
                                          <p:attrName>style.visibility</p:attrName>
                                        </p:attrNameLst>
                                      </p:cBhvr>
                                      <p:to>
                                        <p:strVal val="visible"/>
                                      </p:to>
                                    </p:set>
                                    <p:anim by="(-#ppt_w*2)" calcmode="lin" valueType="num">
                                      <p:cBhvr rctx="PPT">
                                        <p:cTn id="19" dur="250" autoRev="1" fill="hold">
                                          <p:stCondLst>
                                            <p:cond delay="0"/>
                                          </p:stCondLst>
                                        </p:cTn>
                                        <p:tgtEl>
                                          <p:spTgt spid="3">
                                            <p:txEl>
                                              <p:pRg st="1" end="1"/>
                                            </p:txEl>
                                          </p:spTgt>
                                        </p:tgtEl>
                                        <p:attrNameLst>
                                          <p:attrName>ppt_w</p:attrName>
                                        </p:attrNameLst>
                                      </p:cBhvr>
                                    </p:anim>
                                    <p:anim by="(#ppt_w*0.50)" calcmode="lin" valueType="num">
                                      <p:cBhvr>
                                        <p:cTn id="20" dur="250" decel="50000" autoRev="1" fill="hold">
                                          <p:stCondLst>
                                            <p:cond delay="0"/>
                                          </p:stCondLst>
                                        </p:cTn>
                                        <p:tgtEl>
                                          <p:spTgt spid="3">
                                            <p:txEl>
                                              <p:pRg st="1" end="1"/>
                                            </p:txEl>
                                          </p:spTgt>
                                        </p:tgtEl>
                                        <p:attrNameLst>
                                          <p:attrName>ppt_x</p:attrName>
                                        </p:attrNameLst>
                                      </p:cBhvr>
                                    </p:anim>
                                    <p:anim from="(-#ppt_h/2)" to="(#ppt_y)" calcmode="lin" valueType="num">
                                      <p:cBhvr>
                                        <p:cTn id="21" dur="500" fill="hold">
                                          <p:stCondLst>
                                            <p:cond delay="0"/>
                                          </p:stCondLst>
                                        </p:cTn>
                                        <p:tgtEl>
                                          <p:spTgt spid="3">
                                            <p:txEl>
                                              <p:pRg st="1" end="1"/>
                                            </p:txEl>
                                          </p:spTgt>
                                        </p:tgtEl>
                                        <p:attrNameLst>
                                          <p:attrName>ppt_y</p:attrName>
                                        </p:attrNameLst>
                                      </p:cBhvr>
                                    </p:anim>
                                    <p:animRot by="21600000">
                                      <p:cBhvr>
                                        <p:cTn id="22" dur="500" fill="hold">
                                          <p:stCondLst>
                                            <p:cond delay="0"/>
                                          </p:stCondLst>
                                        </p:cTn>
                                        <p:tgtEl>
                                          <p:spTgt spid="3">
                                            <p:txEl>
                                              <p:pRg st="1" end="1"/>
                                            </p:txEl>
                                          </p:spTgt>
                                        </p:tgtEl>
                                        <p:attrNameLst>
                                          <p:attrName>r</p:attrName>
                                        </p:attrNameLst>
                                      </p:cBhvr>
                                    </p:animRot>
                                  </p:childTnLst>
                                </p:cTn>
                              </p:par>
                              <p:par>
                                <p:cTn id="23" presetID="56" presetClass="entr" presetSubtype="0" fill="hold" grpId="0" nodeType="withEffect">
                                  <p:stCondLst>
                                    <p:cond delay="0"/>
                                  </p:stCondLst>
                                  <p:iterate type="lt">
                                    <p:tmPct val="10000"/>
                                  </p:iterate>
                                  <p:childTnLst>
                                    <p:set>
                                      <p:cBhvr>
                                        <p:cTn id="24" dur="1" fill="hold">
                                          <p:stCondLst>
                                            <p:cond delay="0"/>
                                          </p:stCondLst>
                                        </p:cTn>
                                        <p:tgtEl>
                                          <p:spTgt spid="3">
                                            <p:txEl>
                                              <p:pRg st="2" end="2"/>
                                            </p:txEl>
                                          </p:spTgt>
                                        </p:tgtEl>
                                        <p:attrNameLst>
                                          <p:attrName>style.visibility</p:attrName>
                                        </p:attrNameLst>
                                      </p:cBhvr>
                                      <p:to>
                                        <p:strVal val="visible"/>
                                      </p:to>
                                    </p:set>
                                    <p:anim by="(-#ppt_w*2)" calcmode="lin" valueType="num">
                                      <p:cBhvr rctx="PPT">
                                        <p:cTn id="25" dur="250" autoRev="1" fill="hold">
                                          <p:stCondLst>
                                            <p:cond delay="0"/>
                                          </p:stCondLst>
                                        </p:cTn>
                                        <p:tgtEl>
                                          <p:spTgt spid="3">
                                            <p:txEl>
                                              <p:pRg st="2" end="2"/>
                                            </p:txEl>
                                          </p:spTgt>
                                        </p:tgtEl>
                                        <p:attrNameLst>
                                          <p:attrName>ppt_w</p:attrName>
                                        </p:attrNameLst>
                                      </p:cBhvr>
                                    </p:anim>
                                    <p:anim by="(#ppt_w*0.50)" calcmode="lin" valueType="num">
                                      <p:cBhvr>
                                        <p:cTn id="26" dur="250" decel="50000" autoRev="1" fill="hold">
                                          <p:stCondLst>
                                            <p:cond delay="0"/>
                                          </p:stCondLst>
                                        </p:cTn>
                                        <p:tgtEl>
                                          <p:spTgt spid="3">
                                            <p:txEl>
                                              <p:pRg st="2" end="2"/>
                                            </p:txEl>
                                          </p:spTgt>
                                        </p:tgtEl>
                                        <p:attrNameLst>
                                          <p:attrName>ppt_x</p:attrName>
                                        </p:attrNameLst>
                                      </p:cBhvr>
                                    </p:anim>
                                    <p:anim from="(-#ppt_h/2)" to="(#ppt_y)" calcmode="lin" valueType="num">
                                      <p:cBhvr>
                                        <p:cTn id="27" dur="500" fill="hold">
                                          <p:stCondLst>
                                            <p:cond delay="0"/>
                                          </p:stCondLst>
                                        </p:cTn>
                                        <p:tgtEl>
                                          <p:spTgt spid="3">
                                            <p:txEl>
                                              <p:pRg st="2" end="2"/>
                                            </p:txEl>
                                          </p:spTgt>
                                        </p:tgtEl>
                                        <p:attrNameLst>
                                          <p:attrName>ppt_y</p:attrName>
                                        </p:attrNameLst>
                                      </p:cBhvr>
                                    </p:anim>
                                    <p:animRot by="21600000">
                                      <p:cBhvr>
                                        <p:cTn id="28" dur="500" fill="hold">
                                          <p:stCondLst>
                                            <p:cond delay="0"/>
                                          </p:stCondLst>
                                        </p:cTn>
                                        <p:tgtEl>
                                          <p:spTgt spid="3">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1883" y="870750"/>
            <a:ext cx="2672862" cy="5262979"/>
          </a:xfrm>
          <a:prstGeom prst="rect">
            <a:avLst/>
          </a:prstGeom>
          <a:noFill/>
        </p:spPr>
        <p:txBody>
          <a:bodyPr wrap="square" rtlCol="0">
            <a:spAutoFit/>
          </a:bodyPr>
          <a:lstStyle/>
          <a:p>
            <a:pPr>
              <a:lnSpc>
                <a:spcPct val="150000"/>
              </a:lnSpc>
            </a:pPr>
            <a:r>
              <a:rPr lang="en-US" sz="3200" b="1" dirty="0" err="1" smtClean="0">
                <a:latin typeface="Times New Roman" panose="02020603050405020304" pitchFamily="18" charset="0"/>
                <a:cs typeface="Times New Roman" panose="02020603050405020304" pitchFamily="18" charset="0"/>
              </a:rPr>
              <a:t>Tóm</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tắt</a:t>
            </a:r>
            <a:r>
              <a:rPr lang="en-US" sz="3200" b="1" dirty="0" smtClean="0">
                <a:latin typeface="Times New Roman" panose="02020603050405020304" pitchFamily="18" charset="0"/>
                <a:cs typeface="Times New Roman" panose="02020603050405020304" pitchFamily="18" charset="0"/>
              </a:rPr>
              <a:t>:</a:t>
            </a:r>
          </a:p>
          <a:p>
            <a:pPr>
              <a:lnSpc>
                <a:spcPct val="150000"/>
              </a:lnSpc>
            </a:pPr>
            <a:r>
              <a:rPr lang="en-US" sz="3200" dirty="0" smtClean="0">
                <a:latin typeface="Times New Roman" panose="02020603050405020304" pitchFamily="18" charset="0"/>
                <a:cs typeface="Times New Roman" panose="02020603050405020304" pitchFamily="18" charset="0"/>
              </a:rPr>
              <a:t>m = 200 kg</a:t>
            </a:r>
          </a:p>
          <a:p>
            <a:pPr>
              <a:lnSpc>
                <a:spcPct val="150000"/>
              </a:lnSpc>
            </a:pPr>
            <a:r>
              <a:rPr lang="en-US" sz="3200" dirty="0" err="1" smtClean="0">
                <a:latin typeface="Times New Roman" panose="02020603050405020304" pitchFamily="18" charset="0"/>
                <a:cs typeface="Times New Roman" panose="02020603050405020304" pitchFamily="18" charset="0"/>
              </a:rPr>
              <a:t>F</a:t>
            </a:r>
            <a:r>
              <a:rPr lang="en-US" sz="3200" baseline="-25000" dirty="0" err="1" smtClean="0">
                <a:latin typeface="Times New Roman" panose="02020603050405020304" pitchFamily="18" charset="0"/>
                <a:cs typeface="Times New Roman" panose="02020603050405020304" pitchFamily="18" charset="0"/>
              </a:rPr>
              <a:t>k</a:t>
            </a:r>
            <a:r>
              <a:rPr lang="en-US" sz="3200" dirty="0" smtClean="0">
                <a:latin typeface="Times New Roman" panose="02020603050405020304" pitchFamily="18" charset="0"/>
                <a:cs typeface="Times New Roman" panose="02020603050405020304" pitchFamily="18" charset="0"/>
              </a:rPr>
              <a:t> = 120 N</a:t>
            </a:r>
          </a:p>
          <a:p>
            <a:pPr>
              <a:lnSpc>
                <a:spcPct val="150000"/>
              </a:lnSpc>
            </a:pPr>
            <a:r>
              <a:rPr lang="en-US" sz="3200" dirty="0" smtClean="0">
                <a:latin typeface="Times New Roman" panose="02020603050405020304" pitchFamily="18" charset="0"/>
                <a:cs typeface="Times New Roman" panose="02020603050405020304" pitchFamily="18" charset="0"/>
              </a:rPr>
              <a:t>a = 0,4 m/s</a:t>
            </a:r>
            <a:r>
              <a:rPr lang="en-US" sz="3200" baseline="30000" dirty="0" smtClean="0">
                <a:latin typeface="Times New Roman" panose="02020603050405020304" pitchFamily="18" charset="0"/>
                <a:cs typeface="Times New Roman" panose="02020603050405020304" pitchFamily="18" charset="0"/>
              </a:rPr>
              <a:t>2</a:t>
            </a:r>
            <a:endParaRPr lang="en-US" sz="3200" dirty="0" smtClean="0">
              <a:latin typeface="Times New Roman" panose="02020603050405020304" pitchFamily="18" charset="0"/>
              <a:cs typeface="Times New Roman" panose="02020603050405020304" pitchFamily="18" charset="0"/>
            </a:endParaRPr>
          </a:p>
          <a:p>
            <a:pPr>
              <a:lnSpc>
                <a:spcPct val="150000"/>
              </a:lnSpc>
            </a:pPr>
            <a:r>
              <a:rPr lang="en-US" sz="3200" dirty="0" smtClean="0">
                <a:latin typeface="Times New Roman" panose="02020603050405020304" pitchFamily="18" charset="0"/>
                <a:cs typeface="Times New Roman" panose="02020603050405020304" pitchFamily="18" charset="0"/>
              </a:rPr>
              <a:t>g = 10 m/s</a:t>
            </a:r>
            <a:r>
              <a:rPr lang="en-US" sz="3200" baseline="30000" dirty="0" smtClean="0">
                <a:latin typeface="Times New Roman" panose="02020603050405020304" pitchFamily="18" charset="0"/>
                <a:cs typeface="Times New Roman" panose="02020603050405020304" pitchFamily="18" charset="0"/>
              </a:rPr>
              <a:t>2</a:t>
            </a:r>
            <a:r>
              <a:rPr lang="en-US" sz="3200" dirty="0" smtClean="0">
                <a:latin typeface="Times New Roman" panose="02020603050405020304" pitchFamily="18" charset="0"/>
                <a:cs typeface="Times New Roman" panose="02020603050405020304" pitchFamily="18" charset="0"/>
              </a:rPr>
              <a:t> </a:t>
            </a:r>
          </a:p>
          <a:p>
            <a:pPr marL="514350" indent="-514350">
              <a:lnSpc>
                <a:spcPct val="150000"/>
              </a:lnSpc>
              <a:buAutoNum type="alphaLcPeriod"/>
            </a:pPr>
            <a:r>
              <a:rPr lang="en-US" sz="3200" dirty="0" err="1" smtClean="0">
                <a:latin typeface="Times New Roman" panose="02020603050405020304" pitchFamily="18" charset="0"/>
                <a:cs typeface="Times New Roman" panose="02020603050405020304" pitchFamily="18" charset="0"/>
              </a:rPr>
              <a:t>F</a:t>
            </a:r>
            <a:r>
              <a:rPr lang="en-US" sz="3200" baseline="-25000" dirty="0" err="1" smtClean="0">
                <a:latin typeface="Times New Roman" panose="02020603050405020304" pitchFamily="18" charset="0"/>
                <a:cs typeface="Times New Roman" panose="02020603050405020304" pitchFamily="18" charset="0"/>
              </a:rPr>
              <a:t>mst</a:t>
            </a:r>
            <a:r>
              <a:rPr lang="en-US" sz="3200" dirty="0" smtClean="0">
                <a:latin typeface="Times New Roman" panose="02020603050405020304" pitchFamily="18" charset="0"/>
                <a:cs typeface="Times New Roman" panose="02020603050405020304" pitchFamily="18" charset="0"/>
              </a:rPr>
              <a:t> =?</a:t>
            </a:r>
          </a:p>
          <a:p>
            <a:pPr marL="514350" indent="-514350">
              <a:lnSpc>
                <a:spcPct val="150000"/>
              </a:lnSpc>
              <a:buAutoNum type="alphaLcPeriod"/>
            </a:pPr>
            <a:r>
              <a:rPr lang="en-US" sz="3200" dirty="0" smtClean="0">
                <a:latin typeface="Times New Roman" panose="02020603050405020304" pitchFamily="18" charset="0"/>
                <a:cs typeface="Times New Roman" panose="02020603050405020304" pitchFamily="18" charset="0"/>
                <a:sym typeface="Symbol" panose="05050102010706020507" pitchFamily="18" charset="2"/>
              </a:rPr>
              <a:t> =?</a:t>
            </a:r>
            <a:endParaRPr lang="en-US" sz="3200" dirty="0">
              <a:latin typeface="Times New Roman" panose="02020603050405020304" pitchFamily="18" charset="0"/>
              <a:cs typeface="Times New Roman" panose="02020603050405020304" pitchFamily="18" charset="0"/>
            </a:endParaRPr>
          </a:p>
        </p:txBody>
      </p:sp>
      <p:sp>
        <p:nvSpPr>
          <p:cNvPr id="5" name="TextBox 4"/>
          <p:cNvSpPr txBox="1"/>
          <p:nvPr/>
        </p:nvSpPr>
        <p:spPr>
          <a:xfrm>
            <a:off x="3221502" y="255198"/>
            <a:ext cx="8928294" cy="6494085"/>
          </a:xfrm>
          <a:prstGeom prst="rect">
            <a:avLst/>
          </a:prstGeom>
          <a:noFill/>
        </p:spPr>
        <p:txBody>
          <a:bodyPr wrap="square" rtlCol="0">
            <a:spAutoFit/>
          </a:bodyPr>
          <a:lstStyle/>
          <a:p>
            <a:r>
              <a:rPr lang="en-US" sz="3200" dirty="0" smtClean="0">
                <a:latin typeface="Times New Roman" panose="02020603050405020304" pitchFamily="18" charset="0"/>
                <a:cs typeface="Times New Roman" panose="02020603050405020304" pitchFamily="18" charset="0"/>
              </a:rPr>
              <a:t>	</a:t>
            </a:r>
            <a:r>
              <a:rPr lang="en-US" sz="3200" b="1" u="sng" dirty="0" err="1" smtClean="0">
                <a:latin typeface="Times New Roman" panose="02020603050405020304" pitchFamily="18" charset="0"/>
                <a:cs typeface="Times New Roman" panose="02020603050405020304" pitchFamily="18" charset="0"/>
              </a:rPr>
              <a:t>Giải</a:t>
            </a:r>
            <a:r>
              <a:rPr lang="en-US" sz="3200" b="1" u="sng" dirty="0" smtClean="0">
                <a:latin typeface="Times New Roman" panose="02020603050405020304" pitchFamily="18" charset="0"/>
                <a:cs typeface="Times New Roman" panose="02020603050405020304" pitchFamily="18" charset="0"/>
              </a:rPr>
              <a:t>:</a:t>
            </a:r>
            <a:endParaRPr lang="en-US" sz="3200" b="1" dirty="0" smtClean="0">
              <a:latin typeface="Times New Roman" panose="02020603050405020304" pitchFamily="18" charset="0"/>
              <a:cs typeface="Times New Roman" panose="02020603050405020304" pitchFamily="18" charset="0"/>
            </a:endParaRPr>
          </a:p>
          <a:p>
            <a:endParaRPr lang="en-US" sz="3200" u="sng" dirty="0">
              <a:latin typeface="Times New Roman" panose="02020603050405020304" pitchFamily="18" charset="0"/>
              <a:cs typeface="Times New Roman" panose="02020603050405020304" pitchFamily="18" charset="0"/>
            </a:endParaRPr>
          </a:p>
          <a:p>
            <a:endParaRPr lang="en-US" sz="3200" u="sng" dirty="0" smtClean="0">
              <a:latin typeface="Times New Roman" panose="02020603050405020304" pitchFamily="18" charset="0"/>
              <a:cs typeface="Times New Roman" panose="02020603050405020304" pitchFamily="18" charset="0"/>
            </a:endParaRPr>
          </a:p>
          <a:p>
            <a:endParaRPr lang="en-US" sz="3200" dirty="0" smtClean="0">
              <a:latin typeface="Times New Roman" panose="02020603050405020304" pitchFamily="18" charset="0"/>
              <a:cs typeface="Times New Roman" panose="02020603050405020304" pitchFamily="18" charset="0"/>
            </a:endParaRPr>
          </a:p>
          <a:p>
            <a:pPr>
              <a:lnSpc>
                <a:spcPct val="150000"/>
              </a:lnSpc>
            </a:pPr>
            <a:r>
              <a:rPr lang="en-US" sz="3200" dirty="0" err="1" smtClean="0">
                <a:latin typeface="Times New Roman" panose="02020603050405020304" pitchFamily="18" charset="0"/>
                <a:cs typeface="Times New Roman" panose="02020603050405020304" pitchFamily="18" charset="0"/>
              </a:rPr>
              <a:t>Định</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luật</a:t>
            </a:r>
            <a:r>
              <a:rPr lang="en-US" sz="3200" dirty="0" smtClean="0">
                <a:latin typeface="Times New Roman" panose="02020603050405020304" pitchFamily="18" charset="0"/>
                <a:cs typeface="Times New Roman" panose="02020603050405020304" pitchFamily="18" charset="0"/>
              </a:rPr>
              <a:t> II Newton: </a:t>
            </a:r>
          </a:p>
          <a:p>
            <a:pPr>
              <a:lnSpc>
                <a:spcPct val="150000"/>
              </a:lnSpc>
            </a:pPr>
            <a:r>
              <a:rPr lang="en-US" sz="3200" dirty="0" err="1" smtClean="0">
                <a:latin typeface="Times New Roman" panose="02020603050405020304" pitchFamily="18" charset="0"/>
                <a:cs typeface="Times New Roman" panose="02020603050405020304" pitchFamily="18" charset="0"/>
              </a:rPr>
              <a:t>Trên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mặt</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sàn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F</a:t>
            </a:r>
            <a:r>
              <a:rPr lang="en-US" sz="3200" baseline="-25000" dirty="0" err="1" smtClean="0">
                <a:latin typeface="Times New Roman" panose="02020603050405020304" pitchFamily="18" charset="0"/>
                <a:cs typeface="Times New Roman" panose="02020603050405020304" pitchFamily="18" charset="0"/>
              </a:rPr>
              <a:t>k</a:t>
            </a:r>
            <a:r>
              <a:rPr lang="en-US" sz="3200" dirty="0" smtClean="0">
                <a:latin typeface="Times New Roman" panose="02020603050405020304" pitchFamily="18" charset="0"/>
                <a:cs typeface="Times New Roman" panose="02020603050405020304" pitchFamily="18" charset="0"/>
              </a:rPr>
              <a:t> – </a:t>
            </a:r>
            <a:r>
              <a:rPr lang="en-US" sz="3200" dirty="0" err="1" smtClean="0">
                <a:latin typeface="Times New Roman" panose="02020603050405020304" pitchFamily="18" charset="0"/>
                <a:cs typeface="Times New Roman" panose="02020603050405020304" pitchFamily="18" charset="0"/>
              </a:rPr>
              <a:t>F</a:t>
            </a:r>
            <a:r>
              <a:rPr lang="en-US" sz="3200" baseline="-25000" dirty="0" err="1" smtClean="0">
                <a:latin typeface="Times New Roman" panose="02020603050405020304" pitchFamily="18" charset="0"/>
                <a:cs typeface="Times New Roman" panose="02020603050405020304" pitchFamily="18" charset="0"/>
              </a:rPr>
              <a:t>mst</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m.a</a:t>
            </a:r>
            <a:endParaRPr lang="en-US" sz="3200" dirty="0" smtClean="0">
              <a:latin typeface="Times New Roman" panose="02020603050405020304" pitchFamily="18" charset="0"/>
              <a:cs typeface="Times New Roman" panose="02020603050405020304" pitchFamily="18" charset="0"/>
            </a:endParaRPr>
          </a:p>
          <a:p>
            <a:pPr>
              <a:lnSpc>
                <a:spcPct val="150000"/>
              </a:lnSpc>
            </a:pPr>
            <a:r>
              <a:rPr lang="en-US" sz="3200" dirty="0" smtClean="0">
                <a:latin typeface="Times New Roman" panose="02020603050405020304" pitchFamily="18" charset="0"/>
                <a:cs typeface="Times New Roman" panose="02020603050405020304" pitchFamily="18" charset="0"/>
              </a:rPr>
              <a:t>	=&gt; </a:t>
            </a:r>
            <a:r>
              <a:rPr lang="en-US" sz="3200" dirty="0" err="1" smtClean="0">
                <a:latin typeface="Times New Roman" panose="02020603050405020304" pitchFamily="18" charset="0"/>
                <a:cs typeface="Times New Roman" panose="02020603050405020304" pitchFamily="18" charset="0"/>
              </a:rPr>
              <a:t>F</a:t>
            </a:r>
            <a:r>
              <a:rPr lang="en-US" sz="3200" baseline="-25000" dirty="0" err="1" smtClean="0">
                <a:latin typeface="Times New Roman" panose="02020603050405020304" pitchFamily="18" charset="0"/>
                <a:cs typeface="Times New Roman" panose="02020603050405020304" pitchFamily="18" charset="0"/>
              </a:rPr>
              <a:t>mst</a:t>
            </a: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F</a:t>
            </a:r>
            <a:r>
              <a:rPr lang="en-US" sz="3200" baseline="-25000" dirty="0" err="1" smtClean="0">
                <a:latin typeface="Times New Roman" panose="02020603050405020304" pitchFamily="18" charset="0"/>
                <a:cs typeface="Times New Roman" panose="02020603050405020304" pitchFamily="18" charset="0"/>
              </a:rPr>
              <a:t>k</a:t>
            </a:r>
            <a:r>
              <a:rPr lang="en-US" sz="3200" dirty="0" smtClean="0">
                <a:latin typeface="Times New Roman" panose="02020603050405020304" pitchFamily="18" charset="0"/>
                <a:cs typeface="Times New Roman" panose="02020603050405020304" pitchFamily="18" charset="0"/>
              </a:rPr>
              <a:t> – ma = 120 – 200.0,4 = 40 N</a:t>
            </a:r>
            <a:endParaRPr lang="en-US" sz="3200" dirty="0">
              <a:latin typeface="Times New Roman" panose="02020603050405020304" pitchFamily="18" charset="0"/>
              <a:cs typeface="Times New Roman" panose="02020603050405020304" pitchFamily="18" charset="0"/>
            </a:endParaRPr>
          </a:p>
          <a:p>
            <a:pPr>
              <a:lnSpc>
                <a:spcPct val="150000"/>
              </a:lnSpc>
            </a:pPr>
            <a:r>
              <a:rPr lang="en-US" sz="3200" dirty="0" err="1" smtClean="0">
                <a:latin typeface="Times New Roman" panose="02020603050405020304" pitchFamily="18" charset="0"/>
                <a:cs typeface="Times New Roman" panose="02020603050405020304" pitchFamily="18" charset="0"/>
              </a:rPr>
              <a:t>Hệ</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số</a:t>
            </a:r>
            <a:r>
              <a:rPr lang="en-US" sz="3200" dirty="0" smtClean="0">
                <a:latin typeface="Times New Roman" panose="02020603050405020304" pitchFamily="18" charset="0"/>
                <a:cs typeface="Times New Roman" panose="02020603050405020304" pitchFamily="18" charset="0"/>
              </a:rPr>
              <a:t> ma </a:t>
            </a:r>
            <a:r>
              <a:rPr lang="en-US" sz="3200" dirty="0" err="1" smtClean="0">
                <a:latin typeface="Times New Roman" panose="02020603050405020304" pitchFamily="18" charset="0"/>
                <a:cs typeface="Times New Roman" panose="02020603050405020304" pitchFamily="18" charset="0"/>
              </a:rPr>
              <a:t>sát</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trượt</a:t>
            </a:r>
            <a:r>
              <a:rPr lang="en-US" sz="3200" dirty="0" smtClean="0">
                <a:latin typeface="Times New Roman" panose="02020603050405020304" pitchFamily="18" charset="0"/>
                <a:cs typeface="Times New Roman" panose="02020603050405020304" pitchFamily="18" charset="0"/>
              </a:rPr>
              <a:t>: </a:t>
            </a:r>
          </a:p>
          <a:p>
            <a:pPr>
              <a:lnSpc>
                <a:spcPct val="150000"/>
              </a:lnSpc>
            </a:pPr>
            <a:r>
              <a:rPr lang="en-US" sz="3200" dirty="0" smtClean="0">
                <a:latin typeface="Times New Roman" panose="02020603050405020304" pitchFamily="18" charset="0"/>
                <a:cs typeface="Times New Roman" panose="02020603050405020304" pitchFamily="18" charset="0"/>
              </a:rPr>
              <a:t>Do </a:t>
            </a:r>
            <a:r>
              <a:rPr lang="en-US" sz="3200" dirty="0" err="1" smtClean="0">
                <a:latin typeface="Times New Roman" panose="02020603050405020304" pitchFamily="18" charset="0"/>
                <a:cs typeface="Times New Roman" panose="02020603050405020304" pitchFamily="18" charset="0"/>
              </a:rPr>
              <a:t>sàn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nằm</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ngang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nên</a:t>
            </a:r>
            <a:r>
              <a:rPr lang="en-US" sz="3200" dirty="0" smtClean="0">
                <a:latin typeface="Times New Roman" panose="02020603050405020304" pitchFamily="18" charset="0"/>
                <a:cs typeface="Times New Roman" panose="02020603050405020304" pitchFamily="18" charset="0"/>
              </a:rPr>
              <a:t> N = P =</a:t>
            </a:r>
            <a:r>
              <a:rPr lang="en-US" sz="3200" dirty="0" err="1" smtClean="0">
                <a:latin typeface="Times New Roman" panose="02020603050405020304" pitchFamily="18" charset="0"/>
                <a:cs typeface="Times New Roman" panose="02020603050405020304" pitchFamily="18" charset="0"/>
              </a:rPr>
              <a:t>m.g</a:t>
            </a:r>
            <a:r>
              <a:rPr lang="en-US" sz="3200" dirty="0" smtClean="0">
                <a:latin typeface="Times New Roman" panose="02020603050405020304" pitchFamily="18" charset="0"/>
                <a:cs typeface="Times New Roman" panose="02020603050405020304" pitchFamily="18" charset="0"/>
              </a:rPr>
              <a:t> = 2000N</a:t>
            </a:r>
          </a:p>
          <a:p>
            <a:pPr>
              <a:lnSpc>
                <a:spcPct val="150000"/>
              </a:lnSpc>
            </a:pPr>
            <a:r>
              <a:rPr lang="en-US" sz="3200" dirty="0" err="1" smtClean="0">
                <a:latin typeface="Times New Roman" panose="02020603050405020304" pitchFamily="18" charset="0"/>
                <a:cs typeface="Times New Roman" panose="02020603050405020304" pitchFamily="18" charset="0"/>
              </a:rPr>
              <a:t>Suy</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ra</a:t>
            </a:r>
            <a:r>
              <a:rPr lang="en-US" sz="3200" dirty="0" smtClean="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sym typeface="Symbol" panose="05050102010706020507" pitchFamily="18" charset="2"/>
              </a:rPr>
              <a:t> = 0,02</a:t>
            </a:r>
            <a:endParaRPr lang="en-US" sz="3200" dirty="0">
              <a:latin typeface="Times New Roman" panose="02020603050405020304" pitchFamily="18" charset="0"/>
              <a:cs typeface="Times New Roman" panose="02020603050405020304" pitchFamily="18" charset="0"/>
            </a:endParaRPr>
          </a:p>
        </p:txBody>
      </p:sp>
      <p:sp>
        <p:nvSpPr>
          <p:cNvPr id="6" name="Rectangle 5"/>
          <p:cNvSpPr/>
          <p:nvPr/>
        </p:nvSpPr>
        <p:spPr>
          <a:xfrm>
            <a:off x="7845084" y="790327"/>
            <a:ext cx="1364566" cy="679286"/>
          </a:xfrm>
          <a:prstGeom prst="rec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5144080" y="1465575"/>
            <a:ext cx="6739597" cy="140677"/>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chemeClr val="accent2">
                    <a:lumMod val="50000"/>
                  </a:schemeClr>
                </a:solidFill>
              </a:ln>
              <a:solidFill>
                <a:schemeClr val="accent2">
                  <a:lumMod val="50000"/>
                </a:schemeClr>
              </a:solidFill>
            </a:endParaRPr>
          </a:p>
        </p:txBody>
      </p:sp>
      <p:cxnSp>
        <p:nvCxnSpPr>
          <p:cNvPr id="11" name="Straight Arrow Connector 10"/>
          <p:cNvCxnSpPr/>
          <p:nvPr/>
        </p:nvCxnSpPr>
        <p:spPr>
          <a:xfrm>
            <a:off x="8492197" y="1131988"/>
            <a:ext cx="1814732" cy="0"/>
          </a:xfrm>
          <a:prstGeom prst="straightConnector1">
            <a:avLst/>
          </a:prstGeom>
          <a:ln w="57150">
            <a:solidFill>
              <a:srgbClr val="0000CC"/>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7479323" y="1465575"/>
            <a:ext cx="1012874" cy="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8492197" y="157279"/>
            <a:ext cx="0" cy="988777"/>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10800000" flipV="1">
            <a:off x="8492197" y="1111863"/>
            <a:ext cx="0" cy="988777"/>
          </a:xfrm>
          <a:prstGeom prst="straightConnector1">
            <a:avLst/>
          </a:prstGeom>
          <a:ln w="57150">
            <a:solidFill>
              <a:srgbClr val="00B050"/>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8" name="Rectangle 17"/>
              <p:cNvSpPr/>
              <p:nvPr/>
            </p:nvSpPr>
            <p:spPr>
              <a:xfrm>
                <a:off x="8527367" y="-54458"/>
                <a:ext cx="660616" cy="575479"/>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acc>
                        <m:accPr>
                          <m:chr m:val="⃗"/>
                          <m:ctrlPr>
                            <a:rPr lang="en-US" sz="2800" i="1">
                              <a:latin typeface="Cambria Math" panose="02040503050406030204" pitchFamily="18" charset="0"/>
                            </a:rPr>
                          </m:ctrlPr>
                        </m:accPr>
                        <m:e>
                          <m:r>
                            <a:rPr lang="en-US" sz="2800" i="1">
                              <a:latin typeface="Cambria Math" panose="02040503050406030204" pitchFamily="18" charset="0"/>
                            </a:rPr>
                            <m:t>𝑁</m:t>
                          </m:r>
                        </m:e>
                      </m:acc>
                    </m:oMath>
                  </m:oMathPara>
                </a14:m>
                <a:endParaRPr lang="en-US" sz="2800" dirty="0"/>
              </a:p>
            </p:txBody>
          </p:sp>
        </mc:Choice>
        <mc:Fallback xmlns="">
          <p:sp>
            <p:nvSpPr>
              <p:cNvPr id="18" name="Rectangle 17"/>
              <p:cNvSpPr>
                <a:spLocks noRot="1" noChangeAspect="1" noMove="1" noResize="1" noEditPoints="1" noAdjustHandles="1" noChangeArrowheads="1" noChangeShapeType="1" noTextEdit="1"/>
              </p:cNvSpPr>
              <p:nvPr/>
            </p:nvSpPr>
            <p:spPr>
              <a:xfrm>
                <a:off x="8527367" y="-54458"/>
                <a:ext cx="660616" cy="575479"/>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Rectangle 18"/>
              <p:cNvSpPr/>
              <p:nvPr/>
            </p:nvSpPr>
            <p:spPr>
              <a:xfrm>
                <a:off x="8492197" y="1800849"/>
                <a:ext cx="660616" cy="52322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acc>
                        <m:accPr>
                          <m:chr m:val="⃗"/>
                          <m:ctrlPr>
                            <a:rPr lang="en-US" sz="2800" i="1" smtClean="0">
                              <a:latin typeface="Cambria Math" panose="02040503050406030204" pitchFamily="18" charset="0"/>
                            </a:rPr>
                          </m:ctrlPr>
                        </m:accPr>
                        <m:e>
                          <m:r>
                            <a:rPr lang="en-US" sz="2800" b="0" i="1" smtClean="0">
                              <a:latin typeface="Cambria Math" panose="02040503050406030204" pitchFamily="18" charset="0"/>
                            </a:rPr>
                            <m:t>𝑝</m:t>
                          </m:r>
                        </m:e>
                      </m:acc>
                    </m:oMath>
                  </m:oMathPara>
                </a14:m>
                <a:endParaRPr lang="en-US" sz="2800" dirty="0"/>
              </a:p>
            </p:txBody>
          </p:sp>
        </mc:Choice>
        <mc:Fallback xmlns="">
          <p:sp>
            <p:nvSpPr>
              <p:cNvPr id="19" name="Rectangle 18"/>
              <p:cNvSpPr>
                <a:spLocks noRot="1" noChangeAspect="1" noMove="1" noResize="1" noEditPoints="1" noAdjustHandles="1" noChangeArrowheads="1" noChangeShapeType="1" noTextEdit="1"/>
              </p:cNvSpPr>
              <p:nvPr/>
            </p:nvSpPr>
            <p:spPr>
              <a:xfrm>
                <a:off x="8492197" y="1800849"/>
                <a:ext cx="660616" cy="523220"/>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Rectangle 19"/>
              <p:cNvSpPr/>
              <p:nvPr/>
            </p:nvSpPr>
            <p:spPr>
              <a:xfrm>
                <a:off x="9787273" y="502587"/>
                <a:ext cx="660616" cy="586892"/>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acc>
                        <m:accPr>
                          <m:chr m:val="⃗"/>
                          <m:ctrlPr>
                            <a:rPr lang="en-US" sz="2800" i="1" smtClean="0">
                              <a:latin typeface="Cambria Math" panose="02040503050406030204" pitchFamily="18" charset="0"/>
                            </a:rPr>
                          </m:ctrlPr>
                        </m:accPr>
                        <m:e>
                          <m:r>
                            <a:rPr lang="en-US" sz="2800" b="0" i="1" smtClean="0">
                              <a:latin typeface="Cambria Math" panose="02040503050406030204" pitchFamily="18" charset="0"/>
                            </a:rPr>
                            <m:t>𝐹</m:t>
                          </m:r>
                          <m:r>
                            <a:rPr lang="en-US" sz="2800" b="0" i="1" baseline="-25000" smtClean="0">
                              <a:latin typeface="Cambria Math" panose="02040503050406030204" pitchFamily="18" charset="0"/>
                            </a:rPr>
                            <m:t>𝑘</m:t>
                          </m:r>
                        </m:e>
                      </m:acc>
                    </m:oMath>
                  </m:oMathPara>
                </a14:m>
                <a:endParaRPr lang="en-US" sz="2800" dirty="0"/>
              </a:p>
            </p:txBody>
          </p:sp>
        </mc:Choice>
        <mc:Fallback xmlns="">
          <p:sp>
            <p:nvSpPr>
              <p:cNvPr id="20" name="Rectangle 19"/>
              <p:cNvSpPr>
                <a:spLocks noRot="1" noChangeAspect="1" noMove="1" noResize="1" noEditPoints="1" noAdjustHandles="1" noChangeArrowheads="1" noChangeShapeType="1" noTextEdit="1"/>
              </p:cNvSpPr>
              <p:nvPr/>
            </p:nvSpPr>
            <p:spPr>
              <a:xfrm>
                <a:off x="9787273" y="502587"/>
                <a:ext cx="660616" cy="586892"/>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1" name="Rectangle 20"/>
              <p:cNvSpPr/>
              <p:nvPr/>
            </p:nvSpPr>
            <p:spPr>
              <a:xfrm>
                <a:off x="7240173" y="1606251"/>
                <a:ext cx="660616" cy="575479"/>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acc>
                        <m:accPr>
                          <m:chr m:val="⃗"/>
                          <m:ctrlPr>
                            <a:rPr lang="en-US" sz="2800" i="1" smtClean="0">
                              <a:latin typeface="Cambria Math" panose="02040503050406030204" pitchFamily="18" charset="0"/>
                            </a:rPr>
                          </m:ctrlPr>
                        </m:accPr>
                        <m:e>
                          <m:r>
                            <a:rPr lang="en-US" sz="2800" b="0" i="1" smtClean="0">
                              <a:latin typeface="Cambria Math" panose="02040503050406030204" pitchFamily="18" charset="0"/>
                            </a:rPr>
                            <m:t>𝐹</m:t>
                          </m:r>
                          <m:r>
                            <a:rPr lang="en-US" sz="2800" b="0" i="1" baseline="-25000" smtClean="0">
                              <a:latin typeface="Cambria Math" panose="02040503050406030204" pitchFamily="18" charset="0"/>
                            </a:rPr>
                            <m:t>𝑚𝑠𝑡</m:t>
                          </m:r>
                        </m:e>
                      </m:acc>
                    </m:oMath>
                  </m:oMathPara>
                </a14:m>
                <a:endParaRPr lang="en-US" sz="2800" dirty="0"/>
              </a:p>
            </p:txBody>
          </p:sp>
        </mc:Choice>
        <mc:Fallback xmlns="">
          <p:sp>
            <p:nvSpPr>
              <p:cNvPr id="21" name="Rectangle 20"/>
              <p:cNvSpPr>
                <a:spLocks noRot="1" noChangeAspect="1" noMove="1" noResize="1" noEditPoints="1" noAdjustHandles="1" noChangeArrowheads="1" noChangeShapeType="1" noTextEdit="1"/>
              </p:cNvSpPr>
              <p:nvPr/>
            </p:nvSpPr>
            <p:spPr>
              <a:xfrm>
                <a:off x="7240173" y="1606251"/>
                <a:ext cx="660616" cy="575479"/>
              </a:xfrm>
              <a:prstGeom prst="rect">
                <a:avLst/>
              </a:prstGeom>
              <a:blipFill>
                <a:blip r:embed="rId5"/>
                <a:stretch>
                  <a:fillRect r="-8333"/>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22" name="Rectangle 21"/>
              <p:cNvSpPr/>
              <p:nvPr/>
            </p:nvSpPr>
            <p:spPr>
              <a:xfrm>
                <a:off x="7084228" y="2376327"/>
                <a:ext cx="4250844" cy="57547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acc>
                        <m:accPr>
                          <m:chr m:val="⃗"/>
                          <m:ctrlPr>
                            <a:rPr lang="en-US" sz="2800" i="1">
                              <a:latin typeface="Cambria Math" panose="02040503050406030204" pitchFamily="18" charset="0"/>
                            </a:rPr>
                          </m:ctrlPr>
                        </m:accPr>
                        <m:e>
                          <m:sSub>
                            <m:sSubPr>
                              <m:ctrlPr>
                                <a:rPr lang="en-US" sz="2800" i="1">
                                  <a:latin typeface="Cambria Math" panose="02040503050406030204" pitchFamily="18" charset="0"/>
                                </a:rPr>
                              </m:ctrlPr>
                            </m:sSubPr>
                            <m:e>
                              <m:r>
                                <a:rPr lang="en-US" sz="2800" i="1">
                                  <a:latin typeface="Cambria Math" panose="02040503050406030204" pitchFamily="18" charset="0"/>
                                </a:rPr>
                                <m:t>𝐹</m:t>
                              </m:r>
                            </m:e>
                            <m:sub>
                              <m:r>
                                <a:rPr lang="en-US" sz="2800" i="1">
                                  <a:latin typeface="Cambria Math" panose="02040503050406030204" pitchFamily="18" charset="0"/>
                                </a:rPr>
                                <m:t>𝐾</m:t>
                              </m:r>
                            </m:sub>
                          </m:sSub>
                        </m:e>
                      </m:acc>
                      <m:r>
                        <a:rPr lang="en-US" sz="2800" i="0">
                          <a:latin typeface="Cambria Math" panose="02040503050406030204" pitchFamily="18" charset="0"/>
                        </a:rPr>
                        <m:t>+</m:t>
                      </m:r>
                      <m:acc>
                        <m:accPr>
                          <m:chr m:val="⃗"/>
                          <m:ctrlPr>
                            <a:rPr lang="en-US" sz="2800" i="1">
                              <a:latin typeface="Cambria Math" panose="02040503050406030204" pitchFamily="18" charset="0"/>
                            </a:rPr>
                          </m:ctrlPr>
                        </m:accPr>
                        <m:e>
                          <m:sSub>
                            <m:sSubPr>
                              <m:ctrlPr>
                                <a:rPr lang="en-US" sz="2800" i="1">
                                  <a:latin typeface="Cambria Math" panose="02040503050406030204" pitchFamily="18" charset="0"/>
                                </a:rPr>
                              </m:ctrlPr>
                            </m:sSubPr>
                            <m:e>
                              <m:r>
                                <a:rPr lang="en-US" sz="2800" i="1">
                                  <a:latin typeface="Cambria Math" panose="02040503050406030204" pitchFamily="18" charset="0"/>
                                </a:rPr>
                                <m:t>𝐹</m:t>
                              </m:r>
                            </m:e>
                            <m:sub>
                              <m:r>
                                <a:rPr lang="en-US" sz="2800" i="1">
                                  <a:latin typeface="Cambria Math" panose="02040503050406030204" pitchFamily="18" charset="0"/>
                                </a:rPr>
                                <m:t>𝑚𝑠𝑡</m:t>
                              </m:r>
                            </m:sub>
                          </m:sSub>
                        </m:e>
                      </m:acc>
                      <m:r>
                        <a:rPr lang="en-US" sz="2800" i="0">
                          <a:latin typeface="Cambria Math" panose="02040503050406030204" pitchFamily="18" charset="0"/>
                        </a:rPr>
                        <m:t>+</m:t>
                      </m:r>
                      <m:acc>
                        <m:accPr>
                          <m:chr m:val="⃗"/>
                          <m:ctrlPr>
                            <a:rPr lang="en-US" sz="2800" i="1">
                              <a:latin typeface="Cambria Math" panose="02040503050406030204" pitchFamily="18" charset="0"/>
                            </a:rPr>
                          </m:ctrlPr>
                        </m:accPr>
                        <m:e>
                          <m:r>
                            <a:rPr lang="en-US" sz="2800" i="1">
                              <a:latin typeface="Cambria Math" panose="02040503050406030204" pitchFamily="18" charset="0"/>
                            </a:rPr>
                            <m:t>𝑃</m:t>
                          </m:r>
                        </m:e>
                      </m:acc>
                      <m:r>
                        <a:rPr lang="en-US" sz="2800" i="0">
                          <a:latin typeface="Cambria Math" panose="02040503050406030204" pitchFamily="18" charset="0"/>
                        </a:rPr>
                        <m:t>+</m:t>
                      </m:r>
                      <m:acc>
                        <m:accPr>
                          <m:chr m:val="⃗"/>
                          <m:ctrlPr>
                            <a:rPr lang="en-US" sz="2800" i="1">
                              <a:latin typeface="Cambria Math" panose="02040503050406030204" pitchFamily="18" charset="0"/>
                            </a:rPr>
                          </m:ctrlPr>
                        </m:accPr>
                        <m:e>
                          <m:r>
                            <a:rPr lang="en-US" sz="2800" i="1">
                              <a:latin typeface="Cambria Math" panose="02040503050406030204" pitchFamily="18" charset="0"/>
                            </a:rPr>
                            <m:t>𝑁</m:t>
                          </m:r>
                        </m:e>
                      </m:acc>
                      <m:r>
                        <a:rPr lang="en-US" sz="2800" i="0">
                          <a:latin typeface="Cambria Math" panose="02040503050406030204" pitchFamily="18" charset="0"/>
                        </a:rPr>
                        <m:t>=</m:t>
                      </m:r>
                      <m:r>
                        <a:rPr lang="en-US" sz="2800" i="1">
                          <a:latin typeface="Cambria Math" panose="02040503050406030204" pitchFamily="18" charset="0"/>
                        </a:rPr>
                        <m:t>𝑚</m:t>
                      </m:r>
                      <m:r>
                        <a:rPr lang="en-US" sz="2800" i="0">
                          <a:latin typeface="Cambria Math" panose="02040503050406030204" pitchFamily="18" charset="0"/>
                        </a:rPr>
                        <m:t>.</m:t>
                      </m:r>
                      <m:acc>
                        <m:accPr>
                          <m:chr m:val="⃗"/>
                          <m:ctrlPr>
                            <a:rPr lang="en-US" sz="2800" i="1">
                              <a:latin typeface="Cambria Math" panose="02040503050406030204" pitchFamily="18" charset="0"/>
                            </a:rPr>
                          </m:ctrlPr>
                        </m:accPr>
                        <m:e>
                          <m:r>
                            <a:rPr lang="en-US" sz="2800" i="1">
                              <a:latin typeface="Cambria Math" panose="02040503050406030204" pitchFamily="18" charset="0"/>
                            </a:rPr>
                            <m:t>𝑎</m:t>
                          </m:r>
                        </m:e>
                      </m:acc>
                    </m:oMath>
                  </m:oMathPara>
                </a14:m>
                <a:endParaRPr lang="en-US" sz="2800" dirty="0"/>
              </a:p>
            </p:txBody>
          </p:sp>
        </mc:Choice>
        <mc:Fallback>
          <p:sp>
            <p:nvSpPr>
              <p:cNvPr id="22" name="Rectangle 21"/>
              <p:cNvSpPr>
                <a:spLocks noRot="1" noChangeAspect="1" noMove="1" noResize="1" noEditPoints="1" noAdjustHandles="1" noChangeArrowheads="1" noChangeShapeType="1" noTextEdit="1"/>
              </p:cNvSpPr>
              <p:nvPr/>
            </p:nvSpPr>
            <p:spPr>
              <a:xfrm>
                <a:off x="7084228" y="2376327"/>
                <a:ext cx="4250844" cy="575479"/>
              </a:xfrm>
              <a:prstGeom prst="rect">
                <a:avLst/>
              </a:prstGeom>
              <a:blipFill>
                <a:blip r:embed="rId6"/>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23" name="Rectangle 22"/>
              <p:cNvSpPr/>
              <p:nvPr/>
            </p:nvSpPr>
            <p:spPr>
              <a:xfrm>
                <a:off x="7085758" y="4402473"/>
                <a:ext cx="1630062" cy="89614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i="1">
                          <a:latin typeface="Cambria Math" panose="02040503050406030204" pitchFamily="18" charset="0"/>
                        </a:rPr>
                        <m:t>𝜇</m:t>
                      </m:r>
                      <m:r>
                        <a:rPr lang="en-US" sz="2800" i="0">
                          <a:latin typeface="Cambria Math" panose="02040503050406030204" pitchFamily="18" charset="0"/>
                        </a:rPr>
                        <m:t>=</m:t>
                      </m:r>
                      <m:f>
                        <m:fPr>
                          <m:ctrlPr>
                            <a:rPr lang="en-US" sz="2800" i="1">
                              <a:latin typeface="Cambria Math" panose="02040503050406030204" pitchFamily="18" charset="0"/>
                            </a:rPr>
                          </m:ctrlPr>
                        </m:fPr>
                        <m:num>
                          <m:sSub>
                            <m:sSubPr>
                              <m:ctrlPr>
                                <a:rPr lang="en-US" sz="2800" i="1">
                                  <a:latin typeface="Cambria Math" panose="02040503050406030204" pitchFamily="18" charset="0"/>
                                </a:rPr>
                              </m:ctrlPr>
                            </m:sSubPr>
                            <m:e>
                              <m:r>
                                <a:rPr lang="en-US" sz="2800" i="1">
                                  <a:latin typeface="Cambria Math" panose="02040503050406030204" pitchFamily="18" charset="0"/>
                                </a:rPr>
                                <m:t>𝐹</m:t>
                              </m:r>
                            </m:e>
                            <m:sub>
                              <m:r>
                                <a:rPr lang="en-US" sz="2800" i="1">
                                  <a:latin typeface="Cambria Math" panose="02040503050406030204" pitchFamily="18" charset="0"/>
                                </a:rPr>
                                <m:t>𝑚𝑠𝑡</m:t>
                              </m:r>
                            </m:sub>
                          </m:sSub>
                        </m:num>
                        <m:den>
                          <m:r>
                            <a:rPr lang="en-US" sz="2800" i="1">
                              <a:latin typeface="Cambria Math" panose="02040503050406030204" pitchFamily="18" charset="0"/>
                            </a:rPr>
                            <m:t>𝑁</m:t>
                          </m:r>
                        </m:den>
                      </m:f>
                    </m:oMath>
                  </m:oMathPara>
                </a14:m>
                <a:endParaRPr lang="en-US" sz="2800" dirty="0"/>
              </a:p>
            </p:txBody>
          </p:sp>
        </mc:Choice>
        <mc:Fallback>
          <p:sp>
            <p:nvSpPr>
              <p:cNvPr id="23" name="Rectangle 22"/>
              <p:cNvSpPr>
                <a:spLocks noRot="1" noChangeAspect="1" noMove="1" noResize="1" noEditPoints="1" noAdjustHandles="1" noChangeArrowheads="1" noChangeShapeType="1" noTextEdit="1"/>
              </p:cNvSpPr>
              <p:nvPr/>
            </p:nvSpPr>
            <p:spPr>
              <a:xfrm>
                <a:off x="7085758" y="4402473"/>
                <a:ext cx="1630062" cy="896143"/>
              </a:xfrm>
              <a:prstGeom prst="rect">
                <a:avLst/>
              </a:prstGeom>
              <a:blipFill>
                <a:blip r:embed="rId7"/>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4067487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Effect transition="in" filter="fade">
                                      <p:cBhvr>
                                        <p:cTn id="13" dur="1000"/>
                                        <p:tgtEl>
                                          <p:spTgt spid="4">
                                            <p:txEl>
                                              <p:pRg st="1" end="1"/>
                                            </p:txEl>
                                          </p:spTgt>
                                        </p:tgtEl>
                                      </p:cBhvr>
                                    </p:animEffect>
                                    <p:anim calcmode="lin" valueType="num">
                                      <p:cBhvr>
                                        <p:cTn id="14"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animEffect transition="in" filter="fade">
                                      <p:cBhvr>
                                        <p:cTn id="20" dur="1000"/>
                                        <p:tgtEl>
                                          <p:spTgt spid="4">
                                            <p:txEl>
                                              <p:pRg st="2" end="2"/>
                                            </p:txEl>
                                          </p:spTgt>
                                        </p:tgtEl>
                                      </p:cBhvr>
                                    </p:animEffect>
                                    <p:anim calcmode="lin" valueType="num">
                                      <p:cBhvr>
                                        <p:cTn id="21"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fade">
                                      <p:cBhvr>
                                        <p:cTn id="27" dur="1000"/>
                                        <p:tgtEl>
                                          <p:spTgt spid="4">
                                            <p:txEl>
                                              <p:pRg st="3" end="3"/>
                                            </p:txEl>
                                          </p:spTgt>
                                        </p:tgtEl>
                                      </p:cBhvr>
                                    </p:animEffect>
                                    <p:anim calcmode="lin" valueType="num">
                                      <p:cBhvr>
                                        <p:cTn id="28"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4">
                                            <p:txEl>
                                              <p:pRg st="4" end="4"/>
                                            </p:txEl>
                                          </p:spTgt>
                                        </p:tgtEl>
                                        <p:attrNameLst>
                                          <p:attrName>style.visibility</p:attrName>
                                        </p:attrNameLst>
                                      </p:cBhvr>
                                      <p:to>
                                        <p:strVal val="visible"/>
                                      </p:to>
                                    </p:set>
                                    <p:animEffect transition="in" filter="fade">
                                      <p:cBhvr>
                                        <p:cTn id="34" dur="1000"/>
                                        <p:tgtEl>
                                          <p:spTgt spid="4">
                                            <p:txEl>
                                              <p:pRg st="4" end="4"/>
                                            </p:txEl>
                                          </p:spTgt>
                                        </p:tgtEl>
                                      </p:cBhvr>
                                    </p:animEffect>
                                    <p:anim calcmode="lin" valueType="num">
                                      <p:cBhvr>
                                        <p:cTn id="35"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4">
                                            <p:txEl>
                                              <p:pRg st="5" end="5"/>
                                            </p:txEl>
                                          </p:spTgt>
                                        </p:tgtEl>
                                        <p:attrNameLst>
                                          <p:attrName>style.visibility</p:attrName>
                                        </p:attrNameLst>
                                      </p:cBhvr>
                                      <p:to>
                                        <p:strVal val="visible"/>
                                      </p:to>
                                    </p:set>
                                    <p:animEffect transition="in" filter="fade">
                                      <p:cBhvr>
                                        <p:cTn id="41" dur="1000"/>
                                        <p:tgtEl>
                                          <p:spTgt spid="4">
                                            <p:txEl>
                                              <p:pRg st="5" end="5"/>
                                            </p:txEl>
                                          </p:spTgt>
                                        </p:tgtEl>
                                      </p:cBhvr>
                                    </p:animEffect>
                                    <p:anim calcmode="lin" valueType="num">
                                      <p:cBhvr>
                                        <p:cTn id="42"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4">
                                            <p:txEl>
                                              <p:pRg st="6" end="6"/>
                                            </p:txEl>
                                          </p:spTgt>
                                        </p:tgtEl>
                                        <p:attrNameLst>
                                          <p:attrName>style.visibility</p:attrName>
                                        </p:attrNameLst>
                                      </p:cBhvr>
                                      <p:to>
                                        <p:strVal val="visible"/>
                                      </p:to>
                                    </p:set>
                                    <p:animEffect transition="in" filter="fade">
                                      <p:cBhvr>
                                        <p:cTn id="48" dur="1000"/>
                                        <p:tgtEl>
                                          <p:spTgt spid="4">
                                            <p:txEl>
                                              <p:pRg st="6" end="6"/>
                                            </p:txEl>
                                          </p:spTgt>
                                        </p:tgtEl>
                                      </p:cBhvr>
                                    </p:animEffect>
                                    <p:anim calcmode="lin" valueType="num">
                                      <p:cBhvr>
                                        <p:cTn id="49"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50"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5">
                                            <p:txEl>
                                              <p:pRg st="0" end="0"/>
                                            </p:txEl>
                                          </p:spTgt>
                                        </p:tgtEl>
                                        <p:attrNameLst>
                                          <p:attrName>style.visibility</p:attrName>
                                        </p:attrNameLst>
                                      </p:cBhvr>
                                      <p:to>
                                        <p:strVal val="visible"/>
                                      </p:to>
                                    </p:set>
                                    <p:animEffect transition="in" filter="fade">
                                      <p:cBhvr>
                                        <p:cTn id="55" dur="500"/>
                                        <p:tgtEl>
                                          <p:spTgt spid="5">
                                            <p:txEl>
                                              <p:pRg st="0" end="0"/>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7"/>
                                        </p:tgtEl>
                                        <p:attrNameLst>
                                          <p:attrName>style.visibility</p:attrName>
                                        </p:attrNameLst>
                                      </p:cBhvr>
                                      <p:to>
                                        <p:strVal val="visible"/>
                                      </p:to>
                                    </p:set>
                                    <p:animEffect transition="in" filter="fade">
                                      <p:cBhvr>
                                        <p:cTn id="60" dur="500"/>
                                        <p:tgtEl>
                                          <p:spTgt spid="7"/>
                                        </p:tgtEl>
                                      </p:cBhvr>
                                    </p:animEffect>
                                  </p:childTnLst>
                                </p:cTn>
                              </p:par>
                            </p:childTnLst>
                          </p:cTn>
                        </p:par>
                      </p:childTnLst>
                    </p:cTn>
                  </p:par>
                  <p:par>
                    <p:cTn id="61" fill="hold">
                      <p:stCondLst>
                        <p:cond delay="indefinite"/>
                      </p:stCondLst>
                      <p:childTnLst>
                        <p:par>
                          <p:cTn id="62" fill="hold">
                            <p:stCondLst>
                              <p:cond delay="0"/>
                            </p:stCondLst>
                            <p:childTnLst>
                              <p:par>
                                <p:cTn id="63" presetID="2" presetClass="entr" presetSubtype="1" fill="hold" grpId="0" nodeType="clickEffect">
                                  <p:stCondLst>
                                    <p:cond delay="0"/>
                                  </p:stCondLst>
                                  <p:childTnLst>
                                    <p:set>
                                      <p:cBhvr>
                                        <p:cTn id="64" dur="1" fill="hold">
                                          <p:stCondLst>
                                            <p:cond delay="0"/>
                                          </p:stCondLst>
                                        </p:cTn>
                                        <p:tgtEl>
                                          <p:spTgt spid="6"/>
                                        </p:tgtEl>
                                        <p:attrNameLst>
                                          <p:attrName>style.visibility</p:attrName>
                                        </p:attrNameLst>
                                      </p:cBhvr>
                                      <p:to>
                                        <p:strVal val="visible"/>
                                      </p:to>
                                    </p:set>
                                    <p:anim calcmode="lin" valueType="num">
                                      <p:cBhvr additive="base">
                                        <p:cTn id="65" dur="500" fill="hold"/>
                                        <p:tgtEl>
                                          <p:spTgt spid="6"/>
                                        </p:tgtEl>
                                        <p:attrNameLst>
                                          <p:attrName>ppt_x</p:attrName>
                                        </p:attrNameLst>
                                      </p:cBhvr>
                                      <p:tavLst>
                                        <p:tav tm="0">
                                          <p:val>
                                            <p:strVal val="#ppt_x"/>
                                          </p:val>
                                        </p:tav>
                                        <p:tav tm="100000">
                                          <p:val>
                                            <p:strVal val="#ppt_x"/>
                                          </p:val>
                                        </p:tav>
                                      </p:tavLst>
                                    </p:anim>
                                    <p:anim calcmode="lin" valueType="num">
                                      <p:cBhvr additive="base">
                                        <p:cTn id="66"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nodeType="clickEffect">
                                  <p:stCondLst>
                                    <p:cond delay="0"/>
                                  </p:stCondLst>
                                  <p:childTnLst>
                                    <p:set>
                                      <p:cBhvr>
                                        <p:cTn id="70" dur="1" fill="hold">
                                          <p:stCondLst>
                                            <p:cond delay="0"/>
                                          </p:stCondLst>
                                        </p:cTn>
                                        <p:tgtEl>
                                          <p:spTgt spid="16"/>
                                        </p:tgtEl>
                                        <p:attrNameLst>
                                          <p:attrName>style.visibility</p:attrName>
                                        </p:attrNameLst>
                                      </p:cBhvr>
                                      <p:to>
                                        <p:strVal val="visible"/>
                                      </p:to>
                                    </p:set>
                                    <p:animEffect transition="in" filter="fade">
                                      <p:cBhvr>
                                        <p:cTn id="71" dur="500"/>
                                        <p:tgtEl>
                                          <p:spTgt spid="16"/>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19"/>
                                        </p:tgtEl>
                                        <p:attrNameLst>
                                          <p:attrName>style.visibility</p:attrName>
                                        </p:attrNameLst>
                                      </p:cBhvr>
                                      <p:to>
                                        <p:strVal val="visible"/>
                                      </p:to>
                                    </p:set>
                                    <p:animEffect transition="in" filter="fade">
                                      <p:cBhvr>
                                        <p:cTn id="74" dur="500"/>
                                        <p:tgtEl>
                                          <p:spTgt spid="19"/>
                                        </p:tgtEl>
                                      </p:cBhvr>
                                    </p:animEffect>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nodeType="clickEffect">
                                  <p:stCondLst>
                                    <p:cond delay="0"/>
                                  </p:stCondLst>
                                  <p:childTnLst>
                                    <p:set>
                                      <p:cBhvr>
                                        <p:cTn id="78" dur="1" fill="hold">
                                          <p:stCondLst>
                                            <p:cond delay="0"/>
                                          </p:stCondLst>
                                        </p:cTn>
                                        <p:tgtEl>
                                          <p:spTgt spid="15"/>
                                        </p:tgtEl>
                                        <p:attrNameLst>
                                          <p:attrName>style.visibility</p:attrName>
                                        </p:attrNameLst>
                                      </p:cBhvr>
                                      <p:to>
                                        <p:strVal val="visible"/>
                                      </p:to>
                                    </p:set>
                                    <p:animEffect transition="in" filter="fade">
                                      <p:cBhvr>
                                        <p:cTn id="79" dur="500"/>
                                        <p:tgtEl>
                                          <p:spTgt spid="15"/>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18"/>
                                        </p:tgtEl>
                                        <p:attrNameLst>
                                          <p:attrName>style.visibility</p:attrName>
                                        </p:attrNameLst>
                                      </p:cBhvr>
                                      <p:to>
                                        <p:strVal val="visible"/>
                                      </p:to>
                                    </p:set>
                                    <p:animEffect transition="in" filter="fade">
                                      <p:cBhvr>
                                        <p:cTn id="82" dur="500"/>
                                        <p:tgtEl>
                                          <p:spTgt spid="18"/>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20"/>
                                        </p:tgtEl>
                                        <p:attrNameLst>
                                          <p:attrName>style.visibility</p:attrName>
                                        </p:attrNameLst>
                                      </p:cBhvr>
                                      <p:to>
                                        <p:strVal val="visible"/>
                                      </p:to>
                                    </p:set>
                                    <p:animEffect transition="in" filter="fade">
                                      <p:cBhvr>
                                        <p:cTn id="87" dur="500"/>
                                        <p:tgtEl>
                                          <p:spTgt spid="20"/>
                                        </p:tgtEl>
                                      </p:cBhvr>
                                    </p:animEffect>
                                  </p:childTnLst>
                                </p:cTn>
                              </p:par>
                              <p:par>
                                <p:cTn id="88" presetID="10" presetClass="entr" presetSubtype="0" fill="hold" nodeType="withEffect">
                                  <p:stCondLst>
                                    <p:cond delay="0"/>
                                  </p:stCondLst>
                                  <p:childTnLst>
                                    <p:set>
                                      <p:cBhvr>
                                        <p:cTn id="89" dur="1" fill="hold">
                                          <p:stCondLst>
                                            <p:cond delay="0"/>
                                          </p:stCondLst>
                                        </p:cTn>
                                        <p:tgtEl>
                                          <p:spTgt spid="11"/>
                                        </p:tgtEl>
                                        <p:attrNameLst>
                                          <p:attrName>style.visibility</p:attrName>
                                        </p:attrNameLst>
                                      </p:cBhvr>
                                      <p:to>
                                        <p:strVal val="visible"/>
                                      </p:to>
                                    </p:set>
                                    <p:animEffect transition="in" filter="fade">
                                      <p:cBhvr>
                                        <p:cTn id="90" dur="500"/>
                                        <p:tgtEl>
                                          <p:spTgt spid="11"/>
                                        </p:tgtEl>
                                      </p:cBhvr>
                                    </p:animEffect>
                                  </p:childTnLst>
                                </p:cTn>
                              </p:par>
                            </p:childTnLst>
                          </p:cTn>
                        </p:par>
                      </p:childTnLst>
                    </p:cTn>
                  </p:par>
                  <p:par>
                    <p:cTn id="91" fill="hold">
                      <p:stCondLst>
                        <p:cond delay="indefinite"/>
                      </p:stCondLst>
                      <p:childTnLst>
                        <p:par>
                          <p:cTn id="92" fill="hold">
                            <p:stCondLst>
                              <p:cond delay="0"/>
                            </p:stCondLst>
                            <p:childTnLst>
                              <p:par>
                                <p:cTn id="93" presetID="10" presetClass="entr" presetSubtype="0" fill="hold" nodeType="clickEffect">
                                  <p:stCondLst>
                                    <p:cond delay="0"/>
                                  </p:stCondLst>
                                  <p:childTnLst>
                                    <p:set>
                                      <p:cBhvr>
                                        <p:cTn id="94" dur="1" fill="hold">
                                          <p:stCondLst>
                                            <p:cond delay="0"/>
                                          </p:stCondLst>
                                        </p:cTn>
                                        <p:tgtEl>
                                          <p:spTgt spid="13"/>
                                        </p:tgtEl>
                                        <p:attrNameLst>
                                          <p:attrName>style.visibility</p:attrName>
                                        </p:attrNameLst>
                                      </p:cBhvr>
                                      <p:to>
                                        <p:strVal val="visible"/>
                                      </p:to>
                                    </p:set>
                                    <p:animEffect transition="in" filter="fade">
                                      <p:cBhvr>
                                        <p:cTn id="95" dur="500"/>
                                        <p:tgtEl>
                                          <p:spTgt spid="13"/>
                                        </p:tgtEl>
                                      </p:cBhvr>
                                    </p:animEffect>
                                  </p:childTnLst>
                                </p:cTn>
                              </p:par>
                              <p:par>
                                <p:cTn id="96" presetID="10" presetClass="entr" presetSubtype="0" fill="hold" grpId="0" nodeType="withEffect">
                                  <p:stCondLst>
                                    <p:cond delay="0"/>
                                  </p:stCondLst>
                                  <p:childTnLst>
                                    <p:set>
                                      <p:cBhvr>
                                        <p:cTn id="97" dur="1" fill="hold">
                                          <p:stCondLst>
                                            <p:cond delay="0"/>
                                          </p:stCondLst>
                                        </p:cTn>
                                        <p:tgtEl>
                                          <p:spTgt spid="21"/>
                                        </p:tgtEl>
                                        <p:attrNameLst>
                                          <p:attrName>style.visibility</p:attrName>
                                        </p:attrNameLst>
                                      </p:cBhvr>
                                      <p:to>
                                        <p:strVal val="visible"/>
                                      </p:to>
                                    </p:set>
                                    <p:animEffect transition="in" filter="fade">
                                      <p:cBhvr>
                                        <p:cTn id="98" dur="500"/>
                                        <p:tgtEl>
                                          <p:spTgt spid="21"/>
                                        </p:tgtEl>
                                      </p:cBhvr>
                                    </p:animEffect>
                                  </p:childTnLst>
                                </p:cTn>
                              </p:par>
                            </p:childTnLst>
                          </p:cTn>
                        </p:par>
                      </p:childTnLst>
                    </p:cTn>
                  </p:par>
                  <p:par>
                    <p:cTn id="99" fill="hold">
                      <p:stCondLst>
                        <p:cond delay="indefinite"/>
                      </p:stCondLst>
                      <p:childTnLst>
                        <p:par>
                          <p:cTn id="100" fill="hold">
                            <p:stCondLst>
                              <p:cond delay="0"/>
                            </p:stCondLst>
                            <p:childTnLst>
                              <p:par>
                                <p:cTn id="101" presetID="42" presetClass="entr" presetSubtype="0" fill="hold" nodeType="clickEffect">
                                  <p:stCondLst>
                                    <p:cond delay="0"/>
                                  </p:stCondLst>
                                  <p:childTnLst>
                                    <p:set>
                                      <p:cBhvr>
                                        <p:cTn id="102" dur="1" fill="hold">
                                          <p:stCondLst>
                                            <p:cond delay="0"/>
                                          </p:stCondLst>
                                        </p:cTn>
                                        <p:tgtEl>
                                          <p:spTgt spid="5">
                                            <p:txEl>
                                              <p:pRg st="4" end="4"/>
                                            </p:txEl>
                                          </p:spTgt>
                                        </p:tgtEl>
                                        <p:attrNameLst>
                                          <p:attrName>style.visibility</p:attrName>
                                        </p:attrNameLst>
                                      </p:cBhvr>
                                      <p:to>
                                        <p:strVal val="visible"/>
                                      </p:to>
                                    </p:set>
                                    <p:animEffect transition="in" filter="fade">
                                      <p:cBhvr>
                                        <p:cTn id="103" dur="1000"/>
                                        <p:tgtEl>
                                          <p:spTgt spid="5">
                                            <p:txEl>
                                              <p:pRg st="4" end="4"/>
                                            </p:txEl>
                                          </p:spTgt>
                                        </p:tgtEl>
                                      </p:cBhvr>
                                    </p:animEffect>
                                    <p:anim calcmode="lin" valueType="num">
                                      <p:cBhvr>
                                        <p:cTn id="104"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105"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06" fill="hold">
                      <p:stCondLst>
                        <p:cond delay="indefinite"/>
                      </p:stCondLst>
                      <p:childTnLst>
                        <p:par>
                          <p:cTn id="107" fill="hold">
                            <p:stCondLst>
                              <p:cond delay="0"/>
                            </p:stCondLst>
                            <p:childTnLst>
                              <p:par>
                                <p:cTn id="108" presetID="10" presetClass="entr" presetSubtype="0" fill="hold" grpId="0" nodeType="clickEffect">
                                  <p:stCondLst>
                                    <p:cond delay="0"/>
                                  </p:stCondLst>
                                  <p:childTnLst>
                                    <p:set>
                                      <p:cBhvr>
                                        <p:cTn id="109" dur="1" fill="hold">
                                          <p:stCondLst>
                                            <p:cond delay="0"/>
                                          </p:stCondLst>
                                        </p:cTn>
                                        <p:tgtEl>
                                          <p:spTgt spid="22"/>
                                        </p:tgtEl>
                                        <p:attrNameLst>
                                          <p:attrName>style.visibility</p:attrName>
                                        </p:attrNameLst>
                                      </p:cBhvr>
                                      <p:to>
                                        <p:strVal val="visible"/>
                                      </p:to>
                                    </p:set>
                                    <p:animEffect transition="in" filter="fade">
                                      <p:cBhvr>
                                        <p:cTn id="110" dur="500"/>
                                        <p:tgtEl>
                                          <p:spTgt spid="22"/>
                                        </p:tgtEl>
                                      </p:cBhvr>
                                    </p:animEffect>
                                  </p:childTnLst>
                                </p:cTn>
                              </p:par>
                            </p:childTnLst>
                          </p:cTn>
                        </p:par>
                      </p:childTnLst>
                    </p:cTn>
                  </p:par>
                  <p:par>
                    <p:cTn id="111" fill="hold">
                      <p:stCondLst>
                        <p:cond delay="indefinite"/>
                      </p:stCondLst>
                      <p:childTnLst>
                        <p:par>
                          <p:cTn id="112" fill="hold">
                            <p:stCondLst>
                              <p:cond delay="0"/>
                            </p:stCondLst>
                            <p:childTnLst>
                              <p:par>
                                <p:cTn id="113" presetID="10" presetClass="entr" presetSubtype="0" fill="hold" nodeType="clickEffect">
                                  <p:stCondLst>
                                    <p:cond delay="0"/>
                                  </p:stCondLst>
                                  <p:childTnLst>
                                    <p:set>
                                      <p:cBhvr>
                                        <p:cTn id="114" dur="1" fill="hold">
                                          <p:stCondLst>
                                            <p:cond delay="0"/>
                                          </p:stCondLst>
                                        </p:cTn>
                                        <p:tgtEl>
                                          <p:spTgt spid="5">
                                            <p:txEl>
                                              <p:pRg st="5" end="5"/>
                                            </p:txEl>
                                          </p:spTgt>
                                        </p:tgtEl>
                                        <p:attrNameLst>
                                          <p:attrName>style.visibility</p:attrName>
                                        </p:attrNameLst>
                                      </p:cBhvr>
                                      <p:to>
                                        <p:strVal val="visible"/>
                                      </p:to>
                                    </p:set>
                                    <p:animEffect transition="in" filter="fade">
                                      <p:cBhvr>
                                        <p:cTn id="115" dur="500"/>
                                        <p:tgtEl>
                                          <p:spTgt spid="5">
                                            <p:txEl>
                                              <p:pRg st="5" end="5"/>
                                            </p:txEl>
                                          </p:spTgt>
                                        </p:tgtEl>
                                      </p:cBhvr>
                                    </p:animEffect>
                                  </p:childTnLst>
                                </p:cTn>
                              </p:par>
                            </p:childTnLst>
                          </p:cTn>
                        </p:par>
                      </p:childTnLst>
                    </p:cTn>
                  </p:par>
                  <p:par>
                    <p:cTn id="116" fill="hold">
                      <p:stCondLst>
                        <p:cond delay="indefinite"/>
                      </p:stCondLst>
                      <p:childTnLst>
                        <p:par>
                          <p:cTn id="117" fill="hold">
                            <p:stCondLst>
                              <p:cond delay="0"/>
                            </p:stCondLst>
                            <p:childTnLst>
                              <p:par>
                                <p:cTn id="118" presetID="2" presetClass="entr" presetSubtype="8" fill="hold" nodeType="clickEffect">
                                  <p:stCondLst>
                                    <p:cond delay="0"/>
                                  </p:stCondLst>
                                  <p:childTnLst>
                                    <p:set>
                                      <p:cBhvr>
                                        <p:cTn id="119" dur="1" fill="hold">
                                          <p:stCondLst>
                                            <p:cond delay="0"/>
                                          </p:stCondLst>
                                        </p:cTn>
                                        <p:tgtEl>
                                          <p:spTgt spid="5">
                                            <p:txEl>
                                              <p:pRg st="6" end="6"/>
                                            </p:txEl>
                                          </p:spTgt>
                                        </p:tgtEl>
                                        <p:attrNameLst>
                                          <p:attrName>style.visibility</p:attrName>
                                        </p:attrNameLst>
                                      </p:cBhvr>
                                      <p:to>
                                        <p:strVal val="visible"/>
                                      </p:to>
                                    </p:set>
                                    <p:anim calcmode="lin" valueType="num">
                                      <p:cBhvr additive="base">
                                        <p:cTn id="120" dur="500" fill="hold"/>
                                        <p:tgtEl>
                                          <p:spTgt spid="5">
                                            <p:txEl>
                                              <p:pRg st="6" end="6"/>
                                            </p:txEl>
                                          </p:spTgt>
                                        </p:tgtEl>
                                        <p:attrNameLst>
                                          <p:attrName>ppt_x</p:attrName>
                                        </p:attrNameLst>
                                      </p:cBhvr>
                                      <p:tavLst>
                                        <p:tav tm="0">
                                          <p:val>
                                            <p:strVal val="0-#ppt_w/2"/>
                                          </p:val>
                                        </p:tav>
                                        <p:tav tm="100000">
                                          <p:val>
                                            <p:strVal val="#ppt_x"/>
                                          </p:val>
                                        </p:tav>
                                      </p:tavLst>
                                    </p:anim>
                                    <p:anim calcmode="lin" valueType="num">
                                      <p:cBhvr additive="base">
                                        <p:cTn id="121" dur="500" fill="hold"/>
                                        <p:tgtEl>
                                          <p:spTgt spid="5">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122" fill="hold">
                      <p:stCondLst>
                        <p:cond delay="indefinite"/>
                      </p:stCondLst>
                      <p:childTnLst>
                        <p:par>
                          <p:cTn id="123" fill="hold">
                            <p:stCondLst>
                              <p:cond delay="0"/>
                            </p:stCondLst>
                            <p:childTnLst>
                              <p:par>
                                <p:cTn id="124" presetID="10" presetClass="entr" presetSubtype="0" fill="hold" nodeType="clickEffect">
                                  <p:stCondLst>
                                    <p:cond delay="0"/>
                                  </p:stCondLst>
                                  <p:childTnLst>
                                    <p:set>
                                      <p:cBhvr>
                                        <p:cTn id="125" dur="1" fill="hold">
                                          <p:stCondLst>
                                            <p:cond delay="0"/>
                                          </p:stCondLst>
                                        </p:cTn>
                                        <p:tgtEl>
                                          <p:spTgt spid="5">
                                            <p:txEl>
                                              <p:pRg st="7" end="7"/>
                                            </p:txEl>
                                          </p:spTgt>
                                        </p:tgtEl>
                                        <p:attrNameLst>
                                          <p:attrName>style.visibility</p:attrName>
                                        </p:attrNameLst>
                                      </p:cBhvr>
                                      <p:to>
                                        <p:strVal val="visible"/>
                                      </p:to>
                                    </p:set>
                                    <p:animEffect transition="in" filter="fade">
                                      <p:cBhvr>
                                        <p:cTn id="126" dur="500"/>
                                        <p:tgtEl>
                                          <p:spTgt spid="5">
                                            <p:txEl>
                                              <p:pRg st="7" end="7"/>
                                            </p:txEl>
                                          </p:spTgt>
                                        </p:tgtEl>
                                      </p:cBhvr>
                                    </p:animEffect>
                                  </p:childTnLst>
                                </p:cTn>
                              </p:par>
                            </p:childTnLst>
                          </p:cTn>
                        </p:par>
                      </p:childTnLst>
                    </p:cTn>
                  </p:par>
                  <p:par>
                    <p:cTn id="127" fill="hold">
                      <p:stCondLst>
                        <p:cond delay="indefinite"/>
                      </p:stCondLst>
                      <p:childTnLst>
                        <p:par>
                          <p:cTn id="128" fill="hold">
                            <p:stCondLst>
                              <p:cond delay="0"/>
                            </p:stCondLst>
                            <p:childTnLst>
                              <p:par>
                                <p:cTn id="129" presetID="2" presetClass="entr" presetSubtype="2" fill="hold" grpId="0" nodeType="clickEffect">
                                  <p:stCondLst>
                                    <p:cond delay="0"/>
                                  </p:stCondLst>
                                  <p:childTnLst>
                                    <p:set>
                                      <p:cBhvr>
                                        <p:cTn id="130" dur="1" fill="hold">
                                          <p:stCondLst>
                                            <p:cond delay="0"/>
                                          </p:stCondLst>
                                        </p:cTn>
                                        <p:tgtEl>
                                          <p:spTgt spid="23"/>
                                        </p:tgtEl>
                                        <p:attrNameLst>
                                          <p:attrName>style.visibility</p:attrName>
                                        </p:attrNameLst>
                                      </p:cBhvr>
                                      <p:to>
                                        <p:strVal val="visible"/>
                                      </p:to>
                                    </p:set>
                                    <p:anim calcmode="lin" valueType="num">
                                      <p:cBhvr additive="base">
                                        <p:cTn id="131" dur="500" fill="hold"/>
                                        <p:tgtEl>
                                          <p:spTgt spid="23"/>
                                        </p:tgtEl>
                                        <p:attrNameLst>
                                          <p:attrName>ppt_x</p:attrName>
                                        </p:attrNameLst>
                                      </p:cBhvr>
                                      <p:tavLst>
                                        <p:tav tm="0">
                                          <p:val>
                                            <p:strVal val="1+#ppt_w/2"/>
                                          </p:val>
                                        </p:tav>
                                        <p:tav tm="100000">
                                          <p:val>
                                            <p:strVal val="#ppt_x"/>
                                          </p:val>
                                        </p:tav>
                                      </p:tavLst>
                                    </p:anim>
                                    <p:anim calcmode="lin" valueType="num">
                                      <p:cBhvr additive="base">
                                        <p:cTn id="132" dur="500" fill="hold"/>
                                        <p:tgtEl>
                                          <p:spTgt spid="23"/>
                                        </p:tgtEl>
                                        <p:attrNameLst>
                                          <p:attrName>ppt_y</p:attrName>
                                        </p:attrNameLst>
                                      </p:cBhvr>
                                      <p:tavLst>
                                        <p:tav tm="0">
                                          <p:val>
                                            <p:strVal val="#ppt_y"/>
                                          </p:val>
                                        </p:tav>
                                        <p:tav tm="100000">
                                          <p:val>
                                            <p:strVal val="#ppt_y"/>
                                          </p:val>
                                        </p:tav>
                                      </p:tavLst>
                                    </p:anim>
                                  </p:childTnLst>
                                </p:cTn>
                              </p:par>
                            </p:childTnLst>
                          </p:cTn>
                        </p:par>
                      </p:childTnLst>
                    </p:cTn>
                  </p:par>
                  <p:par>
                    <p:cTn id="133" fill="hold">
                      <p:stCondLst>
                        <p:cond delay="indefinite"/>
                      </p:stCondLst>
                      <p:childTnLst>
                        <p:par>
                          <p:cTn id="134" fill="hold">
                            <p:stCondLst>
                              <p:cond delay="0"/>
                            </p:stCondLst>
                            <p:childTnLst>
                              <p:par>
                                <p:cTn id="135" presetID="22" presetClass="entr" presetSubtype="4" fill="hold" nodeType="clickEffect">
                                  <p:stCondLst>
                                    <p:cond delay="0"/>
                                  </p:stCondLst>
                                  <p:childTnLst>
                                    <p:set>
                                      <p:cBhvr>
                                        <p:cTn id="136" dur="1" fill="hold">
                                          <p:stCondLst>
                                            <p:cond delay="0"/>
                                          </p:stCondLst>
                                        </p:cTn>
                                        <p:tgtEl>
                                          <p:spTgt spid="5">
                                            <p:txEl>
                                              <p:pRg st="8" end="8"/>
                                            </p:txEl>
                                          </p:spTgt>
                                        </p:tgtEl>
                                        <p:attrNameLst>
                                          <p:attrName>style.visibility</p:attrName>
                                        </p:attrNameLst>
                                      </p:cBhvr>
                                      <p:to>
                                        <p:strVal val="visible"/>
                                      </p:to>
                                    </p:set>
                                    <p:animEffect transition="in" filter="wipe(down)">
                                      <p:cBhvr>
                                        <p:cTn id="137" dur="500"/>
                                        <p:tgtEl>
                                          <p:spTgt spid="5">
                                            <p:txEl>
                                              <p:pRg st="8" end="8"/>
                                            </p:txEl>
                                          </p:spTgt>
                                        </p:tgtEl>
                                      </p:cBhvr>
                                    </p:animEffect>
                                  </p:childTnLst>
                                </p:cTn>
                              </p:par>
                            </p:childTnLst>
                          </p:cTn>
                        </p:par>
                      </p:childTnLst>
                    </p:cTn>
                  </p:par>
                  <p:par>
                    <p:cTn id="138" fill="hold">
                      <p:stCondLst>
                        <p:cond delay="indefinite"/>
                      </p:stCondLst>
                      <p:childTnLst>
                        <p:par>
                          <p:cTn id="139" fill="hold">
                            <p:stCondLst>
                              <p:cond delay="0"/>
                            </p:stCondLst>
                            <p:childTnLst>
                              <p:par>
                                <p:cTn id="140" presetID="2" presetClass="entr" presetSubtype="4" fill="hold" nodeType="clickEffect">
                                  <p:stCondLst>
                                    <p:cond delay="0"/>
                                  </p:stCondLst>
                                  <p:childTnLst>
                                    <p:set>
                                      <p:cBhvr>
                                        <p:cTn id="141" dur="1" fill="hold">
                                          <p:stCondLst>
                                            <p:cond delay="0"/>
                                          </p:stCondLst>
                                        </p:cTn>
                                        <p:tgtEl>
                                          <p:spTgt spid="5">
                                            <p:txEl>
                                              <p:pRg st="9" end="9"/>
                                            </p:txEl>
                                          </p:spTgt>
                                        </p:tgtEl>
                                        <p:attrNameLst>
                                          <p:attrName>style.visibility</p:attrName>
                                        </p:attrNameLst>
                                      </p:cBhvr>
                                      <p:to>
                                        <p:strVal val="visible"/>
                                      </p:to>
                                    </p:set>
                                    <p:anim calcmode="lin" valueType="num">
                                      <p:cBhvr additive="base">
                                        <p:cTn id="142"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143" dur="500" fill="hold"/>
                                        <p:tgtEl>
                                          <p:spTgt spid="5">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8" grpId="0"/>
      <p:bldP spid="19" grpId="0"/>
      <p:bldP spid="20" grpId="0"/>
      <p:bldP spid="21" grpId="0"/>
      <p:bldP spid="22" grpId="0"/>
      <p:bldP spid="2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79184"/>
            <a:ext cx="10515600" cy="1325563"/>
          </a:xfrm>
        </p:spPr>
        <p:txBody>
          <a:bodyPr/>
          <a:lstStyle/>
          <a:p>
            <a:r>
              <a:rPr lang="en-US" b="1" dirty="0" smtClean="0">
                <a:latin typeface="Times New Roman" panose="02020603050405020304" pitchFamily="18" charset="0"/>
                <a:cs typeface="Times New Roman" panose="02020603050405020304" pitchFamily="18" charset="0"/>
              </a:rPr>
              <a:t>IV. LỰC MA SÁT TRONG ĐỜI SỐNG</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199" y="1459857"/>
            <a:ext cx="10725443" cy="1480283"/>
          </a:xfrm>
        </p:spPr>
        <p:txBody>
          <a:bodyPr>
            <a:noAutofit/>
          </a:bodyPr>
          <a:lstStyle/>
          <a:p>
            <a:pPr algn="just"/>
            <a:r>
              <a:rPr lang="en-US" sz="3200" dirty="0" err="1" smtClean="0">
                <a:latin typeface="Times New Roman" panose="02020603050405020304" pitchFamily="18" charset="0"/>
                <a:cs typeface="Times New Roman" panose="02020603050405020304" pitchFamily="18" charset="0"/>
              </a:rPr>
              <a:t>Hãy</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nêu</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vai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trò</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của</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lực</a:t>
            </a:r>
            <a:r>
              <a:rPr lang="en-US" sz="3200" dirty="0" smtClean="0">
                <a:latin typeface="Times New Roman" panose="02020603050405020304" pitchFamily="18" charset="0"/>
                <a:cs typeface="Times New Roman" panose="02020603050405020304" pitchFamily="18" charset="0"/>
              </a:rPr>
              <a:t> ma </a:t>
            </a:r>
            <a:r>
              <a:rPr lang="en-US" sz="3200" dirty="0" err="1" smtClean="0">
                <a:latin typeface="Times New Roman" panose="02020603050405020304" pitchFamily="18" charset="0"/>
                <a:cs typeface="Times New Roman" panose="02020603050405020304" pitchFamily="18" charset="0"/>
              </a:rPr>
              <a:t>sát</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trong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các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tình</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huống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sau</a:t>
            </a:r>
            <a:r>
              <a:rPr lang="en-US" sz="3200" dirty="0" smtClean="0">
                <a:latin typeface="Times New Roman" panose="02020603050405020304" pitchFamily="18" charset="0"/>
                <a:cs typeface="Times New Roman" panose="02020603050405020304" pitchFamily="18" charset="0"/>
              </a:rPr>
              <a:t>:</a:t>
            </a:r>
          </a:p>
          <a:p>
            <a:pPr marL="914400" lvl="1" indent="-457200" algn="just">
              <a:buAutoNum type="alphaLcPeriod"/>
            </a:pPr>
            <a:r>
              <a:rPr lang="en-US" sz="3200" dirty="0" err="1" smtClean="0">
                <a:latin typeface="Times New Roman" panose="02020603050405020304" pitchFamily="18" charset="0"/>
                <a:cs typeface="Times New Roman" panose="02020603050405020304" pitchFamily="18" charset="0"/>
              </a:rPr>
              <a:t>Người</a:t>
            </a:r>
            <a:r>
              <a:rPr lang="en-US" sz="3200" dirty="0" smtClean="0">
                <a:latin typeface="Times New Roman" panose="02020603050405020304" pitchFamily="18" charset="0"/>
                <a:cs typeface="Times New Roman" panose="02020603050405020304" pitchFamily="18" charset="0"/>
              </a:rPr>
              <a:t> di </a:t>
            </a:r>
            <a:r>
              <a:rPr lang="en-US" sz="3200" dirty="0" err="1" smtClean="0">
                <a:latin typeface="Times New Roman" panose="02020603050405020304" pitchFamily="18" charset="0"/>
                <a:cs typeface="Times New Roman" panose="02020603050405020304" pitchFamily="18" charset="0"/>
              </a:rPr>
              <a:t>chuyển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trên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đường</a:t>
            </a:r>
            <a:endParaRPr lang="en-US" sz="3200" dirty="0" smtClean="0">
              <a:latin typeface="Times New Roman" panose="02020603050405020304" pitchFamily="18" charset="0"/>
              <a:cs typeface="Times New Roman" panose="02020603050405020304" pitchFamily="18" charset="0"/>
            </a:endParaRPr>
          </a:p>
          <a:p>
            <a:pPr marL="914400" lvl="1" indent="-457200" algn="just">
              <a:buAutoNum type="alphaLcPeriod"/>
            </a:pPr>
            <a:r>
              <a:rPr lang="en-US" sz="3200" dirty="0" err="1" smtClean="0">
                <a:latin typeface="Times New Roman" panose="02020603050405020304" pitchFamily="18" charset="0"/>
                <a:cs typeface="Times New Roman" panose="02020603050405020304" pitchFamily="18" charset="0"/>
              </a:rPr>
              <a:t>Vận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động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viên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thể</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dục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dụng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cụ</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xoa</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phấn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vào</a:t>
            </a:r>
            <a:r>
              <a:rPr lang="en-US" sz="3200" dirty="0" smtClean="0">
                <a:latin typeface="Times New Roman" panose="02020603050405020304" pitchFamily="18" charset="0"/>
                <a:cs typeface="Times New Roman" panose="02020603050405020304" pitchFamily="18" charset="0"/>
              </a:rPr>
              <a:t> long </a:t>
            </a:r>
            <a:r>
              <a:rPr lang="en-US" sz="3200" dirty="0" err="1" smtClean="0">
                <a:latin typeface="Times New Roman" panose="02020603050405020304" pitchFamily="18" charset="0"/>
                <a:cs typeface="Times New Roman" panose="02020603050405020304" pitchFamily="18" charset="0"/>
              </a:rPr>
              <a:t>bàn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tay</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trước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khi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nâng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tạ</a:t>
            </a:r>
            <a:endParaRPr lang="en-US" sz="32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411791" y="3358031"/>
            <a:ext cx="6716151" cy="2554545"/>
          </a:xfrm>
          <a:prstGeom prst="rect">
            <a:avLst/>
          </a:prstGeom>
          <a:noFill/>
        </p:spPr>
        <p:txBody>
          <a:bodyPr wrap="square" rtlCol="0">
            <a:spAutoFit/>
          </a:bodyPr>
          <a:lstStyle/>
          <a:p>
            <a:pPr algn="just"/>
            <a:r>
              <a:rPr lang="en-US" sz="3200" b="1" dirty="0" err="1" smtClean="0">
                <a:latin typeface="Times New Roman" panose="02020603050405020304" pitchFamily="18" charset="0"/>
                <a:cs typeface="Times New Roman" panose="02020603050405020304" pitchFamily="18" charset="0"/>
              </a:rPr>
              <a:t>Trả</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lời</a:t>
            </a:r>
            <a:r>
              <a:rPr lang="en-US" sz="3200" b="1" dirty="0" smtClean="0">
                <a:latin typeface="Times New Roman" panose="02020603050405020304" pitchFamily="18" charset="0"/>
                <a:cs typeface="Times New Roman" panose="02020603050405020304" pitchFamily="18" charset="0"/>
              </a:rPr>
              <a:t>: </a:t>
            </a:r>
          </a:p>
          <a:p>
            <a:pPr algn="just"/>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a. </a:t>
            </a:r>
            <a:r>
              <a:rPr lang="en-US" sz="3200" dirty="0" err="1" smtClean="0">
                <a:latin typeface="Times New Roman" panose="02020603050405020304" pitchFamily="18" charset="0"/>
                <a:cs typeface="Times New Roman" panose="02020603050405020304" pitchFamily="18" charset="0"/>
              </a:rPr>
              <a:t>Lực</a:t>
            </a:r>
            <a:r>
              <a:rPr lang="en-US" sz="3200" dirty="0" smtClean="0">
                <a:latin typeface="Times New Roman" panose="02020603050405020304" pitchFamily="18" charset="0"/>
                <a:cs typeface="Times New Roman" panose="02020603050405020304" pitchFamily="18" charset="0"/>
              </a:rPr>
              <a:t> ma </a:t>
            </a:r>
            <a:r>
              <a:rPr lang="en-US" sz="3200" dirty="0" err="1" smtClean="0">
                <a:latin typeface="Times New Roman" panose="02020603050405020304" pitchFamily="18" charset="0"/>
                <a:cs typeface="Times New Roman" panose="02020603050405020304" pitchFamily="18" charset="0"/>
              </a:rPr>
              <a:t>sát</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nghỉ</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giúp</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giữ</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bàn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chân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không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bị</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trượt</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trên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đường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nó</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đóng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vai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trò</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là</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lực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phát</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động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giúp</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người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có</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thể</a:t>
            </a:r>
            <a:r>
              <a:rPr lang="en-US" sz="3200" dirty="0" smtClean="0">
                <a:latin typeface="Times New Roman" panose="02020603050405020304" pitchFamily="18" charset="0"/>
                <a:cs typeface="Times New Roman" panose="02020603050405020304" pitchFamily="18" charset="0"/>
              </a:rPr>
              <a:t> di </a:t>
            </a:r>
            <a:r>
              <a:rPr lang="en-US" sz="3200" dirty="0" err="1" smtClean="0">
                <a:latin typeface="Times New Roman" panose="02020603050405020304" pitchFamily="18" charset="0"/>
                <a:cs typeface="Times New Roman" panose="02020603050405020304" pitchFamily="18" charset="0"/>
              </a:rPr>
              <a:t>chuyển</a:t>
            </a:r>
            <a:r>
              <a:rPr lang="en-US" sz="3200" dirty="0" smtClean="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20812" y="3182815"/>
            <a:ext cx="4671188" cy="2572526"/>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66942" y="3065507"/>
            <a:ext cx="4625058" cy="3559127"/>
          </a:xfrm>
          <a:prstGeom prst="rect">
            <a:avLst/>
          </a:prstGeom>
        </p:spPr>
      </p:pic>
    </p:spTree>
    <p:extLst>
      <p:ext uri="{BB962C8B-B14F-4D97-AF65-F5344CB8AC3E}">
        <p14:creationId xmlns:p14="http://schemas.microsoft.com/office/powerpoint/2010/main" val="3226982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6" presetClass="entr" presetSubtype="0" fill="hold" grpId="0" nodeType="clickEffect">
                                  <p:stCondLst>
                                    <p:cond delay="0"/>
                                  </p:stCondLst>
                                  <p:iterate type="lt">
                                    <p:tmPct val="10000"/>
                                  </p:iterate>
                                  <p:childTnLst>
                                    <p:set>
                                      <p:cBhvr>
                                        <p:cTn id="11" dur="1" fill="hold">
                                          <p:stCondLst>
                                            <p:cond delay="0"/>
                                          </p:stCondLst>
                                        </p:cTn>
                                        <p:tgtEl>
                                          <p:spTgt spid="3">
                                            <p:txEl>
                                              <p:pRg st="0" end="0"/>
                                            </p:txEl>
                                          </p:spTgt>
                                        </p:tgtEl>
                                        <p:attrNameLst>
                                          <p:attrName>style.visibility</p:attrName>
                                        </p:attrNameLst>
                                      </p:cBhvr>
                                      <p:to>
                                        <p:strVal val="visible"/>
                                      </p:to>
                                    </p:set>
                                    <p:anim by="(-#ppt_w*2)" calcmode="lin" valueType="num">
                                      <p:cBhvr rctx="PPT">
                                        <p:cTn id="12" dur="250" autoRev="1" fill="hold">
                                          <p:stCondLst>
                                            <p:cond delay="0"/>
                                          </p:stCondLst>
                                        </p:cTn>
                                        <p:tgtEl>
                                          <p:spTgt spid="3">
                                            <p:txEl>
                                              <p:pRg st="0" end="0"/>
                                            </p:txEl>
                                          </p:spTgt>
                                        </p:tgtEl>
                                        <p:attrNameLst>
                                          <p:attrName>ppt_w</p:attrName>
                                        </p:attrNameLst>
                                      </p:cBhvr>
                                    </p:anim>
                                    <p:anim by="(#ppt_w*0.50)" calcmode="lin" valueType="num">
                                      <p:cBhvr>
                                        <p:cTn id="13" dur="250" decel="50000" autoRev="1" fill="hold">
                                          <p:stCondLst>
                                            <p:cond delay="0"/>
                                          </p:stCondLst>
                                        </p:cTn>
                                        <p:tgtEl>
                                          <p:spTgt spid="3">
                                            <p:txEl>
                                              <p:pRg st="0" end="0"/>
                                            </p:txEl>
                                          </p:spTgt>
                                        </p:tgtEl>
                                        <p:attrNameLst>
                                          <p:attrName>ppt_x</p:attrName>
                                        </p:attrNameLst>
                                      </p:cBhvr>
                                    </p:anim>
                                    <p:anim from="(-#ppt_h/2)" to="(#ppt_y)" calcmode="lin" valueType="num">
                                      <p:cBhvr>
                                        <p:cTn id="14" dur="500" fill="hold">
                                          <p:stCondLst>
                                            <p:cond delay="0"/>
                                          </p:stCondLst>
                                        </p:cTn>
                                        <p:tgtEl>
                                          <p:spTgt spid="3">
                                            <p:txEl>
                                              <p:pRg st="0" end="0"/>
                                            </p:txEl>
                                          </p:spTgt>
                                        </p:tgtEl>
                                        <p:attrNameLst>
                                          <p:attrName>ppt_y</p:attrName>
                                        </p:attrNameLst>
                                      </p:cBhvr>
                                    </p:anim>
                                    <p:animRot by="21600000">
                                      <p:cBhvr>
                                        <p:cTn id="15" dur="500" fill="hold">
                                          <p:stCondLst>
                                            <p:cond delay="0"/>
                                          </p:stCondLst>
                                        </p:cTn>
                                        <p:tgtEl>
                                          <p:spTgt spid="3">
                                            <p:txEl>
                                              <p:pRg st="0" end="0"/>
                                            </p:txEl>
                                          </p:spTgt>
                                        </p:tgtEl>
                                        <p:attrNameLst>
                                          <p:attrName>r</p:attrName>
                                        </p:attrNameLst>
                                      </p:cBhvr>
                                    </p:animRot>
                                  </p:childTnLst>
                                </p:cTn>
                              </p:par>
                              <p:par>
                                <p:cTn id="16" presetID="56" presetClass="entr" presetSubtype="0" fill="hold" grpId="0" nodeType="withEffect">
                                  <p:stCondLst>
                                    <p:cond delay="0"/>
                                  </p:stCondLst>
                                  <p:iterate type="lt">
                                    <p:tmPct val="10000"/>
                                  </p:iterate>
                                  <p:childTnLst>
                                    <p:set>
                                      <p:cBhvr>
                                        <p:cTn id="17" dur="1" fill="hold">
                                          <p:stCondLst>
                                            <p:cond delay="0"/>
                                          </p:stCondLst>
                                        </p:cTn>
                                        <p:tgtEl>
                                          <p:spTgt spid="3">
                                            <p:txEl>
                                              <p:pRg st="1" end="1"/>
                                            </p:txEl>
                                          </p:spTgt>
                                        </p:tgtEl>
                                        <p:attrNameLst>
                                          <p:attrName>style.visibility</p:attrName>
                                        </p:attrNameLst>
                                      </p:cBhvr>
                                      <p:to>
                                        <p:strVal val="visible"/>
                                      </p:to>
                                    </p:set>
                                    <p:anim by="(-#ppt_w*2)" calcmode="lin" valueType="num">
                                      <p:cBhvr rctx="PPT">
                                        <p:cTn id="18" dur="250" autoRev="1" fill="hold">
                                          <p:stCondLst>
                                            <p:cond delay="0"/>
                                          </p:stCondLst>
                                        </p:cTn>
                                        <p:tgtEl>
                                          <p:spTgt spid="3">
                                            <p:txEl>
                                              <p:pRg st="1" end="1"/>
                                            </p:txEl>
                                          </p:spTgt>
                                        </p:tgtEl>
                                        <p:attrNameLst>
                                          <p:attrName>ppt_w</p:attrName>
                                        </p:attrNameLst>
                                      </p:cBhvr>
                                    </p:anim>
                                    <p:anim by="(#ppt_w*0.50)" calcmode="lin" valueType="num">
                                      <p:cBhvr>
                                        <p:cTn id="19" dur="250" decel="50000" autoRev="1" fill="hold">
                                          <p:stCondLst>
                                            <p:cond delay="0"/>
                                          </p:stCondLst>
                                        </p:cTn>
                                        <p:tgtEl>
                                          <p:spTgt spid="3">
                                            <p:txEl>
                                              <p:pRg st="1" end="1"/>
                                            </p:txEl>
                                          </p:spTgt>
                                        </p:tgtEl>
                                        <p:attrNameLst>
                                          <p:attrName>ppt_x</p:attrName>
                                        </p:attrNameLst>
                                      </p:cBhvr>
                                    </p:anim>
                                    <p:anim from="(-#ppt_h/2)" to="(#ppt_y)" calcmode="lin" valueType="num">
                                      <p:cBhvr>
                                        <p:cTn id="20" dur="500" fill="hold">
                                          <p:stCondLst>
                                            <p:cond delay="0"/>
                                          </p:stCondLst>
                                        </p:cTn>
                                        <p:tgtEl>
                                          <p:spTgt spid="3">
                                            <p:txEl>
                                              <p:pRg st="1" end="1"/>
                                            </p:txEl>
                                          </p:spTgt>
                                        </p:tgtEl>
                                        <p:attrNameLst>
                                          <p:attrName>ppt_y</p:attrName>
                                        </p:attrNameLst>
                                      </p:cBhvr>
                                    </p:anim>
                                    <p:animRot by="21600000">
                                      <p:cBhvr>
                                        <p:cTn id="21" dur="500" fill="hold">
                                          <p:stCondLst>
                                            <p:cond delay="0"/>
                                          </p:stCondLst>
                                        </p:cTn>
                                        <p:tgtEl>
                                          <p:spTgt spid="3">
                                            <p:txEl>
                                              <p:pRg st="1" end="1"/>
                                            </p:txEl>
                                          </p:spTgt>
                                        </p:tgtEl>
                                        <p:attrNameLst>
                                          <p:attrName>r</p:attrName>
                                        </p:attrNameLst>
                                      </p:cBhvr>
                                    </p:animRot>
                                  </p:childTnLst>
                                </p:cTn>
                              </p:par>
                              <p:par>
                                <p:cTn id="22" presetID="56" presetClass="entr" presetSubtype="0" fill="hold" grpId="0" nodeType="withEffect">
                                  <p:stCondLst>
                                    <p:cond delay="0"/>
                                  </p:stCondLst>
                                  <p:iterate type="lt">
                                    <p:tmPct val="10000"/>
                                  </p:iterate>
                                  <p:childTnLst>
                                    <p:set>
                                      <p:cBhvr>
                                        <p:cTn id="23" dur="1" fill="hold">
                                          <p:stCondLst>
                                            <p:cond delay="0"/>
                                          </p:stCondLst>
                                        </p:cTn>
                                        <p:tgtEl>
                                          <p:spTgt spid="3">
                                            <p:txEl>
                                              <p:pRg st="2" end="2"/>
                                            </p:txEl>
                                          </p:spTgt>
                                        </p:tgtEl>
                                        <p:attrNameLst>
                                          <p:attrName>style.visibility</p:attrName>
                                        </p:attrNameLst>
                                      </p:cBhvr>
                                      <p:to>
                                        <p:strVal val="visible"/>
                                      </p:to>
                                    </p:set>
                                    <p:anim by="(-#ppt_w*2)" calcmode="lin" valueType="num">
                                      <p:cBhvr rctx="PPT">
                                        <p:cTn id="24" dur="250" autoRev="1" fill="hold">
                                          <p:stCondLst>
                                            <p:cond delay="0"/>
                                          </p:stCondLst>
                                        </p:cTn>
                                        <p:tgtEl>
                                          <p:spTgt spid="3">
                                            <p:txEl>
                                              <p:pRg st="2" end="2"/>
                                            </p:txEl>
                                          </p:spTgt>
                                        </p:tgtEl>
                                        <p:attrNameLst>
                                          <p:attrName>ppt_w</p:attrName>
                                        </p:attrNameLst>
                                      </p:cBhvr>
                                    </p:anim>
                                    <p:anim by="(#ppt_w*0.50)" calcmode="lin" valueType="num">
                                      <p:cBhvr>
                                        <p:cTn id="25" dur="250" decel="50000" autoRev="1" fill="hold">
                                          <p:stCondLst>
                                            <p:cond delay="0"/>
                                          </p:stCondLst>
                                        </p:cTn>
                                        <p:tgtEl>
                                          <p:spTgt spid="3">
                                            <p:txEl>
                                              <p:pRg st="2" end="2"/>
                                            </p:txEl>
                                          </p:spTgt>
                                        </p:tgtEl>
                                        <p:attrNameLst>
                                          <p:attrName>ppt_x</p:attrName>
                                        </p:attrNameLst>
                                      </p:cBhvr>
                                    </p:anim>
                                    <p:anim from="(-#ppt_h/2)" to="(#ppt_y)" calcmode="lin" valueType="num">
                                      <p:cBhvr>
                                        <p:cTn id="26" dur="500" fill="hold">
                                          <p:stCondLst>
                                            <p:cond delay="0"/>
                                          </p:stCondLst>
                                        </p:cTn>
                                        <p:tgtEl>
                                          <p:spTgt spid="3">
                                            <p:txEl>
                                              <p:pRg st="2" end="2"/>
                                            </p:txEl>
                                          </p:spTgt>
                                        </p:tgtEl>
                                        <p:attrNameLst>
                                          <p:attrName>ppt_y</p:attrName>
                                        </p:attrNameLst>
                                      </p:cBhvr>
                                    </p:anim>
                                    <p:animRot by="21600000">
                                      <p:cBhvr>
                                        <p:cTn id="27" dur="500" fill="hold">
                                          <p:stCondLst>
                                            <p:cond delay="0"/>
                                          </p:stCondLst>
                                        </p:cTn>
                                        <p:tgtEl>
                                          <p:spTgt spid="3">
                                            <p:txEl>
                                              <p:pRg st="2" end="2"/>
                                            </p:txEl>
                                          </p:spTgt>
                                        </p:tgtEl>
                                        <p:attrNameLst>
                                          <p:attrName>r</p:attrName>
                                        </p:attrNameLst>
                                      </p:cBhvr>
                                    </p:animRo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fade">
                                      <p:cBhvr>
                                        <p:cTn id="32" dur="500"/>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additive="base">
                                        <p:cTn id="37" dur="500" fill="hold"/>
                                        <p:tgtEl>
                                          <p:spTgt spid="4"/>
                                        </p:tgtEl>
                                        <p:attrNameLst>
                                          <p:attrName>ppt_x</p:attrName>
                                        </p:attrNameLst>
                                      </p:cBhvr>
                                      <p:tavLst>
                                        <p:tav tm="0">
                                          <p:val>
                                            <p:strVal val="#ppt_x"/>
                                          </p:val>
                                        </p:tav>
                                        <p:tav tm="100000">
                                          <p:val>
                                            <p:strVal val="#ppt_x"/>
                                          </p:val>
                                        </p:tav>
                                      </p:tavLst>
                                    </p:anim>
                                    <p:anim calcmode="lin" valueType="num">
                                      <p:cBhvr additive="base">
                                        <p:cTn id="3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53" presetClass="exit" presetSubtype="32" fill="hold" nodeType="clickEffect">
                                  <p:stCondLst>
                                    <p:cond delay="0"/>
                                  </p:stCondLst>
                                  <p:childTnLst>
                                    <p:anim calcmode="lin" valueType="num">
                                      <p:cBhvr>
                                        <p:cTn id="42" dur="500"/>
                                        <p:tgtEl>
                                          <p:spTgt spid="5"/>
                                        </p:tgtEl>
                                        <p:attrNameLst>
                                          <p:attrName>ppt_w</p:attrName>
                                        </p:attrNameLst>
                                      </p:cBhvr>
                                      <p:tavLst>
                                        <p:tav tm="0">
                                          <p:val>
                                            <p:strVal val="ppt_w"/>
                                          </p:val>
                                        </p:tav>
                                        <p:tav tm="100000">
                                          <p:val>
                                            <p:fltVal val="0"/>
                                          </p:val>
                                        </p:tav>
                                      </p:tavLst>
                                    </p:anim>
                                    <p:anim calcmode="lin" valueType="num">
                                      <p:cBhvr>
                                        <p:cTn id="43" dur="500"/>
                                        <p:tgtEl>
                                          <p:spTgt spid="5"/>
                                        </p:tgtEl>
                                        <p:attrNameLst>
                                          <p:attrName>ppt_h</p:attrName>
                                        </p:attrNameLst>
                                      </p:cBhvr>
                                      <p:tavLst>
                                        <p:tav tm="0">
                                          <p:val>
                                            <p:strVal val="ppt_h"/>
                                          </p:val>
                                        </p:tav>
                                        <p:tav tm="100000">
                                          <p:val>
                                            <p:fltVal val="0"/>
                                          </p:val>
                                        </p:tav>
                                      </p:tavLst>
                                    </p:anim>
                                    <p:animEffect transition="out" filter="fade">
                                      <p:cBhvr>
                                        <p:cTn id="44" dur="500"/>
                                        <p:tgtEl>
                                          <p:spTgt spid="5"/>
                                        </p:tgtEl>
                                      </p:cBhvr>
                                    </p:animEffect>
                                    <p:set>
                                      <p:cBhvr>
                                        <p:cTn id="45" dur="1" fill="hold">
                                          <p:stCondLst>
                                            <p:cond delay="499"/>
                                          </p:stCondLst>
                                        </p:cTn>
                                        <p:tgtEl>
                                          <p:spTgt spid="5"/>
                                        </p:tgtEl>
                                        <p:attrNameLst>
                                          <p:attrName>style.visibility</p:attrName>
                                        </p:attrNameLst>
                                      </p:cBhvr>
                                      <p:to>
                                        <p:strVal val="hidden"/>
                                      </p:to>
                                    </p:set>
                                  </p:childTnLst>
                                </p:cTn>
                              </p:par>
                              <p:par>
                                <p:cTn id="46" presetID="53" presetClass="entr" presetSubtype="16" fill="hold" nodeType="withEffect">
                                  <p:stCondLst>
                                    <p:cond delay="0"/>
                                  </p:stCondLst>
                                  <p:childTnLst>
                                    <p:set>
                                      <p:cBhvr>
                                        <p:cTn id="47" dur="1" fill="hold">
                                          <p:stCondLst>
                                            <p:cond delay="0"/>
                                          </p:stCondLst>
                                        </p:cTn>
                                        <p:tgtEl>
                                          <p:spTgt spid="6"/>
                                        </p:tgtEl>
                                        <p:attrNameLst>
                                          <p:attrName>style.visibility</p:attrName>
                                        </p:attrNameLst>
                                      </p:cBhvr>
                                      <p:to>
                                        <p:strVal val="visible"/>
                                      </p:to>
                                    </p:set>
                                    <p:anim calcmode="lin" valueType="num">
                                      <p:cBhvr>
                                        <p:cTn id="48" dur="500" fill="hold"/>
                                        <p:tgtEl>
                                          <p:spTgt spid="6"/>
                                        </p:tgtEl>
                                        <p:attrNameLst>
                                          <p:attrName>ppt_w</p:attrName>
                                        </p:attrNameLst>
                                      </p:cBhvr>
                                      <p:tavLst>
                                        <p:tav tm="0">
                                          <p:val>
                                            <p:fltVal val="0"/>
                                          </p:val>
                                        </p:tav>
                                        <p:tav tm="100000">
                                          <p:val>
                                            <p:strVal val="#ppt_w"/>
                                          </p:val>
                                        </p:tav>
                                      </p:tavLst>
                                    </p:anim>
                                    <p:anim calcmode="lin" valueType="num">
                                      <p:cBhvr>
                                        <p:cTn id="49" dur="500" fill="hold"/>
                                        <p:tgtEl>
                                          <p:spTgt spid="6"/>
                                        </p:tgtEl>
                                        <p:attrNameLst>
                                          <p:attrName>ppt_h</p:attrName>
                                        </p:attrNameLst>
                                      </p:cBhvr>
                                      <p:tavLst>
                                        <p:tav tm="0">
                                          <p:val>
                                            <p:fltVal val="0"/>
                                          </p:val>
                                        </p:tav>
                                        <p:tav tm="100000">
                                          <p:val>
                                            <p:strVal val="#ppt_h"/>
                                          </p:val>
                                        </p:tav>
                                      </p:tavLst>
                                    </p:anim>
                                    <p:animEffect transition="in" filter="fade">
                                      <p:cBhvr>
                                        <p:cTn id="5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IV. LỰC MA SÁT TRONG ĐỜI SỐNG</a:t>
            </a:r>
            <a:endParaRPr lang="en-US" b="1" dirty="0">
              <a:latin typeface="Times New Roman" panose="02020603050405020304" pitchFamily="18" charset="0"/>
              <a:cs typeface="Times New Roman" panose="02020603050405020304" pitchFamily="18" charset="0"/>
            </a:endParaRPr>
          </a:p>
        </p:txBody>
      </p:sp>
      <p:sp>
        <p:nvSpPr>
          <p:cNvPr id="4" name="TextBox 3"/>
          <p:cNvSpPr txBox="1"/>
          <p:nvPr/>
        </p:nvSpPr>
        <p:spPr>
          <a:xfrm>
            <a:off x="627185" y="3305908"/>
            <a:ext cx="6716151" cy="2554545"/>
          </a:xfrm>
          <a:prstGeom prst="rect">
            <a:avLst/>
          </a:prstGeom>
          <a:noFill/>
        </p:spPr>
        <p:txBody>
          <a:bodyPr wrap="square" rtlCol="0">
            <a:spAutoFit/>
          </a:bodyPr>
          <a:lstStyle/>
          <a:p>
            <a:r>
              <a:rPr lang="en-US" sz="3200" dirty="0" err="1" smtClean="0">
                <a:latin typeface="Times New Roman" panose="02020603050405020304" pitchFamily="18" charset="0"/>
                <a:cs typeface="Times New Roman" panose="02020603050405020304" pitchFamily="18" charset="0"/>
              </a:rPr>
              <a:t>Trả</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lời</a:t>
            </a:r>
            <a:r>
              <a:rPr lang="en-US" sz="3200" dirty="0" smtClean="0">
                <a:latin typeface="Times New Roman" panose="02020603050405020304" pitchFamily="18" charset="0"/>
                <a:cs typeface="Times New Roman" panose="02020603050405020304" pitchFamily="18" charset="0"/>
              </a:rPr>
              <a:t>: </a:t>
            </a:r>
          </a:p>
          <a:p>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b. </a:t>
            </a:r>
            <a:r>
              <a:rPr lang="en-US" sz="3200" dirty="0" err="1" smtClean="0">
                <a:latin typeface="Times New Roman" panose="02020603050405020304" pitchFamily="18" charset="0"/>
                <a:cs typeface="Times New Roman" panose="02020603050405020304" pitchFamily="18" charset="0"/>
              </a:rPr>
              <a:t>Xoa</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phấn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vào</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lòng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bàn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tay</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để</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giảm</a:t>
            </a:r>
            <a:r>
              <a:rPr lang="en-US" sz="3200" dirty="0" smtClean="0">
                <a:latin typeface="Times New Roman" panose="02020603050405020304" pitchFamily="18" charset="0"/>
                <a:cs typeface="Times New Roman" panose="02020603050405020304" pitchFamily="18" charset="0"/>
              </a:rPr>
              <a:t> ma </a:t>
            </a:r>
            <a:r>
              <a:rPr lang="en-US" sz="3200" dirty="0" err="1" smtClean="0">
                <a:latin typeface="Times New Roman" panose="02020603050405020304" pitchFamily="18" charset="0"/>
                <a:cs typeface="Times New Roman" panose="02020603050405020304" pitchFamily="18" charset="0"/>
              </a:rPr>
              <a:t>sát</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giữa</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tay</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và</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tạ</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giúp</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tay</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của</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vận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động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viên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linh</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hoạt</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khi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thay</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đổi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tư</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thế</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trong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quá</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trình</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nâng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tạ</a:t>
            </a:r>
            <a:r>
              <a:rPr lang="en-US" sz="3200" dirty="0" smtClean="0">
                <a:latin typeface="Times New Roman" panose="02020603050405020304" pitchFamily="18" charset="0"/>
                <a:cs typeface="Times New Roman" panose="02020603050405020304" pitchFamily="18" charset="0"/>
              </a:rPr>
              <a:t>. </a:t>
            </a:r>
            <a:endParaRPr lang="en-US" sz="3200" dirty="0">
              <a:latin typeface="Times New Roman" panose="02020603050405020304" pitchFamily="18" charset="0"/>
              <a:cs typeface="Times New Roman" panose="02020603050405020304" pitchFamily="18" charset="0"/>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78259" y="3820244"/>
            <a:ext cx="4530906" cy="3031588"/>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09289" y="3845691"/>
            <a:ext cx="5162439" cy="2980694"/>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78259" y="672819"/>
            <a:ext cx="4524375" cy="3009900"/>
          </a:xfrm>
          <a:prstGeom prst="rect">
            <a:avLst/>
          </a:prstGeom>
        </p:spPr>
      </p:pic>
      <p:sp>
        <p:nvSpPr>
          <p:cNvPr id="10" name="Content Placeholder 2"/>
          <p:cNvSpPr>
            <a:spLocks noGrp="1"/>
          </p:cNvSpPr>
          <p:nvPr>
            <p:ph idx="1"/>
          </p:nvPr>
        </p:nvSpPr>
        <p:spPr>
          <a:xfrm>
            <a:off x="838199" y="1459857"/>
            <a:ext cx="10725443" cy="1480283"/>
          </a:xfrm>
        </p:spPr>
        <p:txBody>
          <a:bodyPr>
            <a:noAutofit/>
          </a:bodyPr>
          <a:lstStyle/>
          <a:p>
            <a:pPr algn="just"/>
            <a:r>
              <a:rPr lang="en-US" sz="3200" dirty="0" err="1" smtClean="0">
                <a:latin typeface="Times New Roman" panose="02020603050405020304" pitchFamily="18" charset="0"/>
                <a:cs typeface="Times New Roman" panose="02020603050405020304" pitchFamily="18" charset="0"/>
              </a:rPr>
              <a:t>Hãy</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nêu</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vai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trò</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của</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lực</a:t>
            </a:r>
            <a:r>
              <a:rPr lang="en-US" sz="3200" dirty="0" smtClean="0">
                <a:latin typeface="Times New Roman" panose="02020603050405020304" pitchFamily="18" charset="0"/>
                <a:cs typeface="Times New Roman" panose="02020603050405020304" pitchFamily="18" charset="0"/>
              </a:rPr>
              <a:t> ma </a:t>
            </a:r>
            <a:r>
              <a:rPr lang="en-US" sz="3200" dirty="0" err="1" smtClean="0">
                <a:latin typeface="Times New Roman" panose="02020603050405020304" pitchFamily="18" charset="0"/>
                <a:cs typeface="Times New Roman" panose="02020603050405020304" pitchFamily="18" charset="0"/>
              </a:rPr>
              <a:t>sát</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trong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các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tình</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huống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sau</a:t>
            </a:r>
            <a:r>
              <a:rPr lang="en-US" sz="3200" dirty="0" smtClean="0">
                <a:latin typeface="Times New Roman" panose="02020603050405020304" pitchFamily="18" charset="0"/>
                <a:cs typeface="Times New Roman" panose="02020603050405020304" pitchFamily="18" charset="0"/>
              </a:rPr>
              <a:t>:</a:t>
            </a:r>
          </a:p>
          <a:p>
            <a:pPr marL="914400" lvl="1" indent="-457200" algn="just">
              <a:buAutoNum type="alphaLcPeriod"/>
            </a:pPr>
            <a:r>
              <a:rPr lang="en-US" sz="3200" dirty="0" err="1" smtClean="0">
                <a:latin typeface="Times New Roman" panose="02020603050405020304" pitchFamily="18" charset="0"/>
                <a:cs typeface="Times New Roman" panose="02020603050405020304" pitchFamily="18" charset="0"/>
              </a:rPr>
              <a:t>Người</a:t>
            </a:r>
            <a:r>
              <a:rPr lang="en-US" sz="3200" dirty="0" smtClean="0">
                <a:latin typeface="Times New Roman" panose="02020603050405020304" pitchFamily="18" charset="0"/>
                <a:cs typeface="Times New Roman" panose="02020603050405020304" pitchFamily="18" charset="0"/>
              </a:rPr>
              <a:t> di </a:t>
            </a:r>
            <a:r>
              <a:rPr lang="en-US" sz="3200" dirty="0" err="1" smtClean="0">
                <a:latin typeface="Times New Roman" panose="02020603050405020304" pitchFamily="18" charset="0"/>
                <a:cs typeface="Times New Roman" panose="02020603050405020304" pitchFamily="18" charset="0"/>
              </a:rPr>
              <a:t>chuyển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trên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đường</a:t>
            </a:r>
            <a:endParaRPr lang="en-US" sz="3200" dirty="0" smtClean="0">
              <a:latin typeface="Times New Roman" panose="02020603050405020304" pitchFamily="18" charset="0"/>
              <a:cs typeface="Times New Roman" panose="02020603050405020304" pitchFamily="18" charset="0"/>
            </a:endParaRPr>
          </a:p>
          <a:p>
            <a:pPr marL="914400" lvl="1" indent="-457200" algn="just">
              <a:buAutoNum type="alphaLcPeriod"/>
            </a:pPr>
            <a:r>
              <a:rPr lang="en-US" sz="3200" dirty="0" err="1" smtClean="0">
                <a:latin typeface="Times New Roman" panose="02020603050405020304" pitchFamily="18" charset="0"/>
                <a:cs typeface="Times New Roman" panose="02020603050405020304" pitchFamily="18" charset="0"/>
              </a:rPr>
              <a:t>Vận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động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viên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thể</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dục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dụng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cụ</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xoa</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phấn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vào</a:t>
            </a:r>
            <a:r>
              <a:rPr lang="en-US" sz="3200" dirty="0" smtClean="0">
                <a:latin typeface="Times New Roman" panose="02020603050405020304" pitchFamily="18" charset="0"/>
                <a:cs typeface="Times New Roman" panose="02020603050405020304" pitchFamily="18" charset="0"/>
              </a:rPr>
              <a:t> long </a:t>
            </a:r>
            <a:r>
              <a:rPr lang="en-US" sz="3200" dirty="0" err="1" smtClean="0">
                <a:latin typeface="Times New Roman" panose="02020603050405020304" pitchFamily="18" charset="0"/>
                <a:cs typeface="Times New Roman" panose="02020603050405020304" pitchFamily="18" charset="0"/>
              </a:rPr>
              <a:t>bàn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tay</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trước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khi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nâng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tạ</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7391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ircle(in)">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circle(in)">
                                      <p:cBhvr>
                                        <p:cTn id="19" dur="20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xit" presetSubtype="4" fill="hold" nodeType="clickEffect">
                                  <p:stCondLst>
                                    <p:cond delay="0"/>
                                  </p:stCondLst>
                                  <p:childTnLst>
                                    <p:anim calcmode="lin" valueType="num">
                                      <p:cBhvr additive="base">
                                        <p:cTn id="23" dur="500"/>
                                        <p:tgtEl>
                                          <p:spTgt spid="8"/>
                                        </p:tgtEl>
                                        <p:attrNameLst>
                                          <p:attrName>ppt_x</p:attrName>
                                        </p:attrNameLst>
                                      </p:cBhvr>
                                      <p:tavLst>
                                        <p:tav tm="0">
                                          <p:val>
                                            <p:strVal val="ppt_x"/>
                                          </p:val>
                                        </p:tav>
                                        <p:tav tm="100000">
                                          <p:val>
                                            <p:strVal val="ppt_x"/>
                                          </p:val>
                                        </p:tav>
                                      </p:tavLst>
                                    </p:anim>
                                    <p:anim calcmode="lin" valueType="num">
                                      <p:cBhvr additive="base">
                                        <p:cTn id="24" dur="500"/>
                                        <p:tgtEl>
                                          <p:spTgt spid="8"/>
                                        </p:tgtEl>
                                        <p:attrNameLst>
                                          <p:attrName>ppt_y</p:attrName>
                                        </p:attrNameLst>
                                      </p:cBhvr>
                                      <p:tavLst>
                                        <p:tav tm="0">
                                          <p:val>
                                            <p:strVal val="ppt_y"/>
                                          </p:val>
                                        </p:tav>
                                        <p:tav tm="100000">
                                          <p:val>
                                            <p:strVal val="1+ppt_h/2"/>
                                          </p:val>
                                        </p:tav>
                                      </p:tavLst>
                                    </p:anim>
                                    <p:set>
                                      <p:cBhvr>
                                        <p:cTn id="25" dur="1" fill="hold">
                                          <p:stCondLst>
                                            <p:cond delay="499"/>
                                          </p:stCondLst>
                                        </p:cTn>
                                        <p:tgtEl>
                                          <p:spTgt spid="8"/>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2" presetClass="exit" presetSubtype="4" fill="hold" nodeType="clickEffect">
                                  <p:stCondLst>
                                    <p:cond delay="0"/>
                                  </p:stCondLst>
                                  <p:childTnLst>
                                    <p:anim calcmode="lin" valueType="num">
                                      <p:cBhvr additive="base">
                                        <p:cTn id="29" dur="500"/>
                                        <p:tgtEl>
                                          <p:spTgt spid="7"/>
                                        </p:tgtEl>
                                        <p:attrNameLst>
                                          <p:attrName>ppt_x</p:attrName>
                                        </p:attrNameLst>
                                      </p:cBhvr>
                                      <p:tavLst>
                                        <p:tav tm="0">
                                          <p:val>
                                            <p:strVal val="ppt_x"/>
                                          </p:val>
                                        </p:tav>
                                        <p:tav tm="100000">
                                          <p:val>
                                            <p:strVal val="ppt_x"/>
                                          </p:val>
                                        </p:tav>
                                      </p:tavLst>
                                    </p:anim>
                                    <p:anim calcmode="lin" valueType="num">
                                      <p:cBhvr additive="base">
                                        <p:cTn id="30" dur="500"/>
                                        <p:tgtEl>
                                          <p:spTgt spid="7"/>
                                        </p:tgtEl>
                                        <p:attrNameLst>
                                          <p:attrName>ppt_y</p:attrName>
                                        </p:attrNameLst>
                                      </p:cBhvr>
                                      <p:tavLst>
                                        <p:tav tm="0">
                                          <p:val>
                                            <p:strVal val="ppt_y"/>
                                          </p:val>
                                        </p:tav>
                                        <p:tav tm="100000">
                                          <p:val>
                                            <p:strVal val="1+ppt_h/2"/>
                                          </p:val>
                                        </p:tav>
                                      </p:tavLst>
                                    </p:anim>
                                    <p:set>
                                      <p:cBhvr>
                                        <p:cTn id="31" dur="1" fill="hold">
                                          <p:stCondLst>
                                            <p:cond delay="499"/>
                                          </p:stCondLst>
                                        </p:cTn>
                                        <p:tgtEl>
                                          <p:spTgt spid="7"/>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4"/>
                                        </p:tgtEl>
                                        <p:attrNameLst>
                                          <p:attrName>style.visibility</p:attrName>
                                        </p:attrNameLst>
                                      </p:cBhvr>
                                      <p:to>
                                        <p:strVal val="visible"/>
                                      </p:to>
                                    </p:set>
                                    <p:animEffect transition="in" filter="fade">
                                      <p:cBhvr>
                                        <p:cTn id="36" dur="1000"/>
                                        <p:tgtEl>
                                          <p:spTgt spid="4"/>
                                        </p:tgtEl>
                                      </p:cBhvr>
                                    </p:animEffect>
                                    <p:anim calcmode="lin" valueType="num">
                                      <p:cBhvr>
                                        <p:cTn id="37" dur="1000" fill="hold"/>
                                        <p:tgtEl>
                                          <p:spTgt spid="4"/>
                                        </p:tgtEl>
                                        <p:attrNameLst>
                                          <p:attrName>ppt_x</p:attrName>
                                        </p:attrNameLst>
                                      </p:cBhvr>
                                      <p:tavLst>
                                        <p:tav tm="0">
                                          <p:val>
                                            <p:strVal val="#ppt_x"/>
                                          </p:val>
                                        </p:tav>
                                        <p:tav tm="100000">
                                          <p:val>
                                            <p:strVal val="#ppt_x"/>
                                          </p:val>
                                        </p:tav>
                                      </p:tavLst>
                                    </p:anim>
                                    <p:anim calcmode="lin" valueType="num">
                                      <p:cBhvr>
                                        <p:cTn id="38"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lnSpc>
                <a:spcPct val="160000"/>
              </a:lnSpc>
              <a:buNone/>
            </a:pPr>
            <a:r>
              <a:rPr lang="nl-NL" b="1" dirty="0">
                <a:latin typeface="Times New Roman" panose="02020603050405020304" pitchFamily="18" charset="0"/>
                <a:cs typeface="Times New Roman" panose="02020603050405020304" pitchFamily="18" charset="0"/>
              </a:rPr>
              <a:t>2. Năng lực </a:t>
            </a:r>
            <a:endParaRPr lang="en-US" dirty="0">
              <a:latin typeface="Times New Roman" panose="02020603050405020304" pitchFamily="18" charset="0"/>
              <a:cs typeface="Times New Roman" panose="02020603050405020304" pitchFamily="18" charset="0"/>
            </a:endParaRPr>
          </a:p>
          <a:p>
            <a:pPr marL="0" indent="0" algn="just">
              <a:lnSpc>
                <a:spcPct val="160000"/>
              </a:lnSpc>
              <a:buNone/>
            </a:pPr>
            <a:r>
              <a:rPr lang="nl-NL" b="1" dirty="0">
                <a:latin typeface="Times New Roman" panose="02020603050405020304" pitchFamily="18" charset="0"/>
                <a:cs typeface="Times New Roman" panose="02020603050405020304" pitchFamily="18" charset="0"/>
              </a:rPr>
              <a:t>	a. Năng lực được hình thành chung:</a:t>
            </a:r>
            <a:endParaRPr lang="en-US" dirty="0">
              <a:latin typeface="Times New Roman" panose="02020603050405020304" pitchFamily="18" charset="0"/>
              <a:cs typeface="Times New Roman" panose="02020603050405020304" pitchFamily="18" charset="0"/>
            </a:endParaRPr>
          </a:p>
          <a:p>
            <a:pPr marL="914400" lvl="2" indent="0">
              <a:buNone/>
            </a:pPr>
            <a:r>
              <a:rPr lang="nl-NL" sz="2800" b="1" dirty="0" smtClean="0">
                <a:latin typeface="Times New Roman" panose="02020603050405020304" pitchFamily="18" charset="0"/>
                <a:cs typeface="Times New Roman" panose="02020603050405020304" pitchFamily="18" charset="0"/>
              </a:rPr>
              <a:t>b</a:t>
            </a:r>
            <a:r>
              <a:rPr lang="nl-NL" sz="2800" b="1" dirty="0">
                <a:latin typeface="Times New Roman" panose="02020603050405020304" pitchFamily="18" charset="0"/>
                <a:cs typeface="Times New Roman" panose="02020603050405020304" pitchFamily="18" charset="0"/>
              </a:rPr>
              <a:t>. Năng lực chuyên biệt môn vật lý: </a:t>
            </a:r>
            <a:endParaRPr lang="en-US" sz="2800" dirty="0">
              <a:latin typeface="Times New Roman" panose="02020603050405020304" pitchFamily="18" charset="0"/>
              <a:cs typeface="Times New Roman" panose="02020603050405020304" pitchFamily="18" charset="0"/>
            </a:endParaRPr>
          </a:p>
          <a:p>
            <a:pPr marL="0" indent="0">
              <a:buNone/>
            </a:pPr>
            <a:r>
              <a:rPr lang="nl-NL" dirty="0" smtClean="0">
                <a:latin typeface="Times New Roman" panose="02020603050405020304" pitchFamily="18" charset="0"/>
                <a:cs typeface="Times New Roman" panose="02020603050405020304" pitchFamily="18" charset="0"/>
              </a:rPr>
              <a:t>		- </a:t>
            </a:r>
            <a:r>
              <a:rPr lang="nl-NL" dirty="0">
                <a:latin typeface="Times New Roman" panose="02020603050405020304" pitchFamily="18" charset="0"/>
                <a:cs typeface="Times New Roman" panose="02020603050405020304" pitchFamily="18" charset="0"/>
              </a:rPr>
              <a:t>Năng lực kiến thức vật lí.</a:t>
            </a:r>
            <a:endParaRPr lang="en-US" dirty="0">
              <a:latin typeface="Times New Roman" panose="02020603050405020304" pitchFamily="18" charset="0"/>
              <a:cs typeface="Times New Roman" panose="02020603050405020304" pitchFamily="18" charset="0"/>
            </a:endParaRPr>
          </a:p>
          <a:p>
            <a:pPr marL="0" indent="0">
              <a:buNone/>
            </a:pPr>
            <a:r>
              <a:rPr lang="nl-NL" dirty="0" smtClean="0">
                <a:latin typeface="Times New Roman" panose="02020603050405020304" pitchFamily="18" charset="0"/>
                <a:cs typeface="Times New Roman" panose="02020603050405020304" pitchFamily="18" charset="0"/>
              </a:rPr>
              <a:t>		- </a:t>
            </a:r>
            <a:r>
              <a:rPr lang="nl-NL" dirty="0">
                <a:latin typeface="Times New Roman" panose="02020603050405020304" pitchFamily="18" charset="0"/>
                <a:cs typeface="Times New Roman" panose="02020603050405020304" pitchFamily="18" charset="0"/>
              </a:rPr>
              <a:t>Năng lực phương pháp thực nghiệm </a:t>
            </a:r>
            <a:endParaRPr lang="en-US" dirty="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		</a:t>
            </a:r>
            <a:r>
              <a:rPr lang="vi-VN" dirty="0" smtClean="0">
                <a:latin typeface="Times New Roman" panose="02020603050405020304" pitchFamily="18" charset="0"/>
                <a:cs typeface="Times New Roman" panose="02020603050405020304" pitchFamily="18" charset="0"/>
              </a:rPr>
              <a:t>- </a:t>
            </a:r>
            <a:r>
              <a:rPr lang="vi-VN" dirty="0">
                <a:latin typeface="Times New Roman" panose="02020603050405020304" pitchFamily="18" charset="0"/>
                <a:cs typeface="Times New Roman" panose="02020603050405020304" pitchFamily="18" charset="0"/>
              </a:rPr>
              <a:t>Năng lực trao đổi thông tin </a:t>
            </a:r>
            <a:endParaRPr lang="en-US" dirty="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		</a:t>
            </a:r>
            <a:r>
              <a:rPr lang="vi-VN" dirty="0" smtClean="0">
                <a:latin typeface="Times New Roman" panose="02020603050405020304" pitchFamily="18" charset="0"/>
                <a:cs typeface="Times New Roman" panose="02020603050405020304" pitchFamily="18" charset="0"/>
              </a:rPr>
              <a:t>- </a:t>
            </a:r>
            <a:r>
              <a:rPr lang="vi-VN" dirty="0">
                <a:latin typeface="Times New Roman" panose="02020603050405020304" pitchFamily="18" charset="0"/>
                <a:cs typeface="Times New Roman" panose="02020603050405020304" pitchFamily="18" charset="0"/>
              </a:rPr>
              <a:t>Năng  lực cá nhân của HS </a:t>
            </a:r>
            <a:endParaRPr lang="en-US" dirty="0">
              <a:latin typeface="Times New Roman" panose="02020603050405020304" pitchFamily="18" charset="0"/>
              <a:cs typeface="Times New Roman" panose="02020603050405020304" pitchFamily="18" charset="0"/>
            </a:endParaRPr>
          </a:p>
          <a:p>
            <a:endParaRPr lang="en-US" dirty="0"/>
          </a:p>
        </p:txBody>
      </p:sp>
      <p:sp>
        <p:nvSpPr>
          <p:cNvPr id="4" name="Title 1"/>
          <p:cNvSpPr>
            <a:spLocks noGrp="1"/>
          </p:cNvSpPr>
          <p:nvPr>
            <p:ph type="title"/>
          </p:nvPr>
        </p:nvSpPr>
        <p:spPr/>
        <p:txBody>
          <a:bodyPr/>
          <a:lstStyle/>
          <a:p>
            <a:r>
              <a:rPr lang="vi-VN" b="1" dirty="0"/>
              <a:t>MỤC TIÊU</a:t>
            </a:r>
            <a:r>
              <a:rPr lang="en-US" b="1" dirty="0"/>
              <a:t> </a:t>
            </a:r>
            <a:r>
              <a:rPr lang="en-US" b="1" dirty="0">
                <a:latin typeface="Times New Roman" panose="02020603050405020304" pitchFamily="18" charset="0"/>
                <a:cs typeface="Times New Roman" panose="02020603050405020304" pitchFamily="18" charset="0"/>
              </a:rPr>
              <a:t>BÀI HỌC</a:t>
            </a:r>
            <a:endParaRPr lang="en-US" dirty="0"/>
          </a:p>
        </p:txBody>
      </p:sp>
    </p:spTree>
    <p:extLst>
      <p:ext uri="{BB962C8B-B14F-4D97-AF65-F5344CB8AC3E}">
        <p14:creationId xmlns:p14="http://schemas.microsoft.com/office/powerpoint/2010/main" val="36642192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b="1" dirty="0"/>
              <a:t>MỤC TIÊU</a:t>
            </a:r>
            <a:r>
              <a:rPr lang="en-US" b="1" dirty="0"/>
              <a:t> </a:t>
            </a:r>
            <a:r>
              <a:rPr lang="en-US" b="1" dirty="0">
                <a:latin typeface="Times New Roman" panose="02020603050405020304" pitchFamily="18" charset="0"/>
                <a:cs typeface="Times New Roman" panose="02020603050405020304" pitchFamily="18" charset="0"/>
              </a:rPr>
              <a:t>BÀI HỌC</a:t>
            </a:r>
            <a:endParaRPr lang="en-US" dirty="0">
              <a:latin typeface="Times New Roman (Headings)"/>
            </a:endParaRPr>
          </a:p>
        </p:txBody>
      </p:sp>
      <p:sp>
        <p:nvSpPr>
          <p:cNvPr id="3" name="Content Placeholder 2"/>
          <p:cNvSpPr>
            <a:spLocks noGrp="1"/>
          </p:cNvSpPr>
          <p:nvPr>
            <p:ph idx="1"/>
          </p:nvPr>
        </p:nvSpPr>
        <p:spPr/>
        <p:txBody>
          <a:bodyPr/>
          <a:lstStyle/>
          <a:p>
            <a:r>
              <a:rPr lang="nl-NL" b="1" dirty="0">
                <a:latin typeface="Times New Roman (Headings)"/>
              </a:rPr>
              <a:t>3. Phẩm chất</a:t>
            </a:r>
            <a:endParaRPr lang="en-US" dirty="0">
              <a:latin typeface="Times New Roman (Headings)"/>
            </a:endParaRPr>
          </a:p>
          <a:p>
            <a:pPr marL="0" indent="0" algn="just">
              <a:buNone/>
            </a:pPr>
            <a:r>
              <a:rPr lang="nl-NL" b="1" dirty="0">
                <a:latin typeface="Times New Roman (Headings)"/>
              </a:rPr>
              <a:t>	</a:t>
            </a:r>
            <a:r>
              <a:rPr lang="nl-NL" b="1" dirty="0" smtClean="0">
                <a:latin typeface="Times New Roman" panose="02020603050405020304" pitchFamily="18" charset="0"/>
                <a:cs typeface="Times New Roman" panose="02020603050405020304" pitchFamily="18" charset="0"/>
              </a:rPr>
              <a:t>Phẩm </a:t>
            </a:r>
            <a:r>
              <a:rPr lang="nl-NL" b="1" dirty="0">
                <a:latin typeface="Times New Roman" panose="02020603050405020304" pitchFamily="18" charset="0"/>
                <a:cs typeface="Times New Roman" panose="02020603050405020304" pitchFamily="18" charset="0"/>
              </a:rPr>
              <a:t>chất:</a:t>
            </a:r>
            <a:r>
              <a:rPr lang="nl-NL" dirty="0">
                <a:latin typeface="Times New Roman" panose="02020603050405020304" pitchFamily="18" charset="0"/>
                <a:cs typeface="Times New Roman" panose="02020603050405020304" pitchFamily="18" charset="0"/>
              </a:rPr>
              <a:t> Giúp học sinh rèn luyện bản thân phát triển các phẩm chất tốt đẹp: yêu nước, nhân ái, chăm chỉ, trung thực, trách nhiệm.</a:t>
            </a:r>
            <a:r>
              <a:rPr lang="nl-NL" b="1"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endParaRPr lang="en-US" dirty="0">
              <a:latin typeface="Times New Roman (Headings)"/>
            </a:endParaRPr>
          </a:p>
        </p:txBody>
      </p:sp>
    </p:spTree>
    <p:extLst>
      <p:ext uri="{BB962C8B-B14F-4D97-AF65-F5344CB8AC3E}">
        <p14:creationId xmlns:p14="http://schemas.microsoft.com/office/powerpoint/2010/main" val="31397399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NỘI DUNG BÀI HỌC</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5"/>
            <a:ext cx="10515600" cy="2647901"/>
          </a:xfrm>
        </p:spPr>
        <p:txBody>
          <a:bodyPr/>
          <a:lstStyle/>
          <a:p>
            <a:r>
              <a:rPr lang="en-US" b="1" dirty="0" smtClean="0">
                <a:latin typeface="Times New Roman" panose="02020603050405020304" pitchFamily="18" charset="0"/>
                <a:cs typeface="Times New Roman" panose="02020603050405020304" pitchFamily="18" charset="0"/>
              </a:rPr>
              <a:t>I. MA SÁT NGHỈ</a:t>
            </a:r>
          </a:p>
          <a:p>
            <a:r>
              <a:rPr lang="en-US" b="1" dirty="0" smtClean="0">
                <a:latin typeface="Times New Roman" panose="02020603050405020304" pitchFamily="18" charset="0"/>
                <a:cs typeface="Times New Roman" panose="02020603050405020304" pitchFamily="18" charset="0"/>
              </a:rPr>
              <a:t>II. MA SÁT </a:t>
            </a:r>
            <a:r>
              <a:rPr lang="en-US" b="1" dirty="0" smtClean="0">
                <a:latin typeface="Times New Roman" panose="02020603050405020304" pitchFamily="18" charset="0"/>
                <a:cs typeface="Times New Roman" panose="02020603050405020304" pitchFamily="18" charset="0"/>
              </a:rPr>
              <a:t>TRƯỢT</a:t>
            </a:r>
          </a:p>
          <a:p>
            <a:r>
              <a:rPr lang="en-US" b="1" dirty="0" smtClean="0">
                <a:latin typeface="Times New Roman" panose="02020603050405020304" pitchFamily="18" charset="0"/>
                <a:cs typeface="Times New Roman" panose="02020603050405020304" pitchFamily="18" charset="0"/>
              </a:rPr>
              <a:t>III. BÀI TẬP THÍ DỤ</a:t>
            </a:r>
          </a:p>
          <a:p>
            <a:r>
              <a:rPr lang="en-US" b="1" dirty="0" smtClean="0">
                <a:latin typeface="Times New Roman" panose="02020603050405020304" pitchFamily="18" charset="0"/>
                <a:cs typeface="Times New Roman" panose="02020603050405020304" pitchFamily="18" charset="0"/>
              </a:rPr>
              <a:t>IV. LỰC MA SÁT TRONG ĐỜI SỐNG</a:t>
            </a:r>
            <a:endParaRPr lang="en-US"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275075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I. MA SÁT NGHỈ</a:t>
            </a:r>
            <a:endParaRPr lang="en-US" b="1" dirty="0">
              <a:latin typeface="Times New Roman" panose="02020603050405020304" pitchFamily="18" charset="0"/>
              <a:cs typeface="Times New Roman" panose="02020603050405020304" pitchFamily="18" charset="0"/>
            </a:endParaRPr>
          </a:p>
        </p:txBody>
      </p:sp>
      <p:sp>
        <p:nvSpPr>
          <p:cNvPr id="4" name="Rectangle 3"/>
          <p:cNvSpPr/>
          <p:nvPr/>
        </p:nvSpPr>
        <p:spPr>
          <a:xfrm>
            <a:off x="3555107" y="2664317"/>
            <a:ext cx="8373292" cy="156755"/>
          </a:xfrm>
          <a:prstGeom prst="rect">
            <a:avLst/>
          </a:prstGeom>
          <a:blipFill>
            <a:blip r:embed="rId3"/>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6154616" y="1958923"/>
            <a:ext cx="1371600" cy="705394"/>
          </a:xfrm>
          <a:prstGeom prst="rect">
            <a:avLst/>
          </a:prstGeom>
          <a:solidFill>
            <a:srgbClr val="9B2A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p:nvPr/>
        </p:nvCxnSpPr>
        <p:spPr>
          <a:xfrm>
            <a:off x="7512148" y="2311620"/>
            <a:ext cx="862149" cy="0"/>
          </a:xfrm>
          <a:prstGeom prst="straightConnector1">
            <a:avLst/>
          </a:prstGeom>
          <a:ln w="762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5875942" y="2646900"/>
            <a:ext cx="862149" cy="0"/>
          </a:xfrm>
          <a:prstGeom prst="straightConnector1">
            <a:avLst/>
          </a:prstGeom>
          <a:ln w="76200">
            <a:solidFill>
              <a:srgbClr val="E80ECE"/>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0"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1" name="Object 10"/>
          <p:cNvGraphicFramePr>
            <a:graphicFrameLocks noChangeAspect="1"/>
          </p:cNvGraphicFramePr>
          <p:nvPr>
            <p:extLst>
              <p:ext uri="{D42A27DB-BD31-4B8C-83A1-F6EECF244321}">
                <p14:modId xmlns:p14="http://schemas.microsoft.com/office/powerpoint/2010/main" val="2683615620"/>
              </p:ext>
            </p:extLst>
          </p:nvPr>
        </p:nvGraphicFramePr>
        <p:xfrm>
          <a:off x="7952936" y="1617530"/>
          <a:ext cx="431075" cy="580293"/>
        </p:xfrm>
        <a:graphic>
          <a:graphicData uri="http://schemas.openxmlformats.org/presentationml/2006/ole">
            <mc:AlternateContent xmlns:mc="http://schemas.openxmlformats.org/markup-compatibility/2006">
              <mc:Choice xmlns:v="urn:schemas-microsoft-com:vml" Requires="v">
                <p:oleObj spid="_x0000_s1069" name="Equation" r:id="rId4" imgW="164885" imgH="215619" progId="Equation.3">
                  <p:embed/>
                </p:oleObj>
              </mc:Choice>
              <mc:Fallback>
                <p:oleObj name="Equation" r:id="rId4" imgW="164885" imgH="215619" progId="Equation.3">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52936" y="1617530"/>
                        <a:ext cx="431075" cy="580293"/>
                      </a:xfrm>
                      <a:prstGeom prst="rect">
                        <a:avLst/>
                      </a:prstGeom>
                      <a:noFill/>
                    </p:spPr>
                  </p:pic>
                </p:oleObj>
              </mc:Fallback>
            </mc:AlternateContent>
          </a:graphicData>
        </a:graphic>
      </p:graphicFrame>
      <p:sp>
        <p:nvSpPr>
          <p:cNvPr id="12"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3" name="Object 12"/>
          <p:cNvGraphicFramePr>
            <a:graphicFrameLocks noChangeAspect="1"/>
          </p:cNvGraphicFramePr>
          <p:nvPr>
            <p:extLst>
              <p:ext uri="{D42A27DB-BD31-4B8C-83A1-F6EECF244321}">
                <p14:modId xmlns:p14="http://schemas.microsoft.com/office/powerpoint/2010/main" val="74761194"/>
              </p:ext>
            </p:extLst>
          </p:nvPr>
        </p:nvGraphicFramePr>
        <p:xfrm>
          <a:off x="5322799" y="1844372"/>
          <a:ext cx="831817" cy="724486"/>
        </p:xfrm>
        <a:graphic>
          <a:graphicData uri="http://schemas.openxmlformats.org/presentationml/2006/ole">
            <mc:AlternateContent xmlns:mc="http://schemas.openxmlformats.org/markup-compatibility/2006">
              <mc:Choice xmlns:v="urn:schemas-microsoft-com:vml" Requires="v">
                <p:oleObj spid="_x0000_s1070" name="Equation" r:id="rId6" imgW="291973" imgH="253890" progId="Equation.3">
                  <p:embed/>
                </p:oleObj>
              </mc:Choice>
              <mc:Fallback>
                <p:oleObj name="Equation" r:id="rId6" imgW="291973" imgH="253890"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22799" y="1844372"/>
                        <a:ext cx="831817" cy="724486"/>
                      </a:xfrm>
                      <a:prstGeom prst="rect">
                        <a:avLst/>
                      </a:prstGeom>
                      <a:noFill/>
                    </p:spPr>
                  </p:pic>
                </p:oleObj>
              </mc:Fallback>
            </mc:AlternateContent>
          </a:graphicData>
        </a:graphic>
      </p:graphicFrame>
      <p:cxnSp>
        <p:nvCxnSpPr>
          <p:cNvPr id="16" name="Straight Arrow Connector 15"/>
          <p:cNvCxnSpPr/>
          <p:nvPr/>
        </p:nvCxnSpPr>
        <p:spPr>
          <a:xfrm>
            <a:off x="6850967" y="1349993"/>
            <a:ext cx="0" cy="975695"/>
          </a:xfrm>
          <a:prstGeom prst="straightConnector1">
            <a:avLst/>
          </a:prstGeom>
          <a:ln w="38100">
            <a:solidFill>
              <a:srgbClr val="00B05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6850967" y="2319156"/>
            <a:ext cx="0" cy="975695"/>
          </a:xfrm>
          <a:prstGeom prst="straightConnector1">
            <a:avLst/>
          </a:prstGeom>
          <a:ln w="38100">
            <a:solidFill>
              <a:srgbClr val="FF0000"/>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0" name="Rectangle 6"/>
          <p:cNvSpPr>
            <a:spLocks noChangeArrowheads="1"/>
          </p:cNvSpPr>
          <p:nvPr/>
        </p:nvSpPr>
        <p:spPr bwMode="auto">
          <a:xfrm>
            <a:off x="5106909" y="3962064"/>
            <a:ext cx="22508320"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21" name="Object 20"/>
          <p:cNvGraphicFramePr>
            <a:graphicFrameLocks noChangeAspect="1"/>
          </p:cNvGraphicFramePr>
          <p:nvPr>
            <p:extLst>
              <p:ext uri="{D42A27DB-BD31-4B8C-83A1-F6EECF244321}">
                <p14:modId xmlns:p14="http://schemas.microsoft.com/office/powerpoint/2010/main" val="986034247"/>
              </p:ext>
            </p:extLst>
          </p:nvPr>
        </p:nvGraphicFramePr>
        <p:xfrm>
          <a:off x="6963844" y="2916531"/>
          <a:ext cx="422031" cy="580293"/>
        </p:xfrm>
        <a:graphic>
          <a:graphicData uri="http://schemas.openxmlformats.org/presentationml/2006/ole">
            <mc:AlternateContent xmlns:mc="http://schemas.openxmlformats.org/markup-compatibility/2006">
              <mc:Choice xmlns:v="urn:schemas-microsoft-com:vml" Requires="v">
                <p:oleObj spid="_x0000_s1071" name="Equation" r:id="rId8" imgW="152268" imgH="203024" progId="Equation.3">
                  <p:embed/>
                </p:oleObj>
              </mc:Choice>
              <mc:Fallback>
                <p:oleObj name="Equation" r:id="rId8" imgW="152268" imgH="203024" progId="Equation.3">
                  <p:embed/>
                  <p:pic>
                    <p:nvPicPr>
                      <p:cNvPr id="0" name="Object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963844" y="2916531"/>
                        <a:ext cx="422031" cy="580293"/>
                      </a:xfrm>
                      <a:prstGeom prst="rect">
                        <a:avLst/>
                      </a:prstGeom>
                      <a:noFill/>
                    </p:spPr>
                  </p:pic>
                </p:oleObj>
              </mc:Fallback>
            </mc:AlternateContent>
          </a:graphicData>
        </a:graphic>
      </p:graphicFrame>
      <p:sp>
        <p:nvSpPr>
          <p:cNvPr id="22" name="Rectangle 8"/>
          <p:cNvSpPr>
            <a:spLocks noChangeArrowheads="1"/>
          </p:cNvSpPr>
          <p:nvPr/>
        </p:nvSpPr>
        <p:spPr bwMode="auto">
          <a:xfrm>
            <a:off x="5106909" y="2237794"/>
            <a:ext cx="23151406"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23" name="Object 22"/>
          <p:cNvGraphicFramePr>
            <a:graphicFrameLocks noChangeAspect="1"/>
          </p:cNvGraphicFramePr>
          <p:nvPr>
            <p:extLst>
              <p:ext uri="{D42A27DB-BD31-4B8C-83A1-F6EECF244321}">
                <p14:modId xmlns:p14="http://schemas.microsoft.com/office/powerpoint/2010/main" val="3096804605"/>
              </p:ext>
            </p:extLst>
          </p:nvPr>
        </p:nvGraphicFramePr>
        <p:xfrm>
          <a:off x="6963844" y="1192261"/>
          <a:ext cx="506437" cy="633046"/>
        </p:xfrm>
        <a:graphic>
          <a:graphicData uri="http://schemas.openxmlformats.org/presentationml/2006/ole">
            <mc:AlternateContent xmlns:mc="http://schemas.openxmlformats.org/markup-compatibility/2006">
              <mc:Choice xmlns:v="urn:schemas-microsoft-com:vml" Requires="v">
                <p:oleObj spid="_x0000_s1072" name="Equation" r:id="rId10" imgW="177569" imgH="215619" progId="Equation.3">
                  <p:embed/>
                </p:oleObj>
              </mc:Choice>
              <mc:Fallback>
                <p:oleObj name="Equation" r:id="rId10" imgW="177569" imgH="215619" progId="Equation.3">
                  <p:embed/>
                  <p:pic>
                    <p:nvPicPr>
                      <p:cNvPr id="0" name="Object 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963844" y="1192261"/>
                        <a:ext cx="506437" cy="633046"/>
                      </a:xfrm>
                      <a:prstGeom prst="rect">
                        <a:avLst/>
                      </a:prstGeom>
                      <a:noFill/>
                    </p:spPr>
                  </p:pic>
                </p:oleObj>
              </mc:Fallback>
            </mc:AlternateContent>
          </a:graphicData>
        </a:graphic>
      </p:graphicFrame>
      <p:sp>
        <p:nvSpPr>
          <p:cNvPr id="24" name="TextBox 23"/>
          <p:cNvSpPr txBox="1"/>
          <p:nvPr/>
        </p:nvSpPr>
        <p:spPr>
          <a:xfrm>
            <a:off x="553851" y="3569893"/>
            <a:ext cx="11051995" cy="954107"/>
          </a:xfrm>
          <a:prstGeom prst="rect">
            <a:avLst/>
          </a:prstGeom>
          <a:noFill/>
        </p:spPr>
        <p:txBody>
          <a:bodyPr wrap="square" rtlCol="0">
            <a:spAutoFit/>
          </a:bodyPr>
          <a:lstStyle/>
          <a:p>
            <a:pPr algn="just"/>
            <a:r>
              <a:rPr lang="en-US" sz="2800" dirty="0" err="1" smtClean="0">
                <a:latin typeface="Times New Roman" panose="02020603050405020304" pitchFamily="18" charset="0"/>
                <a:cs typeface="Times New Roman" panose="02020603050405020304" pitchFamily="18" charset="0"/>
              </a:rPr>
              <a:t>Trọng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lực</a:t>
            </a:r>
            <a:r>
              <a:rPr lang="en-US" sz="2800" dirty="0" smtClean="0">
                <a:latin typeface="Times New Roman" panose="02020603050405020304" pitchFamily="18" charset="0"/>
                <a:cs typeface="Times New Roman" panose="02020603050405020304" pitchFamily="18" charset="0"/>
              </a:rPr>
              <a:t> P </a:t>
            </a:r>
            <a:r>
              <a:rPr lang="en-US" sz="2800" dirty="0" err="1" smtClean="0">
                <a:latin typeface="Times New Roman" panose="02020603050405020304" pitchFamily="18" charset="0"/>
                <a:cs typeface="Times New Roman" panose="02020603050405020304" pitchFamily="18" charset="0"/>
              </a:rPr>
              <a:t>và</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phản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lực</a:t>
            </a:r>
            <a:r>
              <a:rPr lang="en-US" sz="2800" dirty="0" smtClean="0">
                <a:latin typeface="Times New Roman" panose="02020603050405020304" pitchFamily="18" charset="0"/>
                <a:cs typeface="Times New Roman" panose="02020603050405020304" pitchFamily="18" charset="0"/>
              </a:rPr>
              <a:t> N </a:t>
            </a:r>
            <a:r>
              <a:rPr lang="en-US" sz="2800" dirty="0" err="1" smtClean="0">
                <a:latin typeface="Times New Roman" panose="02020603050405020304" pitchFamily="18" charset="0"/>
                <a:cs typeface="Times New Roman" panose="02020603050405020304" pitchFamily="18" charset="0"/>
              </a:rPr>
              <a:t>cân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bằng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nên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triệt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tiêu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lẫn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nhau</a:t>
            </a:r>
            <a:r>
              <a:rPr lang="en-US" sz="2800" dirty="0" smtClean="0">
                <a:latin typeface="Times New Roman" panose="02020603050405020304" pitchFamily="18" charset="0"/>
                <a:cs typeface="Times New Roman" panose="02020603050405020304" pitchFamily="18" charset="0"/>
              </a:rPr>
              <a:t> =&gt; </a:t>
            </a:r>
            <a:r>
              <a:rPr lang="en-US" sz="2800" dirty="0" err="1" smtClean="0">
                <a:latin typeface="Times New Roman" panose="02020603050405020304" pitchFamily="18" charset="0"/>
                <a:cs typeface="Times New Roman" panose="02020603050405020304" pitchFamily="18" charset="0"/>
              </a:rPr>
              <a:t>vật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không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chuyển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động</a:t>
            </a:r>
            <a:endParaRPr lang="en-US" sz="2800" dirty="0" smtClean="0">
              <a:latin typeface="Times New Roman" panose="02020603050405020304" pitchFamily="18" charset="0"/>
              <a:cs typeface="Times New Roman" panose="02020603050405020304" pitchFamily="18" charset="0"/>
            </a:endParaRPr>
          </a:p>
        </p:txBody>
      </p:sp>
      <p:sp>
        <p:nvSpPr>
          <p:cNvPr id="25" name="TextBox 24"/>
          <p:cNvSpPr txBox="1"/>
          <p:nvPr/>
        </p:nvSpPr>
        <p:spPr>
          <a:xfrm>
            <a:off x="553850" y="4543865"/>
            <a:ext cx="11051996" cy="954107"/>
          </a:xfrm>
          <a:prstGeom prst="rect">
            <a:avLst/>
          </a:prstGeom>
          <a:noFill/>
        </p:spPr>
        <p:txBody>
          <a:bodyPr wrap="square" rtlCol="0">
            <a:spAutoFit/>
          </a:bodyPr>
          <a:lstStyle/>
          <a:p>
            <a:pPr algn="just"/>
            <a:r>
              <a:rPr lang="en-US" sz="2800" dirty="0" err="1" smtClean="0">
                <a:latin typeface="Times New Roman" panose="02020603050405020304" pitchFamily="18" charset="0"/>
                <a:cs typeface="Times New Roman" panose="02020603050405020304" pitchFamily="18" charset="0"/>
              </a:rPr>
              <a:t>Dưới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tác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dụng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lực</a:t>
            </a:r>
            <a:r>
              <a:rPr lang="en-US" sz="28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F </a:t>
            </a:r>
            <a:r>
              <a:rPr lang="en-US" sz="2800" dirty="0" err="1" smtClean="0">
                <a:latin typeface="Times New Roman" panose="02020603050405020304" pitchFamily="18" charset="0"/>
                <a:cs typeface="Times New Roman" panose="02020603050405020304" pitchFamily="18" charset="0"/>
              </a:rPr>
              <a:t>vật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không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chuyển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động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suy</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ra</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có</a:t>
            </a:r>
            <a:r>
              <a:rPr lang="en-US" sz="2800" dirty="0" smtClean="0">
                <a:latin typeface="Times New Roman" panose="02020603050405020304" pitchFamily="18" charset="0"/>
                <a:cs typeface="Times New Roman" panose="02020603050405020304" pitchFamily="18" charset="0"/>
              </a:rPr>
              <a:t> 1 </a:t>
            </a:r>
            <a:r>
              <a:rPr lang="en-US" sz="2800" dirty="0" err="1" smtClean="0">
                <a:latin typeface="Times New Roman" panose="02020603050405020304" pitchFamily="18" charset="0"/>
                <a:cs typeface="Times New Roman" panose="02020603050405020304" pitchFamily="18" charset="0"/>
              </a:rPr>
              <a:t>lực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cân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bằng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với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lực</a:t>
            </a:r>
            <a:r>
              <a:rPr lang="en-US" sz="2800" dirty="0" smtClean="0">
                <a:latin typeface="Times New Roman" panose="02020603050405020304" pitchFamily="18" charset="0"/>
                <a:cs typeface="Times New Roman" panose="02020603050405020304" pitchFamily="18" charset="0"/>
              </a:rPr>
              <a:t> F, </a:t>
            </a:r>
            <a:r>
              <a:rPr lang="en-US" sz="2800" dirty="0" err="1" smtClean="0">
                <a:latin typeface="Times New Roman" panose="02020603050405020304" pitchFamily="18" charset="0"/>
                <a:cs typeface="Times New Roman" panose="02020603050405020304" pitchFamily="18" charset="0"/>
              </a:rPr>
              <a:t>đó</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là</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lực</a:t>
            </a:r>
            <a:r>
              <a:rPr lang="en-US" sz="2800" dirty="0" smtClean="0">
                <a:latin typeface="Times New Roman" panose="02020603050405020304" pitchFamily="18" charset="0"/>
                <a:cs typeface="Times New Roman" panose="02020603050405020304" pitchFamily="18" charset="0"/>
              </a:rPr>
              <a:t> ma </a:t>
            </a:r>
            <a:r>
              <a:rPr lang="en-US" sz="2800" dirty="0" err="1" smtClean="0">
                <a:latin typeface="Times New Roman" panose="02020603050405020304" pitchFamily="18" charset="0"/>
                <a:cs typeface="Times New Roman" panose="02020603050405020304" pitchFamily="18" charset="0"/>
              </a:rPr>
              <a:t>sát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nghỉ</a:t>
            </a:r>
            <a:r>
              <a:rPr lang="en-US"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
        <p:nvSpPr>
          <p:cNvPr id="26" name="TextBox 25"/>
          <p:cNvSpPr txBox="1"/>
          <p:nvPr/>
        </p:nvSpPr>
        <p:spPr>
          <a:xfrm>
            <a:off x="5106909" y="5256227"/>
            <a:ext cx="5641145" cy="523220"/>
          </a:xfrm>
          <a:prstGeom prst="rect">
            <a:avLst/>
          </a:prstGeom>
          <a:noFill/>
        </p:spPr>
        <p:txBody>
          <a:bodyPr wrap="square" rtlCol="0">
            <a:spAutoFit/>
          </a:bodyPr>
          <a:lstStyle/>
          <a:p>
            <a:pPr algn="just"/>
            <a:r>
              <a:rPr lang="en-US" sz="2800" b="1" dirty="0" err="1" smtClean="0">
                <a:latin typeface="Times New Roman" panose="02020603050405020304" pitchFamily="18" charset="0"/>
                <a:cs typeface="Times New Roman" panose="02020603050405020304" pitchFamily="18" charset="0"/>
              </a:rPr>
              <a:t>F</a:t>
            </a:r>
            <a:r>
              <a:rPr lang="en-US" sz="2800" b="1" baseline="-25000" dirty="0" err="1" smtClean="0">
                <a:latin typeface="Times New Roman" panose="02020603050405020304" pitchFamily="18" charset="0"/>
                <a:cs typeface="Times New Roman" panose="02020603050405020304" pitchFamily="18" charset="0"/>
              </a:rPr>
              <a:t>msn</a:t>
            </a:r>
            <a:r>
              <a:rPr lang="en-US" sz="2800" b="1" dirty="0" smtClean="0">
                <a:latin typeface="Times New Roman" panose="02020603050405020304" pitchFamily="18" charset="0"/>
                <a:cs typeface="Times New Roman" panose="02020603050405020304" pitchFamily="18" charset="0"/>
              </a:rPr>
              <a:t> = F</a:t>
            </a:r>
            <a:endParaRPr lang="en-US" sz="2800" b="1" dirty="0">
              <a:latin typeface="Times New Roman" panose="02020603050405020304" pitchFamily="18" charset="0"/>
              <a:cs typeface="Times New Roman" panose="02020603050405020304" pitchFamily="18" charset="0"/>
            </a:endParaRPr>
          </a:p>
        </p:txBody>
      </p:sp>
      <p:sp>
        <p:nvSpPr>
          <p:cNvPr id="27" name="TextBox 26"/>
          <p:cNvSpPr txBox="1"/>
          <p:nvPr/>
        </p:nvSpPr>
        <p:spPr>
          <a:xfrm>
            <a:off x="553850" y="5781822"/>
            <a:ext cx="11051996" cy="954107"/>
          </a:xfrm>
          <a:prstGeom prst="rect">
            <a:avLst/>
          </a:prstGeom>
          <a:noFill/>
        </p:spPr>
        <p:txBody>
          <a:bodyPr wrap="square" rtlCol="0">
            <a:spAutoFit/>
          </a:bodyPr>
          <a:lstStyle/>
          <a:p>
            <a:pPr algn="just"/>
            <a:r>
              <a:rPr lang="en-US" sz="2800" dirty="0" err="1" smtClean="0">
                <a:latin typeface="Times New Roman" panose="02020603050405020304" pitchFamily="18" charset="0"/>
                <a:cs typeface="Times New Roman" panose="02020603050405020304" pitchFamily="18" charset="0"/>
              </a:rPr>
              <a:t>Khi</a:t>
            </a:r>
            <a:r>
              <a:rPr lang="en-US" sz="2800" dirty="0" smtClean="0">
                <a:latin typeface="Times New Roman" panose="02020603050405020304" pitchFamily="18" charset="0"/>
                <a:cs typeface="Times New Roman" panose="02020603050405020304" pitchFamily="18" charset="0"/>
              </a:rPr>
              <a:t> F </a:t>
            </a:r>
            <a:r>
              <a:rPr lang="en-US" sz="2800" dirty="0" smtClean="0">
                <a:latin typeface="Times New Roman" panose="02020603050405020304" pitchFamily="18" charset="0"/>
                <a:cs typeface="Times New Roman" panose="02020603050405020304" pitchFamily="18" charset="0"/>
                <a:sym typeface="Symbol" panose="05050102010706020507" pitchFamily="18" charset="2"/>
              </a:rPr>
              <a:t> </a:t>
            </a:r>
            <a:r>
              <a:rPr lang="en-US" sz="2800" dirty="0" err="1" smtClean="0">
                <a:latin typeface="Times New Roman" panose="02020603050405020304" pitchFamily="18" charset="0"/>
                <a:cs typeface="Times New Roman" panose="02020603050405020304" pitchFamily="18" charset="0"/>
                <a:sym typeface="Symbol" panose="05050102010706020507" pitchFamily="18" charset="2"/>
              </a:rPr>
              <a:t>F</a:t>
            </a:r>
            <a:r>
              <a:rPr lang="en-US" sz="2800" baseline="-25000" dirty="0" err="1" smtClean="0">
                <a:latin typeface="Times New Roman" panose="02020603050405020304" pitchFamily="18" charset="0"/>
                <a:cs typeface="Times New Roman" panose="02020603050405020304" pitchFamily="18" charset="0"/>
                <a:sym typeface="Symbol" panose="05050102010706020507" pitchFamily="18" charset="2"/>
              </a:rPr>
              <a:t>o</a:t>
            </a:r>
            <a:r>
              <a:rPr lang="en-US" sz="2800" dirty="0" smtClean="0">
                <a:latin typeface="Times New Roman" panose="02020603050405020304" pitchFamily="18" charset="0"/>
                <a:cs typeface="Times New Roman" panose="02020603050405020304" pitchFamily="18" charset="0"/>
                <a:sym typeface="Symbol" panose="05050102010706020507" pitchFamily="18" charset="2"/>
              </a:rPr>
              <a:t> </a:t>
            </a:r>
            <a:r>
              <a:rPr lang="en-US" sz="2800" dirty="0" err="1" smtClean="0">
                <a:latin typeface="Times New Roman" panose="02020603050405020304" pitchFamily="18" charset="0"/>
                <a:cs typeface="Times New Roman" panose="02020603050405020304" pitchFamily="18" charset="0"/>
              </a:rPr>
              <a:t>vật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bắt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đầu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chuyển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động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thì</a:t>
            </a:r>
            <a:r>
              <a:rPr lang="en-US" sz="2800" dirty="0" smtClean="0">
                <a:latin typeface="Times New Roman" panose="02020603050405020304" pitchFamily="18" charset="0"/>
                <a:cs typeface="Times New Roman" panose="02020603050405020304" pitchFamily="18" charset="0"/>
              </a:rPr>
              <a:t> ma </a:t>
            </a:r>
            <a:r>
              <a:rPr lang="en-US" sz="2800" dirty="0" err="1" smtClean="0">
                <a:latin typeface="Times New Roman" panose="02020603050405020304" pitchFamily="18" charset="0"/>
                <a:cs typeface="Times New Roman" panose="02020603050405020304" pitchFamily="18" charset="0"/>
              </a:rPr>
              <a:t>sát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nghỉ</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sẽ</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mất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và</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F</a:t>
            </a:r>
            <a:r>
              <a:rPr lang="en-US" sz="2800" baseline="-25000" dirty="0" err="1" smtClean="0">
                <a:latin typeface="Times New Roman" panose="02020603050405020304" pitchFamily="18" charset="0"/>
                <a:cs typeface="Times New Roman" panose="02020603050405020304" pitchFamily="18" charset="0"/>
              </a:rPr>
              <a:t>o</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gọi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là</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lực</a:t>
            </a:r>
            <a:r>
              <a:rPr lang="en-US" sz="2800" dirty="0" smtClean="0">
                <a:latin typeface="Times New Roman" panose="02020603050405020304" pitchFamily="18" charset="0"/>
                <a:cs typeface="Times New Roman" panose="02020603050405020304" pitchFamily="18" charset="0"/>
              </a:rPr>
              <a:t> ma </a:t>
            </a:r>
            <a:r>
              <a:rPr lang="en-US" sz="2800" dirty="0" err="1" smtClean="0">
                <a:latin typeface="Times New Roman" panose="02020603050405020304" pitchFamily="18" charset="0"/>
                <a:cs typeface="Times New Roman" panose="02020603050405020304" pitchFamily="18" charset="0"/>
              </a:rPr>
              <a:t>sát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nghỉ</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cực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đại</a:t>
            </a:r>
            <a:r>
              <a:rPr lang="en-US" sz="2800" dirty="0" smtClean="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7245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0-#ppt_w/2"/>
                                          </p:val>
                                        </p:tav>
                                        <p:tav tm="100000">
                                          <p:val>
                                            <p:strVal val="#ppt_x"/>
                                          </p:val>
                                        </p:tav>
                                      </p:tavLst>
                                    </p:anim>
                                    <p:anim calcmode="lin" valueType="num">
                                      <p:cBhvr additive="base">
                                        <p:cTn id="13"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1"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fade">
                                      <p:cBhvr>
                                        <p:cTn id="24" dur="500"/>
                                        <p:tgtEl>
                                          <p:spTgt spid="15"/>
                                        </p:tgtEl>
                                      </p:cBhvr>
                                    </p:animEffect>
                                  </p:childTnLst>
                                </p:cTn>
                              </p:par>
                              <p:par>
                                <p:cTn id="25" presetID="10" presetClass="entr" presetSubtype="0" fill="hold" nodeType="with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fade">
                                      <p:cBhvr>
                                        <p:cTn id="27" dur="500"/>
                                        <p:tgtEl>
                                          <p:spTgt spid="2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fade">
                                      <p:cBhvr>
                                        <p:cTn id="32" dur="500"/>
                                        <p:tgtEl>
                                          <p:spTgt spid="16"/>
                                        </p:tgtEl>
                                      </p:cBhvr>
                                    </p:animEffect>
                                  </p:childTnLst>
                                </p:cTn>
                              </p:par>
                              <p:par>
                                <p:cTn id="33" presetID="10" presetClass="entr" presetSubtype="0" fill="hold" nodeType="withEffect">
                                  <p:stCondLst>
                                    <p:cond delay="0"/>
                                  </p:stCondLst>
                                  <p:childTnLst>
                                    <p:set>
                                      <p:cBhvr>
                                        <p:cTn id="34" dur="1" fill="hold">
                                          <p:stCondLst>
                                            <p:cond delay="0"/>
                                          </p:stCondLst>
                                        </p:cTn>
                                        <p:tgtEl>
                                          <p:spTgt spid="23"/>
                                        </p:tgtEl>
                                        <p:attrNameLst>
                                          <p:attrName>style.visibility</p:attrName>
                                        </p:attrNameLst>
                                      </p:cBhvr>
                                      <p:to>
                                        <p:strVal val="visible"/>
                                      </p:to>
                                    </p:set>
                                    <p:animEffect transition="in" filter="fade">
                                      <p:cBhvr>
                                        <p:cTn id="35" dur="500"/>
                                        <p:tgtEl>
                                          <p:spTgt spid="23"/>
                                        </p:tgtEl>
                                      </p:cBhvr>
                                    </p:animEffect>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24"/>
                                        </p:tgtEl>
                                        <p:attrNameLst>
                                          <p:attrName>style.visibility</p:attrName>
                                        </p:attrNameLst>
                                      </p:cBhvr>
                                      <p:to>
                                        <p:strVal val="visible"/>
                                      </p:to>
                                    </p:set>
                                    <p:animEffect transition="in" filter="fade">
                                      <p:cBhvr>
                                        <p:cTn id="40" dur="1000"/>
                                        <p:tgtEl>
                                          <p:spTgt spid="24"/>
                                        </p:tgtEl>
                                      </p:cBhvr>
                                    </p:animEffect>
                                    <p:anim calcmode="lin" valueType="num">
                                      <p:cBhvr>
                                        <p:cTn id="41" dur="1000" fill="hold"/>
                                        <p:tgtEl>
                                          <p:spTgt spid="24"/>
                                        </p:tgtEl>
                                        <p:attrNameLst>
                                          <p:attrName>ppt_x</p:attrName>
                                        </p:attrNameLst>
                                      </p:cBhvr>
                                      <p:tavLst>
                                        <p:tav tm="0">
                                          <p:val>
                                            <p:strVal val="#ppt_x"/>
                                          </p:val>
                                        </p:tav>
                                        <p:tav tm="100000">
                                          <p:val>
                                            <p:strVal val="#ppt_x"/>
                                          </p:val>
                                        </p:tav>
                                      </p:tavLst>
                                    </p:anim>
                                    <p:anim calcmode="lin" valueType="num">
                                      <p:cBhvr>
                                        <p:cTn id="42"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fade">
                                      <p:cBhvr>
                                        <p:cTn id="47" dur="500"/>
                                        <p:tgtEl>
                                          <p:spTgt spid="7"/>
                                        </p:tgtEl>
                                      </p:cBhvr>
                                    </p:animEffect>
                                  </p:childTnLst>
                                </p:cTn>
                              </p:par>
                              <p:par>
                                <p:cTn id="48" presetID="10" presetClass="entr" presetSubtype="0" fill="hold" nodeType="withEffect">
                                  <p:stCondLst>
                                    <p:cond delay="0"/>
                                  </p:stCondLst>
                                  <p:childTnLst>
                                    <p:set>
                                      <p:cBhvr>
                                        <p:cTn id="49" dur="1" fill="hold">
                                          <p:stCondLst>
                                            <p:cond delay="0"/>
                                          </p:stCondLst>
                                        </p:cTn>
                                        <p:tgtEl>
                                          <p:spTgt spid="11"/>
                                        </p:tgtEl>
                                        <p:attrNameLst>
                                          <p:attrName>style.visibility</p:attrName>
                                        </p:attrNameLst>
                                      </p:cBhvr>
                                      <p:to>
                                        <p:strVal val="visible"/>
                                      </p:to>
                                    </p:set>
                                    <p:animEffect transition="in" filter="fade">
                                      <p:cBhvr>
                                        <p:cTn id="50" dur="500"/>
                                        <p:tgtEl>
                                          <p:spTgt spid="11"/>
                                        </p:tgtEl>
                                      </p:cBhvr>
                                    </p:animEffect>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25"/>
                                        </p:tgtEl>
                                        <p:attrNameLst>
                                          <p:attrName>style.visibility</p:attrName>
                                        </p:attrNameLst>
                                      </p:cBhvr>
                                      <p:to>
                                        <p:strVal val="visible"/>
                                      </p:to>
                                    </p:set>
                                    <p:animEffect transition="in" filter="fade">
                                      <p:cBhvr>
                                        <p:cTn id="55" dur="1000"/>
                                        <p:tgtEl>
                                          <p:spTgt spid="25"/>
                                        </p:tgtEl>
                                      </p:cBhvr>
                                    </p:animEffect>
                                    <p:anim calcmode="lin" valueType="num">
                                      <p:cBhvr>
                                        <p:cTn id="56" dur="1000" fill="hold"/>
                                        <p:tgtEl>
                                          <p:spTgt spid="25"/>
                                        </p:tgtEl>
                                        <p:attrNameLst>
                                          <p:attrName>ppt_x</p:attrName>
                                        </p:attrNameLst>
                                      </p:cBhvr>
                                      <p:tavLst>
                                        <p:tav tm="0">
                                          <p:val>
                                            <p:strVal val="#ppt_x"/>
                                          </p:val>
                                        </p:tav>
                                        <p:tav tm="100000">
                                          <p:val>
                                            <p:strVal val="#ppt_x"/>
                                          </p:val>
                                        </p:tav>
                                      </p:tavLst>
                                    </p:anim>
                                    <p:anim calcmode="lin" valueType="num">
                                      <p:cBhvr>
                                        <p:cTn id="57"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8"/>
                                        </p:tgtEl>
                                        <p:attrNameLst>
                                          <p:attrName>style.visibility</p:attrName>
                                        </p:attrNameLst>
                                      </p:cBhvr>
                                      <p:to>
                                        <p:strVal val="visible"/>
                                      </p:to>
                                    </p:set>
                                    <p:animEffect transition="in" filter="fade">
                                      <p:cBhvr>
                                        <p:cTn id="62" dur="500"/>
                                        <p:tgtEl>
                                          <p:spTgt spid="8"/>
                                        </p:tgtEl>
                                      </p:cBhvr>
                                    </p:animEffect>
                                  </p:childTnLst>
                                </p:cTn>
                              </p:par>
                              <p:par>
                                <p:cTn id="63" presetID="10" presetClass="entr" presetSubtype="0" fill="hold" nodeType="withEffect">
                                  <p:stCondLst>
                                    <p:cond delay="0"/>
                                  </p:stCondLst>
                                  <p:childTnLst>
                                    <p:set>
                                      <p:cBhvr>
                                        <p:cTn id="64" dur="1" fill="hold">
                                          <p:stCondLst>
                                            <p:cond delay="0"/>
                                          </p:stCondLst>
                                        </p:cTn>
                                        <p:tgtEl>
                                          <p:spTgt spid="13"/>
                                        </p:tgtEl>
                                        <p:attrNameLst>
                                          <p:attrName>style.visibility</p:attrName>
                                        </p:attrNameLst>
                                      </p:cBhvr>
                                      <p:to>
                                        <p:strVal val="visible"/>
                                      </p:to>
                                    </p:set>
                                    <p:animEffect transition="in" filter="fade">
                                      <p:cBhvr>
                                        <p:cTn id="65" dur="500"/>
                                        <p:tgtEl>
                                          <p:spTgt spid="13"/>
                                        </p:tgtEl>
                                      </p:cBhvr>
                                    </p:animEffect>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26"/>
                                        </p:tgtEl>
                                        <p:attrNameLst>
                                          <p:attrName>style.visibility</p:attrName>
                                        </p:attrNameLst>
                                      </p:cBhvr>
                                      <p:to>
                                        <p:strVal val="visible"/>
                                      </p:to>
                                    </p:set>
                                    <p:animEffect transition="in" filter="fade">
                                      <p:cBhvr>
                                        <p:cTn id="70" dur="1000"/>
                                        <p:tgtEl>
                                          <p:spTgt spid="26"/>
                                        </p:tgtEl>
                                      </p:cBhvr>
                                    </p:animEffect>
                                    <p:anim calcmode="lin" valueType="num">
                                      <p:cBhvr>
                                        <p:cTn id="71" dur="1000" fill="hold"/>
                                        <p:tgtEl>
                                          <p:spTgt spid="26"/>
                                        </p:tgtEl>
                                        <p:attrNameLst>
                                          <p:attrName>ppt_x</p:attrName>
                                        </p:attrNameLst>
                                      </p:cBhvr>
                                      <p:tavLst>
                                        <p:tav tm="0">
                                          <p:val>
                                            <p:strVal val="#ppt_x"/>
                                          </p:val>
                                        </p:tav>
                                        <p:tav tm="100000">
                                          <p:val>
                                            <p:strVal val="#ppt_x"/>
                                          </p:val>
                                        </p:tav>
                                      </p:tavLst>
                                    </p:anim>
                                    <p:anim calcmode="lin" valueType="num">
                                      <p:cBhvr>
                                        <p:cTn id="72"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27"/>
                                        </p:tgtEl>
                                        <p:attrNameLst>
                                          <p:attrName>style.visibility</p:attrName>
                                        </p:attrNameLst>
                                      </p:cBhvr>
                                      <p:to>
                                        <p:strVal val="visible"/>
                                      </p:to>
                                    </p:set>
                                    <p:animEffect transition="in" filter="fade">
                                      <p:cBhvr>
                                        <p:cTn id="77" dur="1000"/>
                                        <p:tgtEl>
                                          <p:spTgt spid="27"/>
                                        </p:tgtEl>
                                      </p:cBhvr>
                                    </p:animEffect>
                                    <p:anim calcmode="lin" valueType="num">
                                      <p:cBhvr>
                                        <p:cTn id="78" dur="1000" fill="hold"/>
                                        <p:tgtEl>
                                          <p:spTgt spid="27"/>
                                        </p:tgtEl>
                                        <p:attrNameLst>
                                          <p:attrName>ppt_x</p:attrName>
                                        </p:attrNameLst>
                                      </p:cBhvr>
                                      <p:tavLst>
                                        <p:tav tm="0">
                                          <p:val>
                                            <p:strVal val="#ppt_x"/>
                                          </p:val>
                                        </p:tav>
                                        <p:tav tm="100000">
                                          <p:val>
                                            <p:strVal val="#ppt_x"/>
                                          </p:val>
                                        </p:tav>
                                      </p:tavLst>
                                    </p:anim>
                                    <p:anim calcmode="lin" valueType="num">
                                      <p:cBhvr>
                                        <p:cTn id="79"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63" presetClass="path" presetSubtype="0" accel="50000" decel="50000" fill="hold" grpId="1" nodeType="clickEffect">
                                  <p:stCondLst>
                                    <p:cond delay="0"/>
                                  </p:stCondLst>
                                  <p:childTnLst>
                                    <p:animMotion origin="layout" path="M 0 0 L 0.25 0 E" pathEditMode="relative" ptsTypes="">
                                      <p:cBhvr>
                                        <p:cTn id="83" dur="2000" fill="hold"/>
                                        <p:tgtEl>
                                          <p:spTgt spid="5"/>
                                        </p:tgtEl>
                                        <p:attrNameLst>
                                          <p:attrName>ppt_x</p:attrName>
                                          <p:attrName>ppt_y</p:attrName>
                                        </p:attrNameLst>
                                      </p:cBhvr>
                                    </p:animMotion>
                                  </p:childTnLst>
                                </p:cTn>
                              </p:par>
                              <p:par>
                                <p:cTn id="84" presetID="63" presetClass="path" presetSubtype="0" accel="50000" decel="50000" fill="hold" nodeType="withEffect">
                                  <p:stCondLst>
                                    <p:cond delay="0"/>
                                  </p:stCondLst>
                                  <p:childTnLst>
                                    <p:animMotion origin="layout" path="M 0 0 L 0.25 0 E" pathEditMode="relative" ptsTypes="">
                                      <p:cBhvr>
                                        <p:cTn id="85" dur="2000" fill="hold"/>
                                        <p:tgtEl>
                                          <p:spTgt spid="15"/>
                                        </p:tgtEl>
                                        <p:attrNameLst>
                                          <p:attrName>ppt_x</p:attrName>
                                          <p:attrName>ppt_y</p:attrName>
                                        </p:attrNameLst>
                                      </p:cBhvr>
                                    </p:animMotion>
                                  </p:childTnLst>
                                </p:cTn>
                              </p:par>
                              <p:par>
                                <p:cTn id="86" presetID="63" presetClass="path" presetSubtype="0" accel="50000" decel="50000" fill="hold" nodeType="withEffect">
                                  <p:stCondLst>
                                    <p:cond delay="0"/>
                                  </p:stCondLst>
                                  <p:childTnLst>
                                    <p:animMotion origin="layout" path="M 0 0 L 0.25 0 E" pathEditMode="relative" ptsTypes="">
                                      <p:cBhvr>
                                        <p:cTn id="87" dur="2000" fill="hold"/>
                                        <p:tgtEl>
                                          <p:spTgt spid="21"/>
                                        </p:tgtEl>
                                        <p:attrNameLst>
                                          <p:attrName>ppt_x</p:attrName>
                                          <p:attrName>ppt_y</p:attrName>
                                        </p:attrNameLst>
                                      </p:cBhvr>
                                    </p:animMotion>
                                  </p:childTnLst>
                                </p:cTn>
                              </p:par>
                              <p:par>
                                <p:cTn id="88" presetID="63" presetClass="path" presetSubtype="0" accel="50000" decel="50000" fill="hold" nodeType="withEffect">
                                  <p:stCondLst>
                                    <p:cond delay="0"/>
                                  </p:stCondLst>
                                  <p:childTnLst>
                                    <p:animMotion origin="layout" path="M 0 0 L 0.25 0 E" pathEditMode="relative" ptsTypes="">
                                      <p:cBhvr>
                                        <p:cTn id="89" dur="2000" fill="hold"/>
                                        <p:tgtEl>
                                          <p:spTgt spid="16"/>
                                        </p:tgtEl>
                                        <p:attrNameLst>
                                          <p:attrName>ppt_x</p:attrName>
                                          <p:attrName>ppt_y</p:attrName>
                                        </p:attrNameLst>
                                      </p:cBhvr>
                                    </p:animMotion>
                                  </p:childTnLst>
                                </p:cTn>
                              </p:par>
                              <p:par>
                                <p:cTn id="90" presetID="63" presetClass="path" presetSubtype="0" accel="50000" decel="50000" fill="hold" nodeType="withEffect">
                                  <p:stCondLst>
                                    <p:cond delay="0"/>
                                  </p:stCondLst>
                                  <p:childTnLst>
                                    <p:animMotion origin="layout" path="M 0 0 L 0.25 0 E" pathEditMode="relative" ptsTypes="">
                                      <p:cBhvr>
                                        <p:cTn id="91" dur="2000" fill="hold"/>
                                        <p:tgtEl>
                                          <p:spTgt spid="23"/>
                                        </p:tgtEl>
                                        <p:attrNameLst>
                                          <p:attrName>ppt_x</p:attrName>
                                          <p:attrName>ppt_y</p:attrName>
                                        </p:attrNameLst>
                                      </p:cBhvr>
                                    </p:animMotion>
                                  </p:childTnLst>
                                </p:cTn>
                              </p:par>
                              <p:par>
                                <p:cTn id="92" presetID="63" presetClass="path" presetSubtype="0" accel="50000" decel="50000" fill="hold" nodeType="withEffect">
                                  <p:stCondLst>
                                    <p:cond delay="0"/>
                                  </p:stCondLst>
                                  <p:childTnLst>
                                    <p:animMotion origin="layout" path="M 0 0 L 0.25 0 E" pathEditMode="relative" ptsTypes="">
                                      <p:cBhvr>
                                        <p:cTn id="93" dur="2000" fill="hold"/>
                                        <p:tgtEl>
                                          <p:spTgt spid="7"/>
                                        </p:tgtEl>
                                        <p:attrNameLst>
                                          <p:attrName>ppt_x</p:attrName>
                                          <p:attrName>ppt_y</p:attrName>
                                        </p:attrNameLst>
                                      </p:cBhvr>
                                    </p:animMotion>
                                  </p:childTnLst>
                                </p:cTn>
                              </p:par>
                              <p:par>
                                <p:cTn id="94" presetID="63" presetClass="path" presetSubtype="0" accel="50000" decel="50000" fill="hold" nodeType="withEffect">
                                  <p:stCondLst>
                                    <p:cond delay="0"/>
                                  </p:stCondLst>
                                  <p:childTnLst>
                                    <p:animMotion origin="layout" path="M 0 0 L 0.25 0 E" pathEditMode="relative" ptsTypes="">
                                      <p:cBhvr>
                                        <p:cTn id="95" dur="2000" fill="hold"/>
                                        <p:tgtEl>
                                          <p:spTgt spid="11"/>
                                        </p:tgtEl>
                                        <p:attrNameLst>
                                          <p:attrName>ppt_x</p:attrName>
                                          <p:attrName>ppt_y</p:attrName>
                                        </p:attrNameLst>
                                      </p:cBhvr>
                                    </p:animMotion>
                                  </p:childTnLst>
                                </p:cTn>
                              </p:par>
                              <p:par>
                                <p:cTn id="96" presetID="1" presetClass="exit" presetSubtype="0" fill="hold" nodeType="withEffect">
                                  <p:stCondLst>
                                    <p:cond delay="0"/>
                                  </p:stCondLst>
                                  <p:childTnLst>
                                    <p:set>
                                      <p:cBhvr>
                                        <p:cTn id="97" dur="1" fill="hold">
                                          <p:stCondLst>
                                            <p:cond delay="0"/>
                                          </p:stCondLst>
                                        </p:cTn>
                                        <p:tgtEl>
                                          <p:spTgt spid="8"/>
                                        </p:tgtEl>
                                        <p:attrNameLst>
                                          <p:attrName>style.visibility</p:attrName>
                                        </p:attrNameLst>
                                      </p:cBhvr>
                                      <p:to>
                                        <p:strVal val="hidden"/>
                                      </p:to>
                                    </p:set>
                                  </p:childTnLst>
                                </p:cTn>
                              </p:par>
                              <p:par>
                                <p:cTn id="98" presetID="1" presetClass="exit" presetSubtype="0" fill="hold" nodeType="withEffect">
                                  <p:stCondLst>
                                    <p:cond delay="0"/>
                                  </p:stCondLst>
                                  <p:childTnLst>
                                    <p:set>
                                      <p:cBhvr>
                                        <p:cTn id="99" dur="1" fill="hold">
                                          <p:stCondLst>
                                            <p:cond delay="0"/>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P spid="5" grpId="1" animBg="1"/>
      <p:bldP spid="24" grpId="0"/>
      <p:bldP spid="25" grpId="0"/>
      <p:bldP spid="26" grpId="0"/>
      <p:bldP spid="2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Câu</a:t>
            </a:r>
            <a:r>
              <a:rPr lang="en-US" b="1" dirty="0" smtClean="0"/>
              <a:t> </a:t>
            </a:r>
            <a:r>
              <a:rPr lang="en-US" b="1" dirty="0" err="1" smtClean="0"/>
              <a:t>hỏi</a:t>
            </a:r>
            <a:r>
              <a:rPr lang="en-US" b="1" dirty="0" smtClean="0"/>
              <a:t> </a:t>
            </a:r>
            <a:endParaRPr lang="en-US" b="1" dirty="0"/>
          </a:p>
        </p:txBody>
      </p:sp>
      <p:sp>
        <p:nvSpPr>
          <p:cNvPr id="3" name="Content Placeholder 2"/>
          <p:cNvSpPr>
            <a:spLocks noGrp="1"/>
          </p:cNvSpPr>
          <p:nvPr>
            <p:ph idx="1"/>
          </p:nvPr>
        </p:nvSpPr>
        <p:spPr>
          <a:xfrm>
            <a:off x="838200" y="1459865"/>
            <a:ext cx="11119338" cy="5081612"/>
          </a:xfrm>
        </p:spPr>
        <p:txBody>
          <a:bodyPr>
            <a:normAutofit/>
          </a:bodyPr>
          <a:lstStyle/>
          <a:p>
            <a:pPr algn="just"/>
            <a:r>
              <a:rPr lang="en-US" sz="3200" dirty="0" err="1" smtClean="0">
                <a:latin typeface="Times New Roman" panose="02020603050405020304" pitchFamily="18" charset="0"/>
                <a:cs typeface="Times New Roman" panose="02020603050405020304" pitchFamily="18" charset="0"/>
              </a:rPr>
              <a:t>Câu</a:t>
            </a:r>
            <a:r>
              <a:rPr lang="en-US" sz="3200" dirty="0" smtClean="0">
                <a:latin typeface="Times New Roman" panose="02020603050405020304" pitchFamily="18" charset="0"/>
                <a:cs typeface="Times New Roman" panose="02020603050405020304" pitchFamily="18" charset="0"/>
              </a:rPr>
              <a:t> 1:</a:t>
            </a:r>
          </a:p>
          <a:p>
            <a:pPr marL="0" indent="0" algn="just">
              <a:buNone/>
            </a:pPr>
            <a:r>
              <a:rPr lang="en-US" sz="3200" dirty="0" err="1" smtClean="0">
                <a:latin typeface="Times New Roman" panose="02020603050405020304" pitchFamily="18" charset="0"/>
                <a:cs typeface="Times New Roman" panose="02020603050405020304" pitchFamily="18" charset="0"/>
              </a:rPr>
              <a:t>Điều</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nào</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sau</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đây</a:t>
            </a:r>
            <a:r>
              <a:rPr lang="en-US" sz="3200"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không</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đúng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khi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nói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về</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lực</a:t>
            </a:r>
            <a:r>
              <a:rPr lang="en-US" sz="3200" dirty="0" smtClean="0">
                <a:latin typeface="Times New Roman" panose="02020603050405020304" pitchFamily="18" charset="0"/>
                <a:cs typeface="Times New Roman" panose="02020603050405020304" pitchFamily="18" charset="0"/>
              </a:rPr>
              <a:t> ma </a:t>
            </a:r>
            <a:r>
              <a:rPr lang="en-US" sz="3200" dirty="0" err="1" smtClean="0">
                <a:latin typeface="Times New Roman" panose="02020603050405020304" pitchFamily="18" charset="0"/>
                <a:cs typeface="Times New Roman" panose="02020603050405020304" pitchFamily="18" charset="0"/>
              </a:rPr>
              <a:t>sát</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nghỉ</a:t>
            </a:r>
            <a:r>
              <a:rPr lang="en-US" sz="3200" dirty="0" smtClean="0">
                <a:latin typeface="Times New Roman" panose="02020603050405020304" pitchFamily="18" charset="0"/>
                <a:cs typeface="Times New Roman" panose="02020603050405020304" pitchFamily="18" charset="0"/>
              </a:rPr>
              <a:t>?</a:t>
            </a:r>
          </a:p>
          <a:p>
            <a:pPr marL="0" indent="0" algn="just">
              <a:buNone/>
            </a:pP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a. </a:t>
            </a:r>
            <a:r>
              <a:rPr lang="en-US" sz="3200" dirty="0" err="1" smtClean="0">
                <a:latin typeface="Times New Roman" panose="02020603050405020304" pitchFamily="18" charset="0"/>
                <a:cs typeface="Times New Roman" panose="02020603050405020304" pitchFamily="18" charset="0"/>
              </a:rPr>
              <a:t>Lực</a:t>
            </a:r>
            <a:r>
              <a:rPr lang="en-US" sz="3200" dirty="0" smtClean="0">
                <a:latin typeface="Times New Roman" panose="02020603050405020304" pitchFamily="18" charset="0"/>
                <a:cs typeface="Times New Roman" panose="02020603050405020304" pitchFamily="18" charset="0"/>
              </a:rPr>
              <a:t> ma </a:t>
            </a:r>
            <a:r>
              <a:rPr lang="en-US" sz="3200" dirty="0" err="1" smtClean="0">
                <a:latin typeface="Times New Roman" panose="02020603050405020304" pitchFamily="18" charset="0"/>
                <a:cs typeface="Times New Roman" panose="02020603050405020304" pitchFamily="18" charset="0"/>
              </a:rPr>
              <a:t>sát</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nghỉ</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luôn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xuất</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hiện</a:t>
            </a:r>
            <a:r>
              <a:rPr lang="en-US" sz="3200" dirty="0" smtClean="0">
                <a:latin typeface="Times New Roman" panose="02020603050405020304" pitchFamily="18" charset="0"/>
                <a:cs typeface="Times New Roman" panose="02020603050405020304" pitchFamily="18" charset="0"/>
              </a:rPr>
              <a:t> ở </a:t>
            </a:r>
            <a:r>
              <a:rPr lang="en-US" sz="3200" dirty="0" err="1" smtClean="0">
                <a:latin typeface="Times New Roman" panose="02020603050405020304" pitchFamily="18" charset="0"/>
                <a:cs typeface="Times New Roman" panose="02020603050405020304" pitchFamily="18" charset="0"/>
              </a:rPr>
              <a:t>mặt</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tiếp</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xúc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giữa</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hai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vật</a:t>
            </a:r>
            <a:endParaRPr lang="en-US" sz="3200" dirty="0" smtClean="0">
              <a:latin typeface="Times New Roman" panose="02020603050405020304" pitchFamily="18" charset="0"/>
              <a:cs typeface="Times New Roman" panose="02020603050405020304" pitchFamily="18" charset="0"/>
            </a:endParaRPr>
          </a:p>
          <a:p>
            <a:pPr marL="0" indent="0" algn="just">
              <a:buNone/>
            </a:pP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b. </a:t>
            </a:r>
            <a:r>
              <a:rPr lang="en-US" sz="3200" dirty="0" err="1" smtClean="0">
                <a:latin typeface="Times New Roman" panose="02020603050405020304" pitchFamily="18" charset="0"/>
                <a:cs typeface="Times New Roman" panose="02020603050405020304" pitchFamily="18" charset="0"/>
              </a:rPr>
              <a:t>Lực</a:t>
            </a:r>
            <a:r>
              <a:rPr lang="en-US" sz="3200" dirty="0" smtClean="0">
                <a:latin typeface="Times New Roman" panose="02020603050405020304" pitchFamily="18" charset="0"/>
                <a:cs typeface="Times New Roman" panose="02020603050405020304" pitchFamily="18" charset="0"/>
              </a:rPr>
              <a:t> ma </a:t>
            </a:r>
            <a:r>
              <a:rPr lang="en-US" sz="3200" dirty="0" err="1" smtClean="0">
                <a:latin typeface="Times New Roman" panose="02020603050405020304" pitchFamily="18" charset="0"/>
                <a:cs typeface="Times New Roman" panose="02020603050405020304" pitchFamily="18" charset="0"/>
              </a:rPr>
              <a:t>sát</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nghỉ</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giữ</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cho</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các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điểm</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tiếp</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xúc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của</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vật</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không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trượt</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trên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bề</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mặt</a:t>
            </a:r>
            <a:r>
              <a:rPr lang="en-US" sz="3200" dirty="0" smtClean="0">
                <a:latin typeface="Times New Roman" panose="02020603050405020304" pitchFamily="18" charset="0"/>
                <a:cs typeface="Times New Roman" panose="02020603050405020304" pitchFamily="18" charset="0"/>
              </a:rPr>
              <a:t>.</a:t>
            </a:r>
          </a:p>
          <a:p>
            <a:pPr marL="0" indent="0" algn="just">
              <a:buNone/>
            </a:pP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c. </a:t>
            </a:r>
            <a:r>
              <a:rPr lang="en-US" sz="3200" dirty="0" err="1" smtClean="0">
                <a:latin typeface="Times New Roman" panose="02020603050405020304" pitchFamily="18" charset="0"/>
                <a:cs typeface="Times New Roman" panose="02020603050405020304" pitchFamily="18" charset="0"/>
              </a:rPr>
              <a:t>Một</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vật</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có</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thể</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đứng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yên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trên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bề</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mặt</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phẳng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nghiêng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mà</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không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cần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đến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lực</a:t>
            </a:r>
            <a:r>
              <a:rPr lang="en-US" sz="3200" dirty="0" smtClean="0">
                <a:latin typeface="Times New Roman" panose="02020603050405020304" pitchFamily="18" charset="0"/>
                <a:cs typeface="Times New Roman" panose="02020603050405020304" pitchFamily="18" charset="0"/>
              </a:rPr>
              <a:t> ma </a:t>
            </a:r>
            <a:r>
              <a:rPr lang="en-US" sz="3200" dirty="0" err="1" smtClean="0">
                <a:latin typeface="Times New Roman" panose="02020603050405020304" pitchFamily="18" charset="0"/>
                <a:cs typeface="Times New Roman" panose="02020603050405020304" pitchFamily="18" charset="0"/>
              </a:rPr>
              <a:t>sát</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nghỉ</a:t>
            </a:r>
            <a:r>
              <a:rPr lang="en-US" sz="3200" dirty="0" smtClean="0">
                <a:latin typeface="Times New Roman" panose="02020603050405020304" pitchFamily="18" charset="0"/>
                <a:cs typeface="Times New Roman" panose="02020603050405020304" pitchFamily="18" charset="0"/>
              </a:rPr>
              <a:t>.</a:t>
            </a:r>
          </a:p>
          <a:p>
            <a:pPr marL="0" indent="0" algn="just">
              <a:buNone/>
            </a:pP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d. </a:t>
            </a:r>
            <a:r>
              <a:rPr lang="en-US" sz="3200" dirty="0" err="1" smtClean="0">
                <a:latin typeface="Times New Roman" panose="02020603050405020304" pitchFamily="18" charset="0"/>
                <a:cs typeface="Times New Roman" panose="02020603050405020304" pitchFamily="18" charset="0"/>
              </a:rPr>
              <a:t>Một</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vật</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có</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thể</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đứng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yên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trên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bề</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mặt</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phẳng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nghang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mà</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không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cần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đến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lực</a:t>
            </a:r>
            <a:r>
              <a:rPr lang="en-US" sz="3200" dirty="0" smtClean="0">
                <a:latin typeface="Times New Roman" panose="02020603050405020304" pitchFamily="18" charset="0"/>
                <a:cs typeface="Times New Roman" panose="02020603050405020304" pitchFamily="18" charset="0"/>
              </a:rPr>
              <a:t> ma </a:t>
            </a:r>
            <a:r>
              <a:rPr lang="en-US" sz="3200" dirty="0" err="1" smtClean="0">
                <a:latin typeface="Times New Roman" panose="02020603050405020304" pitchFamily="18" charset="0"/>
                <a:cs typeface="Times New Roman" panose="02020603050405020304" pitchFamily="18" charset="0"/>
              </a:rPr>
              <a:t>sát</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nghỉ</a:t>
            </a:r>
            <a:r>
              <a:rPr lang="en-US" sz="3200" dirty="0" smtClean="0">
                <a:latin typeface="Times New Roman" panose="02020603050405020304" pitchFamily="18" charset="0"/>
                <a:cs typeface="Times New Roman" panose="02020603050405020304" pitchFamily="18" charset="0"/>
              </a:rPr>
              <a:t>.</a:t>
            </a:r>
          </a:p>
          <a:p>
            <a:pPr marL="0" indent="0" algn="just">
              <a:buNone/>
            </a:pPr>
            <a:endParaRPr lang="en-US" dirty="0" smtClean="0"/>
          </a:p>
        </p:txBody>
      </p:sp>
    </p:spTree>
    <p:extLst>
      <p:ext uri="{BB962C8B-B14F-4D97-AF65-F5344CB8AC3E}">
        <p14:creationId xmlns:p14="http://schemas.microsoft.com/office/powerpoint/2010/main" val="1750157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circle(in)">
                                      <p:cBhvr>
                                        <p:cTn id="20" dur="20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randombar(horizontal)">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4" presetClass="entr" presetSubtype="1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5" dur="500"/>
                                        <p:tgtEl>
                                          <p:spTgt spid="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4" presetClass="entr" presetSubtype="10"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randombar(horizontal)">
                                      <p:cBhvr>
                                        <p:cTn id="40" dur="500"/>
                                        <p:tgtEl>
                                          <p:spTgt spid="3">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9" presetClass="emph" presetSubtype="0" fill="hold" nodeType="clickEffect">
                                  <p:stCondLst>
                                    <p:cond delay="0"/>
                                  </p:stCondLst>
                                  <p:childTnLst>
                                    <p:animClr clrSpc="rgb" dir="cw">
                                      <p:cBhvr override="childStyle">
                                        <p:cTn id="44" dur="500" fill="hold"/>
                                        <p:tgtEl>
                                          <p:spTgt spid="3">
                                            <p:txEl>
                                              <p:pRg st="4" end="4"/>
                                            </p:txEl>
                                          </p:spTgt>
                                        </p:tgtEl>
                                        <p:attrNameLst>
                                          <p:attrName>style.color</p:attrName>
                                        </p:attrNameLst>
                                      </p:cBhvr>
                                      <p:to>
                                        <a:schemeClr val="accent2"/>
                                      </p:to>
                                    </p:animClr>
                                    <p:animClr clrSpc="rgb" dir="cw">
                                      <p:cBhvr>
                                        <p:cTn id="45" dur="500" fill="hold"/>
                                        <p:tgtEl>
                                          <p:spTgt spid="3">
                                            <p:txEl>
                                              <p:pRg st="4" end="4"/>
                                            </p:txEl>
                                          </p:spTgt>
                                        </p:tgtEl>
                                        <p:attrNameLst>
                                          <p:attrName>fillcolor</p:attrName>
                                        </p:attrNameLst>
                                      </p:cBhvr>
                                      <p:to>
                                        <a:schemeClr val="accent2"/>
                                      </p:to>
                                    </p:animClr>
                                    <p:set>
                                      <p:cBhvr>
                                        <p:cTn id="46" dur="500" fill="hold"/>
                                        <p:tgtEl>
                                          <p:spTgt spid="3">
                                            <p:txEl>
                                              <p:pRg st="4" end="4"/>
                                            </p:txEl>
                                          </p:spTgt>
                                        </p:tgtEl>
                                        <p:attrNameLst>
                                          <p:attrName>fill.type</p:attrName>
                                        </p:attrNameLst>
                                      </p:cBhvr>
                                      <p:to>
                                        <p:strVal val="solid"/>
                                      </p:to>
                                    </p:set>
                                    <p:set>
                                      <p:cBhvr>
                                        <p:cTn id="47" dur="500" fill="hold"/>
                                        <p:tgtEl>
                                          <p:spTgt spid="3">
                                            <p:txEl>
                                              <p:pRg st="4" end="4"/>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Câu</a:t>
            </a:r>
            <a:r>
              <a:rPr lang="en-US" b="1" dirty="0" smtClean="0"/>
              <a:t> </a:t>
            </a:r>
            <a:r>
              <a:rPr lang="en-US" b="1" dirty="0" err="1" smtClean="0"/>
              <a:t>hỏi</a:t>
            </a:r>
            <a:r>
              <a:rPr lang="en-US" b="1" dirty="0" smtClean="0"/>
              <a:t> </a:t>
            </a:r>
            <a:endParaRPr lang="en-US" b="1" dirty="0"/>
          </a:p>
        </p:txBody>
      </p:sp>
      <p:sp>
        <p:nvSpPr>
          <p:cNvPr id="3" name="Content Placeholder 2"/>
          <p:cNvSpPr>
            <a:spLocks noGrp="1"/>
          </p:cNvSpPr>
          <p:nvPr>
            <p:ph idx="1"/>
          </p:nvPr>
        </p:nvSpPr>
        <p:spPr>
          <a:xfrm>
            <a:off x="838200" y="1420676"/>
            <a:ext cx="10992729" cy="4969070"/>
          </a:xfrm>
        </p:spPr>
        <p:txBody>
          <a:bodyPr>
            <a:noAutofit/>
          </a:bodyPr>
          <a:lstStyle/>
          <a:p>
            <a:pPr algn="just"/>
            <a:r>
              <a:rPr lang="en-US" sz="3200" b="1" dirty="0" err="1" smtClean="0">
                <a:latin typeface="Times New Roman" panose="02020603050405020304" pitchFamily="18" charset="0"/>
                <a:cs typeface="Times New Roman" panose="02020603050405020304" pitchFamily="18" charset="0"/>
              </a:rPr>
              <a:t>Câu</a:t>
            </a:r>
            <a:r>
              <a:rPr lang="en-US" sz="3200" b="1" dirty="0" smtClean="0">
                <a:latin typeface="Times New Roman" panose="02020603050405020304" pitchFamily="18" charset="0"/>
                <a:cs typeface="Times New Roman" panose="02020603050405020304" pitchFamily="18" charset="0"/>
              </a:rPr>
              <a:t> 2:</a:t>
            </a:r>
          </a:p>
          <a:p>
            <a:pPr marL="0" indent="0" algn="just">
              <a:buNone/>
            </a:pPr>
            <a:r>
              <a:rPr lang="en-US" sz="3200" dirty="0" err="1" smtClean="0">
                <a:latin typeface="Times New Roman" panose="02020603050405020304" pitchFamily="18" charset="0"/>
                <a:cs typeface="Times New Roman" panose="02020603050405020304" pitchFamily="18" charset="0"/>
              </a:rPr>
              <a:t>Các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tình</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huống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sau</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đây</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tình</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huống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nào</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liên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quan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đến</a:t>
            </a:r>
            <a:r>
              <a:rPr lang="en-US" sz="3200" dirty="0" smtClean="0">
                <a:latin typeface="Times New Roman" panose="02020603050405020304" pitchFamily="18" charset="0"/>
                <a:cs typeface="Times New Roman" panose="02020603050405020304" pitchFamily="18" charset="0"/>
              </a:rPr>
              <a:t> ma </a:t>
            </a:r>
            <a:r>
              <a:rPr lang="en-US" sz="3200" dirty="0" err="1" smtClean="0">
                <a:latin typeface="Times New Roman" panose="02020603050405020304" pitchFamily="18" charset="0"/>
                <a:cs typeface="Times New Roman" panose="02020603050405020304" pitchFamily="18" charset="0"/>
              </a:rPr>
              <a:t>sát</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nghỉ</a:t>
            </a:r>
            <a:r>
              <a:rPr lang="en-US" sz="3200" dirty="0" smtClean="0">
                <a:latin typeface="Times New Roman" panose="02020603050405020304" pitchFamily="18" charset="0"/>
                <a:cs typeface="Times New Roman" panose="02020603050405020304" pitchFamily="18" charset="0"/>
              </a:rPr>
              <a:t>?</a:t>
            </a:r>
          </a:p>
          <a:p>
            <a:pPr marL="0" indent="0" algn="just">
              <a:buNone/>
            </a:pP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a. </a:t>
            </a:r>
            <a:r>
              <a:rPr lang="en-US" sz="3200" dirty="0" err="1" smtClean="0">
                <a:latin typeface="Times New Roman" panose="02020603050405020304" pitchFamily="18" charset="0"/>
                <a:cs typeface="Times New Roman" panose="02020603050405020304" pitchFamily="18" charset="0"/>
              </a:rPr>
              <a:t>Xoa</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hai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bàn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tay</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vào</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nhau</a:t>
            </a:r>
            <a:r>
              <a:rPr lang="en-US" sz="3200" dirty="0" smtClean="0">
                <a:latin typeface="Times New Roman" panose="02020603050405020304" pitchFamily="18" charset="0"/>
                <a:cs typeface="Times New Roman" panose="02020603050405020304" pitchFamily="18" charset="0"/>
              </a:rPr>
              <a:t>.</a:t>
            </a:r>
          </a:p>
          <a:p>
            <a:pPr marL="0" indent="0" algn="just">
              <a:buNone/>
            </a:pP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b. </a:t>
            </a:r>
            <a:r>
              <a:rPr lang="en-US" sz="3200" dirty="0" err="1" smtClean="0">
                <a:latin typeface="Times New Roman" panose="02020603050405020304" pitchFamily="18" charset="0"/>
                <a:cs typeface="Times New Roman" panose="02020603050405020304" pitchFamily="18" charset="0"/>
              </a:rPr>
              <a:t>Đặt</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vali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trên</a:t>
            </a:r>
            <a:r>
              <a:rPr lang="en-US" sz="3200" dirty="0" smtClean="0">
                <a:latin typeface="Times New Roman" panose="02020603050405020304" pitchFamily="18" charset="0"/>
                <a:cs typeface="Times New Roman" panose="02020603050405020304" pitchFamily="18" charset="0"/>
              </a:rPr>
              <a:t> bang </a:t>
            </a:r>
            <a:r>
              <a:rPr lang="en-US" sz="3200" dirty="0" err="1" smtClean="0">
                <a:latin typeface="Times New Roman" panose="02020603050405020304" pitchFamily="18" charset="0"/>
                <a:cs typeface="Times New Roman" panose="02020603050405020304" pitchFamily="18" charset="0"/>
              </a:rPr>
              <a:t>chuyền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của</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sân</a:t>
            </a:r>
            <a:r>
              <a:rPr lang="en-US" sz="3200" dirty="0" smtClean="0">
                <a:latin typeface="Times New Roman" panose="02020603050405020304" pitchFamily="18" charset="0"/>
                <a:cs typeface="Times New Roman" panose="02020603050405020304" pitchFamily="18" charset="0"/>
              </a:rPr>
              <a:t> bay.</a:t>
            </a:r>
          </a:p>
          <a:p>
            <a:pPr marL="0" indent="0" algn="just">
              <a:buNone/>
            </a:pP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c. </a:t>
            </a:r>
            <a:r>
              <a:rPr lang="en-US" sz="3200" dirty="0" err="1" smtClean="0">
                <a:latin typeface="Times New Roman" panose="02020603050405020304" pitchFamily="18" charset="0"/>
                <a:cs typeface="Times New Roman" panose="02020603050405020304" pitchFamily="18" charset="0"/>
              </a:rPr>
              <a:t>Một</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người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đứng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yên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trên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một</a:t>
            </a:r>
            <a:r>
              <a:rPr lang="en-US" sz="3200" dirty="0" smtClean="0">
                <a:latin typeface="Times New Roman" panose="02020603050405020304" pitchFamily="18" charset="0"/>
                <a:cs typeface="Times New Roman" panose="02020603050405020304" pitchFamily="18" charset="0"/>
              </a:rPr>
              <a:t> thang </a:t>
            </a:r>
            <a:r>
              <a:rPr lang="en-US" sz="3200" dirty="0" err="1" smtClean="0">
                <a:latin typeface="Times New Roman" panose="02020603050405020304" pitchFamily="18" charset="0"/>
                <a:cs typeface="Times New Roman" panose="02020603050405020304" pitchFamily="18" charset="0"/>
              </a:rPr>
              <a:t>cuốn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đang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hoạt</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động</a:t>
            </a:r>
            <a:r>
              <a:rPr lang="en-US" sz="3200" dirty="0" smtClean="0">
                <a:latin typeface="Times New Roman" panose="02020603050405020304" pitchFamily="18" charset="0"/>
                <a:cs typeface="Times New Roman" panose="02020603050405020304" pitchFamily="18" charset="0"/>
              </a:rPr>
              <a:t>.</a:t>
            </a:r>
          </a:p>
          <a:p>
            <a:pPr marL="0" indent="0" algn="just">
              <a:buNone/>
            </a:pP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d. </a:t>
            </a:r>
            <a:r>
              <a:rPr lang="en-US" sz="3200" dirty="0" err="1" smtClean="0">
                <a:latin typeface="Times New Roman" panose="02020603050405020304" pitchFamily="18" charset="0"/>
                <a:cs typeface="Times New Roman" panose="02020603050405020304" pitchFamily="18" charset="0"/>
              </a:rPr>
              <a:t>Một</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người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đứng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yên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trên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một</a:t>
            </a:r>
            <a:r>
              <a:rPr lang="en-US" sz="3200" dirty="0" smtClean="0">
                <a:latin typeface="Times New Roman" panose="02020603050405020304" pitchFamily="18" charset="0"/>
                <a:cs typeface="Times New Roman" panose="02020603050405020304" pitchFamily="18" charset="0"/>
              </a:rPr>
              <a:t> thang </a:t>
            </a:r>
            <a:r>
              <a:rPr lang="en-US" sz="3200" dirty="0" err="1" smtClean="0">
                <a:latin typeface="Times New Roman" panose="02020603050405020304" pitchFamily="18" charset="0"/>
                <a:cs typeface="Times New Roman" panose="02020603050405020304" pitchFamily="18" charset="0"/>
              </a:rPr>
              <a:t>máy</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đang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hoạt</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động</a:t>
            </a:r>
            <a:r>
              <a:rPr lang="en-US" sz="3200" dirty="0" smtClean="0">
                <a:latin typeface="Times New Roman" panose="02020603050405020304" pitchFamily="18" charset="0"/>
                <a:cs typeface="Times New Roman" panose="02020603050405020304" pitchFamily="18" charset="0"/>
              </a:rPr>
              <a:t>.</a:t>
            </a:r>
          </a:p>
          <a:p>
            <a:pPr marL="0" indent="0" algn="just">
              <a:buNone/>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59509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wipe(down)">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wipe(down)">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wipe(down)">
                                      <p:cBhvr>
                                        <p:cTn id="31" dur="5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wipe(down)">
                                      <p:cBhvr>
                                        <p:cTn id="36" dur="500"/>
                                        <p:tgtEl>
                                          <p:spTgt spid="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9" presetClass="emph" presetSubtype="0" fill="hold" nodeType="clickEffect">
                                  <p:stCondLst>
                                    <p:cond delay="0"/>
                                  </p:stCondLst>
                                  <p:childTnLst>
                                    <p:animClr clrSpc="rgb" dir="cw">
                                      <p:cBhvr override="childStyle">
                                        <p:cTn id="40" dur="500" fill="hold"/>
                                        <p:tgtEl>
                                          <p:spTgt spid="3">
                                            <p:txEl>
                                              <p:pRg st="3" end="3"/>
                                            </p:txEl>
                                          </p:spTgt>
                                        </p:tgtEl>
                                        <p:attrNameLst>
                                          <p:attrName>style.color</p:attrName>
                                        </p:attrNameLst>
                                      </p:cBhvr>
                                      <p:to>
                                        <a:srgbClr val="F7272C"/>
                                      </p:to>
                                    </p:animClr>
                                    <p:animClr clrSpc="rgb" dir="cw">
                                      <p:cBhvr>
                                        <p:cTn id="41" dur="500" fill="hold"/>
                                        <p:tgtEl>
                                          <p:spTgt spid="3">
                                            <p:txEl>
                                              <p:pRg st="3" end="3"/>
                                            </p:txEl>
                                          </p:spTgt>
                                        </p:tgtEl>
                                        <p:attrNameLst>
                                          <p:attrName>fillcolor</p:attrName>
                                        </p:attrNameLst>
                                      </p:cBhvr>
                                      <p:to>
                                        <a:srgbClr val="F7272C"/>
                                      </p:to>
                                    </p:animClr>
                                    <p:set>
                                      <p:cBhvr>
                                        <p:cTn id="42" dur="500" fill="hold"/>
                                        <p:tgtEl>
                                          <p:spTgt spid="3">
                                            <p:txEl>
                                              <p:pRg st="3" end="3"/>
                                            </p:txEl>
                                          </p:spTgt>
                                        </p:tgtEl>
                                        <p:attrNameLst>
                                          <p:attrName>fill.type</p:attrName>
                                        </p:attrNameLst>
                                      </p:cBhvr>
                                      <p:to>
                                        <p:strVal val="solid"/>
                                      </p:to>
                                    </p:set>
                                    <p:set>
                                      <p:cBhvr>
                                        <p:cTn id="43" dur="500" fill="hold"/>
                                        <p:tgtEl>
                                          <p:spTgt spid="3">
                                            <p:txEl>
                                              <p:pRg st="3" end="3"/>
                                            </p:txEl>
                                          </p:spTgt>
                                        </p:tgtEl>
                                        <p:attrNameLst>
                                          <p:attrName>fill.on</p:attrName>
                                        </p:attrNameLst>
                                      </p:cBhvr>
                                      <p:to>
                                        <p:strVal val="true"/>
                                      </p:to>
                                    </p:set>
                                  </p:childTnLst>
                                </p:cTn>
                              </p:par>
                              <p:par>
                                <p:cTn id="44" presetID="19" presetClass="emph" presetSubtype="0" fill="hold" nodeType="withEffect">
                                  <p:stCondLst>
                                    <p:cond delay="0"/>
                                  </p:stCondLst>
                                  <p:childTnLst>
                                    <p:animClr clrSpc="rgb" dir="cw">
                                      <p:cBhvr override="childStyle">
                                        <p:cTn id="45" dur="500" fill="hold"/>
                                        <p:tgtEl>
                                          <p:spTgt spid="3">
                                            <p:txEl>
                                              <p:pRg st="4" end="4"/>
                                            </p:txEl>
                                          </p:spTgt>
                                        </p:tgtEl>
                                        <p:attrNameLst>
                                          <p:attrName>style.color</p:attrName>
                                        </p:attrNameLst>
                                      </p:cBhvr>
                                      <p:to>
                                        <a:srgbClr val="F7272C"/>
                                      </p:to>
                                    </p:animClr>
                                    <p:animClr clrSpc="rgb" dir="cw">
                                      <p:cBhvr>
                                        <p:cTn id="46" dur="500" fill="hold"/>
                                        <p:tgtEl>
                                          <p:spTgt spid="3">
                                            <p:txEl>
                                              <p:pRg st="4" end="4"/>
                                            </p:txEl>
                                          </p:spTgt>
                                        </p:tgtEl>
                                        <p:attrNameLst>
                                          <p:attrName>fillcolor</p:attrName>
                                        </p:attrNameLst>
                                      </p:cBhvr>
                                      <p:to>
                                        <a:srgbClr val="F7272C"/>
                                      </p:to>
                                    </p:animClr>
                                    <p:set>
                                      <p:cBhvr>
                                        <p:cTn id="47" dur="500" fill="hold"/>
                                        <p:tgtEl>
                                          <p:spTgt spid="3">
                                            <p:txEl>
                                              <p:pRg st="4" end="4"/>
                                            </p:txEl>
                                          </p:spTgt>
                                        </p:tgtEl>
                                        <p:attrNameLst>
                                          <p:attrName>fill.type</p:attrName>
                                        </p:attrNameLst>
                                      </p:cBhvr>
                                      <p:to>
                                        <p:strVal val="solid"/>
                                      </p:to>
                                    </p:set>
                                    <p:set>
                                      <p:cBhvr>
                                        <p:cTn id="48" dur="500" fill="hold"/>
                                        <p:tgtEl>
                                          <p:spTgt spid="3">
                                            <p:txEl>
                                              <p:pRg st="4" end="4"/>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err="1" smtClean="0"/>
              <a:t>Thảo</a:t>
            </a:r>
            <a:r>
              <a:rPr lang="en-US" b="1" dirty="0" smtClean="0"/>
              <a:t> </a:t>
            </a:r>
            <a:r>
              <a:rPr lang="en-US" b="1" dirty="0" err="1" smtClean="0"/>
              <a:t>luận</a:t>
            </a:r>
            <a:endParaRPr lang="en-US" b="1" dirty="0"/>
          </a:p>
        </p:txBody>
      </p:sp>
      <p:sp>
        <p:nvSpPr>
          <p:cNvPr id="3" name="Content Placeholder 2"/>
          <p:cNvSpPr>
            <a:spLocks noGrp="1"/>
          </p:cNvSpPr>
          <p:nvPr>
            <p:ph idx="1"/>
          </p:nvPr>
        </p:nvSpPr>
        <p:spPr>
          <a:xfrm>
            <a:off x="229772" y="1610006"/>
            <a:ext cx="11732455" cy="4321957"/>
          </a:xfrm>
        </p:spPr>
        <p:txBody>
          <a:bodyPr>
            <a:noAutofit/>
          </a:bodyPr>
          <a:lstStyle/>
          <a:p>
            <a:pPr>
              <a:lnSpc>
                <a:spcPct val="150000"/>
              </a:lnSpc>
            </a:pPr>
            <a:r>
              <a:rPr lang="en-US" sz="3200" dirty="0" err="1" smtClean="0">
                <a:latin typeface="Times New Roman" panose="02020603050405020304" pitchFamily="18" charset="0"/>
                <a:cs typeface="Times New Roman" panose="02020603050405020304" pitchFamily="18" charset="0"/>
              </a:rPr>
              <a:t>Quan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sát</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hình</a:t>
            </a:r>
            <a:r>
              <a:rPr lang="en-US" sz="3200" dirty="0" smtClean="0">
                <a:latin typeface="Times New Roman" panose="02020603050405020304" pitchFamily="18" charset="0"/>
                <a:cs typeface="Times New Roman" panose="02020603050405020304" pitchFamily="18" charset="0"/>
              </a:rPr>
              <a:t> 18.2 </a:t>
            </a:r>
            <a:r>
              <a:rPr lang="en-US" sz="3200" dirty="0" err="1" smtClean="0">
                <a:latin typeface="Times New Roman" panose="02020603050405020304" pitchFamily="18" charset="0"/>
                <a:cs typeface="Times New Roman" panose="02020603050405020304" pitchFamily="18" charset="0"/>
              </a:rPr>
              <a:t>và</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thảo</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luận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nhóm</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và</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trả</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lời</a:t>
            </a:r>
            <a:r>
              <a:rPr lang="en-US" sz="3200" dirty="0" smtClean="0">
                <a:latin typeface="Times New Roman" panose="02020603050405020304" pitchFamily="18" charset="0"/>
                <a:cs typeface="Times New Roman" panose="02020603050405020304" pitchFamily="18" charset="0"/>
              </a:rPr>
              <a:t>.</a:t>
            </a:r>
          </a:p>
          <a:p>
            <a:pPr lvl="1">
              <a:lnSpc>
                <a:spcPct val="150000"/>
              </a:lnSpc>
            </a:pPr>
            <a:r>
              <a:rPr lang="en-US" sz="3200" b="1" dirty="0" err="1" smtClean="0">
                <a:latin typeface="Times New Roman" panose="02020603050405020304" pitchFamily="18" charset="0"/>
                <a:cs typeface="Times New Roman" panose="02020603050405020304" pitchFamily="18" charset="0"/>
              </a:rPr>
              <a:t>Trả</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lời</a:t>
            </a:r>
            <a:r>
              <a:rPr lang="en-US" sz="3200" b="1" dirty="0" smtClean="0">
                <a:latin typeface="Times New Roman" panose="02020603050405020304" pitchFamily="18" charset="0"/>
                <a:cs typeface="Times New Roman" panose="02020603050405020304" pitchFamily="18" charset="0"/>
              </a:rPr>
              <a:t>:</a:t>
            </a:r>
          </a:p>
          <a:p>
            <a:pPr lvl="2">
              <a:lnSpc>
                <a:spcPct val="150000"/>
              </a:lnSpc>
            </a:pPr>
            <a:r>
              <a:rPr lang="en-US" sz="3200" dirty="0" err="1" smtClean="0">
                <a:latin typeface="Times New Roman" panose="02020603050405020304" pitchFamily="18" charset="0"/>
                <a:cs typeface="Times New Roman" panose="02020603050405020304" pitchFamily="18" charset="0"/>
              </a:rPr>
              <a:t>Hình</a:t>
            </a:r>
            <a:r>
              <a:rPr lang="en-US" sz="3200" dirty="0" smtClean="0">
                <a:latin typeface="Times New Roman" panose="02020603050405020304" pitchFamily="18" charset="0"/>
                <a:cs typeface="Times New Roman" panose="02020603050405020304" pitchFamily="18" charset="0"/>
              </a:rPr>
              <a:t> 18.2a: </a:t>
            </a:r>
            <a:r>
              <a:rPr lang="en-US" sz="3200" dirty="0" err="1" smtClean="0">
                <a:latin typeface="Times New Roman" panose="02020603050405020304" pitchFamily="18" charset="0"/>
                <a:cs typeface="Times New Roman" panose="02020603050405020304" pitchFamily="18" charset="0"/>
              </a:rPr>
              <a:t>Lực</a:t>
            </a:r>
            <a:r>
              <a:rPr lang="en-US" sz="3200" dirty="0" smtClean="0">
                <a:latin typeface="Times New Roman" panose="02020603050405020304" pitchFamily="18" charset="0"/>
                <a:cs typeface="Times New Roman" panose="02020603050405020304" pitchFamily="18" charset="0"/>
              </a:rPr>
              <a:t> ma </a:t>
            </a:r>
            <a:r>
              <a:rPr lang="en-US" sz="3200" dirty="0" err="1" smtClean="0">
                <a:latin typeface="Times New Roman" panose="02020603050405020304" pitchFamily="18" charset="0"/>
                <a:cs typeface="Times New Roman" panose="02020603050405020304" pitchFamily="18" charset="0"/>
              </a:rPr>
              <a:t>sát</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nghỉ</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đã</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ngăn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không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cho</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vật</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chuyển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động</a:t>
            </a:r>
            <a:r>
              <a:rPr lang="en-US" sz="3200" dirty="0" smtClean="0">
                <a:latin typeface="Times New Roman" panose="02020603050405020304" pitchFamily="18" charset="0"/>
                <a:cs typeface="Times New Roman" panose="02020603050405020304" pitchFamily="18" charset="0"/>
              </a:rPr>
              <a:t>.</a:t>
            </a:r>
          </a:p>
          <a:p>
            <a:pPr lvl="2">
              <a:lnSpc>
                <a:spcPct val="150000"/>
              </a:lnSpc>
            </a:pPr>
            <a:r>
              <a:rPr lang="en-US" sz="3200" dirty="0" err="1" smtClean="0">
                <a:latin typeface="Times New Roman" panose="02020603050405020304" pitchFamily="18" charset="0"/>
                <a:cs typeface="Times New Roman" panose="02020603050405020304" pitchFamily="18" charset="0"/>
              </a:rPr>
              <a:t>Hình</a:t>
            </a:r>
            <a:r>
              <a:rPr lang="en-US" sz="3200" dirty="0" smtClean="0">
                <a:latin typeface="Times New Roman" panose="02020603050405020304" pitchFamily="18" charset="0"/>
                <a:cs typeface="Times New Roman" panose="02020603050405020304" pitchFamily="18" charset="0"/>
              </a:rPr>
              <a:t> 18.2b: </a:t>
            </a:r>
            <a:r>
              <a:rPr lang="en-US" sz="3200" dirty="0" err="1" smtClean="0">
                <a:latin typeface="Times New Roman" panose="02020603050405020304" pitchFamily="18" charset="0"/>
                <a:cs typeface="Times New Roman" panose="02020603050405020304" pitchFamily="18" charset="0"/>
              </a:rPr>
              <a:t>Chứng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tỏ</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lực</a:t>
            </a:r>
            <a:r>
              <a:rPr lang="en-US" sz="3200" dirty="0" smtClean="0">
                <a:latin typeface="Times New Roman" panose="02020603050405020304" pitchFamily="18" charset="0"/>
                <a:cs typeface="Times New Roman" panose="02020603050405020304" pitchFamily="18" charset="0"/>
              </a:rPr>
              <a:t> ma </a:t>
            </a:r>
            <a:r>
              <a:rPr lang="en-US" sz="3200" dirty="0" err="1" smtClean="0">
                <a:latin typeface="Times New Roman" panose="02020603050405020304" pitchFamily="18" charset="0"/>
                <a:cs typeface="Times New Roman" panose="02020603050405020304" pitchFamily="18" charset="0"/>
              </a:rPr>
              <a:t>sát</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nghỉ</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có</a:t>
            </a:r>
            <a:r>
              <a:rPr lang="en-US" sz="3200" dirty="0" smtClean="0">
                <a:latin typeface="Times New Roman" panose="02020603050405020304" pitchFamily="18" charset="0"/>
                <a:cs typeface="Times New Roman" panose="02020603050405020304" pitchFamily="18" charset="0"/>
              </a:rPr>
              <a:t> 1 </a:t>
            </a:r>
            <a:r>
              <a:rPr lang="en-US" sz="3200" dirty="0" err="1" smtClean="0">
                <a:latin typeface="Times New Roman" panose="02020603050405020304" pitchFamily="18" charset="0"/>
                <a:cs typeface="Times New Roman" panose="02020603050405020304" pitchFamily="18" charset="0"/>
              </a:rPr>
              <a:t>giới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hạn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nhất</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định</a:t>
            </a:r>
            <a:r>
              <a:rPr lang="en-US" sz="3200" dirty="0" smtClean="0">
                <a:latin typeface="Times New Roman" panose="02020603050405020304" pitchFamily="18" charset="0"/>
                <a:cs typeface="Times New Roman" panose="02020603050405020304" pitchFamily="18" charset="0"/>
              </a:rPr>
              <a:t>.</a:t>
            </a:r>
          </a:p>
          <a:p>
            <a:pPr lvl="2">
              <a:lnSpc>
                <a:spcPct val="150000"/>
              </a:lnSpc>
            </a:pPr>
            <a:r>
              <a:rPr lang="en-US" sz="3200" dirty="0" err="1" smtClean="0">
                <a:latin typeface="Times New Roman" panose="02020603050405020304" pitchFamily="18" charset="0"/>
                <a:cs typeface="Times New Roman" panose="02020603050405020304" pitchFamily="18" charset="0"/>
              </a:rPr>
              <a:t>Hình</a:t>
            </a:r>
            <a:r>
              <a:rPr lang="en-US" sz="3200" dirty="0" smtClean="0">
                <a:latin typeface="Times New Roman" panose="02020603050405020304" pitchFamily="18" charset="0"/>
                <a:cs typeface="Times New Roman" panose="02020603050405020304" pitchFamily="18" charset="0"/>
              </a:rPr>
              <a:t> 18.2c: </a:t>
            </a:r>
            <a:r>
              <a:rPr lang="en-US" sz="3200" dirty="0" err="1" smtClean="0">
                <a:latin typeface="Times New Roman" panose="02020603050405020304" pitchFamily="18" charset="0"/>
                <a:cs typeface="Times New Roman" panose="02020603050405020304" pitchFamily="18" charset="0"/>
              </a:rPr>
              <a:t>Chứng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tỏ</a:t>
            </a:r>
            <a:r>
              <a:rPr lang="en-US" sz="3200" dirty="0" smtClean="0">
                <a:latin typeface="Times New Roman" panose="02020603050405020304" pitchFamily="18" charset="0"/>
                <a:cs typeface="Times New Roman" panose="02020603050405020304" pitchFamily="18" charset="0"/>
              </a:rPr>
              <a:t> ma </a:t>
            </a:r>
            <a:r>
              <a:rPr lang="en-US" sz="3200" dirty="0" err="1" smtClean="0">
                <a:latin typeface="Times New Roman" panose="02020603050405020304" pitchFamily="18" charset="0"/>
                <a:cs typeface="Times New Roman" panose="02020603050405020304" pitchFamily="18" charset="0"/>
              </a:rPr>
              <a:t>sát</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trượt</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nhỏ</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hơn</a:t>
            </a:r>
            <a:r>
              <a:rPr lang="en-US" sz="3200" dirty="0" smtClean="0">
                <a:latin typeface="Times New Roman" panose="02020603050405020304" pitchFamily="18" charset="0"/>
                <a:cs typeface="Times New Roman" panose="02020603050405020304" pitchFamily="18" charset="0"/>
              </a:rPr>
              <a:t> ma </a:t>
            </a:r>
            <a:r>
              <a:rPr lang="en-US" sz="3200" dirty="0" err="1" smtClean="0">
                <a:latin typeface="Times New Roman" panose="02020603050405020304" pitchFamily="18" charset="0"/>
                <a:cs typeface="Times New Roman" panose="02020603050405020304" pitchFamily="18" charset="0"/>
              </a:rPr>
              <a:t>sát</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nghỉ</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cực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đại</a:t>
            </a:r>
            <a:r>
              <a:rPr lang="en-US" sz="3200" dirty="0" smtClean="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35728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wipe(down)">
                                      <p:cBhvr>
                                        <p:cTn id="28" dur="5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wipe(down)">
                                      <p:cBhvr>
                                        <p:cTn id="33" dur="500"/>
                                        <p:tgtEl>
                                          <p:spTgt spid="3">
                                            <p:txEl>
                                              <p:pRg st="3" end="3"/>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wipe(down)">
                                      <p:cBhvr>
                                        <p:cTn id="3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477</TotalTime>
  <Words>1009</Words>
  <Application>Microsoft Office PowerPoint</Application>
  <PresentationFormat>Widescreen</PresentationFormat>
  <Paragraphs>205</Paragraphs>
  <Slides>23</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2" baseType="lpstr">
      <vt:lpstr>Arial</vt:lpstr>
      <vt:lpstr>Calibri</vt:lpstr>
      <vt:lpstr>Calibri Light</vt:lpstr>
      <vt:lpstr>Cambria Math</vt:lpstr>
      <vt:lpstr>Symbol</vt:lpstr>
      <vt:lpstr>Times New Roman</vt:lpstr>
      <vt:lpstr>Times New Roman (Headings)</vt:lpstr>
      <vt:lpstr>Office Theme</vt:lpstr>
      <vt:lpstr>Equation</vt:lpstr>
      <vt:lpstr>TRƯỜNG THPT…….</vt:lpstr>
      <vt:lpstr>MỤC TIÊU BÀI HỌC</vt:lpstr>
      <vt:lpstr>MỤC TIÊU BÀI HỌC</vt:lpstr>
      <vt:lpstr>MỤC TIÊU BÀI HỌC</vt:lpstr>
      <vt:lpstr>NỘI DUNG BÀI HỌC</vt:lpstr>
      <vt:lpstr>I. MA SÁT NGHỈ</vt:lpstr>
      <vt:lpstr>Câu hỏi </vt:lpstr>
      <vt:lpstr>Câu hỏi </vt:lpstr>
      <vt:lpstr>Thảo luận</vt:lpstr>
      <vt:lpstr>II. MA SÁT TRƯỢT</vt:lpstr>
      <vt:lpstr>II. MA SÁT TRƯỢT</vt:lpstr>
      <vt:lpstr>II. MA SÁT TRƯỢT</vt:lpstr>
      <vt:lpstr>II. MA SÁT TRƯỢT</vt:lpstr>
      <vt:lpstr>II. MA SÁT TRƯỢT</vt:lpstr>
      <vt:lpstr>II. MA SÁT TRƯỢT</vt:lpstr>
      <vt:lpstr>II. MA SÁT TRƯỢT</vt:lpstr>
      <vt:lpstr>II. MA SÁT TRƯỢT</vt:lpstr>
      <vt:lpstr>II. MA SÁT TRƯỢT</vt:lpstr>
      <vt:lpstr>II. MA SÁT TRƯỢT</vt:lpstr>
      <vt:lpstr>III. BÀI TẬP THÍ DỤ</vt:lpstr>
      <vt:lpstr>PowerPoint Presentation</vt:lpstr>
      <vt:lpstr>IV. LỰC MA SÁT TRONG ĐỜI SỐNG</vt:lpstr>
      <vt:lpstr>IV. LỰC MA SÁT TRONG ĐỜI SỐNG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TRƯỜNG THPT…….</dc:title>
  <dc:creator>XPS L321x</dc:creator>
  <cp:lastModifiedBy>XPS L321x</cp:lastModifiedBy>
  <cp:revision>29</cp:revision>
  <dcterms:created xsi:type="dcterms:W3CDTF">2022-07-26T03:00:18Z</dcterms:created>
  <dcterms:modified xsi:type="dcterms:W3CDTF">2022-08-02T14:20:59Z</dcterms:modified>
</cp:coreProperties>
</file>