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74" r:id="rId3"/>
    <p:sldId id="296" r:id="rId4"/>
    <p:sldId id="303" r:id="rId5"/>
    <p:sldId id="297" r:id="rId6"/>
    <p:sldId id="300" r:id="rId7"/>
    <p:sldId id="301" r:id="rId8"/>
    <p:sldId id="302" r:id="rId9"/>
    <p:sldId id="304" r:id="rId10"/>
    <p:sldId id="305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Định luật Bôi lơ Ma ri ốt" id="{F680F624-7136-4E7C-B75C-D737663859BF}">
          <p14:sldIdLst/>
        </p14:section>
        <p14:section name="Đặt Vấn để" id="{E02ADE52-D90F-4326-AF6E-EBFE56E31A06}">
          <p14:sldIdLst>
            <p14:sldId id="256"/>
            <p14:sldId id="274"/>
            <p14:sldId id="296"/>
            <p14:sldId id="303"/>
            <p14:sldId id="297"/>
            <p14:sldId id="300"/>
            <p14:sldId id="301"/>
            <p14:sldId id="302"/>
            <p14:sldId id="304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AD63F-3C7A-41F7-B9DE-71A5D8A4DFD4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5E53-862B-466A-96AD-739B04A5B8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27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5B4D-D98F-4ED1-9E94-458E4DB3DE42}" type="datetime1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3E3F-9E49-4CF1-91D4-C2E876A1BFC3}" type="datetime1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84E6-3C43-4AD4-B389-7E225CEFAD26}" type="datetime1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2905-178B-4088-881F-83FACB937798}" type="datetime1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BD9E-7082-4D4A-B602-E1D9E00BA8CF}" type="datetime1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1910-D19C-49FA-9678-017AE75A955B}" type="datetime1">
              <a:rPr lang="en-US" smtClean="0"/>
              <a:pPr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893C-2529-4C12-BBE0-65D5E12F3853}" type="datetime1">
              <a:rPr lang="en-US" smtClean="0"/>
              <a:pPr/>
              <a:t>7/31/2022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A580-F7B5-4691-B3B8-D261DE0980DD}" type="datetime1">
              <a:rPr lang="en-US" smtClean="0"/>
              <a:pPr/>
              <a:t>7/31/2022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DDD06-3576-4AF4-89FC-3E0816CCDA21}" type="datetime1">
              <a:rPr lang="en-US" smtClean="0"/>
              <a:pPr/>
              <a:t>7/31/2022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FD09-A64D-48D1-94AC-E314D6675ACC}" type="datetime1">
              <a:rPr lang="en-US" smtClean="0"/>
              <a:pPr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5DD9-67E7-4117-9820-E96FD8714FFC}" type="datetime1">
              <a:rPr lang="en-US" smtClean="0"/>
              <a:pPr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3B32B-1D8A-4EEB-AF8A-F02F13587D7C}" type="datetime1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w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6.wmf"/><Relationship Id="rId5" Type="http://schemas.openxmlformats.org/officeDocument/2006/relationships/image" Target="../media/image3.gi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2.gif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w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10" Type="http://schemas.openxmlformats.org/officeDocument/2006/relationships/image" Target="../media/image10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4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-3421534" y="3406139"/>
            <a:ext cx="6858001" cy="457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5734135" y="3364143"/>
            <a:ext cx="6804660" cy="763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3" y="6811815"/>
            <a:ext cx="9128767" cy="461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28767" cy="4618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927543" y="2316068"/>
            <a:ext cx="72728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CHÀO </a:t>
            </a:r>
            <a:r>
              <a:rPr lang="en-US" sz="4400" dirty="0" err="1" smtClean="0">
                <a:solidFill>
                  <a:srgbClr val="FF0000"/>
                </a:solidFill>
                <a:latin typeface="Algerian" pitchFamily="82" charset="0"/>
              </a:rPr>
              <a:t>MỪNG</a:t>
            </a:r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lgerian" pitchFamily="82" charset="0"/>
              </a:rPr>
              <a:t>CÁC</a:t>
            </a:r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lgerian" pitchFamily="82" charset="0"/>
              </a:rPr>
              <a:t>EM</a:t>
            </a:r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lgerian" pitchFamily="82" charset="0"/>
              </a:rPr>
              <a:t>HỌC</a:t>
            </a:r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lgerian" pitchFamily="82" charset="0"/>
              </a:rPr>
              <a:t>SINH</a:t>
            </a:r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lgerian" pitchFamily="82" charset="0"/>
              </a:rPr>
              <a:t>ĐẾN</a:t>
            </a:r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lgerian" pitchFamily="82" charset="0"/>
              </a:rPr>
              <a:t>VỚI</a:t>
            </a:r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lgerian" pitchFamily="82" charset="0"/>
              </a:rPr>
              <a:t>TIẾT</a:t>
            </a:r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lgerian" pitchFamily="82" charset="0"/>
              </a:rPr>
              <a:t>HỌC</a:t>
            </a:r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 !</a:t>
            </a:r>
            <a:endParaRPr lang="en-US" sz="44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3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476"/>
    </mc:Choice>
    <mc:Fallback xmlns="">
      <p:transition spd="slow" advTm="6147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0280"/>
            <a:ext cx="8229600" cy="31249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rgbClr val="FFFF00"/>
                </a:solidFill>
                <a:latin typeface="Chiller" panose="04020404031007020602" pitchFamily="82" charset="0"/>
              </a:rPr>
              <a:t>THANK YOU !</a:t>
            </a:r>
            <a:endParaRPr lang="en-US" sz="8800" dirty="0">
              <a:solidFill>
                <a:srgbClr val="FFFF00"/>
              </a:solidFill>
              <a:latin typeface="Chiller" panose="04020404031007020602" pitchFamily="8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2905-178B-4088-881F-83FACB937798}" type="datetime1">
              <a:rPr lang="en-US" smtClean="0"/>
              <a:pPr/>
              <a:t>7/31/2022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1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-3421534" y="3406139"/>
            <a:ext cx="6858001" cy="457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6229" y="404664"/>
            <a:ext cx="8576308" cy="646331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  <a:softEdge rad="381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 17: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TRỌNG LỰC VÀ LỰC CĂNG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5734135" y="3364143"/>
            <a:ext cx="6804660" cy="763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3" y="6811815"/>
            <a:ext cx="9128767" cy="46185"/>
          </a:xfrm>
          <a:prstGeom prst="rect">
            <a:avLst/>
          </a:prstGeom>
        </p:spPr>
      </p:pic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AutoShape 14"/>
          <p:cNvSpPr>
            <a:spLocks noChangeArrowheads="1"/>
          </p:cNvSpPr>
          <p:nvPr/>
        </p:nvSpPr>
        <p:spPr bwMode="auto">
          <a:xfrm>
            <a:off x="5749846" y="1828800"/>
            <a:ext cx="2514600" cy="700088"/>
          </a:xfrm>
          <a:prstGeom prst="wedgeRoundRectCallout">
            <a:avLst>
              <a:gd name="adj1" fmla="val -115088"/>
              <a:gd name="adj2" fmla="val 12324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 err="1">
                <a:latin typeface="Times New Roman" panose="02020603050405020304" pitchFamily="18" charset="0"/>
              </a:rPr>
              <a:t>Lực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căng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dây</a:t>
            </a:r>
            <a:r>
              <a:rPr lang="en-US" altLang="en-US" sz="2800" dirty="0">
                <a:latin typeface="Times New Roman" panose="02020603050405020304" pitchFamily="18" charset="0"/>
              </a:rPr>
              <a:t> T</a:t>
            </a:r>
          </a:p>
        </p:txBody>
      </p:sp>
      <p:sp>
        <p:nvSpPr>
          <p:cNvPr id="26" name="Content Placeholder 3"/>
          <p:cNvSpPr>
            <a:spLocks noGrp="1"/>
          </p:cNvSpPr>
          <p:nvPr/>
        </p:nvSpPr>
        <p:spPr bwMode="auto">
          <a:xfrm>
            <a:off x="381000" y="1600200"/>
            <a:ext cx="4038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endParaRPr lang="en-US" altLang="en-US" smtClean="0"/>
          </a:p>
        </p:txBody>
      </p:sp>
      <p:grpSp>
        <p:nvGrpSpPr>
          <p:cNvPr id="51" name="Group 50"/>
          <p:cNvGrpSpPr/>
          <p:nvPr/>
        </p:nvGrpSpPr>
        <p:grpSpPr>
          <a:xfrm>
            <a:off x="2057400" y="1828800"/>
            <a:ext cx="1905000" cy="3886200"/>
            <a:chOff x="2057400" y="1828800"/>
            <a:chExt cx="1905000" cy="3886200"/>
          </a:xfrm>
        </p:grpSpPr>
        <p:sp>
          <p:nvSpPr>
            <p:cNvPr id="11" name="Line 2"/>
            <p:cNvSpPr>
              <a:spLocks noChangeShapeType="1"/>
            </p:cNvSpPr>
            <p:nvPr/>
          </p:nvSpPr>
          <p:spPr bwMode="auto">
            <a:xfrm>
              <a:off x="3429000" y="2133600"/>
              <a:ext cx="0" cy="18288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grpSp>
          <p:nvGrpSpPr>
            <p:cNvPr id="42" name="Group 4"/>
            <p:cNvGrpSpPr>
              <a:grpSpLocks/>
            </p:cNvGrpSpPr>
            <p:nvPr/>
          </p:nvGrpSpPr>
          <p:grpSpPr bwMode="auto">
            <a:xfrm>
              <a:off x="2057400" y="1828800"/>
              <a:ext cx="1905000" cy="3886200"/>
              <a:chOff x="1248" y="1152"/>
              <a:chExt cx="1200" cy="2448"/>
            </a:xfrm>
          </p:grpSpPr>
          <p:sp>
            <p:nvSpPr>
              <p:cNvPr id="43" name="Line 5"/>
              <p:cNvSpPr>
                <a:spLocks noChangeShapeType="1"/>
              </p:cNvSpPr>
              <p:nvPr/>
            </p:nvSpPr>
            <p:spPr bwMode="auto">
              <a:xfrm>
                <a:off x="1344" y="1344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Rectangle 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96" cy="2208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" name="Rectangle 7"/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1200" cy="240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3429000" y="3962400"/>
            <a:ext cx="940997" cy="1012963"/>
            <a:chOff x="3429000" y="3962400"/>
            <a:chExt cx="940997" cy="1012963"/>
          </a:xfrm>
        </p:grpSpPr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3429000" y="3962400"/>
              <a:ext cx="0" cy="7620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0353088"/>
                </p:ext>
              </p:extLst>
            </p:nvPr>
          </p:nvGraphicFramePr>
          <p:xfrm>
            <a:off x="3733801" y="4464211"/>
            <a:ext cx="636196" cy="511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92" name="Equation" r:id="rId6" imgW="152280" imgH="203040" progId="Equation.DSMT4">
                    <p:embed/>
                  </p:oleObj>
                </mc:Choice>
                <mc:Fallback>
                  <p:oleObj name="Equation" r:id="rId6" imgW="1522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733801" y="4464211"/>
                          <a:ext cx="636196" cy="51115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7" name="Group 46"/>
          <p:cNvGrpSpPr/>
          <p:nvPr/>
        </p:nvGrpSpPr>
        <p:grpSpPr>
          <a:xfrm>
            <a:off x="3429000" y="2682806"/>
            <a:ext cx="741416" cy="1279594"/>
            <a:chOff x="3429000" y="2682806"/>
            <a:chExt cx="741416" cy="1279594"/>
          </a:xfrm>
        </p:grpSpPr>
        <p:sp>
          <p:nvSpPr>
            <p:cNvPr id="15" name="Line 9"/>
            <p:cNvSpPr>
              <a:spLocks noChangeShapeType="1"/>
            </p:cNvSpPr>
            <p:nvPr/>
          </p:nvSpPr>
          <p:spPr bwMode="auto">
            <a:xfrm flipV="1">
              <a:off x="3429000" y="3048000"/>
              <a:ext cx="0" cy="9144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64305309"/>
                </p:ext>
              </p:extLst>
            </p:nvPr>
          </p:nvGraphicFramePr>
          <p:xfrm>
            <a:off x="3674744" y="2682806"/>
            <a:ext cx="495672" cy="564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93" name="Equation" r:id="rId8" imgW="139680" imgH="203040" progId="Equation.DSMT4">
                    <p:embed/>
                  </p:oleObj>
                </mc:Choice>
                <mc:Fallback>
                  <p:oleObj name="Equation" r:id="rId8" imgW="1396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3674744" y="2682806"/>
                          <a:ext cx="495672" cy="56433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0" name="Group 49"/>
          <p:cNvGrpSpPr/>
          <p:nvPr/>
        </p:nvGrpSpPr>
        <p:grpSpPr>
          <a:xfrm>
            <a:off x="5935980" y="3629098"/>
            <a:ext cx="2514600" cy="700088"/>
            <a:chOff x="5935980" y="3629098"/>
            <a:chExt cx="2514600" cy="700088"/>
          </a:xfrm>
        </p:grpSpPr>
        <p:sp>
          <p:nvSpPr>
            <p:cNvPr id="48" name="AutoShape 14"/>
            <p:cNvSpPr>
              <a:spLocks noChangeArrowheads="1"/>
            </p:cNvSpPr>
            <p:nvPr/>
          </p:nvSpPr>
          <p:spPr bwMode="auto">
            <a:xfrm>
              <a:off x="5935980" y="3629098"/>
              <a:ext cx="2514600" cy="700088"/>
            </a:xfrm>
            <a:prstGeom prst="wedgeRoundRectCallout">
              <a:avLst>
                <a:gd name="adj1" fmla="val -115088"/>
                <a:gd name="adj2" fmla="val 123241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dirty="0" err="1" smtClean="0">
                  <a:latin typeface="Times New Roman" panose="02020603050405020304" pitchFamily="18" charset="0"/>
                </a:rPr>
                <a:t>Trọng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lực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 </a:t>
              </a:r>
              <a:endParaRPr lang="en-US" altLang="en-US" sz="2800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49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75589222"/>
                </p:ext>
              </p:extLst>
            </p:nvPr>
          </p:nvGraphicFramePr>
          <p:xfrm>
            <a:off x="8026889" y="3629098"/>
            <a:ext cx="389986" cy="5199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94" name="Equation" r:id="rId10" imgW="152280" imgH="203040" progId="Equation.DSMT4">
                    <p:embed/>
                  </p:oleObj>
                </mc:Choice>
                <mc:Fallback>
                  <p:oleObj name="Equation" r:id="rId10" imgW="1522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8026889" y="3629098"/>
                          <a:ext cx="389986" cy="5199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842"/>
    </mc:Choice>
    <mc:Fallback xmlns="">
      <p:transition spd="slow" advTm="238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I. TRỌNG LỰC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Trọng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lực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</a:rPr>
              <a:t>Trọng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lực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là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lực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hấp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dẫn</a:t>
            </a:r>
            <a:r>
              <a:rPr lang="en-US" dirty="0" smtClean="0">
                <a:solidFill>
                  <a:schemeClr val="bg1"/>
                </a:solidFill>
              </a:rPr>
              <a:t> do </a:t>
            </a:r>
            <a:r>
              <a:rPr lang="en-US" dirty="0" err="1" smtClean="0">
                <a:solidFill>
                  <a:schemeClr val="bg1"/>
                </a:solidFill>
              </a:rPr>
              <a:t>Trái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Đất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tác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dụng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lên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vật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gây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cho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vật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gia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tốc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rơi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tự</a:t>
            </a:r>
            <a:r>
              <a:rPr lang="en-US" dirty="0" smtClean="0">
                <a:solidFill>
                  <a:schemeClr val="bg1"/>
                </a:solidFill>
              </a:rPr>
              <a:t> do.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</a:rPr>
              <a:t>Kí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hiệu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</a:rPr>
              <a:t>Đặc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điểm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của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véc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tơ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trọng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lực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+ </a:t>
            </a:r>
            <a:r>
              <a:rPr lang="en-US" dirty="0" err="1" smtClean="0">
                <a:solidFill>
                  <a:schemeClr val="bg1"/>
                </a:solidFill>
              </a:rPr>
              <a:t>Điểm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đặt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trọng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tâm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của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vật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+ </a:t>
            </a:r>
            <a:r>
              <a:rPr lang="en-US" dirty="0" err="1" smtClean="0">
                <a:solidFill>
                  <a:schemeClr val="bg1"/>
                </a:solidFill>
              </a:rPr>
              <a:t>Phương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thẳng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đứng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+ </a:t>
            </a:r>
            <a:r>
              <a:rPr lang="en-US" dirty="0" err="1" smtClean="0">
                <a:solidFill>
                  <a:schemeClr val="bg1"/>
                </a:solidFill>
              </a:rPr>
              <a:t>Chiều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từ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trên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xuống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+ </a:t>
            </a:r>
            <a:r>
              <a:rPr lang="en-US" dirty="0" err="1" smtClean="0">
                <a:solidFill>
                  <a:schemeClr val="bg1"/>
                </a:solidFill>
              </a:rPr>
              <a:t>Độ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lớn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là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trọng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lượng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của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vật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- </a:t>
            </a:r>
            <a:r>
              <a:rPr lang="en-US" dirty="0" err="1" smtClean="0">
                <a:solidFill>
                  <a:schemeClr val="bg1"/>
                </a:solidFill>
              </a:rPr>
              <a:t>Công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thức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của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trọng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lực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52400" y="152400"/>
          <a:ext cx="1809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7" name="Equation" r:id="rId4" imgW="177569" imgH="215619" progId="Equation.DSMT4">
                  <p:embed/>
                </p:oleObj>
              </mc:Choice>
              <mc:Fallback>
                <p:oleObj name="Equation" r:id="rId4" imgW="177569" imgH="21561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18097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893129"/>
              </p:ext>
            </p:extLst>
          </p:nvPr>
        </p:nvGraphicFramePr>
        <p:xfrm>
          <a:off x="2339752" y="2643066"/>
          <a:ext cx="360040" cy="509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8" name="Equation" r:id="rId6" imgW="152280" imgH="203040" progId="Equation.DSMT4">
                  <p:embed/>
                </p:oleObj>
              </mc:Choice>
              <mc:Fallback>
                <p:oleObj name="Equation" r:id="rId6" imgW="152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39752" y="2643066"/>
                        <a:ext cx="360040" cy="509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334841"/>
              </p:ext>
            </p:extLst>
          </p:nvPr>
        </p:nvGraphicFramePr>
        <p:xfrm>
          <a:off x="4427984" y="5894089"/>
          <a:ext cx="1480553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9" name="Equation" r:id="rId8" imgW="507960" imgH="241200" progId="Equation.DSMT4">
                  <p:embed/>
                </p:oleObj>
              </mc:Choice>
              <mc:Fallback>
                <p:oleObj name="Equation" r:id="rId8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427984" y="5894089"/>
                        <a:ext cx="1480553" cy="703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602199"/>
            <a:ext cx="2648320" cy="3639058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61738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184"/>
    </mc:Choice>
    <mc:Fallback xmlns="">
      <p:transition spd="slow" advTm="1931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1. </a:t>
            </a:r>
            <a:r>
              <a:rPr lang="en-US" dirty="0" err="1" smtClean="0">
                <a:solidFill>
                  <a:srgbClr val="FFFF00"/>
                </a:solidFill>
              </a:rPr>
              <a:t>Trọng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lực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2905-178B-4088-881F-83FACB937798}" type="datetime1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smtClean="0">
                <a:solidFill>
                  <a:srgbClr val="FF0000"/>
                </a:solidFill>
              </a:rPr>
              <a:t>I. TRỌNG LỰC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3568" y="3068960"/>
            <a:ext cx="2232025" cy="1008063"/>
          </a:xfrm>
          <a:prstGeom prst="rect">
            <a:avLst/>
          </a:prstGeom>
          <a:gradFill rotWithShape="1">
            <a:gsLst>
              <a:gs pos="0">
                <a:srgbClr val="00CC99"/>
              </a:gs>
              <a:gs pos="100000">
                <a:srgbClr val="005E47"/>
              </a:gs>
            </a:gsLst>
            <a:lin ang="5400000" scaled="1"/>
          </a:gradFill>
          <a:ln w="19050">
            <a:solidFill>
              <a:srgbClr val="FFFF66"/>
            </a:solidFill>
            <a:miter lim="800000"/>
            <a:headEnd type="none" w="sm" len="sm"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79512" y="4077072"/>
            <a:ext cx="33843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1836093" y="3627760"/>
            <a:ext cx="720725" cy="2025650"/>
            <a:chOff x="3016" y="2698"/>
            <a:chExt cx="454" cy="1276"/>
          </a:xfrm>
        </p:grpSpPr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3016" y="2698"/>
              <a:ext cx="0" cy="1140"/>
            </a:xfrm>
            <a:prstGeom prst="line">
              <a:avLst/>
            </a:prstGeom>
            <a:noFill/>
            <a:ln w="76200">
              <a:solidFill>
                <a:srgbClr val="FFFF66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3152" y="3522"/>
              <a:ext cx="318" cy="452"/>
              <a:chOff x="3787" y="1334"/>
              <a:chExt cx="318" cy="452"/>
            </a:xfrm>
          </p:grpSpPr>
          <p:sp>
            <p:nvSpPr>
              <p:cNvPr id="10" name="Text Box 14"/>
              <p:cNvSpPr txBox="1">
                <a:spLocks noChangeArrowheads="1"/>
              </p:cNvSpPr>
              <p:nvPr/>
            </p:nvSpPr>
            <p:spPr bwMode="auto">
              <a:xfrm>
                <a:off x="3787" y="1344"/>
                <a:ext cx="318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vi-VN" altLang="en-US" sz="4000" b="1" dirty="0">
                    <a:solidFill>
                      <a:srgbClr val="FFFF00"/>
                    </a:solidFill>
                  </a:rPr>
                  <a:t>P</a:t>
                </a:r>
                <a:endParaRPr lang="en-US" altLang="en-US" sz="40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1" name="Line 15"/>
              <p:cNvSpPr>
                <a:spLocks noChangeShapeType="1"/>
              </p:cNvSpPr>
              <p:nvPr/>
            </p:nvSpPr>
            <p:spPr bwMode="auto">
              <a:xfrm>
                <a:off x="3833" y="1334"/>
                <a:ext cx="272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916832"/>
            <a:ext cx="2657959" cy="1495102"/>
          </a:xfrm>
          <a:prstGeom prst="rect">
            <a:avLst/>
          </a:prstGeom>
        </p:spPr>
      </p:pic>
      <p:grpSp>
        <p:nvGrpSpPr>
          <p:cNvPr id="15" name="Group 11"/>
          <p:cNvGrpSpPr>
            <a:grpSpLocks/>
          </p:cNvGrpSpPr>
          <p:nvPr/>
        </p:nvGrpSpPr>
        <p:grpSpPr bwMode="auto">
          <a:xfrm>
            <a:off x="4950959" y="3047106"/>
            <a:ext cx="661025" cy="1381091"/>
            <a:chOff x="3016" y="2698"/>
            <a:chExt cx="477" cy="1711"/>
          </a:xfrm>
        </p:grpSpPr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3016" y="2698"/>
              <a:ext cx="0" cy="1140"/>
            </a:xfrm>
            <a:prstGeom prst="line">
              <a:avLst/>
            </a:prstGeom>
            <a:noFill/>
            <a:ln w="76200">
              <a:solidFill>
                <a:srgbClr val="FFFF66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" name="Group 13"/>
            <p:cNvGrpSpPr>
              <a:grpSpLocks/>
            </p:cNvGrpSpPr>
            <p:nvPr/>
          </p:nvGrpSpPr>
          <p:grpSpPr bwMode="auto">
            <a:xfrm>
              <a:off x="3175" y="3522"/>
              <a:ext cx="318" cy="887"/>
              <a:chOff x="3810" y="1334"/>
              <a:chExt cx="318" cy="887"/>
            </a:xfrm>
          </p:grpSpPr>
          <p:sp>
            <p:nvSpPr>
              <p:cNvPr id="18" name="Text Box 14"/>
              <p:cNvSpPr txBox="1">
                <a:spLocks noChangeArrowheads="1"/>
              </p:cNvSpPr>
              <p:nvPr/>
            </p:nvSpPr>
            <p:spPr bwMode="auto">
              <a:xfrm>
                <a:off x="3810" y="1344"/>
                <a:ext cx="318" cy="8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vi-VN" altLang="en-US" sz="4000" b="1" dirty="0">
                    <a:solidFill>
                      <a:srgbClr val="FFFF00"/>
                    </a:solidFill>
                  </a:rPr>
                  <a:t>P</a:t>
                </a:r>
                <a:endParaRPr lang="en-US" altLang="en-US" sz="40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>
                <a:off x="3833" y="1334"/>
                <a:ext cx="272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871" y="4437112"/>
            <a:ext cx="2505075" cy="1485900"/>
          </a:xfrm>
          <a:prstGeom prst="rect">
            <a:avLst/>
          </a:prstGeom>
        </p:spPr>
      </p:pic>
      <p:grpSp>
        <p:nvGrpSpPr>
          <p:cNvPr id="21" name="Group 11"/>
          <p:cNvGrpSpPr>
            <a:grpSpLocks/>
          </p:cNvGrpSpPr>
          <p:nvPr/>
        </p:nvGrpSpPr>
        <p:grpSpPr bwMode="auto">
          <a:xfrm>
            <a:off x="6804246" y="4704449"/>
            <a:ext cx="431438" cy="701404"/>
            <a:chOff x="3016" y="2698"/>
            <a:chExt cx="322" cy="1418"/>
          </a:xfrm>
        </p:grpSpPr>
        <p:sp>
          <p:nvSpPr>
            <p:cNvPr id="22" name="Line 12"/>
            <p:cNvSpPr>
              <a:spLocks noChangeShapeType="1"/>
            </p:cNvSpPr>
            <p:nvPr/>
          </p:nvSpPr>
          <p:spPr bwMode="auto">
            <a:xfrm>
              <a:off x="3016" y="2698"/>
              <a:ext cx="0" cy="1140"/>
            </a:xfrm>
            <a:prstGeom prst="line">
              <a:avLst/>
            </a:prstGeom>
            <a:noFill/>
            <a:ln w="28575">
              <a:solidFill>
                <a:srgbClr val="FFFF66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" name="Group 13"/>
            <p:cNvGrpSpPr>
              <a:grpSpLocks/>
            </p:cNvGrpSpPr>
            <p:nvPr/>
          </p:nvGrpSpPr>
          <p:grpSpPr bwMode="auto">
            <a:xfrm>
              <a:off x="3016" y="3468"/>
              <a:ext cx="322" cy="648"/>
              <a:chOff x="3651" y="1280"/>
              <a:chExt cx="322" cy="648"/>
            </a:xfrm>
          </p:grpSpPr>
          <p:sp>
            <p:nvSpPr>
              <p:cNvPr id="24" name="Text Box 14"/>
              <p:cNvSpPr txBox="1">
                <a:spLocks noChangeArrowheads="1"/>
              </p:cNvSpPr>
              <p:nvPr/>
            </p:nvSpPr>
            <p:spPr bwMode="auto">
              <a:xfrm>
                <a:off x="3651" y="1280"/>
                <a:ext cx="318" cy="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vi-VN" altLang="en-US" sz="2800" b="1" dirty="0">
                    <a:solidFill>
                      <a:srgbClr val="FFFF00"/>
                    </a:solidFill>
                  </a:rPr>
                  <a:t>P</a:t>
                </a:r>
                <a:endParaRPr lang="en-US" altLang="en-US" sz="28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5" name="Line 15"/>
              <p:cNvSpPr>
                <a:spLocks noChangeShapeType="1"/>
              </p:cNvSpPr>
              <p:nvPr/>
            </p:nvSpPr>
            <p:spPr bwMode="auto">
              <a:xfrm>
                <a:off x="3701" y="1334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642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I. TRỌNG LỰC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2. </a:t>
            </a:r>
            <a:r>
              <a:rPr lang="en-US" dirty="0" err="1" smtClean="0">
                <a:solidFill>
                  <a:srgbClr val="FFFF00"/>
                </a:solidFill>
              </a:rPr>
              <a:t>Trọng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lượng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</a:rPr>
              <a:t>Độ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lớn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của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trọng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lực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tác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dụng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lên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vật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được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gọi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là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trọng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lượng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của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vật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</a:rPr>
              <a:t>Công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thức</a:t>
            </a:r>
            <a:r>
              <a:rPr lang="en-US" dirty="0" smtClean="0">
                <a:solidFill>
                  <a:schemeClr val="bg1"/>
                </a:solidFill>
              </a:rPr>
              <a:t>: P = mg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</a:rPr>
              <a:t>Đo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trọng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lượng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của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vật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có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thể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dùng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lực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hoặc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cân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lò</a:t>
            </a:r>
            <a:r>
              <a:rPr lang="en-US" dirty="0" smtClean="0">
                <a:solidFill>
                  <a:schemeClr val="bg1"/>
                </a:solidFill>
              </a:rPr>
              <a:t> xo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0" y="0"/>
          <a:ext cx="1809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2" name="Equation" r:id="rId4" imgW="177569" imgH="215619" progId="Equation.DSMT4">
                  <p:embed/>
                </p:oleObj>
              </mc:Choice>
              <mc:Fallback>
                <p:oleObj name="Equation" r:id="rId4" imgW="177569" imgH="215619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8097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52400" y="152400"/>
          <a:ext cx="1809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3" name="Equation" r:id="rId6" imgW="177569" imgH="215619" progId="Equation.DSMT4">
                  <p:embed/>
                </p:oleObj>
              </mc:Choice>
              <mc:Fallback>
                <p:oleObj name="Equation" r:id="rId6" imgW="177569" imgH="215619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18097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75995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685"/>
    </mc:Choice>
    <mc:Fallback xmlns="">
      <p:transition spd="slow" advTm="826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2905-178B-4088-881F-83FACB937798}" type="datetime1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392905-178B-4088-881F-83FACB937798}" type="datetime1">
              <a:rPr lang="en-US" smtClean="0"/>
              <a:pPr/>
              <a:t>7/31/2022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smtClean="0">
                <a:solidFill>
                  <a:srgbClr val="FF0000"/>
                </a:solidFill>
              </a:rPr>
              <a:t>I. TRỌNG LỰC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484784"/>
            <a:ext cx="8229600" cy="464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3. </a:t>
            </a:r>
            <a:r>
              <a:rPr lang="en-US" dirty="0" err="1" smtClean="0">
                <a:solidFill>
                  <a:srgbClr val="FFFF00"/>
                </a:solidFill>
              </a:rPr>
              <a:t>Phân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biệt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giữa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trọng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lượng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và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khối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lượng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</a:rPr>
              <a:t>Trọng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lượng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của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một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vật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thay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đổi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gia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tốc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rơi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tự</a:t>
            </a:r>
            <a:r>
              <a:rPr lang="en-US" dirty="0" smtClean="0">
                <a:solidFill>
                  <a:schemeClr val="bg1"/>
                </a:solidFill>
              </a:rPr>
              <a:t> do </a:t>
            </a:r>
            <a:r>
              <a:rPr lang="en-US" dirty="0" err="1" smtClean="0">
                <a:solidFill>
                  <a:schemeClr val="bg1"/>
                </a:solidFill>
              </a:rPr>
              <a:t>thay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đổi</a:t>
            </a:r>
            <a:r>
              <a:rPr lang="en-US" dirty="0" smtClean="0">
                <a:solidFill>
                  <a:schemeClr val="bg1"/>
                </a:solidFill>
              </a:rPr>
              <a:t> ( </a:t>
            </a:r>
            <a:r>
              <a:rPr lang="en-US" dirty="0" err="1" smtClean="0">
                <a:solidFill>
                  <a:schemeClr val="bg1"/>
                </a:solidFill>
              </a:rPr>
              <a:t>vật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di </a:t>
            </a:r>
            <a:r>
              <a:rPr lang="en-US" dirty="0" err="1" smtClean="0">
                <a:solidFill>
                  <a:schemeClr val="bg1"/>
                </a:solidFill>
              </a:rPr>
              <a:t>chuyển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nơi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này</a:t>
            </a:r>
            <a:r>
              <a:rPr lang="en-US" dirty="0" smtClean="0">
                <a:solidFill>
                  <a:schemeClr val="bg1"/>
                </a:solidFill>
              </a:rPr>
              <a:t> sang </a:t>
            </a:r>
            <a:r>
              <a:rPr lang="en-US" dirty="0" err="1" smtClean="0">
                <a:solidFill>
                  <a:schemeClr val="bg1"/>
                </a:solidFill>
              </a:rPr>
              <a:t>nơi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khác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</a:rPr>
              <a:t>Khối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lượng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của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vật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không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thay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đổi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tại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mọi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vị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trí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392905-178B-4088-881F-83FACB937798}" type="datetime1">
              <a:rPr lang="en-US" smtClean="0"/>
              <a:pPr/>
              <a:t>7/31/2022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0" y="0"/>
          <a:ext cx="1809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Equation" r:id="rId3" imgW="177569" imgH="215619" progId="Equation.DSMT4">
                  <p:embed/>
                </p:oleObj>
              </mc:Choice>
              <mc:Fallback>
                <p:oleObj name="Equation" r:id="rId3" imgW="177569" imgH="215619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8097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52400" y="152400"/>
          <a:ext cx="1809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5" name="Equation" r:id="rId5" imgW="177569" imgH="215619" progId="Equation.DSMT4">
                  <p:embed/>
                </p:oleObj>
              </mc:Choice>
              <mc:Fallback>
                <p:oleObj name="Equation" r:id="rId5" imgW="177569" imgH="215619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18097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209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786" y="3140968"/>
            <a:ext cx="4134427" cy="261974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2905-178B-4088-881F-83FACB937798}" type="datetime1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392905-178B-4088-881F-83FACB937798}" type="datetime1">
              <a:rPr lang="en-US" smtClean="0"/>
              <a:pPr/>
              <a:t>7/31/2022</a:t>
            </a:fld>
            <a:endParaRPr lang="en-US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392905-178B-4088-881F-83FACB937798}" type="datetime1">
              <a:rPr lang="en-US" smtClean="0"/>
              <a:pPr/>
              <a:t>7/31/2022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smtClean="0">
                <a:solidFill>
                  <a:srgbClr val="FF0000"/>
                </a:solidFill>
              </a:rPr>
              <a:t>I. TRỌNG LỰC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84784"/>
            <a:ext cx="8229600" cy="464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3. </a:t>
            </a:r>
            <a:r>
              <a:rPr lang="en-US" dirty="0" err="1" smtClean="0">
                <a:solidFill>
                  <a:srgbClr val="FFFF00"/>
                </a:solidFill>
              </a:rPr>
              <a:t>Phân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biệt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giữa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trọng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lượng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và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khối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lượng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* </a:t>
            </a:r>
            <a:r>
              <a:rPr lang="en-US" dirty="0" err="1" smtClean="0">
                <a:solidFill>
                  <a:schemeClr val="bg1"/>
                </a:solidFill>
              </a:rPr>
              <a:t>Cách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xác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định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trọng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tâm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của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vật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phẳng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mỏng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392905-178B-4088-881F-83FACB937798}" type="datetime1">
              <a:rPr lang="en-US" smtClean="0"/>
              <a:pPr/>
              <a:t>7/31/2022</a:t>
            </a:fld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0" y="0"/>
          <a:ext cx="1809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Equation" r:id="rId4" imgW="177569" imgH="215619" progId="Equation.DSMT4">
                  <p:embed/>
                </p:oleObj>
              </mc:Choice>
              <mc:Fallback>
                <p:oleObj name="Equation" r:id="rId4" imgW="177569" imgH="215619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8097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52400" y="152400"/>
          <a:ext cx="1809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Equation" r:id="rId6" imgW="177569" imgH="215619" progId="Equation.DSMT4">
                  <p:embed/>
                </p:oleObj>
              </mc:Choice>
              <mc:Fallback>
                <p:oleObj name="Equation" r:id="rId6" imgW="177569" imgH="215619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18097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513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2905-178B-4088-881F-83FACB937798}" type="datetime1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392905-178B-4088-881F-83FACB937798}" type="datetime1">
              <a:rPr lang="en-US" smtClean="0"/>
              <a:pPr/>
              <a:t>7/31/2022</a:t>
            </a:fld>
            <a:endParaRPr lang="en-US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392905-178B-4088-881F-83FACB937798}" type="datetime1">
              <a:rPr lang="en-US" smtClean="0"/>
              <a:pPr/>
              <a:t>7/31/2022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392905-178B-4088-881F-83FACB937798}" type="datetime1">
              <a:rPr lang="en-US" smtClean="0"/>
              <a:pPr/>
              <a:t>7/31/2022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I. LỰC CĂNG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484784"/>
            <a:ext cx="8229600" cy="464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</a:rPr>
              <a:t>Lực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căng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xuất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hiện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sợi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dây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bị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kéo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dãn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nó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chống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lại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sự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kéo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dãn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đó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</a:rPr>
              <a:t>Đặc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điểm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của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véc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tơ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lực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căng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+ </a:t>
            </a:r>
            <a:r>
              <a:rPr lang="en-US" dirty="0" err="1" smtClean="0">
                <a:solidFill>
                  <a:schemeClr val="bg1"/>
                </a:solidFill>
              </a:rPr>
              <a:t>Điểm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đặt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tại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vị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trí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của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vật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tiếp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xúc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với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dây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+ </a:t>
            </a:r>
            <a:r>
              <a:rPr lang="en-US" dirty="0" err="1" smtClean="0">
                <a:solidFill>
                  <a:schemeClr val="bg1"/>
                </a:solidFill>
              </a:rPr>
              <a:t>Phương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trùng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với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phương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sợi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dây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+ </a:t>
            </a:r>
            <a:r>
              <a:rPr lang="en-US" dirty="0" err="1" smtClean="0">
                <a:solidFill>
                  <a:schemeClr val="bg1"/>
                </a:solidFill>
              </a:rPr>
              <a:t>Chiều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ngược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với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chiều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của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lực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kéo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dãn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dây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392905-178B-4088-881F-83FACB937798}" type="datetime1">
              <a:rPr lang="en-US" smtClean="0"/>
              <a:pPr/>
              <a:t>7/31/2022</a:t>
            </a:fld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0" y="0"/>
          <a:ext cx="1809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Equation" r:id="rId3" imgW="177569" imgH="215619" progId="Equation.DSMT4">
                  <p:embed/>
                </p:oleObj>
              </mc:Choice>
              <mc:Fallback>
                <p:oleObj name="Equation" r:id="rId3" imgW="177569" imgH="215619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8097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52400" y="152400"/>
          <a:ext cx="1809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Equation" r:id="rId5" imgW="177569" imgH="215619" progId="Equation.DSMT4">
                  <p:embed/>
                </p:oleObj>
              </mc:Choice>
              <mc:Fallback>
                <p:oleObj name="Equation" r:id="rId5" imgW="177569" imgH="215619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18097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667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I. LỰC </a:t>
            </a:r>
            <a:r>
              <a:rPr lang="en-US" b="1" dirty="0" smtClean="0">
                <a:solidFill>
                  <a:srgbClr val="FF0000"/>
                </a:solidFill>
              </a:rPr>
              <a:t>CĂNG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060848"/>
            <a:ext cx="3096344" cy="226590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2905-178B-4088-881F-83FACB937798}" type="datetime1">
              <a:rPr lang="en-US" smtClean="0"/>
              <a:pPr/>
              <a:t>7/31/2022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060848"/>
            <a:ext cx="1824490" cy="2177617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019175" y="2674707"/>
            <a:ext cx="721608" cy="1129924"/>
            <a:chOff x="1019175" y="2674707"/>
            <a:chExt cx="721608" cy="1129924"/>
          </a:xfrm>
        </p:grpSpPr>
        <p:sp>
          <p:nvSpPr>
            <p:cNvPr id="9" name="Line 12"/>
            <p:cNvSpPr>
              <a:spLocks noChangeShapeType="1"/>
            </p:cNvSpPr>
            <p:nvPr/>
          </p:nvSpPr>
          <p:spPr bwMode="auto">
            <a:xfrm rot="7368292">
              <a:off x="1393658" y="2345421"/>
              <a:ext cx="17840" cy="676411"/>
            </a:xfrm>
            <a:prstGeom prst="line">
              <a:avLst/>
            </a:prstGeom>
            <a:noFill/>
            <a:ln w="57150">
              <a:solidFill>
                <a:srgbClr val="FFFF66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019175" y="2996952"/>
              <a:ext cx="504825" cy="807679"/>
              <a:chOff x="6163196" y="4770506"/>
              <a:chExt cx="504825" cy="807679"/>
            </a:xfrm>
          </p:grpSpPr>
          <p:sp>
            <p:nvSpPr>
              <p:cNvPr id="11" name="Text Box 14"/>
              <p:cNvSpPr txBox="1">
                <a:spLocks noChangeArrowheads="1"/>
              </p:cNvSpPr>
              <p:nvPr/>
            </p:nvSpPr>
            <p:spPr bwMode="auto">
              <a:xfrm rot="21489998">
                <a:off x="6163196" y="4876510"/>
                <a:ext cx="504825" cy="701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4000" b="1" dirty="0" smtClean="0">
                    <a:solidFill>
                      <a:srgbClr val="FFFF00"/>
                    </a:solidFill>
                  </a:rPr>
                  <a:t>T</a:t>
                </a:r>
                <a:endParaRPr lang="en-US" altLang="en-US" sz="40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 rot="7258290" flipH="1" flipV="1">
                <a:off x="6304440" y="4696450"/>
                <a:ext cx="222337" cy="370449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6228184" y="3142120"/>
            <a:ext cx="785139" cy="1022551"/>
            <a:chOff x="6228184" y="3142120"/>
            <a:chExt cx="785139" cy="1022551"/>
          </a:xfrm>
        </p:grpSpPr>
        <p:sp>
          <p:nvSpPr>
            <p:cNvPr id="16" name="Line 12"/>
            <p:cNvSpPr>
              <a:spLocks noChangeShapeType="1"/>
            </p:cNvSpPr>
            <p:nvPr/>
          </p:nvSpPr>
          <p:spPr bwMode="auto">
            <a:xfrm rot="7368292" flipH="1">
              <a:off x="6652271" y="2921618"/>
              <a:ext cx="140549" cy="581554"/>
            </a:xfrm>
            <a:prstGeom prst="line">
              <a:avLst/>
            </a:prstGeom>
            <a:noFill/>
            <a:ln w="57150">
              <a:solidFill>
                <a:srgbClr val="FFFF66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6228184" y="3356992"/>
              <a:ext cx="504825" cy="807679"/>
              <a:chOff x="6163196" y="4770506"/>
              <a:chExt cx="504825" cy="807679"/>
            </a:xfrm>
          </p:grpSpPr>
          <p:sp>
            <p:nvSpPr>
              <p:cNvPr id="18" name="Text Box 14"/>
              <p:cNvSpPr txBox="1">
                <a:spLocks noChangeArrowheads="1"/>
              </p:cNvSpPr>
              <p:nvPr/>
            </p:nvSpPr>
            <p:spPr bwMode="auto">
              <a:xfrm rot="21489998">
                <a:off x="6163196" y="4876510"/>
                <a:ext cx="504825" cy="701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4000" b="1" dirty="0" smtClean="0">
                    <a:solidFill>
                      <a:srgbClr val="FFFF00"/>
                    </a:solidFill>
                  </a:rPr>
                  <a:t>T</a:t>
                </a:r>
                <a:endParaRPr lang="en-US" altLang="en-US" sz="40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rot="7258290" flipH="1" flipV="1">
                <a:off x="6304440" y="4696450"/>
                <a:ext cx="222337" cy="370449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507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GBX_HAS_SWIFFPOINT_SHAPE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2.9|12.8|28.3|35.7|15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9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2035</TotalTime>
  <Words>317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Algerian</vt:lpstr>
      <vt:lpstr>Arial</vt:lpstr>
      <vt:lpstr>Calibri</vt:lpstr>
      <vt:lpstr>Chiller</vt:lpstr>
      <vt:lpstr>Times New Roman</vt:lpstr>
      <vt:lpstr>Office Theme</vt:lpstr>
      <vt:lpstr>Equation</vt:lpstr>
      <vt:lpstr>MathType 7.0 Equation</vt:lpstr>
      <vt:lpstr>PowerPoint Presentation</vt:lpstr>
      <vt:lpstr>PowerPoint Presentation</vt:lpstr>
      <vt:lpstr>I. TRỌNG LỰC</vt:lpstr>
      <vt:lpstr>PowerPoint Presentation</vt:lpstr>
      <vt:lpstr>I. TRỌNG LỰC</vt:lpstr>
      <vt:lpstr>PowerPoint Presentation</vt:lpstr>
      <vt:lpstr>PowerPoint Presentation</vt:lpstr>
      <vt:lpstr>PowerPoint Presentation</vt:lpstr>
      <vt:lpstr>I. LỰC CĂNG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DAT</dc:creator>
  <cp:lastModifiedBy>User</cp:lastModifiedBy>
  <cp:revision>92</cp:revision>
  <dcterms:created xsi:type="dcterms:W3CDTF">2006-08-16T00:00:00Z</dcterms:created>
  <dcterms:modified xsi:type="dcterms:W3CDTF">2022-07-31T10:13:38Z</dcterms:modified>
</cp:coreProperties>
</file>