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3"/>
  </p:notesMasterIdLst>
  <p:sldIdLst>
    <p:sldId id="292" r:id="rId2"/>
    <p:sldId id="1366" r:id="rId3"/>
    <p:sldId id="1365" r:id="rId4"/>
    <p:sldId id="1383" r:id="rId5"/>
    <p:sldId id="1367" r:id="rId6"/>
    <p:sldId id="1382" r:id="rId7"/>
    <p:sldId id="1368" r:id="rId8"/>
    <p:sldId id="1370" r:id="rId9"/>
    <p:sldId id="1374" r:id="rId10"/>
    <p:sldId id="1384" r:id="rId11"/>
    <p:sldId id="1385" r:id="rId12"/>
    <p:sldId id="1386" r:id="rId13"/>
    <p:sldId id="1387" r:id="rId14"/>
    <p:sldId id="1373" r:id="rId15"/>
    <p:sldId id="1388" r:id="rId16"/>
    <p:sldId id="1389" r:id="rId17"/>
    <p:sldId id="1391" r:id="rId18"/>
    <p:sldId id="1390" r:id="rId19"/>
    <p:sldId id="1392" r:id="rId20"/>
    <p:sldId id="1393" r:id="rId21"/>
    <p:sldId id="13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1" autoAdjust="0"/>
    <p:restoredTop sz="92275" autoAdjust="0"/>
  </p:normalViewPr>
  <p:slideViewPr>
    <p:cSldViewPr>
      <p:cViewPr varScale="1">
        <p:scale>
          <a:sx n="76" d="100"/>
          <a:sy n="76" d="100"/>
        </p:scale>
        <p:origin x="850"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7</a:t>
            </a:fld>
            <a:endParaRPr lang="en-US"/>
          </a:p>
        </p:txBody>
      </p:sp>
    </p:spTree>
    <p:extLst>
      <p:ext uri="{BB962C8B-B14F-4D97-AF65-F5344CB8AC3E}">
        <p14:creationId xmlns:p14="http://schemas.microsoft.com/office/powerpoint/2010/main" val="401541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16</a:t>
            </a:fld>
            <a:endParaRPr lang="en-US"/>
          </a:p>
        </p:txBody>
      </p:sp>
    </p:spTree>
    <p:extLst>
      <p:ext uri="{BB962C8B-B14F-4D97-AF65-F5344CB8AC3E}">
        <p14:creationId xmlns:p14="http://schemas.microsoft.com/office/powerpoint/2010/main" val="3170412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17</a:t>
            </a:fld>
            <a:endParaRPr lang="en-US"/>
          </a:p>
        </p:txBody>
      </p:sp>
    </p:spTree>
    <p:extLst>
      <p:ext uri="{BB962C8B-B14F-4D97-AF65-F5344CB8AC3E}">
        <p14:creationId xmlns:p14="http://schemas.microsoft.com/office/powerpoint/2010/main" val="3664756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18</a:t>
            </a:fld>
            <a:endParaRPr lang="en-US"/>
          </a:p>
        </p:txBody>
      </p:sp>
    </p:spTree>
    <p:extLst>
      <p:ext uri="{BB962C8B-B14F-4D97-AF65-F5344CB8AC3E}">
        <p14:creationId xmlns:p14="http://schemas.microsoft.com/office/powerpoint/2010/main" val="407146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8</a:t>
            </a:fld>
            <a:endParaRPr lang="en-US"/>
          </a:p>
        </p:txBody>
      </p:sp>
    </p:spTree>
    <p:extLst>
      <p:ext uri="{BB962C8B-B14F-4D97-AF65-F5344CB8AC3E}">
        <p14:creationId xmlns:p14="http://schemas.microsoft.com/office/powerpoint/2010/main" val="3568608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9</a:t>
            </a:fld>
            <a:endParaRPr lang="en-US"/>
          </a:p>
        </p:txBody>
      </p:sp>
    </p:spTree>
    <p:extLst>
      <p:ext uri="{BB962C8B-B14F-4D97-AF65-F5344CB8AC3E}">
        <p14:creationId xmlns:p14="http://schemas.microsoft.com/office/powerpoint/2010/main" val="1194823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10</a:t>
            </a:fld>
            <a:endParaRPr lang="en-US"/>
          </a:p>
        </p:txBody>
      </p:sp>
    </p:spTree>
    <p:extLst>
      <p:ext uri="{BB962C8B-B14F-4D97-AF65-F5344CB8AC3E}">
        <p14:creationId xmlns:p14="http://schemas.microsoft.com/office/powerpoint/2010/main" val="3717232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11</a:t>
            </a:fld>
            <a:endParaRPr lang="en-US"/>
          </a:p>
        </p:txBody>
      </p:sp>
    </p:spTree>
    <p:extLst>
      <p:ext uri="{BB962C8B-B14F-4D97-AF65-F5344CB8AC3E}">
        <p14:creationId xmlns:p14="http://schemas.microsoft.com/office/powerpoint/2010/main" val="1324439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12</a:t>
            </a:fld>
            <a:endParaRPr lang="en-US"/>
          </a:p>
        </p:txBody>
      </p:sp>
    </p:spTree>
    <p:extLst>
      <p:ext uri="{BB962C8B-B14F-4D97-AF65-F5344CB8AC3E}">
        <p14:creationId xmlns:p14="http://schemas.microsoft.com/office/powerpoint/2010/main" val="781589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13</a:t>
            </a:fld>
            <a:endParaRPr lang="en-US"/>
          </a:p>
        </p:txBody>
      </p:sp>
    </p:spTree>
    <p:extLst>
      <p:ext uri="{BB962C8B-B14F-4D97-AF65-F5344CB8AC3E}">
        <p14:creationId xmlns:p14="http://schemas.microsoft.com/office/powerpoint/2010/main" val="4026236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14</a:t>
            </a:fld>
            <a:endParaRPr lang="en-US"/>
          </a:p>
        </p:txBody>
      </p:sp>
    </p:spTree>
    <p:extLst>
      <p:ext uri="{BB962C8B-B14F-4D97-AF65-F5344CB8AC3E}">
        <p14:creationId xmlns:p14="http://schemas.microsoft.com/office/powerpoint/2010/main" val="4023745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15</a:t>
            </a:fld>
            <a:endParaRPr lang="en-US"/>
          </a:p>
        </p:txBody>
      </p:sp>
    </p:spTree>
    <p:extLst>
      <p:ext uri="{BB962C8B-B14F-4D97-AF65-F5344CB8AC3E}">
        <p14:creationId xmlns:p14="http://schemas.microsoft.com/office/powerpoint/2010/main" val="2841962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jfif"/><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1.webp"/><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webp"/><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3.webp"/><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28.webp"/><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lYiAyJx6L1c" TargetMode="External"/><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https://www.youtube.com/embed/j54R3P76aS4?feature=oembed" TargetMode="External"/><Relationship Id="rId5" Type="http://schemas.openxmlformats.org/officeDocument/2006/relationships/image" Target="../media/image6.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90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3EF1266-1959-459A-B52E-AEFC5B88B11B}"/>
              </a:ext>
            </a:extLst>
          </p:cNvPr>
          <p:cNvSpPr>
            <a:spLocks noChangeArrowheads="1"/>
          </p:cNvSpPr>
          <p:nvPr/>
        </p:nvSpPr>
        <p:spPr bwMode="auto">
          <a:xfrm>
            <a:off x="0" y="-34334"/>
            <a:ext cx="12192000" cy="1200150"/>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TextBox 10">
            <a:extLst>
              <a:ext uri="{FF2B5EF4-FFF2-40B4-BE49-F238E27FC236}">
                <a16:creationId xmlns:a16="http://schemas.microsoft.com/office/drawing/2014/main" id="{F10A9F3D-D25A-41CB-BDE1-9D6795D4B213}"/>
              </a:ext>
            </a:extLst>
          </p:cNvPr>
          <p:cNvSpPr>
            <a:spLocks noChangeArrowheads="1"/>
          </p:cNvSpPr>
          <p:nvPr>
            <p:custDataLst>
              <p:tags r:id="rId1"/>
            </p:custDataLst>
          </p:nvPr>
        </p:nvSpPr>
        <p:spPr bwMode="auto">
          <a:xfrm>
            <a:off x="1524000" y="12737"/>
            <a:ext cx="9366364" cy="86832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4500" b="1" dirty="0" err="1">
                <a:solidFill>
                  <a:srgbClr val="009900"/>
                </a:solidFill>
                <a:ea typeface="ＭＳ Ｐゴシック" panose="020B0600070205080204" pitchFamily="50" charset="-128"/>
              </a:rPr>
              <a:t>Thực</a:t>
            </a:r>
            <a:r>
              <a:rPr lang="en-US" altLang="en-US" sz="4500" b="1" dirty="0">
                <a:solidFill>
                  <a:srgbClr val="009900"/>
                </a:solidFill>
                <a:ea typeface="ＭＳ Ｐゴシック" panose="020B0600070205080204" pitchFamily="50" charset="-128"/>
              </a:rPr>
              <a:t> </a:t>
            </a:r>
            <a:r>
              <a:rPr lang="en-US" altLang="en-US" sz="4500" b="1" dirty="0" err="1">
                <a:solidFill>
                  <a:srgbClr val="009900"/>
                </a:solidFill>
                <a:ea typeface="ＭＳ Ｐゴシック" panose="020B0600070205080204" pitchFamily="50" charset="-128"/>
              </a:rPr>
              <a:t>hành</a:t>
            </a:r>
            <a:r>
              <a:rPr lang="en-US" altLang="en-US" sz="4500" b="1" dirty="0">
                <a:solidFill>
                  <a:srgbClr val="009900"/>
                </a:solidFill>
                <a:ea typeface="ＭＳ Ｐゴシック" panose="020B0600070205080204" pitchFamily="50" charset="-128"/>
              </a:rPr>
              <a:t> </a:t>
            </a:r>
            <a:r>
              <a:rPr lang="en-US" altLang="en-US" sz="4500" b="1" dirty="0" err="1">
                <a:solidFill>
                  <a:srgbClr val="009900"/>
                </a:solidFill>
                <a:ea typeface="ＭＳ Ｐゴシック" panose="020B0600070205080204" pitchFamily="50" charset="-128"/>
              </a:rPr>
              <a:t>đo</a:t>
            </a:r>
            <a:r>
              <a:rPr lang="en-US" altLang="en-US" sz="4500" b="1" dirty="0">
                <a:solidFill>
                  <a:srgbClr val="009900"/>
                </a:solidFill>
                <a:ea typeface="ＭＳ Ｐゴシック" panose="020B0600070205080204" pitchFamily="50" charset="-128"/>
              </a:rPr>
              <a:t> </a:t>
            </a:r>
            <a:r>
              <a:rPr lang="en-US" altLang="en-US" sz="4500" b="1" dirty="0" err="1">
                <a:solidFill>
                  <a:srgbClr val="009900"/>
                </a:solidFill>
                <a:ea typeface="ＭＳ Ｐゴシック" panose="020B0600070205080204" pitchFamily="50" charset="-128"/>
              </a:rPr>
              <a:t>gia</a:t>
            </a:r>
            <a:r>
              <a:rPr lang="en-US" altLang="en-US" sz="4500" b="1" dirty="0">
                <a:solidFill>
                  <a:srgbClr val="009900"/>
                </a:solidFill>
                <a:ea typeface="ＭＳ Ｐゴシック" panose="020B0600070205080204" pitchFamily="50" charset="-128"/>
              </a:rPr>
              <a:t> </a:t>
            </a:r>
            <a:r>
              <a:rPr lang="en-US" altLang="en-US" sz="4500" b="1" dirty="0" err="1">
                <a:solidFill>
                  <a:srgbClr val="009900"/>
                </a:solidFill>
                <a:ea typeface="ＭＳ Ｐゴシック" panose="020B0600070205080204" pitchFamily="50" charset="-128"/>
              </a:rPr>
              <a:t>tốc</a:t>
            </a:r>
            <a:r>
              <a:rPr lang="en-US" altLang="en-US" sz="4500" b="1" dirty="0">
                <a:solidFill>
                  <a:srgbClr val="009900"/>
                </a:solidFill>
                <a:ea typeface="ＭＳ Ｐゴシック" panose="020B0600070205080204" pitchFamily="50" charset="-128"/>
              </a:rPr>
              <a:t> </a:t>
            </a:r>
            <a:r>
              <a:rPr lang="en-US" altLang="en-US" sz="4500" b="1" dirty="0" err="1">
                <a:solidFill>
                  <a:srgbClr val="009900"/>
                </a:solidFill>
                <a:ea typeface="ＭＳ Ｐゴシック" panose="020B0600070205080204" pitchFamily="50" charset="-128"/>
              </a:rPr>
              <a:t>rơi</a:t>
            </a:r>
            <a:r>
              <a:rPr lang="en-US" altLang="en-US" sz="4500" b="1" dirty="0">
                <a:solidFill>
                  <a:srgbClr val="009900"/>
                </a:solidFill>
                <a:ea typeface="ＭＳ Ｐゴシック" panose="020B0600070205080204" pitchFamily="50" charset="-128"/>
              </a:rPr>
              <a:t> </a:t>
            </a:r>
            <a:r>
              <a:rPr lang="en-US" altLang="en-US" sz="4500" b="1" dirty="0" err="1">
                <a:solidFill>
                  <a:srgbClr val="009900"/>
                </a:solidFill>
                <a:ea typeface="ＭＳ Ｐゴシック" panose="020B0600070205080204" pitchFamily="50" charset="-128"/>
              </a:rPr>
              <a:t>tự</a:t>
            </a:r>
            <a:r>
              <a:rPr lang="en-US" altLang="en-US" sz="4500" b="1" dirty="0">
                <a:solidFill>
                  <a:srgbClr val="009900"/>
                </a:solidFill>
                <a:ea typeface="ＭＳ Ｐゴシック" panose="020B0600070205080204" pitchFamily="50" charset="-128"/>
              </a:rPr>
              <a:t> do</a:t>
            </a:r>
            <a:endParaRPr lang="en-US" altLang="en-US" sz="4500" b="1" dirty="0">
              <a:solidFill>
                <a:srgbClr val="009900"/>
              </a:solidFill>
            </a:endParaRPr>
          </a:p>
        </p:txBody>
      </p:sp>
      <p:sp>
        <p:nvSpPr>
          <p:cNvPr id="8" name="TextBox 11">
            <a:extLst>
              <a:ext uri="{FF2B5EF4-FFF2-40B4-BE49-F238E27FC236}">
                <a16:creationId xmlns:a16="http://schemas.microsoft.com/office/drawing/2014/main" id="{F59CAE67-64B9-4CEF-8069-5C6C4D1263AF}"/>
              </a:ext>
            </a:extLst>
          </p:cNvPr>
          <p:cNvSpPr>
            <a:spLocks noChangeArrowheads="1"/>
          </p:cNvSpPr>
          <p:nvPr>
            <p:custDataLst>
              <p:tags r:id="rId2"/>
            </p:custDataLst>
          </p:nvPr>
        </p:nvSpPr>
        <p:spPr bwMode="auto">
          <a:xfrm>
            <a:off x="176212" y="198233"/>
            <a:ext cx="1905000" cy="61293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i="1" dirty="0" err="1">
                <a:solidFill>
                  <a:schemeClr val="accent6">
                    <a:lumMod val="50000"/>
                  </a:schemeClr>
                </a:solidFill>
                <a:latin typeface="Times New Roman" panose="02020603050405020304" pitchFamily="18" charset="0"/>
                <a:cs typeface="Times New Roman" panose="02020603050405020304" pitchFamily="18" charset="0"/>
              </a:rPr>
              <a:t>Bài</a:t>
            </a:r>
            <a:r>
              <a:rPr lang="en-US" altLang="en-US" sz="3000" b="1" i="1" dirty="0">
                <a:solidFill>
                  <a:schemeClr val="accent6">
                    <a:lumMod val="50000"/>
                  </a:schemeClr>
                </a:solidFill>
                <a:latin typeface="Times New Roman" panose="02020603050405020304" pitchFamily="18" charset="0"/>
                <a:cs typeface="Times New Roman" panose="02020603050405020304" pitchFamily="18" charset="0"/>
              </a:rPr>
              <a:t> 11:</a:t>
            </a:r>
          </a:p>
        </p:txBody>
      </p:sp>
      <p:pic>
        <p:nvPicPr>
          <p:cNvPr id="12" name="Picture 11">
            <a:extLst>
              <a:ext uri="{FF2B5EF4-FFF2-40B4-BE49-F238E27FC236}">
                <a16:creationId xmlns:a16="http://schemas.microsoft.com/office/drawing/2014/main" id="{82BB75FA-9B5B-7911-78FF-DCCABF547F6A}"/>
              </a:ext>
            </a:extLst>
          </p:cNvPr>
          <p:cNvPicPr>
            <a:picLocks noChangeAspect="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030842" y="1398383"/>
            <a:ext cx="8986661" cy="5391997"/>
          </a:xfrm>
          <a:prstGeom prst="rect">
            <a:avLst/>
          </a:prstGeom>
          <a:ln>
            <a:noFill/>
          </a:ln>
          <a:effectLst>
            <a:softEdge rad="112500"/>
          </a:effectLst>
        </p:spPr>
      </p:pic>
      <p:pic>
        <p:nvPicPr>
          <p:cNvPr id="14" name="Picture 13">
            <a:extLst>
              <a:ext uri="{FF2B5EF4-FFF2-40B4-BE49-F238E27FC236}">
                <a16:creationId xmlns:a16="http://schemas.microsoft.com/office/drawing/2014/main" id="{A9933DAD-C3A2-E318-38DD-C8FDD286DE34}"/>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4497" y="1348803"/>
            <a:ext cx="2856345" cy="5414789"/>
          </a:xfrm>
          <a:prstGeom prst="rect">
            <a:avLst/>
          </a:prstGeom>
          <a:ln>
            <a:noFill/>
          </a:ln>
          <a:effectLst>
            <a:softEdge rad="112500"/>
          </a:effectLst>
        </p:spPr>
      </p:pic>
    </p:spTree>
    <p:extLst>
      <p:ext uri="{BB962C8B-B14F-4D97-AF65-F5344CB8AC3E}">
        <p14:creationId xmlns:p14="http://schemas.microsoft.com/office/powerpoint/2010/main" val="4106227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B3737109-4692-47F2-AB1A-21FCCC93F670}"/>
              </a:ext>
            </a:extLst>
          </p:cNvPr>
          <p:cNvSpPr txBox="1">
            <a:spLocks noChangeArrowheads="1"/>
          </p:cNvSpPr>
          <p:nvPr/>
        </p:nvSpPr>
        <p:spPr bwMode="auto">
          <a:xfrm>
            <a:off x="707424" y="733280"/>
            <a:ext cx="5635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b="1" i="1"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D219A1C0-44AA-4265-BE13-419997C264B7}"/>
              </a:ext>
            </a:extLst>
          </p:cNvPr>
          <p:cNvGrpSpPr/>
          <p:nvPr/>
        </p:nvGrpSpPr>
        <p:grpSpPr>
          <a:xfrm>
            <a:off x="-29497" y="65600"/>
            <a:ext cx="7116097" cy="542538"/>
            <a:chOff x="74035" y="2231322"/>
            <a:chExt cx="8550261" cy="757342"/>
          </a:xfrm>
        </p:grpSpPr>
        <p:grpSp>
          <p:nvGrpSpPr>
            <p:cNvPr id="7" name="Group 70">
              <a:extLst>
                <a:ext uri="{FF2B5EF4-FFF2-40B4-BE49-F238E27FC236}">
                  <a16:creationId xmlns:a16="http://schemas.microsoft.com/office/drawing/2014/main" id="{D5C7ACB5-BADE-4942-8F86-3BC8A2AE7811}"/>
                </a:ext>
              </a:extLst>
            </p:cNvPr>
            <p:cNvGrpSpPr>
              <a:grpSpLocks/>
            </p:cNvGrpSpPr>
            <p:nvPr/>
          </p:nvGrpSpPr>
          <p:grpSpPr bwMode="auto">
            <a:xfrm>
              <a:off x="286108" y="2280389"/>
              <a:ext cx="6935662" cy="708275"/>
              <a:chOff x="564747" y="3403331"/>
              <a:chExt cx="3571542" cy="1364238"/>
            </a:xfrm>
          </p:grpSpPr>
          <p:pic>
            <p:nvPicPr>
              <p:cNvPr id="10" name="Picture 9" descr="empty-green-rectangle">
                <a:extLst>
                  <a:ext uri="{FF2B5EF4-FFF2-40B4-BE49-F238E27FC236}">
                    <a16:creationId xmlns:a16="http://schemas.microsoft.com/office/drawing/2014/main" id="{4526DB96-2235-4F2B-A406-8F27EEAA0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571542"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2A3A9A09-548C-411F-ABEA-9188AFCF4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A35A87C6-0C43-4501-9D81-FA85AB0E47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p>
          </p:txBody>
        </p:sp>
        <p:sp>
          <p:nvSpPr>
            <p:cNvPr id="9" name="Rectangle 1026060">
              <a:extLst>
                <a:ext uri="{FF2B5EF4-FFF2-40B4-BE49-F238E27FC236}">
                  <a16:creationId xmlns:a16="http://schemas.microsoft.com/office/drawing/2014/main" id="{9A333F39-DB8B-4043-8191-3BE1F461BFD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tốc</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rơi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do</a:t>
              </a:r>
              <a:endPar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20" name="Picture 4" descr="empty-blue-rectangle">
            <a:extLst>
              <a:ext uri="{FF2B5EF4-FFF2-40B4-BE49-F238E27FC236}">
                <a16:creationId xmlns:a16="http://schemas.microsoft.com/office/drawing/2014/main" id="{8C5D6F05-6186-404B-A776-A38EAAC8B8E6}"/>
              </a:ext>
            </a:extLst>
          </p:cNvPr>
          <p:cNvPicPr>
            <a:picLocks noChangeAspect="1" noChangeArrowheads="1"/>
          </p:cNvPicPr>
          <p:nvPr/>
        </p:nvPicPr>
        <p:blipFill>
          <a:blip r:embed="rId5">
            <a:duotone>
              <a:schemeClr val="accent4">
                <a:shade val="45000"/>
                <a:satMod val="135000"/>
              </a:schemeClr>
              <a:prstClr val="white"/>
            </a:duotone>
          </a:blip>
          <a:srcRect/>
          <a:stretch>
            <a:fillRect/>
          </a:stretch>
        </p:blipFill>
        <p:spPr bwMode="auto">
          <a:xfrm>
            <a:off x="448447" y="1658981"/>
            <a:ext cx="4758274" cy="1845890"/>
          </a:xfrm>
          <a:prstGeom prst="rect">
            <a:avLst/>
          </a:prstGeom>
          <a:noFill/>
          <a:ln w="9525">
            <a:noFill/>
            <a:miter lim="800000"/>
            <a:headEnd/>
            <a:tailEnd/>
          </a:ln>
        </p:spPr>
      </p:pic>
      <p:sp>
        <p:nvSpPr>
          <p:cNvPr id="17" name="TextBox 16">
            <a:extLst>
              <a:ext uri="{FF2B5EF4-FFF2-40B4-BE49-F238E27FC236}">
                <a16:creationId xmlns:a16="http://schemas.microsoft.com/office/drawing/2014/main" id="{A2AC211B-4E2F-4A6B-A867-CADF6FE89BB4}"/>
              </a:ext>
            </a:extLst>
          </p:cNvPr>
          <p:cNvSpPr txBox="1"/>
          <p:nvPr/>
        </p:nvSpPr>
        <p:spPr>
          <a:xfrm>
            <a:off x="666202" y="1749021"/>
            <a:ext cx="4322763" cy="1569660"/>
          </a:xfrm>
          <a:prstGeom prst="rect">
            <a:avLst/>
          </a:prstGeom>
          <a:noFill/>
        </p:spPr>
        <p:txBody>
          <a:bodyPr wrap="square">
            <a:spAutoFit/>
          </a:bodyPr>
          <a:lstStyle/>
          <a:p>
            <a:pPr marR="0" algn="just"/>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3: </a:t>
            </a:r>
          </a:p>
          <a:p>
            <a:pPr marL="342900" marR="0" indent="-342900" algn="just">
              <a:buFont typeface="Arial" panose="020B0604020202020204" pitchFamily="34" charset="0"/>
              <a:buChar char="•"/>
            </a:pP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thép</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châm</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N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14" name="Picture 4" descr="empty-blue-rectangle">
            <a:extLst>
              <a:ext uri="{FF2B5EF4-FFF2-40B4-BE49-F238E27FC236}">
                <a16:creationId xmlns:a16="http://schemas.microsoft.com/office/drawing/2014/main" id="{572DC601-E471-4C6D-ABF7-40D979B8E2D8}"/>
              </a:ext>
            </a:extLst>
          </p:cNvPr>
          <p:cNvPicPr>
            <a:picLocks noChangeAspect="1" noChangeArrowheads="1"/>
          </p:cNvPicPr>
          <p:nvPr/>
        </p:nvPicPr>
        <p:blipFill>
          <a:blip r:embed="rId5">
            <a:duotone>
              <a:schemeClr val="accent4">
                <a:shade val="45000"/>
                <a:satMod val="135000"/>
              </a:schemeClr>
              <a:prstClr val="white"/>
            </a:duotone>
          </a:blip>
          <a:srcRect/>
          <a:stretch>
            <a:fillRect/>
          </a:stretch>
        </p:blipFill>
        <p:spPr bwMode="auto">
          <a:xfrm>
            <a:off x="415790" y="3962400"/>
            <a:ext cx="4834475" cy="2059371"/>
          </a:xfrm>
          <a:prstGeom prst="rect">
            <a:avLst/>
          </a:prstGeom>
          <a:noFill/>
          <a:ln w="9525">
            <a:noFill/>
            <a:miter lim="800000"/>
            <a:headEnd/>
            <a:tailEnd/>
          </a:ln>
        </p:spPr>
      </p:pic>
      <p:sp>
        <p:nvSpPr>
          <p:cNvPr id="21" name="TextBox 20">
            <a:extLst>
              <a:ext uri="{FF2B5EF4-FFF2-40B4-BE49-F238E27FC236}">
                <a16:creationId xmlns:a16="http://schemas.microsoft.com/office/drawing/2014/main" id="{753F1D82-1937-45C9-87EE-8269733F0C8A}"/>
              </a:ext>
            </a:extLst>
          </p:cNvPr>
          <p:cNvSpPr txBox="1"/>
          <p:nvPr/>
        </p:nvSpPr>
        <p:spPr>
          <a:xfrm>
            <a:off x="564572" y="4062224"/>
            <a:ext cx="4475781" cy="1938992"/>
          </a:xfrm>
          <a:prstGeom prst="rect">
            <a:avLst/>
          </a:prstGeom>
          <a:noFill/>
        </p:spPr>
        <p:txBody>
          <a:bodyPr wrap="square">
            <a:spAutoFit/>
          </a:bodyPr>
          <a:lstStyle/>
          <a:p>
            <a:pPr marR="0" algn="just"/>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4: </a:t>
            </a:r>
          </a:p>
          <a:p>
            <a:pPr marL="342900" marR="0" indent="-342900" algn="just">
              <a:buFont typeface="Arial" panose="020B0604020202020204" pitchFamily="34" charset="0"/>
              <a:buChar char="•"/>
            </a:pP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nút</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RESET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MC964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0.000</a:t>
            </a:r>
          </a:p>
        </p:txBody>
      </p:sp>
      <p:pic>
        <p:nvPicPr>
          <p:cNvPr id="3" name="Picture 2">
            <a:extLst>
              <a:ext uri="{FF2B5EF4-FFF2-40B4-BE49-F238E27FC236}">
                <a16:creationId xmlns:a16="http://schemas.microsoft.com/office/drawing/2014/main" id="{C5BF33DF-44F1-984C-15F9-48D4D4B07F8F}"/>
              </a:ext>
            </a:extLst>
          </p:cNvPr>
          <p:cNvPicPr>
            <a:picLocks noChangeAspect="1"/>
          </p:cNvPicPr>
          <p:nvPr/>
        </p:nvPicPr>
        <p:blipFill rotWithShape="1">
          <a:blip r:embed="rId6">
            <a:extLst>
              <a:ext uri="{28A0092B-C50C-407E-A947-70E740481C1C}">
                <a14:useLocalDpi xmlns:a14="http://schemas.microsoft.com/office/drawing/2010/main" val="0"/>
              </a:ext>
            </a:extLst>
          </a:blip>
          <a:srcRect l="-6057" t="24532" r="6057" b="-514"/>
          <a:stretch/>
        </p:blipFill>
        <p:spPr>
          <a:xfrm>
            <a:off x="5638984" y="994890"/>
            <a:ext cx="5486216" cy="5684400"/>
          </a:xfrm>
          <a:prstGeom prst="rect">
            <a:avLst/>
          </a:prstGeom>
          <a:ln>
            <a:noFill/>
          </a:ln>
          <a:effectLst>
            <a:softEdge rad="112500"/>
          </a:effectLst>
        </p:spPr>
      </p:pic>
    </p:spTree>
    <p:extLst>
      <p:ext uri="{BB962C8B-B14F-4D97-AF65-F5344CB8AC3E}">
        <p14:creationId xmlns:p14="http://schemas.microsoft.com/office/powerpoint/2010/main" val="181252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B3737109-4692-47F2-AB1A-21FCCC93F670}"/>
              </a:ext>
            </a:extLst>
          </p:cNvPr>
          <p:cNvSpPr txBox="1">
            <a:spLocks noChangeArrowheads="1"/>
          </p:cNvSpPr>
          <p:nvPr/>
        </p:nvSpPr>
        <p:spPr bwMode="auto">
          <a:xfrm>
            <a:off x="707424" y="733280"/>
            <a:ext cx="5635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b="1" i="1"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D219A1C0-44AA-4265-BE13-419997C264B7}"/>
              </a:ext>
            </a:extLst>
          </p:cNvPr>
          <p:cNvGrpSpPr/>
          <p:nvPr/>
        </p:nvGrpSpPr>
        <p:grpSpPr>
          <a:xfrm>
            <a:off x="-29497" y="65600"/>
            <a:ext cx="8603569" cy="542538"/>
            <a:chOff x="74035" y="2231322"/>
            <a:chExt cx="8550261" cy="757342"/>
          </a:xfrm>
        </p:grpSpPr>
        <p:grpSp>
          <p:nvGrpSpPr>
            <p:cNvPr id="7" name="Group 70">
              <a:extLst>
                <a:ext uri="{FF2B5EF4-FFF2-40B4-BE49-F238E27FC236}">
                  <a16:creationId xmlns:a16="http://schemas.microsoft.com/office/drawing/2014/main" id="{D5C7ACB5-BADE-4942-8F86-3BC8A2AE7811}"/>
                </a:ext>
              </a:extLst>
            </p:cNvPr>
            <p:cNvGrpSpPr>
              <a:grpSpLocks/>
            </p:cNvGrpSpPr>
            <p:nvPr/>
          </p:nvGrpSpPr>
          <p:grpSpPr bwMode="auto">
            <a:xfrm>
              <a:off x="286108" y="2280389"/>
              <a:ext cx="6935662" cy="708275"/>
              <a:chOff x="564747" y="3403331"/>
              <a:chExt cx="3571542" cy="1364238"/>
            </a:xfrm>
          </p:grpSpPr>
          <p:pic>
            <p:nvPicPr>
              <p:cNvPr id="10" name="Picture 9" descr="empty-green-rectangle">
                <a:extLst>
                  <a:ext uri="{FF2B5EF4-FFF2-40B4-BE49-F238E27FC236}">
                    <a16:creationId xmlns:a16="http://schemas.microsoft.com/office/drawing/2014/main" id="{4526DB96-2235-4F2B-A406-8F27EEAA0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571542"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2A3A9A09-548C-411F-ABEA-9188AFCF4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A35A87C6-0C43-4501-9D81-FA85AB0E47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p>
          </p:txBody>
        </p:sp>
        <p:sp>
          <p:nvSpPr>
            <p:cNvPr id="9" name="Rectangle 1026060">
              <a:extLst>
                <a:ext uri="{FF2B5EF4-FFF2-40B4-BE49-F238E27FC236}">
                  <a16:creationId xmlns:a16="http://schemas.microsoft.com/office/drawing/2014/main" id="{9A333F39-DB8B-4043-8191-3BE1F461BFD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tốc</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rơi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do</a:t>
              </a:r>
              <a:endPar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20" name="Picture 4" descr="empty-blue-rectangle">
            <a:extLst>
              <a:ext uri="{FF2B5EF4-FFF2-40B4-BE49-F238E27FC236}">
                <a16:creationId xmlns:a16="http://schemas.microsoft.com/office/drawing/2014/main" id="{8C5D6F05-6186-404B-A776-A38EAAC8B8E6}"/>
              </a:ext>
            </a:extLst>
          </p:cNvPr>
          <p:cNvPicPr>
            <a:picLocks noChangeAspect="1" noChangeArrowheads="1"/>
          </p:cNvPicPr>
          <p:nvPr/>
        </p:nvPicPr>
        <p:blipFill>
          <a:blip r:embed="rId5">
            <a:duotone>
              <a:schemeClr val="accent4">
                <a:shade val="45000"/>
                <a:satMod val="135000"/>
              </a:schemeClr>
              <a:prstClr val="white"/>
            </a:duotone>
          </a:blip>
          <a:srcRect/>
          <a:stretch>
            <a:fillRect/>
          </a:stretch>
        </p:blipFill>
        <p:spPr bwMode="auto">
          <a:xfrm>
            <a:off x="423325" y="1430710"/>
            <a:ext cx="4605875" cy="3058591"/>
          </a:xfrm>
          <a:prstGeom prst="rect">
            <a:avLst/>
          </a:prstGeom>
          <a:noFill/>
          <a:ln w="9525">
            <a:noFill/>
            <a:miter lim="800000"/>
            <a:headEnd/>
            <a:tailEnd/>
          </a:ln>
        </p:spPr>
      </p:pic>
      <p:sp>
        <p:nvSpPr>
          <p:cNvPr id="17" name="TextBox 16">
            <a:extLst>
              <a:ext uri="{FF2B5EF4-FFF2-40B4-BE49-F238E27FC236}">
                <a16:creationId xmlns:a16="http://schemas.microsoft.com/office/drawing/2014/main" id="{A2AC211B-4E2F-4A6B-A867-CADF6FE89BB4}"/>
              </a:ext>
            </a:extLst>
          </p:cNvPr>
          <p:cNvSpPr txBox="1"/>
          <p:nvPr/>
        </p:nvSpPr>
        <p:spPr>
          <a:xfrm>
            <a:off x="707424" y="1698551"/>
            <a:ext cx="3922354" cy="2308324"/>
          </a:xfrm>
          <a:prstGeom prst="rect">
            <a:avLst/>
          </a:prstGeom>
          <a:noFill/>
        </p:spPr>
        <p:txBody>
          <a:bodyPr wrap="square">
            <a:spAutoFit/>
          </a:bodyPr>
          <a:lstStyle/>
          <a:p>
            <a:pPr marR="0" algn="just"/>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5: </a:t>
            </a:r>
          </a:p>
          <a:p>
            <a:pPr marL="342900" marR="0" indent="-342900" algn="just">
              <a:buFont typeface="Arial" panose="020B0604020202020204" pitchFamily="34" charset="0"/>
              <a:buChar char="•"/>
            </a:pP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nút</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hộp</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kép</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ngắt</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châm</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thép</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cổng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quang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điện</a:t>
            </a:r>
            <a:endPar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Picture 4" descr="empty-blue-rectangle">
            <a:extLst>
              <a:ext uri="{FF2B5EF4-FFF2-40B4-BE49-F238E27FC236}">
                <a16:creationId xmlns:a16="http://schemas.microsoft.com/office/drawing/2014/main" id="{572DC601-E471-4C6D-ABF7-40D979B8E2D8}"/>
              </a:ext>
            </a:extLst>
          </p:cNvPr>
          <p:cNvPicPr>
            <a:picLocks noChangeAspect="1" noChangeArrowheads="1"/>
          </p:cNvPicPr>
          <p:nvPr/>
        </p:nvPicPr>
        <p:blipFill>
          <a:blip r:embed="rId5">
            <a:duotone>
              <a:schemeClr val="accent4">
                <a:shade val="45000"/>
                <a:satMod val="135000"/>
              </a:schemeClr>
              <a:prstClr val="white"/>
            </a:duotone>
          </a:blip>
          <a:srcRect/>
          <a:stretch>
            <a:fillRect/>
          </a:stretch>
        </p:blipFill>
        <p:spPr bwMode="auto">
          <a:xfrm>
            <a:off x="437675" y="4744806"/>
            <a:ext cx="4605875" cy="1853635"/>
          </a:xfrm>
          <a:prstGeom prst="rect">
            <a:avLst/>
          </a:prstGeom>
          <a:noFill/>
          <a:ln w="9525">
            <a:noFill/>
            <a:miter lim="800000"/>
            <a:headEnd/>
            <a:tailEnd/>
          </a:ln>
        </p:spPr>
      </p:pic>
      <p:sp>
        <p:nvSpPr>
          <p:cNvPr id="21" name="TextBox 20">
            <a:extLst>
              <a:ext uri="{FF2B5EF4-FFF2-40B4-BE49-F238E27FC236}">
                <a16:creationId xmlns:a16="http://schemas.microsoft.com/office/drawing/2014/main" id="{753F1D82-1937-45C9-87EE-8269733F0C8A}"/>
              </a:ext>
            </a:extLst>
          </p:cNvPr>
          <p:cNvSpPr txBox="1"/>
          <p:nvPr/>
        </p:nvSpPr>
        <p:spPr>
          <a:xfrm>
            <a:off x="707424" y="4886793"/>
            <a:ext cx="4072039" cy="1569660"/>
          </a:xfrm>
          <a:prstGeom prst="rect">
            <a:avLst/>
          </a:prstGeom>
          <a:noFill/>
        </p:spPr>
        <p:txBody>
          <a:bodyPr wrap="square">
            <a:spAutoFit/>
          </a:bodyPr>
          <a:lstStyle/>
          <a:p>
            <a:pPr marR="0" algn="just"/>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6: </a:t>
            </a:r>
          </a:p>
          <a:p>
            <a:pPr marL="342900" marR="0" indent="-342900" algn="just">
              <a:buFont typeface="Arial" panose="020B0604020202020204" pitchFamily="34" charset="0"/>
              <a:buChar char="•"/>
            </a:pP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11.1.</a:t>
            </a:r>
          </a:p>
        </p:txBody>
      </p:sp>
      <p:pic>
        <p:nvPicPr>
          <p:cNvPr id="3" name="Picture 2">
            <a:extLst>
              <a:ext uri="{FF2B5EF4-FFF2-40B4-BE49-F238E27FC236}">
                <a16:creationId xmlns:a16="http://schemas.microsoft.com/office/drawing/2014/main" id="{7380F92D-31D3-A44F-E688-3CAB753FE34A}"/>
              </a:ext>
            </a:extLst>
          </p:cNvPr>
          <p:cNvPicPr>
            <a:picLocks noChangeAspect="1"/>
          </p:cNvPicPr>
          <p:nvPr/>
        </p:nvPicPr>
        <p:blipFill rotWithShape="1">
          <a:blip r:embed="rId6">
            <a:extLst>
              <a:ext uri="{28A0092B-C50C-407E-A947-70E740481C1C}">
                <a14:useLocalDpi xmlns:a14="http://schemas.microsoft.com/office/drawing/2010/main" val="0"/>
              </a:ext>
            </a:extLst>
          </a:blip>
          <a:srcRect t="15556"/>
          <a:stretch/>
        </p:blipFill>
        <p:spPr>
          <a:xfrm>
            <a:off x="5943600" y="807241"/>
            <a:ext cx="5029200" cy="5791200"/>
          </a:xfrm>
          <a:prstGeom prst="rect">
            <a:avLst/>
          </a:prstGeom>
          <a:ln>
            <a:noFill/>
          </a:ln>
          <a:effectLst>
            <a:softEdge rad="112500"/>
          </a:effectLst>
        </p:spPr>
      </p:pic>
    </p:spTree>
    <p:extLst>
      <p:ext uri="{BB962C8B-B14F-4D97-AF65-F5344CB8AC3E}">
        <p14:creationId xmlns:p14="http://schemas.microsoft.com/office/powerpoint/2010/main" val="88504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B3737109-4692-47F2-AB1A-21FCCC93F670}"/>
              </a:ext>
            </a:extLst>
          </p:cNvPr>
          <p:cNvSpPr txBox="1">
            <a:spLocks noChangeArrowheads="1"/>
          </p:cNvSpPr>
          <p:nvPr/>
        </p:nvSpPr>
        <p:spPr bwMode="auto">
          <a:xfrm>
            <a:off x="707424" y="733280"/>
            <a:ext cx="5635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b="1" i="1"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D219A1C0-44AA-4265-BE13-419997C264B7}"/>
              </a:ext>
            </a:extLst>
          </p:cNvPr>
          <p:cNvGrpSpPr/>
          <p:nvPr/>
        </p:nvGrpSpPr>
        <p:grpSpPr>
          <a:xfrm>
            <a:off x="-29497" y="65600"/>
            <a:ext cx="8603569" cy="542538"/>
            <a:chOff x="74035" y="2231322"/>
            <a:chExt cx="8550261" cy="757342"/>
          </a:xfrm>
        </p:grpSpPr>
        <p:grpSp>
          <p:nvGrpSpPr>
            <p:cNvPr id="7" name="Group 70">
              <a:extLst>
                <a:ext uri="{FF2B5EF4-FFF2-40B4-BE49-F238E27FC236}">
                  <a16:creationId xmlns:a16="http://schemas.microsoft.com/office/drawing/2014/main" id="{D5C7ACB5-BADE-4942-8F86-3BC8A2AE7811}"/>
                </a:ext>
              </a:extLst>
            </p:cNvPr>
            <p:cNvGrpSpPr>
              <a:grpSpLocks/>
            </p:cNvGrpSpPr>
            <p:nvPr/>
          </p:nvGrpSpPr>
          <p:grpSpPr bwMode="auto">
            <a:xfrm>
              <a:off x="286108" y="2280389"/>
              <a:ext cx="6935662" cy="708275"/>
              <a:chOff x="564747" y="3403331"/>
              <a:chExt cx="3571542" cy="1364238"/>
            </a:xfrm>
          </p:grpSpPr>
          <p:pic>
            <p:nvPicPr>
              <p:cNvPr id="10" name="Picture 9" descr="empty-green-rectangle">
                <a:extLst>
                  <a:ext uri="{FF2B5EF4-FFF2-40B4-BE49-F238E27FC236}">
                    <a16:creationId xmlns:a16="http://schemas.microsoft.com/office/drawing/2014/main" id="{4526DB96-2235-4F2B-A406-8F27EEAA0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571542"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2A3A9A09-548C-411F-ABEA-9188AFCF4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A35A87C6-0C43-4501-9D81-FA85AB0E47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p>
          </p:txBody>
        </p:sp>
        <p:sp>
          <p:nvSpPr>
            <p:cNvPr id="9" name="Rectangle 1026060">
              <a:extLst>
                <a:ext uri="{FF2B5EF4-FFF2-40B4-BE49-F238E27FC236}">
                  <a16:creationId xmlns:a16="http://schemas.microsoft.com/office/drawing/2014/main" id="{9A333F39-DB8B-4043-8191-3BE1F461BFD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tốc</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rơi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do</a:t>
              </a:r>
              <a:endPar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20" name="Picture 4" descr="empty-blue-rectangle">
            <a:extLst>
              <a:ext uri="{FF2B5EF4-FFF2-40B4-BE49-F238E27FC236}">
                <a16:creationId xmlns:a16="http://schemas.microsoft.com/office/drawing/2014/main" id="{8C5D6F05-6186-404B-A776-A38EAAC8B8E6}"/>
              </a:ext>
            </a:extLst>
          </p:cNvPr>
          <p:cNvPicPr>
            <a:picLocks noChangeAspect="1" noChangeArrowheads="1"/>
          </p:cNvPicPr>
          <p:nvPr/>
        </p:nvPicPr>
        <p:blipFill>
          <a:blip r:embed="rId5">
            <a:duotone>
              <a:schemeClr val="accent4">
                <a:shade val="45000"/>
                <a:satMod val="135000"/>
              </a:schemeClr>
              <a:prstClr val="white"/>
            </a:duotone>
          </a:blip>
          <a:srcRect/>
          <a:stretch>
            <a:fillRect/>
          </a:stretch>
        </p:blipFill>
        <p:spPr bwMode="auto">
          <a:xfrm>
            <a:off x="423325" y="1430710"/>
            <a:ext cx="4605875" cy="4817690"/>
          </a:xfrm>
          <a:prstGeom prst="rect">
            <a:avLst/>
          </a:prstGeom>
          <a:noFill/>
          <a:ln w="9525">
            <a:noFill/>
            <a:miter lim="800000"/>
            <a:headEnd/>
            <a:tailEnd/>
          </a:ln>
        </p:spPr>
      </p:pic>
      <p:sp>
        <p:nvSpPr>
          <p:cNvPr id="17" name="TextBox 16">
            <a:extLst>
              <a:ext uri="{FF2B5EF4-FFF2-40B4-BE49-F238E27FC236}">
                <a16:creationId xmlns:a16="http://schemas.microsoft.com/office/drawing/2014/main" id="{A2AC211B-4E2F-4A6B-A867-CADF6FE89BB4}"/>
              </a:ext>
            </a:extLst>
          </p:cNvPr>
          <p:cNvSpPr txBox="1"/>
          <p:nvPr/>
        </p:nvSpPr>
        <p:spPr>
          <a:xfrm>
            <a:off x="707424" y="1946729"/>
            <a:ext cx="4016976" cy="3416320"/>
          </a:xfrm>
          <a:prstGeom prst="rect">
            <a:avLst/>
          </a:prstGeom>
          <a:noFill/>
        </p:spPr>
        <p:txBody>
          <a:bodyPr wrap="square">
            <a:spAutoFit/>
          </a:bodyPr>
          <a:lstStyle/>
          <a:p>
            <a:pPr marR="0" algn="just"/>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7: </a:t>
            </a:r>
          </a:p>
          <a:p>
            <a:pPr marL="342900" marR="0" indent="-342900" algn="just">
              <a:buFont typeface="Arial" panose="020B0604020202020204" pitchFamily="34" charset="0"/>
              <a:buChar char="•"/>
            </a:pP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cổng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quang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châm</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thao</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3, 4, 5, 6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bốn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quãng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s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11.1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7380F92D-31D3-A44F-E688-3CAB753FE34A}"/>
              </a:ext>
            </a:extLst>
          </p:cNvPr>
          <p:cNvPicPr>
            <a:picLocks noChangeAspect="1"/>
          </p:cNvPicPr>
          <p:nvPr/>
        </p:nvPicPr>
        <p:blipFill>
          <a:blip r:embed="rId6">
            <a:extLst>
              <a:ext uri="{28A0092B-C50C-407E-A947-70E740481C1C}">
                <a14:useLocalDpi xmlns:a14="http://schemas.microsoft.com/office/drawing/2010/main" val="0"/>
              </a:ext>
            </a:extLst>
          </a:blip>
          <a:srcRect l="25576" r="25576"/>
          <a:stretch/>
        </p:blipFill>
        <p:spPr>
          <a:xfrm>
            <a:off x="5943600" y="807241"/>
            <a:ext cx="5029200" cy="5791200"/>
          </a:xfrm>
          <a:prstGeom prst="rect">
            <a:avLst/>
          </a:prstGeom>
          <a:ln>
            <a:noFill/>
          </a:ln>
          <a:effectLst>
            <a:softEdge rad="112500"/>
          </a:effectLst>
        </p:spPr>
      </p:pic>
    </p:spTree>
    <p:extLst>
      <p:ext uri="{BB962C8B-B14F-4D97-AF65-F5344CB8AC3E}">
        <p14:creationId xmlns:p14="http://schemas.microsoft.com/office/powerpoint/2010/main" val="152689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B3737109-4692-47F2-AB1A-21FCCC93F670}"/>
              </a:ext>
            </a:extLst>
          </p:cNvPr>
          <p:cNvSpPr txBox="1">
            <a:spLocks noChangeArrowheads="1"/>
          </p:cNvSpPr>
          <p:nvPr/>
        </p:nvSpPr>
        <p:spPr bwMode="auto">
          <a:xfrm>
            <a:off x="433963" y="643670"/>
            <a:ext cx="5635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D219A1C0-44AA-4265-BE13-419997C264B7}"/>
              </a:ext>
            </a:extLst>
          </p:cNvPr>
          <p:cNvGrpSpPr/>
          <p:nvPr/>
        </p:nvGrpSpPr>
        <p:grpSpPr>
          <a:xfrm>
            <a:off x="-29497" y="65600"/>
            <a:ext cx="8603569" cy="542538"/>
            <a:chOff x="74035" y="2231322"/>
            <a:chExt cx="8550261" cy="757342"/>
          </a:xfrm>
        </p:grpSpPr>
        <p:grpSp>
          <p:nvGrpSpPr>
            <p:cNvPr id="7" name="Group 70">
              <a:extLst>
                <a:ext uri="{FF2B5EF4-FFF2-40B4-BE49-F238E27FC236}">
                  <a16:creationId xmlns:a16="http://schemas.microsoft.com/office/drawing/2014/main" id="{D5C7ACB5-BADE-4942-8F86-3BC8A2AE7811}"/>
                </a:ext>
              </a:extLst>
            </p:cNvPr>
            <p:cNvGrpSpPr>
              <a:grpSpLocks/>
            </p:cNvGrpSpPr>
            <p:nvPr/>
          </p:nvGrpSpPr>
          <p:grpSpPr bwMode="auto">
            <a:xfrm>
              <a:off x="286108" y="2280389"/>
              <a:ext cx="6935662" cy="708275"/>
              <a:chOff x="564747" y="3403331"/>
              <a:chExt cx="3571542" cy="1364238"/>
            </a:xfrm>
          </p:grpSpPr>
          <p:pic>
            <p:nvPicPr>
              <p:cNvPr id="10" name="Picture 9" descr="empty-green-rectangle">
                <a:extLst>
                  <a:ext uri="{FF2B5EF4-FFF2-40B4-BE49-F238E27FC236}">
                    <a16:creationId xmlns:a16="http://schemas.microsoft.com/office/drawing/2014/main" id="{4526DB96-2235-4F2B-A406-8F27EEAA0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571542"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2A3A9A09-548C-411F-ABEA-9188AFCF4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A35A87C6-0C43-4501-9D81-FA85AB0E47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9A333F39-DB8B-4043-8191-3BE1F461BFD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tốc</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rơi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do</a:t>
              </a:r>
              <a:endPar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id="{11035649-ECE7-42FD-82B5-0D5F645F19C3}"/>
              </a:ext>
            </a:extLst>
          </p:cNvPr>
          <p:cNvSpPr txBox="1"/>
          <p:nvPr/>
        </p:nvSpPr>
        <p:spPr>
          <a:xfrm>
            <a:off x="1126604" y="1284523"/>
            <a:ext cx="10088651" cy="523220"/>
          </a:xfrm>
          <a:prstGeom prst="rect">
            <a:avLst/>
          </a:prstGeom>
          <a:noFill/>
        </p:spPr>
        <p:txBody>
          <a:bodyPr wrap="square">
            <a:spAutoFit/>
          </a:bodyPr>
          <a:lstStyle/>
          <a:p>
            <a:pPr algn="ct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rơi</a:t>
            </a:r>
            <a:endPar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3" name="Table 13">
            <a:extLst>
              <a:ext uri="{FF2B5EF4-FFF2-40B4-BE49-F238E27FC236}">
                <a16:creationId xmlns:a16="http://schemas.microsoft.com/office/drawing/2014/main" id="{7CCEEC12-6178-4CEA-B0AF-6D4CB1F21362}"/>
              </a:ext>
            </a:extLst>
          </p:cNvPr>
          <p:cNvGraphicFramePr>
            <a:graphicFrameLocks noGrp="1"/>
          </p:cNvGraphicFramePr>
          <p:nvPr>
            <p:extLst>
              <p:ext uri="{D42A27DB-BD31-4B8C-83A1-F6EECF244321}">
                <p14:modId xmlns:p14="http://schemas.microsoft.com/office/powerpoint/2010/main" val="1290480525"/>
              </p:ext>
            </p:extLst>
          </p:nvPr>
        </p:nvGraphicFramePr>
        <p:xfrm>
          <a:off x="1605001" y="2081596"/>
          <a:ext cx="9131855" cy="3758906"/>
        </p:xfrm>
        <a:graphic>
          <a:graphicData uri="http://schemas.openxmlformats.org/drawingml/2006/table">
            <a:tbl>
              <a:tblPr firstRow="1" bandRow="1">
                <a:tableStyleId>{93296810-A885-4BE3-A3E7-6D5BEEA58F35}</a:tableStyleId>
              </a:tblPr>
              <a:tblGrid>
                <a:gridCol w="2028251">
                  <a:extLst>
                    <a:ext uri="{9D8B030D-6E8A-4147-A177-3AD203B41FA5}">
                      <a16:colId xmlns:a16="http://schemas.microsoft.com/office/drawing/2014/main" val="1913795865"/>
                    </a:ext>
                  </a:extLst>
                </a:gridCol>
                <a:gridCol w="1471733">
                  <a:extLst>
                    <a:ext uri="{9D8B030D-6E8A-4147-A177-3AD203B41FA5}">
                      <a16:colId xmlns:a16="http://schemas.microsoft.com/office/drawing/2014/main" val="1264622068"/>
                    </a:ext>
                  </a:extLst>
                </a:gridCol>
                <a:gridCol w="1371600">
                  <a:extLst>
                    <a:ext uri="{9D8B030D-6E8A-4147-A177-3AD203B41FA5}">
                      <a16:colId xmlns:a16="http://schemas.microsoft.com/office/drawing/2014/main" val="397702833"/>
                    </a:ext>
                  </a:extLst>
                </a:gridCol>
                <a:gridCol w="1371600">
                  <a:extLst>
                    <a:ext uri="{9D8B030D-6E8A-4147-A177-3AD203B41FA5}">
                      <a16:colId xmlns:a16="http://schemas.microsoft.com/office/drawing/2014/main" val="2741692590"/>
                    </a:ext>
                  </a:extLst>
                </a:gridCol>
                <a:gridCol w="1447800">
                  <a:extLst>
                    <a:ext uri="{9D8B030D-6E8A-4147-A177-3AD203B41FA5}">
                      <a16:colId xmlns:a16="http://schemas.microsoft.com/office/drawing/2014/main" val="3911514114"/>
                    </a:ext>
                  </a:extLst>
                </a:gridCol>
                <a:gridCol w="1440871">
                  <a:extLst>
                    <a:ext uri="{9D8B030D-6E8A-4147-A177-3AD203B41FA5}">
                      <a16:colId xmlns:a16="http://schemas.microsoft.com/office/drawing/2014/main" val="1179643113"/>
                    </a:ext>
                  </a:extLst>
                </a:gridCol>
              </a:tblGrid>
              <a:tr h="708931">
                <a:tc rowSpan="2">
                  <a:txBody>
                    <a:bodyPr/>
                    <a:lstStyle/>
                    <a:p>
                      <a:pPr algn="ctr"/>
                      <a:r>
                        <a:rPr lang="en-US" sz="2400" b="1" kern="1200" dirty="0" err="1">
                          <a:solidFill>
                            <a:schemeClr val="lt1"/>
                          </a:solidFill>
                          <a:effectLst/>
                          <a:latin typeface="Times New Roman" panose="02020603050405020304" pitchFamily="18" charset="0"/>
                          <a:ea typeface="+mn-ea"/>
                          <a:cs typeface="Times New Roman" panose="02020603050405020304" pitchFamily="18" charset="0"/>
                        </a:rPr>
                        <a:t>Quãng</a:t>
                      </a:r>
                      <a:r>
                        <a:rPr lang="en-US" sz="24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lt1"/>
                          </a:solidFill>
                          <a:effectLst/>
                          <a:latin typeface="Times New Roman" panose="02020603050405020304" pitchFamily="18" charset="0"/>
                          <a:ea typeface="+mn-ea"/>
                          <a:cs typeface="Times New Roman" panose="02020603050405020304" pitchFamily="18" charset="0"/>
                        </a:rPr>
                        <a:t>đường</a:t>
                      </a:r>
                      <a:r>
                        <a:rPr lang="en-US" sz="2400" b="1" kern="1200" dirty="0">
                          <a:solidFill>
                            <a:schemeClr val="lt1"/>
                          </a:solidFill>
                          <a:effectLst/>
                          <a:latin typeface="Times New Roman" panose="02020603050405020304" pitchFamily="18" charset="0"/>
                          <a:ea typeface="+mn-ea"/>
                          <a:cs typeface="Times New Roman" panose="02020603050405020304" pitchFamily="18" charset="0"/>
                        </a:rPr>
                        <a:t> </a:t>
                      </a:r>
                    </a:p>
                    <a:p>
                      <a:pPr algn="ctr"/>
                      <a:r>
                        <a:rPr lang="en-US" sz="2400" b="1" kern="1200" dirty="0">
                          <a:solidFill>
                            <a:schemeClr val="lt1"/>
                          </a:solidFill>
                          <a:effectLst/>
                          <a:latin typeface="Times New Roman" panose="02020603050405020304" pitchFamily="18" charset="0"/>
                          <a:ea typeface="+mn-ea"/>
                          <a:cs typeface="Times New Roman" panose="02020603050405020304" pitchFamily="18" charset="0"/>
                        </a:rPr>
                        <a:t>s (m)</a:t>
                      </a:r>
                    </a:p>
                    <a:p>
                      <a:pPr algn="ctr"/>
                      <a:endParaRPr lang="en-US" sz="2400" dirty="0">
                        <a:latin typeface="Times New Roman" panose="02020603050405020304" pitchFamily="18" charset="0"/>
                        <a:cs typeface="Times New Roman" panose="02020603050405020304" pitchFamily="18" charset="0"/>
                      </a:endParaRPr>
                    </a:p>
                  </a:txBody>
                  <a:tcPr anchor="b"/>
                </a:tc>
                <a:tc gridSpan="5">
                  <a:txBody>
                    <a:bodyPr/>
                    <a:lstStyle/>
                    <a:p>
                      <a:pPr algn="ct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rơi</a:t>
                      </a:r>
                      <a:r>
                        <a:rPr lang="en-US" sz="2400" dirty="0">
                          <a:latin typeface="Times New Roman" panose="02020603050405020304" pitchFamily="18" charset="0"/>
                          <a:cs typeface="Times New Roman" panose="02020603050405020304" pitchFamily="18" charset="0"/>
                        </a:rPr>
                        <a:t> t (s)</a:t>
                      </a:r>
                    </a:p>
                  </a:txBody>
                  <a:tcPr/>
                </a:tc>
                <a:tc hMerge="1">
                  <a:txBody>
                    <a:bodyPr/>
                    <a:lstStyle/>
                    <a:p>
                      <a:endParaRPr lang="en-US"/>
                    </a:p>
                  </a:txBody>
                  <a:tcPr/>
                </a:tc>
                <a:tc hMerge="1">
                  <a:txBody>
                    <a:bodyPr/>
                    <a:lstStyle/>
                    <a:p>
                      <a:endParaRPr lang="en-US"/>
                    </a:p>
                  </a:txBody>
                  <a:tcPr/>
                </a:tc>
                <a:tc hMerge="1">
                  <a:txBody>
                    <a:bodyPr/>
                    <a:lstStyle/>
                    <a:p>
                      <a:pPr algn="ctr"/>
                      <a:endParaRPr lang="en-US">
                        <a:latin typeface="Arial" panose="020B0604020202020204" pitchFamily="34" charset="0"/>
                        <a:cs typeface="Arial" panose="020B0604020202020204" pitchFamily="34" charset="0"/>
                      </a:endParaRPr>
                    </a:p>
                  </a:txBody>
                  <a:tcPr/>
                </a:tc>
                <a:tc hMerge="1">
                  <a:txBody>
                    <a:bodyPr/>
                    <a:lstStyle/>
                    <a:p>
                      <a:pPr algn="ct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63656310"/>
                  </a:ext>
                </a:extLst>
              </a:tr>
              <a:tr h="763975">
                <a:tc vMerge="1">
                  <a:txBody>
                    <a:bodyPr/>
                    <a:lstStyle/>
                    <a:p>
                      <a:endParaRPr lang="en-US"/>
                    </a:p>
                  </a:txBody>
                  <a:tcPr/>
                </a:tc>
                <a:tc>
                  <a:txBody>
                    <a:bodyPr/>
                    <a:lstStyle/>
                    <a:p>
                      <a:pPr algn="ct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Lần</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Lần</a:t>
                      </a:r>
                      <a:r>
                        <a:rPr kumimoji="0" lang="en-US" sz="2400" b="1"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Lần</a:t>
                      </a:r>
                      <a:r>
                        <a:rPr kumimoji="0" lang="en-US" sz="2400" b="1"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Lần</a:t>
                      </a:r>
                      <a:r>
                        <a:rPr kumimoji="0" lang="en-US" sz="2400" b="1"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Lần</a:t>
                      </a:r>
                      <a:r>
                        <a:rPr kumimoji="0" lang="en-US" sz="2400" b="1" i="1" u="none" strike="noStrike" kern="1200" cap="none" spc="0" normalizeH="0" baseline="0" noProof="0" dirty="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5</a:t>
                      </a:r>
                    </a:p>
                  </a:txBody>
                  <a:tcPr/>
                </a:tc>
                <a:extLst>
                  <a:ext uri="{0D108BD9-81ED-4DB2-BD59-A6C34878D82A}">
                    <a16:rowId xmlns:a16="http://schemas.microsoft.com/office/drawing/2014/main" val="3917829699"/>
                  </a:ext>
                </a:extLst>
              </a:tr>
              <a:tr h="367552">
                <a:tc>
                  <a:txBody>
                    <a:bodyPr/>
                    <a:lstStyle/>
                    <a:p>
                      <a:pPr algn="ctr"/>
                      <a:r>
                        <a:rPr lang="en-US" sz="2400" dirty="0">
                          <a:latin typeface="Times New Roman" panose="02020603050405020304" pitchFamily="18" charset="0"/>
                          <a:cs typeface="Times New Roman" panose="02020603050405020304" pitchFamily="18" charset="0"/>
                        </a:rPr>
                        <a:t>0,4</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46915788"/>
                  </a:ext>
                </a:extLst>
              </a:tr>
              <a:tr h="367552">
                <a:tc>
                  <a:txBody>
                    <a:bodyPr/>
                    <a:lstStyle/>
                    <a:p>
                      <a:pPr algn="ctr"/>
                      <a:r>
                        <a:rPr lang="en-US" sz="2400" dirty="0">
                          <a:latin typeface="Times New Roman" panose="02020603050405020304" pitchFamily="18" charset="0"/>
                          <a:cs typeface="Times New Roman" panose="02020603050405020304" pitchFamily="18" charset="0"/>
                        </a:rPr>
                        <a:t>0,6</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70734960"/>
                  </a:ext>
                </a:extLst>
              </a:tr>
              <a:tr h="367552">
                <a:tc>
                  <a:txBody>
                    <a:bodyPr/>
                    <a:lstStyle/>
                    <a:p>
                      <a:pPr algn="ctr"/>
                      <a:r>
                        <a:rPr lang="en-US" sz="2400" dirty="0">
                          <a:latin typeface="Times New Roman" panose="02020603050405020304" pitchFamily="18" charset="0"/>
                          <a:cs typeface="Times New Roman" panose="02020603050405020304" pitchFamily="18" charset="0"/>
                        </a:rPr>
                        <a:t>0,8</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03968110"/>
                  </a:ext>
                </a:extLst>
              </a:tr>
              <a:tr h="367552">
                <a:tc>
                  <a:txBody>
                    <a:bodyPr/>
                    <a:lstStyle/>
                    <a:p>
                      <a:pPr algn="ctr"/>
                      <a:r>
                        <a:rPr lang="en-US" sz="2400" dirty="0">
                          <a:latin typeface="Times New Roman" panose="02020603050405020304" pitchFamily="18" charset="0"/>
                          <a:cs typeface="Times New Roman" panose="02020603050405020304" pitchFamily="18" charset="0"/>
                        </a:rPr>
                        <a:t>1,0</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91703716"/>
                  </a:ext>
                </a:extLst>
              </a:tr>
              <a:tr h="367552">
                <a:tc>
                  <a:txBody>
                    <a:bodyPr/>
                    <a:lstStyle/>
                    <a:p>
                      <a:pPr algn="ctr"/>
                      <a:r>
                        <a:rPr lang="en-US" sz="2400" dirty="0">
                          <a:latin typeface="Times New Roman" panose="02020603050405020304" pitchFamily="18" charset="0"/>
                          <a:cs typeface="Times New Roman" panose="02020603050405020304" pitchFamily="18" charset="0"/>
                        </a:rPr>
                        <a:t>1,2</a:t>
                      </a: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29510210"/>
                  </a:ext>
                </a:extLst>
              </a:tr>
            </a:tbl>
          </a:graphicData>
        </a:graphic>
      </p:graphicFrame>
      <p:sp>
        <p:nvSpPr>
          <p:cNvPr id="14" name="TextBox 13">
            <a:extLst>
              <a:ext uri="{FF2B5EF4-FFF2-40B4-BE49-F238E27FC236}">
                <a16:creationId xmlns:a16="http://schemas.microsoft.com/office/drawing/2014/main" id="{FF1C0D77-3700-4816-895B-8444B2D785E5}"/>
              </a:ext>
            </a:extLst>
          </p:cNvPr>
          <p:cNvSpPr txBox="1"/>
          <p:nvPr/>
        </p:nvSpPr>
        <p:spPr>
          <a:xfrm>
            <a:off x="-4362" y="5935842"/>
            <a:ext cx="12115800" cy="830997"/>
          </a:xfrm>
          <a:prstGeom prst="rect">
            <a:avLst/>
          </a:prstGeom>
          <a:noFill/>
        </p:spPr>
        <p:txBody>
          <a:bodyPr wrap="square">
            <a:spAutoFit/>
          </a:bodyPr>
          <a:lstStyle/>
          <a:p>
            <a:pPr marL="0" marR="0" algn="ctr">
              <a:spcBef>
                <a:spcPts val="0"/>
              </a:spcBef>
            </a:pPr>
            <a:r>
              <a:rPr lang="en-US" sz="24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s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s,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400"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p>
        </p:txBody>
      </p:sp>
      <p:pic>
        <p:nvPicPr>
          <p:cNvPr id="15" name="Picture 4" descr="empty-blue-rectangle">
            <a:extLst>
              <a:ext uri="{FF2B5EF4-FFF2-40B4-BE49-F238E27FC236}">
                <a16:creationId xmlns:a16="http://schemas.microsoft.com/office/drawing/2014/main" id="{63A8ED61-93AD-4807-BC8C-E73520ABCD99}"/>
              </a:ext>
            </a:extLst>
          </p:cNvPr>
          <p:cNvPicPr>
            <a:picLocks noChangeAspect="1" noChangeArrowheads="1"/>
          </p:cNvPicPr>
          <p:nvPr/>
        </p:nvPicPr>
        <p:blipFill>
          <a:blip r:embed="rId5">
            <a:duotone>
              <a:schemeClr val="accent4">
                <a:shade val="45000"/>
                <a:satMod val="135000"/>
              </a:schemeClr>
              <a:prstClr val="white"/>
            </a:duotone>
          </a:blip>
          <a:srcRect/>
          <a:stretch>
            <a:fillRect/>
          </a:stretch>
        </p:blipFill>
        <p:spPr bwMode="auto">
          <a:xfrm>
            <a:off x="334596" y="1285375"/>
            <a:ext cx="11437884" cy="677736"/>
          </a:xfrm>
          <a:prstGeom prst="rect">
            <a:avLst/>
          </a:prstGeom>
          <a:noFill/>
          <a:ln w="9525">
            <a:noFill/>
            <a:miter lim="800000"/>
            <a:headEnd/>
            <a:tailEnd/>
          </a:ln>
        </p:spPr>
      </p:pic>
    </p:spTree>
    <p:extLst>
      <p:ext uri="{BB962C8B-B14F-4D97-AF65-F5344CB8AC3E}">
        <p14:creationId xmlns:p14="http://schemas.microsoft.com/office/powerpoint/2010/main" val="14397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B3737109-4692-47F2-AB1A-21FCCC93F670}"/>
              </a:ext>
            </a:extLst>
          </p:cNvPr>
          <p:cNvSpPr txBox="1">
            <a:spLocks noChangeArrowheads="1"/>
          </p:cNvSpPr>
          <p:nvPr/>
        </p:nvSpPr>
        <p:spPr bwMode="auto">
          <a:xfrm>
            <a:off x="433963" y="643670"/>
            <a:ext cx="5635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D219A1C0-44AA-4265-BE13-419997C264B7}"/>
              </a:ext>
            </a:extLst>
          </p:cNvPr>
          <p:cNvGrpSpPr/>
          <p:nvPr/>
        </p:nvGrpSpPr>
        <p:grpSpPr>
          <a:xfrm>
            <a:off x="-29497" y="65600"/>
            <a:ext cx="8603569" cy="542538"/>
            <a:chOff x="74035" y="2231322"/>
            <a:chExt cx="8550261" cy="757342"/>
          </a:xfrm>
        </p:grpSpPr>
        <p:grpSp>
          <p:nvGrpSpPr>
            <p:cNvPr id="7" name="Group 70">
              <a:extLst>
                <a:ext uri="{FF2B5EF4-FFF2-40B4-BE49-F238E27FC236}">
                  <a16:creationId xmlns:a16="http://schemas.microsoft.com/office/drawing/2014/main" id="{D5C7ACB5-BADE-4942-8F86-3BC8A2AE7811}"/>
                </a:ext>
              </a:extLst>
            </p:cNvPr>
            <p:cNvGrpSpPr>
              <a:grpSpLocks/>
            </p:cNvGrpSpPr>
            <p:nvPr/>
          </p:nvGrpSpPr>
          <p:grpSpPr bwMode="auto">
            <a:xfrm>
              <a:off x="286108" y="2280389"/>
              <a:ext cx="6935662" cy="708275"/>
              <a:chOff x="564747" y="3403331"/>
              <a:chExt cx="3571542" cy="1364238"/>
            </a:xfrm>
          </p:grpSpPr>
          <p:pic>
            <p:nvPicPr>
              <p:cNvPr id="10" name="Picture 9" descr="empty-green-rectangle">
                <a:extLst>
                  <a:ext uri="{FF2B5EF4-FFF2-40B4-BE49-F238E27FC236}">
                    <a16:creationId xmlns:a16="http://schemas.microsoft.com/office/drawing/2014/main" id="{4526DB96-2235-4F2B-A406-8F27EEAA0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571542"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2A3A9A09-548C-411F-ABEA-9188AFCF4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A35A87C6-0C43-4501-9D81-FA85AB0E47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9A333F39-DB8B-4043-8191-3BE1F461BFD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tốc</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rơi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do</a:t>
              </a:r>
              <a:endPar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id="{11035649-ECE7-42FD-82B5-0D5F645F19C3}"/>
              </a:ext>
            </a:extLst>
          </p:cNvPr>
          <p:cNvSpPr txBox="1"/>
          <p:nvPr/>
        </p:nvSpPr>
        <p:spPr>
          <a:xfrm>
            <a:off x="1320972" y="1246935"/>
            <a:ext cx="10088651" cy="523220"/>
          </a:xfrm>
          <a:prstGeom prst="rect">
            <a:avLst/>
          </a:prstGeom>
          <a:noFill/>
        </p:spPr>
        <p:txBody>
          <a:bodyPr wrap="square">
            <a:spAutoFit/>
          </a:bodyPr>
          <a:lstStyle/>
          <a:p>
            <a:pPr algn="ct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s = 0,4m</a:t>
            </a:r>
            <a:endPar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 name="Picture 4" descr="empty-blue-rectangle">
            <a:extLst>
              <a:ext uri="{FF2B5EF4-FFF2-40B4-BE49-F238E27FC236}">
                <a16:creationId xmlns:a16="http://schemas.microsoft.com/office/drawing/2014/main" id="{63A8ED61-93AD-4807-BC8C-E73520ABCD99}"/>
              </a:ext>
            </a:extLst>
          </p:cNvPr>
          <p:cNvPicPr>
            <a:picLocks noChangeAspect="1" noChangeArrowheads="1"/>
          </p:cNvPicPr>
          <p:nvPr/>
        </p:nvPicPr>
        <p:blipFill>
          <a:blip r:embed="rId5">
            <a:duotone>
              <a:schemeClr val="accent4">
                <a:shade val="45000"/>
                <a:satMod val="135000"/>
              </a:schemeClr>
              <a:prstClr val="white"/>
            </a:duotone>
          </a:blip>
          <a:srcRect/>
          <a:stretch>
            <a:fillRect/>
          </a:stretch>
        </p:blipFill>
        <p:spPr bwMode="auto">
          <a:xfrm>
            <a:off x="990600" y="1180375"/>
            <a:ext cx="10754702" cy="677736"/>
          </a:xfrm>
          <a:prstGeom prst="rect">
            <a:avLst/>
          </a:prstGeom>
          <a:noFill/>
          <a:ln w="9525">
            <a:noFill/>
            <a:miter lim="800000"/>
            <a:headEnd/>
            <a:tailEnd/>
          </a:ln>
        </p:spPr>
      </p:pic>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B84B6269-3159-FFA9-9CA1-84111036CDCA}"/>
                  </a:ext>
                </a:extLst>
              </p:cNvPr>
              <p:cNvGraphicFramePr>
                <a:graphicFrameLocks noGrp="1"/>
              </p:cNvGraphicFramePr>
              <p:nvPr>
                <p:extLst>
                  <p:ext uri="{D42A27DB-BD31-4B8C-83A1-F6EECF244321}">
                    <p14:modId xmlns:p14="http://schemas.microsoft.com/office/powerpoint/2010/main" val="3077675358"/>
                  </p:ext>
                </p:extLst>
              </p:nvPr>
            </p:nvGraphicFramePr>
            <p:xfrm>
              <a:off x="273242" y="1777824"/>
              <a:ext cx="11472060" cy="4837308"/>
            </p:xfrm>
            <a:graphic>
              <a:graphicData uri="http://schemas.openxmlformats.org/drawingml/2006/table">
                <a:tbl>
                  <a:tblPr firstRow="1" firstCol="1" bandRow="1">
                    <a:tableStyleId>{93296810-A885-4BE3-A3E7-6D5BEEA58F35}</a:tableStyleId>
                  </a:tblPr>
                  <a:tblGrid>
                    <a:gridCol w="4537857">
                      <a:extLst>
                        <a:ext uri="{9D8B030D-6E8A-4147-A177-3AD203B41FA5}">
                          <a16:colId xmlns:a16="http://schemas.microsoft.com/office/drawing/2014/main" val="1368186965"/>
                        </a:ext>
                      </a:extLst>
                    </a:gridCol>
                    <a:gridCol w="1371600">
                      <a:extLst>
                        <a:ext uri="{9D8B030D-6E8A-4147-A177-3AD203B41FA5}">
                          <a16:colId xmlns:a16="http://schemas.microsoft.com/office/drawing/2014/main" val="2156627568"/>
                        </a:ext>
                      </a:extLst>
                    </a:gridCol>
                    <a:gridCol w="1524000">
                      <a:extLst>
                        <a:ext uri="{9D8B030D-6E8A-4147-A177-3AD203B41FA5}">
                          <a16:colId xmlns:a16="http://schemas.microsoft.com/office/drawing/2014/main" val="620058371"/>
                        </a:ext>
                      </a:extLst>
                    </a:gridCol>
                    <a:gridCol w="1447800">
                      <a:extLst>
                        <a:ext uri="{9D8B030D-6E8A-4147-A177-3AD203B41FA5}">
                          <a16:colId xmlns:a16="http://schemas.microsoft.com/office/drawing/2014/main" val="719290205"/>
                        </a:ext>
                      </a:extLst>
                    </a:gridCol>
                    <a:gridCol w="1295400">
                      <a:extLst>
                        <a:ext uri="{9D8B030D-6E8A-4147-A177-3AD203B41FA5}">
                          <a16:colId xmlns:a16="http://schemas.microsoft.com/office/drawing/2014/main" val="1727058620"/>
                        </a:ext>
                      </a:extLst>
                    </a:gridCol>
                    <a:gridCol w="1295403">
                      <a:extLst>
                        <a:ext uri="{9D8B030D-6E8A-4147-A177-3AD203B41FA5}">
                          <a16:colId xmlns:a16="http://schemas.microsoft.com/office/drawing/2014/main" val="1150926014"/>
                        </a:ext>
                      </a:extLst>
                    </a:gridCol>
                  </a:tblGrid>
                  <a:tr h="576290">
                    <a:tc rowSpan="2">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Đại lượng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5">
                      <a:txBody>
                        <a:bodyPr/>
                        <a:lstStyle/>
                        <a:p>
                          <a:pPr marL="0" marR="0" algn="ctr">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endParaRPr lang="en-US" sz="20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t (s)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237852"/>
                      </a:ext>
                    </a:extLst>
                  </a:tr>
                  <a:tr h="350750">
                    <a:tc vMerge="1">
                      <a:txBody>
                        <a:bodyPr/>
                        <a:lstStyle/>
                        <a:p>
                          <a:endParaRPr lang="en-US"/>
                        </a:p>
                      </a:txBody>
                      <a:tcP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1</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2</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3</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4</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1600" b="1" dirty="0">
                              <a:effectLst/>
                            </a:rPr>
                            <a:t>Lần 5</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1314984"/>
                      </a:ext>
                    </a:extLst>
                  </a:tr>
                  <a:tr h="276114">
                    <a:tc>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s = 0,4m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160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4294819"/>
                      </a:ext>
                    </a:extLst>
                  </a:tr>
                  <a:tr h="433543">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Gia </a:t>
                          </a:r>
                          <a:r>
                            <a:rPr lang="en-US" sz="2000" dirty="0" err="1">
                              <a:effectLst/>
                              <a:latin typeface="Times New Roman" panose="02020603050405020304" pitchFamily="18" charset="0"/>
                              <a:cs typeface="Times New Roman" panose="02020603050405020304" pitchFamily="18" charset="0"/>
                            </a:rPr>
                            <a:t>tốc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cs typeface="Times New Roman" panose="02020603050405020304" pitchFamily="18" charset="0"/>
                            </a:rPr>
                            <a:t> </a:t>
                          </a:r>
                          <a14:m>
                            <m:oMath xmlns:m="http://schemas.openxmlformats.org/officeDocument/2006/math">
                              <m:r>
                                <a:rPr lang="vi-VN" sz="2000">
                                  <a:effectLst/>
                                </a:rPr>
                                <m:t>𝒈</m:t>
                              </m:r>
                              <m:r>
                                <a:rPr lang="vi-VN" sz="2000">
                                  <a:effectLst/>
                                </a:rPr>
                                <m:t>=</m:t>
                              </m:r>
                              <m:f>
                                <m:fPr>
                                  <m:ctrlPr>
                                    <a:rPr lang="en-US" sz="2000">
                                      <a:effectLst/>
                                    </a:rPr>
                                  </m:ctrlPr>
                                </m:fPr>
                                <m:num>
                                  <m:r>
                                    <a:rPr lang="vi-VN" sz="2000">
                                      <a:effectLst/>
                                    </a:rPr>
                                    <m:t>𝟐</m:t>
                                  </m:r>
                                  <m:r>
                                    <a:rPr lang="vi-VN" sz="2000">
                                      <a:effectLst/>
                                    </a:rPr>
                                    <m:t>𝒔</m:t>
                                  </m:r>
                                </m:num>
                                <m:den>
                                  <m:sSup>
                                    <m:sSupPr>
                                      <m:ctrlPr>
                                        <a:rPr lang="en-US" sz="2000">
                                          <a:effectLst/>
                                        </a:rPr>
                                      </m:ctrlPr>
                                    </m:sSupPr>
                                    <m:e>
                                      <m:r>
                                        <a:rPr lang="vi-VN" sz="2000">
                                          <a:effectLst/>
                                        </a:rPr>
                                        <m:t>𝒕</m:t>
                                      </m:r>
                                    </m:e>
                                    <m:sup>
                                      <m:r>
                                        <a:rPr lang="vi-VN" sz="2000">
                                          <a:effectLst/>
                                        </a:rPr>
                                        <m:t>𝟐</m:t>
                                      </m:r>
                                    </m:sup>
                                  </m:sSup>
                                </m:den>
                              </m:f>
                            </m:oMath>
                          </a14:m>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6585198"/>
                      </a:ext>
                    </a:extLst>
                  </a:tr>
                  <a:tr h="1121584">
                    <a:tc>
                      <a:txBody>
                        <a:bodyPr/>
                        <a:lstStyle/>
                        <a:p>
                          <a:pPr marL="0" marR="0" algn="ctr">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Giá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tốc</a:t>
                          </a:r>
                          <a:r>
                            <a:rPr lang="en-US" sz="2000" dirty="0">
                              <a:effectLst/>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a:effectLst/>
                                    </a:rPr>
                                  </m:ctrlPr>
                                </m:accPr>
                                <m:e>
                                  <m:r>
                                    <a:rPr lang="en-US" sz="2000">
                                      <a:effectLst/>
                                    </a:rPr>
                                    <m:t>𝒈</m:t>
                                  </m:r>
                                </m:e>
                              </m:acc>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5">
                      <a:txBody>
                        <a:bodyPr/>
                        <a:lstStyle/>
                        <a:p>
                          <a:pPr marL="0" marR="0" algn="just">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p>
                        <a:p>
                          <a:pPr marL="0" marR="0" algn="l">
                            <a:lnSpc>
                              <a:spcPct val="115000"/>
                            </a:lnSpc>
                            <a:spcBef>
                              <a:spcPts val="0"/>
                            </a:spcBef>
                            <a:spcAft>
                              <a:spcPts val="0"/>
                            </a:spcAft>
                          </a:pPr>
                          <a14:m>
                            <m:oMath xmlns:m="http://schemas.openxmlformats.org/officeDocument/2006/math">
                              <m:acc>
                                <m:accPr>
                                  <m:chr m:val="̅"/>
                                  <m:ctrlPr>
                                    <a:rPr lang="en-US" sz="2000">
                                      <a:solidFill>
                                        <a:schemeClr val="accent6">
                                          <a:lumMod val="50000"/>
                                        </a:schemeClr>
                                      </a:solidFill>
                                      <a:effectLst/>
                                    </a:rPr>
                                  </m:ctrlPr>
                                </m:accPr>
                                <m:e>
                                  <m:r>
                                    <a:rPr lang="en-US" sz="2000">
                                      <a:solidFill>
                                        <a:schemeClr val="accent6">
                                          <a:lumMod val="50000"/>
                                        </a:schemeClr>
                                      </a:solidFill>
                                      <a:effectLst/>
                                    </a:rPr>
                                    <m:t>𝒈</m:t>
                                  </m:r>
                                </m:e>
                              </m:acc>
                              <m:r>
                                <a:rPr lang="en-US" sz="2000">
                                  <a:solidFill>
                                    <a:schemeClr val="accent6">
                                      <a:lumMod val="50000"/>
                                    </a:schemeClr>
                                  </a:solidFill>
                                  <a:effectLst/>
                                </a:rPr>
                                <m:t>=</m:t>
                              </m:r>
                              <m:f>
                                <m:fPr>
                                  <m:ctrlPr>
                                    <a:rPr lang="en-US" sz="2000">
                                      <a:solidFill>
                                        <a:schemeClr val="accent6">
                                          <a:lumMod val="50000"/>
                                        </a:schemeClr>
                                      </a:solidFill>
                                      <a:effectLst/>
                                    </a:rPr>
                                  </m:ctrlPr>
                                </m:fPr>
                                <m:num>
                                  <m:sSub>
                                    <m:sSubPr>
                                      <m:ctrlPr>
                                        <a:rPr lang="en-US" sz="2000">
                                          <a:solidFill>
                                            <a:schemeClr val="accent6">
                                              <a:lumMod val="50000"/>
                                            </a:schemeClr>
                                          </a:solidFill>
                                          <a:effectLst/>
                                        </a:rPr>
                                      </m:ctrlPr>
                                    </m:sSubPr>
                                    <m:e>
                                      <m:r>
                                        <a:rPr lang="en-US" sz="2000">
                                          <a:solidFill>
                                            <a:schemeClr val="accent6">
                                              <a:lumMod val="50000"/>
                                            </a:schemeClr>
                                          </a:solidFill>
                                          <a:effectLst/>
                                        </a:rPr>
                                        <m:t>𝒈</m:t>
                                      </m:r>
                                    </m:e>
                                    <m:sub>
                                      <m:r>
                                        <a:rPr lang="en-US" sz="2000">
                                          <a:solidFill>
                                            <a:schemeClr val="accent6">
                                              <a:lumMod val="50000"/>
                                            </a:schemeClr>
                                          </a:solidFill>
                                          <a:effectLst/>
                                        </a:rPr>
                                        <m:t>𝟏</m:t>
                                      </m:r>
                                    </m:sub>
                                  </m:sSub>
                                  <m:r>
                                    <a:rPr lang="en-US" sz="2000">
                                      <a:solidFill>
                                        <a:schemeClr val="accent6">
                                          <a:lumMod val="50000"/>
                                        </a:schemeClr>
                                      </a:solidFill>
                                      <a:effectLst/>
                                    </a:rPr>
                                    <m:t>+</m:t>
                                  </m:r>
                                  <m:sSub>
                                    <m:sSubPr>
                                      <m:ctrlPr>
                                        <a:rPr lang="en-US" sz="2000">
                                          <a:solidFill>
                                            <a:schemeClr val="accent6">
                                              <a:lumMod val="50000"/>
                                            </a:schemeClr>
                                          </a:solidFill>
                                          <a:effectLst/>
                                        </a:rPr>
                                      </m:ctrlPr>
                                    </m:sSubPr>
                                    <m:e>
                                      <m:r>
                                        <a:rPr lang="en-US" sz="2000">
                                          <a:solidFill>
                                            <a:schemeClr val="accent6">
                                              <a:lumMod val="50000"/>
                                            </a:schemeClr>
                                          </a:solidFill>
                                          <a:effectLst/>
                                        </a:rPr>
                                        <m:t>𝒈</m:t>
                                      </m:r>
                                    </m:e>
                                    <m:sub>
                                      <m:r>
                                        <a:rPr lang="en-US" sz="2000">
                                          <a:solidFill>
                                            <a:schemeClr val="accent6">
                                              <a:lumMod val="50000"/>
                                            </a:schemeClr>
                                          </a:solidFill>
                                          <a:effectLst/>
                                        </a:rPr>
                                        <m:t>𝟐</m:t>
                                      </m:r>
                                    </m:sub>
                                  </m:sSub>
                                  <m:r>
                                    <a:rPr lang="en-US" sz="2000">
                                      <a:solidFill>
                                        <a:schemeClr val="accent6">
                                          <a:lumMod val="50000"/>
                                        </a:schemeClr>
                                      </a:solidFill>
                                      <a:effectLst/>
                                    </a:rPr>
                                    <m:t>+</m:t>
                                  </m:r>
                                  <m:sSub>
                                    <m:sSubPr>
                                      <m:ctrlPr>
                                        <a:rPr lang="en-US" sz="2000">
                                          <a:solidFill>
                                            <a:schemeClr val="accent6">
                                              <a:lumMod val="50000"/>
                                            </a:schemeClr>
                                          </a:solidFill>
                                          <a:effectLst/>
                                        </a:rPr>
                                      </m:ctrlPr>
                                    </m:sSubPr>
                                    <m:e>
                                      <m:r>
                                        <a:rPr lang="en-US" sz="2000">
                                          <a:solidFill>
                                            <a:schemeClr val="accent6">
                                              <a:lumMod val="50000"/>
                                            </a:schemeClr>
                                          </a:solidFill>
                                          <a:effectLst/>
                                        </a:rPr>
                                        <m:t>𝒈</m:t>
                                      </m:r>
                                    </m:e>
                                    <m:sub>
                                      <m:r>
                                        <a:rPr lang="en-US" sz="2000">
                                          <a:solidFill>
                                            <a:schemeClr val="accent6">
                                              <a:lumMod val="50000"/>
                                            </a:schemeClr>
                                          </a:solidFill>
                                          <a:effectLst/>
                                        </a:rPr>
                                        <m:t>𝟑</m:t>
                                      </m:r>
                                    </m:sub>
                                  </m:sSub>
                                  <m:r>
                                    <a:rPr lang="en-US" sz="2000">
                                      <a:solidFill>
                                        <a:schemeClr val="accent6">
                                          <a:lumMod val="50000"/>
                                        </a:schemeClr>
                                      </a:solidFill>
                                      <a:effectLst/>
                                    </a:rPr>
                                    <m:t>+</m:t>
                                  </m:r>
                                  <m:sSub>
                                    <m:sSubPr>
                                      <m:ctrlPr>
                                        <a:rPr lang="en-US" sz="2000">
                                          <a:solidFill>
                                            <a:schemeClr val="accent6">
                                              <a:lumMod val="50000"/>
                                            </a:schemeClr>
                                          </a:solidFill>
                                          <a:effectLst/>
                                        </a:rPr>
                                      </m:ctrlPr>
                                    </m:sSubPr>
                                    <m:e>
                                      <m:r>
                                        <a:rPr lang="en-US" sz="2000">
                                          <a:solidFill>
                                            <a:schemeClr val="accent6">
                                              <a:lumMod val="50000"/>
                                            </a:schemeClr>
                                          </a:solidFill>
                                          <a:effectLst/>
                                        </a:rPr>
                                        <m:t>𝒈</m:t>
                                      </m:r>
                                    </m:e>
                                    <m:sub>
                                      <m:r>
                                        <a:rPr lang="en-US" sz="2000">
                                          <a:solidFill>
                                            <a:schemeClr val="accent6">
                                              <a:lumMod val="50000"/>
                                            </a:schemeClr>
                                          </a:solidFill>
                                          <a:effectLst/>
                                        </a:rPr>
                                        <m:t>𝟒</m:t>
                                      </m:r>
                                    </m:sub>
                                  </m:sSub>
                                  <m:r>
                                    <a:rPr lang="en-US" sz="2000">
                                      <a:solidFill>
                                        <a:schemeClr val="accent6">
                                          <a:lumMod val="50000"/>
                                        </a:schemeClr>
                                      </a:solidFill>
                                      <a:effectLst/>
                                    </a:rPr>
                                    <m:t>+</m:t>
                                  </m:r>
                                  <m:sSub>
                                    <m:sSubPr>
                                      <m:ctrlPr>
                                        <a:rPr lang="en-US" sz="2000">
                                          <a:solidFill>
                                            <a:schemeClr val="accent6">
                                              <a:lumMod val="50000"/>
                                            </a:schemeClr>
                                          </a:solidFill>
                                          <a:effectLst/>
                                        </a:rPr>
                                      </m:ctrlPr>
                                    </m:sSubPr>
                                    <m:e>
                                      <m:r>
                                        <a:rPr lang="en-US" sz="2000">
                                          <a:solidFill>
                                            <a:schemeClr val="accent6">
                                              <a:lumMod val="50000"/>
                                            </a:schemeClr>
                                          </a:solidFill>
                                          <a:effectLst/>
                                        </a:rPr>
                                        <m:t>𝒈</m:t>
                                      </m:r>
                                    </m:e>
                                    <m:sub>
                                      <m:r>
                                        <a:rPr lang="en-US" sz="2000">
                                          <a:solidFill>
                                            <a:schemeClr val="accent6">
                                              <a:lumMod val="50000"/>
                                            </a:schemeClr>
                                          </a:solidFill>
                                          <a:effectLst/>
                                        </a:rPr>
                                        <m:t>𝟓</m:t>
                                      </m:r>
                                    </m:sub>
                                  </m:sSub>
                                </m:num>
                                <m:den>
                                  <m:r>
                                    <a:rPr lang="en-US" sz="2000">
                                      <a:solidFill>
                                        <a:schemeClr val="accent6">
                                          <a:lumMod val="50000"/>
                                        </a:schemeClr>
                                      </a:solidFill>
                                      <a:effectLst/>
                                    </a:rPr>
                                    <m:t>𝟓</m:t>
                                  </m:r>
                                </m:den>
                              </m:f>
                              <m:r>
                                <a:rPr lang="en-US" sz="2000">
                                  <a:solidFill>
                                    <a:schemeClr val="accent6">
                                      <a:lumMod val="50000"/>
                                    </a:schemeClr>
                                  </a:solidFill>
                                  <a:effectLst/>
                                </a:rPr>
                                <m:t>=…</m:t>
                              </m:r>
                            </m:oMath>
                          </a14:m>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1475015"/>
                      </a:ext>
                    </a:extLst>
                  </a:tr>
                  <a:tr h="575475">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Sai </a:t>
                          </a: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tuyệt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cs typeface="Times New Roman" panose="02020603050405020304" pitchFamily="18" charset="0"/>
                            </a:rPr>
                            <a:t>g = </a:t>
                          </a:r>
                          <a14:m>
                            <m:oMath xmlns:m="http://schemas.openxmlformats.org/officeDocument/2006/math">
                              <m:d>
                                <m:dPr>
                                  <m:begChr m:val="|"/>
                                  <m:endChr m:val="|"/>
                                  <m:ctrlPr>
                                    <a:rPr lang="en-US" sz="2000">
                                      <a:effectLst/>
                                    </a:rPr>
                                  </m:ctrlPr>
                                </m:dPr>
                                <m:e>
                                  <m:acc>
                                    <m:accPr>
                                      <m:chr m:val="̅"/>
                                      <m:ctrlPr>
                                        <a:rPr lang="en-US" sz="2000">
                                          <a:effectLst/>
                                        </a:rPr>
                                      </m:ctrlPr>
                                    </m:accPr>
                                    <m:e>
                                      <m:r>
                                        <a:rPr lang="en-US" sz="2000">
                                          <a:effectLst/>
                                        </a:rPr>
                                        <m:t>𝒈</m:t>
                                      </m:r>
                                    </m:e>
                                  </m:acc>
                                  <m:r>
                                    <a:rPr lang="en-US" sz="2000">
                                      <a:effectLst/>
                                    </a:rPr>
                                    <m:t>−</m:t>
                                  </m:r>
                                  <m:sSub>
                                    <m:sSubPr>
                                      <m:ctrlPr>
                                        <a:rPr lang="en-US" sz="2000">
                                          <a:effectLst/>
                                        </a:rPr>
                                      </m:ctrlPr>
                                    </m:sSubPr>
                                    <m:e>
                                      <m:r>
                                        <a:rPr lang="en-US" sz="2000">
                                          <a:effectLst/>
                                        </a:rPr>
                                        <m:t>𝒈</m:t>
                                      </m:r>
                                    </m:e>
                                    <m:sub>
                                      <m:r>
                                        <a:rPr lang="en-US" sz="2000">
                                          <a:effectLst/>
                                        </a:rPr>
                                        <m:t>𝒊</m:t>
                                      </m:r>
                                    </m:sub>
                                  </m:sSub>
                                </m:e>
                              </m:d>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en-US" sz="1600" dirty="0">
                              <a:effectLst/>
                            </a:rPr>
                            <a:t> </a:t>
                          </a:r>
                          <a:endParaRPr lang="en-US" dirty="0"/>
                        </a:p>
                      </a:txBody>
                      <a:tcPr marL="68580" marR="68580" marT="0" marB="0"/>
                    </a:tc>
                    <a:extLst>
                      <a:ext uri="{0D108BD9-81ED-4DB2-BD59-A6C34878D82A}">
                        <a16:rowId xmlns:a16="http://schemas.microsoft.com/office/drawing/2014/main" val="333672853"/>
                      </a:ext>
                    </a:extLst>
                  </a:tr>
                  <a:tr h="840848">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Sai </a:t>
                          </a: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tuyệt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bình</a:t>
                          </a:r>
                          <a:r>
                            <a:rPr lang="en-US" sz="2000" dirty="0">
                              <a:effectLst/>
                              <a:latin typeface="Times New Roman" panose="02020603050405020304" pitchFamily="18" charset="0"/>
                              <a:cs typeface="Times New Roman" panose="02020603050405020304" pitchFamily="18" charset="0"/>
                            </a:rPr>
                            <a:t> </a:t>
                          </a:r>
                          <a14:m>
                            <m:oMath xmlns:m="http://schemas.openxmlformats.org/officeDocument/2006/math">
                              <m:r>
                                <a:rPr lang="en-US" sz="2000">
                                  <a:effectLst/>
                                  <a:sym typeface="Symbol" panose="05050102010706020507" pitchFamily="18" charset="2"/>
                                </a:rPr>
                                <m:t></m:t>
                              </m:r>
                              <m:r>
                                <a:rPr lang="en-US" sz="2000">
                                  <a:effectLst/>
                                </a:rPr>
                                <m:t>𝒈</m:t>
                              </m:r>
                            </m:oMath>
                          </a14:m>
                          <a:endParaRPr lang="en-US" sz="20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5">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smtClean="0">
                                    <a:solidFill>
                                      <a:schemeClr val="accent6">
                                        <a:lumMod val="50000"/>
                                      </a:schemeClr>
                                    </a:solidFill>
                                    <a:effectLst/>
                                    <a:sym typeface="Symbol" panose="05050102010706020507" pitchFamily="18" charset="2"/>
                                  </a:rPr>
                                  <m:t></m:t>
                                </m:r>
                                <m:r>
                                  <a:rPr lang="en-US" sz="2000">
                                    <a:solidFill>
                                      <a:schemeClr val="accent6">
                                        <a:lumMod val="50000"/>
                                      </a:schemeClr>
                                    </a:solidFill>
                                    <a:effectLst/>
                                  </a:rPr>
                                  <m:t>𝒈</m:t>
                                </m:r>
                                <m:r>
                                  <a:rPr lang="en-US" sz="2000">
                                    <a:solidFill>
                                      <a:schemeClr val="accent6">
                                        <a:lumMod val="50000"/>
                                      </a:schemeClr>
                                    </a:solidFill>
                                    <a:effectLst/>
                                  </a:rPr>
                                  <m:t>=</m:t>
                                </m:r>
                                <m:f>
                                  <m:fPr>
                                    <m:ctrlPr>
                                      <a:rPr lang="en-US" sz="2000">
                                        <a:solidFill>
                                          <a:schemeClr val="accent6">
                                            <a:lumMod val="50000"/>
                                          </a:schemeClr>
                                        </a:solidFill>
                                        <a:effectLst/>
                                      </a:rPr>
                                    </m:ctrlPr>
                                  </m:fPr>
                                  <m:num>
                                    <m:sSub>
                                      <m:sSubPr>
                                        <m:ctrlPr>
                                          <a:rPr lang="en-US" sz="2000">
                                            <a:solidFill>
                                              <a:schemeClr val="accent6">
                                                <a:lumMod val="50000"/>
                                              </a:schemeClr>
                                            </a:solidFill>
                                            <a:effectLst/>
                                          </a:rPr>
                                        </m:ctrlPr>
                                      </m:sSubPr>
                                      <m:e>
                                        <m:r>
                                          <a:rPr lang="en-US" sz="2000">
                                            <a:solidFill>
                                              <a:schemeClr val="accent6">
                                                <a:lumMod val="50000"/>
                                              </a:schemeClr>
                                            </a:solidFill>
                                            <a:effectLst/>
                                            <a:sym typeface="Symbol" panose="05050102010706020507" pitchFamily="18" charset="2"/>
                                          </a:rPr>
                                          <m:t></m:t>
                                        </m:r>
                                        <m:r>
                                          <a:rPr lang="en-US" sz="2000">
                                            <a:solidFill>
                                              <a:schemeClr val="accent6">
                                                <a:lumMod val="50000"/>
                                              </a:schemeClr>
                                            </a:solidFill>
                                            <a:effectLst/>
                                          </a:rPr>
                                          <m:t>𝒈</m:t>
                                        </m:r>
                                      </m:e>
                                      <m:sub>
                                        <m:r>
                                          <a:rPr lang="en-US" sz="2000">
                                            <a:solidFill>
                                              <a:schemeClr val="accent6">
                                                <a:lumMod val="50000"/>
                                              </a:schemeClr>
                                            </a:solidFill>
                                            <a:effectLst/>
                                          </a:rPr>
                                          <m:t>𝟏</m:t>
                                        </m:r>
                                      </m:sub>
                                    </m:sSub>
                                    <m:r>
                                      <a:rPr lang="en-US" sz="2000">
                                        <a:solidFill>
                                          <a:schemeClr val="accent6">
                                            <a:lumMod val="50000"/>
                                          </a:schemeClr>
                                        </a:solidFill>
                                        <a:effectLst/>
                                      </a:rPr>
                                      <m:t>+</m:t>
                                    </m:r>
                                    <m:sSub>
                                      <m:sSubPr>
                                        <m:ctrlPr>
                                          <a:rPr lang="en-US" sz="2000">
                                            <a:solidFill>
                                              <a:schemeClr val="accent6">
                                                <a:lumMod val="50000"/>
                                              </a:schemeClr>
                                            </a:solidFill>
                                            <a:effectLst/>
                                          </a:rPr>
                                        </m:ctrlPr>
                                      </m:sSubPr>
                                      <m:e>
                                        <m:r>
                                          <a:rPr lang="en-US" sz="2000">
                                            <a:solidFill>
                                              <a:schemeClr val="accent6">
                                                <a:lumMod val="50000"/>
                                              </a:schemeClr>
                                            </a:solidFill>
                                            <a:effectLst/>
                                            <a:sym typeface="Symbol" panose="05050102010706020507" pitchFamily="18" charset="2"/>
                                          </a:rPr>
                                          <m:t></m:t>
                                        </m:r>
                                        <m:r>
                                          <a:rPr lang="en-US" sz="2000">
                                            <a:solidFill>
                                              <a:schemeClr val="accent6">
                                                <a:lumMod val="50000"/>
                                              </a:schemeClr>
                                            </a:solidFill>
                                            <a:effectLst/>
                                          </a:rPr>
                                          <m:t>𝒈</m:t>
                                        </m:r>
                                      </m:e>
                                      <m:sub>
                                        <m:r>
                                          <a:rPr lang="en-US" sz="2000">
                                            <a:solidFill>
                                              <a:schemeClr val="accent6">
                                                <a:lumMod val="50000"/>
                                              </a:schemeClr>
                                            </a:solidFill>
                                            <a:effectLst/>
                                          </a:rPr>
                                          <m:t>𝟐</m:t>
                                        </m:r>
                                      </m:sub>
                                    </m:sSub>
                                    <m:r>
                                      <a:rPr lang="en-US" sz="2000">
                                        <a:solidFill>
                                          <a:schemeClr val="accent6">
                                            <a:lumMod val="50000"/>
                                          </a:schemeClr>
                                        </a:solidFill>
                                        <a:effectLst/>
                                      </a:rPr>
                                      <m:t>+</m:t>
                                    </m:r>
                                    <m:sSub>
                                      <m:sSubPr>
                                        <m:ctrlPr>
                                          <a:rPr lang="en-US" sz="2000">
                                            <a:solidFill>
                                              <a:schemeClr val="accent6">
                                                <a:lumMod val="50000"/>
                                              </a:schemeClr>
                                            </a:solidFill>
                                            <a:effectLst/>
                                          </a:rPr>
                                        </m:ctrlPr>
                                      </m:sSubPr>
                                      <m:e>
                                        <m:r>
                                          <a:rPr lang="en-US" sz="2000">
                                            <a:solidFill>
                                              <a:schemeClr val="accent6">
                                                <a:lumMod val="50000"/>
                                              </a:schemeClr>
                                            </a:solidFill>
                                            <a:effectLst/>
                                            <a:sym typeface="Symbol" panose="05050102010706020507" pitchFamily="18" charset="2"/>
                                          </a:rPr>
                                          <m:t></m:t>
                                        </m:r>
                                        <m:r>
                                          <a:rPr lang="en-US" sz="2000">
                                            <a:solidFill>
                                              <a:schemeClr val="accent6">
                                                <a:lumMod val="50000"/>
                                              </a:schemeClr>
                                            </a:solidFill>
                                            <a:effectLst/>
                                          </a:rPr>
                                          <m:t>𝒈</m:t>
                                        </m:r>
                                      </m:e>
                                      <m:sub>
                                        <m:r>
                                          <a:rPr lang="en-US" sz="2000">
                                            <a:solidFill>
                                              <a:schemeClr val="accent6">
                                                <a:lumMod val="50000"/>
                                              </a:schemeClr>
                                            </a:solidFill>
                                            <a:effectLst/>
                                          </a:rPr>
                                          <m:t>𝟑</m:t>
                                        </m:r>
                                      </m:sub>
                                    </m:sSub>
                                    <m:r>
                                      <a:rPr lang="en-US" sz="2000">
                                        <a:solidFill>
                                          <a:schemeClr val="accent6">
                                            <a:lumMod val="50000"/>
                                          </a:schemeClr>
                                        </a:solidFill>
                                        <a:effectLst/>
                                      </a:rPr>
                                      <m:t>+</m:t>
                                    </m:r>
                                    <m:sSub>
                                      <m:sSubPr>
                                        <m:ctrlPr>
                                          <a:rPr lang="en-US" sz="2000">
                                            <a:solidFill>
                                              <a:schemeClr val="accent6">
                                                <a:lumMod val="50000"/>
                                              </a:schemeClr>
                                            </a:solidFill>
                                            <a:effectLst/>
                                          </a:rPr>
                                        </m:ctrlPr>
                                      </m:sSubPr>
                                      <m:e>
                                        <m:r>
                                          <a:rPr lang="en-US" sz="2000">
                                            <a:solidFill>
                                              <a:schemeClr val="accent6">
                                                <a:lumMod val="50000"/>
                                              </a:schemeClr>
                                            </a:solidFill>
                                            <a:effectLst/>
                                            <a:sym typeface="Symbol" panose="05050102010706020507" pitchFamily="18" charset="2"/>
                                          </a:rPr>
                                          <m:t></m:t>
                                        </m:r>
                                        <m:r>
                                          <a:rPr lang="en-US" sz="2000">
                                            <a:solidFill>
                                              <a:schemeClr val="accent6">
                                                <a:lumMod val="50000"/>
                                              </a:schemeClr>
                                            </a:solidFill>
                                            <a:effectLst/>
                                          </a:rPr>
                                          <m:t>𝒈</m:t>
                                        </m:r>
                                      </m:e>
                                      <m:sub>
                                        <m:r>
                                          <a:rPr lang="en-US" sz="2000">
                                            <a:solidFill>
                                              <a:schemeClr val="accent6">
                                                <a:lumMod val="50000"/>
                                              </a:schemeClr>
                                            </a:solidFill>
                                            <a:effectLst/>
                                          </a:rPr>
                                          <m:t>𝟒</m:t>
                                        </m:r>
                                      </m:sub>
                                    </m:sSub>
                                    <m:r>
                                      <a:rPr lang="en-US" sz="2000">
                                        <a:solidFill>
                                          <a:schemeClr val="accent6">
                                            <a:lumMod val="50000"/>
                                          </a:schemeClr>
                                        </a:solidFill>
                                        <a:effectLst/>
                                      </a:rPr>
                                      <m:t>+</m:t>
                                    </m:r>
                                    <m:sSub>
                                      <m:sSubPr>
                                        <m:ctrlPr>
                                          <a:rPr lang="en-US" sz="2000">
                                            <a:solidFill>
                                              <a:schemeClr val="accent6">
                                                <a:lumMod val="50000"/>
                                              </a:schemeClr>
                                            </a:solidFill>
                                            <a:effectLst/>
                                          </a:rPr>
                                        </m:ctrlPr>
                                      </m:sSubPr>
                                      <m:e>
                                        <m:r>
                                          <a:rPr lang="en-US" sz="2000">
                                            <a:solidFill>
                                              <a:schemeClr val="accent6">
                                                <a:lumMod val="50000"/>
                                              </a:schemeClr>
                                            </a:solidFill>
                                            <a:effectLst/>
                                            <a:sym typeface="Symbol" panose="05050102010706020507" pitchFamily="18" charset="2"/>
                                          </a:rPr>
                                          <m:t></m:t>
                                        </m:r>
                                        <m:r>
                                          <a:rPr lang="en-US" sz="2000">
                                            <a:solidFill>
                                              <a:schemeClr val="accent6">
                                                <a:lumMod val="50000"/>
                                              </a:schemeClr>
                                            </a:solidFill>
                                            <a:effectLst/>
                                          </a:rPr>
                                          <m:t>𝒈</m:t>
                                        </m:r>
                                      </m:e>
                                      <m:sub>
                                        <m:r>
                                          <a:rPr lang="en-US" sz="2000">
                                            <a:solidFill>
                                              <a:schemeClr val="accent6">
                                                <a:lumMod val="50000"/>
                                              </a:schemeClr>
                                            </a:solidFill>
                                            <a:effectLst/>
                                          </a:rPr>
                                          <m:t>𝟓</m:t>
                                        </m:r>
                                      </m:sub>
                                    </m:sSub>
                                  </m:num>
                                  <m:den>
                                    <m:r>
                                      <a:rPr lang="en-US" sz="2000">
                                        <a:solidFill>
                                          <a:schemeClr val="accent6">
                                            <a:lumMod val="50000"/>
                                          </a:schemeClr>
                                        </a:solidFill>
                                        <a:effectLst/>
                                      </a:rPr>
                                      <m:t>𝟓</m:t>
                                    </m:r>
                                  </m:den>
                                </m:f>
                                <m:r>
                                  <a:rPr lang="en-US" sz="2000">
                                    <a:solidFill>
                                      <a:schemeClr val="accent6">
                                        <a:lumMod val="50000"/>
                                      </a:schemeClr>
                                    </a:solidFill>
                                    <a:effectLst/>
                                  </a:rPr>
                                  <m:t>=…</m:t>
                                </m:r>
                              </m:oMath>
                            </m:oMathPara>
                          </a14:m>
                          <a:endParaRPr lang="en-US" sz="2000"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4838276"/>
                      </a:ext>
                    </a:extLst>
                  </a:tr>
                  <a:tr h="300177">
                    <a:tc>
                      <a:txBody>
                        <a:bodyPr/>
                        <a:lstStyle/>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Kết quả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5">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smtClean="0">
                                    <a:solidFill>
                                      <a:schemeClr val="accent6">
                                        <a:lumMod val="50000"/>
                                      </a:schemeClr>
                                    </a:solidFill>
                                    <a:effectLst/>
                                  </a:rPr>
                                  <m:t>𝑔</m:t>
                                </m:r>
                                <m:r>
                                  <a:rPr lang="en-US" sz="2000" smtClean="0">
                                    <a:solidFill>
                                      <a:schemeClr val="accent6">
                                        <a:lumMod val="50000"/>
                                      </a:schemeClr>
                                    </a:solidFill>
                                    <a:effectLst/>
                                  </a:rPr>
                                  <m:t>=</m:t>
                                </m:r>
                                <m:acc>
                                  <m:accPr>
                                    <m:chr m:val="̅"/>
                                    <m:ctrlPr>
                                      <a:rPr lang="en-US" sz="2000">
                                        <a:solidFill>
                                          <a:schemeClr val="accent6">
                                            <a:lumMod val="50000"/>
                                          </a:schemeClr>
                                        </a:solidFill>
                                        <a:effectLst/>
                                      </a:rPr>
                                    </m:ctrlPr>
                                  </m:accPr>
                                  <m:e>
                                    <m:r>
                                      <a:rPr lang="en-US" sz="2000">
                                        <a:solidFill>
                                          <a:schemeClr val="accent6">
                                            <a:lumMod val="50000"/>
                                          </a:schemeClr>
                                        </a:solidFill>
                                        <a:effectLst/>
                                      </a:rPr>
                                      <m:t>𝑔</m:t>
                                    </m:r>
                                  </m:e>
                                </m:acc>
                                <m:r>
                                  <a:rPr lang="en-US" sz="2000">
                                    <a:solidFill>
                                      <a:schemeClr val="accent6">
                                        <a:lumMod val="50000"/>
                                      </a:schemeClr>
                                    </a:solidFill>
                                    <a:effectLst/>
                                  </a:rPr>
                                  <m:t>±∆</m:t>
                                </m:r>
                                <m:r>
                                  <a:rPr lang="en-US" sz="2000">
                                    <a:solidFill>
                                      <a:schemeClr val="accent6">
                                        <a:lumMod val="50000"/>
                                      </a:schemeClr>
                                    </a:solidFill>
                                    <a:effectLst/>
                                  </a:rPr>
                                  <m:t>𝑔</m:t>
                                </m:r>
                                <m:r>
                                  <a:rPr lang="en-US" sz="2000">
                                    <a:solidFill>
                                      <a:schemeClr val="accent6">
                                        <a:lumMod val="50000"/>
                                      </a:schemeClr>
                                    </a:solidFill>
                                    <a:effectLst/>
                                  </a:rPr>
                                  <m:t>=…</m:t>
                                </m:r>
                              </m:oMath>
                            </m:oMathPara>
                          </a14:m>
                          <a:endParaRPr lang="en-US" sz="20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5164351"/>
                      </a:ext>
                    </a:extLst>
                  </a:tr>
                </a:tbl>
              </a:graphicData>
            </a:graphic>
          </p:graphicFrame>
        </mc:Choice>
        <mc:Fallback>
          <p:graphicFrame>
            <p:nvGraphicFramePr>
              <p:cNvPr id="2" name="Table 1">
                <a:extLst>
                  <a:ext uri="{FF2B5EF4-FFF2-40B4-BE49-F238E27FC236}">
                    <a16:creationId xmlns:a16="http://schemas.microsoft.com/office/drawing/2014/main" id="{B84B6269-3159-FFA9-9CA1-84111036CDCA}"/>
                  </a:ext>
                </a:extLst>
              </p:cNvPr>
              <p:cNvGraphicFramePr>
                <a:graphicFrameLocks noGrp="1"/>
              </p:cNvGraphicFramePr>
              <p:nvPr>
                <p:extLst>
                  <p:ext uri="{D42A27DB-BD31-4B8C-83A1-F6EECF244321}">
                    <p14:modId xmlns:p14="http://schemas.microsoft.com/office/powerpoint/2010/main" val="3077675358"/>
                  </p:ext>
                </p:extLst>
              </p:nvPr>
            </p:nvGraphicFramePr>
            <p:xfrm>
              <a:off x="273242" y="1777824"/>
              <a:ext cx="11472060" cy="4837308"/>
            </p:xfrm>
            <a:graphic>
              <a:graphicData uri="http://schemas.openxmlformats.org/drawingml/2006/table">
                <a:tbl>
                  <a:tblPr firstRow="1" firstCol="1" bandRow="1">
                    <a:tableStyleId>{93296810-A885-4BE3-A3E7-6D5BEEA58F35}</a:tableStyleId>
                  </a:tblPr>
                  <a:tblGrid>
                    <a:gridCol w="4537857">
                      <a:extLst>
                        <a:ext uri="{9D8B030D-6E8A-4147-A177-3AD203B41FA5}">
                          <a16:colId xmlns:a16="http://schemas.microsoft.com/office/drawing/2014/main" val="1368186965"/>
                        </a:ext>
                      </a:extLst>
                    </a:gridCol>
                    <a:gridCol w="1371600">
                      <a:extLst>
                        <a:ext uri="{9D8B030D-6E8A-4147-A177-3AD203B41FA5}">
                          <a16:colId xmlns:a16="http://schemas.microsoft.com/office/drawing/2014/main" val="2156627568"/>
                        </a:ext>
                      </a:extLst>
                    </a:gridCol>
                    <a:gridCol w="1524000">
                      <a:extLst>
                        <a:ext uri="{9D8B030D-6E8A-4147-A177-3AD203B41FA5}">
                          <a16:colId xmlns:a16="http://schemas.microsoft.com/office/drawing/2014/main" val="620058371"/>
                        </a:ext>
                      </a:extLst>
                    </a:gridCol>
                    <a:gridCol w="1447800">
                      <a:extLst>
                        <a:ext uri="{9D8B030D-6E8A-4147-A177-3AD203B41FA5}">
                          <a16:colId xmlns:a16="http://schemas.microsoft.com/office/drawing/2014/main" val="719290205"/>
                        </a:ext>
                      </a:extLst>
                    </a:gridCol>
                    <a:gridCol w="1295400">
                      <a:extLst>
                        <a:ext uri="{9D8B030D-6E8A-4147-A177-3AD203B41FA5}">
                          <a16:colId xmlns:a16="http://schemas.microsoft.com/office/drawing/2014/main" val="1727058620"/>
                        </a:ext>
                      </a:extLst>
                    </a:gridCol>
                    <a:gridCol w="1295403">
                      <a:extLst>
                        <a:ext uri="{9D8B030D-6E8A-4147-A177-3AD203B41FA5}">
                          <a16:colId xmlns:a16="http://schemas.microsoft.com/office/drawing/2014/main" val="1150926014"/>
                        </a:ext>
                      </a:extLst>
                    </a:gridCol>
                  </a:tblGrid>
                  <a:tr h="672910">
                    <a:tc rowSpan="2">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Đại lượng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5">
                      <a:txBody>
                        <a:bodyPr/>
                        <a:lstStyle/>
                        <a:p>
                          <a:pPr marL="0" marR="0" algn="ctr">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endParaRPr lang="en-US" sz="20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t (s)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237852"/>
                      </a:ext>
                    </a:extLst>
                  </a:tr>
                  <a:tr h="350750">
                    <a:tc vMerge="1">
                      <a:txBody>
                        <a:bodyPr/>
                        <a:lstStyle/>
                        <a:p>
                          <a:endParaRPr lang="en-US"/>
                        </a:p>
                      </a:txBody>
                      <a:tcP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1</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2</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3</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4</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1600" b="1" dirty="0">
                              <a:effectLst/>
                            </a:rPr>
                            <a:t>Lần 5</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1314984"/>
                      </a:ext>
                    </a:extLst>
                  </a:tr>
                  <a:tr h="322390">
                    <a:tc>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s = 0,4m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160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4294819"/>
                      </a:ext>
                    </a:extLst>
                  </a:tr>
                  <a:tr h="506349">
                    <a:tc>
                      <a:txBody>
                        <a:bodyPr/>
                        <a:lstStyle/>
                        <a:p>
                          <a:endParaRPr lang="en-US"/>
                        </a:p>
                      </a:txBody>
                      <a:tcPr marL="68580" marR="68580" marT="0" marB="0">
                        <a:blipFill>
                          <a:blip r:embed="rId6"/>
                          <a:stretch>
                            <a:fillRect l="-134" t="-277108" r="-153289" b="-615663"/>
                          </a:stretch>
                        </a:blipFill>
                      </a:tcPr>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6585198"/>
                      </a:ext>
                    </a:extLst>
                  </a:tr>
                  <a:tr h="1121584">
                    <a:tc>
                      <a:txBody>
                        <a:bodyPr/>
                        <a:lstStyle/>
                        <a:p>
                          <a:endParaRPr lang="en-US"/>
                        </a:p>
                      </a:txBody>
                      <a:tcPr marL="68580" marR="68580" marT="0" marB="0">
                        <a:blipFill>
                          <a:blip r:embed="rId6"/>
                          <a:stretch>
                            <a:fillRect l="-134" t="-169189" r="-153289" b="-176216"/>
                          </a:stretch>
                        </a:blipFill>
                      </a:tcPr>
                    </a:tc>
                    <a:tc gridSpan="5">
                      <a:txBody>
                        <a:bodyPr/>
                        <a:lstStyle/>
                        <a:p>
                          <a:endParaRPr lang="en-US"/>
                        </a:p>
                      </a:txBody>
                      <a:tcPr marL="68580" marR="68580" marT="0" marB="0">
                        <a:blipFill>
                          <a:blip r:embed="rId6"/>
                          <a:stretch>
                            <a:fillRect l="-65554" t="-169189" r="-351" b="-176216"/>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1475015"/>
                      </a:ext>
                    </a:extLst>
                  </a:tr>
                  <a:tr h="671957">
                    <a:tc>
                      <a:txBody>
                        <a:bodyPr/>
                        <a:lstStyle/>
                        <a:p>
                          <a:endParaRPr lang="en-US"/>
                        </a:p>
                      </a:txBody>
                      <a:tcPr marL="68580" marR="68580" marT="0" marB="0">
                        <a:blipFill>
                          <a:blip r:embed="rId6"/>
                          <a:stretch>
                            <a:fillRect l="-134" t="-452727" r="-153289" b="-196364"/>
                          </a:stretch>
                        </a:blipFill>
                      </a:tcPr>
                    </a:tc>
                    <a:tc>
                      <a:txBody>
                        <a:bodyPr/>
                        <a:lstStyle/>
                        <a:p>
                          <a:pPr marL="0" marR="0" algn="just">
                            <a:lnSpc>
                              <a:spcPct val="115000"/>
                            </a:lnSpc>
                            <a:spcBef>
                              <a:spcPts val="0"/>
                            </a:spcBef>
                            <a:spcAft>
                              <a:spcPts val="0"/>
                            </a:spcAft>
                          </a:pPr>
                          <a:r>
                            <a:rPr lang="en-US"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en-US" sz="1600" dirty="0">
                              <a:effectLst/>
                            </a:rPr>
                            <a:t> </a:t>
                          </a:r>
                          <a:endParaRPr lang="en-US" dirty="0"/>
                        </a:p>
                      </a:txBody>
                      <a:tcPr marL="68580" marR="68580" marT="0" marB="0"/>
                    </a:tc>
                    <a:extLst>
                      <a:ext uri="{0D108BD9-81ED-4DB2-BD59-A6C34878D82A}">
                        <a16:rowId xmlns:a16="http://schemas.microsoft.com/office/drawing/2014/main" val="333672853"/>
                      </a:ext>
                    </a:extLst>
                  </a:tr>
                  <a:tr h="840848">
                    <a:tc>
                      <a:txBody>
                        <a:bodyPr/>
                        <a:lstStyle/>
                        <a:p>
                          <a:endParaRPr lang="en-US"/>
                        </a:p>
                      </a:txBody>
                      <a:tcPr marL="68580" marR="68580" marT="0" marB="0">
                        <a:blipFill>
                          <a:blip r:embed="rId6"/>
                          <a:stretch>
                            <a:fillRect l="-134" t="-440580" r="-153289" b="-56522"/>
                          </a:stretch>
                        </a:blipFill>
                      </a:tcPr>
                    </a:tc>
                    <a:tc gridSpan="5">
                      <a:txBody>
                        <a:bodyPr/>
                        <a:lstStyle/>
                        <a:p>
                          <a:endParaRPr lang="en-US"/>
                        </a:p>
                      </a:txBody>
                      <a:tcPr marL="68580" marR="68580" marT="0" marB="0">
                        <a:blipFill>
                          <a:blip r:embed="rId6"/>
                          <a:stretch>
                            <a:fillRect l="-65554" t="-440580" r="-351" b="-56522"/>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4838276"/>
                      </a:ext>
                    </a:extLst>
                  </a:tr>
                  <a:tr h="350520">
                    <a:tc>
                      <a:txBody>
                        <a:bodyPr/>
                        <a:lstStyle/>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Kết quả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5">
                      <a:txBody>
                        <a:bodyPr/>
                        <a:lstStyle/>
                        <a:p>
                          <a:endParaRPr lang="en-US"/>
                        </a:p>
                      </a:txBody>
                      <a:tcPr marL="68580" marR="68580" marT="0" marB="0">
                        <a:blipFill>
                          <a:blip r:embed="rId6"/>
                          <a:stretch>
                            <a:fillRect l="-65554" t="-1286207" r="-351" b="-34483"/>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5164351"/>
                      </a:ext>
                    </a:extLst>
                  </a:tr>
                </a:tbl>
              </a:graphicData>
            </a:graphic>
          </p:graphicFrame>
        </mc:Fallback>
      </mc:AlternateContent>
    </p:spTree>
    <p:extLst>
      <p:ext uri="{BB962C8B-B14F-4D97-AF65-F5344CB8AC3E}">
        <p14:creationId xmlns:p14="http://schemas.microsoft.com/office/powerpoint/2010/main" val="252634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B3737109-4692-47F2-AB1A-21FCCC93F670}"/>
              </a:ext>
            </a:extLst>
          </p:cNvPr>
          <p:cNvSpPr txBox="1">
            <a:spLocks noChangeArrowheads="1"/>
          </p:cNvSpPr>
          <p:nvPr/>
        </p:nvSpPr>
        <p:spPr bwMode="auto">
          <a:xfrm>
            <a:off x="433963" y="643670"/>
            <a:ext cx="5635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D219A1C0-44AA-4265-BE13-419997C264B7}"/>
              </a:ext>
            </a:extLst>
          </p:cNvPr>
          <p:cNvGrpSpPr/>
          <p:nvPr/>
        </p:nvGrpSpPr>
        <p:grpSpPr>
          <a:xfrm>
            <a:off x="-29497" y="65600"/>
            <a:ext cx="8603569" cy="542538"/>
            <a:chOff x="74035" y="2231322"/>
            <a:chExt cx="8550261" cy="757342"/>
          </a:xfrm>
        </p:grpSpPr>
        <p:grpSp>
          <p:nvGrpSpPr>
            <p:cNvPr id="7" name="Group 70">
              <a:extLst>
                <a:ext uri="{FF2B5EF4-FFF2-40B4-BE49-F238E27FC236}">
                  <a16:creationId xmlns:a16="http://schemas.microsoft.com/office/drawing/2014/main" id="{D5C7ACB5-BADE-4942-8F86-3BC8A2AE7811}"/>
                </a:ext>
              </a:extLst>
            </p:cNvPr>
            <p:cNvGrpSpPr>
              <a:grpSpLocks/>
            </p:cNvGrpSpPr>
            <p:nvPr/>
          </p:nvGrpSpPr>
          <p:grpSpPr bwMode="auto">
            <a:xfrm>
              <a:off x="286108" y="2280389"/>
              <a:ext cx="6935662" cy="708275"/>
              <a:chOff x="564747" y="3403331"/>
              <a:chExt cx="3571542" cy="1364238"/>
            </a:xfrm>
          </p:grpSpPr>
          <p:pic>
            <p:nvPicPr>
              <p:cNvPr id="10" name="Picture 9" descr="empty-green-rectangle">
                <a:extLst>
                  <a:ext uri="{FF2B5EF4-FFF2-40B4-BE49-F238E27FC236}">
                    <a16:creationId xmlns:a16="http://schemas.microsoft.com/office/drawing/2014/main" id="{4526DB96-2235-4F2B-A406-8F27EEAA0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571542"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2A3A9A09-548C-411F-ABEA-9188AFCF4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A35A87C6-0C43-4501-9D81-FA85AB0E47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9A333F39-DB8B-4043-8191-3BE1F461BFD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tốc</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rơi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do</a:t>
              </a:r>
              <a:endPar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id="{11035649-ECE7-42FD-82B5-0D5F645F19C3}"/>
              </a:ext>
            </a:extLst>
          </p:cNvPr>
          <p:cNvSpPr txBox="1"/>
          <p:nvPr/>
        </p:nvSpPr>
        <p:spPr>
          <a:xfrm>
            <a:off x="1320972" y="1246935"/>
            <a:ext cx="10088651" cy="523220"/>
          </a:xfrm>
          <a:prstGeom prst="rect">
            <a:avLst/>
          </a:prstGeom>
          <a:noFill/>
        </p:spPr>
        <p:txBody>
          <a:bodyPr wrap="square">
            <a:spAutoFit/>
          </a:bodyPr>
          <a:lstStyle/>
          <a:p>
            <a:pPr algn="ct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s = 0,6m</a:t>
            </a:r>
            <a:endPar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 name="Picture 4" descr="empty-blue-rectangle">
            <a:extLst>
              <a:ext uri="{FF2B5EF4-FFF2-40B4-BE49-F238E27FC236}">
                <a16:creationId xmlns:a16="http://schemas.microsoft.com/office/drawing/2014/main" id="{63A8ED61-93AD-4807-BC8C-E73520ABCD99}"/>
              </a:ext>
            </a:extLst>
          </p:cNvPr>
          <p:cNvPicPr>
            <a:picLocks noChangeAspect="1" noChangeArrowheads="1"/>
          </p:cNvPicPr>
          <p:nvPr/>
        </p:nvPicPr>
        <p:blipFill>
          <a:blip r:embed="rId5">
            <a:duotone>
              <a:schemeClr val="accent4">
                <a:shade val="45000"/>
                <a:satMod val="135000"/>
              </a:schemeClr>
              <a:prstClr val="white"/>
            </a:duotone>
          </a:blip>
          <a:srcRect/>
          <a:stretch>
            <a:fillRect/>
          </a:stretch>
        </p:blipFill>
        <p:spPr bwMode="auto">
          <a:xfrm>
            <a:off x="1112749" y="1075554"/>
            <a:ext cx="10645288" cy="677736"/>
          </a:xfrm>
          <a:prstGeom prst="rect">
            <a:avLst/>
          </a:prstGeom>
          <a:noFill/>
          <a:ln w="9525">
            <a:noFill/>
            <a:miter lim="800000"/>
            <a:headEnd/>
            <a:tailEnd/>
          </a:ln>
        </p:spPr>
      </p:pic>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B84B6269-3159-FFA9-9CA1-84111036CDCA}"/>
                  </a:ext>
                </a:extLst>
              </p:cNvPr>
              <p:cNvGraphicFramePr>
                <a:graphicFrameLocks noGrp="1"/>
              </p:cNvGraphicFramePr>
              <p:nvPr>
                <p:extLst>
                  <p:ext uri="{D42A27DB-BD31-4B8C-83A1-F6EECF244321}">
                    <p14:modId xmlns:p14="http://schemas.microsoft.com/office/powerpoint/2010/main" val="4204503681"/>
                  </p:ext>
                </p:extLst>
              </p:nvPr>
            </p:nvGraphicFramePr>
            <p:xfrm>
              <a:off x="273242" y="1777824"/>
              <a:ext cx="11472060" cy="4837308"/>
            </p:xfrm>
            <a:graphic>
              <a:graphicData uri="http://schemas.openxmlformats.org/drawingml/2006/table">
                <a:tbl>
                  <a:tblPr firstRow="1" firstCol="1" bandRow="1">
                    <a:tableStyleId>{93296810-A885-4BE3-A3E7-6D5BEEA58F35}</a:tableStyleId>
                  </a:tblPr>
                  <a:tblGrid>
                    <a:gridCol w="4537857">
                      <a:extLst>
                        <a:ext uri="{9D8B030D-6E8A-4147-A177-3AD203B41FA5}">
                          <a16:colId xmlns:a16="http://schemas.microsoft.com/office/drawing/2014/main" val="1368186965"/>
                        </a:ext>
                      </a:extLst>
                    </a:gridCol>
                    <a:gridCol w="1371600">
                      <a:extLst>
                        <a:ext uri="{9D8B030D-6E8A-4147-A177-3AD203B41FA5}">
                          <a16:colId xmlns:a16="http://schemas.microsoft.com/office/drawing/2014/main" val="2156627568"/>
                        </a:ext>
                      </a:extLst>
                    </a:gridCol>
                    <a:gridCol w="1524000">
                      <a:extLst>
                        <a:ext uri="{9D8B030D-6E8A-4147-A177-3AD203B41FA5}">
                          <a16:colId xmlns:a16="http://schemas.microsoft.com/office/drawing/2014/main" val="620058371"/>
                        </a:ext>
                      </a:extLst>
                    </a:gridCol>
                    <a:gridCol w="1447800">
                      <a:extLst>
                        <a:ext uri="{9D8B030D-6E8A-4147-A177-3AD203B41FA5}">
                          <a16:colId xmlns:a16="http://schemas.microsoft.com/office/drawing/2014/main" val="719290205"/>
                        </a:ext>
                      </a:extLst>
                    </a:gridCol>
                    <a:gridCol w="1295400">
                      <a:extLst>
                        <a:ext uri="{9D8B030D-6E8A-4147-A177-3AD203B41FA5}">
                          <a16:colId xmlns:a16="http://schemas.microsoft.com/office/drawing/2014/main" val="1727058620"/>
                        </a:ext>
                      </a:extLst>
                    </a:gridCol>
                    <a:gridCol w="1295403">
                      <a:extLst>
                        <a:ext uri="{9D8B030D-6E8A-4147-A177-3AD203B41FA5}">
                          <a16:colId xmlns:a16="http://schemas.microsoft.com/office/drawing/2014/main" val="1150926014"/>
                        </a:ext>
                      </a:extLst>
                    </a:gridCol>
                  </a:tblGrid>
                  <a:tr h="576290">
                    <a:tc rowSpan="2">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Đại lượng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5">
                      <a:txBody>
                        <a:bodyPr/>
                        <a:lstStyle/>
                        <a:p>
                          <a:pPr marL="0" marR="0" algn="ctr">
                            <a:lnSpc>
                              <a:spcPct val="115000"/>
                            </a:lnSpc>
                            <a:spcBef>
                              <a:spcPts val="0"/>
                            </a:spcBef>
                            <a:spcAft>
                              <a:spcPts val="0"/>
                            </a:spcAft>
                          </a:pPr>
                          <a:r>
                            <a:rPr lang="en-US" sz="2000" dirty="0" err="1">
                              <a:solidFill>
                                <a:schemeClr val="accent6">
                                  <a:lumMod val="50000"/>
                                </a:schemeClr>
                              </a:solidFill>
                              <a:effectLst/>
                              <a:latin typeface="Times New Roman" panose="02020603050405020304" pitchFamily="18" charset="0"/>
                              <a:cs typeface="Times New Roman" panose="02020603050405020304" pitchFamily="18" charset="0"/>
                            </a:rPr>
                            <a:t>Lần</a:t>
                          </a: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000" dirty="0" err="1">
                              <a:solidFill>
                                <a:schemeClr val="accent6">
                                  <a:lumMod val="50000"/>
                                </a:schemeClr>
                              </a:solidFill>
                              <a:effectLst/>
                              <a:latin typeface="Times New Roman" panose="02020603050405020304" pitchFamily="18" charset="0"/>
                              <a:cs typeface="Times New Roman" panose="02020603050405020304" pitchFamily="18" charset="0"/>
                            </a:rPr>
                            <a:t>đo</a:t>
                          </a: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000" dirty="0" err="1">
                              <a:solidFill>
                                <a:schemeClr val="accent6">
                                  <a:lumMod val="50000"/>
                                </a:schemeClr>
                              </a:solidFill>
                              <a:effectLst/>
                              <a:latin typeface="Times New Roman" panose="02020603050405020304" pitchFamily="18" charset="0"/>
                              <a:cs typeface="Times New Roman" panose="02020603050405020304" pitchFamily="18" charset="0"/>
                            </a:rPr>
                            <a:t>thời</a:t>
                          </a: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000" dirty="0" err="1">
                              <a:solidFill>
                                <a:schemeClr val="accent6">
                                  <a:lumMod val="50000"/>
                                </a:schemeClr>
                              </a:solidFill>
                              <a:effectLst/>
                              <a:latin typeface="Times New Roman" panose="02020603050405020304" pitchFamily="18" charset="0"/>
                              <a:cs typeface="Times New Roman" panose="02020603050405020304" pitchFamily="18" charset="0"/>
                            </a:rPr>
                            <a:t>gian</a:t>
                          </a:r>
                          <a:endParaRPr lang="en-US" sz="2000" dirty="0">
                            <a:solidFill>
                              <a:schemeClr val="accent6">
                                <a:lumMod val="50000"/>
                              </a:schemeClr>
                            </a:solidFill>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vi-VN" sz="2000" dirty="0">
                              <a:solidFill>
                                <a:schemeClr val="accent6">
                                  <a:lumMod val="50000"/>
                                </a:schemeClr>
                              </a:solidFill>
                              <a:effectLst/>
                              <a:latin typeface="Times New Roman" panose="02020603050405020304" pitchFamily="18" charset="0"/>
                              <a:cs typeface="Times New Roman" panose="02020603050405020304" pitchFamily="18" charset="0"/>
                            </a:rPr>
                            <a:t>t (s)</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237852"/>
                      </a:ext>
                    </a:extLst>
                  </a:tr>
                  <a:tr h="350750">
                    <a:tc vMerge="1">
                      <a:txBody>
                        <a:bodyPr/>
                        <a:lstStyle/>
                        <a:p>
                          <a:endParaRPr lang="en-US"/>
                        </a:p>
                      </a:txBody>
                      <a:tcP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1</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2</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3</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4</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1600" b="1" dirty="0">
                              <a:effectLst/>
                              <a:latin typeface="Times New Roman" panose="02020603050405020304" pitchFamily="18" charset="0"/>
                              <a:cs typeface="Times New Roman" panose="02020603050405020304" pitchFamily="18" charset="0"/>
                            </a:rPr>
                            <a:t>Lần 5</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1314984"/>
                      </a:ext>
                    </a:extLst>
                  </a:tr>
                  <a:tr h="276114">
                    <a:tc>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s = 0,4m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160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4294819"/>
                      </a:ext>
                    </a:extLst>
                  </a:tr>
                  <a:tr h="433543">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Gia </a:t>
                          </a:r>
                          <a:r>
                            <a:rPr lang="en-US" sz="2000" dirty="0" err="1">
                              <a:effectLst/>
                              <a:latin typeface="Times New Roman" panose="02020603050405020304" pitchFamily="18" charset="0"/>
                              <a:cs typeface="Times New Roman" panose="02020603050405020304" pitchFamily="18" charset="0"/>
                            </a:rPr>
                            <a:t>tốc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cs typeface="Times New Roman" panose="02020603050405020304" pitchFamily="18" charset="0"/>
                            </a:rPr>
                            <a:t> </a:t>
                          </a:r>
                          <a14:m>
                            <m:oMath xmlns:m="http://schemas.openxmlformats.org/officeDocument/2006/math">
                              <m:r>
                                <a:rPr lang="vi-VN" sz="2000">
                                  <a:effectLst/>
                                  <a:latin typeface="Cambria Math" panose="02040503050406030204" pitchFamily="18" charset="0"/>
                                </a:rPr>
                                <m:t>𝒈</m:t>
                              </m:r>
                              <m:r>
                                <a:rPr lang="vi-VN" sz="2000">
                                  <a:effectLst/>
                                  <a:latin typeface="Cambria Math" panose="02040503050406030204" pitchFamily="18" charset="0"/>
                                </a:rPr>
                                <m:t>=</m:t>
                              </m:r>
                              <m:f>
                                <m:fPr>
                                  <m:ctrlPr>
                                    <a:rPr lang="en-US" sz="2000" i="1">
                                      <a:effectLst/>
                                      <a:latin typeface="Cambria Math" panose="02040503050406030204" pitchFamily="18" charset="0"/>
                                    </a:rPr>
                                  </m:ctrlPr>
                                </m:fPr>
                                <m:num>
                                  <m:r>
                                    <a:rPr lang="vi-VN" sz="2000">
                                      <a:effectLst/>
                                      <a:latin typeface="Cambria Math" panose="02040503050406030204" pitchFamily="18" charset="0"/>
                                    </a:rPr>
                                    <m:t>𝟐</m:t>
                                  </m:r>
                                  <m:r>
                                    <a:rPr lang="vi-VN" sz="2000">
                                      <a:effectLst/>
                                      <a:latin typeface="Cambria Math" panose="02040503050406030204" pitchFamily="18" charset="0"/>
                                    </a:rPr>
                                    <m:t>𝒔</m:t>
                                  </m:r>
                                </m:num>
                                <m:den>
                                  <m:sSup>
                                    <m:sSupPr>
                                      <m:ctrlPr>
                                        <a:rPr lang="en-US" sz="2000" i="1">
                                          <a:effectLst/>
                                          <a:latin typeface="Cambria Math" panose="02040503050406030204" pitchFamily="18" charset="0"/>
                                        </a:rPr>
                                      </m:ctrlPr>
                                    </m:sSupPr>
                                    <m:e>
                                      <m:r>
                                        <a:rPr lang="vi-VN" sz="2000">
                                          <a:effectLst/>
                                          <a:latin typeface="Cambria Math" panose="02040503050406030204" pitchFamily="18" charset="0"/>
                                        </a:rPr>
                                        <m:t>𝒕</m:t>
                                      </m:r>
                                    </m:e>
                                    <m:sup>
                                      <m:r>
                                        <a:rPr lang="vi-VN" sz="2000">
                                          <a:effectLst/>
                                          <a:latin typeface="Cambria Math" panose="02040503050406030204" pitchFamily="18" charset="0"/>
                                        </a:rPr>
                                        <m:t>𝟐</m:t>
                                      </m:r>
                                    </m:sup>
                                  </m:sSup>
                                </m:den>
                              </m:f>
                            </m:oMath>
                          </a14:m>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6585198"/>
                      </a:ext>
                    </a:extLst>
                  </a:tr>
                  <a:tr h="1121584">
                    <a:tc>
                      <a:txBody>
                        <a:bodyPr/>
                        <a:lstStyle/>
                        <a:p>
                          <a:pPr marL="0" marR="0" algn="ctr">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Giá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tốc</a:t>
                          </a:r>
                          <a:r>
                            <a:rPr lang="en-US" sz="2000" dirty="0">
                              <a:effectLst/>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effectLst/>
                                      <a:latin typeface="Cambria Math" panose="02040503050406030204" pitchFamily="18" charset="0"/>
                                    </a:rPr>
                                  </m:ctrlPr>
                                </m:accPr>
                                <m:e>
                                  <m:r>
                                    <a:rPr lang="en-US" sz="2000">
                                      <a:effectLst/>
                                      <a:latin typeface="Cambria Math" panose="02040503050406030204" pitchFamily="18" charset="0"/>
                                    </a:rPr>
                                    <m:t>𝒈</m:t>
                                  </m:r>
                                </m:e>
                              </m:acc>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5">
                      <a:txBody>
                        <a:bodyPr/>
                        <a:lstStyle/>
                        <a:p>
                          <a:pPr marL="0" marR="0" algn="just">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p>
                        <a:p>
                          <a:pPr marL="0" marR="0" algn="l">
                            <a:lnSpc>
                              <a:spcPct val="115000"/>
                            </a:lnSpc>
                            <a:spcBef>
                              <a:spcPts val="0"/>
                            </a:spcBef>
                            <a:spcAft>
                              <a:spcPts val="0"/>
                            </a:spcAft>
                          </a:pPr>
                          <a14:m>
                            <m:oMath xmlns:m="http://schemas.openxmlformats.org/officeDocument/2006/math">
                              <m:acc>
                                <m:accPr>
                                  <m:chr m:val="̅"/>
                                  <m:ctrlPr>
                                    <a:rPr lang="en-US" sz="2000" i="1">
                                      <a:solidFill>
                                        <a:schemeClr val="accent6">
                                          <a:lumMod val="50000"/>
                                        </a:schemeClr>
                                      </a:solidFill>
                                      <a:effectLst/>
                                      <a:latin typeface="Cambria Math" panose="02040503050406030204" pitchFamily="18" charset="0"/>
                                    </a:rPr>
                                  </m:ctrlPr>
                                </m:accPr>
                                <m:e>
                                  <m:r>
                                    <a:rPr lang="en-US" sz="2000">
                                      <a:solidFill>
                                        <a:schemeClr val="accent6">
                                          <a:lumMod val="50000"/>
                                        </a:schemeClr>
                                      </a:solidFill>
                                      <a:effectLst/>
                                      <a:latin typeface="Cambria Math" panose="02040503050406030204" pitchFamily="18" charset="0"/>
                                    </a:rPr>
                                    <m:t>𝒈</m:t>
                                  </m:r>
                                </m:e>
                              </m:acc>
                              <m:r>
                                <a:rPr lang="en-US" sz="2000">
                                  <a:solidFill>
                                    <a:schemeClr val="accent6">
                                      <a:lumMod val="50000"/>
                                    </a:schemeClr>
                                  </a:solidFill>
                                  <a:effectLst/>
                                  <a:latin typeface="Cambria Math" panose="02040503050406030204" pitchFamily="18" charset="0"/>
                                </a:rPr>
                                <m:t>=</m:t>
                              </m:r>
                              <m:f>
                                <m:fPr>
                                  <m:ctrlPr>
                                    <a:rPr lang="en-US" sz="2000" i="1">
                                      <a:solidFill>
                                        <a:schemeClr val="accent6">
                                          <a:lumMod val="50000"/>
                                        </a:schemeClr>
                                      </a:solidFill>
                                      <a:effectLst/>
                                      <a:latin typeface="Cambria Math" panose="02040503050406030204" pitchFamily="18" charset="0"/>
                                    </a:rPr>
                                  </m:ctrlPr>
                                </m:fPr>
                                <m:num>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𝟏</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𝟐</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𝟑</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𝟒</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𝟓</m:t>
                                      </m:r>
                                    </m:sub>
                                  </m:sSub>
                                </m:num>
                                <m:den>
                                  <m:r>
                                    <a:rPr lang="en-US" sz="2000">
                                      <a:solidFill>
                                        <a:schemeClr val="accent6">
                                          <a:lumMod val="50000"/>
                                        </a:schemeClr>
                                      </a:solidFill>
                                      <a:effectLst/>
                                      <a:latin typeface="Cambria Math" panose="02040503050406030204" pitchFamily="18" charset="0"/>
                                    </a:rPr>
                                    <m:t>𝟓</m:t>
                                  </m:r>
                                </m:den>
                              </m:f>
                              <m:r>
                                <a:rPr lang="en-US" sz="2000">
                                  <a:solidFill>
                                    <a:schemeClr val="accent6">
                                      <a:lumMod val="50000"/>
                                    </a:schemeClr>
                                  </a:solidFill>
                                  <a:effectLst/>
                                  <a:latin typeface="Cambria Math" panose="02040503050406030204" pitchFamily="18" charset="0"/>
                                </a:rPr>
                                <m:t>=…</m:t>
                              </m:r>
                            </m:oMath>
                          </a14:m>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1475015"/>
                      </a:ext>
                    </a:extLst>
                  </a:tr>
                  <a:tr h="575475">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Sai </a:t>
                          </a: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tuyệt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cs typeface="Times New Roman" panose="02020603050405020304" pitchFamily="18" charset="0"/>
                            </a:rPr>
                            <a:t>g = </a:t>
                          </a:r>
                          <a14:m>
                            <m:oMath xmlns:m="http://schemas.openxmlformats.org/officeDocument/2006/math">
                              <m:d>
                                <m:dPr>
                                  <m:begChr m:val="|"/>
                                  <m:endChr m:val="|"/>
                                  <m:ctrlPr>
                                    <a:rPr lang="en-US" sz="2000" i="1">
                                      <a:effectLst/>
                                      <a:latin typeface="Cambria Math" panose="02040503050406030204" pitchFamily="18" charset="0"/>
                                    </a:rPr>
                                  </m:ctrlPr>
                                </m:dPr>
                                <m:e>
                                  <m:acc>
                                    <m:accPr>
                                      <m:chr m:val="̅"/>
                                      <m:ctrlPr>
                                        <a:rPr lang="en-US" sz="2000" i="1">
                                          <a:effectLst/>
                                          <a:latin typeface="Cambria Math" panose="02040503050406030204" pitchFamily="18" charset="0"/>
                                        </a:rPr>
                                      </m:ctrlPr>
                                    </m:accPr>
                                    <m:e>
                                      <m:r>
                                        <a:rPr lang="en-US" sz="2000">
                                          <a:effectLst/>
                                          <a:latin typeface="Cambria Math" panose="02040503050406030204" pitchFamily="18" charset="0"/>
                                        </a:rPr>
                                        <m:t>𝒈</m:t>
                                      </m:r>
                                    </m:e>
                                  </m:acc>
                                  <m:r>
                                    <a:rPr lang="en-US" sz="2000">
                                      <a:effectLst/>
                                      <a:latin typeface="Cambria Math" panose="02040503050406030204" pitchFamily="18" charset="0"/>
                                    </a:rPr>
                                    <m:t>−</m:t>
                                  </m:r>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𝒈</m:t>
                                      </m:r>
                                    </m:e>
                                    <m:sub>
                                      <m:r>
                                        <a:rPr lang="en-US" sz="2000">
                                          <a:effectLst/>
                                          <a:latin typeface="Cambria Math" panose="02040503050406030204" pitchFamily="18" charset="0"/>
                                        </a:rPr>
                                        <m:t>𝒊</m:t>
                                      </m:r>
                                    </m:sub>
                                  </m:sSub>
                                </m:e>
                              </m:d>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en-US" sz="1600"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672853"/>
                      </a:ext>
                    </a:extLst>
                  </a:tr>
                  <a:tr h="840848">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Sai </a:t>
                          </a: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tuyệt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bình</a:t>
                          </a:r>
                          <a:r>
                            <a:rPr lang="en-US" sz="2000" dirty="0">
                              <a:effectLst/>
                              <a:latin typeface="Times New Roman" panose="02020603050405020304" pitchFamily="18" charset="0"/>
                              <a:cs typeface="Times New Roman" panose="02020603050405020304" pitchFamily="18" charset="0"/>
                            </a:rPr>
                            <a:t> </a:t>
                          </a:r>
                          <a14:m>
                            <m:oMath xmlns:m="http://schemas.openxmlformats.org/officeDocument/2006/math">
                              <m:r>
                                <a:rPr lang="en-US" sz="2000">
                                  <a:effectLst/>
                                  <a:latin typeface="Cambria Math" panose="02040503050406030204" pitchFamily="18" charset="0"/>
                                  <a:sym typeface="Symbol" panose="05050102010706020507" pitchFamily="18" charset="2"/>
                                </a:rPr>
                                <m:t></m:t>
                              </m:r>
                              <m:r>
                                <a:rPr lang="en-US" sz="2000">
                                  <a:effectLst/>
                                  <a:latin typeface="Cambria Math" panose="02040503050406030204" pitchFamily="18" charset="0"/>
                                </a:rPr>
                                <m:t>𝒈</m:t>
                              </m:r>
                            </m:oMath>
                          </a14:m>
                          <a:endParaRPr lang="en-US" sz="20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5">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smtClean="0">
                                    <a:solidFill>
                                      <a:schemeClr val="accent6">
                                        <a:lumMod val="50000"/>
                                      </a:schemeClr>
                                    </a:solidFill>
                                    <a:effectLst/>
                                    <a:latin typeface="Cambria Math" panose="02040503050406030204" pitchFamily="18" charset="0"/>
                                    <a:sym typeface="Symbol" panose="05050102010706020507" pitchFamily="18" charset="2"/>
                                  </a:rPr>
                                  <m:t></m:t>
                                </m:r>
                                <m:r>
                                  <a:rPr lang="en-US" sz="2000">
                                    <a:solidFill>
                                      <a:schemeClr val="accent6">
                                        <a:lumMod val="50000"/>
                                      </a:schemeClr>
                                    </a:solidFill>
                                    <a:effectLst/>
                                    <a:latin typeface="Cambria Math" panose="02040503050406030204" pitchFamily="18" charset="0"/>
                                  </a:rPr>
                                  <m:t>𝒈</m:t>
                                </m:r>
                                <m:r>
                                  <a:rPr lang="en-US" sz="2000">
                                    <a:solidFill>
                                      <a:schemeClr val="accent6">
                                        <a:lumMod val="50000"/>
                                      </a:schemeClr>
                                    </a:solidFill>
                                    <a:effectLst/>
                                    <a:latin typeface="Cambria Math" panose="02040503050406030204" pitchFamily="18" charset="0"/>
                                  </a:rPr>
                                  <m:t>=</m:t>
                                </m:r>
                                <m:f>
                                  <m:fPr>
                                    <m:ctrlPr>
                                      <a:rPr lang="en-US" sz="2000" i="1">
                                        <a:solidFill>
                                          <a:schemeClr val="accent6">
                                            <a:lumMod val="50000"/>
                                          </a:schemeClr>
                                        </a:solidFill>
                                        <a:effectLst/>
                                        <a:latin typeface="Cambria Math" panose="02040503050406030204" pitchFamily="18" charset="0"/>
                                      </a:rPr>
                                    </m:ctrlPr>
                                  </m:fPr>
                                  <m:num>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sym typeface="Symbol" panose="05050102010706020507" pitchFamily="18" charset="2"/>
                                          </a:rPr>
                                          <m:t></m:t>
                                        </m:r>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𝟏</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sym typeface="Symbol" panose="05050102010706020507" pitchFamily="18" charset="2"/>
                                          </a:rPr>
                                          <m:t></m:t>
                                        </m:r>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𝟐</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sym typeface="Symbol" panose="05050102010706020507" pitchFamily="18" charset="2"/>
                                          </a:rPr>
                                          <m:t></m:t>
                                        </m:r>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𝟑</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sym typeface="Symbol" panose="05050102010706020507" pitchFamily="18" charset="2"/>
                                          </a:rPr>
                                          <m:t></m:t>
                                        </m:r>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𝟒</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sym typeface="Symbol" panose="05050102010706020507" pitchFamily="18" charset="2"/>
                                          </a:rPr>
                                          <m:t></m:t>
                                        </m:r>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𝟓</m:t>
                                        </m:r>
                                      </m:sub>
                                    </m:sSub>
                                  </m:num>
                                  <m:den>
                                    <m:r>
                                      <a:rPr lang="en-US" sz="2000">
                                        <a:solidFill>
                                          <a:schemeClr val="accent6">
                                            <a:lumMod val="50000"/>
                                          </a:schemeClr>
                                        </a:solidFill>
                                        <a:effectLst/>
                                        <a:latin typeface="Cambria Math" panose="02040503050406030204" pitchFamily="18" charset="0"/>
                                      </a:rPr>
                                      <m:t>𝟓</m:t>
                                    </m:r>
                                  </m:den>
                                </m:f>
                                <m:r>
                                  <a:rPr lang="en-US" sz="2000">
                                    <a:solidFill>
                                      <a:schemeClr val="accent6">
                                        <a:lumMod val="50000"/>
                                      </a:schemeClr>
                                    </a:solidFill>
                                    <a:effectLst/>
                                    <a:latin typeface="Cambria Math" panose="02040503050406030204" pitchFamily="18" charset="0"/>
                                  </a:rPr>
                                  <m:t>=…</m:t>
                                </m:r>
                              </m:oMath>
                            </m:oMathPara>
                          </a14:m>
                          <a:endParaRPr lang="en-US" sz="2000"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4838276"/>
                      </a:ext>
                    </a:extLst>
                  </a:tr>
                  <a:tr h="300177">
                    <a:tc>
                      <a:txBody>
                        <a:bodyPr/>
                        <a:lstStyle/>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Kết quả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5">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smtClean="0">
                                    <a:solidFill>
                                      <a:schemeClr val="accent6">
                                        <a:lumMod val="50000"/>
                                      </a:schemeClr>
                                    </a:solidFill>
                                    <a:effectLst/>
                                    <a:latin typeface="Cambria Math" panose="02040503050406030204" pitchFamily="18" charset="0"/>
                                  </a:rPr>
                                  <m:t>𝑔</m:t>
                                </m:r>
                                <m:r>
                                  <a:rPr lang="en-US" sz="2000" smtClean="0">
                                    <a:solidFill>
                                      <a:schemeClr val="accent6">
                                        <a:lumMod val="50000"/>
                                      </a:schemeClr>
                                    </a:solidFill>
                                    <a:effectLst/>
                                    <a:latin typeface="Cambria Math" panose="02040503050406030204" pitchFamily="18" charset="0"/>
                                  </a:rPr>
                                  <m:t>=</m:t>
                                </m:r>
                                <m:acc>
                                  <m:accPr>
                                    <m:chr m:val="̅"/>
                                    <m:ctrlPr>
                                      <a:rPr lang="en-US" sz="2000" i="1">
                                        <a:solidFill>
                                          <a:schemeClr val="accent6">
                                            <a:lumMod val="50000"/>
                                          </a:schemeClr>
                                        </a:solidFill>
                                        <a:effectLst/>
                                        <a:latin typeface="Cambria Math" panose="02040503050406030204" pitchFamily="18" charset="0"/>
                                      </a:rPr>
                                    </m:ctrlPr>
                                  </m:accPr>
                                  <m:e>
                                    <m:r>
                                      <a:rPr lang="en-US" sz="2000">
                                        <a:solidFill>
                                          <a:schemeClr val="accent6">
                                            <a:lumMod val="50000"/>
                                          </a:schemeClr>
                                        </a:solidFill>
                                        <a:effectLst/>
                                        <a:latin typeface="Cambria Math" panose="02040503050406030204" pitchFamily="18" charset="0"/>
                                      </a:rPr>
                                      <m:t>𝑔</m:t>
                                    </m:r>
                                  </m:e>
                                </m:acc>
                                <m:r>
                                  <a:rPr lang="en-US" sz="2000">
                                    <a:solidFill>
                                      <a:schemeClr val="accent6">
                                        <a:lumMod val="50000"/>
                                      </a:schemeClr>
                                    </a:solidFill>
                                    <a:effectLst/>
                                    <a:latin typeface="Cambria Math" panose="02040503050406030204" pitchFamily="18" charset="0"/>
                                  </a:rPr>
                                  <m:t>±∆</m:t>
                                </m:r>
                                <m:r>
                                  <a:rPr lang="en-US" sz="2000">
                                    <a:solidFill>
                                      <a:schemeClr val="accent6">
                                        <a:lumMod val="50000"/>
                                      </a:schemeClr>
                                    </a:solidFill>
                                    <a:effectLst/>
                                    <a:latin typeface="Cambria Math" panose="02040503050406030204" pitchFamily="18" charset="0"/>
                                  </a:rPr>
                                  <m:t>𝑔</m:t>
                                </m:r>
                                <m:r>
                                  <a:rPr lang="en-US" sz="2000">
                                    <a:solidFill>
                                      <a:schemeClr val="accent6">
                                        <a:lumMod val="50000"/>
                                      </a:schemeClr>
                                    </a:solidFill>
                                    <a:effectLst/>
                                    <a:latin typeface="Cambria Math" panose="02040503050406030204" pitchFamily="18" charset="0"/>
                                  </a:rPr>
                                  <m:t>=…</m:t>
                                </m:r>
                              </m:oMath>
                            </m:oMathPara>
                          </a14:m>
                          <a:endParaRPr lang="en-US" sz="20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5164351"/>
                      </a:ext>
                    </a:extLst>
                  </a:tr>
                </a:tbl>
              </a:graphicData>
            </a:graphic>
          </p:graphicFrame>
        </mc:Choice>
        <mc:Fallback>
          <p:graphicFrame>
            <p:nvGraphicFramePr>
              <p:cNvPr id="2" name="Table 1">
                <a:extLst>
                  <a:ext uri="{FF2B5EF4-FFF2-40B4-BE49-F238E27FC236}">
                    <a16:creationId xmlns:a16="http://schemas.microsoft.com/office/drawing/2014/main" id="{B84B6269-3159-FFA9-9CA1-84111036CDCA}"/>
                  </a:ext>
                </a:extLst>
              </p:cNvPr>
              <p:cNvGraphicFramePr>
                <a:graphicFrameLocks noGrp="1"/>
              </p:cNvGraphicFramePr>
              <p:nvPr>
                <p:extLst>
                  <p:ext uri="{D42A27DB-BD31-4B8C-83A1-F6EECF244321}">
                    <p14:modId xmlns:p14="http://schemas.microsoft.com/office/powerpoint/2010/main" val="4204503681"/>
                  </p:ext>
                </p:extLst>
              </p:nvPr>
            </p:nvGraphicFramePr>
            <p:xfrm>
              <a:off x="273242" y="1777824"/>
              <a:ext cx="11472060" cy="4837308"/>
            </p:xfrm>
            <a:graphic>
              <a:graphicData uri="http://schemas.openxmlformats.org/drawingml/2006/table">
                <a:tbl>
                  <a:tblPr firstRow="1" firstCol="1" bandRow="1">
                    <a:tableStyleId>{93296810-A885-4BE3-A3E7-6D5BEEA58F35}</a:tableStyleId>
                  </a:tblPr>
                  <a:tblGrid>
                    <a:gridCol w="4537857">
                      <a:extLst>
                        <a:ext uri="{9D8B030D-6E8A-4147-A177-3AD203B41FA5}">
                          <a16:colId xmlns:a16="http://schemas.microsoft.com/office/drawing/2014/main" val="1368186965"/>
                        </a:ext>
                      </a:extLst>
                    </a:gridCol>
                    <a:gridCol w="1371600">
                      <a:extLst>
                        <a:ext uri="{9D8B030D-6E8A-4147-A177-3AD203B41FA5}">
                          <a16:colId xmlns:a16="http://schemas.microsoft.com/office/drawing/2014/main" val="2156627568"/>
                        </a:ext>
                      </a:extLst>
                    </a:gridCol>
                    <a:gridCol w="1524000">
                      <a:extLst>
                        <a:ext uri="{9D8B030D-6E8A-4147-A177-3AD203B41FA5}">
                          <a16:colId xmlns:a16="http://schemas.microsoft.com/office/drawing/2014/main" val="620058371"/>
                        </a:ext>
                      </a:extLst>
                    </a:gridCol>
                    <a:gridCol w="1447800">
                      <a:extLst>
                        <a:ext uri="{9D8B030D-6E8A-4147-A177-3AD203B41FA5}">
                          <a16:colId xmlns:a16="http://schemas.microsoft.com/office/drawing/2014/main" val="719290205"/>
                        </a:ext>
                      </a:extLst>
                    </a:gridCol>
                    <a:gridCol w="1295400">
                      <a:extLst>
                        <a:ext uri="{9D8B030D-6E8A-4147-A177-3AD203B41FA5}">
                          <a16:colId xmlns:a16="http://schemas.microsoft.com/office/drawing/2014/main" val="1727058620"/>
                        </a:ext>
                      </a:extLst>
                    </a:gridCol>
                    <a:gridCol w="1295403">
                      <a:extLst>
                        <a:ext uri="{9D8B030D-6E8A-4147-A177-3AD203B41FA5}">
                          <a16:colId xmlns:a16="http://schemas.microsoft.com/office/drawing/2014/main" val="1150926014"/>
                        </a:ext>
                      </a:extLst>
                    </a:gridCol>
                  </a:tblGrid>
                  <a:tr h="672910">
                    <a:tc rowSpan="2">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Đại lượng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5">
                      <a:txBody>
                        <a:bodyPr/>
                        <a:lstStyle/>
                        <a:p>
                          <a:pPr marL="0" marR="0" algn="ctr">
                            <a:lnSpc>
                              <a:spcPct val="115000"/>
                            </a:lnSpc>
                            <a:spcBef>
                              <a:spcPts val="0"/>
                            </a:spcBef>
                            <a:spcAft>
                              <a:spcPts val="0"/>
                            </a:spcAft>
                          </a:pPr>
                          <a:r>
                            <a:rPr lang="en-US" sz="2000" dirty="0" err="1">
                              <a:solidFill>
                                <a:schemeClr val="accent6">
                                  <a:lumMod val="50000"/>
                                </a:schemeClr>
                              </a:solidFill>
                              <a:effectLst/>
                              <a:latin typeface="Times New Roman" panose="02020603050405020304" pitchFamily="18" charset="0"/>
                              <a:cs typeface="Times New Roman" panose="02020603050405020304" pitchFamily="18" charset="0"/>
                            </a:rPr>
                            <a:t>Lần</a:t>
                          </a: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000" dirty="0" err="1">
                              <a:solidFill>
                                <a:schemeClr val="accent6">
                                  <a:lumMod val="50000"/>
                                </a:schemeClr>
                              </a:solidFill>
                              <a:effectLst/>
                              <a:latin typeface="Times New Roman" panose="02020603050405020304" pitchFamily="18" charset="0"/>
                              <a:cs typeface="Times New Roman" panose="02020603050405020304" pitchFamily="18" charset="0"/>
                            </a:rPr>
                            <a:t>đo</a:t>
                          </a: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000" dirty="0" err="1">
                              <a:solidFill>
                                <a:schemeClr val="accent6">
                                  <a:lumMod val="50000"/>
                                </a:schemeClr>
                              </a:solidFill>
                              <a:effectLst/>
                              <a:latin typeface="Times New Roman" panose="02020603050405020304" pitchFamily="18" charset="0"/>
                              <a:cs typeface="Times New Roman" panose="02020603050405020304" pitchFamily="18" charset="0"/>
                            </a:rPr>
                            <a:t>thời</a:t>
                          </a: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r>
                            <a:rPr lang="en-US" sz="2000" dirty="0" err="1">
                              <a:solidFill>
                                <a:schemeClr val="accent6">
                                  <a:lumMod val="50000"/>
                                </a:schemeClr>
                              </a:solidFill>
                              <a:effectLst/>
                              <a:latin typeface="Times New Roman" panose="02020603050405020304" pitchFamily="18" charset="0"/>
                              <a:cs typeface="Times New Roman" panose="02020603050405020304" pitchFamily="18" charset="0"/>
                            </a:rPr>
                            <a:t>gian</a:t>
                          </a:r>
                          <a:endParaRPr lang="en-US" sz="2000" dirty="0">
                            <a:solidFill>
                              <a:schemeClr val="accent6">
                                <a:lumMod val="50000"/>
                              </a:schemeClr>
                            </a:solidFill>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vi-VN" sz="2000" dirty="0">
                              <a:solidFill>
                                <a:schemeClr val="accent6">
                                  <a:lumMod val="50000"/>
                                </a:schemeClr>
                              </a:solidFill>
                              <a:effectLst/>
                              <a:latin typeface="Times New Roman" panose="02020603050405020304" pitchFamily="18" charset="0"/>
                              <a:cs typeface="Times New Roman" panose="02020603050405020304" pitchFamily="18" charset="0"/>
                            </a:rPr>
                            <a:t>t (s)</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237852"/>
                      </a:ext>
                    </a:extLst>
                  </a:tr>
                  <a:tr h="350750">
                    <a:tc vMerge="1">
                      <a:txBody>
                        <a:bodyPr/>
                        <a:lstStyle/>
                        <a:p>
                          <a:endParaRPr lang="en-US"/>
                        </a:p>
                      </a:txBody>
                      <a:tcP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1</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2</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3</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4</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1600" b="1" dirty="0">
                              <a:effectLst/>
                              <a:latin typeface="Times New Roman" panose="02020603050405020304" pitchFamily="18" charset="0"/>
                              <a:cs typeface="Times New Roman" panose="02020603050405020304" pitchFamily="18" charset="0"/>
                            </a:rPr>
                            <a:t>Lần 5</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1314984"/>
                      </a:ext>
                    </a:extLst>
                  </a:tr>
                  <a:tr h="322390">
                    <a:tc>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s = 0,4m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160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4294819"/>
                      </a:ext>
                    </a:extLst>
                  </a:tr>
                  <a:tr h="506349">
                    <a:tc>
                      <a:txBody>
                        <a:bodyPr/>
                        <a:lstStyle/>
                        <a:p>
                          <a:endParaRPr lang="en-US"/>
                        </a:p>
                      </a:txBody>
                      <a:tcPr marL="68580" marR="68580" marT="0" marB="0">
                        <a:blipFill>
                          <a:blip r:embed="rId6"/>
                          <a:stretch>
                            <a:fillRect l="-134" t="-277108" r="-153289" b="-615663"/>
                          </a:stretch>
                        </a:blipFill>
                      </a:tcPr>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6585198"/>
                      </a:ext>
                    </a:extLst>
                  </a:tr>
                  <a:tr h="1121584">
                    <a:tc>
                      <a:txBody>
                        <a:bodyPr/>
                        <a:lstStyle/>
                        <a:p>
                          <a:endParaRPr lang="en-US"/>
                        </a:p>
                      </a:txBody>
                      <a:tcPr marL="68580" marR="68580" marT="0" marB="0">
                        <a:blipFill>
                          <a:blip r:embed="rId6"/>
                          <a:stretch>
                            <a:fillRect l="-134" t="-169189" r="-153289" b="-176216"/>
                          </a:stretch>
                        </a:blipFill>
                      </a:tcPr>
                    </a:tc>
                    <a:tc gridSpan="5">
                      <a:txBody>
                        <a:bodyPr/>
                        <a:lstStyle/>
                        <a:p>
                          <a:endParaRPr lang="en-US"/>
                        </a:p>
                      </a:txBody>
                      <a:tcPr marL="68580" marR="68580" marT="0" marB="0">
                        <a:blipFill>
                          <a:blip r:embed="rId6"/>
                          <a:stretch>
                            <a:fillRect l="-65554" t="-169189" r="-351" b="-176216"/>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1475015"/>
                      </a:ext>
                    </a:extLst>
                  </a:tr>
                  <a:tr h="671957">
                    <a:tc>
                      <a:txBody>
                        <a:bodyPr/>
                        <a:lstStyle/>
                        <a:p>
                          <a:endParaRPr lang="en-US"/>
                        </a:p>
                      </a:txBody>
                      <a:tcPr marL="68580" marR="68580" marT="0" marB="0">
                        <a:blipFill>
                          <a:blip r:embed="rId6"/>
                          <a:stretch>
                            <a:fillRect l="-134" t="-452727" r="-153289" b="-196364"/>
                          </a:stretch>
                        </a:blipFill>
                      </a:tcPr>
                    </a:tc>
                    <a:tc>
                      <a:txBody>
                        <a:bodyPr/>
                        <a:lstStyle/>
                        <a:p>
                          <a:pPr marL="0" marR="0" algn="just">
                            <a:lnSpc>
                              <a:spcPct val="115000"/>
                            </a:lnSpc>
                            <a:spcBef>
                              <a:spcPts val="0"/>
                            </a:spcBef>
                            <a:spcAft>
                              <a:spcPts val="0"/>
                            </a:spcAft>
                          </a:pPr>
                          <a:r>
                            <a:rPr lang="en-US"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en-US" sz="1600"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672853"/>
                      </a:ext>
                    </a:extLst>
                  </a:tr>
                  <a:tr h="840848">
                    <a:tc>
                      <a:txBody>
                        <a:bodyPr/>
                        <a:lstStyle/>
                        <a:p>
                          <a:endParaRPr lang="en-US"/>
                        </a:p>
                      </a:txBody>
                      <a:tcPr marL="68580" marR="68580" marT="0" marB="0">
                        <a:blipFill>
                          <a:blip r:embed="rId6"/>
                          <a:stretch>
                            <a:fillRect l="-134" t="-440580" r="-153289" b="-56522"/>
                          </a:stretch>
                        </a:blipFill>
                      </a:tcPr>
                    </a:tc>
                    <a:tc gridSpan="5">
                      <a:txBody>
                        <a:bodyPr/>
                        <a:lstStyle/>
                        <a:p>
                          <a:endParaRPr lang="en-US"/>
                        </a:p>
                      </a:txBody>
                      <a:tcPr marL="68580" marR="68580" marT="0" marB="0">
                        <a:blipFill>
                          <a:blip r:embed="rId6"/>
                          <a:stretch>
                            <a:fillRect l="-65554" t="-440580" r="-351" b="-56522"/>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4838276"/>
                      </a:ext>
                    </a:extLst>
                  </a:tr>
                  <a:tr h="350520">
                    <a:tc>
                      <a:txBody>
                        <a:bodyPr/>
                        <a:lstStyle/>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Kết quả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5">
                      <a:txBody>
                        <a:bodyPr/>
                        <a:lstStyle/>
                        <a:p>
                          <a:endParaRPr lang="en-US"/>
                        </a:p>
                      </a:txBody>
                      <a:tcPr marL="68580" marR="68580" marT="0" marB="0">
                        <a:blipFill>
                          <a:blip r:embed="rId6"/>
                          <a:stretch>
                            <a:fillRect l="-65554" t="-1286207" r="-351" b="-34483"/>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5164351"/>
                      </a:ext>
                    </a:extLst>
                  </a:tr>
                </a:tbl>
              </a:graphicData>
            </a:graphic>
          </p:graphicFrame>
        </mc:Fallback>
      </mc:AlternateContent>
    </p:spTree>
    <p:extLst>
      <p:ext uri="{BB962C8B-B14F-4D97-AF65-F5344CB8AC3E}">
        <p14:creationId xmlns:p14="http://schemas.microsoft.com/office/powerpoint/2010/main" val="105452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B3737109-4692-47F2-AB1A-21FCCC93F670}"/>
              </a:ext>
            </a:extLst>
          </p:cNvPr>
          <p:cNvSpPr txBox="1">
            <a:spLocks noChangeArrowheads="1"/>
          </p:cNvSpPr>
          <p:nvPr/>
        </p:nvSpPr>
        <p:spPr bwMode="auto">
          <a:xfrm>
            <a:off x="433963" y="643670"/>
            <a:ext cx="5635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D219A1C0-44AA-4265-BE13-419997C264B7}"/>
              </a:ext>
            </a:extLst>
          </p:cNvPr>
          <p:cNvGrpSpPr/>
          <p:nvPr/>
        </p:nvGrpSpPr>
        <p:grpSpPr>
          <a:xfrm>
            <a:off x="-29497" y="65600"/>
            <a:ext cx="8603569" cy="542538"/>
            <a:chOff x="74035" y="2231322"/>
            <a:chExt cx="8550261" cy="757342"/>
          </a:xfrm>
        </p:grpSpPr>
        <p:grpSp>
          <p:nvGrpSpPr>
            <p:cNvPr id="7" name="Group 70">
              <a:extLst>
                <a:ext uri="{FF2B5EF4-FFF2-40B4-BE49-F238E27FC236}">
                  <a16:creationId xmlns:a16="http://schemas.microsoft.com/office/drawing/2014/main" id="{D5C7ACB5-BADE-4942-8F86-3BC8A2AE7811}"/>
                </a:ext>
              </a:extLst>
            </p:cNvPr>
            <p:cNvGrpSpPr>
              <a:grpSpLocks/>
            </p:cNvGrpSpPr>
            <p:nvPr/>
          </p:nvGrpSpPr>
          <p:grpSpPr bwMode="auto">
            <a:xfrm>
              <a:off x="286108" y="2280389"/>
              <a:ext cx="6935662" cy="708275"/>
              <a:chOff x="564747" y="3403331"/>
              <a:chExt cx="3571542" cy="1364238"/>
            </a:xfrm>
          </p:grpSpPr>
          <p:pic>
            <p:nvPicPr>
              <p:cNvPr id="10" name="Picture 9" descr="empty-green-rectangle">
                <a:extLst>
                  <a:ext uri="{FF2B5EF4-FFF2-40B4-BE49-F238E27FC236}">
                    <a16:creationId xmlns:a16="http://schemas.microsoft.com/office/drawing/2014/main" id="{4526DB96-2235-4F2B-A406-8F27EEAA0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571542"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2A3A9A09-548C-411F-ABEA-9188AFCF4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A35A87C6-0C43-4501-9D81-FA85AB0E47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9A333F39-DB8B-4043-8191-3BE1F461BFD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tốc</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rơi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do</a:t>
              </a:r>
              <a:endPar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id="{11035649-ECE7-42FD-82B5-0D5F645F19C3}"/>
              </a:ext>
            </a:extLst>
          </p:cNvPr>
          <p:cNvSpPr txBox="1"/>
          <p:nvPr/>
        </p:nvSpPr>
        <p:spPr>
          <a:xfrm>
            <a:off x="1320972" y="1246935"/>
            <a:ext cx="10088651" cy="523220"/>
          </a:xfrm>
          <a:prstGeom prst="rect">
            <a:avLst/>
          </a:prstGeom>
          <a:noFill/>
        </p:spPr>
        <p:txBody>
          <a:bodyPr wrap="square">
            <a:spAutoFit/>
          </a:bodyPr>
          <a:lstStyle/>
          <a:p>
            <a:pPr algn="ct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s = 0,8m</a:t>
            </a:r>
            <a:endPar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 name="Picture 4" descr="empty-blue-rectangle">
            <a:extLst>
              <a:ext uri="{FF2B5EF4-FFF2-40B4-BE49-F238E27FC236}">
                <a16:creationId xmlns:a16="http://schemas.microsoft.com/office/drawing/2014/main" id="{63A8ED61-93AD-4807-BC8C-E73520ABCD99}"/>
              </a:ext>
            </a:extLst>
          </p:cNvPr>
          <p:cNvPicPr>
            <a:picLocks noChangeAspect="1" noChangeArrowheads="1"/>
          </p:cNvPicPr>
          <p:nvPr/>
        </p:nvPicPr>
        <p:blipFill>
          <a:blip r:embed="rId5">
            <a:duotone>
              <a:schemeClr val="accent4">
                <a:shade val="45000"/>
                <a:satMod val="135000"/>
              </a:schemeClr>
              <a:prstClr val="white"/>
            </a:duotone>
          </a:blip>
          <a:srcRect/>
          <a:stretch>
            <a:fillRect/>
          </a:stretch>
        </p:blipFill>
        <p:spPr bwMode="auto">
          <a:xfrm>
            <a:off x="1112750" y="1134417"/>
            <a:ext cx="10645288" cy="677736"/>
          </a:xfrm>
          <a:prstGeom prst="rect">
            <a:avLst/>
          </a:prstGeom>
          <a:noFill/>
          <a:ln w="9525">
            <a:noFill/>
            <a:miter lim="800000"/>
            <a:headEnd/>
            <a:tailEnd/>
          </a:ln>
        </p:spPr>
      </p:pic>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B84B6269-3159-FFA9-9CA1-84111036CDCA}"/>
                  </a:ext>
                </a:extLst>
              </p:cNvPr>
              <p:cNvGraphicFramePr>
                <a:graphicFrameLocks noGrp="1"/>
              </p:cNvGraphicFramePr>
              <p:nvPr>
                <p:extLst>
                  <p:ext uri="{D42A27DB-BD31-4B8C-83A1-F6EECF244321}">
                    <p14:modId xmlns:p14="http://schemas.microsoft.com/office/powerpoint/2010/main" val="437797232"/>
                  </p:ext>
                </p:extLst>
              </p:nvPr>
            </p:nvGraphicFramePr>
            <p:xfrm>
              <a:off x="273242" y="1777824"/>
              <a:ext cx="11472060" cy="4837308"/>
            </p:xfrm>
            <a:graphic>
              <a:graphicData uri="http://schemas.openxmlformats.org/drawingml/2006/table">
                <a:tbl>
                  <a:tblPr firstRow="1" firstCol="1" bandRow="1">
                    <a:tableStyleId>{93296810-A885-4BE3-A3E7-6D5BEEA58F35}</a:tableStyleId>
                  </a:tblPr>
                  <a:tblGrid>
                    <a:gridCol w="4537857">
                      <a:extLst>
                        <a:ext uri="{9D8B030D-6E8A-4147-A177-3AD203B41FA5}">
                          <a16:colId xmlns:a16="http://schemas.microsoft.com/office/drawing/2014/main" val="1368186965"/>
                        </a:ext>
                      </a:extLst>
                    </a:gridCol>
                    <a:gridCol w="1371600">
                      <a:extLst>
                        <a:ext uri="{9D8B030D-6E8A-4147-A177-3AD203B41FA5}">
                          <a16:colId xmlns:a16="http://schemas.microsoft.com/office/drawing/2014/main" val="2156627568"/>
                        </a:ext>
                      </a:extLst>
                    </a:gridCol>
                    <a:gridCol w="1524000">
                      <a:extLst>
                        <a:ext uri="{9D8B030D-6E8A-4147-A177-3AD203B41FA5}">
                          <a16:colId xmlns:a16="http://schemas.microsoft.com/office/drawing/2014/main" val="620058371"/>
                        </a:ext>
                      </a:extLst>
                    </a:gridCol>
                    <a:gridCol w="1447800">
                      <a:extLst>
                        <a:ext uri="{9D8B030D-6E8A-4147-A177-3AD203B41FA5}">
                          <a16:colId xmlns:a16="http://schemas.microsoft.com/office/drawing/2014/main" val="719290205"/>
                        </a:ext>
                      </a:extLst>
                    </a:gridCol>
                    <a:gridCol w="1295400">
                      <a:extLst>
                        <a:ext uri="{9D8B030D-6E8A-4147-A177-3AD203B41FA5}">
                          <a16:colId xmlns:a16="http://schemas.microsoft.com/office/drawing/2014/main" val="1727058620"/>
                        </a:ext>
                      </a:extLst>
                    </a:gridCol>
                    <a:gridCol w="1295403">
                      <a:extLst>
                        <a:ext uri="{9D8B030D-6E8A-4147-A177-3AD203B41FA5}">
                          <a16:colId xmlns:a16="http://schemas.microsoft.com/office/drawing/2014/main" val="1150926014"/>
                        </a:ext>
                      </a:extLst>
                    </a:gridCol>
                  </a:tblGrid>
                  <a:tr h="576290">
                    <a:tc rowSpan="2">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Đại lượng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5">
                      <a:txBody>
                        <a:bodyPr/>
                        <a:lstStyle/>
                        <a:p>
                          <a:pPr marL="0" marR="0" algn="ctr">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endParaRPr lang="en-US" sz="20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t (s)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237852"/>
                      </a:ext>
                    </a:extLst>
                  </a:tr>
                  <a:tr h="350750">
                    <a:tc vMerge="1">
                      <a:txBody>
                        <a:bodyPr/>
                        <a:lstStyle/>
                        <a:p>
                          <a:endParaRPr lang="en-US"/>
                        </a:p>
                      </a:txBody>
                      <a:tcP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1</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2</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3</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4</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1600" b="1" dirty="0">
                              <a:effectLst/>
                              <a:latin typeface="Times New Roman" panose="02020603050405020304" pitchFamily="18" charset="0"/>
                              <a:cs typeface="Times New Roman" panose="02020603050405020304" pitchFamily="18" charset="0"/>
                            </a:rPr>
                            <a:t>Lần 5</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1314984"/>
                      </a:ext>
                    </a:extLst>
                  </a:tr>
                  <a:tr h="276114">
                    <a:tc>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s = 0,4m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160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4294819"/>
                      </a:ext>
                    </a:extLst>
                  </a:tr>
                  <a:tr h="433543">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Gia </a:t>
                          </a:r>
                          <a:r>
                            <a:rPr lang="en-US" sz="2000" dirty="0" err="1">
                              <a:effectLst/>
                              <a:latin typeface="Times New Roman" panose="02020603050405020304" pitchFamily="18" charset="0"/>
                              <a:cs typeface="Times New Roman" panose="02020603050405020304" pitchFamily="18" charset="0"/>
                            </a:rPr>
                            <a:t>tốc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cs typeface="Times New Roman" panose="02020603050405020304" pitchFamily="18" charset="0"/>
                            </a:rPr>
                            <a:t> </a:t>
                          </a:r>
                          <a14:m>
                            <m:oMath xmlns:m="http://schemas.openxmlformats.org/officeDocument/2006/math">
                              <m:r>
                                <a:rPr lang="vi-VN" sz="2000">
                                  <a:effectLst/>
                                  <a:latin typeface="Cambria Math" panose="02040503050406030204" pitchFamily="18" charset="0"/>
                                </a:rPr>
                                <m:t>𝒈</m:t>
                              </m:r>
                              <m:r>
                                <a:rPr lang="vi-VN" sz="2000">
                                  <a:effectLst/>
                                  <a:latin typeface="Cambria Math" panose="02040503050406030204" pitchFamily="18" charset="0"/>
                                </a:rPr>
                                <m:t>=</m:t>
                              </m:r>
                              <m:f>
                                <m:fPr>
                                  <m:ctrlPr>
                                    <a:rPr lang="en-US" sz="2000" i="1">
                                      <a:effectLst/>
                                      <a:latin typeface="Cambria Math" panose="02040503050406030204" pitchFamily="18" charset="0"/>
                                    </a:rPr>
                                  </m:ctrlPr>
                                </m:fPr>
                                <m:num>
                                  <m:r>
                                    <a:rPr lang="vi-VN" sz="2000">
                                      <a:effectLst/>
                                      <a:latin typeface="Cambria Math" panose="02040503050406030204" pitchFamily="18" charset="0"/>
                                    </a:rPr>
                                    <m:t>𝟐</m:t>
                                  </m:r>
                                  <m:r>
                                    <a:rPr lang="vi-VN" sz="2000">
                                      <a:effectLst/>
                                      <a:latin typeface="Cambria Math" panose="02040503050406030204" pitchFamily="18" charset="0"/>
                                    </a:rPr>
                                    <m:t>𝒔</m:t>
                                  </m:r>
                                </m:num>
                                <m:den>
                                  <m:sSup>
                                    <m:sSupPr>
                                      <m:ctrlPr>
                                        <a:rPr lang="en-US" sz="2000" i="1">
                                          <a:effectLst/>
                                          <a:latin typeface="Cambria Math" panose="02040503050406030204" pitchFamily="18" charset="0"/>
                                        </a:rPr>
                                      </m:ctrlPr>
                                    </m:sSupPr>
                                    <m:e>
                                      <m:r>
                                        <a:rPr lang="vi-VN" sz="2000">
                                          <a:effectLst/>
                                          <a:latin typeface="Cambria Math" panose="02040503050406030204" pitchFamily="18" charset="0"/>
                                        </a:rPr>
                                        <m:t>𝒕</m:t>
                                      </m:r>
                                    </m:e>
                                    <m:sup>
                                      <m:r>
                                        <a:rPr lang="vi-VN" sz="2000">
                                          <a:effectLst/>
                                          <a:latin typeface="Cambria Math" panose="02040503050406030204" pitchFamily="18" charset="0"/>
                                        </a:rPr>
                                        <m:t>𝟐</m:t>
                                      </m:r>
                                    </m:sup>
                                  </m:sSup>
                                </m:den>
                              </m:f>
                            </m:oMath>
                          </a14:m>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6585198"/>
                      </a:ext>
                    </a:extLst>
                  </a:tr>
                  <a:tr h="1121584">
                    <a:tc>
                      <a:txBody>
                        <a:bodyPr/>
                        <a:lstStyle/>
                        <a:p>
                          <a:pPr marL="0" marR="0" algn="ctr">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Giá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tốc</a:t>
                          </a:r>
                          <a:r>
                            <a:rPr lang="en-US" sz="2000" dirty="0">
                              <a:effectLst/>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effectLst/>
                                      <a:latin typeface="Cambria Math" panose="02040503050406030204" pitchFamily="18" charset="0"/>
                                    </a:rPr>
                                  </m:ctrlPr>
                                </m:accPr>
                                <m:e>
                                  <m:r>
                                    <a:rPr lang="en-US" sz="2000">
                                      <a:effectLst/>
                                      <a:latin typeface="Cambria Math" panose="02040503050406030204" pitchFamily="18" charset="0"/>
                                    </a:rPr>
                                    <m:t>𝒈</m:t>
                                  </m:r>
                                </m:e>
                              </m:acc>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5">
                      <a:txBody>
                        <a:bodyPr/>
                        <a:lstStyle/>
                        <a:p>
                          <a:pPr marL="0" marR="0" algn="just">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p>
                        <a:p>
                          <a:pPr marL="0" marR="0" algn="l">
                            <a:lnSpc>
                              <a:spcPct val="115000"/>
                            </a:lnSpc>
                            <a:spcBef>
                              <a:spcPts val="0"/>
                            </a:spcBef>
                            <a:spcAft>
                              <a:spcPts val="0"/>
                            </a:spcAft>
                          </a:pPr>
                          <a14:m>
                            <m:oMath xmlns:m="http://schemas.openxmlformats.org/officeDocument/2006/math">
                              <m:acc>
                                <m:accPr>
                                  <m:chr m:val="̅"/>
                                  <m:ctrlPr>
                                    <a:rPr lang="en-US" sz="2000" i="1">
                                      <a:solidFill>
                                        <a:schemeClr val="accent6">
                                          <a:lumMod val="50000"/>
                                        </a:schemeClr>
                                      </a:solidFill>
                                      <a:effectLst/>
                                      <a:latin typeface="Cambria Math" panose="02040503050406030204" pitchFamily="18" charset="0"/>
                                    </a:rPr>
                                  </m:ctrlPr>
                                </m:accPr>
                                <m:e>
                                  <m:r>
                                    <a:rPr lang="en-US" sz="2000">
                                      <a:solidFill>
                                        <a:schemeClr val="accent6">
                                          <a:lumMod val="50000"/>
                                        </a:schemeClr>
                                      </a:solidFill>
                                      <a:effectLst/>
                                      <a:latin typeface="Cambria Math" panose="02040503050406030204" pitchFamily="18" charset="0"/>
                                    </a:rPr>
                                    <m:t>𝒈</m:t>
                                  </m:r>
                                </m:e>
                              </m:acc>
                              <m:r>
                                <a:rPr lang="en-US" sz="2000">
                                  <a:solidFill>
                                    <a:schemeClr val="accent6">
                                      <a:lumMod val="50000"/>
                                    </a:schemeClr>
                                  </a:solidFill>
                                  <a:effectLst/>
                                  <a:latin typeface="Cambria Math" panose="02040503050406030204" pitchFamily="18" charset="0"/>
                                </a:rPr>
                                <m:t>=</m:t>
                              </m:r>
                              <m:f>
                                <m:fPr>
                                  <m:ctrlPr>
                                    <a:rPr lang="en-US" sz="2000" i="1">
                                      <a:solidFill>
                                        <a:schemeClr val="accent6">
                                          <a:lumMod val="50000"/>
                                        </a:schemeClr>
                                      </a:solidFill>
                                      <a:effectLst/>
                                      <a:latin typeface="Cambria Math" panose="02040503050406030204" pitchFamily="18" charset="0"/>
                                    </a:rPr>
                                  </m:ctrlPr>
                                </m:fPr>
                                <m:num>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𝟏</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𝟐</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𝟑</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𝟒</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𝟓</m:t>
                                      </m:r>
                                    </m:sub>
                                  </m:sSub>
                                </m:num>
                                <m:den>
                                  <m:r>
                                    <a:rPr lang="en-US" sz="2000">
                                      <a:solidFill>
                                        <a:schemeClr val="accent6">
                                          <a:lumMod val="50000"/>
                                        </a:schemeClr>
                                      </a:solidFill>
                                      <a:effectLst/>
                                      <a:latin typeface="Cambria Math" panose="02040503050406030204" pitchFamily="18" charset="0"/>
                                    </a:rPr>
                                    <m:t>𝟓</m:t>
                                  </m:r>
                                </m:den>
                              </m:f>
                              <m:r>
                                <a:rPr lang="en-US" sz="2000">
                                  <a:solidFill>
                                    <a:schemeClr val="accent6">
                                      <a:lumMod val="50000"/>
                                    </a:schemeClr>
                                  </a:solidFill>
                                  <a:effectLst/>
                                  <a:latin typeface="Cambria Math" panose="02040503050406030204" pitchFamily="18" charset="0"/>
                                </a:rPr>
                                <m:t>=…</m:t>
                              </m:r>
                            </m:oMath>
                          </a14:m>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1475015"/>
                      </a:ext>
                    </a:extLst>
                  </a:tr>
                  <a:tr h="575475">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Sai </a:t>
                          </a: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tuyệt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cs typeface="Times New Roman" panose="02020603050405020304" pitchFamily="18" charset="0"/>
                            </a:rPr>
                            <a:t>g = </a:t>
                          </a:r>
                          <a14:m>
                            <m:oMath xmlns:m="http://schemas.openxmlformats.org/officeDocument/2006/math">
                              <m:d>
                                <m:dPr>
                                  <m:begChr m:val="|"/>
                                  <m:endChr m:val="|"/>
                                  <m:ctrlPr>
                                    <a:rPr lang="en-US" sz="2000" i="1">
                                      <a:effectLst/>
                                      <a:latin typeface="Cambria Math" panose="02040503050406030204" pitchFamily="18" charset="0"/>
                                    </a:rPr>
                                  </m:ctrlPr>
                                </m:dPr>
                                <m:e>
                                  <m:acc>
                                    <m:accPr>
                                      <m:chr m:val="̅"/>
                                      <m:ctrlPr>
                                        <a:rPr lang="en-US" sz="2000" i="1">
                                          <a:effectLst/>
                                          <a:latin typeface="Cambria Math" panose="02040503050406030204" pitchFamily="18" charset="0"/>
                                        </a:rPr>
                                      </m:ctrlPr>
                                    </m:accPr>
                                    <m:e>
                                      <m:r>
                                        <a:rPr lang="en-US" sz="2000">
                                          <a:effectLst/>
                                          <a:latin typeface="Cambria Math" panose="02040503050406030204" pitchFamily="18" charset="0"/>
                                        </a:rPr>
                                        <m:t>𝒈</m:t>
                                      </m:r>
                                    </m:e>
                                  </m:acc>
                                  <m:r>
                                    <a:rPr lang="en-US" sz="2000">
                                      <a:effectLst/>
                                      <a:latin typeface="Cambria Math" panose="02040503050406030204" pitchFamily="18" charset="0"/>
                                    </a:rPr>
                                    <m:t>−</m:t>
                                  </m:r>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𝒈</m:t>
                                      </m:r>
                                    </m:e>
                                    <m:sub>
                                      <m:r>
                                        <a:rPr lang="en-US" sz="2000">
                                          <a:effectLst/>
                                          <a:latin typeface="Cambria Math" panose="02040503050406030204" pitchFamily="18" charset="0"/>
                                        </a:rPr>
                                        <m:t>𝒊</m:t>
                                      </m:r>
                                    </m:sub>
                                  </m:sSub>
                                </m:e>
                              </m:d>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en-US" sz="1600"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672853"/>
                      </a:ext>
                    </a:extLst>
                  </a:tr>
                  <a:tr h="840848">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Sai </a:t>
                          </a: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tuyệt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bình</a:t>
                          </a:r>
                          <a:r>
                            <a:rPr lang="en-US" sz="2000" dirty="0">
                              <a:effectLst/>
                              <a:latin typeface="Times New Roman" panose="02020603050405020304" pitchFamily="18" charset="0"/>
                              <a:cs typeface="Times New Roman" panose="02020603050405020304" pitchFamily="18" charset="0"/>
                            </a:rPr>
                            <a:t> </a:t>
                          </a:r>
                          <a14:m>
                            <m:oMath xmlns:m="http://schemas.openxmlformats.org/officeDocument/2006/math">
                              <m:r>
                                <a:rPr lang="en-US" sz="2000">
                                  <a:effectLst/>
                                  <a:latin typeface="Cambria Math" panose="02040503050406030204" pitchFamily="18" charset="0"/>
                                  <a:sym typeface="Symbol" panose="05050102010706020507" pitchFamily="18" charset="2"/>
                                </a:rPr>
                                <m:t></m:t>
                              </m:r>
                              <m:r>
                                <a:rPr lang="en-US" sz="2000">
                                  <a:effectLst/>
                                  <a:latin typeface="Cambria Math" panose="02040503050406030204" pitchFamily="18" charset="0"/>
                                </a:rPr>
                                <m:t>𝒈</m:t>
                              </m:r>
                            </m:oMath>
                          </a14:m>
                          <a:endParaRPr lang="en-US" sz="20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5">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smtClean="0">
                                    <a:solidFill>
                                      <a:schemeClr val="accent6">
                                        <a:lumMod val="50000"/>
                                      </a:schemeClr>
                                    </a:solidFill>
                                    <a:effectLst/>
                                    <a:latin typeface="Cambria Math" panose="02040503050406030204" pitchFamily="18" charset="0"/>
                                    <a:sym typeface="Symbol" panose="05050102010706020507" pitchFamily="18" charset="2"/>
                                  </a:rPr>
                                  <m:t></m:t>
                                </m:r>
                                <m:r>
                                  <a:rPr lang="en-US" sz="2000">
                                    <a:solidFill>
                                      <a:schemeClr val="accent6">
                                        <a:lumMod val="50000"/>
                                      </a:schemeClr>
                                    </a:solidFill>
                                    <a:effectLst/>
                                    <a:latin typeface="Cambria Math" panose="02040503050406030204" pitchFamily="18" charset="0"/>
                                  </a:rPr>
                                  <m:t>𝒈</m:t>
                                </m:r>
                                <m:r>
                                  <a:rPr lang="en-US" sz="2000">
                                    <a:solidFill>
                                      <a:schemeClr val="accent6">
                                        <a:lumMod val="50000"/>
                                      </a:schemeClr>
                                    </a:solidFill>
                                    <a:effectLst/>
                                    <a:latin typeface="Cambria Math" panose="02040503050406030204" pitchFamily="18" charset="0"/>
                                  </a:rPr>
                                  <m:t>=</m:t>
                                </m:r>
                                <m:f>
                                  <m:fPr>
                                    <m:ctrlPr>
                                      <a:rPr lang="en-US" sz="2000" i="1">
                                        <a:solidFill>
                                          <a:schemeClr val="accent6">
                                            <a:lumMod val="50000"/>
                                          </a:schemeClr>
                                        </a:solidFill>
                                        <a:effectLst/>
                                        <a:latin typeface="Cambria Math" panose="02040503050406030204" pitchFamily="18" charset="0"/>
                                      </a:rPr>
                                    </m:ctrlPr>
                                  </m:fPr>
                                  <m:num>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sym typeface="Symbol" panose="05050102010706020507" pitchFamily="18" charset="2"/>
                                          </a:rPr>
                                          <m:t></m:t>
                                        </m:r>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𝟏</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sym typeface="Symbol" panose="05050102010706020507" pitchFamily="18" charset="2"/>
                                          </a:rPr>
                                          <m:t></m:t>
                                        </m:r>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𝟐</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sym typeface="Symbol" panose="05050102010706020507" pitchFamily="18" charset="2"/>
                                          </a:rPr>
                                          <m:t></m:t>
                                        </m:r>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𝟑</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sym typeface="Symbol" panose="05050102010706020507" pitchFamily="18" charset="2"/>
                                          </a:rPr>
                                          <m:t></m:t>
                                        </m:r>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𝟒</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sym typeface="Symbol" panose="05050102010706020507" pitchFamily="18" charset="2"/>
                                          </a:rPr>
                                          <m:t></m:t>
                                        </m:r>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𝟓</m:t>
                                        </m:r>
                                      </m:sub>
                                    </m:sSub>
                                  </m:num>
                                  <m:den>
                                    <m:r>
                                      <a:rPr lang="en-US" sz="2000">
                                        <a:solidFill>
                                          <a:schemeClr val="accent6">
                                            <a:lumMod val="50000"/>
                                          </a:schemeClr>
                                        </a:solidFill>
                                        <a:effectLst/>
                                        <a:latin typeface="Cambria Math" panose="02040503050406030204" pitchFamily="18" charset="0"/>
                                      </a:rPr>
                                      <m:t>𝟓</m:t>
                                    </m:r>
                                  </m:den>
                                </m:f>
                                <m:r>
                                  <a:rPr lang="en-US" sz="2000">
                                    <a:solidFill>
                                      <a:schemeClr val="accent6">
                                        <a:lumMod val="50000"/>
                                      </a:schemeClr>
                                    </a:solidFill>
                                    <a:effectLst/>
                                    <a:latin typeface="Cambria Math" panose="02040503050406030204" pitchFamily="18" charset="0"/>
                                  </a:rPr>
                                  <m:t>=…</m:t>
                                </m:r>
                              </m:oMath>
                            </m:oMathPara>
                          </a14:m>
                          <a:endParaRPr lang="en-US" sz="2000"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4838276"/>
                      </a:ext>
                    </a:extLst>
                  </a:tr>
                  <a:tr h="300177">
                    <a:tc>
                      <a:txBody>
                        <a:bodyPr/>
                        <a:lstStyle/>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Kết quả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5">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smtClean="0">
                                    <a:solidFill>
                                      <a:schemeClr val="accent6">
                                        <a:lumMod val="50000"/>
                                      </a:schemeClr>
                                    </a:solidFill>
                                    <a:effectLst/>
                                    <a:latin typeface="Cambria Math" panose="02040503050406030204" pitchFamily="18" charset="0"/>
                                  </a:rPr>
                                  <m:t>𝑔</m:t>
                                </m:r>
                                <m:r>
                                  <a:rPr lang="en-US" sz="2000" smtClean="0">
                                    <a:solidFill>
                                      <a:schemeClr val="accent6">
                                        <a:lumMod val="50000"/>
                                      </a:schemeClr>
                                    </a:solidFill>
                                    <a:effectLst/>
                                    <a:latin typeface="Cambria Math" panose="02040503050406030204" pitchFamily="18" charset="0"/>
                                  </a:rPr>
                                  <m:t>=</m:t>
                                </m:r>
                                <m:acc>
                                  <m:accPr>
                                    <m:chr m:val="̅"/>
                                    <m:ctrlPr>
                                      <a:rPr lang="en-US" sz="2000" i="1">
                                        <a:solidFill>
                                          <a:schemeClr val="accent6">
                                            <a:lumMod val="50000"/>
                                          </a:schemeClr>
                                        </a:solidFill>
                                        <a:effectLst/>
                                        <a:latin typeface="Cambria Math" panose="02040503050406030204" pitchFamily="18" charset="0"/>
                                      </a:rPr>
                                    </m:ctrlPr>
                                  </m:accPr>
                                  <m:e>
                                    <m:r>
                                      <a:rPr lang="en-US" sz="2000">
                                        <a:solidFill>
                                          <a:schemeClr val="accent6">
                                            <a:lumMod val="50000"/>
                                          </a:schemeClr>
                                        </a:solidFill>
                                        <a:effectLst/>
                                        <a:latin typeface="Cambria Math" panose="02040503050406030204" pitchFamily="18" charset="0"/>
                                      </a:rPr>
                                      <m:t>𝑔</m:t>
                                    </m:r>
                                  </m:e>
                                </m:acc>
                                <m:r>
                                  <a:rPr lang="en-US" sz="2000">
                                    <a:solidFill>
                                      <a:schemeClr val="accent6">
                                        <a:lumMod val="50000"/>
                                      </a:schemeClr>
                                    </a:solidFill>
                                    <a:effectLst/>
                                    <a:latin typeface="Cambria Math" panose="02040503050406030204" pitchFamily="18" charset="0"/>
                                  </a:rPr>
                                  <m:t>±∆</m:t>
                                </m:r>
                                <m:r>
                                  <a:rPr lang="en-US" sz="2000">
                                    <a:solidFill>
                                      <a:schemeClr val="accent6">
                                        <a:lumMod val="50000"/>
                                      </a:schemeClr>
                                    </a:solidFill>
                                    <a:effectLst/>
                                    <a:latin typeface="Cambria Math" panose="02040503050406030204" pitchFamily="18" charset="0"/>
                                  </a:rPr>
                                  <m:t>𝑔</m:t>
                                </m:r>
                                <m:r>
                                  <a:rPr lang="en-US" sz="2000">
                                    <a:solidFill>
                                      <a:schemeClr val="accent6">
                                        <a:lumMod val="50000"/>
                                      </a:schemeClr>
                                    </a:solidFill>
                                    <a:effectLst/>
                                    <a:latin typeface="Cambria Math" panose="02040503050406030204" pitchFamily="18" charset="0"/>
                                  </a:rPr>
                                  <m:t>=…</m:t>
                                </m:r>
                              </m:oMath>
                            </m:oMathPara>
                          </a14:m>
                          <a:endParaRPr lang="en-US" sz="20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5164351"/>
                      </a:ext>
                    </a:extLst>
                  </a:tr>
                </a:tbl>
              </a:graphicData>
            </a:graphic>
          </p:graphicFrame>
        </mc:Choice>
        <mc:Fallback>
          <p:graphicFrame>
            <p:nvGraphicFramePr>
              <p:cNvPr id="2" name="Table 1">
                <a:extLst>
                  <a:ext uri="{FF2B5EF4-FFF2-40B4-BE49-F238E27FC236}">
                    <a16:creationId xmlns:a16="http://schemas.microsoft.com/office/drawing/2014/main" id="{B84B6269-3159-FFA9-9CA1-84111036CDCA}"/>
                  </a:ext>
                </a:extLst>
              </p:cNvPr>
              <p:cNvGraphicFramePr>
                <a:graphicFrameLocks noGrp="1"/>
              </p:cNvGraphicFramePr>
              <p:nvPr>
                <p:extLst>
                  <p:ext uri="{D42A27DB-BD31-4B8C-83A1-F6EECF244321}">
                    <p14:modId xmlns:p14="http://schemas.microsoft.com/office/powerpoint/2010/main" val="437797232"/>
                  </p:ext>
                </p:extLst>
              </p:nvPr>
            </p:nvGraphicFramePr>
            <p:xfrm>
              <a:off x="273242" y="1777824"/>
              <a:ext cx="11472060" cy="4837308"/>
            </p:xfrm>
            <a:graphic>
              <a:graphicData uri="http://schemas.openxmlformats.org/drawingml/2006/table">
                <a:tbl>
                  <a:tblPr firstRow="1" firstCol="1" bandRow="1">
                    <a:tableStyleId>{93296810-A885-4BE3-A3E7-6D5BEEA58F35}</a:tableStyleId>
                  </a:tblPr>
                  <a:tblGrid>
                    <a:gridCol w="4537857">
                      <a:extLst>
                        <a:ext uri="{9D8B030D-6E8A-4147-A177-3AD203B41FA5}">
                          <a16:colId xmlns:a16="http://schemas.microsoft.com/office/drawing/2014/main" val="1368186965"/>
                        </a:ext>
                      </a:extLst>
                    </a:gridCol>
                    <a:gridCol w="1371600">
                      <a:extLst>
                        <a:ext uri="{9D8B030D-6E8A-4147-A177-3AD203B41FA5}">
                          <a16:colId xmlns:a16="http://schemas.microsoft.com/office/drawing/2014/main" val="2156627568"/>
                        </a:ext>
                      </a:extLst>
                    </a:gridCol>
                    <a:gridCol w="1524000">
                      <a:extLst>
                        <a:ext uri="{9D8B030D-6E8A-4147-A177-3AD203B41FA5}">
                          <a16:colId xmlns:a16="http://schemas.microsoft.com/office/drawing/2014/main" val="620058371"/>
                        </a:ext>
                      </a:extLst>
                    </a:gridCol>
                    <a:gridCol w="1447800">
                      <a:extLst>
                        <a:ext uri="{9D8B030D-6E8A-4147-A177-3AD203B41FA5}">
                          <a16:colId xmlns:a16="http://schemas.microsoft.com/office/drawing/2014/main" val="719290205"/>
                        </a:ext>
                      </a:extLst>
                    </a:gridCol>
                    <a:gridCol w="1295400">
                      <a:extLst>
                        <a:ext uri="{9D8B030D-6E8A-4147-A177-3AD203B41FA5}">
                          <a16:colId xmlns:a16="http://schemas.microsoft.com/office/drawing/2014/main" val="1727058620"/>
                        </a:ext>
                      </a:extLst>
                    </a:gridCol>
                    <a:gridCol w="1295403">
                      <a:extLst>
                        <a:ext uri="{9D8B030D-6E8A-4147-A177-3AD203B41FA5}">
                          <a16:colId xmlns:a16="http://schemas.microsoft.com/office/drawing/2014/main" val="1150926014"/>
                        </a:ext>
                      </a:extLst>
                    </a:gridCol>
                  </a:tblGrid>
                  <a:tr h="672910">
                    <a:tc rowSpan="2">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Đại lượng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5">
                      <a:txBody>
                        <a:bodyPr/>
                        <a:lstStyle/>
                        <a:p>
                          <a:pPr marL="0" marR="0" algn="ctr">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endParaRPr lang="en-US" sz="20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t (s)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237852"/>
                      </a:ext>
                    </a:extLst>
                  </a:tr>
                  <a:tr h="350750">
                    <a:tc vMerge="1">
                      <a:txBody>
                        <a:bodyPr/>
                        <a:lstStyle/>
                        <a:p>
                          <a:endParaRPr lang="en-US"/>
                        </a:p>
                      </a:txBody>
                      <a:tcP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1</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2</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3</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4</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1600" b="1" dirty="0">
                              <a:effectLst/>
                              <a:latin typeface="Times New Roman" panose="02020603050405020304" pitchFamily="18" charset="0"/>
                              <a:cs typeface="Times New Roman" panose="02020603050405020304" pitchFamily="18" charset="0"/>
                            </a:rPr>
                            <a:t>Lần 5</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1314984"/>
                      </a:ext>
                    </a:extLst>
                  </a:tr>
                  <a:tr h="322390">
                    <a:tc>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s = 0,4m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160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4294819"/>
                      </a:ext>
                    </a:extLst>
                  </a:tr>
                  <a:tr h="506349">
                    <a:tc>
                      <a:txBody>
                        <a:bodyPr/>
                        <a:lstStyle/>
                        <a:p>
                          <a:endParaRPr lang="en-US"/>
                        </a:p>
                      </a:txBody>
                      <a:tcPr marL="68580" marR="68580" marT="0" marB="0">
                        <a:blipFill>
                          <a:blip r:embed="rId6"/>
                          <a:stretch>
                            <a:fillRect l="-134" t="-277108" r="-153289" b="-615663"/>
                          </a:stretch>
                        </a:blipFill>
                      </a:tcPr>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endParaRPr lang="en-US"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6585198"/>
                      </a:ext>
                    </a:extLst>
                  </a:tr>
                  <a:tr h="1121584">
                    <a:tc>
                      <a:txBody>
                        <a:bodyPr/>
                        <a:lstStyle/>
                        <a:p>
                          <a:endParaRPr lang="en-US"/>
                        </a:p>
                      </a:txBody>
                      <a:tcPr marL="68580" marR="68580" marT="0" marB="0">
                        <a:blipFill>
                          <a:blip r:embed="rId6"/>
                          <a:stretch>
                            <a:fillRect l="-134" t="-169189" r="-153289" b="-176216"/>
                          </a:stretch>
                        </a:blipFill>
                      </a:tcPr>
                    </a:tc>
                    <a:tc gridSpan="5">
                      <a:txBody>
                        <a:bodyPr/>
                        <a:lstStyle/>
                        <a:p>
                          <a:endParaRPr lang="en-US"/>
                        </a:p>
                      </a:txBody>
                      <a:tcPr marL="68580" marR="68580" marT="0" marB="0">
                        <a:blipFill>
                          <a:blip r:embed="rId6"/>
                          <a:stretch>
                            <a:fillRect l="-65554" t="-169189" r="-351" b="-176216"/>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1475015"/>
                      </a:ext>
                    </a:extLst>
                  </a:tr>
                  <a:tr h="671957">
                    <a:tc>
                      <a:txBody>
                        <a:bodyPr/>
                        <a:lstStyle/>
                        <a:p>
                          <a:endParaRPr lang="en-US"/>
                        </a:p>
                      </a:txBody>
                      <a:tcPr marL="68580" marR="68580" marT="0" marB="0">
                        <a:blipFill>
                          <a:blip r:embed="rId6"/>
                          <a:stretch>
                            <a:fillRect l="-134" t="-452727" r="-153289" b="-196364"/>
                          </a:stretch>
                        </a:blipFill>
                      </a:tcPr>
                    </a:tc>
                    <a:tc>
                      <a:txBody>
                        <a:bodyPr/>
                        <a:lstStyle/>
                        <a:p>
                          <a:pPr marL="0" marR="0" algn="just">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en-US" sz="1600"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672853"/>
                      </a:ext>
                    </a:extLst>
                  </a:tr>
                  <a:tr h="840848">
                    <a:tc>
                      <a:txBody>
                        <a:bodyPr/>
                        <a:lstStyle/>
                        <a:p>
                          <a:endParaRPr lang="en-US"/>
                        </a:p>
                      </a:txBody>
                      <a:tcPr marL="68580" marR="68580" marT="0" marB="0">
                        <a:blipFill>
                          <a:blip r:embed="rId6"/>
                          <a:stretch>
                            <a:fillRect l="-134" t="-440580" r="-153289" b="-56522"/>
                          </a:stretch>
                        </a:blipFill>
                      </a:tcPr>
                    </a:tc>
                    <a:tc gridSpan="5">
                      <a:txBody>
                        <a:bodyPr/>
                        <a:lstStyle/>
                        <a:p>
                          <a:endParaRPr lang="en-US"/>
                        </a:p>
                      </a:txBody>
                      <a:tcPr marL="68580" marR="68580" marT="0" marB="0">
                        <a:blipFill>
                          <a:blip r:embed="rId6"/>
                          <a:stretch>
                            <a:fillRect l="-65554" t="-440580" r="-351" b="-56522"/>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4838276"/>
                      </a:ext>
                    </a:extLst>
                  </a:tr>
                  <a:tr h="350520">
                    <a:tc>
                      <a:txBody>
                        <a:bodyPr/>
                        <a:lstStyle/>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Kết quả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5">
                      <a:txBody>
                        <a:bodyPr/>
                        <a:lstStyle/>
                        <a:p>
                          <a:endParaRPr lang="en-US"/>
                        </a:p>
                      </a:txBody>
                      <a:tcPr marL="68580" marR="68580" marT="0" marB="0">
                        <a:blipFill>
                          <a:blip r:embed="rId6"/>
                          <a:stretch>
                            <a:fillRect l="-65554" t="-1286207" r="-351" b="-34483"/>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5164351"/>
                      </a:ext>
                    </a:extLst>
                  </a:tr>
                </a:tbl>
              </a:graphicData>
            </a:graphic>
          </p:graphicFrame>
        </mc:Fallback>
      </mc:AlternateContent>
    </p:spTree>
    <p:extLst>
      <p:ext uri="{BB962C8B-B14F-4D97-AF65-F5344CB8AC3E}">
        <p14:creationId xmlns:p14="http://schemas.microsoft.com/office/powerpoint/2010/main" val="113079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B3737109-4692-47F2-AB1A-21FCCC93F670}"/>
              </a:ext>
            </a:extLst>
          </p:cNvPr>
          <p:cNvSpPr txBox="1">
            <a:spLocks noChangeArrowheads="1"/>
          </p:cNvSpPr>
          <p:nvPr/>
        </p:nvSpPr>
        <p:spPr bwMode="auto">
          <a:xfrm>
            <a:off x="433963" y="643670"/>
            <a:ext cx="5635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D219A1C0-44AA-4265-BE13-419997C264B7}"/>
              </a:ext>
            </a:extLst>
          </p:cNvPr>
          <p:cNvGrpSpPr/>
          <p:nvPr/>
        </p:nvGrpSpPr>
        <p:grpSpPr>
          <a:xfrm>
            <a:off x="-29497" y="65600"/>
            <a:ext cx="8603569" cy="542538"/>
            <a:chOff x="74035" y="2231322"/>
            <a:chExt cx="8550261" cy="757342"/>
          </a:xfrm>
        </p:grpSpPr>
        <p:grpSp>
          <p:nvGrpSpPr>
            <p:cNvPr id="7" name="Group 70">
              <a:extLst>
                <a:ext uri="{FF2B5EF4-FFF2-40B4-BE49-F238E27FC236}">
                  <a16:creationId xmlns:a16="http://schemas.microsoft.com/office/drawing/2014/main" id="{D5C7ACB5-BADE-4942-8F86-3BC8A2AE7811}"/>
                </a:ext>
              </a:extLst>
            </p:cNvPr>
            <p:cNvGrpSpPr>
              <a:grpSpLocks/>
            </p:cNvGrpSpPr>
            <p:nvPr/>
          </p:nvGrpSpPr>
          <p:grpSpPr bwMode="auto">
            <a:xfrm>
              <a:off x="286108" y="2280389"/>
              <a:ext cx="6935662" cy="708275"/>
              <a:chOff x="564747" y="3403331"/>
              <a:chExt cx="3571542" cy="1364238"/>
            </a:xfrm>
          </p:grpSpPr>
          <p:pic>
            <p:nvPicPr>
              <p:cNvPr id="10" name="Picture 9" descr="empty-green-rectangle">
                <a:extLst>
                  <a:ext uri="{FF2B5EF4-FFF2-40B4-BE49-F238E27FC236}">
                    <a16:creationId xmlns:a16="http://schemas.microsoft.com/office/drawing/2014/main" id="{4526DB96-2235-4F2B-A406-8F27EEAA0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571542"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2A3A9A09-548C-411F-ABEA-9188AFCF4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A35A87C6-0C43-4501-9D81-FA85AB0E47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9A333F39-DB8B-4043-8191-3BE1F461BFD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tốc</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rơi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do</a:t>
              </a:r>
              <a:endPar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id="{11035649-ECE7-42FD-82B5-0D5F645F19C3}"/>
              </a:ext>
            </a:extLst>
          </p:cNvPr>
          <p:cNvSpPr txBox="1"/>
          <p:nvPr/>
        </p:nvSpPr>
        <p:spPr>
          <a:xfrm>
            <a:off x="1320972" y="1246935"/>
            <a:ext cx="10088651" cy="523220"/>
          </a:xfrm>
          <a:prstGeom prst="rect">
            <a:avLst/>
          </a:prstGeom>
          <a:noFill/>
        </p:spPr>
        <p:txBody>
          <a:bodyPr wrap="square">
            <a:spAutoFit/>
          </a:bodyPr>
          <a:lstStyle/>
          <a:p>
            <a:pPr algn="ct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s = 1,0m</a:t>
            </a:r>
            <a:endPar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 name="Picture 4" descr="empty-blue-rectangle">
            <a:extLst>
              <a:ext uri="{FF2B5EF4-FFF2-40B4-BE49-F238E27FC236}">
                <a16:creationId xmlns:a16="http://schemas.microsoft.com/office/drawing/2014/main" id="{63A8ED61-93AD-4807-BC8C-E73520ABCD99}"/>
              </a:ext>
            </a:extLst>
          </p:cNvPr>
          <p:cNvPicPr>
            <a:picLocks noChangeAspect="1" noChangeArrowheads="1"/>
          </p:cNvPicPr>
          <p:nvPr/>
        </p:nvPicPr>
        <p:blipFill>
          <a:blip r:embed="rId5">
            <a:duotone>
              <a:schemeClr val="accent4">
                <a:shade val="45000"/>
                <a:satMod val="135000"/>
              </a:schemeClr>
              <a:prstClr val="white"/>
            </a:duotone>
          </a:blip>
          <a:srcRect/>
          <a:stretch>
            <a:fillRect/>
          </a:stretch>
        </p:blipFill>
        <p:spPr bwMode="auto">
          <a:xfrm>
            <a:off x="914400" y="1245902"/>
            <a:ext cx="10736318" cy="507388"/>
          </a:xfrm>
          <a:prstGeom prst="rect">
            <a:avLst/>
          </a:prstGeom>
          <a:noFill/>
          <a:ln w="9525">
            <a:noFill/>
            <a:miter lim="800000"/>
            <a:headEnd/>
            <a:tailEnd/>
          </a:ln>
        </p:spPr>
      </p:pic>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B84B6269-3159-FFA9-9CA1-84111036CDCA}"/>
                  </a:ext>
                </a:extLst>
              </p:cNvPr>
              <p:cNvGraphicFramePr>
                <a:graphicFrameLocks noGrp="1"/>
              </p:cNvGraphicFramePr>
              <p:nvPr>
                <p:extLst>
                  <p:ext uri="{D42A27DB-BD31-4B8C-83A1-F6EECF244321}">
                    <p14:modId xmlns:p14="http://schemas.microsoft.com/office/powerpoint/2010/main" val="41989052"/>
                  </p:ext>
                </p:extLst>
              </p:nvPr>
            </p:nvGraphicFramePr>
            <p:xfrm>
              <a:off x="273242" y="1777824"/>
              <a:ext cx="11472060" cy="4837308"/>
            </p:xfrm>
            <a:graphic>
              <a:graphicData uri="http://schemas.openxmlformats.org/drawingml/2006/table">
                <a:tbl>
                  <a:tblPr firstRow="1" firstCol="1" bandRow="1">
                    <a:tableStyleId>{93296810-A885-4BE3-A3E7-6D5BEEA58F35}</a:tableStyleId>
                  </a:tblPr>
                  <a:tblGrid>
                    <a:gridCol w="4537857">
                      <a:extLst>
                        <a:ext uri="{9D8B030D-6E8A-4147-A177-3AD203B41FA5}">
                          <a16:colId xmlns:a16="http://schemas.microsoft.com/office/drawing/2014/main" val="1368186965"/>
                        </a:ext>
                      </a:extLst>
                    </a:gridCol>
                    <a:gridCol w="1371600">
                      <a:extLst>
                        <a:ext uri="{9D8B030D-6E8A-4147-A177-3AD203B41FA5}">
                          <a16:colId xmlns:a16="http://schemas.microsoft.com/office/drawing/2014/main" val="2156627568"/>
                        </a:ext>
                      </a:extLst>
                    </a:gridCol>
                    <a:gridCol w="1524000">
                      <a:extLst>
                        <a:ext uri="{9D8B030D-6E8A-4147-A177-3AD203B41FA5}">
                          <a16:colId xmlns:a16="http://schemas.microsoft.com/office/drawing/2014/main" val="620058371"/>
                        </a:ext>
                      </a:extLst>
                    </a:gridCol>
                    <a:gridCol w="1447800">
                      <a:extLst>
                        <a:ext uri="{9D8B030D-6E8A-4147-A177-3AD203B41FA5}">
                          <a16:colId xmlns:a16="http://schemas.microsoft.com/office/drawing/2014/main" val="719290205"/>
                        </a:ext>
                      </a:extLst>
                    </a:gridCol>
                    <a:gridCol w="1295400">
                      <a:extLst>
                        <a:ext uri="{9D8B030D-6E8A-4147-A177-3AD203B41FA5}">
                          <a16:colId xmlns:a16="http://schemas.microsoft.com/office/drawing/2014/main" val="1727058620"/>
                        </a:ext>
                      </a:extLst>
                    </a:gridCol>
                    <a:gridCol w="1295403">
                      <a:extLst>
                        <a:ext uri="{9D8B030D-6E8A-4147-A177-3AD203B41FA5}">
                          <a16:colId xmlns:a16="http://schemas.microsoft.com/office/drawing/2014/main" val="1150926014"/>
                        </a:ext>
                      </a:extLst>
                    </a:gridCol>
                  </a:tblGrid>
                  <a:tr h="576290">
                    <a:tc rowSpan="2">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Đại lượng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5">
                      <a:txBody>
                        <a:bodyPr/>
                        <a:lstStyle/>
                        <a:p>
                          <a:pPr marL="0" marR="0" algn="ctr">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endParaRPr lang="en-US" sz="20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t (s)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237852"/>
                      </a:ext>
                    </a:extLst>
                  </a:tr>
                  <a:tr h="350750">
                    <a:tc vMerge="1">
                      <a:txBody>
                        <a:bodyPr/>
                        <a:lstStyle/>
                        <a:p>
                          <a:endParaRPr lang="en-US"/>
                        </a:p>
                      </a:txBody>
                      <a:tcPr/>
                    </a:tc>
                    <a:tc>
                      <a:txBody>
                        <a:bodyPr/>
                        <a:lstStyle/>
                        <a:p>
                          <a:pPr marL="0" marR="0" algn="ctr">
                            <a:lnSpc>
                              <a:spcPct val="115000"/>
                            </a:lnSpc>
                            <a:spcBef>
                              <a:spcPts val="0"/>
                            </a:spcBef>
                            <a:spcAft>
                              <a:spcPts val="0"/>
                            </a:spcAft>
                          </a:pPr>
                          <a:r>
                            <a:rPr lang="pt-BR" sz="2000" b="1" dirty="0">
                              <a:effectLst/>
                              <a:latin typeface="Times New Roman" panose="02020603050405020304" pitchFamily="18" charset="0"/>
                              <a:cs typeface="Times New Roman" panose="02020603050405020304" pitchFamily="18" charset="0"/>
                            </a:rPr>
                            <a:t>Lần 1</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effectLst/>
                              <a:latin typeface="Times New Roman" panose="02020603050405020304" pitchFamily="18" charset="0"/>
                              <a:cs typeface="Times New Roman" panose="02020603050405020304" pitchFamily="18" charset="0"/>
                            </a:rPr>
                            <a:t>Lần 2</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effectLst/>
                              <a:latin typeface="Times New Roman" panose="02020603050405020304" pitchFamily="18" charset="0"/>
                              <a:cs typeface="Times New Roman" panose="02020603050405020304" pitchFamily="18" charset="0"/>
                            </a:rPr>
                            <a:t>Lần 3</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effectLst/>
                              <a:latin typeface="Times New Roman" panose="02020603050405020304" pitchFamily="18" charset="0"/>
                              <a:cs typeface="Times New Roman" panose="02020603050405020304" pitchFamily="18" charset="0"/>
                            </a:rPr>
                            <a:t>Lần 4</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effectLst/>
                              <a:latin typeface="Times New Roman" panose="02020603050405020304" pitchFamily="18" charset="0"/>
                              <a:cs typeface="Times New Roman" panose="02020603050405020304" pitchFamily="18" charset="0"/>
                            </a:rPr>
                            <a:t>Lần 5</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1314984"/>
                      </a:ext>
                    </a:extLst>
                  </a:tr>
                  <a:tr h="276114">
                    <a:tc>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s = 0,4m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160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4294819"/>
                      </a:ext>
                    </a:extLst>
                  </a:tr>
                  <a:tr h="433543">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Gia </a:t>
                          </a:r>
                          <a:r>
                            <a:rPr lang="en-US" sz="2000" dirty="0" err="1">
                              <a:effectLst/>
                              <a:latin typeface="Times New Roman" panose="02020603050405020304" pitchFamily="18" charset="0"/>
                              <a:cs typeface="Times New Roman" panose="02020603050405020304" pitchFamily="18" charset="0"/>
                            </a:rPr>
                            <a:t>tốc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cs typeface="Times New Roman" panose="02020603050405020304" pitchFamily="18" charset="0"/>
                            </a:rPr>
                            <a:t> </a:t>
                          </a:r>
                          <a14:m>
                            <m:oMath xmlns:m="http://schemas.openxmlformats.org/officeDocument/2006/math">
                              <m:r>
                                <a:rPr lang="vi-VN" sz="2000">
                                  <a:effectLst/>
                                  <a:latin typeface="Cambria Math" panose="02040503050406030204" pitchFamily="18" charset="0"/>
                                </a:rPr>
                                <m:t>𝒈</m:t>
                              </m:r>
                              <m:r>
                                <a:rPr lang="vi-VN" sz="2000">
                                  <a:effectLst/>
                                  <a:latin typeface="Cambria Math" panose="02040503050406030204" pitchFamily="18" charset="0"/>
                                </a:rPr>
                                <m:t>=</m:t>
                              </m:r>
                              <m:f>
                                <m:fPr>
                                  <m:ctrlPr>
                                    <a:rPr lang="en-US" sz="2000" i="1">
                                      <a:effectLst/>
                                      <a:latin typeface="Cambria Math" panose="02040503050406030204" pitchFamily="18" charset="0"/>
                                    </a:rPr>
                                  </m:ctrlPr>
                                </m:fPr>
                                <m:num>
                                  <m:r>
                                    <a:rPr lang="vi-VN" sz="2000">
                                      <a:effectLst/>
                                      <a:latin typeface="Cambria Math" panose="02040503050406030204" pitchFamily="18" charset="0"/>
                                    </a:rPr>
                                    <m:t>𝟐</m:t>
                                  </m:r>
                                  <m:r>
                                    <a:rPr lang="vi-VN" sz="2000">
                                      <a:effectLst/>
                                      <a:latin typeface="Cambria Math" panose="02040503050406030204" pitchFamily="18" charset="0"/>
                                    </a:rPr>
                                    <m:t>𝒔</m:t>
                                  </m:r>
                                </m:num>
                                <m:den>
                                  <m:sSup>
                                    <m:sSupPr>
                                      <m:ctrlPr>
                                        <a:rPr lang="en-US" sz="2000" i="1">
                                          <a:effectLst/>
                                          <a:latin typeface="Cambria Math" panose="02040503050406030204" pitchFamily="18" charset="0"/>
                                        </a:rPr>
                                      </m:ctrlPr>
                                    </m:sSupPr>
                                    <m:e>
                                      <m:r>
                                        <a:rPr lang="vi-VN" sz="2000">
                                          <a:effectLst/>
                                          <a:latin typeface="Cambria Math" panose="02040503050406030204" pitchFamily="18" charset="0"/>
                                        </a:rPr>
                                        <m:t>𝒕</m:t>
                                      </m:r>
                                    </m:e>
                                    <m:sup>
                                      <m:r>
                                        <a:rPr lang="vi-VN" sz="2000">
                                          <a:effectLst/>
                                          <a:latin typeface="Cambria Math" panose="02040503050406030204" pitchFamily="18" charset="0"/>
                                        </a:rPr>
                                        <m:t>𝟐</m:t>
                                      </m:r>
                                    </m:sup>
                                  </m:sSup>
                                </m:den>
                              </m:f>
                            </m:oMath>
                          </a14:m>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6585198"/>
                      </a:ext>
                    </a:extLst>
                  </a:tr>
                  <a:tr h="1121584">
                    <a:tc>
                      <a:txBody>
                        <a:bodyPr/>
                        <a:lstStyle/>
                        <a:p>
                          <a:pPr marL="0" marR="0" algn="ctr">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Giá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tốc</a:t>
                          </a:r>
                          <a:r>
                            <a:rPr lang="en-US" sz="2000" dirty="0">
                              <a:effectLst/>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effectLst/>
                                      <a:latin typeface="Cambria Math" panose="02040503050406030204" pitchFamily="18" charset="0"/>
                                    </a:rPr>
                                  </m:ctrlPr>
                                </m:accPr>
                                <m:e>
                                  <m:r>
                                    <a:rPr lang="en-US" sz="2000">
                                      <a:effectLst/>
                                      <a:latin typeface="Cambria Math" panose="02040503050406030204" pitchFamily="18" charset="0"/>
                                    </a:rPr>
                                    <m:t>𝒈</m:t>
                                  </m:r>
                                </m:e>
                              </m:acc>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5">
                      <a:txBody>
                        <a:bodyPr/>
                        <a:lstStyle/>
                        <a:p>
                          <a:pPr marL="0" marR="0" algn="just">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gn="l">
                            <a:lnSpc>
                              <a:spcPct val="115000"/>
                            </a:lnSpc>
                            <a:spcBef>
                              <a:spcPts val="0"/>
                            </a:spcBef>
                            <a:spcAft>
                              <a:spcPts val="0"/>
                            </a:spcAft>
                          </a:pPr>
                          <a14:m>
                            <m:oMath xmlns:m="http://schemas.openxmlformats.org/officeDocument/2006/math">
                              <m:acc>
                                <m:accPr>
                                  <m:chr m:val="̅"/>
                                  <m:ctrlPr>
                                    <a:rPr lang="en-US" sz="2000" i="1">
                                      <a:effectLst/>
                                      <a:latin typeface="Cambria Math" panose="02040503050406030204" pitchFamily="18" charset="0"/>
                                    </a:rPr>
                                  </m:ctrlPr>
                                </m:accPr>
                                <m:e>
                                  <m:r>
                                    <a:rPr lang="en-US" sz="2000">
                                      <a:effectLst/>
                                      <a:latin typeface="Cambria Math" panose="02040503050406030204" pitchFamily="18" charset="0"/>
                                    </a:rPr>
                                    <m:t>𝒈</m:t>
                                  </m:r>
                                </m:e>
                              </m:acc>
                              <m:r>
                                <a:rPr lang="en-US" sz="2000">
                                  <a:effectLst/>
                                  <a:latin typeface="Cambria Math" panose="02040503050406030204" pitchFamily="18" charset="0"/>
                                </a:rPr>
                                <m:t>=</m:t>
                              </m:r>
                              <m:f>
                                <m:fPr>
                                  <m:ctrlPr>
                                    <a:rPr lang="en-US" sz="2000" i="1">
                                      <a:effectLst/>
                                      <a:latin typeface="Cambria Math" panose="02040503050406030204" pitchFamily="18" charset="0"/>
                                    </a:rPr>
                                  </m:ctrlPr>
                                </m:fPr>
                                <m:num>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𝒈</m:t>
                                      </m:r>
                                    </m:e>
                                    <m:sub>
                                      <m:r>
                                        <a:rPr lang="en-US" sz="2000">
                                          <a:effectLst/>
                                          <a:latin typeface="Cambria Math" panose="02040503050406030204" pitchFamily="18" charset="0"/>
                                        </a:rPr>
                                        <m:t>𝟏</m:t>
                                      </m:r>
                                    </m:sub>
                                  </m:sSub>
                                  <m:r>
                                    <a:rPr lang="en-US" sz="2000">
                                      <a:effectLst/>
                                      <a:latin typeface="Cambria Math" panose="02040503050406030204" pitchFamily="18" charset="0"/>
                                    </a:rPr>
                                    <m:t>+</m:t>
                                  </m:r>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𝒈</m:t>
                                      </m:r>
                                    </m:e>
                                    <m:sub>
                                      <m:r>
                                        <a:rPr lang="en-US" sz="2000">
                                          <a:effectLst/>
                                          <a:latin typeface="Cambria Math" panose="02040503050406030204" pitchFamily="18" charset="0"/>
                                        </a:rPr>
                                        <m:t>𝟐</m:t>
                                      </m:r>
                                    </m:sub>
                                  </m:sSub>
                                  <m:r>
                                    <a:rPr lang="en-US" sz="2000">
                                      <a:effectLst/>
                                      <a:latin typeface="Cambria Math" panose="02040503050406030204" pitchFamily="18" charset="0"/>
                                    </a:rPr>
                                    <m:t>+</m:t>
                                  </m:r>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𝒈</m:t>
                                      </m:r>
                                    </m:e>
                                    <m:sub>
                                      <m:r>
                                        <a:rPr lang="en-US" sz="2000">
                                          <a:effectLst/>
                                          <a:latin typeface="Cambria Math" panose="02040503050406030204" pitchFamily="18" charset="0"/>
                                        </a:rPr>
                                        <m:t>𝟑</m:t>
                                      </m:r>
                                    </m:sub>
                                  </m:sSub>
                                  <m:r>
                                    <a:rPr lang="en-US" sz="2000">
                                      <a:effectLst/>
                                      <a:latin typeface="Cambria Math" panose="02040503050406030204" pitchFamily="18" charset="0"/>
                                    </a:rPr>
                                    <m:t>+</m:t>
                                  </m:r>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𝒈</m:t>
                                      </m:r>
                                    </m:e>
                                    <m:sub>
                                      <m:r>
                                        <a:rPr lang="en-US" sz="2000">
                                          <a:effectLst/>
                                          <a:latin typeface="Cambria Math" panose="02040503050406030204" pitchFamily="18" charset="0"/>
                                        </a:rPr>
                                        <m:t>𝟒</m:t>
                                      </m:r>
                                    </m:sub>
                                  </m:sSub>
                                  <m:r>
                                    <a:rPr lang="en-US" sz="2000">
                                      <a:effectLst/>
                                      <a:latin typeface="Cambria Math" panose="02040503050406030204" pitchFamily="18" charset="0"/>
                                    </a:rPr>
                                    <m:t>+</m:t>
                                  </m:r>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𝒈</m:t>
                                      </m:r>
                                    </m:e>
                                    <m:sub>
                                      <m:r>
                                        <a:rPr lang="en-US" sz="2000">
                                          <a:effectLst/>
                                          <a:latin typeface="Cambria Math" panose="02040503050406030204" pitchFamily="18" charset="0"/>
                                        </a:rPr>
                                        <m:t>𝟓</m:t>
                                      </m:r>
                                    </m:sub>
                                  </m:sSub>
                                </m:num>
                                <m:den>
                                  <m:r>
                                    <a:rPr lang="en-US" sz="2000">
                                      <a:effectLst/>
                                      <a:latin typeface="Cambria Math" panose="02040503050406030204" pitchFamily="18" charset="0"/>
                                    </a:rPr>
                                    <m:t>𝟓</m:t>
                                  </m:r>
                                </m:den>
                              </m:f>
                              <m:r>
                                <a:rPr lang="en-US" sz="2000">
                                  <a:effectLst/>
                                  <a:latin typeface="Cambria Math" panose="02040503050406030204" pitchFamily="18" charset="0"/>
                                </a:rPr>
                                <m:t>=…</m:t>
                              </m:r>
                            </m:oMath>
                          </a14:m>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1475015"/>
                      </a:ext>
                    </a:extLst>
                  </a:tr>
                  <a:tr h="575475">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Sai </a:t>
                          </a: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tuyệt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cs typeface="Times New Roman" panose="02020603050405020304" pitchFamily="18" charset="0"/>
                            </a:rPr>
                            <a:t>g = </a:t>
                          </a:r>
                          <a14:m>
                            <m:oMath xmlns:m="http://schemas.openxmlformats.org/officeDocument/2006/math">
                              <m:d>
                                <m:dPr>
                                  <m:begChr m:val="|"/>
                                  <m:endChr m:val="|"/>
                                  <m:ctrlPr>
                                    <a:rPr lang="en-US" sz="2000" i="1">
                                      <a:effectLst/>
                                      <a:latin typeface="Cambria Math" panose="02040503050406030204" pitchFamily="18" charset="0"/>
                                    </a:rPr>
                                  </m:ctrlPr>
                                </m:dPr>
                                <m:e>
                                  <m:acc>
                                    <m:accPr>
                                      <m:chr m:val="̅"/>
                                      <m:ctrlPr>
                                        <a:rPr lang="en-US" sz="2000" i="1">
                                          <a:effectLst/>
                                          <a:latin typeface="Cambria Math" panose="02040503050406030204" pitchFamily="18" charset="0"/>
                                        </a:rPr>
                                      </m:ctrlPr>
                                    </m:accPr>
                                    <m:e>
                                      <m:r>
                                        <a:rPr lang="en-US" sz="2000">
                                          <a:effectLst/>
                                          <a:latin typeface="Cambria Math" panose="02040503050406030204" pitchFamily="18" charset="0"/>
                                        </a:rPr>
                                        <m:t>𝒈</m:t>
                                      </m:r>
                                    </m:e>
                                  </m:acc>
                                  <m:r>
                                    <a:rPr lang="en-US" sz="2000">
                                      <a:effectLst/>
                                      <a:latin typeface="Cambria Math" panose="02040503050406030204" pitchFamily="18" charset="0"/>
                                    </a:rPr>
                                    <m:t>−</m:t>
                                  </m:r>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𝒈</m:t>
                                      </m:r>
                                    </m:e>
                                    <m:sub>
                                      <m:r>
                                        <a:rPr lang="en-US" sz="2000">
                                          <a:effectLst/>
                                          <a:latin typeface="Cambria Math" panose="02040503050406030204" pitchFamily="18" charset="0"/>
                                        </a:rPr>
                                        <m:t>𝒊</m:t>
                                      </m:r>
                                    </m:sub>
                                  </m:sSub>
                                </m:e>
                              </m:d>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effectLst/>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effectLst/>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1600" dirty="0">
                              <a:effectLst/>
                            </a:rPr>
                            <a:t> </a:t>
                          </a:r>
                          <a:endParaRPr lang="en-US" dirty="0"/>
                        </a:p>
                      </a:txBody>
                      <a:tcPr marL="68580" marR="68580" marT="0" marB="0"/>
                    </a:tc>
                    <a:extLst>
                      <a:ext uri="{0D108BD9-81ED-4DB2-BD59-A6C34878D82A}">
                        <a16:rowId xmlns:a16="http://schemas.microsoft.com/office/drawing/2014/main" val="333672853"/>
                      </a:ext>
                    </a:extLst>
                  </a:tr>
                  <a:tr h="840848">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Sai </a:t>
                          </a: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tuyệt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bình</a:t>
                          </a:r>
                          <a:r>
                            <a:rPr lang="en-US" sz="2000" dirty="0">
                              <a:effectLst/>
                              <a:latin typeface="Times New Roman" panose="02020603050405020304" pitchFamily="18" charset="0"/>
                              <a:cs typeface="Times New Roman" panose="02020603050405020304" pitchFamily="18" charset="0"/>
                            </a:rPr>
                            <a:t> </a:t>
                          </a:r>
                          <a14:m>
                            <m:oMath xmlns:m="http://schemas.openxmlformats.org/officeDocument/2006/math">
                              <m:r>
                                <a:rPr lang="en-US" sz="2000">
                                  <a:effectLst/>
                                  <a:latin typeface="Cambria Math" panose="02040503050406030204" pitchFamily="18" charset="0"/>
                                  <a:sym typeface="Symbol" panose="05050102010706020507" pitchFamily="18" charset="2"/>
                                </a:rPr>
                                <m:t></m:t>
                              </m:r>
                              <m:r>
                                <a:rPr lang="en-US" sz="2000">
                                  <a:effectLst/>
                                  <a:latin typeface="Cambria Math" panose="02040503050406030204" pitchFamily="18" charset="0"/>
                                </a:rPr>
                                <m:t>𝒈</m:t>
                              </m:r>
                            </m:oMath>
                          </a14:m>
                          <a:endParaRPr lang="en-US" sz="20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5">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sym typeface="Symbol" panose="05050102010706020507" pitchFamily="18" charset="2"/>
                                  </a:rPr>
                                  <m:t></m:t>
                                </m:r>
                                <m:r>
                                  <a:rPr lang="en-US" sz="2000">
                                    <a:effectLst/>
                                    <a:latin typeface="Cambria Math" panose="02040503050406030204" pitchFamily="18" charset="0"/>
                                  </a:rPr>
                                  <m:t>𝒈</m:t>
                                </m:r>
                                <m:r>
                                  <a:rPr lang="en-US" sz="2000">
                                    <a:effectLst/>
                                    <a:latin typeface="Cambria Math" panose="02040503050406030204" pitchFamily="18" charset="0"/>
                                  </a:rPr>
                                  <m:t>=</m:t>
                                </m:r>
                                <m:f>
                                  <m:fPr>
                                    <m:ctrlPr>
                                      <a:rPr lang="en-US" sz="2000" i="1">
                                        <a:effectLst/>
                                        <a:latin typeface="Cambria Math" panose="02040503050406030204" pitchFamily="18" charset="0"/>
                                      </a:rPr>
                                    </m:ctrlPr>
                                  </m:fPr>
                                  <m:num>
                                    <m:sSub>
                                      <m:sSubPr>
                                        <m:ctrlPr>
                                          <a:rPr lang="en-US" sz="2000" i="1">
                                            <a:effectLst/>
                                            <a:latin typeface="Cambria Math" panose="02040503050406030204" pitchFamily="18" charset="0"/>
                                          </a:rPr>
                                        </m:ctrlPr>
                                      </m:sSubPr>
                                      <m:e>
                                        <m:r>
                                          <a:rPr lang="en-US" sz="2000">
                                            <a:effectLst/>
                                            <a:latin typeface="Cambria Math" panose="02040503050406030204" pitchFamily="18" charset="0"/>
                                            <a:sym typeface="Symbol" panose="05050102010706020507" pitchFamily="18" charset="2"/>
                                          </a:rPr>
                                          <m:t></m:t>
                                        </m:r>
                                        <m:r>
                                          <a:rPr lang="en-US" sz="2000">
                                            <a:effectLst/>
                                            <a:latin typeface="Cambria Math" panose="02040503050406030204" pitchFamily="18" charset="0"/>
                                          </a:rPr>
                                          <m:t>𝒈</m:t>
                                        </m:r>
                                      </m:e>
                                      <m:sub>
                                        <m:r>
                                          <a:rPr lang="en-US" sz="2000">
                                            <a:effectLst/>
                                            <a:latin typeface="Cambria Math" panose="02040503050406030204" pitchFamily="18" charset="0"/>
                                          </a:rPr>
                                          <m:t>𝟏</m:t>
                                        </m:r>
                                      </m:sub>
                                    </m:sSub>
                                    <m:r>
                                      <a:rPr lang="en-US" sz="2000">
                                        <a:effectLst/>
                                        <a:latin typeface="Cambria Math" panose="02040503050406030204" pitchFamily="18" charset="0"/>
                                      </a:rPr>
                                      <m:t>+</m:t>
                                    </m:r>
                                    <m:sSub>
                                      <m:sSubPr>
                                        <m:ctrlPr>
                                          <a:rPr lang="en-US" sz="2000" i="1">
                                            <a:effectLst/>
                                            <a:latin typeface="Cambria Math" panose="02040503050406030204" pitchFamily="18" charset="0"/>
                                          </a:rPr>
                                        </m:ctrlPr>
                                      </m:sSubPr>
                                      <m:e>
                                        <m:r>
                                          <a:rPr lang="en-US" sz="2000">
                                            <a:effectLst/>
                                            <a:latin typeface="Cambria Math" panose="02040503050406030204" pitchFamily="18" charset="0"/>
                                            <a:sym typeface="Symbol" panose="05050102010706020507" pitchFamily="18" charset="2"/>
                                          </a:rPr>
                                          <m:t></m:t>
                                        </m:r>
                                        <m:r>
                                          <a:rPr lang="en-US" sz="2000">
                                            <a:effectLst/>
                                            <a:latin typeface="Cambria Math" panose="02040503050406030204" pitchFamily="18" charset="0"/>
                                          </a:rPr>
                                          <m:t>𝒈</m:t>
                                        </m:r>
                                      </m:e>
                                      <m:sub>
                                        <m:r>
                                          <a:rPr lang="en-US" sz="2000">
                                            <a:effectLst/>
                                            <a:latin typeface="Cambria Math" panose="02040503050406030204" pitchFamily="18" charset="0"/>
                                          </a:rPr>
                                          <m:t>𝟐</m:t>
                                        </m:r>
                                      </m:sub>
                                    </m:sSub>
                                    <m:r>
                                      <a:rPr lang="en-US" sz="2000">
                                        <a:effectLst/>
                                        <a:latin typeface="Cambria Math" panose="02040503050406030204" pitchFamily="18" charset="0"/>
                                      </a:rPr>
                                      <m:t>+</m:t>
                                    </m:r>
                                    <m:sSub>
                                      <m:sSubPr>
                                        <m:ctrlPr>
                                          <a:rPr lang="en-US" sz="2000" i="1">
                                            <a:effectLst/>
                                            <a:latin typeface="Cambria Math" panose="02040503050406030204" pitchFamily="18" charset="0"/>
                                          </a:rPr>
                                        </m:ctrlPr>
                                      </m:sSubPr>
                                      <m:e>
                                        <m:r>
                                          <a:rPr lang="en-US" sz="2000">
                                            <a:effectLst/>
                                            <a:latin typeface="Cambria Math" panose="02040503050406030204" pitchFamily="18" charset="0"/>
                                            <a:sym typeface="Symbol" panose="05050102010706020507" pitchFamily="18" charset="2"/>
                                          </a:rPr>
                                          <m:t></m:t>
                                        </m:r>
                                        <m:r>
                                          <a:rPr lang="en-US" sz="2000">
                                            <a:effectLst/>
                                            <a:latin typeface="Cambria Math" panose="02040503050406030204" pitchFamily="18" charset="0"/>
                                          </a:rPr>
                                          <m:t>𝒈</m:t>
                                        </m:r>
                                      </m:e>
                                      <m:sub>
                                        <m:r>
                                          <a:rPr lang="en-US" sz="2000">
                                            <a:effectLst/>
                                            <a:latin typeface="Cambria Math" panose="02040503050406030204" pitchFamily="18" charset="0"/>
                                          </a:rPr>
                                          <m:t>𝟑</m:t>
                                        </m:r>
                                      </m:sub>
                                    </m:sSub>
                                    <m:r>
                                      <a:rPr lang="en-US" sz="2000">
                                        <a:effectLst/>
                                        <a:latin typeface="Cambria Math" panose="02040503050406030204" pitchFamily="18" charset="0"/>
                                      </a:rPr>
                                      <m:t>+</m:t>
                                    </m:r>
                                    <m:sSub>
                                      <m:sSubPr>
                                        <m:ctrlPr>
                                          <a:rPr lang="en-US" sz="2000" i="1">
                                            <a:effectLst/>
                                            <a:latin typeface="Cambria Math" panose="02040503050406030204" pitchFamily="18" charset="0"/>
                                          </a:rPr>
                                        </m:ctrlPr>
                                      </m:sSubPr>
                                      <m:e>
                                        <m:r>
                                          <a:rPr lang="en-US" sz="2000">
                                            <a:effectLst/>
                                            <a:latin typeface="Cambria Math" panose="02040503050406030204" pitchFamily="18" charset="0"/>
                                            <a:sym typeface="Symbol" panose="05050102010706020507" pitchFamily="18" charset="2"/>
                                          </a:rPr>
                                          <m:t></m:t>
                                        </m:r>
                                        <m:r>
                                          <a:rPr lang="en-US" sz="2000">
                                            <a:effectLst/>
                                            <a:latin typeface="Cambria Math" panose="02040503050406030204" pitchFamily="18" charset="0"/>
                                          </a:rPr>
                                          <m:t>𝒈</m:t>
                                        </m:r>
                                      </m:e>
                                      <m:sub>
                                        <m:r>
                                          <a:rPr lang="en-US" sz="2000">
                                            <a:effectLst/>
                                            <a:latin typeface="Cambria Math" panose="02040503050406030204" pitchFamily="18" charset="0"/>
                                          </a:rPr>
                                          <m:t>𝟒</m:t>
                                        </m:r>
                                      </m:sub>
                                    </m:sSub>
                                    <m:r>
                                      <a:rPr lang="en-US" sz="2000">
                                        <a:effectLst/>
                                        <a:latin typeface="Cambria Math" panose="02040503050406030204" pitchFamily="18" charset="0"/>
                                      </a:rPr>
                                      <m:t>+</m:t>
                                    </m:r>
                                    <m:sSub>
                                      <m:sSubPr>
                                        <m:ctrlPr>
                                          <a:rPr lang="en-US" sz="2000" i="1">
                                            <a:effectLst/>
                                            <a:latin typeface="Cambria Math" panose="02040503050406030204" pitchFamily="18" charset="0"/>
                                          </a:rPr>
                                        </m:ctrlPr>
                                      </m:sSubPr>
                                      <m:e>
                                        <m:r>
                                          <a:rPr lang="en-US" sz="2000">
                                            <a:effectLst/>
                                            <a:latin typeface="Cambria Math" panose="02040503050406030204" pitchFamily="18" charset="0"/>
                                            <a:sym typeface="Symbol" panose="05050102010706020507" pitchFamily="18" charset="2"/>
                                          </a:rPr>
                                          <m:t></m:t>
                                        </m:r>
                                        <m:r>
                                          <a:rPr lang="en-US" sz="2000">
                                            <a:effectLst/>
                                            <a:latin typeface="Cambria Math" panose="02040503050406030204" pitchFamily="18" charset="0"/>
                                          </a:rPr>
                                          <m:t>𝒈</m:t>
                                        </m:r>
                                      </m:e>
                                      <m:sub>
                                        <m:r>
                                          <a:rPr lang="en-US" sz="2000">
                                            <a:effectLst/>
                                            <a:latin typeface="Cambria Math" panose="02040503050406030204" pitchFamily="18" charset="0"/>
                                          </a:rPr>
                                          <m:t>𝟓</m:t>
                                        </m:r>
                                      </m:sub>
                                    </m:sSub>
                                  </m:num>
                                  <m:den>
                                    <m:r>
                                      <a:rPr lang="en-US" sz="2000">
                                        <a:effectLst/>
                                        <a:latin typeface="Cambria Math" panose="02040503050406030204" pitchFamily="18" charset="0"/>
                                      </a:rPr>
                                      <m:t>𝟓</m:t>
                                    </m:r>
                                  </m:den>
                                </m:f>
                                <m:r>
                                  <a:rPr lang="en-US" sz="2000">
                                    <a:effectLst/>
                                    <a:latin typeface="Cambria Math" panose="02040503050406030204" pitchFamily="18" charset="0"/>
                                  </a:rPr>
                                  <m:t>=…</m:t>
                                </m:r>
                              </m:oMath>
                            </m:oMathPara>
                          </a14:m>
                          <a:endParaRPr lang="en-US" sz="2000" dirty="0">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4838276"/>
                      </a:ext>
                    </a:extLst>
                  </a:tr>
                  <a:tr h="300177">
                    <a:tc>
                      <a:txBody>
                        <a:bodyPr/>
                        <a:lstStyle/>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Kết quả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5">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panose="02040503050406030204" pitchFamily="18" charset="0"/>
                                  </a:rPr>
                                  <m:t>𝑔</m:t>
                                </m:r>
                                <m:r>
                                  <a:rPr lang="en-US" sz="2000">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en-US" sz="2000">
                                        <a:effectLst/>
                                        <a:latin typeface="Cambria Math" panose="02040503050406030204" pitchFamily="18" charset="0"/>
                                      </a:rPr>
                                      <m:t>𝑔</m:t>
                                    </m:r>
                                  </m:e>
                                </m:acc>
                                <m:r>
                                  <a:rPr lang="en-US" sz="2000">
                                    <a:effectLst/>
                                    <a:latin typeface="Cambria Math" panose="02040503050406030204" pitchFamily="18" charset="0"/>
                                  </a:rPr>
                                  <m:t>±∆</m:t>
                                </m:r>
                                <m:r>
                                  <a:rPr lang="en-US" sz="2000">
                                    <a:effectLst/>
                                    <a:latin typeface="Cambria Math" panose="02040503050406030204" pitchFamily="18" charset="0"/>
                                  </a:rPr>
                                  <m:t>𝑔</m:t>
                                </m:r>
                                <m:r>
                                  <a:rPr lang="en-US" sz="2000">
                                    <a:effectLst/>
                                    <a:latin typeface="Cambria Math" panose="02040503050406030204" pitchFamily="18" charset="0"/>
                                  </a:rPr>
                                  <m:t>=…</m:t>
                                </m:r>
                              </m:oMath>
                            </m:oMathPara>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5164351"/>
                      </a:ext>
                    </a:extLst>
                  </a:tr>
                </a:tbl>
              </a:graphicData>
            </a:graphic>
          </p:graphicFrame>
        </mc:Choice>
        <mc:Fallback>
          <p:graphicFrame>
            <p:nvGraphicFramePr>
              <p:cNvPr id="2" name="Table 1">
                <a:extLst>
                  <a:ext uri="{FF2B5EF4-FFF2-40B4-BE49-F238E27FC236}">
                    <a16:creationId xmlns:a16="http://schemas.microsoft.com/office/drawing/2014/main" id="{B84B6269-3159-FFA9-9CA1-84111036CDCA}"/>
                  </a:ext>
                </a:extLst>
              </p:cNvPr>
              <p:cNvGraphicFramePr>
                <a:graphicFrameLocks noGrp="1"/>
              </p:cNvGraphicFramePr>
              <p:nvPr>
                <p:extLst>
                  <p:ext uri="{D42A27DB-BD31-4B8C-83A1-F6EECF244321}">
                    <p14:modId xmlns:p14="http://schemas.microsoft.com/office/powerpoint/2010/main" val="41989052"/>
                  </p:ext>
                </p:extLst>
              </p:nvPr>
            </p:nvGraphicFramePr>
            <p:xfrm>
              <a:off x="273242" y="1777824"/>
              <a:ext cx="11472060" cy="4837308"/>
            </p:xfrm>
            <a:graphic>
              <a:graphicData uri="http://schemas.openxmlformats.org/drawingml/2006/table">
                <a:tbl>
                  <a:tblPr firstRow="1" firstCol="1" bandRow="1">
                    <a:tableStyleId>{93296810-A885-4BE3-A3E7-6D5BEEA58F35}</a:tableStyleId>
                  </a:tblPr>
                  <a:tblGrid>
                    <a:gridCol w="4537857">
                      <a:extLst>
                        <a:ext uri="{9D8B030D-6E8A-4147-A177-3AD203B41FA5}">
                          <a16:colId xmlns:a16="http://schemas.microsoft.com/office/drawing/2014/main" val="1368186965"/>
                        </a:ext>
                      </a:extLst>
                    </a:gridCol>
                    <a:gridCol w="1371600">
                      <a:extLst>
                        <a:ext uri="{9D8B030D-6E8A-4147-A177-3AD203B41FA5}">
                          <a16:colId xmlns:a16="http://schemas.microsoft.com/office/drawing/2014/main" val="2156627568"/>
                        </a:ext>
                      </a:extLst>
                    </a:gridCol>
                    <a:gridCol w="1524000">
                      <a:extLst>
                        <a:ext uri="{9D8B030D-6E8A-4147-A177-3AD203B41FA5}">
                          <a16:colId xmlns:a16="http://schemas.microsoft.com/office/drawing/2014/main" val="620058371"/>
                        </a:ext>
                      </a:extLst>
                    </a:gridCol>
                    <a:gridCol w="1447800">
                      <a:extLst>
                        <a:ext uri="{9D8B030D-6E8A-4147-A177-3AD203B41FA5}">
                          <a16:colId xmlns:a16="http://schemas.microsoft.com/office/drawing/2014/main" val="719290205"/>
                        </a:ext>
                      </a:extLst>
                    </a:gridCol>
                    <a:gridCol w="1295400">
                      <a:extLst>
                        <a:ext uri="{9D8B030D-6E8A-4147-A177-3AD203B41FA5}">
                          <a16:colId xmlns:a16="http://schemas.microsoft.com/office/drawing/2014/main" val="1727058620"/>
                        </a:ext>
                      </a:extLst>
                    </a:gridCol>
                    <a:gridCol w="1295403">
                      <a:extLst>
                        <a:ext uri="{9D8B030D-6E8A-4147-A177-3AD203B41FA5}">
                          <a16:colId xmlns:a16="http://schemas.microsoft.com/office/drawing/2014/main" val="1150926014"/>
                        </a:ext>
                      </a:extLst>
                    </a:gridCol>
                  </a:tblGrid>
                  <a:tr h="672910">
                    <a:tc rowSpan="2">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Đại lượng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5">
                      <a:txBody>
                        <a:bodyPr/>
                        <a:lstStyle/>
                        <a:p>
                          <a:pPr marL="0" marR="0" algn="ctr">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endParaRPr lang="en-US" sz="20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t (s)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237852"/>
                      </a:ext>
                    </a:extLst>
                  </a:tr>
                  <a:tr h="350750">
                    <a:tc vMerge="1">
                      <a:txBody>
                        <a:bodyPr/>
                        <a:lstStyle/>
                        <a:p>
                          <a:endParaRPr lang="en-US"/>
                        </a:p>
                      </a:txBody>
                      <a:tcPr/>
                    </a:tc>
                    <a:tc>
                      <a:txBody>
                        <a:bodyPr/>
                        <a:lstStyle/>
                        <a:p>
                          <a:pPr marL="0" marR="0" algn="ctr">
                            <a:lnSpc>
                              <a:spcPct val="115000"/>
                            </a:lnSpc>
                            <a:spcBef>
                              <a:spcPts val="0"/>
                            </a:spcBef>
                            <a:spcAft>
                              <a:spcPts val="0"/>
                            </a:spcAft>
                          </a:pPr>
                          <a:r>
                            <a:rPr lang="pt-BR" sz="2000" b="1" dirty="0">
                              <a:effectLst/>
                              <a:latin typeface="Times New Roman" panose="02020603050405020304" pitchFamily="18" charset="0"/>
                              <a:cs typeface="Times New Roman" panose="02020603050405020304" pitchFamily="18" charset="0"/>
                            </a:rPr>
                            <a:t>Lần 1</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effectLst/>
                              <a:latin typeface="Times New Roman" panose="02020603050405020304" pitchFamily="18" charset="0"/>
                              <a:cs typeface="Times New Roman" panose="02020603050405020304" pitchFamily="18" charset="0"/>
                            </a:rPr>
                            <a:t>Lần 2</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effectLst/>
                              <a:latin typeface="Times New Roman" panose="02020603050405020304" pitchFamily="18" charset="0"/>
                              <a:cs typeface="Times New Roman" panose="02020603050405020304" pitchFamily="18" charset="0"/>
                            </a:rPr>
                            <a:t>Lần 3</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effectLst/>
                              <a:latin typeface="Times New Roman" panose="02020603050405020304" pitchFamily="18" charset="0"/>
                              <a:cs typeface="Times New Roman" panose="02020603050405020304" pitchFamily="18" charset="0"/>
                            </a:rPr>
                            <a:t>Lần 4</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effectLst/>
                              <a:latin typeface="Times New Roman" panose="02020603050405020304" pitchFamily="18" charset="0"/>
                              <a:cs typeface="Times New Roman" panose="02020603050405020304" pitchFamily="18" charset="0"/>
                            </a:rPr>
                            <a:t>Lần 5</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1314984"/>
                      </a:ext>
                    </a:extLst>
                  </a:tr>
                  <a:tr h="322390">
                    <a:tc>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s = 0,4m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160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4294819"/>
                      </a:ext>
                    </a:extLst>
                  </a:tr>
                  <a:tr h="506349">
                    <a:tc>
                      <a:txBody>
                        <a:bodyPr/>
                        <a:lstStyle/>
                        <a:p>
                          <a:endParaRPr lang="en-US"/>
                        </a:p>
                      </a:txBody>
                      <a:tcPr marL="68580" marR="68580" marT="0" marB="0">
                        <a:blipFill>
                          <a:blip r:embed="rId6"/>
                          <a:stretch>
                            <a:fillRect l="-134" t="-277108" r="-153289" b="-615663"/>
                          </a:stretch>
                        </a:blipFill>
                      </a:tcPr>
                    </a:tc>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6585198"/>
                      </a:ext>
                    </a:extLst>
                  </a:tr>
                  <a:tr h="1121584">
                    <a:tc>
                      <a:txBody>
                        <a:bodyPr/>
                        <a:lstStyle/>
                        <a:p>
                          <a:endParaRPr lang="en-US"/>
                        </a:p>
                      </a:txBody>
                      <a:tcPr marL="68580" marR="68580" marT="0" marB="0">
                        <a:blipFill>
                          <a:blip r:embed="rId6"/>
                          <a:stretch>
                            <a:fillRect l="-134" t="-169189" r="-153289" b="-176216"/>
                          </a:stretch>
                        </a:blipFill>
                      </a:tcPr>
                    </a:tc>
                    <a:tc gridSpan="5">
                      <a:txBody>
                        <a:bodyPr/>
                        <a:lstStyle/>
                        <a:p>
                          <a:endParaRPr lang="en-US"/>
                        </a:p>
                      </a:txBody>
                      <a:tcPr marL="68580" marR="68580" marT="0" marB="0">
                        <a:blipFill>
                          <a:blip r:embed="rId6"/>
                          <a:stretch>
                            <a:fillRect l="-65554" t="-169189" r="-351" b="-176216"/>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1475015"/>
                      </a:ext>
                    </a:extLst>
                  </a:tr>
                  <a:tr h="671957">
                    <a:tc>
                      <a:txBody>
                        <a:bodyPr/>
                        <a:lstStyle/>
                        <a:p>
                          <a:endParaRPr lang="en-US"/>
                        </a:p>
                      </a:txBody>
                      <a:tcPr marL="68580" marR="68580" marT="0" marB="0">
                        <a:blipFill>
                          <a:blip r:embed="rId6"/>
                          <a:stretch>
                            <a:fillRect l="-134" t="-452727" r="-153289" b="-196364"/>
                          </a:stretch>
                        </a:blipFill>
                      </a:tcPr>
                    </a:tc>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effectLst/>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effectLst/>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txBody>
                      <a:tcPr marL="68580" marR="68580" marT="0" marB="0"/>
                    </a:tc>
                    <a:tc>
                      <a:txBody>
                        <a:bodyPr/>
                        <a:lstStyle/>
                        <a:p>
                          <a:r>
                            <a:rPr lang="en-US" sz="1600" dirty="0">
                              <a:effectLst/>
                            </a:rPr>
                            <a:t> </a:t>
                          </a:r>
                          <a:endParaRPr lang="en-US" dirty="0"/>
                        </a:p>
                      </a:txBody>
                      <a:tcPr marL="68580" marR="68580" marT="0" marB="0"/>
                    </a:tc>
                    <a:extLst>
                      <a:ext uri="{0D108BD9-81ED-4DB2-BD59-A6C34878D82A}">
                        <a16:rowId xmlns:a16="http://schemas.microsoft.com/office/drawing/2014/main" val="333672853"/>
                      </a:ext>
                    </a:extLst>
                  </a:tr>
                  <a:tr h="840848">
                    <a:tc>
                      <a:txBody>
                        <a:bodyPr/>
                        <a:lstStyle/>
                        <a:p>
                          <a:endParaRPr lang="en-US"/>
                        </a:p>
                      </a:txBody>
                      <a:tcPr marL="68580" marR="68580" marT="0" marB="0">
                        <a:blipFill>
                          <a:blip r:embed="rId6"/>
                          <a:stretch>
                            <a:fillRect l="-134" t="-440580" r="-153289" b="-56522"/>
                          </a:stretch>
                        </a:blipFill>
                      </a:tcPr>
                    </a:tc>
                    <a:tc gridSpan="5">
                      <a:txBody>
                        <a:bodyPr/>
                        <a:lstStyle/>
                        <a:p>
                          <a:endParaRPr lang="en-US"/>
                        </a:p>
                      </a:txBody>
                      <a:tcPr marL="68580" marR="68580" marT="0" marB="0">
                        <a:blipFill>
                          <a:blip r:embed="rId6"/>
                          <a:stretch>
                            <a:fillRect l="-65554" t="-440580" r="-351" b="-56522"/>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4838276"/>
                      </a:ext>
                    </a:extLst>
                  </a:tr>
                  <a:tr h="350520">
                    <a:tc>
                      <a:txBody>
                        <a:bodyPr/>
                        <a:lstStyle/>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Kết quả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5">
                      <a:txBody>
                        <a:bodyPr/>
                        <a:lstStyle/>
                        <a:p>
                          <a:endParaRPr lang="en-US"/>
                        </a:p>
                      </a:txBody>
                      <a:tcPr marL="68580" marR="68580" marT="0" marB="0">
                        <a:blipFill>
                          <a:blip r:embed="rId6"/>
                          <a:stretch>
                            <a:fillRect l="-65554" t="-1286207" r="-351" b="-34483"/>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5164351"/>
                      </a:ext>
                    </a:extLst>
                  </a:tr>
                </a:tbl>
              </a:graphicData>
            </a:graphic>
          </p:graphicFrame>
        </mc:Fallback>
      </mc:AlternateContent>
    </p:spTree>
    <p:extLst>
      <p:ext uri="{BB962C8B-B14F-4D97-AF65-F5344CB8AC3E}">
        <p14:creationId xmlns:p14="http://schemas.microsoft.com/office/powerpoint/2010/main" val="243113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B3737109-4692-47F2-AB1A-21FCCC93F670}"/>
              </a:ext>
            </a:extLst>
          </p:cNvPr>
          <p:cNvSpPr txBox="1">
            <a:spLocks noChangeArrowheads="1"/>
          </p:cNvSpPr>
          <p:nvPr/>
        </p:nvSpPr>
        <p:spPr bwMode="auto">
          <a:xfrm>
            <a:off x="433963" y="643670"/>
            <a:ext cx="5635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5.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D219A1C0-44AA-4265-BE13-419997C264B7}"/>
              </a:ext>
            </a:extLst>
          </p:cNvPr>
          <p:cNvGrpSpPr/>
          <p:nvPr/>
        </p:nvGrpSpPr>
        <p:grpSpPr>
          <a:xfrm>
            <a:off x="-29497" y="65600"/>
            <a:ext cx="8603569" cy="542538"/>
            <a:chOff x="74035" y="2231322"/>
            <a:chExt cx="8550261" cy="757342"/>
          </a:xfrm>
        </p:grpSpPr>
        <p:grpSp>
          <p:nvGrpSpPr>
            <p:cNvPr id="7" name="Group 70">
              <a:extLst>
                <a:ext uri="{FF2B5EF4-FFF2-40B4-BE49-F238E27FC236}">
                  <a16:creationId xmlns:a16="http://schemas.microsoft.com/office/drawing/2014/main" id="{D5C7ACB5-BADE-4942-8F86-3BC8A2AE7811}"/>
                </a:ext>
              </a:extLst>
            </p:cNvPr>
            <p:cNvGrpSpPr>
              <a:grpSpLocks/>
            </p:cNvGrpSpPr>
            <p:nvPr/>
          </p:nvGrpSpPr>
          <p:grpSpPr bwMode="auto">
            <a:xfrm>
              <a:off x="286108" y="2280389"/>
              <a:ext cx="6935662" cy="708275"/>
              <a:chOff x="564747" y="3403331"/>
              <a:chExt cx="3571542" cy="1364238"/>
            </a:xfrm>
          </p:grpSpPr>
          <p:pic>
            <p:nvPicPr>
              <p:cNvPr id="10" name="Picture 9" descr="empty-green-rectangle">
                <a:extLst>
                  <a:ext uri="{FF2B5EF4-FFF2-40B4-BE49-F238E27FC236}">
                    <a16:creationId xmlns:a16="http://schemas.microsoft.com/office/drawing/2014/main" id="{4526DB96-2235-4F2B-A406-8F27EEAA0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571542"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2A3A9A09-548C-411F-ABEA-9188AFCF4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A35A87C6-0C43-4501-9D81-FA85AB0E47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9A333F39-DB8B-4043-8191-3BE1F461BFD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tốc</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rơi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do</a:t>
              </a:r>
              <a:endPar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9" name="TextBox 18">
            <a:extLst>
              <a:ext uri="{FF2B5EF4-FFF2-40B4-BE49-F238E27FC236}">
                <a16:creationId xmlns:a16="http://schemas.microsoft.com/office/drawing/2014/main" id="{11035649-ECE7-42FD-82B5-0D5F645F19C3}"/>
              </a:ext>
            </a:extLst>
          </p:cNvPr>
          <p:cNvSpPr txBox="1"/>
          <p:nvPr/>
        </p:nvSpPr>
        <p:spPr>
          <a:xfrm>
            <a:off x="1320972" y="1246935"/>
            <a:ext cx="10088651" cy="523220"/>
          </a:xfrm>
          <a:prstGeom prst="rect">
            <a:avLst/>
          </a:prstGeom>
          <a:noFill/>
        </p:spPr>
        <p:txBody>
          <a:bodyPr wrap="square">
            <a:spAutoFit/>
          </a:bodyPr>
          <a:lstStyle/>
          <a:p>
            <a:pPr algn="ct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s = 1,2m</a:t>
            </a:r>
            <a:endPar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 name="Picture 4" descr="empty-blue-rectangle">
            <a:extLst>
              <a:ext uri="{FF2B5EF4-FFF2-40B4-BE49-F238E27FC236}">
                <a16:creationId xmlns:a16="http://schemas.microsoft.com/office/drawing/2014/main" id="{63A8ED61-93AD-4807-BC8C-E73520ABCD99}"/>
              </a:ext>
            </a:extLst>
          </p:cNvPr>
          <p:cNvPicPr>
            <a:picLocks noChangeAspect="1" noChangeArrowheads="1"/>
          </p:cNvPicPr>
          <p:nvPr/>
        </p:nvPicPr>
        <p:blipFill>
          <a:blip r:embed="rId5">
            <a:duotone>
              <a:schemeClr val="accent4">
                <a:shade val="45000"/>
                <a:satMod val="135000"/>
              </a:schemeClr>
              <a:prstClr val="white"/>
            </a:duotone>
          </a:blip>
          <a:srcRect/>
          <a:stretch>
            <a:fillRect/>
          </a:stretch>
        </p:blipFill>
        <p:spPr bwMode="auto">
          <a:xfrm>
            <a:off x="990600" y="1245902"/>
            <a:ext cx="10767437" cy="507388"/>
          </a:xfrm>
          <a:prstGeom prst="rect">
            <a:avLst/>
          </a:prstGeom>
          <a:noFill/>
          <a:ln w="9525">
            <a:noFill/>
            <a:miter lim="800000"/>
            <a:headEnd/>
            <a:tailEnd/>
          </a:ln>
        </p:spPr>
      </p:pic>
      <mc:AlternateContent xmlns:mc="http://schemas.openxmlformats.org/markup-compatibility/2006">
        <mc:Choice xmlns:a14="http://schemas.microsoft.com/office/drawing/2010/main" Requires="a14">
          <p:graphicFrame>
            <p:nvGraphicFramePr>
              <p:cNvPr id="2" name="Table 1">
                <a:extLst>
                  <a:ext uri="{FF2B5EF4-FFF2-40B4-BE49-F238E27FC236}">
                    <a16:creationId xmlns:a16="http://schemas.microsoft.com/office/drawing/2014/main" id="{B84B6269-3159-FFA9-9CA1-84111036CDCA}"/>
                  </a:ext>
                </a:extLst>
              </p:cNvPr>
              <p:cNvGraphicFramePr>
                <a:graphicFrameLocks noGrp="1"/>
              </p:cNvGraphicFramePr>
              <p:nvPr>
                <p:extLst>
                  <p:ext uri="{D42A27DB-BD31-4B8C-83A1-F6EECF244321}">
                    <p14:modId xmlns:p14="http://schemas.microsoft.com/office/powerpoint/2010/main" val="697538744"/>
                  </p:ext>
                </p:extLst>
              </p:nvPr>
            </p:nvGraphicFramePr>
            <p:xfrm>
              <a:off x="273242" y="1777824"/>
              <a:ext cx="11472060" cy="4837308"/>
            </p:xfrm>
            <a:graphic>
              <a:graphicData uri="http://schemas.openxmlformats.org/drawingml/2006/table">
                <a:tbl>
                  <a:tblPr firstRow="1" firstCol="1" bandRow="1">
                    <a:tableStyleId>{93296810-A885-4BE3-A3E7-6D5BEEA58F35}</a:tableStyleId>
                  </a:tblPr>
                  <a:tblGrid>
                    <a:gridCol w="4537857">
                      <a:extLst>
                        <a:ext uri="{9D8B030D-6E8A-4147-A177-3AD203B41FA5}">
                          <a16:colId xmlns:a16="http://schemas.microsoft.com/office/drawing/2014/main" val="1368186965"/>
                        </a:ext>
                      </a:extLst>
                    </a:gridCol>
                    <a:gridCol w="1371600">
                      <a:extLst>
                        <a:ext uri="{9D8B030D-6E8A-4147-A177-3AD203B41FA5}">
                          <a16:colId xmlns:a16="http://schemas.microsoft.com/office/drawing/2014/main" val="2156627568"/>
                        </a:ext>
                      </a:extLst>
                    </a:gridCol>
                    <a:gridCol w="1524000">
                      <a:extLst>
                        <a:ext uri="{9D8B030D-6E8A-4147-A177-3AD203B41FA5}">
                          <a16:colId xmlns:a16="http://schemas.microsoft.com/office/drawing/2014/main" val="620058371"/>
                        </a:ext>
                      </a:extLst>
                    </a:gridCol>
                    <a:gridCol w="1447800">
                      <a:extLst>
                        <a:ext uri="{9D8B030D-6E8A-4147-A177-3AD203B41FA5}">
                          <a16:colId xmlns:a16="http://schemas.microsoft.com/office/drawing/2014/main" val="719290205"/>
                        </a:ext>
                      </a:extLst>
                    </a:gridCol>
                    <a:gridCol w="1295400">
                      <a:extLst>
                        <a:ext uri="{9D8B030D-6E8A-4147-A177-3AD203B41FA5}">
                          <a16:colId xmlns:a16="http://schemas.microsoft.com/office/drawing/2014/main" val="1727058620"/>
                        </a:ext>
                      </a:extLst>
                    </a:gridCol>
                    <a:gridCol w="1295403">
                      <a:extLst>
                        <a:ext uri="{9D8B030D-6E8A-4147-A177-3AD203B41FA5}">
                          <a16:colId xmlns:a16="http://schemas.microsoft.com/office/drawing/2014/main" val="1150926014"/>
                        </a:ext>
                      </a:extLst>
                    </a:gridCol>
                  </a:tblGrid>
                  <a:tr h="576290">
                    <a:tc rowSpan="2">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Đại lượng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5">
                      <a:txBody>
                        <a:bodyPr/>
                        <a:lstStyle/>
                        <a:p>
                          <a:pPr marL="0" marR="0" algn="ctr">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endParaRPr lang="en-US" sz="20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t (s)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237852"/>
                      </a:ext>
                    </a:extLst>
                  </a:tr>
                  <a:tr h="350750">
                    <a:tc vMerge="1">
                      <a:txBody>
                        <a:bodyPr/>
                        <a:lstStyle/>
                        <a:p>
                          <a:endParaRPr lang="en-US"/>
                        </a:p>
                      </a:txBody>
                      <a:tcP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1</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2</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3</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4</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1600" b="1" dirty="0">
                              <a:effectLst/>
                              <a:latin typeface="Times New Roman" panose="02020603050405020304" pitchFamily="18" charset="0"/>
                              <a:cs typeface="Times New Roman" panose="02020603050405020304" pitchFamily="18" charset="0"/>
                            </a:rPr>
                            <a:t>Lần 5</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1314984"/>
                      </a:ext>
                    </a:extLst>
                  </a:tr>
                  <a:tr h="276114">
                    <a:tc>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s = 0,4m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160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4294819"/>
                      </a:ext>
                    </a:extLst>
                  </a:tr>
                  <a:tr h="433543">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Gia </a:t>
                          </a:r>
                          <a:r>
                            <a:rPr lang="en-US" sz="2000" dirty="0" err="1">
                              <a:effectLst/>
                              <a:latin typeface="Times New Roman" panose="02020603050405020304" pitchFamily="18" charset="0"/>
                              <a:cs typeface="Times New Roman" panose="02020603050405020304" pitchFamily="18" charset="0"/>
                            </a:rPr>
                            <a:t>tốc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cs typeface="Times New Roman" panose="02020603050405020304" pitchFamily="18" charset="0"/>
                            </a:rPr>
                            <a:t> </a:t>
                          </a:r>
                          <a14:m>
                            <m:oMath xmlns:m="http://schemas.openxmlformats.org/officeDocument/2006/math">
                              <m:r>
                                <a:rPr lang="vi-VN" sz="2000">
                                  <a:effectLst/>
                                  <a:latin typeface="Cambria Math" panose="02040503050406030204" pitchFamily="18" charset="0"/>
                                </a:rPr>
                                <m:t>𝒈</m:t>
                              </m:r>
                              <m:r>
                                <a:rPr lang="vi-VN" sz="2000">
                                  <a:effectLst/>
                                  <a:latin typeface="Cambria Math" panose="02040503050406030204" pitchFamily="18" charset="0"/>
                                </a:rPr>
                                <m:t>=</m:t>
                              </m:r>
                              <m:f>
                                <m:fPr>
                                  <m:ctrlPr>
                                    <a:rPr lang="en-US" sz="2000" i="1">
                                      <a:effectLst/>
                                      <a:latin typeface="Cambria Math" panose="02040503050406030204" pitchFamily="18" charset="0"/>
                                    </a:rPr>
                                  </m:ctrlPr>
                                </m:fPr>
                                <m:num>
                                  <m:r>
                                    <a:rPr lang="vi-VN" sz="2000">
                                      <a:effectLst/>
                                      <a:latin typeface="Cambria Math" panose="02040503050406030204" pitchFamily="18" charset="0"/>
                                    </a:rPr>
                                    <m:t>𝟐</m:t>
                                  </m:r>
                                  <m:r>
                                    <a:rPr lang="vi-VN" sz="2000">
                                      <a:effectLst/>
                                      <a:latin typeface="Cambria Math" panose="02040503050406030204" pitchFamily="18" charset="0"/>
                                    </a:rPr>
                                    <m:t>𝒔</m:t>
                                  </m:r>
                                </m:num>
                                <m:den>
                                  <m:sSup>
                                    <m:sSupPr>
                                      <m:ctrlPr>
                                        <a:rPr lang="en-US" sz="2000" i="1">
                                          <a:effectLst/>
                                          <a:latin typeface="Cambria Math" panose="02040503050406030204" pitchFamily="18" charset="0"/>
                                        </a:rPr>
                                      </m:ctrlPr>
                                    </m:sSupPr>
                                    <m:e>
                                      <m:r>
                                        <a:rPr lang="vi-VN" sz="2000">
                                          <a:effectLst/>
                                          <a:latin typeface="Cambria Math" panose="02040503050406030204" pitchFamily="18" charset="0"/>
                                        </a:rPr>
                                        <m:t>𝒕</m:t>
                                      </m:r>
                                    </m:e>
                                    <m:sup>
                                      <m:r>
                                        <a:rPr lang="vi-VN" sz="2000">
                                          <a:effectLst/>
                                          <a:latin typeface="Cambria Math" panose="02040503050406030204" pitchFamily="18" charset="0"/>
                                        </a:rPr>
                                        <m:t>𝟐</m:t>
                                      </m:r>
                                    </m:sup>
                                  </m:sSup>
                                </m:den>
                              </m:f>
                            </m:oMath>
                          </a14:m>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6585198"/>
                      </a:ext>
                    </a:extLst>
                  </a:tr>
                  <a:tr h="1121584">
                    <a:tc>
                      <a:txBody>
                        <a:bodyPr/>
                        <a:lstStyle/>
                        <a:p>
                          <a:pPr marL="0" marR="0" algn="ctr">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Giá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tốc</a:t>
                          </a:r>
                          <a:r>
                            <a:rPr lang="en-US" sz="2000" dirty="0">
                              <a:effectLst/>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effectLst/>
                                      <a:latin typeface="Cambria Math" panose="02040503050406030204" pitchFamily="18" charset="0"/>
                                    </a:rPr>
                                  </m:ctrlPr>
                                </m:accPr>
                                <m:e>
                                  <m:r>
                                    <a:rPr lang="en-US" sz="2000">
                                      <a:effectLst/>
                                      <a:latin typeface="Cambria Math" panose="02040503050406030204" pitchFamily="18" charset="0"/>
                                    </a:rPr>
                                    <m:t>𝒈</m:t>
                                  </m:r>
                                </m:e>
                              </m:acc>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5">
                      <a:txBody>
                        <a:bodyPr/>
                        <a:lstStyle/>
                        <a:p>
                          <a:pPr marL="0" marR="0" algn="just">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p>
                        <a:p>
                          <a:pPr marL="0" marR="0" algn="l">
                            <a:lnSpc>
                              <a:spcPct val="115000"/>
                            </a:lnSpc>
                            <a:spcBef>
                              <a:spcPts val="0"/>
                            </a:spcBef>
                            <a:spcAft>
                              <a:spcPts val="0"/>
                            </a:spcAft>
                          </a:pPr>
                          <a14:m>
                            <m:oMath xmlns:m="http://schemas.openxmlformats.org/officeDocument/2006/math">
                              <m:acc>
                                <m:accPr>
                                  <m:chr m:val="̅"/>
                                  <m:ctrlPr>
                                    <a:rPr lang="en-US" sz="2000" i="1">
                                      <a:solidFill>
                                        <a:schemeClr val="accent6">
                                          <a:lumMod val="50000"/>
                                        </a:schemeClr>
                                      </a:solidFill>
                                      <a:effectLst/>
                                      <a:latin typeface="Cambria Math" panose="02040503050406030204" pitchFamily="18" charset="0"/>
                                    </a:rPr>
                                  </m:ctrlPr>
                                </m:accPr>
                                <m:e>
                                  <m:r>
                                    <a:rPr lang="en-US" sz="2000">
                                      <a:solidFill>
                                        <a:schemeClr val="accent6">
                                          <a:lumMod val="50000"/>
                                        </a:schemeClr>
                                      </a:solidFill>
                                      <a:effectLst/>
                                      <a:latin typeface="Cambria Math" panose="02040503050406030204" pitchFamily="18" charset="0"/>
                                    </a:rPr>
                                    <m:t>𝒈</m:t>
                                  </m:r>
                                </m:e>
                              </m:acc>
                              <m:r>
                                <a:rPr lang="en-US" sz="2000">
                                  <a:solidFill>
                                    <a:schemeClr val="accent6">
                                      <a:lumMod val="50000"/>
                                    </a:schemeClr>
                                  </a:solidFill>
                                  <a:effectLst/>
                                  <a:latin typeface="Cambria Math" panose="02040503050406030204" pitchFamily="18" charset="0"/>
                                </a:rPr>
                                <m:t>=</m:t>
                              </m:r>
                              <m:f>
                                <m:fPr>
                                  <m:ctrlPr>
                                    <a:rPr lang="en-US" sz="2000" i="1">
                                      <a:solidFill>
                                        <a:schemeClr val="accent6">
                                          <a:lumMod val="50000"/>
                                        </a:schemeClr>
                                      </a:solidFill>
                                      <a:effectLst/>
                                      <a:latin typeface="Cambria Math" panose="02040503050406030204" pitchFamily="18" charset="0"/>
                                    </a:rPr>
                                  </m:ctrlPr>
                                </m:fPr>
                                <m:num>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𝟏</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𝟐</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𝟑</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𝟒</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𝟓</m:t>
                                      </m:r>
                                    </m:sub>
                                  </m:sSub>
                                </m:num>
                                <m:den>
                                  <m:r>
                                    <a:rPr lang="en-US" sz="2000">
                                      <a:solidFill>
                                        <a:schemeClr val="accent6">
                                          <a:lumMod val="50000"/>
                                        </a:schemeClr>
                                      </a:solidFill>
                                      <a:effectLst/>
                                      <a:latin typeface="Cambria Math" panose="02040503050406030204" pitchFamily="18" charset="0"/>
                                    </a:rPr>
                                    <m:t>𝟓</m:t>
                                  </m:r>
                                </m:den>
                              </m:f>
                              <m:r>
                                <a:rPr lang="en-US" sz="2000">
                                  <a:solidFill>
                                    <a:schemeClr val="accent6">
                                      <a:lumMod val="50000"/>
                                    </a:schemeClr>
                                  </a:solidFill>
                                  <a:effectLst/>
                                  <a:latin typeface="Cambria Math" panose="02040503050406030204" pitchFamily="18" charset="0"/>
                                </a:rPr>
                                <m:t>=…</m:t>
                              </m:r>
                            </m:oMath>
                          </a14:m>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1475015"/>
                      </a:ext>
                    </a:extLst>
                  </a:tr>
                  <a:tr h="575475">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Sai </a:t>
                          </a: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tuyệt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tốc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sym typeface="Symbol" panose="05050102010706020507" pitchFamily="18" charset="2"/>
                            </a:rPr>
                            <a:t></a:t>
                          </a:r>
                          <a:r>
                            <a:rPr lang="en-US" sz="2000" dirty="0">
                              <a:effectLst/>
                              <a:latin typeface="Times New Roman" panose="02020603050405020304" pitchFamily="18" charset="0"/>
                              <a:cs typeface="Times New Roman" panose="02020603050405020304" pitchFamily="18" charset="0"/>
                            </a:rPr>
                            <a:t>g = </a:t>
                          </a:r>
                          <a14:m>
                            <m:oMath xmlns:m="http://schemas.openxmlformats.org/officeDocument/2006/math">
                              <m:d>
                                <m:dPr>
                                  <m:begChr m:val="|"/>
                                  <m:endChr m:val="|"/>
                                  <m:ctrlPr>
                                    <a:rPr lang="en-US" sz="2000" i="1">
                                      <a:effectLst/>
                                      <a:latin typeface="Cambria Math" panose="02040503050406030204" pitchFamily="18" charset="0"/>
                                    </a:rPr>
                                  </m:ctrlPr>
                                </m:dPr>
                                <m:e>
                                  <m:acc>
                                    <m:accPr>
                                      <m:chr m:val="̅"/>
                                      <m:ctrlPr>
                                        <a:rPr lang="en-US" sz="2000" i="1">
                                          <a:effectLst/>
                                          <a:latin typeface="Cambria Math" panose="02040503050406030204" pitchFamily="18" charset="0"/>
                                        </a:rPr>
                                      </m:ctrlPr>
                                    </m:accPr>
                                    <m:e>
                                      <m:r>
                                        <a:rPr lang="en-US" sz="2000">
                                          <a:effectLst/>
                                          <a:latin typeface="Cambria Math" panose="02040503050406030204" pitchFamily="18" charset="0"/>
                                        </a:rPr>
                                        <m:t>𝒈</m:t>
                                      </m:r>
                                    </m:e>
                                  </m:acc>
                                  <m:r>
                                    <a:rPr lang="en-US" sz="2000">
                                      <a:effectLst/>
                                      <a:latin typeface="Cambria Math" panose="02040503050406030204" pitchFamily="18" charset="0"/>
                                    </a:rPr>
                                    <m:t>−</m:t>
                                  </m:r>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𝒈</m:t>
                                      </m:r>
                                    </m:e>
                                    <m:sub>
                                      <m:r>
                                        <a:rPr lang="en-US" sz="2000">
                                          <a:effectLst/>
                                          <a:latin typeface="Cambria Math" panose="02040503050406030204" pitchFamily="18" charset="0"/>
                                        </a:rPr>
                                        <m:t>𝒊</m:t>
                                      </m:r>
                                    </m:sub>
                                  </m:sSub>
                                </m:e>
                              </m:d>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en-US" sz="1600"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672853"/>
                      </a:ext>
                    </a:extLst>
                  </a:tr>
                  <a:tr h="840848">
                    <a:tc>
                      <a:txBody>
                        <a:bodyPr/>
                        <a:lstStyle/>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Sai </a:t>
                          </a: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tuyệt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bình</a:t>
                          </a:r>
                          <a:r>
                            <a:rPr lang="en-US" sz="2000" dirty="0">
                              <a:effectLst/>
                              <a:latin typeface="Times New Roman" panose="02020603050405020304" pitchFamily="18" charset="0"/>
                              <a:cs typeface="Times New Roman" panose="02020603050405020304" pitchFamily="18" charset="0"/>
                            </a:rPr>
                            <a:t> </a:t>
                          </a:r>
                          <a14:m>
                            <m:oMath xmlns:m="http://schemas.openxmlformats.org/officeDocument/2006/math">
                              <m:r>
                                <a:rPr lang="en-US" sz="2000">
                                  <a:effectLst/>
                                  <a:latin typeface="Cambria Math" panose="02040503050406030204" pitchFamily="18" charset="0"/>
                                  <a:sym typeface="Symbol" panose="05050102010706020507" pitchFamily="18" charset="2"/>
                                </a:rPr>
                                <m:t></m:t>
                              </m:r>
                              <m:r>
                                <a:rPr lang="en-US" sz="2000">
                                  <a:effectLst/>
                                  <a:latin typeface="Cambria Math" panose="02040503050406030204" pitchFamily="18" charset="0"/>
                                </a:rPr>
                                <m:t>𝒈</m:t>
                              </m:r>
                            </m:oMath>
                          </a14:m>
                          <a:endParaRPr lang="en-US" sz="20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5">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smtClean="0">
                                    <a:solidFill>
                                      <a:schemeClr val="accent6">
                                        <a:lumMod val="50000"/>
                                      </a:schemeClr>
                                    </a:solidFill>
                                    <a:effectLst/>
                                    <a:latin typeface="Cambria Math" panose="02040503050406030204" pitchFamily="18" charset="0"/>
                                    <a:sym typeface="Symbol" panose="05050102010706020507" pitchFamily="18" charset="2"/>
                                  </a:rPr>
                                  <m:t></m:t>
                                </m:r>
                                <m:r>
                                  <a:rPr lang="en-US" sz="2000">
                                    <a:solidFill>
                                      <a:schemeClr val="accent6">
                                        <a:lumMod val="50000"/>
                                      </a:schemeClr>
                                    </a:solidFill>
                                    <a:effectLst/>
                                    <a:latin typeface="Cambria Math" panose="02040503050406030204" pitchFamily="18" charset="0"/>
                                  </a:rPr>
                                  <m:t>𝒈</m:t>
                                </m:r>
                                <m:r>
                                  <a:rPr lang="en-US" sz="2000">
                                    <a:solidFill>
                                      <a:schemeClr val="accent6">
                                        <a:lumMod val="50000"/>
                                      </a:schemeClr>
                                    </a:solidFill>
                                    <a:effectLst/>
                                    <a:latin typeface="Cambria Math" panose="02040503050406030204" pitchFamily="18" charset="0"/>
                                  </a:rPr>
                                  <m:t>=</m:t>
                                </m:r>
                                <m:f>
                                  <m:fPr>
                                    <m:ctrlPr>
                                      <a:rPr lang="en-US" sz="2000" i="1">
                                        <a:solidFill>
                                          <a:schemeClr val="accent6">
                                            <a:lumMod val="50000"/>
                                          </a:schemeClr>
                                        </a:solidFill>
                                        <a:effectLst/>
                                        <a:latin typeface="Cambria Math" panose="02040503050406030204" pitchFamily="18" charset="0"/>
                                      </a:rPr>
                                    </m:ctrlPr>
                                  </m:fPr>
                                  <m:num>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sym typeface="Symbol" panose="05050102010706020507" pitchFamily="18" charset="2"/>
                                          </a:rPr>
                                          <m:t></m:t>
                                        </m:r>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𝟏</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sym typeface="Symbol" panose="05050102010706020507" pitchFamily="18" charset="2"/>
                                          </a:rPr>
                                          <m:t></m:t>
                                        </m:r>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𝟐</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sym typeface="Symbol" panose="05050102010706020507" pitchFamily="18" charset="2"/>
                                          </a:rPr>
                                          <m:t></m:t>
                                        </m:r>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𝟑</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sym typeface="Symbol" panose="05050102010706020507" pitchFamily="18" charset="2"/>
                                          </a:rPr>
                                          <m:t></m:t>
                                        </m:r>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𝟒</m:t>
                                        </m:r>
                                      </m:sub>
                                    </m:sSub>
                                    <m:r>
                                      <a:rPr lang="en-US" sz="2000">
                                        <a:solidFill>
                                          <a:schemeClr val="accent6">
                                            <a:lumMod val="50000"/>
                                          </a:schemeClr>
                                        </a:solidFill>
                                        <a:effectLst/>
                                        <a:latin typeface="Cambria Math" panose="02040503050406030204" pitchFamily="18" charset="0"/>
                                      </a:rPr>
                                      <m:t>+</m:t>
                                    </m:r>
                                    <m:sSub>
                                      <m:sSubPr>
                                        <m:ctrlPr>
                                          <a:rPr lang="en-US" sz="2000" i="1">
                                            <a:solidFill>
                                              <a:schemeClr val="accent6">
                                                <a:lumMod val="50000"/>
                                              </a:schemeClr>
                                            </a:solidFill>
                                            <a:effectLst/>
                                            <a:latin typeface="Cambria Math" panose="02040503050406030204" pitchFamily="18" charset="0"/>
                                          </a:rPr>
                                        </m:ctrlPr>
                                      </m:sSubPr>
                                      <m:e>
                                        <m:r>
                                          <a:rPr lang="en-US" sz="2000">
                                            <a:solidFill>
                                              <a:schemeClr val="accent6">
                                                <a:lumMod val="50000"/>
                                              </a:schemeClr>
                                            </a:solidFill>
                                            <a:effectLst/>
                                            <a:latin typeface="Cambria Math" panose="02040503050406030204" pitchFamily="18" charset="0"/>
                                            <a:sym typeface="Symbol" panose="05050102010706020507" pitchFamily="18" charset="2"/>
                                          </a:rPr>
                                          <m:t></m:t>
                                        </m:r>
                                        <m:r>
                                          <a:rPr lang="en-US" sz="2000">
                                            <a:solidFill>
                                              <a:schemeClr val="accent6">
                                                <a:lumMod val="50000"/>
                                              </a:schemeClr>
                                            </a:solidFill>
                                            <a:effectLst/>
                                            <a:latin typeface="Cambria Math" panose="02040503050406030204" pitchFamily="18" charset="0"/>
                                          </a:rPr>
                                          <m:t>𝒈</m:t>
                                        </m:r>
                                      </m:e>
                                      <m:sub>
                                        <m:r>
                                          <a:rPr lang="en-US" sz="2000">
                                            <a:solidFill>
                                              <a:schemeClr val="accent6">
                                                <a:lumMod val="50000"/>
                                              </a:schemeClr>
                                            </a:solidFill>
                                            <a:effectLst/>
                                            <a:latin typeface="Cambria Math" panose="02040503050406030204" pitchFamily="18" charset="0"/>
                                          </a:rPr>
                                          <m:t>𝟓</m:t>
                                        </m:r>
                                      </m:sub>
                                    </m:sSub>
                                  </m:num>
                                  <m:den>
                                    <m:r>
                                      <a:rPr lang="en-US" sz="2000">
                                        <a:solidFill>
                                          <a:schemeClr val="accent6">
                                            <a:lumMod val="50000"/>
                                          </a:schemeClr>
                                        </a:solidFill>
                                        <a:effectLst/>
                                        <a:latin typeface="Cambria Math" panose="02040503050406030204" pitchFamily="18" charset="0"/>
                                      </a:rPr>
                                      <m:t>𝟓</m:t>
                                    </m:r>
                                  </m:den>
                                </m:f>
                                <m:r>
                                  <a:rPr lang="en-US" sz="2000">
                                    <a:solidFill>
                                      <a:schemeClr val="accent6">
                                        <a:lumMod val="50000"/>
                                      </a:schemeClr>
                                    </a:solidFill>
                                    <a:effectLst/>
                                    <a:latin typeface="Cambria Math" panose="02040503050406030204" pitchFamily="18" charset="0"/>
                                  </a:rPr>
                                  <m:t>=…</m:t>
                                </m:r>
                              </m:oMath>
                            </m:oMathPara>
                          </a14:m>
                          <a:endParaRPr lang="en-US" sz="2000" dirty="0">
                            <a:solidFill>
                              <a:schemeClr val="accent6">
                                <a:lumMod val="50000"/>
                              </a:schemeClr>
                            </a:solidFill>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4838276"/>
                      </a:ext>
                    </a:extLst>
                  </a:tr>
                  <a:tr h="300177">
                    <a:tc>
                      <a:txBody>
                        <a:bodyPr/>
                        <a:lstStyle/>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Kết quả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5">
                      <a:txBody>
                        <a:bodyPr/>
                        <a:lstStyle/>
                        <a:p>
                          <a:pPr marL="0" marR="0" algn="just">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000" smtClean="0">
                                    <a:solidFill>
                                      <a:schemeClr val="accent6">
                                        <a:lumMod val="50000"/>
                                      </a:schemeClr>
                                    </a:solidFill>
                                    <a:effectLst/>
                                    <a:latin typeface="Cambria Math" panose="02040503050406030204" pitchFamily="18" charset="0"/>
                                  </a:rPr>
                                  <m:t>𝑔</m:t>
                                </m:r>
                                <m:r>
                                  <a:rPr lang="en-US" sz="2000" smtClean="0">
                                    <a:solidFill>
                                      <a:schemeClr val="accent6">
                                        <a:lumMod val="50000"/>
                                      </a:schemeClr>
                                    </a:solidFill>
                                    <a:effectLst/>
                                    <a:latin typeface="Cambria Math" panose="02040503050406030204" pitchFamily="18" charset="0"/>
                                  </a:rPr>
                                  <m:t>=</m:t>
                                </m:r>
                                <m:acc>
                                  <m:accPr>
                                    <m:chr m:val="̅"/>
                                    <m:ctrlPr>
                                      <a:rPr lang="en-US" sz="2000" i="1">
                                        <a:solidFill>
                                          <a:schemeClr val="accent6">
                                            <a:lumMod val="50000"/>
                                          </a:schemeClr>
                                        </a:solidFill>
                                        <a:effectLst/>
                                        <a:latin typeface="Cambria Math" panose="02040503050406030204" pitchFamily="18" charset="0"/>
                                      </a:rPr>
                                    </m:ctrlPr>
                                  </m:accPr>
                                  <m:e>
                                    <m:r>
                                      <a:rPr lang="en-US" sz="2000">
                                        <a:solidFill>
                                          <a:schemeClr val="accent6">
                                            <a:lumMod val="50000"/>
                                          </a:schemeClr>
                                        </a:solidFill>
                                        <a:effectLst/>
                                        <a:latin typeface="Cambria Math" panose="02040503050406030204" pitchFamily="18" charset="0"/>
                                      </a:rPr>
                                      <m:t>𝑔</m:t>
                                    </m:r>
                                  </m:e>
                                </m:acc>
                                <m:r>
                                  <a:rPr lang="en-US" sz="2000">
                                    <a:solidFill>
                                      <a:schemeClr val="accent6">
                                        <a:lumMod val="50000"/>
                                      </a:schemeClr>
                                    </a:solidFill>
                                    <a:effectLst/>
                                    <a:latin typeface="Cambria Math" panose="02040503050406030204" pitchFamily="18" charset="0"/>
                                  </a:rPr>
                                  <m:t>±∆</m:t>
                                </m:r>
                                <m:r>
                                  <a:rPr lang="en-US" sz="2000">
                                    <a:solidFill>
                                      <a:schemeClr val="accent6">
                                        <a:lumMod val="50000"/>
                                      </a:schemeClr>
                                    </a:solidFill>
                                    <a:effectLst/>
                                    <a:latin typeface="Cambria Math" panose="02040503050406030204" pitchFamily="18" charset="0"/>
                                  </a:rPr>
                                  <m:t>𝑔</m:t>
                                </m:r>
                                <m:r>
                                  <a:rPr lang="en-US" sz="2000">
                                    <a:solidFill>
                                      <a:schemeClr val="accent6">
                                        <a:lumMod val="50000"/>
                                      </a:schemeClr>
                                    </a:solidFill>
                                    <a:effectLst/>
                                    <a:latin typeface="Cambria Math" panose="02040503050406030204" pitchFamily="18" charset="0"/>
                                  </a:rPr>
                                  <m:t>=…</m:t>
                                </m:r>
                              </m:oMath>
                            </m:oMathPara>
                          </a14:m>
                          <a:endParaRPr lang="en-US" sz="20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5164351"/>
                      </a:ext>
                    </a:extLst>
                  </a:tr>
                </a:tbl>
              </a:graphicData>
            </a:graphic>
          </p:graphicFrame>
        </mc:Choice>
        <mc:Fallback>
          <p:graphicFrame>
            <p:nvGraphicFramePr>
              <p:cNvPr id="2" name="Table 1">
                <a:extLst>
                  <a:ext uri="{FF2B5EF4-FFF2-40B4-BE49-F238E27FC236}">
                    <a16:creationId xmlns:a16="http://schemas.microsoft.com/office/drawing/2014/main" id="{B84B6269-3159-FFA9-9CA1-84111036CDCA}"/>
                  </a:ext>
                </a:extLst>
              </p:cNvPr>
              <p:cNvGraphicFramePr>
                <a:graphicFrameLocks noGrp="1"/>
              </p:cNvGraphicFramePr>
              <p:nvPr>
                <p:extLst>
                  <p:ext uri="{D42A27DB-BD31-4B8C-83A1-F6EECF244321}">
                    <p14:modId xmlns:p14="http://schemas.microsoft.com/office/powerpoint/2010/main" val="697538744"/>
                  </p:ext>
                </p:extLst>
              </p:nvPr>
            </p:nvGraphicFramePr>
            <p:xfrm>
              <a:off x="273242" y="1777824"/>
              <a:ext cx="11472060" cy="4837308"/>
            </p:xfrm>
            <a:graphic>
              <a:graphicData uri="http://schemas.openxmlformats.org/drawingml/2006/table">
                <a:tbl>
                  <a:tblPr firstRow="1" firstCol="1" bandRow="1">
                    <a:tableStyleId>{93296810-A885-4BE3-A3E7-6D5BEEA58F35}</a:tableStyleId>
                  </a:tblPr>
                  <a:tblGrid>
                    <a:gridCol w="4537857">
                      <a:extLst>
                        <a:ext uri="{9D8B030D-6E8A-4147-A177-3AD203B41FA5}">
                          <a16:colId xmlns:a16="http://schemas.microsoft.com/office/drawing/2014/main" val="1368186965"/>
                        </a:ext>
                      </a:extLst>
                    </a:gridCol>
                    <a:gridCol w="1371600">
                      <a:extLst>
                        <a:ext uri="{9D8B030D-6E8A-4147-A177-3AD203B41FA5}">
                          <a16:colId xmlns:a16="http://schemas.microsoft.com/office/drawing/2014/main" val="2156627568"/>
                        </a:ext>
                      </a:extLst>
                    </a:gridCol>
                    <a:gridCol w="1524000">
                      <a:extLst>
                        <a:ext uri="{9D8B030D-6E8A-4147-A177-3AD203B41FA5}">
                          <a16:colId xmlns:a16="http://schemas.microsoft.com/office/drawing/2014/main" val="620058371"/>
                        </a:ext>
                      </a:extLst>
                    </a:gridCol>
                    <a:gridCol w="1447800">
                      <a:extLst>
                        <a:ext uri="{9D8B030D-6E8A-4147-A177-3AD203B41FA5}">
                          <a16:colId xmlns:a16="http://schemas.microsoft.com/office/drawing/2014/main" val="719290205"/>
                        </a:ext>
                      </a:extLst>
                    </a:gridCol>
                    <a:gridCol w="1295400">
                      <a:extLst>
                        <a:ext uri="{9D8B030D-6E8A-4147-A177-3AD203B41FA5}">
                          <a16:colId xmlns:a16="http://schemas.microsoft.com/office/drawing/2014/main" val="1727058620"/>
                        </a:ext>
                      </a:extLst>
                    </a:gridCol>
                    <a:gridCol w="1295403">
                      <a:extLst>
                        <a:ext uri="{9D8B030D-6E8A-4147-A177-3AD203B41FA5}">
                          <a16:colId xmlns:a16="http://schemas.microsoft.com/office/drawing/2014/main" val="1150926014"/>
                        </a:ext>
                      </a:extLst>
                    </a:gridCol>
                  </a:tblGrid>
                  <a:tr h="672910">
                    <a:tc rowSpan="2">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Đại lượng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5">
                      <a:txBody>
                        <a:bodyPr/>
                        <a:lstStyle/>
                        <a:p>
                          <a:pPr marL="0" marR="0" algn="ctr">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Lần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endParaRPr lang="en-US" sz="2000" dirty="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t (s)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237852"/>
                      </a:ext>
                    </a:extLst>
                  </a:tr>
                  <a:tr h="350750">
                    <a:tc vMerge="1">
                      <a:txBody>
                        <a:bodyPr/>
                        <a:lstStyle/>
                        <a:p>
                          <a:endParaRPr lang="en-US"/>
                        </a:p>
                      </a:txBody>
                      <a:tcP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1</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2</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3</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2000" b="1" dirty="0">
                              <a:solidFill>
                                <a:schemeClr val="accent6">
                                  <a:lumMod val="50000"/>
                                </a:schemeClr>
                              </a:solidFill>
                              <a:effectLst/>
                              <a:latin typeface="Times New Roman" panose="02020603050405020304" pitchFamily="18" charset="0"/>
                              <a:cs typeface="Times New Roman" panose="02020603050405020304" pitchFamily="18" charset="0"/>
                            </a:rPr>
                            <a:t>Lần 4</a:t>
                          </a:r>
                          <a:endParaRPr lang="en-US" sz="20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pt-BR" sz="1600" b="1" dirty="0">
                              <a:effectLst/>
                              <a:latin typeface="Times New Roman" panose="02020603050405020304" pitchFamily="18" charset="0"/>
                              <a:cs typeface="Times New Roman" panose="02020603050405020304" pitchFamily="18" charset="0"/>
                            </a:rPr>
                            <a:t>Lần 5</a:t>
                          </a:r>
                          <a:endParaRPr lang="en-US" sz="105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1314984"/>
                      </a:ext>
                    </a:extLst>
                  </a:tr>
                  <a:tr h="322390">
                    <a:tc>
                      <a:txBody>
                        <a:bodyPr/>
                        <a:lstStyle/>
                        <a:p>
                          <a:pPr marL="0" marR="0" algn="ctr">
                            <a:lnSpc>
                              <a:spcPct val="115000"/>
                            </a:lnSpc>
                            <a:spcBef>
                              <a:spcPts val="0"/>
                            </a:spcBef>
                            <a:spcAft>
                              <a:spcPts val="0"/>
                            </a:spcAft>
                          </a:pPr>
                          <a:r>
                            <a:rPr lang="pt-BR" sz="2000" dirty="0">
                              <a:effectLst/>
                              <a:latin typeface="Times New Roman" panose="02020603050405020304" pitchFamily="18" charset="0"/>
                              <a:cs typeface="Times New Roman" panose="02020603050405020304" pitchFamily="18" charset="0"/>
                            </a:rPr>
                            <a:t>s = 0,4m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pt-BR" sz="160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4294819"/>
                      </a:ext>
                    </a:extLst>
                  </a:tr>
                  <a:tr h="506349">
                    <a:tc>
                      <a:txBody>
                        <a:bodyPr/>
                        <a:lstStyle/>
                        <a:p>
                          <a:endParaRPr lang="en-US"/>
                        </a:p>
                      </a:txBody>
                      <a:tcPr marL="68580" marR="68580" marT="0" marB="0">
                        <a:blipFill>
                          <a:blip r:embed="rId6"/>
                          <a:stretch>
                            <a:fillRect l="-134" t="-277108" r="-153289" b="-615663"/>
                          </a:stretch>
                        </a:blipFill>
                      </a:tcPr>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latin typeface="Times New Roman" panose="02020603050405020304" pitchFamily="18" charset="0"/>
                              <a:cs typeface="Times New Roman" panose="02020603050405020304" pitchFamily="18" charset="0"/>
                            </a:rPr>
                            <a:t> </a:t>
                          </a:r>
                          <a:endParaRPr lang="en-US"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76585198"/>
                      </a:ext>
                    </a:extLst>
                  </a:tr>
                  <a:tr h="1121584">
                    <a:tc>
                      <a:txBody>
                        <a:bodyPr/>
                        <a:lstStyle/>
                        <a:p>
                          <a:endParaRPr lang="en-US"/>
                        </a:p>
                      </a:txBody>
                      <a:tcPr marL="68580" marR="68580" marT="0" marB="0">
                        <a:blipFill>
                          <a:blip r:embed="rId6"/>
                          <a:stretch>
                            <a:fillRect l="-134" t="-169189" r="-153289" b="-176216"/>
                          </a:stretch>
                        </a:blipFill>
                      </a:tcPr>
                    </a:tc>
                    <a:tc gridSpan="5">
                      <a:txBody>
                        <a:bodyPr/>
                        <a:lstStyle/>
                        <a:p>
                          <a:endParaRPr lang="en-US"/>
                        </a:p>
                      </a:txBody>
                      <a:tcPr marL="68580" marR="68580" marT="0" marB="0">
                        <a:blipFill>
                          <a:blip r:embed="rId6"/>
                          <a:stretch>
                            <a:fillRect l="-65554" t="-169189" r="-351" b="-176216"/>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1475015"/>
                      </a:ext>
                    </a:extLst>
                  </a:tr>
                  <a:tr h="671957">
                    <a:tc>
                      <a:txBody>
                        <a:bodyPr/>
                        <a:lstStyle/>
                        <a:p>
                          <a:endParaRPr lang="en-US"/>
                        </a:p>
                      </a:txBody>
                      <a:tcPr marL="68580" marR="68580" marT="0" marB="0">
                        <a:blipFill>
                          <a:blip r:embed="rId6"/>
                          <a:stretch>
                            <a:fillRect l="-134" t="-452727" r="-153289" b="-196364"/>
                          </a:stretch>
                        </a:blipFill>
                      </a:tcPr>
                    </a:tc>
                    <a:tc>
                      <a:txBody>
                        <a:bodyPr/>
                        <a:lstStyle/>
                        <a:p>
                          <a:pPr marL="0" marR="0" algn="just">
                            <a:lnSpc>
                              <a:spcPct val="115000"/>
                            </a:lnSpc>
                            <a:spcBef>
                              <a:spcPts val="0"/>
                            </a:spcBef>
                            <a:spcAft>
                              <a:spcPts val="0"/>
                            </a:spcAft>
                          </a:pPr>
                          <a:r>
                            <a:rPr lang="en-US" sz="200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en-US" sz="2000" dirty="0">
                              <a:solidFill>
                                <a:schemeClr val="accent6">
                                  <a:lumMod val="50000"/>
                                </a:schemeClr>
                              </a:solidFill>
                              <a:effectLst/>
                              <a:latin typeface="Times New Roman" panose="02020603050405020304" pitchFamily="18" charset="0"/>
                              <a:cs typeface="Times New Roman" panose="02020603050405020304" pitchFamily="18" charset="0"/>
                            </a:rPr>
                            <a:t>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txBody>
                      <a:tcPr marL="68580" marR="68580" marT="0" marB="0"/>
                    </a:tc>
                    <a:tc>
                      <a:txBody>
                        <a:bodyPr/>
                        <a:lstStyle/>
                        <a:p>
                          <a:r>
                            <a:rPr lang="en-US" sz="1600" dirty="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672853"/>
                      </a:ext>
                    </a:extLst>
                  </a:tr>
                  <a:tr h="840848">
                    <a:tc>
                      <a:txBody>
                        <a:bodyPr/>
                        <a:lstStyle/>
                        <a:p>
                          <a:endParaRPr lang="en-US"/>
                        </a:p>
                      </a:txBody>
                      <a:tcPr marL="68580" marR="68580" marT="0" marB="0">
                        <a:blipFill>
                          <a:blip r:embed="rId6"/>
                          <a:stretch>
                            <a:fillRect l="-134" t="-440580" r="-153289" b="-56522"/>
                          </a:stretch>
                        </a:blipFill>
                      </a:tcPr>
                    </a:tc>
                    <a:tc gridSpan="5">
                      <a:txBody>
                        <a:bodyPr/>
                        <a:lstStyle/>
                        <a:p>
                          <a:endParaRPr lang="en-US"/>
                        </a:p>
                      </a:txBody>
                      <a:tcPr marL="68580" marR="68580" marT="0" marB="0">
                        <a:blipFill>
                          <a:blip r:embed="rId6"/>
                          <a:stretch>
                            <a:fillRect l="-65554" t="-440580" r="-351" b="-56522"/>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4838276"/>
                      </a:ext>
                    </a:extLst>
                  </a:tr>
                  <a:tr h="350520">
                    <a:tc>
                      <a:txBody>
                        <a:bodyPr/>
                        <a:lstStyle/>
                        <a:p>
                          <a:pPr marL="0" marR="0" algn="ctr">
                            <a:lnSpc>
                              <a:spcPct val="115000"/>
                            </a:lnSpc>
                            <a:spcBef>
                              <a:spcPts val="0"/>
                            </a:spcBef>
                            <a:spcAft>
                              <a:spcPts val="0"/>
                            </a:spcAft>
                          </a:pPr>
                          <a:r>
                            <a:rPr lang="vi-VN" sz="2000" dirty="0">
                              <a:effectLst/>
                              <a:latin typeface="Times New Roman" panose="02020603050405020304" pitchFamily="18" charset="0"/>
                              <a:cs typeface="Times New Roman" panose="02020603050405020304" pitchFamily="18" charset="0"/>
                            </a:rPr>
                            <a:t>Kết quả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5">
                      <a:txBody>
                        <a:bodyPr/>
                        <a:lstStyle/>
                        <a:p>
                          <a:endParaRPr lang="en-US"/>
                        </a:p>
                      </a:txBody>
                      <a:tcPr marL="68580" marR="68580" marT="0" marB="0">
                        <a:blipFill>
                          <a:blip r:embed="rId6"/>
                          <a:stretch>
                            <a:fillRect l="-65554" t="-1286207" r="-351" b="-34483"/>
                          </a:stretch>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5164351"/>
                      </a:ext>
                    </a:extLst>
                  </a:tr>
                </a:tbl>
              </a:graphicData>
            </a:graphic>
          </p:graphicFrame>
        </mc:Fallback>
      </mc:AlternateContent>
    </p:spTree>
    <p:extLst>
      <p:ext uri="{BB962C8B-B14F-4D97-AF65-F5344CB8AC3E}">
        <p14:creationId xmlns:p14="http://schemas.microsoft.com/office/powerpoint/2010/main" val="117829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718422" y="139191"/>
            <a:ext cx="4273177" cy="616429"/>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p:spPr>
          <p:style>
            <a:lnRef idx="1">
              <a:schemeClr val="accent6"/>
            </a:lnRef>
            <a:fillRef idx="3">
              <a:schemeClr val="accent6"/>
            </a:fillRef>
            <a:effectRef idx="2">
              <a:schemeClr val="accent6"/>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0"/>
              <a:ext cx="2124730" cy="1178617"/>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dirty="0">
                  <a:latin typeface="Arial" panose="020B0604020202020204" pitchFamily="34" charset="0"/>
                  <a:cs typeface="Arial" panose="020B0604020202020204" pitchFamily="34" charset="0"/>
                </a:rPr>
                <a:t>Thảo </a:t>
              </a:r>
              <a:r>
                <a:rPr lang="en-US" sz="3200" b="1" dirty="0" err="1">
                  <a:latin typeface="Arial" panose="020B0604020202020204" pitchFamily="34" charset="0"/>
                  <a:cs typeface="Arial" panose="020B0604020202020204" pitchFamily="34" charset="0"/>
                </a:rPr>
                <a:t>luận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nhóm</a:t>
              </a:r>
              <a:r>
                <a:rPr lang="en-US" sz="3200" b="1" dirty="0">
                  <a:latin typeface="Arial" panose="020B0604020202020204" pitchFamily="34" charset="0"/>
                  <a:cs typeface="Arial" panose="020B0604020202020204" pitchFamily="34" charset="0"/>
                </a:rPr>
                <a:t> </a:t>
              </a:r>
            </a:p>
          </p:txBody>
        </p:sp>
      </p:grpSp>
      <p:sp>
        <p:nvSpPr>
          <p:cNvPr id="13" name="Text Box 29">
            <a:extLst>
              <a:ext uri="{FF2B5EF4-FFF2-40B4-BE49-F238E27FC236}">
                <a16:creationId xmlns:a16="http://schemas.microsoft.com/office/drawing/2014/main" id="{9BC17547-59AA-440D-B942-0BD523546792}"/>
              </a:ext>
            </a:extLst>
          </p:cNvPr>
          <p:cNvSpPr txBox="1">
            <a:spLocks noChangeArrowheads="1"/>
          </p:cNvSpPr>
          <p:nvPr/>
        </p:nvSpPr>
        <p:spPr bwMode="auto">
          <a:xfrm>
            <a:off x="1147998" y="839736"/>
            <a:ext cx="109271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Thảo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nhóm</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hành</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án</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chọn</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trả</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lời</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hỏi</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đây</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4" name="Rectangle: Rounded Corners 13">
            <a:extLst>
              <a:ext uri="{FF2B5EF4-FFF2-40B4-BE49-F238E27FC236}">
                <a16:creationId xmlns:a16="http://schemas.microsoft.com/office/drawing/2014/main" id="{6A443DFF-C4E7-48A1-AF12-06E59CFEC3C9}"/>
              </a:ext>
            </a:extLst>
          </p:cNvPr>
          <p:cNvSpPr/>
          <p:nvPr/>
        </p:nvSpPr>
        <p:spPr>
          <a:xfrm>
            <a:off x="632410" y="882230"/>
            <a:ext cx="11330989" cy="978739"/>
          </a:xfrm>
          <a:prstGeom prst="roundRect">
            <a:avLst>
              <a:gd name="adj" fmla="val 8564"/>
            </a:avLst>
          </a:prstGeom>
          <a:noFill/>
          <a:ln cmpd="dbl">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15" name="Picture 14">
            <a:extLst>
              <a:ext uri="{FF2B5EF4-FFF2-40B4-BE49-F238E27FC236}">
                <a16:creationId xmlns:a16="http://schemas.microsoft.com/office/drawing/2014/main" id="{4FE06C2D-1AD5-4419-94BF-CBCC31C8BDF2}"/>
              </a:ext>
            </a:extLst>
          </p:cNvPr>
          <p:cNvPicPr>
            <a:picLocks noChangeAspect="1"/>
          </p:cNvPicPr>
          <p:nvPr/>
        </p:nvPicPr>
        <p:blipFill>
          <a:blip r:embed="rId2">
            <a:extLst>
              <a:ext uri="{28A0092B-C50C-407E-A947-70E740481C1C}">
                <a14:useLocalDpi xmlns:a14="http://schemas.microsoft.com/office/drawing/2010/main" val="0"/>
              </a:ext>
            </a:extLst>
          </a:blip>
          <a:srcRect l="15466" r="15466"/>
          <a:stretch/>
        </p:blipFill>
        <p:spPr>
          <a:xfrm>
            <a:off x="116828" y="584342"/>
            <a:ext cx="1031171" cy="978739"/>
          </a:xfrm>
          <a:prstGeom prst="rect">
            <a:avLst/>
          </a:prstGeom>
        </p:spPr>
      </p:pic>
      <p:pic>
        <p:nvPicPr>
          <p:cNvPr id="19" name="Picture 18" descr="empty-red-rectangle">
            <a:extLst>
              <a:ext uri="{FF2B5EF4-FFF2-40B4-BE49-F238E27FC236}">
                <a16:creationId xmlns:a16="http://schemas.microsoft.com/office/drawing/2014/main" id="{5F3109DA-B28E-4D40-B5C3-0049BB95815F}"/>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29001" y="2158856"/>
            <a:ext cx="8725914" cy="445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24B52387-4C51-4798-82A4-6488D199807A}"/>
              </a:ext>
            </a:extLst>
          </p:cNvPr>
          <p:cNvSpPr/>
          <p:nvPr/>
        </p:nvSpPr>
        <p:spPr>
          <a:xfrm>
            <a:off x="3657600" y="2271768"/>
            <a:ext cx="8377380" cy="4801314"/>
          </a:xfrm>
          <a:prstGeom prst="rect">
            <a:avLst/>
          </a:prstGeom>
          <a:noFill/>
        </p:spPr>
        <p:txBody>
          <a:bodyPr wrap="square">
            <a:spAutoFit/>
          </a:bodyPr>
          <a:lstStyle/>
          <a:p>
            <a:r>
              <a:rPr lang="de-DE" sz="2700" b="1" dirty="0">
                <a:solidFill>
                  <a:schemeClr val="accent6">
                    <a:lumMod val="50000"/>
                  </a:schemeClr>
                </a:solidFill>
                <a:latin typeface="Times New Roman" panose="02020603050405020304" pitchFamily="18" charset="0"/>
                <a:cs typeface="Times New Roman" panose="02020603050405020304" pitchFamily="18" charset="0"/>
              </a:rPr>
              <a:t>Câu 2:</a:t>
            </a:r>
            <a:r>
              <a:rPr lang="de-DE" sz="2700" dirty="0">
                <a:solidFill>
                  <a:schemeClr val="accent6">
                    <a:lumMod val="50000"/>
                  </a:schemeClr>
                </a:solidFill>
                <a:latin typeface="Times New Roman" panose="02020603050405020304" pitchFamily="18" charset="0"/>
                <a:cs typeface="Times New Roman" panose="02020603050405020304" pitchFamily="18" charset="0"/>
              </a:rPr>
              <a:t> Tại sao lại dùng trụ thép làm vật rơi trong thí nghiệm? Có thể dùng viên bi thép được không? Giải thích tại sao?</a:t>
            </a:r>
          </a:p>
          <a:p>
            <a:r>
              <a:rPr lang="de-DE" sz="2700" b="1" dirty="0">
                <a:solidFill>
                  <a:schemeClr val="accent6">
                    <a:lumMod val="50000"/>
                  </a:schemeClr>
                </a:solidFill>
                <a:latin typeface="Times New Roman" panose="02020603050405020304" pitchFamily="18" charset="0"/>
                <a:cs typeface="Times New Roman" panose="02020603050405020304" pitchFamily="18" charset="0"/>
              </a:rPr>
              <a:t>Câu 3:</a:t>
            </a:r>
            <a:r>
              <a:rPr lang="de-DE" sz="2700" dirty="0">
                <a:solidFill>
                  <a:schemeClr val="accent6">
                    <a:lumMod val="50000"/>
                  </a:schemeClr>
                </a:solidFill>
                <a:latin typeface="Times New Roman" panose="02020603050405020304" pitchFamily="18" charset="0"/>
                <a:cs typeface="Times New Roman" panose="02020603050405020304" pitchFamily="18" charset="0"/>
              </a:rPr>
              <a:t> Vẽ đồ thị mô tả mối quan hệ s và t</a:t>
            </a:r>
            <a:r>
              <a:rPr lang="de-DE" sz="2700" baseline="30000" dirty="0">
                <a:solidFill>
                  <a:schemeClr val="accent6">
                    <a:lumMod val="50000"/>
                  </a:schemeClr>
                </a:solidFill>
                <a:latin typeface="Times New Roman" panose="02020603050405020304" pitchFamily="18" charset="0"/>
                <a:cs typeface="Times New Roman" panose="02020603050405020304" pitchFamily="18" charset="0"/>
              </a:rPr>
              <a:t>2</a:t>
            </a:r>
            <a:r>
              <a:rPr lang="de-DE" sz="2700" dirty="0">
                <a:solidFill>
                  <a:schemeClr val="accent6">
                    <a:lumMod val="50000"/>
                  </a:schemeClr>
                </a:solidFill>
                <a:latin typeface="Times New Roman" panose="02020603050405020304" pitchFamily="18" charset="0"/>
                <a:cs typeface="Times New Roman" panose="02020603050405020304" pitchFamily="18" charset="0"/>
              </a:rPr>
              <a:t> trên hệ tọa độ (s – t</a:t>
            </a:r>
            <a:r>
              <a:rPr lang="de-DE" sz="2700" baseline="30000" dirty="0">
                <a:solidFill>
                  <a:schemeClr val="accent6">
                    <a:lumMod val="50000"/>
                  </a:schemeClr>
                </a:solidFill>
                <a:latin typeface="Times New Roman" panose="02020603050405020304" pitchFamily="18" charset="0"/>
                <a:cs typeface="Times New Roman" panose="02020603050405020304" pitchFamily="18" charset="0"/>
              </a:rPr>
              <a:t>2</a:t>
            </a:r>
            <a:r>
              <a:rPr lang="de-DE" sz="2700" dirty="0">
                <a:solidFill>
                  <a:schemeClr val="accent6">
                    <a:lumMod val="50000"/>
                  </a:schemeClr>
                </a:solidFill>
                <a:latin typeface="Times New Roman" panose="02020603050405020304" pitchFamily="18" charset="0"/>
                <a:cs typeface="Times New Roman" panose="02020603050405020304" pitchFamily="18" charset="0"/>
              </a:rPr>
              <a:t>).</a:t>
            </a:r>
          </a:p>
          <a:p>
            <a:r>
              <a:rPr lang="de-DE" sz="2700" b="1" dirty="0">
                <a:solidFill>
                  <a:schemeClr val="accent6">
                    <a:lumMod val="50000"/>
                  </a:schemeClr>
                </a:solidFill>
                <a:latin typeface="Times New Roman" panose="02020603050405020304" pitchFamily="18" charset="0"/>
                <a:cs typeface="Times New Roman" panose="02020603050405020304" pitchFamily="18" charset="0"/>
              </a:rPr>
              <a:t>Câu 4:</a:t>
            </a:r>
            <a:r>
              <a:rPr lang="de-DE"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Nhận</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xét</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chung</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dạng</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đồ</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thị</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mô</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tả</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mối</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quan</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hệ</a:t>
            </a:r>
            <a:r>
              <a:rPr lang="en-US" sz="2700" dirty="0">
                <a:solidFill>
                  <a:schemeClr val="accent6">
                    <a:lumMod val="50000"/>
                  </a:schemeClr>
                </a:solidFill>
                <a:latin typeface="Times New Roman" panose="02020603050405020304" pitchFamily="18" charset="0"/>
                <a:cs typeface="Times New Roman" panose="02020603050405020304" pitchFamily="18" charset="0"/>
              </a:rPr>
              <a:t> s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700" dirty="0">
                <a:solidFill>
                  <a:schemeClr val="accent6">
                    <a:lumMod val="50000"/>
                  </a:schemeClr>
                </a:solidFill>
                <a:latin typeface="Times New Roman" panose="02020603050405020304" pitchFamily="18" charset="0"/>
                <a:cs typeface="Times New Roman" panose="02020603050405020304" pitchFamily="18" charset="0"/>
              </a:rPr>
              <a:t> t</a:t>
            </a:r>
            <a:r>
              <a:rPr lang="en-US" sz="2700" baseline="30000" dirty="0">
                <a:solidFill>
                  <a:schemeClr val="accent6">
                    <a:lumMod val="50000"/>
                  </a:schemeClr>
                </a:solidFill>
                <a:latin typeface="Times New Roman" panose="02020603050405020304" pitchFamily="18" charset="0"/>
                <a:cs typeface="Times New Roman" panose="02020603050405020304" pitchFamily="18" charset="0"/>
              </a:rPr>
              <a:t>2</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rồi</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rút</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ra</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kết</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luận</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tính</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chất</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chuyển</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động</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rơi</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tự</a:t>
            </a:r>
            <a:r>
              <a:rPr lang="en-US" sz="2700" dirty="0">
                <a:solidFill>
                  <a:schemeClr val="accent6">
                    <a:lumMod val="50000"/>
                  </a:schemeClr>
                </a:solidFill>
                <a:latin typeface="Times New Roman" panose="02020603050405020304" pitchFamily="18" charset="0"/>
                <a:cs typeface="Times New Roman" panose="02020603050405020304" pitchFamily="18" charset="0"/>
              </a:rPr>
              <a:t> do?</a:t>
            </a:r>
          </a:p>
          <a:p>
            <a:r>
              <a:rPr lang="de-DE" sz="2700" b="1" dirty="0">
                <a:solidFill>
                  <a:schemeClr val="accent6">
                    <a:lumMod val="50000"/>
                  </a:schemeClr>
                </a:solidFill>
                <a:latin typeface="Times New Roman" panose="02020603050405020304" pitchFamily="18" charset="0"/>
                <a:cs typeface="Times New Roman" panose="02020603050405020304" pitchFamily="18" charset="0"/>
              </a:rPr>
              <a:t>Câu 5:</a:t>
            </a:r>
            <a:r>
              <a:rPr lang="de-DE"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Hãy</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đề</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xuất</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phương</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án</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thí</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nghiệm</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khác</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để</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đo</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gia</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tốc</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rơi</a:t>
            </a:r>
            <a:r>
              <a:rPr lang="en-US" sz="2700" dirty="0">
                <a:solidFill>
                  <a:schemeClr val="accent6">
                    <a:lumMod val="50000"/>
                  </a:schemeClr>
                </a:solidFill>
                <a:latin typeface="Times New Roman" panose="02020603050405020304" pitchFamily="18" charset="0"/>
                <a:cs typeface="Times New Roman" panose="02020603050405020304" pitchFamily="18" charset="0"/>
              </a:rPr>
              <a:t> </a:t>
            </a:r>
            <a:r>
              <a:rPr lang="en-US" sz="2700" dirty="0" err="1">
                <a:solidFill>
                  <a:schemeClr val="accent6">
                    <a:lumMod val="50000"/>
                  </a:schemeClr>
                </a:solidFill>
                <a:latin typeface="Times New Roman" panose="02020603050405020304" pitchFamily="18" charset="0"/>
                <a:cs typeface="Times New Roman" panose="02020603050405020304" pitchFamily="18" charset="0"/>
              </a:rPr>
              <a:t>tự</a:t>
            </a:r>
            <a:r>
              <a:rPr lang="en-US" sz="2700" dirty="0">
                <a:solidFill>
                  <a:schemeClr val="accent6">
                    <a:lumMod val="50000"/>
                  </a:schemeClr>
                </a:solidFill>
                <a:latin typeface="Times New Roman" panose="02020603050405020304" pitchFamily="18" charset="0"/>
                <a:cs typeface="Times New Roman" panose="02020603050405020304" pitchFamily="18" charset="0"/>
              </a:rPr>
              <a:t> do?</a:t>
            </a:r>
          </a:p>
          <a:p>
            <a:endParaRPr lang="en-US" dirty="0"/>
          </a:p>
          <a:p>
            <a:endParaRPr lang="en-US" dirty="0"/>
          </a:p>
        </p:txBody>
      </p:sp>
      <p:pic>
        <p:nvPicPr>
          <p:cNvPr id="3" name="Picture 2">
            <a:extLst>
              <a:ext uri="{FF2B5EF4-FFF2-40B4-BE49-F238E27FC236}">
                <a16:creationId xmlns:a16="http://schemas.microsoft.com/office/drawing/2014/main" id="{4B0B26C9-2A9F-E801-99D4-048BF0D36D1D}"/>
              </a:ext>
            </a:extLst>
          </p:cNvPr>
          <p:cNvPicPr>
            <a:picLocks noChangeAspect="1"/>
          </p:cNvPicPr>
          <p:nvPr/>
        </p:nvPicPr>
        <p:blipFill>
          <a:blip r:embed="rId4"/>
          <a:stretch>
            <a:fillRect/>
          </a:stretch>
        </p:blipFill>
        <p:spPr>
          <a:xfrm>
            <a:off x="632410" y="1903463"/>
            <a:ext cx="2478614" cy="4874607"/>
          </a:xfrm>
          <a:prstGeom prst="rect">
            <a:avLst/>
          </a:prstGeom>
          <a:ln>
            <a:noFill/>
          </a:ln>
          <a:effectLst>
            <a:softEdge rad="112500"/>
          </a:effectLst>
        </p:spPr>
      </p:pic>
    </p:spTree>
    <p:extLst>
      <p:ext uri="{BB962C8B-B14F-4D97-AF65-F5344CB8AC3E}">
        <p14:creationId xmlns:p14="http://schemas.microsoft.com/office/powerpoint/2010/main" val="369910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A05431-4D7B-43B4-81DD-3CE5A8402F91}"/>
              </a:ext>
            </a:extLst>
          </p:cNvPr>
          <p:cNvSpPr/>
          <p:nvPr/>
        </p:nvSpPr>
        <p:spPr>
          <a:xfrm>
            <a:off x="990600" y="818542"/>
            <a:ext cx="10873789" cy="1077218"/>
          </a:xfrm>
          <a:prstGeom prst="rect">
            <a:avLst/>
          </a:prstGeom>
        </p:spPr>
        <p:txBody>
          <a:bodyPr wrap="square">
            <a:spAutoFit/>
          </a:bodyPr>
          <a:lstStyle/>
          <a:p>
            <a:pPr algn="ct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xung</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quanh</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ta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đều</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có</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xu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hướng</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rơi</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phía</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Trái</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Đất</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do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tác</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dụng</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trọng</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latin typeface="Times New Roman" panose="02020603050405020304" pitchFamily="18" charset="0"/>
                <a:cs typeface="Times New Roman" panose="02020603050405020304" pitchFamily="18" charset="0"/>
              </a:rPr>
              <a:t>lực</a:t>
            </a:r>
            <a:r>
              <a:rPr lang="en-US" sz="3200" b="1" i="1" dirty="0">
                <a:solidFill>
                  <a:schemeClr val="accent6">
                    <a:lumMod val="50000"/>
                  </a:schemeClr>
                </a:solidFill>
                <a:latin typeface="Times New Roman" panose="02020603050405020304" pitchFamily="18" charset="0"/>
                <a:cs typeface="Times New Roman" panose="02020603050405020304" pitchFamily="18" charset="0"/>
              </a:rPr>
              <a:t>.</a:t>
            </a:r>
          </a:p>
        </p:txBody>
      </p:sp>
      <p:grpSp>
        <p:nvGrpSpPr>
          <p:cNvPr id="9" name="Group 56">
            <a:extLst>
              <a:ext uri="{FF2B5EF4-FFF2-40B4-BE49-F238E27FC236}">
                <a16:creationId xmlns:a16="http://schemas.microsoft.com/office/drawing/2014/main" id="{3AD684B8-C22E-4611-8A2E-041A6268C451}"/>
              </a:ext>
            </a:extLst>
          </p:cNvPr>
          <p:cNvGrpSpPr/>
          <p:nvPr/>
        </p:nvGrpSpPr>
        <p:grpSpPr>
          <a:xfrm>
            <a:off x="4343400" y="140069"/>
            <a:ext cx="2590800" cy="531988"/>
            <a:chOff x="2193" y="0"/>
            <a:chExt cx="2245706" cy="1239104"/>
          </a:xfrm>
          <a:solidFill>
            <a:srgbClr val="002060"/>
          </a:solidFill>
          <a:scene3d>
            <a:camera prst="orthographicFront"/>
            <a:lightRig rig="threePt" dir="t">
              <a:rot lat="0" lon="0" rev="7500000"/>
            </a:lightRig>
          </a:scene3d>
        </p:grpSpPr>
        <p:sp>
          <p:nvSpPr>
            <p:cNvPr id="12" name="Rounded Rectangle 57">
              <a:extLst>
                <a:ext uri="{FF2B5EF4-FFF2-40B4-BE49-F238E27FC236}">
                  <a16:creationId xmlns:a16="http://schemas.microsoft.com/office/drawing/2014/main" id="{A2A16FC3-2A38-495D-ACB4-626779511332}"/>
                </a:ext>
              </a:extLst>
            </p:cNvPr>
            <p:cNvSpPr/>
            <p:nvPr/>
          </p:nvSpPr>
          <p:spPr>
            <a:xfrm>
              <a:off x="2193" y="0"/>
              <a:ext cx="2245706" cy="1239104"/>
            </a:xfrm>
            <a:prstGeom prst="roundRect">
              <a:avLst/>
            </a:prstGeom>
          </p:spPr>
          <p:style>
            <a:lnRef idx="3">
              <a:schemeClr val="lt1"/>
            </a:lnRef>
            <a:fillRef idx="1">
              <a:schemeClr val="accent6"/>
            </a:fillRef>
            <a:effectRef idx="1">
              <a:schemeClr val="accent6"/>
            </a:effectRef>
            <a:fontRef idx="minor">
              <a:schemeClr val="lt1"/>
            </a:fontRef>
          </p:style>
        </p:sp>
        <p:sp>
          <p:nvSpPr>
            <p:cNvPr id="13" name="Rounded Rectangle 4">
              <a:extLst>
                <a:ext uri="{FF2B5EF4-FFF2-40B4-BE49-F238E27FC236}">
                  <a16:creationId xmlns:a16="http://schemas.microsoft.com/office/drawing/2014/main" id="{57B8FCF8-295E-4AD4-8B5D-710C4EF49907}"/>
                </a:ext>
              </a:extLst>
            </p:cNvPr>
            <p:cNvSpPr/>
            <p:nvPr/>
          </p:nvSpPr>
          <p:spPr>
            <a:xfrm>
              <a:off x="77334" y="60488"/>
              <a:ext cx="2124730" cy="1118127"/>
            </a:xfrm>
            <a:prstGeom prst="rect">
              <a:avLst/>
            </a:prstGeom>
          </p:spPr>
          <p:style>
            <a:lnRef idx="3">
              <a:schemeClr val="lt1"/>
            </a:lnRef>
            <a:fillRef idx="1">
              <a:schemeClr val="accent6"/>
            </a:fillRef>
            <a:effectRef idx="1">
              <a:schemeClr val="accent6"/>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pic>
        <p:nvPicPr>
          <p:cNvPr id="16" name="Picture 15">
            <a:extLst>
              <a:ext uri="{FF2B5EF4-FFF2-40B4-BE49-F238E27FC236}">
                <a16:creationId xmlns:a16="http://schemas.microsoft.com/office/drawing/2014/main" id="{8AAB95EB-DD05-4048-B6C3-11C322AEB8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93819" y="2137784"/>
            <a:ext cx="6305046" cy="3886200"/>
          </a:xfrm>
          <a:prstGeom prst="rect">
            <a:avLst/>
          </a:prstGeom>
          <a:ln>
            <a:noFill/>
          </a:ln>
          <a:effectLst>
            <a:softEdge rad="112500"/>
          </a:effectLst>
        </p:spPr>
      </p:pic>
      <p:pic>
        <p:nvPicPr>
          <p:cNvPr id="10" name="Picture 9">
            <a:extLst>
              <a:ext uri="{FF2B5EF4-FFF2-40B4-BE49-F238E27FC236}">
                <a16:creationId xmlns:a16="http://schemas.microsoft.com/office/drawing/2014/main" id="{AFF421A4-E154-054A-34F1-4B051402886B}"/>
              </a:ext>
            </a:extLst>
          </p:cNvPr>
          <p:cNvPicPr>
            <a:picLocks noChangeAspect="1"/>
          </p:cNvPicPr>
          <p:nvPr/>
        </p:nvPicPr>
        <p:blipFill rotWithShape="1">
          <a:blip r:embed="rId3">
            <a:extLst>
              <a:ext uri="{28A0092B-C50C-407E-A947-70E740481C1C}">
                <a14:useLocalDpi xmlns:a14="http://schemas.microsoft.com/office/drawing/2010/main" val="0"/>
              </a:ext>
            </a:extLst>
          </a:blip>
          <a:srcRect l="6831" t="4796" r="6831" b="5258"/>
          <a:stretch/>
        </p:blipFill>
        <p:spPr>
          <a:xfrm>
            <a:off x="334419" y="2137784"/>
            <a:ext cx="5359400" cy="3886200"/>
          </a:xfrm>
          <a:prstGeom prst="rect">
            <a:avLst/>
          </a:prstGeom>
          <a:ln>
            <a:noFill/>
          </a:ln>
          <a:effectLst>
            <a:softEdge rad="112500"/>
          </a:effectLst>
        </p:spPr>
      </p:pic>
      <p:sp>
        <p:nvSpPr>
          <p:cNvPr id="14" name="Rectangle: Rounded Corners 13">
            <a:extLst>
              <a:ext uri="{FF2B5EF4-FFF2-40B4-BE49-F238E27FC236}">
                <a16:creationId xmlns:a16="http://schemas.microsoft.com/office/drawing/2014/main" id="{6F255F92-0FE4-3910-70E2-C2750055D068}"/>
              </a:ext>
            </a:extLst>
          </p:cNvPr>
          <p:cNvSpPr/>
          <p:nvPr/>
        </p:nvSpPr>
        <p:spPr>
          <a:xfrm>
            <a:off x="632411" y="782904"/>
            <a:ext cx="11366454" cy="1198295"/>
          </a:xfrm>
          <a:prstGeom prst="roundRect">
            <a:avLst>
              <a:gd name="adj" fmla="val 8564"/>
            </a:avLst>
          </a:prstGeom>
          <a:noFill/>
          <a:ln w="19050" cmpd="dbl">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15" name="Picture 14" descr="Logo&#10;&#10;Description automatically generated with low confidence">
            <a:extLst>
              <a:ext uri="{FF2B5EF4-FFF2-40B4-BE49-F238E27FC236}">
                <a16:creationId xmlns:a16="http://schemas.microsoft.com/office/drawing/2014/main" id="{CBB9B605-0C45-020A-90B6-7901F4DBBF7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559" b="93824" l="10000" r="90000">
                        <a14:foregroundMark x1="43889" y1="11912" x2="43889" y2="11912"/>
                        <a14:foregroundMark x1="28333" y1="16912" x2="34778" y2="10735"/>
                        <a14:foregroundMark x1="34778" y1="10735" x2="53667" y2="7059"/>
                        <a14:foregroundMark x1="53667" y1="7059" x2="63222" y2="9559"/>
                        <a14:foregroundMark x1="63222" y1="9559" x2="72222" y2="17500"/>
                        <a14:foregroundMark x1="26778" y1="81176" x2="34333" y2="89853"/>
                        <a14:foregroundMark x1="34333" y1="89853" x2="43556" y2="93824"/>
                        <a14:foregroundMark x1="43556" y1="93824" x2="61778" y2="89706"/>
                        <a14:foregroundMark x1="61778" y1="89706" x2="68778" y2="86618"/>
                        <a14:foregroundMark x1="68778" y1="86618" x2="74222" y2="81765"/>
                        <a14:foregroundMark x1="74222" y1="81765" x2="75222" y2="76765"/>
                        <a14:backgroundMark x1="53000" y1="10588" x2="53000" y2="10588"/>
                      </a14:backgroundRemoval>
                    </a14:imgEffect>
                  </a14:imgLayer>
                </a14:imgProps>
              </a:ext>
              <a:ext uri="{28A0092B-C50C-407E-A947-70E740481C1C}">
                <a14:useLocalDpi xmlns:a14="http://schemas.microsoft.com/office/drawing/2010/main" val="0"/>
              </a:ext>
            </a:extLst>
          </a:blip>
          <a:stretch>
            <a:fillRect/>
          </a:stretch>
        </p:blipFill>
        <p:spPr>
          <a:xfrm>
            <a:off x="96901" y="310674"/>
            <a:ext cx="1177798" cy="889892"/>
          </a:xfrm>
          <a:prstGeom prst="rect">
            <a:avLst/>
          </a:prstGeom>
        </p:spPr>
      </p:pic>
    </p:spTree>
    <p:extLst>
      <p:ext uri="{BB962C8B-B14F-4D97-AF65-F5344CB8AC3E}">
        <p14:creationId xmlns:p14="http://schemas.microsoft.com/office/powerpoint/2010/main" val="4114566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0B26C9-2A9F-E801-99D4-048BF0D36D1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8723" y="1389745"/>
            <a:ext cx="1995060" cy="5468255"/>
          </a:xfrm>
          <a:prstGeom prst="rect">
            <a:avLst/>
          </a:prstGeom>
          <a:noFill/>
          <a:ln>
            <a:noFill/>
          </a:ln>
          <a:effectLst>
            <a:softEdge rad="112500"/>
          </a:effectLst>
        </p:spPr>
      </p:pic>
      <p:grpSp>
        <p:nvGrpSpPr>
          <p:cNvPr id="10" name="Group 56">
            <a:extLst>
              <a:ext uri="{FF2B5EF4-FFF2-40B4-BE49-F238E27FC236}">
                <a16:creationId xmlns:a16="http://schemas.microsoft.com/office/drawing/2014/main" id="{F5DB28CC-8AE7-4E65-BBCC-43BE1D4CB782}"/>
              </a:ext>
            </a:extLst>
          </p:cNvPr>
          <p:cNvGrpSpPr/>
          <p:nvPr/>
        </p:nvGrpSpPr>
        <p:grpSpPr>
          <a:xfrm>
            <a:off x="4718422" y="139191"/>
            <a:ext cx="4273177" cy="616429"/>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p:spPr>
          <p:style>
            <a:lnRef idx="1">
              <a:schemeClr val="accent6"/>
            </a:lnRef>
            <a:fillRef idx="3">
              <a:schemeClr val="accent6"/>
            </a:fillRef>
            <a:effectRef idx="2">
              <a:schemeClr val="accent6"/>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0"/>
              <a:ext cx="2124730" cy="1178617"/>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dirty="0" err="1">
                  <a:latin typeface="Arial" panose="020B0604020202020204" pitchFamily="34" charset="0"/>
                  <a:cs typeface="Arial" panose="020B0604020202020204" pitchFamily="34" charset="0"/>
                </a:rPr>
                <a:t>Luyện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tập</a:t>
              </a:r>
              <a:endParaRPr lang="en-US" sz="3200" b="1" dirty="0">
                <a:latin typeface="Arial" panose="020B0604020202020204" pitchFamily="34" charset="0"/>
                <a:cs typeface="Arial" panose="020B0604020202020204" pitchFamily="34" charset="0"/>
              </a:endParaRPr>
            </a:p>
          </p:txBody>
        </p:sp>
      </p:grpSp>
      <p:sp>
        <p:nvSpPr>
          <p:cNvPr id="13" name="Text Box 29">
            <a:extLst>
              <a:ext uri="{FF2B5EF4-FFF2-40B4-BE49-F238E27FC236}">
                <a16:creationId xmlns:a16="http://schemas.microsoft.com/office/drawing/2014/main" id="{9BC17547-59AA-440D-B942-0BD523546792}"/>
              </a:ext>
            </a:extLst>
          </p:cNvPr>
          <p:cNvSpPr txBox="1">
            <a:spLocks noChangeArrowheads="1"/>
          </p:cNvSpPr>
          <p:nvPr/>
        </p:nvSpPr>
        <p:spPr bwMode="auto">
          <a:xfrm>
            <a:off x="1147999" y="923814"/>
            <a:ext cx="77563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Thảo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cặp</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đôi</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trả</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lời</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hỏi</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đây</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4" name="Rectangle: Rounded Corners 13">
            <a:extLst>
              <a:ext uri="{FF2B5EF4-FFF2-40B4-BE49-F238E27FC236}">
                <a16:creationId xmlns:a16="http://schemas.microsoft.com/office/drawing/2014/main" id="{6A443DFF-C4E7-48A1-AF12-06E59CFEC3C9}"/>
              </a:ext>
            </a:extLst>
          </p:cNvPr>
          <p:cNvSpPr/>
          <p:nvPr/>
        </p:nvSpPr>
        <p:spPr>
          <a:xfrm>
            <a:off x="1174309" y="874472"/>
            <a:ext cx="7436291" cy="680851"/>
          </a:xfrm>
          <a:prstGeom prst="roundRect">
            <a:avLst>
              <a:gd name="adj" fmla="val 8564"/>
            </a:avLst>
          </a:prstGeom>
          <a:noFill/>
          <a:ln cmpd="dbl">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15" name="Picture 14">
            <a:extLst>
              <a:ext uri="{FF2B5EF4-FFF2-40B4-BE49-F238E27FC236}">
                <a16:creationId xmlns:a16="http://schemas.microsoft.com/office/drawing/2014/main" id="{4FE06C2D-1AD5-4419-94BF-CBCC31C8BDF2}"/>
              </a:ext>
            </a:extLst>
          </p:cNvPr>
          <p:cNvPicPr>
            <a:picLocks noChangeAspect="1"/>
          </p:cNvPicPr>
          <p:nvPr/>
        </p:nvPicPr>
        <p:blipFill>
          <a:blip r:embed="rId3">
            <a:extLst>
              <a:ext uri="{28A0092B-C50C-407E-A947-70E740481C1C}">
                <a14:useLocalDpi xmlns:a14="http://schemas.microsoft.com/office/drawing/2010/main" val="0"/>
              </a:ext>
            </a:extLst>
          </a:blip>
          <a:srcRect l="14945" r="14945"/>
          <a:stretch/>
        </p:blipFill>
        <p:spPr>
          <a:xfrm>
            <a:off x="143138" y="725529"/>
            <a:ext cx="1031171" cy="978739"/>
          </a:xfrm>
          <a:prstGeom prst="rect">
            <a:avLst/>
          </a:prstGeom>
        </p:spPr>
      </p:pic>
      <p:pic>
        <p:nvPicPr>
          <p:cNvPr id="19" name="Picture 18" descr="empty-red-rectangle">
            <a:extLst>
              <a:ext uri="{FF2B5EF4-FFF2-40B4-BE49-F238E27FC236}">
                <a16:creationId xmlns:a16="http://schemas.microsoft.com/office/drawing/2014/main" id="{5F3109DA-B28E-4D40-B5C3-0049BB95815F}"/>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1895046"/>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24B52387-4C51-4798-82A4-6488D199807A}"/>
              </a:ext>
            </a:extLst>
          </p:cNvPr>
          <p:cNvSpPr/>
          <p:nvPr/>
        </p:nvSpPr>
        <p:spPr>
          <a:xfrm>
            <a:off x="3581400" y="2133600"/>
            <a:ext cx="8377380" cy="4801314"/>
          </a:xfrm>
          <a:prstGeom prst="rect">
            <a:avLst/>
          </a:prstGeom>
          <a:noFill/>
        </p:spPr>
        <p:txBody>
          <a:bodyPr wrap="square">
            <a:spAutoFit/>
          </a:bodyPr>
          <a:lstStyle/>
          <a:p>
            <a:r>
              <a:rPr lang="de-DE" sz="3000" b="1" dirty="0">
                <a:solidFill>
                  <a:schemeClr val="accent6">
                    <a:lumMod val="50000"/>
                  </a:schemeClr>
                </a:solidFill>
                <a:latin typeface="Times New Roman" panose="02020603050405020304" pitchFamily="18" charset="0"/>
                <a:cs typeface="Times New Roman" panose="02020603050405020304" pitchFamily="18" charset="0"/>
              </a:rPr>
              <a:t>Câu 1.</a:t>
            </a:r>
            <a:r>
              <a:rPr lang="de-DE" sz="3000" dirty="0">
                <a:solidFill>
                  <a:schemeClr val="accent6">
                    <a:lumMod val="50000"/>
                  </a:schemeClr>
                </a:solidFill>
                <a:latin typeface="Times New Roman" panose="02020603050405020304" pitchFamily="18" charset="0"/>
                <a:cs typeface="Times New Roman" panose="02020603050405020304" pitchFamily="18" charset="0"/>
              </a:rPr>
              <a:t> Dựa vào kết quả thí nghiệm, hãy nhận xét về tính chất của chuyển động rơi tự do</a:t>
            </a:r>
            <a:endParaRPr lang="en-US" sz="3000" dirty="0">
              <a:solidFill>
                <a:schemeClr val="accent6">
                  <a:lumMod val="50000"/>
                </a:schemeClr>
              </a:solidFill>
              <a:latin typeface="Times New Roman" panose="02020603050405020304" pitchFamily="18" charset="0"/>
              <a:cs typeface="Times New Roman" panose="02020603050405020304" pitchFamily="18" charset="0"/>
            </a:endParaRPr>
          </a:p>
          <a:p>
            <a:r>
              <a:rPr lang="de-DE" sz="3000" dirty="0">
                <a:solidFill>
                  <a:schemeClr val="accent6">
                    <a:lumMod val="50000"/>
                  </a:schemeClr>
                </a:solidFill>
                <a:latin typeface="Times New Roman" panose="02020603050405020304" pitchFamily="18" charset="0"/>
                <a:cs typeface="Times New Roman" panose="02020603050405020304" pitchFamily="18" charset="0"/>
              </a:rPr>
              <a:t>- Phương của chuyển động rơi tự do? </a:t>
            </a:r>
            <a:endParaRPr lang="en-US" sz="3000" dirty="0">
              <a:solidFill>
                <a:schemeClr val="accent6">
                  <a:lumMod val="50000"/>
                </a:schemeClr>
              </a:solidFill>
              <a:latin typeface="Times New Roman" panose="02020603050405020304" pitchFamily="18" charset="0"/>
              <a:cs typeface="Times New Roman" panose="02020603050405020304" pitchFamily="18" charset="0"/>
            </a:endParaRPr>
          </a:p>
          <a:p>
            <a:r>
              <a:rPr lang="de-DE" sz="3000" dirty="0">
                <a:solidFill>
                  <a:schemeClr val="accent6">
                    <a:lumMod val="50000"/>
                  </a:schemeClr>
                </a:solidFill>
                <a:latin typeface="Times New Roman" panose="02020603050405020304" pitchFamily="18" charset="0"/>
                <a:cs typeface="Times New Roman" panose="02020603050405020304" pitchFamily="18" charset="0"/>
              </a:rPr>
              <a:t>- Chiều của chuyển động rơi tự do? </a:t>
            </a:r>
            <a:endParaRPr lang="en-US" sz="3000" dirty="0">
              <a:solidFill>
                <a:schemeClr val="accent6">
                  <a:lumMod val="50000"/>
                </a:schemeClr>
              </a:solidFill>
              <a:latin typeface="Times New Roman" panose="02020603050405020304" pitchFamily="18" charset="0"/>
              <a:cs typeface="Times New Roman" panose="02020603050405020304" pitchFamily="18" charset="0"/>
            </a:endParaRPr>
          </a:p>
          <a:p>
            <a:r>
              <a:rPr lang="de-DE" sz="3000" dirty="0">
                <a:solidFill>
                  <a:schemeClr val="accent6">
                    <a:lumMod val="50000"/>
                  </a:schemeClr>
                </a:solidFill>
                <a:latin typeface="Times New Roman" panose="02020603050405020304" pitchFamily="18" charset="0"/>
                <a:cs typeface="Times New Roman" panose="02020603050405020304" pitchFamily="18" charset="0"/>
              </a:rPr>
              <a:t>- Tính chất của chuyển động rơi tự do? </a:t>
            </a:r>
            <a:endParaRPr lang="en-US" sz="3000" dirty="0">
              <a:solidFill>
                <a:schemeClr val="accent6">
                  <a:lumMod val="50000"/>
                </a:schemeClr>
              </a:solidFill>
              <a:latin typeface="Times New Roman" panose="02020603050405020304" pitchFamily="18" charset="0"/>
              <a:cs typeface="Times New Roman" panose="02020603050405020304" pitchFamily="18" charset="0"/>
            </a:endParaRPr>
          </a:p>
          <a:p>
            <a:r>
              <a:rPr lang="de-DE" sz="3000" dirty="0">
                <a:solidFill>
                  <a:schemeClr val="accent6">
                    <a:lumMod val="50000"/>
                  </a:schemeClr>
                </a:solidFill>
                <a:latin typeface="Times New Roman" panose="02020603050405020304" pitchFamily="18" charset="0"/>
                <a:cs typeface="Times New Roman" panose="02020603050405020304" pitchFamily="18" charset="0"/>
              </a:rPr>
              <a:t>- Độ lớn của gia tốc rơi tự do? </a:t>
            </a:r>
            <a:endParaRPr lang="en-US" sz="3000" dirty="0">
              <a:solidFill>
                <a:schemeClr val="accent6">
                  <a:lumMod val="50000"/>
                </a:schemeClr>
              </a:solidFill>
              <a:latin typeface="Times New Roman" panose="02020603050405020304" pitchFamily="18" charset="0"/>
              <a:cs typeface="Times New Roman" panose="02020603050405020304" pitchFamily="18" charset="0"/>
            </a:endParaRPr>
          </a:p>
          <a:p>
            <a:r>
              <a:rPr lang="de-DE" sz="3000" b="1" dirty="0">
                <a:solidFill>
                  <a:schemeClr val="accent6">
                    <a:lumMod val="50000"/>
                  </a:schemeClr>
                </a:solidFill>
                <a:latin typeface="Times New Roman" panose="02020603050405020304" pitchFamily="18" charset="0"/>
                <a:cs typeface="Times New Roman" panose="02020603050405020304" pitchFamily="18" charset="0"/>
              </a:rPr>
              <a:t>Câu 2.</a:t>
            </a:r>
            <a:r>
              <a:rPr lang="de-DE" sz="3000" dirty="0">
                <a:solidFill>
                  <a:schemeClr val="accent6">
                    <a:lumMod val="50000"/>
                  </a:schemeClr>
                </a:solidFill>
                <a:latin typeface="Times New Roman" panose="02020603050405020304" pitchFamily="18" charset="0"/>
                <a:cs typeface="Times New Roman" panose="02020603050405020304" pitchFamily="18" charset="0"/>
              </a:rPr>
              <a:t> Điều kiện để một vật rơi tự do là gì? </a:t>
            </a:r>
            <a:endParaRPr lang="en-US" sz="3000" dirty="0">
              <a:solidFill>
                <a:schemeClr val="accent6">
                  <a:lumMod val="50000"/>
                </a:schemeClr>
              </a:solidFill>
              <a:latin typeface="Times New Roman" panose="02020603050405020304" pitchFamily="18" charset="0"/>
              <a:cs typeface="Times New Roman" panose="02020603050405020304" pitchFamily="18" charset="0"/>
            </a:endParaRPr>
          </a:p>
          <a:p>
            <a:r>
              <a:rPr lang="en-US" sz="3000" b="1" dirty="0" err="1">
                <a:solidFill>
                  <a:schemeClr val="accent6">
                    <a:lumMod val="50000"/>
                  </a:schemeClr>
                </a:solidFill>
                <a:latin typeface="Times New Roman" panose="02020603050405020304" pitchFamily="18" charset="0"/>
                <a:cs typeface="Times New Roman" panose="02020603050405020304" pitchFamily="18" charset="0"/>
              </a:rPr>
              <a:t>Câu</a:t>
            </a:r>
            <a:r>
              <a:rPr lang="en-US" sz="3000" b="1" dirty="0">
                <a:solidFill>
                  <a:schemeClr val="accent6">
                    <a:lumMod val="50000"/>
                  </a:schemeClr>
                </a:solidFill>
                <a:latin typeface="Times New Roman" panose="02020603050405020304" pitchFamily="18" charset="0"/>
                <a:cs typeface="Times New Roman" panose="02020603050405020304" pitchFamily="18" charset="0"/>
              </a:rPr>
              <a:t> 3.</a:t>
            </a:r>
            <a:r>
              <a:rPr lang="en-US" sz="3000" dirty="0">
                <a:solidFill>
                  <a:schemeClr val="accent6">
                    <a:lumMod val="50000"/>
                  </a:schemeClr>
                </a:solidFill>
                <a:latin typeface="Times New Roman" panose="02020603050405020304" pitchFamily="18" charset="0"/>
                <a:cs typeface="Times New Roman" panose="02020603050405020304" pitchFamily="18" charset="0"/>
              </a:rPr>
              <a:t> Khi </a:t>
            </a:r>
            <a:r>
              <a:rPr lang="en-US" sz="3000" dirty="0" err="1">
                <a:solidFill>
                  <a:schemeClr val="accent6">
                    <a:lumMod val="50000"/>
                  </a:schemeClr>
                </a:solidFill>
                <a:latin typeface="Times New Roman" panose="02020603050405020304" pitchFamily="18" charset="0"/>
                <a:cs typeface="Times New Roman" panose="02020603050405020304" pitchFamily="18" charset="0"/>
              </a:rPr>
              <a:t>nào</a:t>
            </a:r>
            <a:r>
              <a:rPr lang="en-US" sz="3000" dirty="0">
                <a:solidFill>
                  <a:schemeClr val="accent6">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3000" dirty="0">
                <a:solidFill>
                  <a:schemeClr val="accent6">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6">
                    <a:lumMod val="50000"/>
                  </a:schemeClr>
                </a:solidFill>
                <a:latin typeface="Times New Roman" panose="02020603050405020304" pitchFamily="18" charset="0"/>
                <a:cs typeface="Times New Roman" panose="02020603050405020304" pitchFamily="18" charset="0"/>
              </a:rPr>
              <a:t>rơi</a:t>
            </a:r>
            <a:r>
              <a:rPr lang="en-US" sz="3000" dirty="0">
                <a:solidFill>
                  <a:schemeClr val="accent6">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3000" dirty="0">
                <a:solidFill>
                  <a:schemeClr val="accent6">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6">
                    <a:lumMod val="50000"/>
                  </a:schemeClr>
                </a:solidFill>
                <a:latin typeface="Times New Roman" panose="02020603050405020304" pitchFamily="18" charset="0"/>
                <a:cs typeface="Times New Roman" panose="02020603050405020304" pitchFamily="18" charset="0"/>
              </a:rPr>
              <a:t>không</a:t>
            </a:r>
            <a:r>
              <a:rPr lang="en-US" sz="3000" dirty="0">
                <a:solidFill>
                  <a:schemeClr val="accent6">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6">
                    <a:lumMod val="50000"/>
                  </a:schemeClr>
                </a:solidFill>
                <a:latin typeface="Times New Roman" panose="02020603050405020304" pitchFamily="18" charset="0"/>
                <a:cs typeface="Times New Roman" panose="02020603050405020304" pitchFamily="18" charset="0"/>
              </a:rPr>
              <a:t>khí</a:t>
            </a:r>
            <a:r>
              <a:rPr lang="en-US" sz="3000" dirty="0">
                <a:solidFill>
                  <a:schemeClr val="accent6">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6">
                    <a:lumMod val="50000"/>
                  </a:schemeClr>
                </a:solidFill>
                <a:latin typeface="Times New Roman" panose="02020603050405020304" pitchFamily="18" charset="0"/>
                <a:cs typeface="Times New Roman" panose="02020603050405020304" pitchFamily="18" charset="0"/>
              </a:rPr>
              <a:t>được</a:t>
            </a:r>
            <a:r>
              <a:rPr lang="en-US" sz="3000" dirty="0">
                <a:solidFill>
                  <a:schemeClr val="accent6">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6">
                    <a:lumMod val="50000"/>
                  </a:schemeClr>
                </a:solidFill>
                <a:latin typeface="Times New Roman" panose="02020603050405020304" pitchFamily="18" charset="0"/>
                <a:cs typeface="Times New Roman" panose="02020603050405020304" pitchFamily="18" charset="0"/>
              </a:rPr>
              <a:t>coi</a:t>
            </a:r>
            <a:r>
              <a:rPr lang="en-US" sz="3000" dirty="0">
                <a:solidFill>
                  <a:schemeClr val="accent6">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6">
                    <a:lumMod val="50000"/>
                  </a:schemeClr>
                </a:solidFill>
                <a:latin typeface="Times New Roman" panose="02020603050405020304" pitchFamily="18" charset="0"/>
                <a:cs typeface="Times New Roman" panose="02020603050405020304" pitchFamily="18" charset="0"/>
              </a:rPr>
              <a:t>là</a:t>
            </a:r>
            <a:r>
              <a:rPr lang="en-US" sz="3000" dirty="0">
                <a:solidFill>
                  <a:schemeClr val="accent6">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6">
                    <a:lumMod val="50000"/>
                  </a:schemeClr>
                </a:solidFill>
                <a:latin typeface="Times New Roman" panose="02020603050405020304" pitchFamily="18" charset="0"/>
                <a:cs typeface="Times New Roman" panose="02020603050405020304" pitchFamily="18" charset="0"/>
              </a:rPr>
              <a:t>rơi</a:t>
            </a:r>
            <a:r>
              <a:rPr lang="en-US" sz="3000" dirty="0">
                <a:solidFill>
                  <a:schemeClr val="accent6">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6">
                    <a:lumMod val="50000"/>
                  </a:schemeClr>
                </a:solidFill>
                <a:latin typeface="Times New Roman" panose="02020603050405020304" pitchFamily="18" charset="0"/>
                <a:cs typeface="Times New Roman" panose="02020603050405020304" pitchFamily="18" charset="0"/>
              </a:rPr>
              <a:t>tự</a:t>
            </a:r>
            <a:r>
              <a:rPr lang="en-US" sz="3000" dirty="0">
                <a:solidFill>
                  <a:schemeClr val="accent6">
                    <a:lumMod val="50000"/>
                  </a:schemeClr>
                </a:solidFill>
                <a:latin typeface="Times New Roman" panose="02020603050405020304" pitchFamily="18" charset="0"/>
                <a:cs typeface="Times New Roman" panose="02020603050405020304" pitchFamily="18" charset="0"/>
              </a:rPr>
              <a:t> do? </a:t>
            </a:r>
          </a:p>
          <a:p>
            <a:endParaRPr lang="en-US" dirty="0"/>
          </a:p>
          <a:p>
            <a:endParaRPr lang="en-US" dirty="0"/>
          </a:p>
        </p:txBody>
      </p:sp>
    </p:spTree>
    <p:extLst>
      <p:ext uri="{BB962C8B-B14F-4D97-AF65-F5344CB8AC3E}">
        <p14:creationId xmlns:p14="http://schemas.microsoft.com/office/powerpoint/2010/main" val="8018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A6A09EC-C86F-6242-6800-16DAD256DE28}"/>
              </a:ext>
            </a:extLst>
          </p:cNvPr>
          <p:cNvPicPr>
            <a:picLocks noChangeAspect="1"/>
          </p:cNvPicPr>
          <p:nvPr/>
        </p:nvPicPr>
        <p:blipFill>
          <a:blip r:embed="rId2">
            <a:extLst>
              <a:ext uri="{28A0092B-C50C-407E-A947-70E740481C1C}">
                <a14:useLocalDpi xmlns:a14="http://schemas.microsoft.com/office/drawing/2010/main" val="0"/>
              </a:ext>
            </a:extLst>
          </a:blip>
          <a:srcRect t="1674" b="1674"/>
          <a:stretch/>
        </p:blipFill>
        <p:spPr>
          <a:xfrm flipH="1">
            <a:off x="0" y="481051"/>
            <a:ext cx="905138" cy="801353"/>
          </a:xfrm>
          <a:prstGeom prst="rect">
            <a:avLst/>
          </a:prstGeom>
        </p:spPr>
      </p:pic>
      <p:grpSp>
        <p:nvGrpSpPr>
          <p:cNvPr id="10" name="Group 56">
            <a:extLst>
              <a:ext uri="{FF2B5EF4-FFF2-40B4-BE49-F238E27FC236}">
                <a16:creationId xmlns:a16="http://schemas.microsoft.com/office/drawing/2014/main" id="{F5DB28CC-8AE7-4E65-BBCC-43BE1D4CB782}"/>
              </a:ext>
            </a:extLst>
          </p:cNvPr>
          <p:cNvGrpSpPr/>
          <p:nvPr/>
        </p:nvGrpSpPr>
        <p:grpSpPr>
          <a:xfrm>
            <a:off x="4911911" y="97919"/>
            <a:ext cx="2368177" cy="531988"/>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p:spPr>
          <p:style>
            <a:lnRef idx="1">
              <a:schemeClr val="accent6"/>
            </a:lnRef>
            <a:fillRef idx="3">
              <a:schemeClr val="accent6"/>
            </a:fillRef>
            <a:effectRef idx="2">
              <a:schemeClr val="accent6"/>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60488"/>
              <a:ext cx="2124730" cy="1118127"/>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Vận dụng</a:t>
              </a:r>
            </a:p>
          </p:txBody>
        </p:sp>
      </p:grpSp>
      <p:sp>
        <p:nvSpPr>
          <p:cNvPr id="9" name="Rectangle 1026060">
            <a:extLst>
              <a:ext uri="{FF2B5EF4-FFF2-40B4-BE49-F238E27FC236}">
                <a16:creationId xmlns:a16="http://schemas.microsoft.com/office/drawing/2014/main" id="{B2042CB1-8424-4CC7-8CF1-973C77A526AF}"/>
              </a:ext>
            </a:extLst>
          </p:cNvPr>
          <p:cNvSpPr>
            <a:spLocks noChangeArrowheads="1"/>
          </p:cNvSpPr>
          <p:nvPr/>
        </p:nvSpPr>
        <p:spPr bwMode="auto">
          <a:xfrm>
            <a:off x="1828800" y="6217881"/>
            <a:ext cx="8931747" cy="480131"/>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ctr" defTabSz="1095376">
              <a:buClr>
                <a:schemeClr val="tx2"/>
              </a:buClr>
              <a:buSzPct val="95000"/>
              <a:defRPr/>
            </a:pPr>
            <a:r>
              <a:rPr lang="en-US" sz="2400" i="1" dirty="0">
                <a:solidFill>
                  <a:schemeClr val="accent6">
                    <a:lumMod val="50000"/>
                  </a:schemeClr>
                </a:solidFill>
                <a:latin typeface="Times New Roman" panose="02020603050405020304" pitchFamily="18" charset="0"/>
                <a:cs typeface="Times New Roman" panose="02020603050405020304" pitchFamily="18" charset="0"/>
              </a:rPr>
              <a:t>Link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tham</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i="1" dirty="0" err="1">
                <a:solidFill>
                  <a:schemeClr val="accent6">
                    <a:lumMod val="50000"/>
                  </a:schemeClr>
                </a:solidFill>
                <a:latin typeface="Times New Roman" panose="02020603050405020304" pitchFamily="18" charset="0"/>
                <a:cs typeface="Times New Roman" panose="02020603050405020304" pitchFamily="18" charset="0"/>
              </a:rPr>
              <a:t>khảo</a:t>
            </a:r>
            <a:r>
              <a:rPr lang="en-US" sz="2400"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u="sng"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https://www.youtube.com/watch?v=lYiAyJx6L1c</a:t>
            </a:r>
            <a:endParaRPr lang="en-US" sz="2400" u="sng"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5553720C-717F-4EB7-E5A6-6855AB70FA97}"/>
              </a:ext>
            </a:extLst>
          </p:cNvPr>
          <p:cNvSpPr txBox="1"/>
          <p:nvPr/>
        </p:nvSpPr>
        <p:spPr>
          <a:xfrm>
            <a:off x="762000" y="893541"/>
            <a:ext cx="11277600" cy="1107996"/>
          </a:xfrm>
          <a:prstGeom prst="rect">
            <a:avLst/>
          </a:prstGeom>
          <a:noFill/>
        </p:spPr>
        <p:txBody>
          <a:bodyPr wrap="square">
            <a:spAutoFit/>
          </a:bodyPr>
          <a:lstStyle/>
          <a:p>
            <a:pPr marL="0" marR="0" algn="just">
              <a:spcBef>
                <a:spcPts val="0"/>
              </a:spcBef>
            </a:pP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tốc</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bấm</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giây</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phòng</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tốc</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200" b="1" dirty="0">
              <a:effectLst/>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2BAE1029-73DB-E7CC-FA87-9EA4938C11E2}"/>
              </a:ext>
            </a:extLst>
          </p:cNvPr>
          <p:cNvSpPr/>
          <p:nvPr/>
        </p:nvSpPr>
        <p:spPr>
          <a:xfrm>
            <a:off x="609600" y="881728"/>
            <a:ext cx="11430000" cy="1119810"/>
          </a:xfrm>
          <a:prstGeom prst="roundRect">
            <a:avLst>
              <a:gd name="adj" fmla="val 8564"/>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06A989-B112-6F04-E777-081754CA818D}"/>
              </a:ext>
            </a:extLst>
          </p:cNvPr>
          <p:cNvPicPr>
            <a:picLocks noChangeAspect="1"/>
          </p:cNvPicPr>
          <p:nvPr/>
        </p:nvPicPr>
        <p:blipFill>
          <a:blip r:embed="rId4"/>
          <a:stretch>
            <a:fillRect/>
          </a:stretch>
        </p:blipFill>
        <p:spPr>
          <a:xfrm>
            <a:off x="2435103" y="2135230"/>
            <a:ext cx="7778994" cy="4082650"/>
          </a:xfrm>
          <a:prstGeom prst="rect">
            <a:avLst/>
          </a:prstGeom>
          <a:ln>
            <a:noFill/>
          </a:ln>
          <a:effectLst>
            <a:softEdge rad="112500"/>
          </a:effectLst>
        </p:spPr>
      </p:pic>
    </p:spTree>
    <p:extLst>
      <p:ext uri="{BB962C8B-B14F-4D97-AF65-F5344CB8AC3E}">
        <p14:creationId xmlns:p14="http://schemas.microsoft.com/office/powerpoint/2010/main" val="1837460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A05431-4D7B-43B4-81DD-3CE5A8402F91}"/>
              </a:ext>
            </a:extLst>
          </p:cNvPr>
          <p:cNvSpPr/>
          <p:nvPr/>
        </p:nvSpPr>
        <p:spPr>
          <a:xfrm>
            <a:off x="866189" y="708152"/>
            <a:ext cx="10668000" cy="991618"/>
          </a:xfrm>
          <a:prstGeom prst="rect">
            <a:avLst/>
          </a:prstGeom>
        </p:spPr>
        <p:txBody>
          <a:bodyPr wrap="square">
            <a:spAutoFit/>
          </a:bodyPr>
          <a:lstStyle/>
          <a:p>
            <a:pPr marL="0" marR="0" algn="just">
              <a:lnSpc>
                <a:spcPct val="107000"/>
              </a:lnSpc>
              <a:spcBef>
                <a:spcPts val="600"/>
              </a:spcBef>
              <a:spcAft>
                <a:spcPts val="600"/>
              </a:spcAft>
            </a:pP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V</a:t>
            </a:r>
            <a:r>
              <a:rPr lang="vi-VN"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ận động viên nhảy dù, ở độ cao nhất định thường vận động viên sẽ để rơi tự do khoảng một phút rồi mới bật dù.</a:t>
            </a:r>
            <a:endParaRPr lang="en-US" sz="2400" b="1" dirty="0">
              <a:solidFill>
                <a:schemeClr val="accent6">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56">
            <a:extLst>
              <a:ext uri="{FF2B5EF4-FFF2-40B4-BE49-F238E27FC236}">
                <a16:creationId xmlns:a16="http://schemas.microsoft.com/office/drawing/2014/main" id="{3AD684B8-C22E-4611-8A2E-041A6268C451}"/>
              </a:ext>
            </a:extLst>
          </p:cNvPr>
          <p:cNvGrpSpPr/>
          <p:nvPr/>
        </p:nvGrpSpPr>
        <p:grpSpPr>
          <a:xfrm>
            <a:off x="4648200" y="76200"/>
            <a:ext cx="2362200" cy="531988"/>
            <a:chOff x="2193" y="0"/>
            <a:chExt cx="2245706" cy="1239104"/>
          </a:xfrm>
          <a:solidFill>
            <a:srgbClr val="002060"/>
          </a:solidFill>
          <a:scene3d>
            <a:camera prst="orthographicFront"/>
            <a:lightRig rig="threePt" dir="t">
              <a:rot lat="0" lon="0" rev="7500000"/>
            </a:lightRig>
          </a:scene3d>
        </p:grpSpPr>
        <p:sp>
          <p:nvSpPr>
            <p:cNvPr id="12" name="Rounded Rectangle 57">
              <a:extLst>
                <a:ext uri="{FF2B5EF4-FFF2-40B4-BE49-F238E27FC236}">
                  <a16:creationId xmlns:a16="http://schemas.microsoft.com/office/drawing/2014/main" id="{A2A16FC3-2A38-495D-ACB4-626779511332}"/>
                </a:ext>
              </a:extLst>
            </p:cNvPr>
            <p:cNvSpPr/>
            <p:nvPr/>
          </p:nvSpPr>
          <p:spPr>
            <a:xfrm>
              <a:off x="2193" y="0"/>
              <a:ext cx="2245706" cy="1239104"/>
            </a:xfrm>
            <a:prstGeom prst="roundRect">
              <a:avLst/>
            </a:prstGeom>
          </p:spPr>
          <p:style>
            <a:lnRef idx="1">
              <a:schemeClr val="accent6"/>
            </a:lnRef>
            <a:fillRef idx="3">
              <a:schemeClr val="accent6"/>
            </a:fillRef>
            <a:effectRef idx="2">
              <a:schemeClr val="accent6"/>
            </a:effectRef>
            <a:fontRef idx="minor">
              <a:schemeClr val="lt1"/>
            </a:fontRef>
          </p:style>
        </p:sp>
        <p:sp>
          <p:nvSpPr>
            <p:cNvPr id="13" name="Rounded Rectangle 4">
              <a:extLst>
                <a:ext uri="{FF2B5EF4-FFF2-40B4-BE49-F238E27FC236}">
                  <a16:creationId xmlns:a16="http://schemas.microsoft.com/office/drawing/2014/main" id="{57B8FCF8-295E-4AD4-8B5D-710C4EF49907}"/>
                </a:ext>
              </a:extLst>
            </p:cNvPr>
            <p:cNvSpPr/>
            <p:nvPr/>
          </p:nvSpPr>
          <p:spPr>
            <a:xfrm>
              <a:off x="77334" y="60488"/>
              <a:ext cx="2124730" cy="1118127"/>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8" name="Rectangle: Rounded Corners 7">
            <a:extLst>
              <a:ext uri="{FF2B5EF4-FFF2-40B4-BE49-F238E27FC236}">
                <a16:creationId xmlns:a16="http://schemas.microsoft.com/office/drawing/2014/main" id="{14082688-4407-BB7D-5FD6-DE511BD5108C}"/>
              </a:ext>
            </a:extLst>
          </p:cNvPr>
          <p:cNvSpPr/>
          <p:nvPr/>
        </p:nvSpPr>
        <p:spPr>
          <a:xfrm>
            <a:off x="632411" y="755620"/>
            <a:ext cx="11026189" cy="1205312"/>
          </a:xfrm>
          <a:prstGeom prst="roundRect">
            <a:avLst>
              <a:gd name="adj" fmla="val 8564"/>
            </a:avLst>
          </a:prstGeom>
          <a:noFill/>
          <a:ln cmpd="dbl">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10" name="Picture 9" descr="Logo&#10;&#10;Description automatically generated with low confidence">
            <a:extLst>
              <a:ext uri="{FF2B5EF4-FFF2-40B4-BE49-F238E27FC236}">
                <a16:creationId xmlns:a16="http://schemas.microsoft.com/office/drawing/2014/main" id="{F7ED7144-C3FF-3115-E36D-1A2E52DF5B3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59" b="93824" l="10000" r="90000">
                        <a14:foregroundMark x1="43889" y1="11912" x2="43889" y2="11912"/>
                        <a14:foregroundMark x1="28333" y1="16912" x2="34778" y2="10735"/>
                        <a14:foregroundMark x1="34778" y1="10735" x2="53667" y2="7059"/>
                        <a14:foregroundMark x1="53667" y1="7059" x2="63222" y2="9559"/>
                        <a14:foregroundMark x1="63222" y1="9559" x2="72222" y2="17500"/>
                        <a14:foregroundMark x1="26778" y1="81176" x2="34333" y2="89853"/>
                        <a14:foregroundMark x1="34333" y1="89853" x2="43556" y2="93824"/>
                        <a14:foregroundMark x1="43556" y1="93824" x2="61778" y2="89706"/>
                        <a14:foregroundMark x1="61778" y1="89706" x2="68778" y2="86618"/>
                        <a14:foregroundMark x1="68778" y1="86618" x2="74222" y2="81765"/>
                        <a14:foregroundMark x1="74222" y1="81765" x2="75222" y2="76765"/>
                        <a14:backgroundMark x1="53000" y1="10588" x2="53000" y2="10588"/>
                      </a14:backgroundRemoval>
                    </a14:imgEffect>
                  </a14:imgLayer>
                </a14:imgProps>
              </a:ext>
              <a:ext uri="{28A0092B-C50C-407E-A947-70E740481C1C}">
                <a14:useLocalDpi xmlns:a14="http://schemas.microsoft.com/office/drawing/2010/main" val="0"/>
              </a:ext>
            </a:extLst>
          </a:blip>
          <a:stretch>
            <a:fillRect/>
          </a:stretch>
        </p:blipFill>
        <p:spPr>
          <a:xfrm>
            <a:off x="96901" y="342193"/>
            <a:ext cx="1177798" cy="889892"/>
          </a:xfrm>
          <a:prstGeom prst="rect">
            <a:avLst/>
          </a:prstGeom>
        </p:spPr>
      </p:pic>
      <p:pic>
        <p:nvPicPr>
          <p:cNvPr id="3" name="Online Media 2" title="Skydiving over the Bahamas - Best jumps of 2018">
            <a:hlinkClick r:id="" action="ppaction://media"/>
            <a:extLst>
              <a:ext uri="{FF2B5EF4-FFF2-40B4-BE49-F238E27FC236}">
                <a16:creationId xmlns:a16="http://schemas.microsoft.com/office/drawing/2014/main" id="{C091C101-9DFA-8AC5-3040-F899201D08ED}"/>
              </a:ext>
            </a:extLst>
          </p:cNvPr>
          <p:cNvPicPr>
            <a:picLocks noRot="1" noChangeAspect="1"/>
          </p:cNvPicPr>
          <p:nvPr>
            <a:videoFile r:link="rId1"/>
          </p:nvPr>
        </p:nvPicPr>
        <p:blipFill>
          <a:blip r:embed="rId5"/>
          <a:stretch>
            <a:fillRect/>
          </a:stretch>
        </p:blipFill>
        <p:spPr>
          <a:xfrm>
            <a:off x="2171700" y="2142505"/>
            <a:ext cx="7848600" cy="44344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1501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A05431-4D7B-43B4-81DD-3CE5A8402F91}"/>
              </a:ext>
            </a:extLst>
          </p:cNvPr>
          <p:cNvSpPr/>
          <p:nvPr/>
        </p:nvSpPr>
        <p:spPr>
          <a:xfrm>
            <a:off x="1054099" y="914864"/>
            <a:ext cx="10182812" cy="1452642"/>
          </a:xfrm>
          <a:prstGeom prst="rect">
            <a:avLst/>
          </a:prstGeom>
        </p:spPr>
        <p:txBody>
          <a:bodyPr wrap="square">
            <a:spAutoFit/>
          </a:bodyPr>
          <a:lstStyle/>
          <a:p>
            <a:pPr marL="0" marR="0" algn="just">
              <a:lnSpc>
                <a:spcPct val="107000"/>
              </a:lnSpc>
              <a:spcBef>
                <a:spcPts val="600"/>
              </a:spcBef>
              <a:spcAft>
                <a:spcPts val="600"/>
              </a:spcAft>
            </a:pPr>
            <a:r>
              <a:rPr lang="vi-VN"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Vấn đề đưa ra là làm thế nào để xác định  được gia tốc rơi tự do của vận động viên trong khi họ chuyển động rất nhanh? Cần những dụng cụ gì để đo chính xác thời gian chuyển động?</a:t>
            </a:r>
            <a:endParaRPr lang="en-US" sz="2800" b="1" dirty="0">
              <a:solidFill>
                <a:schemeClr val="accent6">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56">
            <a:extLst>
              <a:ext uri="{FF2B5EF4-FFF2-40B4-BE49-F238E27FC236}">
                <a16:creationId xmlns:a16="http://schemas.microsoft.com/office/drawing/2014/main" id="{3AD684B8-C22E-4611-8A2E-041A6268C451}"/>
              </a:ext>
            </a:extLst>
          </p:cNvPr>
          <p:cNvGrpSpPr/>
          <p:nvPr/>
        </p:nvGrpSpPr>
        <p:grpSpPr>
          <a:xfrm>
            <a:off x="4648200" y="76200"/>
            <a:ext cx="2362200" cy="531988"/>
            <a:chOff x="2193" y="0"/>
            <a:chExt cx="2245706" cy="1239104"/>
          </a:xfrm>
          <a:solidFill>
            <a:srgbClr val="002060"/>
          </a:solidFill>
          <a:scene3d>
            <a:camera prst="orthographicFront"/>
            <a:lightRig rig="threePt" dir="t">
              <a:rot lat="0" lon="0" rev="7500000"/>
            </a:lightRig>
          </a:scene3d>
        </p:grpSpPr>
        <p:sp>
          <p:nvSpPr>
            <p:cNvPr id="12" name="Rounded Rectangle 57">
              <a:extLst>
                <a:ext uri="{FF2B5EF4-FFF2-40B4-BE49-F238E27FC236}">
                  <a16:creationId xmlns:a16="http://schemas.microsoft.com/office/drawing/2014/main" id="{A2A16FC3-2A38-495D-ACB4-626779511332}"/>
                </a:ext>
              </a:extLst>
            </p:cNvPr>
            <p:cNvSpPr/>
            <p:nvPr/>
          </p:nvSpPr>
          <p:spPr>
            <a:xfrm>
              <a:off x="2193" y="0"/>
              <a:ext cx="2245706" cy="1239104"/>
            </a:xfrm>
            <a:prstGeom prst="roundRect">
              <a:avLst/>
            </a:prstGeom>
          </p:spPr>
          <p:style>
            <a:lnRef idx="1">
              <a:schemeClr val="accent6"/>
            </a:lnRef>
            <a:fillRef idx="3">
              <a:schemeClr val="accent6"/>
            </a:fillRef>
            <a:effectRef idx="2">
              <a:schemeClr val="accent6"/>
            </a:effectRef>
            <a:fontRef idx="minor">
              <a:schemeClr val="lt1"/>
            </a:fontRef>
          </p:style>
        </p:sp>
        <p:sp>
          <p:nvSpPr>
            <p:cNvPr id="13" name="Rounded Rectangle 4">
              <a:extLst>
                <a:ext uri="{FF2B5EF4-FFF2-40B4-BE49-F238E27FC236}">
                  <a16:creationId xmlns:a16="http://schemas.microsoft.com/office/drawing/2014/main" id="{57B8FCF8-295E-4AD4-8B5D-710C4EF49907}"/>
                </a:ext>
              </a:extLst>
            </p:cNvPr>
            <p:cNvSpPr/>
            <p:nvPr/>
          </p:nvSpPr>
          <p:spPr>
            <a:xfrm>
              <a:off x="77334" y="60488"/>
              <a:ext cx="2124730" cy="1118127"/>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8" name="Rectangle: Rounded Corners 7">
            <a:extLst>
              <a:ext uri="{FF2B5EF4-FFF2-40B4-BE49-F238E27FC236}">
                <a16:creationId xmlns:a16="http://schemas.microsoft.com/office/drawing/2014/main" id="{14082688-4407-BB7D-5FD6-DE511BD5108C}"/>
              </a:ext>
            </a:extLst>
          </p:cNvPr>
          <p:cNvSpPr/>
          <p:nvPr/>
        </p:nvSpPr>
        <p:spPr>
          <a:xfrm>
            <a:off x="632411" y="755619"/>
            <a:ext cx="11026189" cy="1771133"/>
          </a:xfrm>
          <a:prstGeom prst="roundRect">
            <a:avLst>
              <a:gd name="adj" fmla="val 8564"/>
            </a:avLst>
          </a:prstGeom>
          <a:noFill/>
          <a:ln cmpd="dbl">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10" name="Picture 9" descr="Logo&#10;&#10;Description automatically generated with low confidence">
            <a:extLst>
              <a:ext uri="{FF2B5EF4-FFF2-40B4-BE49-F238E27FC236}">
                <a16:creationId xmlns:a16="http://schemas.microsoft.com/office/drawing/2014/main" id="{F7ED7144-C3FF-3115-E36D-1A2E52DF5B3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59" b="93824" l="10000" r="90000">
                        <a14:foregroundMark x1="43889" y1="11912" x2="43889" y2="11912"/>
                        <a14:foregroundMark x1="28333" y1="16912" x2="34778" y2="10735"/>
                        <a14:foregroundMark x1="34778" y1="10735" x2="53667" y2="7059"/>
                        <a14:foregroundMark x1="53667" y1="7059" x2="63222" y2="9559"/>
                        <a14:foregroundMark x1="63222" y1="9559" x2="72222" y2="17500"/>
                        <a14:foregroundMark x1="26778" y1="81176" x2="34333" y2="89853"/>
                        <a14:foregroundMark x1="34333" y1="89853" x2="43556" y2="93824"/>
                        <a14:foregroundMark x1="43556" y1="93824" x2="61778" y2="89706"/>
                        <a14:foregroundMark x1="61778" y1="89706" x2="68778" y2="86618"/>
                        <a14:foregroundMark x1="68778" y1="86618" x2="74222" y2="81765"/>
                        <a14:foregroundMark x1="74222" y1="81765" x2="75222" y2="76765"/>
                        <a14:backgroundMark x1="53000" y1="10588" x2="53000" y2="10588"/>
                      </a14:backgroundRemoval>
                    </a14:imgEffect>
                  </a14:imgLayer>
                </a14:imgProps>
              </a:ext>
              <a:ext uri="{28A0092B-C50C-407E-A947-70E740481C1C}">
                <a14:useLocalDpi xmlns:a14="http://schemas.microsoft.com/office/drawing/2010/main" val="0"/>
              </a:ext>
            </a:extLst>
          </a:blip>
          <a:stretch>
            <a:fillRect/>
          </a:stretch>
        </p:blipFill>
        <p:spPr>
          <a:xfrm>
            <a:off x="96901" y="342193"/>
            <a:ext cx="1177798" cy="889892"/>
          </a:xfrm>
          <a:prstGeom prst="rect">
            <a:avLst/>
          </a:prstGeom>
        </p:spPr>
      </p:pic>
      <p:pic>
        <p:nvPicPr>
          <p:cNvPr id="4" name="Picture 3">
            <a:extLst>
              <a:ext uri="{FF2B5EF4-FFF2-40B4-BE49-F238E27FC236}">
                <a16:creationId xmlns:a16="http://schemas.microsoft.com/office/drawing/2014/main" id="{10812A22-118D-F9A1-39BD-EF9654B0C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2561920"/>
            <a:ext cx="7391400" cy="3875205"/>
          </a:xfrm>
          <a:prstGeom prst="rect">
            <a:avLst/>
          </a:prstGeom>
          <a:ln>
            <a:noFill/>
          </a:ln>
          <a:effectLst>
            <a:softEdge rad="112500"/>
          </a:effectLst>
        </p:spPr>
      </p:pic>
    </p:spTree>
    <p:extLst>
      <p:ext uri="{BB962C8B-B14F-4D97-AF65-F5344CB8AC3E}">
        <p14:creationId xmlns:p14="http://schemas.microsoft.com/office/powerpoint/2010/main" val="2249425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343400" y="168603"/>
            <a:ext cx="3581400" cy="531988"/>
            <a:chOff x="-319015" y="0"/>
            <a:chExt cx="2566914"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319015" y="0"/>
              <a:ext cx="2566914" cy="1239104"/>
            </a:xfrm>
            <a:prstGeom prst="roundRect">
              <a:avLst/>
            </a:prstGeom>
          </p:spPr>
          <p:style>
            <a:lnRef idx="1">
              <a:schemeClr val="accent6"/>
            </a:lnRef>
            <a:fillRef idx="3">
              <a:schemeClr val="accent6"/>
            </a:fillRef>
            <a:effectRef idx="2">
              <a:schemeClr val="accent6"/>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174685" y="60489"/>
              <a:ext cx="2399666" cy="1178615"/>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121920" tIns="60960" rIns="121920" bIns="60960" numCol="1" spcCol="1270" anchor="ctr" anchorCtr="0">
              <a:noAutofit/>
            </a:bodyPr>
            <a:lstStyle/>
            <a:p>
              <a:pPr defTabSz="1422400">
                <a:lnSpc>
                  <a:spcPct val="90000"/>
                </a:lnSpc>
                <a:spcBef>
                  <a:spcPct val="0"/>
                </a:spcBef>
                <a:spcAft>
                  <a:spcPct val="35000"/>
                </a:spcAft>
              </a:pPr>
              <a:r>
                <a:rPr lang="en-US" sz="2600" b="1" dirty="0" err="1">
                  <a:latin typeface="Arial" panose="020B0604020202020204" pitchFamily="34" charset="0"/>
                  <a:cs typeface="Arial" panose="020B0604020202020204" pitchFamily="34" charset="0"/>
                </a:rPr>
                <a:t>Hoạt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động</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cá</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nhân</a:t>
              </a:r>
              <a:endParaRPr lang="en-US" sz="2600" b="1" dirty="0">
                <a:latin typeface="Arial" panose="020B0604020202020204" pitchFamily="34" charset="0"/>
                <a:cs typeface="Arial" panose="020B0604020202020204" pitchFamily="34" charset="0"/>
              </a:endParaRPr>
            </a:p>
          </p:txBody>
        </p:sp>
      </p:grpSp>
      <p:sp>
        <p:nvSpPr>
          <p:cNvPr id="13" name="Text Box 29">
            <a:extLst>
              <a:ext uri="{FF2B5EF4-FFF2-40B4-BE49-F238E27FC236}">
                <a16:creationId xmlns:a16="http://schemas.microsoft.com/office/drawing/2014/main" id="{9BC17547-59AA-440D-B942-0BD523546792}"/>
              </a:ext>
            </a:extLst>
          </p:cNvPr>
          <p:cNvSpPr txBox="1">
            <a:spLocks noChangeArrowheads="1"/>
          </p:cNvSpPr>
          <p:nvPr/>
        </p:nvSpPr>
        <p:spPr bwMode="auto">
          <a:xfrm>
            <a:off x="1147998" y="860459"/>
            <a:ext cx="10927174" cy="98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nSpc>
                <a:spcPct val="107000"/>
              </a:lnSpc>
              <a:spcBef>
                <a:spcPts val="0"/>
              </a:spcBef>
              <a:spcAft>
                <a:spcPts val="500"/>
              </a:spcAft>
            </a:pP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ưu</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cổng</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quang</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6A443DFF-C4E7-48A1-AF12-06E59CFEC3C9}"/>
              </a:ext>
            </a:extLst>
          </p:cNvPr>
          <p:cNvSpPr/>
          <p:nvPr/>
        </p:nvSpPr>
        <p:spPr>
          <a:xfrm>
            <a:off x="632411" y="860458"/>
            <a:ext cx="11442761" cy="1119459"/>
          </a:xfrm>
          <a:prstGeom prst="roundRect">
            <a:avLst>
              <a:gd name="adj" fmla="val 8564"/>
            </a:avLst>
          </a:prstGeom>
          <a:noFill/>
          <a:ln cmpd="dbl">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15" name="Picture 14">
            <a:extLst>
              <a:ext uri="{FF2B5EF4-FFF2-40B4-BE49-F238E27FC236}">
                <a16:creationId xmlns:a16="http://schemas.microsoft.com/office/drawing/2014/main" id="{4FE06C2D-1AD5-4419-94BF-CBCC31C8BDF2}"/>
              </a:ext>
            </a:extLst>
          </p:cNvPr>
          <p:cNvPicPr>
            <a:picLocks noChangeAspect="1"/>
          </p:cNvPicPr>
          <p:nvPr/>
        </p:nvPicPr>
        <p:blipFill>
          <a:blip r:embed="rId2">
            <a:extLst>
              <a:ext uri="{28A0092B-C50C-407E-A947-70E740481C1C}">
                <a14:useLocalDpi xmlns:a14="http://schemas.microsoft.com/office/drawing/2010/main" val="0"/>
              </a:ext>
            </a:extLst>
          </a:blip>
          <a:srcRect t="2542" b="2542"/>
          <a:stretch/>
        </p:blipFill>
        <p:spPr>
          <a:xfrm>
            <a:off x="116827" y="392861"/>
            <a:ext cx="1031171" cy="978739"/>
          </a:xfrm>
          <a:prstGeom prst="rect">
            <a:avLst/>
          </a:prstGeom>
        </p:spPr>
      </p:pic>
      <p:pic>
        <p:nvPicPr>
          <p:cNvPr id="4" name="Picture 3">
            <a:extLst>
              <a:ext uri="{FF2B5EF4-FFF2-40B4-BE49-F238E27FC236}">
                <a16:creationId xmlns:a16="http://schemas.microsoft.com/office/drawing/2014/main" id="{338FC876-76D2-A3E9-9054-31DE0ED12567}"/>
              </a:ext>
            </a:extLst>
          </p:cNvPr>
          <p:cNvPicPr>
            <a:picLocks noChangeAspect="1"/>
          </p:cNvPicPr>
          <p:nvPr/>
        </p:nvPicPr>
        <p:blipFill>
          <a:blip r:embed="rId3"/>
          <a:stretch>
            <a:fillRect/>
          </a:stretch>
        </p:blipFill>
        <p:spPr>
          <a:xfrm>
            <a:off x="632411" y="2356912"/>
            <a:ext cx="5652257" cy="379638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1386454-2DE5-33F9-E988-A7C4B16BB518}"/>
              </a:ext>
            </a:extLst>
          </p:cNvPr>
          <p:cNvPicPr>
            <a:picLocks noChangeAspect="1"/>
          </p:cNvPicPr>
          <p:nvPr/>
        </p:nvPicPr>
        <p:blipFill rotWithShape="1">
          <a:blip r:embed="rId4"/>
          <a:srcRect t="4631"/>
          <a:stretch/>
        </p:blipFill>
        <p:spPr>
          <a:xfrm>
            <a:off x="6609074" y="2379363"/>
            <a:ext cx="4589814" cy="3759703"/>
          </a:xfrm>
          <a:prstGeom prst="rect">
            <a:avLst/>
          </a:prstGeom>
        </p:spPr>
      </p:pic>
    </p:spTree>
    <p:extLst>
      <p:ext uri="{BB962C8B-B14F-4D97-AF65-F5344CB8AC3E}">
        <p14:creationId xmlns:p14="http://schemas.microsoft.com/office/powerpoint/2010/main" val="174518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56">
            <a:extLst>
              <a:ext uri="{FF2B5EF4-FFF2-40B4-BE49-F238E27FC236}">
                <a16:creationId xmlns:a16="http://schemas.microsoft.com/office/drawing/2014/main" id="{F5DB28CC-8AE7-4E65-BBCC-43BE1D4CB782}"/>
              </a:ext>
            </a:extLst>
          </p:cNvPr>
          <p:cNvGrpSpPr/>
          <p:nvPr/>
        </p:nvGrpSpPr>
        <p:grpSpPr>
          <a:xfrm>
            <a:off x="4718422" y="139191"/>
            <a:ext cx="4273177" cy="616429"/>
            <a:chOff x="2193" y="0"/>
            <a:chExt cx="2245706" cy="1239104"/>
          </a:xfrm>
          <a:solidFill>
            <a:srgbClr val="002060"/>
          </a:solidFill>
          <a:scene3d>
            <a:camera prst="orthographicFront"/>
            <a:lightRig rig="threePt" dir="t">
              <a:rot lat="0" lon="0" rev="7500000"/>
            </a:lightRig>
          </a:scene3d>
        </p:grpSpPr>
        <p:sp>
          <p:nvSpPr>
            <p:cNvPr id="11" name="Rounded Rectangle 57">
              <a:extLst>
                <a:ext uri="{FF2B5EF4-FFF2-40B4-BE49-F238E27FC236}">
                  <a16:creationId xmlns:a16="http://schemas.microsoft.com/office/drawing/2014/main" id="{A45BEEE7-B054-45B8-ABB6-CE7BB2BAED79}"/>
                </a:ext>
              </a:extLst>
            </p:cNvPr>
            <p:cNvSpPr/>
            <p:nvPr/>
          </p:nvSpPr>
          <p:spPr>
            <a:xfrm>
              <a:off x="2193" y="0"/>
              <a:ext cx="2245706" cy="1239104"/>
            </a:xfrm>
            <a:prstGeom prst="roundRect">
              <a:avLst/>
            </a:prstGeom>
          </p:spPr>
          <p:style>
            <a:lnRef idx="1">
              <a:schemeClr val="accent6"/>
            </a:lnRef>
            <a:fillRef idx="3">
              <a:schemeClr val="accent6"/>
            </a:fillRef>
            <a:effectRef idx="2">
              <a:schemeClr val="accent6"/>
            </a:effectRef>
            <a:fontRef idx="minor">
              <a:schemeClr val="lt1"/>
            </a:fontRef>
          </p:style>
        </p:sp>
        <p:sp>
          <p:nvSpPr>
            <p:cNvPr id="12" name="Rounded Rectangle 4">
              <a:extLst>
                <a:ext uri="{FF2B5EF4-FFF2-40B4-BE49-F238E27FC236}">
                  <a16:creationId xmlns:a16="http://schemas.microsoft.com/office/drawing/2014/main" id="{9CC727BD-BA80-4405-A9EB-D6653E2F67BA}"/>
                </a:ext>
              </a:extLst>
            </p:cNvPr>
            <p:cNvSpPr/>
            <p:nvPr/>
          </p:nvSpPr>
          <p:spPr>
            <a:xfrm>
              <a:off x="77334" y="0"/>
              <a:ext cx="2124730" cy="1178617"/>
            </a:xfrm>
            <a:prstGeom prst="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dirty="0" err="1">
                  <a:latin typeface="Arial" panose="020B0604020202020204" pitchFamily="34" charset="0"/>
                  <a:cs typeface="Arial" panose="020B0604020202020204" pitchFamily="34" charset="0"/>
                </a:rPr>
                <a:t>Kỹ</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thuật</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khăn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trải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bàn</a:t>
              </a:r>
              <a:endParaRPr lang="en-US" sz="2600" b="1" dirty="0">
                <a:latin typeface="Arial" panose="020B0604020202020204" pitchFamily="34" charset="0"/>
                <a:cs typeface="Arial" panose="020B0604020202020204" pitchFamily="34" charset="0"/>
              </a:endParaRPr>
            </a:p>
          </p:txBody>
        </p:sp>
      </p:grpSp>
      <p:sp>
        <p:nvSpPr>
          <p:cNvPr id="13" name="Text Box 29">
            <a:extLst>
              <a:ext uri="{FF2B5EF4-FFF2-40B4-BE49-F238E27FC236}">
                <a16:creationId xmlns:a16="http://schemas.microsoft.com/office/drawing/2014/main" id="{9BC17547-59AA-440D-B942-0BD523546792}"/>
              </a:ext>
            </a:extLst>
          </p:cNvPr>
          <p:cNvSpPr txBox="1">
            <a:spLocks noChangeArrowheads="1"/>
          </p:cNvSpPr>
          <p:nvPr/>
        </p:nvSpPr>
        <p:spPr bwMode="auto">
          <a:xfrm>
            <a:off x="1147998" y="839736"/>
            <a:ext cx="1092717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Thảo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luận</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về</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án</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tốc</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rơi</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do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dựa</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sau</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Thả</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trụ</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thép</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rơi</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qua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cổng</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quang</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điện</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máng</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đứng</a:t>
            </a:r>
            <a:r>
              <a:rPr lang="en-US" alt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4" name="Rectangle: Rounded Corners 13">
            <a:extLst>
              <a:ext uri="{FF2B5EF4-FFF2-40B4-BE49-F238E27FC236}">
                <a16:creationId xmlns:a16="http://schemas.microsoft.com/office/drawing/2014/main" id="{6A443DFF-C4E7-48A1-AF12-06E59CFEC3C9}"/>
              </a:ext>
            </a:extLst>
          </p:cNvPr>
          <p:cNvSpPr/>
          <p:nvPr/>
        </p:nvSpPr>
        <p:spPr>
          <a:xfrm>
            <a:off x="632410" y="882230"/>
            <a:ext cx="11330989" cy="978739"/>
          </a:xfrm>
          <a:prstGeom prst="roundRect">
            <a:avLst>
              <a:gd name="adj" fmla="val 8564"/>
            </a:avLst>
          </a:prstGeom>
          <a:noFill/>
          <a:ln cmpd="dbl">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pic>
        <p:nvPicPr>
          <p:cNvPr id="15" name="Picture 14">
            <a:extLst>
              <a:ext uri="{FF2B5EF4-FFF2-40B4-BE49-F238E27FC236}">
                <a16:creationId xmlns:a16="http://schemas.microsoft.com/office/drawing/2014/main" id="{4FE06C2D-1AD5-4419-94BF-CBCC31C8BDF2}"/>
              </a:ext>
            </a:extLst>
          </p:cNvPr>
          <p:cNvPicPr>
            <a:picLocks noChangeAspect="1"/>
          </p:cNvPicPr>
          <p:nvPr/>
        </p:nvPicPr>
        <p:blipFill>
          <a:blip r:embed="rId2">
            <a:extLst>
              <a:ext uri="{28A0092B-C50C-407E-A947-70E740481C1C}">
                <a14:useLocalDpi xmlns:a14="http://schemas.microsoft.com/office/drawing/2010/main" val="0"/>
              </a:ext>
            </a:extLst>
          </a:blip>
          <a:srcRect l="15466" r="15466"/>
          <a:stretch/>
        </p:blipFill>
        <p:spPr>
          <a:xfrm>
            <a:off x="116828" y="584342"/>
            <a:ext cx="1031171" cy="978739"/>
          </a:xfrm>
          <a:prstGeom prst="rect">
            <a:avLst/>
          </a:prstGeom>
        </p:spPr>
      </p:pic>
      <p:pic>
        <p:nvPicPr>
          <p:cNvPr id="19" name="Picture 18" descr="empty-red-rectangle">
            <a:extLst>
              <a:ext uri="{FF2B5EF4-FFF2-40B4-BE49-F238E27FC236}">
                <a16:creationId xmlns:a16="http://schemas.microsoft.com/office/drawing/2014/main" id="{5F3109DA-B28E-4D40-B5C3-0049BB95815F}"/>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11585" y="2158856"/>
            <a:ext cx="5543329" cy="445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24B52387-4C51-4798-82A4-6488D199807A}"/>
              </a:ext>
            </a:extLst>
          </p:cNvPr>
          <p:cNvSpPr/>
          <p:nvPr/>
        </p:nvSpPr>
        <p:spPr>
          <a:xfrm>
            <a:off x="6882990" y="2271768"/>
            <a:ext cx="5151990" cy="4801314"/>
          </a:xfrm>
          <a:prstGeom prst="rect">
            <a:avLst/>
          </a:prstGeom>
          <a:noFill/>
        </p:spPr>
        <p:txBody>
          <a:bodyPr wrap="square">
            <a:spAutoFit/>
          </a:bodyPr>
          <a:lstStyle/>
          <a:p>
            <a:r>
              <a:rPr lang="de-DE" sz="2700" b="1" dirty="0">
                <a:solidFill>
                  <a:schemeClr val="accent6">
                    <a:lumMod val="50000"/>
                  </a:schemeClr>
                </a:solidFill>
                <a:latin typeface="Times New Roman" panose="02020603050405020304" pitchFamily="18" charset="0"/>
                <a:cs typeface="Times New Roman" panose="02020603050405020304" pitchFamily="18" charset="0"/>
              </a:rPr>
              <a:t>Câu 1:</a:t>
            </a:r>
            <a:r>
              <a:rPr lang="de-DE" sz="2700" dirty="0">
                <a:solidFill>
                  <a:schemeClr val="accent6">
                    <a:lumMod val="50000"/>
                  </a:schemeClr>
                </a:solidFill>
                <a:latin typeface="Times New Roman" panose="02020603050405020304" pitchFamily="18" charset="0"/>
                <a:cs typeface="Times New Roman" panose="02020603050405020304" pitchFamily="18" charset="0"/>
              </a:rPr>
              <a:t> Xác định gia tốc rơi tự do của trụ thép theo công thức nào?</a:t>
            </a:r>
          </a:p>
          <a:p>
            <a:r>
              <a:rPr lang="de-DE" sz="2700" b="1" dirty="0">
                <a:solidFill>
                  <a:schemeClr val="accent6">
                    <a:lumMod val="50000"/>
                  </a:schemeClr>
                </a:solidFill>
                <a:latin typeface="Times New Roman" panose="02020603050405020304" pitchFamily="18" charset="0"/>
                <a:cs typeface="Times New Roman" panose="02020603050405020304" pitchFamily="18" charset="0"/>
              </a:rPr>
              <a:t>Câu 2:</a:t>
            </a:r>
            <a:r>
              <a:rPr lang="de-DE" sz="2700" dirty="0">
                <a:solidFill>
                  <a:schemeClr val="accent6">
                    <a:lumMod val="50000"/>
                  </a:schemeClr>
                </a:solidFill>
                <a:latin typeface="Times New Roman" panose="02020603050405020304" pitchFamily="18" charset="0"/>
                <a:cs typeface="Times New Roman" panose="02020603050405020304" pitchFamily="18" charset="0"/>
              </a:rPr>
              <a:t> Để xác định gia tốc rơi tự do của trụ thép cần đo đại lượng nào?</a:t>
            </a:r>
          </a:p>
          <a:p>
            <a:r>
              <a:rPr lang="de-DE" sz="2700" b="1" dirty="0">
                <a:solidFill>
                  <a:schemeClr val="accent6">
                    <a:lumMod val="50000"/>
                  </a:schemeClr>
                </a:solidFill>
                <a:latin typeface="Times New Roman" panose="02020603050405020304" pitchFamily="18" charset="0"/>
                <a:cs typeface="Times New Roman" panose="02020603050405020304" pitchFamily="18" charset="0"/>
              </a:rPr>
              <a:t>Câu 3:</a:t>
            </a:r>
            <a:r>
              <a:rPr lang="de-DE" sz="2700" dirty="0">
                <a:solidFill>
                  <a:schemeClr val="accent6">
                    <a:lumMod val="50000"/>
                  </a:schemeClr>
                </a:solidFill>
                <a:latin typeface="Times New Roman" panose="02020603050405020304" pitchFamily="18" charset="0"/>
                <a:cs typeface="Times New Roman" panose="02020603050405020304" pitchFamily="18" charset="0"/>
              </a:rPr>
              <a:t> Làm thế nào để trụ thép rơi qua cổng quang điện?</a:t>
            </a:r>
            <a:endParaRPr lang="en-US" sz="2700" dirty="0">
              <a:solidFill>
                <a:schemeClr val="accent6">
                  <a:lumMod val="50000"/>
                </a:schemeClr>
              </a:solidFill>
              <a:latin typeface="Times New Roman" panose="02020603050405020304" pitchFamily="18" charset="0"/>
              <a:cs typeface="Times New Roman" panose="02020603050405020304" pitchFamily="18" charset="0"/>
            </a:endParaRPr>
          </a:p>
          <a:p>
            <a:r>
              <a:rPr lang="de-DE" sz="2700" b="1" dirty="0">
                <a:solidFill>
                  <a:schemeClr val="accent6">
                    <a:lumMod val="50000"/>
                  </a:schemeClr>
                </a:solidFill>
                <a:latin typeface="Times New Roman" panose="02020603050405020304" pitchFamily="18" charset="0"/>
                <a:cs typeface="Times New Roman" panose="02020603050405020304" pitchFamily="18" charset="0"/>
              </a:rPr>
              <a:t>Câu 4:</a:t>
            </a:r>
            <a:r>
              <a:rPr lang="de-DE" sz="2700" dirty="0">
                <a:solidFill>
                  <a:schemeClr val="accent6">
                    <a:lumMod val="50000"/>
                  </a:schemeClr>
                </a:solidFill>
                <a:latin typeface="Times New Roman" panose="02020603050405020304" pitchFamily="18" charset="0"/>
                <a:cs typeface="Times New Roman" panose="02020603050405020304" pitchFamily="18" charset="0"/>
              </a:rPr>
              <a:t> Cần đặt chế độ đo của đồng hồ ở vị trí nào để đo được đại lượng cần đo?</a:t>
            </a:r>
            <a:endParaRPr lang="en-US" sz="2700" dirty="0">
              <a:solidFill>
                <a:schemeClr val="accent6">
                  <a:lumMod val="50000"/>
                </a:schemeClr>
              </a:solidFill>
              <a:latin typeface="Times New Roman" panose="02020603050405020304" pitchFamily="18" charset="0"/>
              <a:cs typeface="Times New Roman" panose="02020603050405020304" pitchFamily="18" charset="0"/>
            </a:endParaRPr>
          </a:p>
          <a:p>
            <a:endParaRPr lang="en-US" dirty="0"/>
          </a:p>
          <a:p>
            <a:endParaRPr lang="en-US" dirty="0"/>
          </a:p>
        </p:txBody>
      </p:sp>
      <p:pic>
        <p:nvPicPr>
          <p:cNvPr id="3" name="Picture 2">
            <a:extLst>
              <a:ext uri="{FF2B5EF4-FFF2-40B4-BE49-F238E27FC236}">
                <a16:creationId xmlns:a16="http://schemas.microsoft.com/office/drawing/2014/main" id="{4B0B26C9-2A9F-E801-99D4-048BF0D36D1D}"/>
              </a:ext>
            </a:extLst>
          </p:cNvPr>
          <p:cNvPicPr>
            <a:picLocks noChangeAspect="1"/>
          </p:cNvPicPr>
          <p:nvPr/>
        </p:nvPicPr>
        <p:blipFill>
          <a:blip r:embed="rId4"/>
          <a:stretch>
            <a:fillRect/>
          </a:stretch>
        </p:blipFill>
        <p:spPr>
          <a:xfrm>
            <a:off x="632410" y="1903463"/>
            <a:ext cx="2478614" cy="4874607"/>
          </a:xfrm>
          <a:prstGeom prst="rect">
            <a:avLst/>
          </a:prstGeom>
          <a:ln>
            <a:noFill/>
          </a:ln>
          <a:effectLst>
            <a:softEdge rad="112500"/>
          </a:effectLst>
        </p:spPr>
      </p:pic>
      <p:pic>
        <p:nvPicPr>
          <p:cNvPr id="5" name="Picture 4">
            <a:extLst>
              <a:ext uri="{FF2B5EF4-FFF2-40B4-BE49-F238E27FC236}">
                <a16:creationId xmlns:a16="http://schemas.microsoft.com/office/drawing/2014/main" id="{FDAEA4BB-5EE2-DFDB-4BE7-60986D6F99A5}"/>
              </a:ext>
            </a:extLst>
          </p:cNvPr>
          <p:cNvPicPr>
            <a:picLocks noChangeAspect="1"/>
          </p:cNvPicPr>
          <p:nvPr/>
        </p:nvPicPr>
        <p:blipFill>
          <a:blip r:embed="rId5"/>
          <a:stretch>
            <a:fillRect/>
          </a:stretch>
        </p:blipFill>
        <p:spPr>
          <a:xfrm>
            <a:off x="3244229" y="2049237"/>
            <a:ext cx="3308971" cy="4567416"/>
          </a:xfrm>
          <a:prstGeom prst="rect">
            <a:avLst/>
          </a:prstGeom>
        </p:spPr>
      </p:pic>
    </p:spTree>
    <p:extLst>
      <p:ext uri="{BB962C8B-B14F-4D97-AF65-F5344CB8AC3E}">
        <p14:creationId xmlns:p14="http://schemas.microsoft.com/office/powerpoint/2010/main" val="45671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B3737109-4692-47F2-AB1A-21FCCC93F670}"/>
              </a:ext>
            </a:extLst>
          </p:cNvPr>
          <p:cNvSpPr txBox="1">
            <a:spLocks noChangeArrowheads="1"/>
          </p:cNvSpPr>
          <p:nvPr/>
        </p:nvSpPr>
        <p:spPr bwMode="auto">
          <a:xfrm>
            <a:off x="433963" y="643670"/>
            <a:ext cx="74613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tốc</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do</a:t>
            </a:r>
            <a:endParaRPr lang="en-US" altLang="en-US" sz="2800" b="1" i="1"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D219A1C0-44AA-4265-BE13-419997C264B7}"/>
              </a:ext>
            </a:extLst>
          </p:cNvPr>
          <p:cNvGrpSpPr/>
          <p:nvPr/>
        </p:nvGrpSpPr>
        <p:grpSpPr>
          <a:xfrm>
            <a:off x="-29497" y="65599"/>
            <a:ext cx="8603569" cy="548781"/>
            <a:chOff x="74035" y="2231322"/>
            <a:chExt cx="8550261" cy="766057"/>
          </a:xfrm>
        </p:grpSpPr>
        <p:grpSp>
          <p:nvGrpSpPr>
            <p:cNvPr id="7" name="Group 70">
              <a:extLst>
                <a:ext uri="{FF2B5EF4-FFF2-40B4-BE49-F238E27FC236}">
                  <a16:creationId xmlns:a16="http://schemas.microsoft.com/office/drawing/2014/main" id="{D5C7ACB5-BADE-4942-8F86-3BC8A2AE7811}"/>
                </a:ext>
              </a:extLst>
            </p:cNvPr>
            <p:cNvGrpSpPr>
              <a:grpSpLocks/>
            </p:cNvGrpSpPr>
            <p:nvPr/>
          </p:nvGrpSpPr>
          <p:grpSpPr bwMode="auto">
            <a:xfrm>
              <a:off x="286108" y="2280389"/>
              <a:ext cx="6935662" cy="708275"/>
              <a:chOff x="564747" y="3403331"/>
              <a:chExt cx="3571542" cy="1364238"/>
            </a:xfrm>
          </p:grpSpPr>
          <p:pic>
            <p:nvPicPr>
              <p:cNvPr id="10" name="Picture 9" descr="empty-green-rectangle">
                <a:extLst>
                  <a:ext uri="{FF2B5EF4-FFF2-40B4-BE49-F238E27FC236}">
                    <a16:creationId xmlns:a16="http://schemas.microsoft.com/office/drawing/2014/main" id="{4526DB96-2235-4F2B-A406-8F27EEAA0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571542"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2A3A9A09-548C-411F-ABEA-9188AFCF4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A35A87C6-0C43-4501-9D81-FA85AB0E4733}"/>
                </a:ext>
              </a:extLst>
            </p:cNvPr>
            <p:cNvSpPr txBox="1"/>
            <p:nvPr/>
          </p:nvSpPr>
          <p:spPr bwMode="auto">
            <a:xfrm>
              <a:off x="74035" y="2267003"/>
              <a:ext cx="1501326" cy="730376"/>
            </a:xfrm>
            <a:prstGeom prst="rect">
              <a:avLst/>
            </a:prstGeom>
            <a:noFill/>
          </p:spPr>
          <p:txBody>
            <a:bodyPr wrap="square">
              <a:spAutoFit/>
            </a:bodyPr>
            <a:lstStyle/>
            <a:p>
              <a:pPr algn="ctr">
                <a:defRPr/>
              </a:pPr>
              <a:r>
                <a:rPr lang="en-US" sz="2800" b="1">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I</a:t>
              </a:r>
              <a:endParaRPr lang="en-US" sz="2800" b="1"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9" name="Rectangle 1026060">
              <a:extLst>
                <a:ext uri="{FF2B5EF4-FFF2-40B4-BE49-F238E27FC236}">
                  <a16:creationId xmlns:a16="http://schemas.microsoft.com/office/drawing/2014/main" id="{9A333F39-DB8B-4043-8191-3BE1F461BFD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i="1" dirty="0" err="1">
                  <a:solidFill>
                    <a:schemeClr val="accent6">
                      <a:lumMod val="50000"/>
                    </a:schemeClr>
                  </a:solidFill>
                  <a:latin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latin typeface="Times New Roman" panose="02020603050405020304" pitchFamily="18" charset="0"/>
                  <a:cs typeface="Times New Roman" panose="02020603050405020304" pitchFamily="18" charset="0"/>
                </a:rPr>
                <a:t>nghiệm</a:t>
              </a:r>
              <a:r>
                <a:rPr lang="en-US" sz="28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latin typeface="Times New Roman" panose="02020603050405020304" pitchFamily="18" charset="0"/>
                  <a:cs typeface="Times New Roman" panose="02020603050405020304" pitchFamily="18" charset="0"/>
                </a:rPr>
                <a:t>đo</a:t>
              </a:r>
              <a:r>
                <a:rPr lang="en-US" sz="28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latin typeface="Times New Roman" panose="02020603050405020304" pitchFamily="18" charset="0"/>
                  <a:cs typeface="Times New Roman" panose="02020603050405020304" pitchFamily="18" charset="0"/>
                </a:rPr>
                <a:t>gia</a:t>
              </a:r>
              <a:r>
                <a:rPr lang="en-US" sz="28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latin typeface="Times New Roman" panose="02020603050405020304" pitchFamily="18" charset="0"/>
                  <a:cs typeface="Times New Roman" panose="02020603050405020304" pitchFamily="18" charset="0"/>
                </a:rPr>
                <a:t>tốc</a:t>
              </a:r>
              <a:r>
                <a:rPr lang="en-US" sz="28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latin typeface="Times New Roman" panose="02020603050405020304" pitchFamily="18" charset="0"/>
                  <a:cs typeface="Times New Roman" panose="02020603050405020304" pitchFamily="18" charset="0"/>
                </a:rPr>
                <a:t>rơi</a:t>
              </a:r>
              <a:r>
                <a:rPr lang="en-US" sz="28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latin typeface="Times New Roman" panose="02020603050405020304" pitchFamily="18" charset="0"/>
                  <a:cs typeface="Times New Roman" panose="02020603050405020304" pitchFamily="18" charset="0"/>
                </a:rPr>
                <a:t>tự</a:t>
              </a:r>
              <a:r>
                <a:rPr lang="en-US" sz="2800" b="1" i="1" dirty="0">
                  <a:solidFill>
                    <a:schemeClr val="accent6">
                      <a:lumMod val="50000"/>
                    </a:schemeClr>
                  </a:solidFill>
                  <a:latin typeface="Times New Roman" panose="02020603050405020304" pitchFamily="18" charset="0"/>
                  <a:cs typeface="Times New Roman" panose="02020603050405020304" pitchFamily="18" charset="0"/>
                </a:rPr>
                <a:t> do</a:t>
              </a: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grpSp>
      <p:pic>
        <p:nvPicPr>
          <p:cNvPr id="20" name="Picture 4" descr="empty-blue-rectangle">
            <a:extLst>
              <a:ext uri="{FF2B5EF4-FFF2-40B4-BE49-F238E27FC236}">
                <a16:creationId xmlns:a16="http://schemas.microsoft.com/office/drawing/2014/main" id="{8C5D6F05-6186-404B-A776-A38EAAC8B8E6}"/>
              </a:ext>
            </a:extLst>
          </p:cNvPr>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359067" y="1852202"/>
            <a:ext cx="11421312" cy="1462859"/>
          </a:xfrm>
          <a:prstGeom prst="rect">
            <a:avLst/>
          </a:prstGeom>
          <a:noFill/>
          <a:ln w="9525">
            <a:noFill/>
            <a:miter lim="800000"/>
            <a:headEnd/>
            <a:tailEnd/>
          </a:ln>
        </p:spPr>
      </p:pic>
      <p:sp>
        <p:nvSpPr>
          <p:cNvPr id="21" name="TextBox 20">
            <a:extLst>
              <a:ext uri="{FF2B5EF4-FFF2-40B4-BE49-F238E27FC236}">
                <a16:creationId xmlns:a16="http://schemas.microsoft.com/office/drawing/2014/main" id="{41FB06A9-8744-4B4C-B5A9-3010A42622BF}"/>
              </a:ext>
            </a:extLst>
          </p:cNvPr>
          <p:cNvSpPr txBox="1"/>
          <p:nvPr/>
        </p:nvSpPr>
        <p:spPr>
          <a:xfrm>
            <a:off x="990600" y="2009809"/>
            <a:ext cx="9985520" cy="983283"/>
          </a:xfrm>
          <a:prstGeom prst="rect">
            <a:avLst/>
          </a:prstGeom>
          <a:noFill/>
        </p:spPr>
        <p:txBody>
          <a:bodyPr wrap="square">
            <a:spAutoFit/>
          </a:bodyPr>
          <a:lstStyle/>
          <a:p>
            <a:pPr marL="0" marR="0" algn="ctr">
              <a:lnSpc>
                <a:spcPct val="107000"/>
              </a:lnSpc>
              <a:spcBef>
                <a:spcPts val="0"/>
              </a:spcBef>
              <a:spcAft>
                <a:spcPts val="500"/>
              </a:spcAft>
            </a:pP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Đo</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gia</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tốc</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rơi</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tự</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do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trên</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cơ</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sở</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đo</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quãng</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đường</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và</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thời</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gian</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rơi</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của</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vật</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bằng</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thép</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hình</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 </a:t>
            </a:r>
            <a:r>
              <a:rPr lang="en-US" sz="2800" b="1" dirty="0" err="1">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trụ</a:t>
            </a:r>
            <a:r>
              <a:rPr lang="en-US" sz="2800" b="1" dirty="0">
                <a:solidFill>
                  <a:schemeClr val="accent6">
                    <a:lumMod val="50000"/>
                  </a:schemeClr>
                </a:solidFill>
                <a:latin typeface="Times New Roman" panose="02020603050405020304" pitchFamily="18" charset="0"/>
                <a:ea typeface="游明朝" panose="02020400000000000000" pitchFamily="18" charset="-128"/>
                <a:cs typeface="Times New Roman" panose="02020603050405020304" pitchFamily="18" charset="0"/>
              </a:rPr>
              <a:t>.</a:t>
            </a:r>
            <a:endParaRPr lang="en-US" sz="2800" b="1" dirty="0">
              <a:solidFill>
                <a:schemeClr val="accent6">
                  <a:lumMod val="50000"/>
                </a:schemeClr>
              </a:solidFill>
              <a:effectLst/>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2" name="Text Box 5">
            <a:extLst>
              <a:ext uri="{FF2B5EF4-FFF2-40B4-BE49-F238E27FC236}">
                <a16:creationId xmlns:a16="http://schemas.microsoft.com/office/drawing/2014/main" id="{6D6FA1B7-6DD1-46D1-9C8B-E2B5F7141A36}"/>
              </a:ext>
            </a:extLst>
          </p:cNvPr>
          <p:cNvSpPr txBox="1">
            <a:spLocks noChangeArrowheads="1"/>
          </p:cNvSpPr>
          <p:nvPr/>
        </p:nvSpPr>
        <p:spPr bwMode="auto">
          <a:xfrm>
            <a:off x="433962" y="1224955"/>
            <a:ext cx="5635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b="1" i="1"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4C333DCD-FB48-4AF2-8B2B-DB856BA31EDD}"/>
              </a:ext>
            </a:extLst>
          </p:cNvPr>
          <p:cNvGrpSpPr/>
          <p:nvPr/>
        </p:nvGrpSpPr>
        <p:grpSpPr>
          <a:xfrm>
            <a:off x="5139346" y="4000373"/>
            <a:ext cx="2023456" cy="1015663"/>
            <a:chOff x="4335954" y="4012419"/>
            <a:chExt cx="2023456" cy="1015663"/>
          </a:xfrm>
        </p:grpSpPr>
        <p:pic>
          <p:nvPicPr>
            <p:cNvPr id="24" name="Picture 23" descr="empty-red-rectangle">
              <a:extLst>
                <a:ext uri="{FF2B5EF4-FFF2-40B4-BE49-F238E27FC236}">
                  <a16:creationId xmlns:a16="http://schemas.microsoft.com/office/drawing/2014/main" id="{8FAEB46A-F158-4C82-B36A-FD908E4AD34E}"/>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35954" y="4012419"/>
              <a:ext cx="20234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68B17B89-EF74-4E81-A31F-8A6D7F367CCC}"/>
                    </a:ext>
                  </a:extLst>
                </p:cNvPr>
                <p:cNvSpPr txBox="1"/>
                <p:nvPr/>
              </p:nvSpPr>
              <p:spPr>
                <a:xfrm>
                  <a:off x="4495800" y="4146829"/>
                  <a:ext cx="1813907" cy="712631"/>
                </a:xfrm>
                <a:prstGeom prst="rect">
                  <a:avLst/>
                </a:prstGeom>
                <a:noFill/>
              </p:spPr>
              <p:txBody>
                <a:bodyPr wrap="square">
                  <a:spAutoFit/>
                </a:bodyPr>
                <a:lstStyle/>
                <a:p>
                  <a14:m>
                    <m:oMath xmlns:m="http://schemas.openxmlformats.org/officeDocument/2006/math">
                      <m:r>
                        <a:rPr lang="en-US" altLang="en-US" sz="2800" b="1" i="1" smtClean="0">
                          <a:latin typeface="Cambria Math" panose="02040503050406030204" pitchFamily="18" charset="0"/>
                          <a:cs typeface="Arial" panose="020B0604020202020204" pitchFamily="34" charset="0"/>
                        </a:rPr>
                        <m:t>𝒔</m:t>
                      </m:r>
                      <m:r>
                        <a:rPr lang="en-US" altLang="en-US" sz="2800" b="1" i="1" smtClean="0">
                          <a:latin typeface="Cambria Math" panose="02040503050406030204" pitchFamily="18" charset="0"/>
                          <a:cs typeface="Arial" panose="020B0604020202020204" pitchFamily="34" charset="0"/>
                        </a:rPr>
                        <m:t>= </m:t>
                      </m:r>
                      <m:f>
                        <m:fPr>
                          <m:ctrlPr>
                            <a:rPr lang="en-US" altLang="en-US" sz="2800" b="1" i="1" smtClean="0">
                              <a:latin typeface="Cambria Math" panose="02040503050406030204" pitchFamily="18" charset="0"/>
                              <a:cs typeface="Arial" panose="020B0604020202020204" pitchFamily="34" charset="0"/>
                            </a:rPr>
                          </m:ctrlPr>
                        </m:fPr>
                        <m:num>
                          <m:r>
                            <a:rPr lang="en-US" altLang="en-US" sz="2800" b="1" i="1" smtClean="0">
                              <a:latin typeface="Cambria Math" panose="02040503050406030204" pitchFamily="18" charset="0"/>
                              <a:cs typeface="Arial" panose="020B0604020202020204" pitchFamily="34" charset="0"/>
                            </a:rPr>
                            <m:t>𝟏</m:t>
                          </m:r>
                        </m:num>
                        <m:den>
                          <m:r>
                            <a:rPr lang="en-US" altLang="en-US" sz="2800" b="1" i="1" smtClean="0">
                              <a:latin typeface="Cambria Math" panose="02040503050406030204" pitchFamily="18" charset="0"/>
                              <a:cs typeface="Arial" panose="020B0604020202020204" pitchFamily="34" charset="0"/>
                            </a:rPr>
                            <m:t>𝟐</m:t>
                          </m:r>
                        </m:den>
                      </m:f>
                    </m:oMath>
                  </a14:m>
                  <a:r>
                    <a:rPr lang="en-US" sz="2800" b="1" dirty="0">
                      <a:latin typeface="Times New Roman" panose="02020603050405020304" pitchFamily="18" charset="0"/>
                      <a:cs typeface="Times New Roman" panose="02020603050405020304" pitchFamily="18" charset="0"/>
                    </a:rPr>
                    <a:t>gt</a:t>
                  </a:r>
                  <a:r>
                    <a:rPr lang="en-US" sz="2800" b="1" baseline="30000" dirty="0">
                      <a:latin typeface="Times New Roman" panose="02020603050405020304" pitchFamily="18" charset="0"/>
                      <a:cs typeface="Times New Roman" panose="02020603050405020304" pitchFamily="18" charset="0"/>
                    </a:rPr>
                    <a:t>2</a:t>
                  </a:r>
                </a:p>
              </p:txBody>
            </p:sp>
          </mc:Choice>
          <mc:Fallback>
            <p:sp>
              <p:nvSpPr>
                <p:cNvPr id="25" name="TextBox 24">
                  <a:extLst>
                    <a:ext uri="{FF2B5EF4-FFF2-40B4-BE49-F238E27FC236}">
                      <a16:creationId xmlns:a16="http://schemas.microsoft.com/office/drawing/2014/main" id="{68B17B89-EF74-4E81-A31F-8A6D7F367CCC}"/>
                    </a:ext>
                  </a:extLst>
                </p:cNvPr>
                <p:cNvSpPr txBox="1">
                  <a:spLocks noRot="1" noChangeAspect="1" noMove="1" noResize="1" noEditPoints="1" noAdjustHandles="1" noChangeArrowheads="1" noChangeShapeType="1" noTextEdit="1"/>
                </p:cNvSpPr>
                <p:nvPr/>
              </p:nvSpPr>
              <p:spPr>
                <a:xfrm>
                  <a:off x="4495800" y="4146829"/>
                  <a:ext cx="1813907" cy="712631"/>
                </a:xfrm>
                <a:prstGeom prst="rect">
                  <a:avLst/>
                </a:prstGeom>
                <a:blipFill>
                  <a:blip r:embed="rId7"/>
                  <a:stretch>
                    <a:fillRect b="-9402"/>
                  </a:stretch>
                </a:blipFill>
              </p:spPr>
              <p:txBody>
                <a:bodyPr/>
                <a:lstStyle/>
                <a:p>
                  <a:r>
                    <a:rPr lang="en-US">
                      <a:noFill/>
                    </a:rPr>
                    <a:t> </a:t>
                  </a:r>
                </a:p>
              </p:txBody>
            </p:sp>
          </mc:Fallback>
        </mc:AlternateContent>
      </p:grpSp>
    </p:spTree>
    <p:extLst>
      <p:ext uri="{BB962C8B-B14F-4D97-AF65-F5344CB8AC3E}">
        <p14:creationId xmlns:p14="http://schemas.microsoft.com/office/powerpoint/2010/main" val="345968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B3737109-4692-47F2-AB1A-21FCCC93F670}"/>
              </a:ext>
            </a:extLst>
          </p:cNvPr>
          <p:cNvSpPr txBox="1">
            <a:spLocks noChangeArrowheads="1"/>
          </p:cNvSpPr>
          <p:nvPr/>
        </p:nvSpPr>
        <p:spPr bwMode="auto">
          <a:xfrm>
            <a:off x="460239" y="738466"/>
            <a:ext cx="22829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b="1" i="1"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D219A1C0-44AA-4265-BE13-419997C264B7}"/>
              </a:ext>
            </a:extLst>
          </p:cNvPr>
          <p:cNvGrpSpPr/>
          <p:nvPr/>
        </p:nvGrpSpPr>
        <p:grpSpPr>
          <a:xfrm>
            <a:off x="-29497" y="65600"/>
            <a:ext cx="7649498" cy="542538"/>
            <a:chOff x="74035" y="2231322"/>
            <a:chExt cx="7602101" cy="757342"/>
          </a:xfrm>
        </p:grpSpPr>
        <p:grpSp>
          <p:nvGrpSpPr>
            <p:cNvPr id="7" name="Group 70">
              <a:extLst>
                <a:ext uri="{FF2B5EF4-FFF2-40B4-BE49-F238E27FC236}">
                  <a16:creationId xmlns:a16="http://schemas.microsoft.com/office/drawing/2014/main" id="{D5C7ACB5-BADE-4942-8F86-3BC8A2AE7811}"/>
                </a:ext>
              </a:extLst>
            </p:cNvPr>
            <p:cNvGrpSpPr>
              <a:grpSpLocks/>
            </p:cNvGrpSpPr>
            <p:nvPr/>
          </p:nvGrpSpPr>
          <p:grpSpPr bwMode="auto">
            <a:xfrm>
              <a:off x="286108" y="2280389"/>
              <a:ext cx="6935662" cy="708275"/>
              <a:chOff x="564747" y="3403331"/>
              <a:chExt cx="3571542" cy="1364238"/>
            </a:xfrm>
          </p:grpSpPr>
          <p:pic>
            <p:nvPicPr>
              <p:cNvPr id="10" name="Picture 9" descr="empty-green-rectangle">
                <a:extLst>
                  <a:ext uri="{FF2B5EF4-FFF2-40B4-BE49-F238E27FC236}">
                    <a16:creationId xmlns:a16="http://schemas.microsoft.com/office/drawing/2014/main" id="{4526DB96-2235-4F2B-A406-8F27EEAA0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571542"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2A3A9A09-548C-411F-ABEA-9188AFCF4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A35A87C6-0C43-4501-9D81-FA85AB0E47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9A333F39-DB8B-4043-8191-3BE1F461BFD5}"/>
                </a:ext>
              </a:extLst>
            </p:cNvPr>
            <p:cNvSpPr>
              <a:spLocks noChangeArrowheads="1"/>
            </p:cNvSpPr>
            <p:nvPr/>
          </p:nvSpPr>
          <p:spPr bwMode="auto">
            <a:xfrm>
              <a:off x="1209204" y="2231322"/>
              <a:ext cx="646693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tốc</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rơi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do</a:t>
              </a:r>
              <a:endPar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20" name="Picture 4" descr="empty-blue-rectangle">
            <a:extLst>
              <a:ext uri="{FF2B5EF4-FFF2-40B4-BE49-F238E27FC236}">
                <a16:creationId xmlns:a16="http://schemas.microsoft.com/office/drawing/2014/main" id="{8C5D6F05-6186-404B-A776-A38EAAC8B8E6}"/>
              </a:ext>
            </a:extLst>
          </p:cNvPr>
          <p:cNvPicPr>
            <a:picLocks noChangeAspect="1" noChangeArrowheads="1"/>
          </p:cNvPicPr>
          <p:nvPr/>
        </p:nvPicPr>
        <p:blipFill>
          <a:blip r:embed="rId5">
            <a:duotone>
              <a:prstClr val="black"/>
              <a:schemeClr val="accent6">
                <a:tint val="45000"/>
                <a:satMod val="400000"/>
              </a:schemeClr>
            </a:duotone>
          </a:blip>
          <a:srcRect/>
          <a:stretch>
            <a:fillRect/>
          </a:stretch>
        </p:blipFill>
        <p:spPr bwMode="auto">
          <a:xfrm>
            <a:off x="495429" y="1347552"/>
            <a:ext cx="5841124" cy="5105400"/>
          </a:xfrm>
          <a:prstGeom prst="rect">
            <a:avLst/>
          </a:prstGeom>
          <a:noFill/>
          <a:ln w="9525">
            <a:noFill/>
            <a:miter lim="800000"/>
            <a:headEnd/>
            <a:tailEnd/>
          </a:ln>
        </p:spPr>
      </p:pic>
      <p:sp>
        <p:nvSpPr>
          <p:cNvPr id="17" name="TextBox 16">
            <a:extLst>
              <a:ext uri="{FF2B5EF4-FFF2-40B4-BE49-F238E27FC236}">
                <a16:creationId xmlns:a16="http://schemas.microsoft.com/office/drawing/2014/main" id="{A2AC211B-4E2F-4A6B-A867-CADF6FE89BB4}"/>
              </a:ext>
            </a:extLst>
          </p:cNvPr>
          <p:cNvSpPr txBox="1"/>
          <p:nvPr/>
        </p:nvSpPr>
        <p:spPr>
          <a:xfrm>
            <a:off x="812787" y="1786793"/>
            <a:ext cx="5475478" cy="2315186"/>
          </a:xfrm>
          <a:prstGeom prst="rect">
            <a:avLst/>
          </a:prstGeom>
          <a:noFill/>
        </p:spPr>
        <p:txBody>
          <a:bodyPr wrap="square">
            <a:spAutoFit/>
          </a:bodyPr>
          <a:lstStyle/>
          <a:p>
            <a:pPr marL="0" marR="0">
              <a:lnSpc>
                <a:spcPct val="107000"/>
              </a:lnSpc>
              <a:spcBef>
                <a:spcPts val="0"/>
              </a:spcBef>
              <a:spcAft>
                <a:spcPts val="500"/>
              </a:spcAft>
            </a:pP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Máng</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5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dây</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dọi</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500" dirty="0">
              <a:solidFill>
                <a:schemeClr val="accent6">
                  <a:lumMod val="50000"/>
                </a:schemeClr>
              </a:solidFill>
              <a:effectLst/>
              <a:latin typeface="Times New Roman" panose="02020603050405020304" pitchFamily="18" charset="0"/>
              <a:ea typeface="游明朝" panose="02020400000000000000" pitchFamily="18" charset="-128"/>
              <a:cs typeface="Times New Roman" panose="02020603050405020304" pitchFamily="18" charset="0"/>
            </a:endParaRPr>
          </a:p>
          <a:p>
            <a:pPr marL="0" marR="0">
              <a:lnSpc>
                <a:spcPct val="107000"/>
              </a:lnSpc>
              <a:spcBef>
                <a:spcPts val="0"/>
              </a:spcBef>
              <a:spcAft>
                <a:spcPts val="500"/>
              </a:spcAft>
            </a:pP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thép</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500" dirty="0">
              <a:solidFill>
                <a:schemeClr val="accent6">
                  <a:lumMod val="50000"/>
                </a:schemeClr>
              </a:solidFill>
              <a:effectLst/>
              <a:latin typeface="Times New Roman" panose="02020603050405020304" pitchFamily="18" charset="0"/>
              <a:ea typeface="游明朝" panose="02020400000000000000" pitchFamily="18" charset="-128"/>
              <a:cs typeface="Times New Roman" panose="02020603050405020304" pitchFamily="18" charset="0"/>
            </a:endParaRPr>
          </a:p>
          <a:p>
            <a:pPr marL="0" marR="0">
              <a:lnSpc>
                <a:spcPct val="107000"/>
              </a:lnSpc>
              <a:spcBef>
                <a:spcPts val="0"/>
              </a:spcBef>
              <a:spcAft>
                <a:spcPts val="500"/>
              </a:spcAft>
            </a:pP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châm</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N,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thả</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thép</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500" dirty="0">
              <a:solidFill>
                <a:schemeClr val="accent6">
                  <a:lumMod val="50000"/>
                </a:schemeClr>
              </a:solidFill>
              <a:effectLst/>
              <a:latin typeface="Times New Roman" panose="02020603050405020304" pitchFamily="18" charset="0"/>
              <a:ea typeface="游明朝" panose="02020400000000000000" pitchFamily="18" charset="-128"/>
              <a:cs typeface="Times New Roman" panose="02020603050405020304" pitchFamily="18" charset="0"/>
            </a:endParaRPr>
          </a:p>
          <a:p>
            <a:pPr marL="0" marR="0">
              <a:lnSpc>
                <a:spcPct val="107000"/>
              </a:lnSpc>
              <a:spcBef>
                <a:spcPts val="0"/>
              </a:spcBef>
              <a:spcAft>
                <a:spcPts val="500"/>
              </a:spcAft>
            </a:pP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Cổng</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quang</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US" sz="2500" dirty="0">
              <a:solidFill>
                <a:schemeClr val="accent6">
                  <a:lumMod val="50000"/>
                </a:schemeClr>
              </a:solidFill>
              <a:effectLst/>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3" name="TextBox 12">
            <a:extLst>
              <a:ext uri="{FF2B5EF4-FFF2-40B4-BE49-F238E27FC236}">
                <a16:creationId xmlns:a16="http://schemas.microsoft.com/office/drawing/2014/main" id="{1DA0F800-6EC7-1B36-C26C-88D369D8582D}"/>
              </a:ext>
            </a:extLst>
          </p:cNvPr>
          <p:cNvSpPr txBox="1"/>
          <p:nvPr/>
        </p:nvSpPr>
        <p:spPr>
          <a:xfrm>
            <a:off x="812787" y="4187845"/>
            <a:ext cx="5475478" cy="1840247"/>
          </a:xfrm>
          <a:prstGeom prst="rect">
            <a:avLst/>
          </a:prstGeom>
          <a:noFill/>
        </p:spPr>
        <p:txBody>
          <a:bodyPr wrap="square">
            <a:spAutoFit/>
          </a:bodyPr>
          <a:lstStyle/>
          <a:p>
            <a:pPr marL="0" marR="0">
              <a:lnSpc>
                <a:spcPct val="107000"/>
              </a:lnSpc>
              <a:spcBef>
                <a:spcPts val="0"/>
              </a:spcBef>
              <a:spcAft>
                <a:spcPts val="500"/>
              </a:spcAft>
            </a:pP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đế</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vít</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thép</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(5).</a:t>
            </a:r>
            <a:endParaRPr lang="en-US" sz="2500" dirty="0">
              <a:solidFill>
                <a:schemeClr val="accent6">
                  <a:lumMod val="50000"/>
                </a:schemeClr>
              </a:solidFill>
              <a:effectLst/>
              <a:latin typeface="Times New Roman" panose="02020603050405020304" pitchFamily="18" charset="0"/>
              <a:ea typeface="游明朝" panose="02020400000000000000" pitchFamily="18" charset="-128"/>
              <a:cs typeface="Times New Roman" panose="02020603050405020304" pitchFamily="18" charset="0"/>
            </a:endParaRPr>
          </a:p>
          <a:p>
            <a:pPr marL="0" marR="0">
              <a:lnSpc>
                <a:spcPct val="107000"/>
              </a:lnSpc>
              <a:spcBef>
                <a:spcPts val="0"/>
              </a:spcBef>
              <a:spcAft>
                <a:spcPts val="500"/>
              </a:spcAft>
            </a:pP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5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5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đo</a:t>
            </a:r>
            <a:r>
              <a:rPr lang="en-US" sz="25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5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5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5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500"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(6).</a:t>
            </a:r>
            <a:endParaRPr lang="en-US" sz="2500" dirty="0">
              <a:solidFill>
                <a:schemeClr val="accent6">
                  <a:lumMod val="50000"/>
                </a:schemeClr>
              </a:solidFill>
              <a:effectLst/>
              <a:latin typeface="Times New Roman" panose="02020603050405020304" pitchFamily="18" charset="0"/>
              <a:ea typeface="游明朝" panose="02020400000000000000" pitchFamily="18" charset="-128"/>
              <a:cs typeface="Times New Roman" panose="02020603050405020304" pitchFamily="18" charset="0"/>
            </a:endParaRPr>
          </a:p>
          <a:p>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tắc</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kép</a:t>
            </a:r>
            <a:r>
              <a:rPr lang="en-US" sz="2500"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(7).</a:t>
            </a:r>
            <a:endParaRPr lang="en-US" sz="2500"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9632850B-0BBE-7AE7-56BD-5C1188625D61}"/>
              </a:ext>
            </a:extLst>
          </p:cNvPr>
          <p:cNvPicPr>
            <a:picLocks noChangeAspect="1"/>
          </p:cNvPicPr>
          <p:nvPr/>
        </p:nvPicPr>
        <p:blipFill>
          <a:blip r:embed="rId6"/>
          <a:stretch>
            <a:fillRect/>
          </a:stretch>
        </p:blipFill>
        <p:spPr>
          <a:xfrm>
            <a:off x="8011210" y="78970"/>
            <a:ext cx="3368003" cy="6635842"/>
          </a:xfrm>
          <a:prstGeom prst="rect">
            <a:avLst/>
          </a:prstGeom>
        </p:spPr>
      </p:pic>
    </p:spTree>
    <p:extLst>
      <p:ext uri="{BB962C8B-B14F-4D97-AF65-F5344CB8AC3E}">
        <p14:creationId xmlns:p14="http://schemas.microsoft.com/office/powerpoint/2010/main" val="14116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B3737109-4692-47F2-AB1A-21FCCC93F670}"/>
              </a:ext>
            </a:extLst>
          </p:cNvPr>
          <p:cNvSpPr txBox="1">
            <a:spLocks noChangeArrowheads="1"/>
          </p:cNvSpPr>
          <p:nvPr/>
        </p:nvSpPr>
        <p:spPr bwMode="auto">
          <a:xfrm>
            <a:off x="707424" y="733280"/>
            <a:ext cx="5635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2800" b="1" i="1" dirty="0">
              <a:solidFill>
                <a:schemeClr val="accent6">
                  <a:lumMod val="50000"/>
                </a:schemeClr>
              </a:solidFill>
              <a:latin typeface="Times New Roman" panose="02020603050405020304" pitchFamily="18" charset="0"/>
              <a:cs typeface="Times New Roman" panose="02020603050405020304" pitchFamily="18" charset="0"/>
            </a:endParaRPr>
          </a:p>
        </p:txBody>
      </p:sp>
      <p:grpSp>
        <p:nvGrpSpPr>
          <p:cNvPr id="6" name="Group 5">
            <a:extLst>
              <a:ext uri="{FF2B5EF4-FFF2-40B4-BE49-F238E27FC236}">
                <a16:creationId xmlns:a16="http://schemas.microsoft.com/office/drawing/2014/main" id="{D219A1C0-44AA-4265-BE13-419997C264B7}"/>
              </a:ext>
            </a:extLst>
          </p:cNvPr>
          <p:cNvGrpSpPr/>
          <p:nvPr/>
        </p:nvGrpSpPr>
        <p:grpSpPr>
          <a:xfrm>
            <a:off x="-29497" y="65600"/>
            <a:ext cx="8603569" cy="542538"/>
            <a:chOff x="74035" y="2231322"/>
            <a:chExt cx="8550261" cy="757342"/>
          </a:xfrm>
        </p:grpSpPr>
        <p:grpSp>
          <p:nvGrpSpPr>
            <p:cNvPr id="7" name="Group 70">
              <a:extLst>
                <a:ext uri="{FF2B5EF4-FFF2-40B4-BE49-F238E27FC236}">
                  <a16:creationId xmlns:a16="http://schemas.microsoft.com/office/drawing/2014/main" id="{D5C7ACB5-BADE-4942-8F86-3BC8A2AE7811}"/>
                </a:ext>
              </a:extLst>
            </p:cNvPr>
            <p:cNvGrpSpPr>
              <a:grpSpLocks/>
            </p:cNvGrpSpPr>
            <p:nvPr/>
          </p:nvGrpSpPr>
          <p:grpSpPr bwMode="auto">
            <a:xfrm>
              <a:off x="286108" y="2280389"/>
              <a:ext cx="6935662" cy="708275"/>
              <a:chOff x="564747" y="3403331"/>
              <a:chExt cx="3571542" cy="1364238"/>
            </a:xfrm>
          </p:grpSpPr>
          <p:pic>
            <p:nvPicPr>
              <p:cNvPr id="10" name="Picture 9" descr="empty-green-rectangle">
                <a:extLst>
                  <a:ext uri="{FF2B5EF4-FFF2-40B4-BE49-F238E27FC236}">
                    <a16:creationId xmlns:a16="http://schemas.microsoft.com/office/drawing/2014/main" id="{4526DB96-2235-4F2B-A406-8F27EEAA0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47" y="3403331"/>
                <a:ext cx="3571542"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2A3A9A09-548C-411F-ABEA-9188AFCF4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A35A87C6-0C43-4501-9D81-FA85AB0E4733}"/>
                </a:ext>
              </a:extLst>
            </p:cNvPr>
            <p:cNvSpPr txBox="1"/>
            <p:nvPr/>
          </p:nvSpPr>
          <p:spPr bwMode="auto">
            <a:xfrm>
              <a:off x="74035" y="2267003"/>
              <a:ext cx="1501326" cy="687413"/>
            </a:xfrm>
            <a:prstGeom prst="rect">
              <a:avLst/>
            </a:prstGeom>
            <a:noFill/>
          </p:spPr>
          <p:txBody>
            <a:bodyPr wrap="square">
              <a:spAutoFit/>
            </a:bodyPr>
            <a:lstStyle/>
            <a:p>
              <a:pPr algn="ctr">
                <a:defRPr/>
              </a:pPr>
              <a:r>
                <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p>
          </p:txBody>
        </p:sp>
        <p:sp>
          <p:nvSpPr>
            <p:cNvPr id="9" name="Rectangle 1026060">
              <a:extLst>
                <a:ext uri="{FF2B5EF4-FFF2-40B4-BE49-F238E27FC236}">
                  <a16:creationId xmlns:a16="http://schemas.microsoft.com/office/drawing/2014/main" id="{9A333F39-DB8B-4043-8191-3BE1F461BFD5}"/>
                </a:ext>
              </a:extLst>
            </p:cNvPr>
            <p:cNvSpPr>
              <a:spLocks noChangeArrowheads="1"/>
            </p:cNvSpPr>
            <p:nvPr/>
          </p:nvSpPr>
          <p:spPr bwMode="auto">
            <a:xfrm>
              <a:off x="1209204" y="2231322"/>
              <a:ext cx="7415092" cy="756153"/>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Thí</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nghiệm</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đo</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tốc</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rơi</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i="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tự</a:t>
              </a:r>
              <a:r>
                <a:rPr lang="en-US" sz="2800" b="1" i="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do</a:t>
              </a:r>
              <a:endParaRPr lang="en-US" sz="28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20" name="Picture 4" descr="empty-blue-rectangle">
            <a:extLst>
              <a:ext uri="{FF2B5EF4-FFF2-40B4-BE49-F238E27FC236}">
                <a16:creationId xmlns:a16="http://schemas.microsoft.com/office/drawing/2014/main" id="{8C5D6F05-6186-404B-A776-A38EAAC8B8E6}"/>
              </a:ext>
            </a:extLst>
          </p:cNvPr>
          <p:cNvPicPr>
            <a:picLocks noChangeAspect="1" noChangeArrowheads="1"/>
          </p:cNvPicPr>
          <p:nvPr/>
        </p:nvPicPr>
        <p:blipFill>
          <a:blip r:embed="rId5">
            <a:duotone>
              <a:schemeClr val="accent4">
                <a:shade val="45000"/>
                <a:satMod val="135000"/>
              </a:schemeClr>
              <a:prstClr val="white"/>
            </a:duotone>
          </a:blip>
          <a:srcRect/>
          <a:stretch>
            <a:fillRect/>
          </a:stretch>
        </p:blipFill>
        <p:spPr bwMode="auto">
          <a:xfrm>
            <a:off x="423325" y="1430710"/>
            <a:ext cx="4910675" cy="2308276"/>
          </a:xfrm>
          <a:prstGeom prst="rect">
            <a:avLst/>
          </a:prstGeom>
          <a:noFill/>
          <a:ln w="9525">
            <a:noFill/>
            <a:miter lim="800000"/>
            <a:headEnd/>
            <a:tailEnd/>
          </a:ln>
        </p:spPr>
      </p:pic>
      <p:sp>
        <p:nvSpPr>
          <p:cNvPr id="17" name="TextBox 16">
            <a:extLst>
              <a:ext uri="{FF2B5EF4-FFF2-40B4-BE49-F238E27FC236}">
                <a16:creationId xmlns:a16="http://schemas.microsoft.com/office/drawing/2014/main" id="{A2AC211B-4E2F-4A6B-A867-CADF6FE89BB4}"/>
              </a:ext>
            </a:extLst>
          </p:cNvPr>
          <p:cNvSpPr txBox="1"/>
          <p:nvPr/>
        </p:nvSpPr>
        <p:spPr>
          <a:xfrm>
            <a:off x="661027" y="1615352"/>
            <a:ext cx="4224257" cy="1938992"/>
          </a:xfrm>
          <a:prstGeom prst="rect">
            <a:avLst/>
          </a:prstGeom>
          <a:noFill/>
        </p:spPr>
        <p:txBody>
          <a:bodyPr wrap="square">
            <a:spAutoFit/>
          </a:bodyPr>
          <a:lstStyle/>
          <a:p>
            <a:pPr marR="0" algn="just"/>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1: </a:t>
            </a:r>
          </a:p>
          <a:p>
            <a:pPr marL="342900" marR="0" indent="-342900" algn="just">
              <a:buFont typeface="Arial" panose="020B0604020202020204" pitchFamily="34" charset="0"/>
              <a:buChar char="•"/>
            </a:pP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Cắm</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châm</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ổ A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cổng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quang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ổ B ở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14" name="Picture 4" descr="empty-blue-rectangle">
            <a:extLst>
              <a:ext uri="{FF2B5EF4-FFF2-40B4-BE49-F238E27FC236}">
                <a16:creationId xmlns:a16="http://schemas.microsoft.com/office/drawing/2014/main" id="{572DC601-E471-4C6D-ABF7-40D979B8E2D8}"/>
              </a:ext>
            </a:extLst>
          </p:cNvPr>
          <p:cNvPicPr>
            <a:picLocks noChangeAspect="1" noChangeArrowheads="1"/>
          </p:cNvPicPr>
          <p:nvPr/>
        </p:nvPicPr>
        <p:blipFill>
          <a:blip r:embed="rId5">
            <a:duotone>
              <a:schemeClr val="accent4">
                <a:shade val="45000"/>
                <a:satMod val="135000"/>
              </a:schemeClr>
              <a:prstClr val="white"/>
            </a:duotone>
          </a:blip>
          <a:srcRect/>
          <a:stretch>
            <a:fillRect/>
          </a:stretch>
        </p:blipFill>
        <p:spPr bwMode="auto">
          <a:xfrm>
            <a:off x="440910" y="3908172"/>
            <a:ext cx="4893089" cy="2402356"/>
          </a:xfrm>
          <a:prstGeom prst="rect">
            <a:avLst/>
          </a:prstGeom>
          <a:noFill/>
          <a:ln w="9525">
            <a:noFill/>
            <a:miter lim="800000"/>
            <a:headEnd/>
            <a:tailEnd/>
          </a:ln>
        </p:spPr>
      </p:pic>
      <p:sp>
        <p:nvSpPr>
          <p:cNvPr id="21" name="TextBox 20">
            <a:extLst>
              <a:ext uri="{FF2B5EF4-FFF2-40B4-BE49-F238E27FC236}">
                <a16:creationId xmlns:a16="http://schemas.microsoft.com/office/drawing/2014/main" id="{753F1D82-1937-45C9-87EE-8269733F0C8A}"/>
              </a:ext>
            </a:extLst>
          </p:cNvPr>
          <p:cNvSpPr txBox="1"/>
          <p:nvPr/>
        </p:nvSpPr>
        <p:spPr>
          <a:xfrm>
            <a:off x="804760" y="4191000"/>
            <a:ext cx="3995840" cy="1569660"/>
          </a:xfrm>
          <a:prstGeom prst="rect">
            <a:avLst/>
          </a:prstGeom>
          <a:noFill/>
        </p:spPr>
        <p:txBody>
          <a:bodyPr wrap="square">
            <a:spAutoFit/>
          </a:bodyPr>
          <a:lstStyle/>
          <a:p>
            <a:pPr marR="0" algn="just"/>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2: </a:t>
            </a:r>
          </a:p>
          <a:p>
            <a:pPr marL="342900" marR="0" indent="-342900" algn="just">
              <a:buFont typeface="Arial" panose="020B0604020202020204" pitchFamily="34" charset="0"/>
              <a:buChar char="•"/>
            </a:pP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MODE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p>
        </p:txBody>
      </p:sp>
      <p:pic>
        <p:nvPicPr>
          <p:cNvPr id="15" name="Picture 5">
            <a:extLst>
              <a:ext uri="{FF2B5EF4-FFF2-40B4-BE49-F238E27FC236}">
                <a16:creationId xmlns:a16="http://schemas.microsoft.com/office/drawing/2014/main" id="{92C76B9C-7DAD-C2F7-7696-DDD96039D3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0472" y="857301"/>
            <a:ext cx="4267200" cy="54532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40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3427</TotalTime>
  <Words>1732</Words>
  <Application>Microsoft Office PowerPoint</Application>
  <PresentationFormat>Widescreen</PresentationFormat>
  <Paragraphs>296</Paragraphs>
  <Slides>21</Slides>
  <Notes>12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Cambria Math</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Nguyễn Đoàn Thảo Trang</cp:lastModifiedBy>
  <cp:revision>256</cp:revision>
  <dcterms:created xsi:type="dcterms:W3CDTF">2007-10-27T08:09:53Z</dcterms:created>
  <dcterms:modified xsi:type="dcterms:W3CDTF">2022-08-03T07:00:54Z</dcterms:modified>
</cp:coreProperties>
</file>