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9" r:id="rId3"/>
    <p:sldId id="257" r:id="rId4"/>
    <p:sldId id="260" r:id="rId5"/>
    <p:sldId id="258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70CC-2596-4671-9904-8C8EA222E9A6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CCDE-F9E3-4F2C-988A-58462D0E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5CCDE-F9E3-4F2C-988A-58462D0E37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5CCDE-F9E3-4F2C-988A-58462D0E37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8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0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1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9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74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8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188E-C08A-4CB3-563C-1498F0848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DF08-54CB-CC55-563A-E7678798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A61F-6BAE-AC84-35AB-D87F7A50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1B89-CAF9-843C-9681-9EBD15B9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3A811-161F-CAF9-7393-319E818D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1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9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8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9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0126F2-181E-438C-A6BE-FFAB09CFEE34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341B0F-D085-4352-8FA8-C909B11C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130B89-9759-78EC-BF03-6051D8530B85}"/>
              </a:ext>
            </a:extLst>
          </p:cNvPr>
          <p:cNvSpPr txBox="1"/>
          <p:nvPr/>
        </p:nvSpPr>
        <p:spPr>
          <a:xfrm>
            <a:off x="1263721" y="852755"/>
            <a:ext cx="8548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SỰ RƠI TỰ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5C7E2-3131-D061-A042-FADDF28215AF}"/>
              </a:ext>
            </a:extLst>
          </p:cNvPr>
          <p:cNvSpPr txBox="1"/>
          <p:nvPr/>
        </p:nvSpPr>
        <p:spPr>
          <a:xfrm>
            <a:off x="1561671" y="1993186"/>
            <a:ext cx="622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SỰ RƠI TRONG KHÔNG KHÍ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FF6F7-7E2C-16D3-64A2-30C034314F7E}"/>
              </a:ext>
            </a:extLst>
          </p:cNvPr>
          <p:cNvSpPr txBox="1"/>
          <p:nvPr/>
        </p:nvSpPr>
        <p:spPr>
          <a:xfrm>
            <a:off x="1561671" y="2783803"/>
            <a:ext cx="518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SỰ RƠI TỰ 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2FBD9-583E-D9E0-0D6C-A61A89B906A4}"/>
              </a:ext>
            </a:extLst>
          </p:cNvPr>
          <p:cNvSpPr txBox="1"/>
          <p:nvPr/>
        </p:nvSpPr>
        <p:spPr>
          <a:xfrm>
            <a:off x="1921267" y="3318799"/>
            <a:ext cx="361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Sự rơi tự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1F662-0E8F-F7D4-2BB5-19BEEA8E1579}"/>
              </a:ext>
            </a:extLst>
          </p:cNvPr>
          <p:cNvSpPr txBox="1"/>
          <p:nvPr/>
        </p:nvSpPr>
        <p:spPr>
          <a:xfrm>
            <a:off x="1921267" y="4058538"/>
            <a:ext cx="622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của chuyển động rơi tự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0154F-BBAB-B8D5-1D58-B73F8E7BBC3B}"/>
              </a:ext>
            </a:extLst>
          </p:cNvPr>
          <p:cNvSpPr txBox="1"/>
          <p:nvPr/>
        </p:nvSpPr>
        <p:spPr>
          <a:xfrm>
            <a:off x="1921267" y="4860931"/>
            <a:ext cx="508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3. Công thức rơi tự do</a:t>
            </a:r>
          </a:p>
        </p:txBody>
      </p:sp>
    </p:spTree>
    <p:extLst>
      <p:ext uri="{BB962C8B-B14F-4D97-AF65-F5344CB8AC3E}">
        <p14:creationId xmlns:p14="http://schemas.microsoft.com/office/powerpoint/2010/main" val="34915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EC6AC6-5C00-8EF3-777B-06CCEABEA163}"/>
              </a:ext>
            </a:extLst>
          </p:cNvPr>
          <p:cNvSpPr txBox="1"/>
          <p:nvPr/>
        </p:nvSpPr>
        <p:spPr>
          <a:xfrm>
            <a:off x="185792" y="339781"/>
            <a:ext cx="6626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3.Công thức của sự rơi tự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673889-E7E7-ADFA-09E1-3BA50C050F55}"/>
              </a:ext>
            </a:extLst>
          </p:cNvPr>
          <p:cNvSpPr txBox="1"/>
          <p:nvPr/>
        </p:nvSpPr>
        <p:spPr>
          <a:xfrm>
            <a:off x="472612" y="1315093"/>
            <a:ext cx="3708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thẳng biến đổi đều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83412-C0DE-4C78-D5F5-A23371835ECC}"/>
              </a:ext>
            </a:extLst>
          </p:cNvPr>
          <p:cNvSpPr txBox="1"/>
          <p:nvPr/>
        </p:nvSpPr>
        <p:spPr>
          <a:xfrm>
            <a:off x="7459038" y="1315092"/>
            <a:ext cx="455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rơi tự do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8B685D-C485-49BB-EF99-9706F3D2F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635628"/>
              </p:ext>
            </p:extLst>
          </p:nvPr>
        </p:nvGraphicFramePr>
        <p:xfrm>
          <a:off x="4114800" y="2184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4800" y="2184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AC75404-4639-8210-F4DC-DBFAC58CC1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995295"/>
              </p:ext>
            </p:extLst>
          </p:nvPr>
        </p:nvGraphicFramePr>
        <p:xfrm>
          <a:off x="1154986" y="2465500"/>
          <a:ext cx="2344222" cy="7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28600" progId="Equation.DSMT4">
                  <p:embed/>
                </p:oleObj>
              </mc:Choice>
              <mc:Fallback>
                <p:oleObj name="Equation" r:id="rId4" imgW="69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4986" y="2465500"/>
                        <a:ext cx="2344222" cy="7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2B85050-3638-0BF3-3885-05C8380A2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588247"/>
              </p:ext>
            </p:extLst>
          </p:nvPr>
        </p:nvGraphicFramePr>
        <p:xfrm>
          <a:off x="1172110" y="3429000"/>
          <a:ext cx="2715088" cy="120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393480" progId="Equation.DSMT4">
                  <p:embed/>
                </p:oleObj>
              </mc:Choice>
              <mc:Fallback>
                <p:oleObj name="Equation" r:id="rId6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2110" y="3429000"/>
                        <a:ext cx="2715088" cy="1202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C6450EA-CEC3-40A0-B4D4-28759E0E2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50885"/>
              </p:ext>
            </p:extLst>
          </p:nvPr>
        </p:nvGraphicFramePr>
        <p:xfrm>
          <a:off x="1172110" y="4947176"/>
          <a:ext cx="2598506" cy="72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41200" progId="Equation.DSMT4">
                  <p:embed/>
                </p:oleObj>
              </mc:Choice>
              <mc:Fallback>
                <p:oleObj name="Equation" r:id="rId8" imgW="850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2110" y="4947176"/>
                        <a:ext cx="2598506" cy="72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C06A9D3-C467-0FE0-5D08-A443F5DCA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304784"/>
              </p:ext>
            </p:extLst>
          </p:nvPr>
        </p:nvGraphicFramePr>
        <p:xfrm>
          <a:off x="7459038" y="2465500"/>
          <a:ext cx="2344222" cy="72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228600" progId="Equation.DSMT4">
                  <p:embed/>
                </p:oleObj>
              </mc:Choice>
              <mc:Fallback>
                <p:oleObj name="Equation" r:id="rId10" imgW="444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59038" y="2465500"/>
                        <a:ext cx="2344222" cy="72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7A5BE5E-378D-595F-E899-D085FD5FA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5"/>
              </p:ext>
            </p:extLst>
          </p:nvPr>
        </p:nvGraphicFramePr>
        <p:xfrm>
          <a:off x="7459038" y="3429000"/>
          <a:ext cx="2517168" cy="120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393480" progId="Equation.DSMT4">
                  <p:embed/>
                </p:oleObj>
              </mc:Choice>
              <mc:Fallback>
                <p:oleObj name="Equation" r:id="rId12" imgW="812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59038" y="3429000"/>
                        <a:ext cx="2517168" cy="1202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F9DAA28-F0FE-AFC2-EAFF-D9E8C13B8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04967"/>
              </p:ext>
            </p:extLst>
          </p:nvPr>
        </p:nvGraphicFramePr>
        <p:xfrm>
          <a:off x="7459038" y="4947938"/>
          <a:ext cx="1952090" cy="72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720" imgH="241200" progId="Equation.DSMT4">
                  <p:embed/>
                </p:oleObj>
              </mc:Choice>
              <mc:Fallback>
                <p:oleObj name="Equation" r:id="rId14" imgW="558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59038" y="4947938"/>
                        <a:ext cx="1952090" cy="723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F8C52-E010-872F-E575-7DAB636C9EB1}"/>
              </a:ext>
            </a:extLst>
          </p:cNvPr>
          <p:cNvCxnSpPr>
            <a:cxnSpLocks/>
          </p:cNvCxnSpPr>
          <p:nvPr/>
        </p:nvCxnSpPr>
        <p:spPr>
          <a:xfrm>
            <a:off x="5640512" y="1315092"/>
            <a:ext cx="0" cy="5085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17AAEE-3A1C-1A71-976C-D4B430FB290D}"/>
              </a:ext>
            </a:extLst>
          </p:cNvPr>
          <p:cNvSpPr txBox="1"/>
          <p:nvPr/>
        </p:nvSpPr>
        <p:spPr>
          <a:xfrm>
            <a:off x="513708" y="328773"/>
            <a:ext cx="10880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thả hòn bi từ trên cao xuống đất và đo được thời gian rơi là 3,1 s. Bỏ qua sức cản của không khí. Lấy g=9,8m/s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cao của nơi thả hòn bi so với mặt đất và vận tốc lúc chạm đất.</a:t>
            </a:r>
          </a:p>
          <a:p>
            <a:pPr marL="514350" indent="-514350">
              <a:buAutoNum type="alphaL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quãng đường rơi được trong 0,5s cuối trước khi chạm đất.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D6D78-3AFD-02F5-9CA8-24B4CC71B076}"/>
              </a:ext>
            </a:extLst>
          </p:cNvPr>
          <p:cNvSpPr txBox="1"/>
          <p:nvPr/>
        </p:nvSpPr>
        <p:spPr>
          <a:xfrm>
            <a:off x="606175" y="2321959"/>
            <a:ext cx="580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EF4E5-1795-C51D-984B-115662DF4ECB}"/>
              </a:ext>
            </a:extLst>
          </p:cNvPr>
          <p:cNvSpPr txBox="1"/>
          <p:nvPr/>
        </p:nvSpPr>
        <p:spPr>
          <a:xfrm>
            <a:off x="606175" y="3154166"/>
            <a:ext cx="467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Độ cao: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4BC5CF-9488-7B94-DDAC-4A0A8B6B0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742543"/>
              </p:ext>
            </p:extLst>
          </p:nvPr>
        </p:nvGraphicFramePr>
        <p:xfrm>
          <a:off x="2299626" y="2914911"/>
          <a:ext cx="2159358" cy="102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393480" progId="Equation.DSMT4">
                  <p:embed/>
                </p:oleObj>
              </mc:Choice>
              <mc:Fallback>
                <p:oleObj name="Equation" r:id="rId2" imgW="825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99626" y="2914911"/>
                        <a:ext cx="2159358" cy="1028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D744B6-0046-DC86-9D89-45529A848068}"/>
              </a:ext>
            </a:extLst>
          </p:cNvPr>
          <p:cNvSpPr txBox="1"/>
          <p:nvPr/>
        </p:nvSpPr>
        <p:spPr>
          <a:xfrm>
            <a:off x="922889" y="4242564"/>
            <a:ext cx="1676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Vận tốc: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AFF4812-98D0-AAAF-89A9-A8314AFBA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372812"/>
              </p:ext>
            </p:extLst>
          </p:nvPr>
        </p:nvGraphicFramePr>
        <p:xfrm>
          <a:off x="2474287" y="4335694"/>
          <a:ext cx="1676473" cy="43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177480" progId="Equation.DSMT4">
                  <p:embed/>
                </p:oleObj>
              </mc:Choice>
              <mc:Fallback>
                <p:oleObj name="Equation" r:id="rId4" imgW="4060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4287" y="4335694"/>
                        <a:ext cx="1676473" cy="43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2E7BCA1-32C0-024A-C89D-BFCD4E4F4C7C}"/>
              </a:ext>
            </a:extLst>
          </p:cNvPr>
          <p:cNvSpPr txBox="1"/>
          <p:nvPr/>
        </p:nvSpPr>
        <p:spPr>
          <a:xfrm>
            <a:off x="606175" y="5044611"/>
            <a:ext cx="5260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Tính quãng đường rơi được trong 2,6 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76B4B3-9C98-CC28-0CE7-F214F25B9BCB}"/>
              </a:ext>
            </a:extLst>
          </p:cNvPr>
          <p:cNvGrpSpPr/>
          <p:nvPr/>
        </p:nvGrpSpPr>
        <p:grpSpPr>
          <a:xfrm>
            <a:off x="6325458" y="2845179"/>
            <a:ext cx="2732924" cy="2876764"/>
            <a:chOff x="6457308" y="2434975"/>
            <a:chExt cx="2732924" cy="28767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6EFAE02-6BF6-70A4-4773-F3383BC28E6F}"/>
                </a:ext>
              </a:extLst>
            </p:cNvPr>
            <p:cNvGrpSpPr/>
            <p:nvPr/>
          </p:nvGrpSpPr>
          <p:grpSpPr>
            <a:xfrm>
              <a:off x="7130265" y="2434975"/>
              <a:ext cx="1705510" cy="2876764"/>
              <a:chOff x="7130265" y="2434975"/>
              <a:chExt cx="1705510" cy="287676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56B6FA2-3723-18FB-2516-64B02C9D6CD4}"/>
                  </a:ext>
                </a:extLst>
              </p:cNvPr>
              <p:cNvSpPr/>
              <p:nvPr/>
            </p:nvSpPr>
            <p:spPr>
              <a:xfrm>
                <a:off x="7664521" y="2434975"/>
                <a:ext cx="440004" cy="5232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B8AEE52-45E4-4F46-89E0-C5796AF5B2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0553" y="2691829"/>
                <a:ext cx="0" cy="7371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E9D930E-46D1-6DCA-FF64-09E0EEF3B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0553" y="3429000"/>
                <a:ext cx="0" cy="1882739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55DD29F-52DA-4D7F-EA42-80032DC79D99}"/>
                  </a:ext>
                </a:extLst>
              </p:cNvPr>
              <p:cNvCxnSpPr/>
              <p:nvPr/>
            </p:nvCxnSpPr>
            <p:spPr>
              <a:xfrm>
                <a:off x="7130265" y="5311739"/>
                <a:ext cx="170551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CBA983B-0DD0-4259-689B-A8140D7F5476}"/>
                </a:ext>
              </a:extLst>
            </p:cNvPr>
            <p:cNvGrpSpPr/>
            <p:nvPr/>
          </p:nvGrpSpPr>
          <p:grpSpPr>
            <a:xfrm>
              <a:off x="8219326" y="2691829"/>
              <a:ext cx="970906" cy="2599359"/>
              <a:chOff x="8219326" y="2691829"/>
              <a:chExt cx="970906" cy="2599359"/>
            </a:xfrm>
          </p:grpSpPr>
          <p:sp>
            <p:nvSpPr>
              <p:cNvPr id="18" name="Right Brace 17">
                <a:extLst>
                  <a:ext uri="{FF2B5EF4-FFF2-40B4-BE49-F238E27FC236}">
                    <a16:creationId xmlns:a16="http://schemas.microsoft.com/office/drawing/2014/main" id="{96C0FA99-7D8A-0F5E-E92D-F113EA6FD520}"/>
                  </a:ext>
                </a:extLst>
              </p:cNvPr>
              <p:cNvSpPr/>
              <p:nvPr/>
            </p:nvSpPr>
            <p:spPr>
              <a:xfrm>
                <a:off x="8219326" y="2691829"/>
                <a:ext cx="236302" cy="2599359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B3C7E2-DBDC-C5B2-6372-BD6002389F23}"/>
                  </a:ext>
                </a:extLst>
              </p:cNvPr>
              <p:cNvSpPr txBox="1"/>
              <p:nvPr/>
            </p:nvSpPr>
            <p:spPr>
              <a:xfrm>
                <a:off x="8553235" y="3677386"/>
                <a:ext cx="6369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3,1s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99A506-004C-D3B0-F4DF-806EB220C579}"/>
                </a:ext>
              </a:extLst>
            </p:cNvPr>
            <p:cNvGrpSpPr/>
            <p:nvPr/>
          </p:nvGrpSpPr>
          <p:grpSpPr>
            <a:xfrm>
              <a:off x="6457308" y="2691829"/>
              <a:ext cx="1053101" cy="2597175"/>
              <a:chOff x="6457308" y="2691829"/>
              <a:chExt cx="1053101" cy="2597175"/>
            </a:xfrm>
          </p:grpSpPr>
          <p:sp>
            <p:nvSpPr>
              <p:cNvPr id="21" name="Left Brace 20">
                <a:extLst>
                  <a:ext uri="{FF2B5EF4-FFF2-40B4-BE49-F238E27FC236}">
                    <a16:creationId xmlns:a16="http://schemas.microsoft.com/office/drawing/2014/main" id="{BCC7410C-CB7A-B0BE-F976-1D457E42D6CE}"/>
                  </a:ext>
                </a:extLst>
              </p:cNvPr>
              <p:cNvSpPr/>
              <p:nvPr/>
            </p:nvSpPr>
            <p:spPr>
              <a:xfrm>
                <a:off x="7089168" y="2691829"/>
                <a:ext cx="421241" cy="2021513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Left Brace 21">
                <a:extLst>
                  <a:ext uri="{FF2B5EF4-FFF2-40B4-BE49-F238E27FC236}">
                    <a16:creationId xmlns:a16="http://schemas.microsoft.com/office/drawing/2014/main" id="{BF234165-452C-4682-1670-C0344BC9750E}"/>
                  </a:ext>
                </a:extLst>
              </p:cNvPr>
              <p:cNvSpPr/>
              <p:nvPr/>
            </p:nvSpPr>
            <p:spPr>
              <a:xfrm>
                <a:off x="7109722" y="4713342"/>
                <a:ext cx="400687" cy="57566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788DCB-D38E-1CDB-58E5-2CCAF409B4CD}"/>
                  </a:ext>
                </a:extLst>
              </p:cNvPr>
              <p:cNvSpPr txBox="1"/>
              <p:nvPr/>
            </p:nvSpPr>
            <p:spPr>
              <a:xfrm>
                <a:off x="6457308" y="3477331"/>
                <a:ext cx="6061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2,6s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4042C6-5679-7B3E-13D1-BFDF08112A01}"/>
                  </a:ext>
                </a:extLst>
              </p:cNvPr>
              <p:cNvSpPr txBox="1"/>
              <p:nvPr/>
            </p:nvSpPr>
            <p:spPr>
              <a:xfrm>
                <a:off x="6498407" y="4765784"/>
                <a:ext cx="7842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68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7E248-EE9D-625C-9FB6-1768DED5089A}"/>
              </a:ext>
            </a:extLst>
          </p:cNvPr>
          <p:cNvSpPr txBox="1"/>
          <p:nvPr/>
        </p:nvSpPr>
        <p:spPr>
          <a:xfrm>
            <a:off x="3020601" y="244294"/>
            <a:ext cx="436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F4587-1CDD-6556-659B-46230BD2E26F}"/>
              </a:ext>
            </a:extLst>
          </p:cNvPr>
          <p:cNvSpPr txBox="1"/>
          <p:nvPr/>
        </p:nvSpPr>
        <p:spPr>
          <a:xfrm>
            <a:off x="1726058" y="674573"/>
            <a:ext cx="738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Độ cao của nơi thả hòn bi là: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3D9681A-0100-A700-4257-AB853B1E50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872930"/>
              </p:ext>
            </p:extLst>
          </p:nvPr>
        </p:nvGraphicFramePr>
        <p:xfrm>
          <a:off x="1808251" y="1273326"/>
          <a:ext cx="5404207" cy="889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393480" progId="Equation.DSMT4">
                  <p:embed/>
                </p:oleObj>
              </mc:Choice>
              <mc:Fallback>
                <p:oleObj name="Equation" r:id="rId2" imgW="2425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8251" y="1273326"/>
                        <a:ext cx="5404207" cy="889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259C4D-D99F-84B5-2728-689F2FB6376F}"/>
              </a:ext>
            </a:extLst>
          </p:cNvPr>
          <p:cNvSpPr txBox="1"/>
          <p:nvPr/>
        </p:nvSpPr>
        <p:spPr>
          <a:xfrm>
            <a:off x="2070242" y="2019725"/>
            <a:ext cx="572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Vận tốc lúc chạm đất là: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AA9CE5-2467-17B8-68AA-28071F661F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487772"/>
              </p:ext>
            </p:extLst>
          </p:nvPr>
        </p:nvGraphicFramePr>
        <p:xfrm>
          <a:off x="1808251" y="2738912"/>
          <a:ext cx="4651483" cy="4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54000" imgH="203040" progId="Equation.DSMT4">
                  <p:embed/>
                </p:oleObj>
              </mc:Choice>
              <mc:Fallback>
                <p:oleObj name="Equation" r:id="rId4" imgW="1854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8251" y="2738912"/>
                        <a:ext cx="4651483" cy="4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4956B6-261C-51CF-402A-7B684E2648A7}"/>
              </a:ext>
            </a:extLst>
          </p:cNvPr>
          <p:cNvSpPr txBox="1"/>
          <p:nvPr/>
        </p:nvSpPr>
        <p:spPr>
          <a:xfrm>
            <a:off x="1726058" y="3356802"/>
            <a:ext cx="667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Quãng đường rơi được trong 2,6s đầu là: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3909B36-1D51-22C2-CE87-FED7AC6DF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844659"/>
              </p:ext>
            </p:extLst>
          </p:nvPr>
        </p:nvGraphicFramePr>
        <p:xfrm>
          <a:off x="1808251" y="3880022"/>
          <a:ext cx="6246688" cy="889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393480" progId="Equation.DSMT4">
                  <p:embed/>
                </p:oleObj>
              </mc:Choice>
              <mc:Fallback>
                <p:oleObj name="Equation" r:id="rId6" imgW="227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08251" y="3880022"/>
                        <a:ext cx="6246688" cy="889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BE31E53-879C-74A0-875B-96D12A018FBD}"/>
              </a:ext>
            </a:extLst>
          </p:cNvPr>
          <p:cNvSpPr txBox="1"/>
          <p:nvPr/>
        </p:nvSpPr>
        <p:spPr>
          <a:xfrm>
            <a:off x="2070242" y="4769880"/>
            <a:ext cx="6955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đi được trong 0,5s  cuối là: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04276E6-D037-3340-4215-DE35D5D45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015824"/>
              </p:ext>
            </p:extLst>
          </p:nvPr>
        </p:nvGraphicFramePr>
        <p:xfrm>
          <a:off x="1808252" y="5445999"/>
          <a:ext cx="5404206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241200" progId="Equation.DSMT4">
                  <p:embed/>
                </p:oleObj>
              </mc:Choice>
              <mc:Fallback>
                <p:oleObj name="Equation" r:id="rId8" imgW="2145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8252" y="5445999"/>
                        <a:ext cx="5404206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0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56A83-FC8A-EEB1-9269-A4AA3FCB5DD5}"/>
              </a:ext>
            </a:extLst>
          </p:cNvPr>
          <p:cNvSpPr txBox="1"/>
          <p:nvPr/>
        </p:nvSpPr>
        <p:spPr>
          <a:xfrm>
            <a:off x="1950377" y="1767155"/>
            <a:ext cx="829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CẢM ƠN 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10881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1F520A-0B20-3F21-6191-FA214B80041D}"/>
              </a:ext>
            </a:extLst>
          </p:cNvPr>
          <p:cNvSpPr txBox="1"/>
          <p:nvPr/>
        </p:nvSpPr>
        <p:spPr>
          <a:xfrm>
            <a:off x="154111" y="164656"/>
            <a:ext cx="423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đề:</a:t>
            </a:r>
          </a:p>
        </p:txBody>
      </p:sp>
      <p:pic>
        <p:nvPicPr>
          <p:cNvPr id="5" name="Thí nghiệm sự rơi trong không khí và trong chân không-Sự rơi tự do (Sưu tầm)">
            <a:hlinkClick r:id="" action="ppaction://media"/>
            <a:extLst>
              <a:ext uri="{FF2B5EF4-FFF2-40B4-BE49-F238E27FC236}">
                <a16:creationId xmlns:a16="http://schemas.microsoft.com/office/drawing/2014/main" id="{B7E5BBB2-43ED-A47A-5163-A23B0F96B2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627" y="533988"/>
            <a:ext cx="10839236" cy="61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61016F-FF52-F73F-77C5-977BA9B02620}"/>
              </a:ext>
            </a:extLst>
          </p:cNvPr>
          <p:cNvSpPr txBox="1"/>
          <p:nvPr/>
        </p:nvSpPr>
        <p:spPr>
          <a:xfrm>
            <a:off x="339046" y="174661"/>
            <a:ext cx="622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SỰ RƠI TRONG KHÔNG KHÍ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04955-CEBF-83BB-28A4-C18DFC499BDA}"/>
              </a:ext>
            </a:extLst>
          </p:cNvPr>
          <p:cNvSpPr txBox="1"/>
          <p:nvPr/>
        </p:nvSpPr>
        <p:spPr>
          <a:xfrm>
            <a:off x="339046" y="1212774"/>
            <a:ext cx="756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1: Thả rơi một quả bóng và chiếc lá.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6DB38-2D39-F84C-E6E5-FCA873022F25}"/>
              </a:ext>
            </a:extLst>
          </p:cNvPr>
          <p:cNvSpPr txBox="1"/>
          <p:nvPr/>
        </p:nvSpPr>
        <p:spPr>
          <a:xfrm>
            <a:off x="801385" y="2098981"/>
            <a:ext cx="601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Quả bóng rơi nhanh hơn chiếc lá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8CCBC-82D6-DE1E-B230-CB7738509095}"/>
              </a:ext>
            </a:extLst>
          </p:cNvPr>
          <p:cNvSpPr txBox="1"/>
          <p:nvPr/>
        </p:nvSpPr>
        <p:spPr>
          <a:xfrm>
            <a:off x="339046" y="2805268"/>
            <a:ext cx="7561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2: Thả 2 tờ giấy giống nhau, một tờ vo tròn, một tờ giữ nguyên.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F8EF6-BD52-2025-3BB3-B66FCE3539F4}"/>
              </a:ext>
            </a:extLst>
          </p:cNvPr>
          <p:cNvSpPr txBox="1"/>
          <p:nvPr/>
        </p:nvSpPr>
        <p:spPr>
          <a:xfrm>
            <a:off x="801385" y="4052732"/>
            <a:ext cx="756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Tờ giấy vo tròn rơi nhanh hơn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39A27-AF63-BCCA-6EDC-9F6AB191ECB1}"/>
              </a:ext>
            </a:extLst>
          </p:cNvPr>
          <p:cNvSpPr txBox="1"/>
          <p:nvPr/>
        </p:nvSpPr>
        <p:spPr>
          <a:xfrm>
            <a:off x="339046" y="4759019"/>
            <a:ext cx="7376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3: Thả rơi hai viên bi có cùng kích thước, một bằng sắt và một bằng thủy tinh.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C31CC-BDF3-7A02-E907-4590BC0F3BC2}"/>
              </a:ext>
            </a:extLst>
          </p:cNvPr>
          <p:cNvSpPr txBox="1"/>
          <p:nvPr/>
        </p:nvSpPr>
        <p:spPr>
          <a:xfrm>
            <a:off x="801385" y="6017519"/>
            <a:ext cx="668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Hai viên bi rơi như nhau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F1171-7197-B6CB-4CCE-5429463100A0}"/>
              </a:ext>
            </a:extLst>
          </p:cNvPr>
          <p:cNvSpPr txBox="1"/>
          <p:nvPr/>
        </p:nvSpPr>
        <p:spPr>
          <a:xfrm>
            <a:off x="8137132" y="806319"/>
            <a:ext cx="4232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lực cản của không khí td lên bóng không đáng kể so với trọng lực, còn chiếc lá thì ngược lại.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92EBDAA-B1DC-5071-3674-D9AAC3545115}"/>
              </a:ext>
            </a:extLst>
          </p:cNvPr>
          <p:cNvSpPr/>
          <p:nvPr/>
        </p:nvSpPr>
        <p:spPr>
          <a:xfrm>
            <a:off x="7664520" y="1339014"/>
            <a:ext cx="472612" cy="437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4BC81-CC07-6917-D52E-40E1A30D7751}"/>
              </a:ext>
            </a:extLst>
          </p:cNvPr>
          <p:cNvSpPr txBox="1"/>
          <p:nvPr/>
        </p:nvSpPr>
        <p:spPr>
          <a:xfrm flipH="1">
            <a:off x="8188503" y="2805268"/>
            <a:ext cx="4003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tờ giấy phẳng chịu tác dụng của lực cản của không khí lớn hơn nên rơi chậm hơn.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81DED8-A93C-E9B9-AE2C-451BDBACE156}"/>
              </a:ext>
            </a:extLst>
          </p:cNvPr>
          <p:cNvSpPr/>
          <p:nvPr/>
        </p:nvSpPr>
        <p:spPr>
          <a:xfrm>
            <a:off x="7715891" y="3071973"/>
            <a:ext cx="472612" cy="479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8E009-8BE2-3D71-7E52-9CAADEEFFD80}"/>
              </a:ext>
            </a:extLst>
          </p:cNvPr>
          <p:cNvSpPr txBox="1"/>
          <p:nvPr/>
        </p:nvSpPr>
        <p:spPr>
          <a:xfrm>
            <a:off x="7900825" y="4900773"/>
            <a:ext cx="4448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lực cản của không khí tác dụng lên 2 viên bi đều không đáng kể so với trọng lực tác dụng lên chúng.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A0B2A51-E63D-4D88-532B-8F480D4F9794}"/>
              </a:ext>
            </a:extLst>
          </p:cNvPr>
          <p:cNvSpPr/>
          <p:nvPr/>
        </p:nvSpPr>
        <p:spPr>
          <a:xfrm>
            <a:off x="7489860" y="5496674"/>
            <a:ext cx="503433" cy="523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3" grpId="0" animBg="1"/>
      <p:bldP spid="4" grpId="0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54E1E2-8DC8-6119-292C-3AA852632336}"/>
              </a:ext>
            </a:extLst>
          </p:cNvPr>
          <p:cNvSpPr txBox="1"/>
          <p:nvPr/>
        </p:nvSpPr>
        <p:spPr>
          <a:xfrm>
            <a:off x="339046" y="174661"/>
            <a:ext cx="622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SỰ RƠI TRONG KHÔNG KHÍ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AD1C62D-3596-F612-6B2A-C7DCB6545E13}"/>
              </a:ext>
            </a:extLst>
          </p:cNvPr>
          <p:cNvSpPr/>
          <p:nvPr/>
        </p:nvSpPr>
        <p:spPr>
          <a:xfrm>
            <a:off x="246579" y="2052623"/>
            <a:ext cx="986319" cy="2465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EDC30-0DA9-C06D-E774-4DAA5E2B20E3}"/>
              </a:ext>
            </a:extLst>
          </p:cNvPr>
          <p:cNvSpPr txBox="1"/>
          <p:nvPr/>
        </p:nvSpPr>
        <p:spPr>
          <a:xfrm>
            <a:off x="1530849" y="1760593"/>
            <a:ext cx="9525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 Trong không khí, các vật rơi nhanh chậm khác nhau do có ảnh hưởng của sức cản của không khí.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BC185-FA3F-C9D6-865B-334BF63F8FF3}"/>
              </a:ext>
            </a:extLst>
          </p:cNvPr>
          <p:cNvSpPr txBox="1"/>
          <p:nvPr/>
        </p:nvSpPr>
        <p:spPr>
          <a:xfrm>
            <a:off x="770562" y="4068566"/>
            <a:ext cx="990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Nếu loại bỏ sức cản của không khí thì vật rơi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4914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4E1C7D-1033-500A-CFD6-C01022097AF2}"/>
              </a:ext>
            </a:extLst>
          </p:cNvPr>
          <p:cNvSpPr txBox="1"/>
          <p:nvPr/>
        </p:nvSpPr>
        <p:spPr>
          <a:xfrm>
            <a:off x="0" y="0"/>
            <a:ext cx="518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RƠI TỰ DO</a:t>
            </a:r>
          </a:p>
        </p:txBody>
      </p:sp>
      <p:pic>
        <p:nvPicPr>
          <p:cNvPr id="5" name="THÍ NGHIỆM RƠI TỰ DO TRONG MÔI TRƯỜNG ÁP SUẤT RẤT NHỎ">
            <a:hlinkClick r:id="" action="ppaction://media"/>
            <a:extLst>
              <a:ext uri="{FF2B5EF4-FFF2-40B4-BE49-F238E27FC236}">
                <a16:creationId xmlns:a16="http://schemas.microsoft.com/office/drawing/2014/main" id="{BE295ED8-0E09-5E2D-7955-611A4E2EBE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901" y="606175"/>
            <a:ext cx="10695398" cy="606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46B93-7DDE-7163-812A-CDABD35180B1}"/>
              </a:ext>
            </a:extLst>
          </p:cNvPr>
          <p:cNvSpPr txBox="1"/>
          <p:nvPr/>
        </p:nvSpPr>
        <p:spPr>
          <a:xfrm>
            <a:off x="0" y="-20548"/>
            <a:ext cx="518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RƠI TỰ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8BB17-1481-944D-E860-F26106DA67A9}"/>
              </a:ext>
            </a:extLst>
          </p:cNvPr>
          <p:cNvSpPr txBox="1"/>
          <p:nvPr/>
        </p:nvSpPr>
        <p:spPr>
          <a:xfrm>
            <a:off x="534255" y="502672"/>
            <a:ext cx="361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rơi tự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D68C07-4A33-E723-D9CF-5BA4E7ECCA33}"/>
              </a:ext>
            </a:extLst>
          </p:cNvPr>
          <p:cNvSpPr txBox="1"/>
          <p:nvPr/>
        </p:nvSpPr>
        <p:spPr>
          <a:xfrm>
            <a:off x="534255" y="1130157"/>
            <a:ext cx="10993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rơi tự do là sự rơi chỉ dưới tác dụng của trọng lực.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Nếu vật rơi trong không khí mà độ lớn của lực cản không khí không đáng kể so với trọng lượng của vật thì cũng coi là rơi tự do.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C9387-A3C9-4E62-4922-90F11128915E}"/>
              </a:ext>
            </a:extLst>
          </p:cNvPr>
          <p:cNvSpPr txBox="1"/>
          <p:nvPr/>
        </p:nvSpPr>
        <p:spPr>
          <a:xfrm>
            <a:off x="652407" y="2880731"/>
            <a:ext cx="10757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các chuyển động sau, chuyển động nào được coi là rơi tự do? Tại sao?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Chiếc lá đang rơi.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Hạt bụi chuyển động trong không khí.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Quả tạ rơi trong không khí.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Vận động viên đang nhảy dù.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82D57B-B745-B393-BA47-F339FD73DAF8}"/>
              </a:ext>
            </a:extLst>
          </p:cNvPr>
          <p:cNvSpPr/>
          <p:nvPr/>
        </p:nvSpPr>
        <p:spPr>
          <a:xfrm>
            <a:off x="652407" y="4664467"/>
            <a:ext cx="457202" cy="390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70A23C-44DC-5F72-35B5-860CBAADE67A}"/>
              </a:ext>
            </a:extLst>
          </p:cNvPr>
          <p:cNvSpPr txBox="1"/>
          <p:nvPr/>
        </p:nvSpPr>
        <p:spPr>
          <a:xfrm>
            <a:off x="0" y="0"/>
            <a:ext cx="518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RƠI TỰ 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C4B34-C3B4-E420-BE10-402F88433167}"/>
              </a:ext>
            </a:extLst>
          </p:cNvPr>
          <p:cNvSpPr txBox="1"/>
          <p:nvPr/>
        </p:nvSpPr>
        <p:spPr>
          <a:xfrm>
            <a:off x="565079" y="575599"/>
            <a:ext cx="6226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của chuyển động rơi tự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DF943-A05E-6D29-ACAA-A8F9BB305D91}"/>
              </a:ext>
            </a:extLst>
          </p:cNvPr>
          <p:cNvSpPr txBox="1"/>
          <p:nvPr/>
        </p:nvSpPr>
        <p:spPr>
          <a:xfrm>
            <a:off x="883577" y="1253448"/>
            <a:ext cx="820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Phương và chiều của chuyển động rơi tự do.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A445E-C32B-A52A-5437-54FC7EA7BE3E}"/>
              </a:ext>
            </a:extLst>
          </p:cNvPr>
          <p:cNvSpPr txBox="1"/>
          <p:nvPr/>
        </p:nvSpPr>
        <p:spPr>
          <a:xfrm>
            <a:off x="565079" y="1931297"/>
            <a:ext cx="10263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Phương của chuyển động rơi tự do là phương thẳng đứng.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Chiều của chuyển động rơi tự do là chiều từ trên xuống dưới.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CA6A41-18FD-A3FA-D40E-4BFD93B3B506}"/>
              </a:ext>
            </a:extLst>
          </p:cNvPr>
          <p:cNvSpPr txBox="1"/>
          <p:nvPr/>
        </p:nvSpPr>
        <p:spPr>
          <a:xfrm>
            <a:off x="883577" y="3050307"/>
            <a:ext cx="758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Tính chất của chuyển động rơi tự do</a:t>
            </a:r>
          </a:p>
        </p:txBody>
      </p:sp>
    </p:spTree>
    <p:extLst>
      <p:ext uri="{BB962C8B-B14F-4D97-AF65-F5344CB8AC3E}">
        <p14:creationId xmlns:p14="http://schemas.microsoft.com/office/powerpoint/2010/main" val="31092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F6B69F-A4DA-52BE-3746-3CAAB3BB0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30" y="1099335"/>
            <a:ext cx="8352890" cy="3935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5D1DC-31BB-6FCC-26D4-5CF24EEF7898}"/>
              </a:ext>
            </a:extLst>
          </p:cNvPr>
          <p:cNvSpPr txBox="1"/>
          <p:nvPr/>
        </p:nvSpPr>
        <p:spPr>
          <a:xfrm>
            <a:off x="544530" y="492042"/>
            <a:ext cx="758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Tính chất của chuyển động rơi tự 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3EA22-475C-A831-CADB-53FB89DC98E2}"/>
              </a:ext>
            </a:extLst>
          </p:cNvPr>
          <p:cNvSpPr txBox="1"/>
          <p:nvPr/>
        </p:nvSpPr>
        <p:spPr>
          <a:xfrm>
            <a:off x="1047964" y="5650787"/>
            <a:ext cx="1072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động rơi tự do là chuyển động thẳng nhanh dần đều.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9838C-84B7-29A7-E5EC-6925261349C0}"/>
              </a:ext>
            </a:extLst>
          </p:cNvPr>
          <p:cNvSpPr txBox="1"/>
          <p:nvPr/>
        </p:nvSpPr>
        <p:spPr>
          <a:xfrm>
            <a:off x="0" y="0"/>
            <a:ext cx="518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RƠI TỰ DO</a:t>
            </a:r>
          </a:p>
        </p:txBody>
      </p:sp>
    </p:spTree>
    <p:extLst>
      <p:ext uri="{BB962C8B-B14F-4D97-AF65-F5344CB8AC3E}">
        <p14:creationId xmlns:p14="http://schemas.microsoft.com/office/powerpoint/2010/main" val="927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4B428D-75A5-08D2-9FE4-8AACA8A69FF9}"/>
              </a:ext>
            </a:extLst>
          </p:cNvPr>
          <p:cNvSpPr txBox="1"/>
          <p:nvPr/>
        </p:nvSpPr>
        <p:spPr>
          <a:xfrm>
            <a:off x="780836" y="1353856"/>
            <a:ext cx="8209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Ở cùng một nơi trên Trái Đất mọi vật rơi tự do cùng với một gia tốc.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7F7EA-058F-27BA-BE7F-68A69580781A}"/>
              </a:ext>
            </a:extLst>
          </p:cNvPr>
          <p:cNvSpPr txBox="1"/>
          <p:nvPr/>
        </p:nvSpPr>
        <p:spPr>
          <a:xfrm>
            <a:off x="688369" y="2526907"/>
            <a:ext cx="9226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Gia tốc rơi tự do kí hiệu là </a:t>
            </a:r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giá trị của g phụ thuộc vào vĩ độ địa lí và độ cao. Ở bề mặt Trái Đất người ta thường lấy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9,8m/s</a:t>
            </a:r>
            <a:r>
              <a:rPr lang="en-US" sz="2800" b="1" i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FFBD2-F010-29DA-10E6-475AC4B6D892}"/>
              </a:ext>
            </a:extLst>
          </p:cNvPr>
          <p:cNvSpPr txBox="1"/>
          <p:nvPr/>
        </p:nvSpPr>
        <p:spPr>
          <a:xfrm>
            <a:off x="0" y="0"/>
            <a:ext cx="518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SỰ RƠI TỰ 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80819-980F-FECF-6F35-1D4CDF5B74D3}"/>
              </a:ext>
            </a:extLst>
          </p:cNvPr>
          <p:cNvSpPr txBox="1"/>
          <p:nvPr/>
        </p:nvSpPr>
        <p:spPr>
          <a:xfrm>
            <a:off x="688369" y="611692"/>
            <a:ext cx="5506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Gia tốc rơi tự do</a:t>
            </a:r>
          </a:p>
        </p:txBody>
      </p:sp>
    </p:spTree>
    <p:extLst>
      <p:ext uri="{BB962C8B-B14F-4D97-AF65-F5344CB8AC3E}">
        <p14:creationId xmlns:p14="http://schemas.microsoft.com/office/powerpoint/2010/main" val="25421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278</TotalTime>
  <Words>706</Words>
  <Application>Microsoft Office PowerPoint</Application>
  <PresentationFormat>Widescreen</PresentationFormat>
  <Paragraphs>64</Paragraphs>
  <Slides>13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Droplet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THACH THUONG</dc:creator>
  <cp:lastModifiedBy>THACH THUONG</cp:lastModifiedBy>
  <cp:revision>11</cp:revision>
  <dcterms:created xsi:type="dcterms:W3CDTF">2022-07-19T09:57:58Z</dcterms:created>
  <dcterms:modified xsi:type="dcterms:W3CDTF">2022-08-21T12:49:20Z</dcterms:modified>
</cp:coreProperties>
</file>