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1022" r:id="rId2"/>
    <p:sldId id="1270" r:id="rId3"/>
    <p:sldId id="1271" r:id="rId4"/>
    <p:sldId id="1294" r:id="rId5"/>
    <p:sldId id="1295" r:id="rId6"/>
    <p:sldId id="1296" r:id="rId7"/>
    <p:sldId id="1298" r:id="rId8"/>
    <p:sldId id="1299" r:id="rId9"/>
    <p:sldId id="1302" r:id="rId10"/>
    <p:sldId id="1303" r:id="rId11"/>
    <p:sldId id="1304" r:id="rId12"/>
    <p:sldId id="1305" r:id="rId13"/>
    <p:sldId id="1308" r:id="rId14"/>
    <p:sldId id="1306" r:id="rId15"/>
    <p:sldId id="1309" r:id="rId16"/>
    <p:sldId id="1310" r:id="rId17"/>
    <p:sldId id="1313" r:id="rId18"/>
    <p:sldId id="1312" r:id="rId19"/>
    <p:sldId id="1311" r:id="rId20"/>
    <p:sldId id="1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3" d="100"/>
          <a:sy n="63" d="100"/>
        </p:scale>
        <p:origin x="-918"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iding motorcycles&#10;&#10;Description automatically generated with medium confidence">
            <a:extLst>
              <a:ext uri="{FF2B5EF4-FFF2-40B4-BE49-F238E27FC236}">
                <a16:creationId xmlns="" xmlns:a16="http://schemas.microsoft.com/office/drawing/2014/main" id="{3C1734D0-6A9A-4132-8A57-3B61AD2916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094" b="-1"/>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 xmlns:a16="http://schemas.microsoft.com/office/drawing/2014/main" id="{224EFB27-B5C7-ECA6-4868-ABA3BC468503}"/>
              </a:ext>
            </a:extLst>
          </p:cNvPr>
          <p:cNvSpPr>
            <a:spLocks noChangeArrowheads="1"/>
          </p:cNvSpPr>
          <p:nvPr/>
        </p:nvSpPr>
        <p:spPr bwMode="auto">
          <a:xfrm>
            <a:off x="0" y="3200400"/>
            <a:ext cx="12192000" cy="929827"/>
          </a:xfrm>
          <a:prstGeom prst="rect">
            <a:avLst/>
          </a:prstGeom>
          <a:solidFill>
            <a:schemeClr val="bg1">
              <a:alpha val="73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 xmlns:a16="http://schemas.microsoft.com/office/drawing/2014/main" id="{EC2BCE1A-9890-F3A4-C5D3-520122971B48}"/>
              </a:ext>
            </a:extLst>
          </p:cNvPr>
          <p:cNvSpPr>
            <a:spLocks noChangeArrowheads="1"/>
          </p:cNvSpPr>
          <p:nvPr>
            <p:custDataLst>
              <p:tags r:id="rId1"/>
            </p:custDataLst>
          </p:nvPr>
        </p:nvSpPr>
        <p:spPr bwMode="auto">
          <a:xfrm>
            <a:off x="1765738" y="3276600"/>
            <a:ext cx="874986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7030A0"/>
                </a:solidFill>
                <a:ea typeface="ＭＳ Ｐゴシック" panose="020B0600070205080204" pitchFamily="50" charset="-128"/>
              </a:rPr>
              <a:t>Chuyển động biến đổi – Gia </a:t>
            </a:r>
            <a:r>
              <a:rPr lang="en-US" altLang="en-US" sz="4000" b="1" smtClean="0">
                <a:solidFill>
                  <a:srgbClr val="7030A0"/>
                </a:solidFill>
                <a:ea typeface="ＭＳ Ｐゴシック" panose="020B0600070205080204" pitchFamily="50" charset="-128"/>
              </a:rPr>
              <a:t>tốc</a:t>
            </a:r>
          </a:p>
        </p:txBody>
      </p:sp>
      <p:sp>
        <p:nvSpPr>
          <p:cNvPr id="9" name="TextBox 11">
            <a:extLst>
              <a:ext uri="{FF2B5EF4-FFF2-40B4-BE49-F238E27FC236}">
                <a16:creationId xmlns="" xmlns:a16="http://schemas.microsoft.com/office/drawing/2014/main" id="{6BF52D1F-951E-6865-D9FA-6016C31E1FF8}"/>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8:</a:t>
            </a:r>
          </a:p>
        </p:txBody>
      </p:sp>
    </p:spTree>
    <p:extLst>
      <p:ext uri="{BB962C8B-B14F-4D97-AF65-F5344CB8AC3E}">
        <p14:creationId xmlns:p14="http://schemas.microsoft.com/office/powerpoint/2010/main" val="42803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B0DA3DBF-847D-4490-9D25-361115723A4C}"/>
              </a:ext>
            </a:extLst>
          </p:cNvPr>
          <p:cNvGrpSpPr/>
          <p:nvPr/>
        </p:nvGrpSpPr>
        <p:grpSpPr>
          <a:xfrm>
            <a:off x="3829044" y="3866439"/>
            <a:ext cx="4739500" cy="1016175"/>
            <a:chOff x="1219201" y="3312996"/>
            <a:chExt cx="3110920" cy="1270407"/>
          </a:xfrm>
        </p:grpSpPr>
        <p:pic>
          <p:nvPicPr>
            <p:cNvPr id="25" name="Picture 24" descr="empty-red-rectangle">
              <a:extLst>
                <a:ext uri="{FF2B5EF4-FFF2-40B4-BE49-F238E27FC236}">
                  <a16:creationId xmlns="" xmlns:a16="http://schemas.microsoft.com/office/drawing/2014/main" id="{5CAD32F4-CDC8-40C0-B70A-3776D8DD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 xmlns:a16="http://schemas.microsoft.com/office/drawing/2014/main" id="{0A4650E5-9F1D-47F6-BDD2-CBBB32E7328A}"/>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smtClean="0">
                            <a:solidFill>
                              <a:srgbClr val="000000"/>
                            </a:solidFill>
                            <a:latin typeface="Cambria Math" panose="02040503050406030204" pitchFamily="18" charset="0"/>
                          </a:rPr>
                          <m:t>𝑎</m:t>
                        </m:r>
                        <m:r>
                          <a:rPr lang="en-US" sz="2500" i="1" smtClean="0">
                            <a:solidFill>
                              <a:srgbClr val="000000"/>
                            </a:solidFill>
                            <a:latin typeface="Cambria Math" panose="02040503050406030204" pitchFamily="18" charset="0"/>
                          </a:rPr>
                          <m:t>=</m:t>
                        </m:r>
                        <m:f>
                          <m:fPr>
                            <m:ctrlPr>
                              <a:rPr lang="en-US" sz="2500" i="1">
                                <a:solidFill>
                                  <a:srgbClr val="000000"/>
                                </a:solidFill>
                                <a:latin typeface="Cambria Math"/>
                              </a:rPr>
                            </m:ctrlPr>
                          </m:fPr>
                          <m:num>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𝑣</m:t>
                            </m:r>
                          </m:num>
                          <m:den>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𝑡</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a:rPr>
                            </m:ctrlPr>
                          </m:fPr>
                          <m:num>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0</m:t>
                            </m:r>
                          </m:num>
                          <m:den>
                            <m:r>
                              <a:rPr lang="en-US" sz="2500" i="1" smtClean="0">
                                <a:solidFill>
                                  <a:srgbClr val="000000"/>
                                </a:solidFill>
                                <a:latin typeface="Cambria Math" panose="02040503050406030204" pitchFamily="18" charset="0"/>
                              </a:rPr>
                              <m:t>5</m:t>
                            </m:r>
                          </m:den>
                        </m:f>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m:oMathPara>
                  </a14:m>
                  <a:endParaRPr lang="en-US" sz="2500" baseline="30000">
                    <a:latin typeface="Times New Roman" pitchFamily="18" charset="0"/>
                    <a:cs typeface="Times New Roman" pitchFamily="18"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3"/>
                  <a:stretch>
                    <a:fillRect/>
                  </a:stretch>
                </a:blipFill>
                <a:ln>
                  <a:noFill/>
                </a:ln>
                <a:effectLst/>
              </p:spPr>
              <p:txBody>
                <a:bodyPr/>
                <a:lstStyle/>
                <a:p>
                  <a:r>
                    <a:rPr lang="en-US">
                      <a:noFill/>
                    </a:rPr>
                    <a:t> </a:t>
                  </a:r>
                </a:p>
              </p:txBody>
            </p:sp>
          </mc:Fallback>
        </mc:AlternateContent>
      </p:grpSp>
      <p:grpSp>
        <p:nvGrpSpPr>
          <p:cNvPr id="27" name="Group 26">
            <a:extLst>
              <a:ext uri="{FF2B5EF4-FFF2-40B4-BE49-F238E27FC236}">
                <a16:creationId xmlns=""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 xmlns:a16="http://schemas.microsoft.com/office/drawing/2014/main" id="{264824D7-76C4-EDAB-D48C-016D55C55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 xmlns:a16="http://schemas.microsoft.com/office/drawing/2014/main" id="{A0246E97-8AB6-05C8-7C52-55D37047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endParaRPr>
            </a:p>
          </p:txBody>
        </p:sp>
        <p:sp>
          <p:nvSpPr>
            <p:cNvPr id="37" name="Rectangle 1026060">
              <a:extLst>
                <a:ext uri="{FF2B5EF4-FFF2-40B4-BE49-F238E27FC236}">
                  <a16:creationId xmlns=""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latin typeface="Times New Roman" pitchFamily="18" charset="0"/>
                  <a:cs typeface="Times New Roman" pitchFamily="18" charset="0"/>
                </a:rPr>
                <a:t>Gia tốc của chuyển động biến đổi</a:t>
              </a:r>
              <a:endParaRPr lang="en-US" sz="2800" dirty="0">
                <a:latin typeface="Times New Roman" pitchFamily="18" charset="0"/>
                <a:cs typeface="Times New Roman" pitchFamily="18" charset="0"/>
              </a:endParaRPr>
            </a:p>
          </p:txBody>
        </p:sp>
      </p:grpSp>
      <p:pic>
        <p:nvPicPr>
          <p:cNvPr id="43" name="Picture 5" descr="empty-blue-rectangle">
            <a:extLst>
              <a:ext uri="{FF2B5EF4-FFF2-40B4-BE49-F238E27FC236}">
                <a16:creationId xmlns="" xmlns:a16="http://schemas.microsoft.com/office/drawing/2014/main" id="{5FBFD8EE-4B55-22F5-CF52-77571973E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Times New Roman" pitchFamily="18" charset="0"/>
                <a:cs typeface="Times New Roman" pitchFamily="18" charset="0"/>
              </a:rPr>
              <a:t>Một xe máy đang chuyển động thẳng với vận tốc 10 m/s thì tăng tốc. Sau 5 s đạt vận tốc 12 m/s.</a:t>
            </a:r>
          </a:p>
          <a:p>
            <a:pPr marL="457200" indent="-457200">
              <a:buAutoNum type="alphaLcParenR"/>
            </a:pPr>
            <a:r>
              <a:rPr lang="en-US" sz="2500">
                <a:latin typeface="Times New Roman" pitchFamily="18" charset="0"/>
                <a:cs typeface="Times New Roman" pitchFamily="18" charset="0"/>
              </a:rPr>
              <a:t>Tính gia tốc của xe. </a:t>
            </a:r>
          </a:p>
          <a:p>
            <a:pPr marL="457200" indent="-457200">
              <a:buAutoNum type="alphaLcParenR"/>
            </a:pPr>
            <a:r>
              <a:rPr lang="en-US" sz="2500">
                <a:latin typeface="Times New Roman" pitchFamily="18" charset="0"/>
                <a:cs typeface="Times New Roman" pitchFamily="18"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latin typeface="Times New Roman" pitchFamily="18" charset="0"/>
                <a:cs typeface="Times New Roman" pitchFamily="18" charset="0"/>
              </a:rPr>
              <a:t>2. Bài tập ví dụ</a:t>
            </a:r>
          </a:p>
        </p:txBody>
      </p:sp>
      <p:pic>
        <p:nvPicPr>
          <p:cNvPr id="3" name="Picture 2">
            <a:extLst>
              <a:ext uri="{FF2B5EF4-FFF2-40B4-BE49-F238E27FC236}">
                <a16:creationId xmlns="" xmlns:a16="http://schemas.microsoft.com/office/drawing/2014/main" id="{BB9008AD-8743-A33B-D85C-107431AECF5F}"/>
              </a:ext>
            </a:extLst>
          </p:cNvPr>
          <p:cNvPicPr>
            <a:picLocks noChangeAspect="1"/>
          </p:cNvPicPr>
          <p:nvPr/>
        </p:nvPicPr>
        <p:blipFill>
          <a:blip r:embed="rId7"/>
          <a:stretch>
            <a:fillRect/>
          </a:stretch>
        </p:blipFill>
        <p:spPr>
          <a:xfrm>
            <a:off x="636214" y="3529933"/>
            <a:ext cx="2034742" cy="3084048"/>
          </a:xfrm>
          <a:prstGeom prst="rect">
            <a:avLst/>
          </a:prstGeom>
        </p:spPr>
      </p:pic>
      <p:sp>
        <p:nvSpPr>
          <p:cNvPr id="21" name="TextBox 20">
            <a:extLst>
              <a:ext uri="{FF2B5EF4-FFF2-40B4-BE49-F238E27FC236}">
                <a16:creationId xmlns="" xmlns:a16="http://schemas.microsoft.com/office/drawing/2014/main" id="{2218A73B-31B9-F54C-4D6D-ABE39B205EB4}"/>
              </a:ext>
            </a:extLst>
          </p:cNvPr>
          <p:cNvSpPr txBox="1"/>
          <p:nvPr/>
        </p:nvSpPr>
        <p:spPr>
          <a:xfrm>
            <a:off x="4544410" y="3336920"/>
            <a:ext cx="3103179" cy="477054"/>
          </a:xfrm>
          <a:prstGeom prst="rect">
            <a:avLst/>
          </a:prstGeom>
          <a:noFill/>
        </p:spPr>
        <p:txBody>
          <a:bodyPr wrap="square">
            <a:spAutoFit/>
          </a:bodyPr>
          <a:lstStyle/>
          <a:p>
            <a:pPr algn="ctr"/>
            <a:r>
              <a:rPr lang="en-US" sz="2500" u="sng">
                <a:latin typeface="Times New Roman" pitchFamily="18" charset="0"/>
                <a:cs typeface="Times New Roman" pitchFamily="18" charset="0"/>
              </a:rPr>
              <a:t>Giải</a:t>
            </a:r>
          </a:p>
        </p:txBody>
      </p:sp>
      <mc:AlternateContent xmlns:mc="http://schemas.openxmlformats.org/markup-compatibility/2006">
        <mc:Choice xmlns:a14="http://schemas.microsoft.com/office/drawing/2010/main" Requires="a14">
          <p:sp>
            <p:nvSpPr>
              <p:cNvPr id="22" name="TextBox 21">
                <a:extLst>
                  <a:ext uri="{FF2B5EF4-FFF2-40B4-BE49-F238E27FC236}">
                    <a16:creationId xmlns="" xmlns:a16="http://schemas.microsoft.com/office/drawing/2014/main" id="{82799FA9-8C2F-C55E-E818-557C5BE81EDF}"/>
                  </a:ext>
                </a:extLst>
              </p:cNvPr>
              <p:cNvSpPr txBox="1"/>
              <p:nvPr/>
            </p:nvSpPr>
            <p:spPr>
              <a:xfrm>
                <a:off x="4233801" y="4737462"/>
                <a:ext cx="4474778" cy="477054"/>
              </a:xfrm>
              <a:prstGeom prst="rect">
                <a:avLst/>
              </a:prstGeom>
              <a:noFill/>
            </p:spPr>
            <p:txBody>
              <a:bodyPr wrap="square">
                <a:spAutoFit/>
              </a:bodyPr>
              <a:lstStyle/>
              <a:p>
                <a:pPr algn="ctr"/>
                <a:r>
                  <a:rPr lang="en-US" sz="2500" b="0">
                    <a:solidFill>
                      <a:srgbClr val="000000"/>
                    </a:solidFill>
                    <a:latin typeface="Times New Roman" pitchFamily="18" charset="0"/>
                    <a:cs typeface="Times New Roman" pitchFamily="18" charset="0"/>
                  </a:rPr>
                  <a:t>Gia tốc của xe  </a:t>
                </a:r>
                <a14:m>
                  <m:oMath xmlns:m="http://schemas.openxmlformats.org/officeDocument/2006/math">
                    <m:r>
                      <a:rPr lang="en-US" sz="2500" b="0" i="1" smtClean="0">
                        <a:solidFill>
                          <a:srgbClr val="000000"/>
                        </a:solidFill>
                        <a:latin typeface="Cambria Math" panose="02040503050406030204" pitchFamily="18" charset="0"/>
                      </a:rPr>
                      <m:t>𝑎</m:t>
                    </m:r>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a:latin typeface="Times New Roman" pitchFamily="18" charset="0"/>
                  <a:cs typeface="Times New Roman" pitchFamily="18" charset="0"/>
                </a:endParaRPr>
              </a:p>
            </p:txBody>
          </p:sp>
        </mc:Choice>
        <mc:Fallback>
          <p:sp>
            <p:nvSpPr>
              <p:cNvPr id="22" name="TextBox 21">
                <a:extLst>
                  <a:ext uri="{FF2B5EF4-FFF2-40B4-BE49-F238E27FC236}">
                    <a16:creationId xmlns="" xmlns:a16="http://schemas.microsoft.com/office/drawing/2014/main" xmlns:a14="http://schemas.microsoft.com/office/drawing/2010/main" id="{82799FA9-8C2F-C55E-E818-557C5BE81EDF}"/>
                  </a:ext>
                </a:extLst>
              </p:cNvPr>
              <p:cNvSpPr txBox="1">
                <a:spLocks noRot="1" noChangeAspect="1" noMove="1" noResize="1" noEditPoints="1" noAdjustHandles="1" noChangeArrowheads="1" noChangeShapeType="1" noTextEdit="1"/>
              </p:cNvSpPr>
              <p:nvPr/>
            </p:nvSpPr>
            <p:spPr>
              <a:xfrm>
                <a:off x="4233801" y="4737462"/>
                <a:ext cx="4474778" cy="477054"/>
              </a:xfrm>
              <a:prstGeom prst="rect">
                <a:avLst/>
              </a:prstGeom>
              <a:blipFill rotWithShape="1">
                <a:blip r:embed="rId8"/>
                <a:stretch>
                  <a:fillRect t="-10256" b="-29487"/>
                </a:stretch>
              </a:blipFill>
            </p:spPr>
            <p:txBody>
              <a:bodyPr/>
              <a:lstStyle/>
              <a:p>
                <a:r>
                  <a:rPr lang="en-US">
                    <a:noFill/>
                  </a:rPr>
                  <a:t> </a:t>
                </a:r>
              </a:p>
            </p:txBody>
          </p:sp>
        </mc:Fallback>
      </mc:AlternateContent>
      <p:grpSp>
        <p:nvGrpSpPr>
          <p:cNvPr id="23" name="Group 22">
            <a:extLst>
              <a:ext uri="{FF2B5EF4-FFF2-40B4-BE49-F238E27FC236}">
                <a16:creationId xmlns="" xmlns:a16="http://schemas.microsoft.com/office/drawing/2014/main" id="{2A9605EB-E80D-5363-9268-97C1F710B3B1}"/>
              </a:ext>
            </a:extLst>
          </p:cNvPr>
          <p:cNvGrpSpPr/>
          <p:nvPr/>
        </p:nvGrpSpPr>
        <p:grpSpPr>
          <a:xfrm>
            <a:off x="3860575" y="5288523"/>
            <a:ext cx="4739500" cy="1016175"/>
            <a:chOff x="1219201" y="3312996"/>
            <a:chExt cx="3110920" cy="1270407"/>
          </a:xfrm>
        </p:grpSpPr>
        <p:pic>
          <p:nvPicPr>
            <p:cNvPr id="26" name="Picture 25" descr="empty-red-rectangle">
              <a:extLst>
                <a:ext uri="{FF2B5EF4-FFF2-40B4-BE49-F238E27FC236}">
                  <a16:creationId xmlns="" xmlns:a16="http://schemas.microsoft.com/office/drawing/2014/main" id="{0D5894F9-9095-0E5B-7118-CB057F95C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Object 60">
                  <a:extLst>
                    <a:ext uri="{FF2B5EF4-FFF2-40B4-BE49-F238E27FC236}">
                      <a16:creationId xmlns="" xmlns:a16="http://schemas.microsoft.com/office/drawing/2014/main" id="{0AF98D04-3F12-16F7-F0A1-F172AB0482F1}"/>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US" sz="2500" i="1" smtClean="0">
                            <a:solidFill>
                              <a:srgbClr val="000000"/>
                            </a:solidFill>
                            <a:latin typeface="Cambria Math" panose="02040503050406030204" pitchFamily="18" charset="0"/>
                          </a:rPr>
                          <m:t>Δ</m:t>
                        </m:r>
                        <m:sSup>
                          <m:sSupPr>
                            <m:ctrlPr>
                              <a:rPr lang="en-US" sz="2500" b="0" i="1" smtClean="0">
                                <a:solidFill>
                                  <a:srgbClr val="000000"/>
                                </a:solidFill>
                                <a:latin typeface="Cambria Math"/>
                              </a:rPr>
                            </m:ctrlPr>
                          </m:sSupPr>
                          <m:e>
                            <m:r>
                              <a:rPr lang="en-US" sz="2500" i="1" smtClean="0">
                                <a:solidFill>
                                  <a:srgbClr val="000000"/>
                                </a:solidFill>
                                <a:latin typeface="Cambria Math" panose="02040503050406030204" pitchFamily="18" charset="0"/>
                              </a:rPr>
                              <m:t>𝑡</m:t>
                            </m:r>
                          </m:e>
                          <m:sup>
                            <m:r>
                              <a:rPr lang="en-US" sz="2500" b="0" i="1" smtClean="0">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a:rPr>
                            </m:ctrlPr>
                          </m:fPr>
                          <m:num>
                            <m:r>
                              <m:rPr>
                                <m:sty m:val="p"/>
                              </m:rPr>
                              <a:rPr lang="en-US" sz="2500" i="0">
                                <a:solidFill>
                                  <a:srgbClr val="000000"/>
                                </a:solidFill>
                                <a:latin typeface="Cambria Math" panose="02040503050406030204" pitchFamily="18" charset="0"/>
                              </a:rPr>
                              <m:t>Δ</m:t>
                            </m:r>
                            <m:sSup>
                              <m:sSupPr>
                                <m:ctrlPr>
                                  <a:rPr lang="en-US" sz="2500" b="0" i="1" smtClean="0">
                                    <a:solidFill>
                                      <a:srgbClr val="000000"/>
                                    </a:solidFill>
                                    <a:latin typeface="Cambria Math"/>
                                  </a:rPr>
                                </m:ctrlPr>
                              </m:sSupPr>
                              <m:e>
                                <m:r>
                                  <a:rPr lang="en-US" sz="2500" i="1">
                                    <a:solidFill>
                                      <a:srgbClr val="000000"/>
                                    </a:solidFill>
                                    <a:latin typeface="Cambria Math" panose="02040503050406030204" pitchFamily="18" charset="0"/>
                                  </a:rPr>
                                  <m:t>𝑣</m:t>
                                </m:r>
                              </m:e>
                              <m:sup>
                                <m:r>
                                  <a:rPr lang="en-US" sz="2500" b="0" i="1" smtClean="0">
                                    <a:solidFill>
                                      <a:srgbClr val="000000"/>
                                    </a:solidFill>
                                    <a:latin typeface="Cambria Math" panose="02040503050406030204" pitchFamily="18" charset="0"/>
                                  </a:rPr>
                                  <m:t>′</m:t>
                                </m:r>
                              </m:sup>
                            </m:sSup>
                          </m:num>
                          <m:den>
                            <m:r>
                              <a:rPr lang="en-US" sz="2500" b="0" i="1" smtClean="0">
                                <a:solidFill>
                                  <a:srgbClr val="000000"/>
                                </a:solidFill>
                                <a:latin typeface="Cambria Math" panose="02040503050406030204" pitchFamily="18" charset="0"/>
                              </a:rPr>
                              <m:t>𝑎</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a:rPr>
                            </m:ctrlPr>
                          </m:fPr>
                          <m:num>
                            <m:r>
                              <a:rPr lang="en-US" sz="2500" i="1" smtClean="0">
                                <a:solidFill>
                                  <a:srgbClr val="000000"/>
                                </a:solidFill>
                                <a:latin typeface="Cambria Math" panose="02040503050406030204" pitchFamily="18" charset="0"/>
                              </a:rPr>
                              <m:t>0</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num>
                          <m:den>
                            <m:r>
                              <a:rPr lang="en-US" sz="2500" b="0" i="1" smtClean="0">
                                <a:solidFill>
                                  <a:srgbClr val="000000"/>
                                </a:solidFill>
                                <a:latin typeface="Cambria Math" panose="02040503050406030204" pitchFamily="18" charset="0"/>
                              </a:rPr>
                              <m:t>−0,4</m:t>
                            </m:r>
                          </m:den>
                        </m:f>
                        <m:r>
                          <a:rPr lang="en-US" sz="2500" b="0" i="1" smtClean="0">
                            <a:solidFill>
                              <a:srgbClr val="000000"/>
                            </a:solidFill>
                            <a:latin typeface="Cambria Math" panose="02040503050406030204" pitchFamily="18" charset="0"/>
                          </a:rPr>
                          <m:t>=30 </m:t>
                        </m:r>
                        <m:r>
                          <a:rPr lang="en-US" sz="2500" b="0" i="1" smtClean="0">
                            <a:solidFill>
                              <a:srgbClr val="000000"/>
                            </a:solidFill>
                            <a:latin typeface="Cambria Math" panose="02040503050406030204" pitchFamily="18" charset="0"/>
                          </a:rPr>
                          <m:t>𝑠</m:t>
                        </m:r>
                      </m:oMath>
                    </m:oMathPara>
                  </a14:m>
                  <a:endParaRPr lang="en-US" sz="2500" baseline="30000">
                    <a:latin typeface="Times New Roman" pitchFamily="18" charset="0"/>
                    <a:cs typeface="Times New Roman" pitchFamily="18" charset="0"/>
                  </a:endParaRPr>
                </a:p>
              </p:txBody>
            </p:sp>
          </mc:Choice>
          <mc:Fallback xmlns="">
            <p:sp>
              <p:nvSpPr>
                <p:cNvPr id="30" name="Object 60">
                  <a:extLst>
                    <a:ext uri="{FF2B5EF4-FFF2-40B4-BE49-F238E27FC236}">
                      <a16:creationId xmlns:a16="http://schemas.microsoft.com/office/drawing/2014/main" id="{0AF98D04-3F12-16F7-F0A1-F172AB0482F1}"/>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9"/>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 xmlns:a16="http://schemas.microsoft.com/office/drawing/2014/main" id="{FB95FBC5-3AB6-9179-B27A-1734004107F6}"/>
              </a:ext>
            </a:extLst>
          </p:cNvPr>
          <p:cNvSpPr txBox="1"/>
          <p:nvPr/>
        </p:nvSpPr>
        <p:spPr>
          <a:xfrm>
            <a:off x="4125296" y="6304698"/>
            <a:ext cx="4474778" cy="477054"/>
          </a:xfrm>
          <a:prstGeom prst="rect">
            <a:avLst/>
          </a:prstGeom>
          <a:noFill/>
        </p:spPr>
        <p:txBody>
          <a:bodyPr wrap="square">
            <a:spAutoFit/>
          </a:bodyPr>
          <a:lstStyle/>
          <a:p>
            <a:pPr algn="ctr"/>
            <a:r>
              <a:rPr lang="en-US" sz="2500" b="0">
                <a:solidFill>
                  <a:srgbClr val="000000"/>
                </a:solidFill>
                <a:latin typeface="Times New Roman" pitchFamily="18" charset="0"/>
                <a:cs typeface="Times New Roman" pitchFamily="18" charset="0"/>
              </a:rPr>
              <a:t>Xe dừng lại sau 30 s</a:t>
            </a:r>
            <a:endParaRPr lang="en-US" sz="2500">
              <a:latin typeface="Times New Roman" pitchFamily="18" charset="0"/>
              <a:cs typeface="Times New Roman" pitchFamily="18" charset="0"/>
            </a:endParaRPr>
          </a:p>
        </p:txBody>
      </p:sp>
    </p:spTree>
    <p:extLst>
      <p:ext uri="{BB962C8B-B14F-4D97-AF65-F5344CB8AC3E}">
        <p14:creationId xmlns:p14="http://schemas.microsoft.com/office/powerpoint/2010/main" val="26445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itchFamily="18" charset="0"/>
                  <a:cs typeface="Times New Roman" pitchFamily="18"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8"/>
            <a:ext cx="10972800" cy="12752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itchFamily="18" charset="0"/>
              <a:cs typeface="Times New Roman" pitchFamily="18" charset="0"/>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606674" y="787056"/>
            <a:ext cx="9702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Times New Roman" pitchFamily="18" charset="0"/>
                <a:ea typeface="Times New Roman" panose="02020603050405020304" pitchFamily="18" charset="0"/>
                <a:cs typeface="Times New Roman" pitchFamily="18" charset="0"/>
              </a:rPr>
              <a:t>1. a) Tính gia tốc của ô tô trên 4 đoạn đường trong hình. </a:t>
            </a:r>
          </a:p>
          <a:p>
            <a:pPr marL="0" marR="0">
              <a:spcBef>
                <a:spcPts val="0"/>
              </a:spcBef>
            </a:pPr>
            <a:r>
              <a:rPr lang="en-US" sz="2500">
                <a:solidFill>
                  <a:srgbClr val="000000"/>
                </a:solidFill>
                <a:effectLst/>
                <a:latin typeface="Times New Roman" pitchFamily="18" charset="0"/>
                <a:ea typeface="Times New Roman" panose="02020603050405020304" pitchFamily="18" charset="0"/>
                <a:cs typeface="Times New Roman" pitchFamily="18" charset="0"/>
              </a:rPr>
              <a:t>   b) Gia tốc của ô tô trên đoạn đường 4 có gì đặc biệt so với sự thay đổi vận tốc trên các đoạn đường khác?</a:t>
            </a:r>
            <a:endParaRPr lang="en-US" sz="2500">
              <a:effectLst/>
              <a:latin typeface="Times New Roman" pitchFamily="18" charset="0"/>
              <a:ea typeface="Times New Roman" pitchFamily="18" charset="0"/>
              <a:cs typeface="Times New Roman"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Picture 4" descr="Timeline&#10;&#10;Description automatically generated">
            <a:extLst>
              <a:ext uri="{FF2B5EF4-FFF2-40B4-BE49-F238E27FC236}">
                <a16:creationId xmlns="" xmlns:a16="http://schemas.microsoft.com/office/drawing/2014/main" id="{9422B380-19A8-EA80-F9E4-7F77426709C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1111" t="33704" r="6667" b="32222"/>
          <a:stretch/>
        </p:blipFill>
        <p:spPr>
          <a:xfrm>
            <a:off x="2032859" y="2130346"/>
            <a:ext cx="8126281" cy="2525736"/>
          </a:xfrm>
          <a:prstGeom prst="rect">
            <a:avLst/>
          </a:prstGeom>
        </p:spPr>
      </p:pic>
    </p:spTree>
    <p:extLst>
      <p:ext uri="{BB962C8B-B14F-4D97-AF65-F5344CB8AC3E}">
        <p14:creationId xmlns:p14="http://schemas.microsoft.com/office/powerpoint/2010/main" val="324951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itchFamily="18" charset="0"/>
                  <a:cs typeface="Times New Roman" pitchFamily="18"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1375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itchFamily="18" charset="0"/>
              <a:cs typeface="Times New Roman" pitchFamily="18" charset="0"/>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79294" y="822690"/>
            <a:ext cx="1070790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Times New Roman" pitchFamily="18" charset="0"/>
                <a:ea typeface="游明朝" panose="02020400000000000000" pitchFamily="18" charset="-128"/>
                <a:cs typeface="Times New Roman" pitchFamily="18" charset="0"/>
              </a:rPr>
              <a:t>2. Một con báo đang chạy với vận tốc 30 m/s thì chuyển động chậm dần khi tới gần một con suối. Trong 3 giây, vận tốc của nó giảm còn 9 m/s. Tính gia tốc của con báo.</a:t>
            </a:r>
            <a:endParaRPr lang="en-US" sz="2500">
              <a:effectLst/>
              <a:latin typeface="Times New Roman" panose="02020603050405020304" pitchFamily="18" charset="0"/>
              <a:ea typeface="Times New Roman" panose="02020603050405020304" pitchFamily="18" charset="0"/>
              <a:cs typeface="Times New Roman"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A cheetah jumping in water&#10;&#10;Description automatically generated with medium confidence">
            <a:extLst>
              <a:ext uri="{FF2B5EF4-FFF2-40B4-BE49-F238E27FC236}">
                <a16:creationId xmlns="" xmlns:a16="http://schemas.microsoft.com/office/drawing/2014/main" id="{B239BB23-B1E3-A8A1-15F0-F5A605D8A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423" y="2233021"/>
            <a:ext cx="6400800" cy="4262351"/>
          </a:xfrm>
          <a:prstGeom prst="rect">
            <a:avLst/>
          </a:prstGeom>
          <a:ln>
            <a:noFill/>
          </a:ln>
          <a:effectLst>
            <a:softEdge rad="112500"/>
          </a:effectLst>
        </p:spPr>
      </p:pic>
    </p:spTree>
    <p:extLst>
      <p:ext uri="{BB962C8B-B14F-4D97-AF65-F5344CB8AC3E}">
        <p14:creationId xmlns:p14="http://schemas.microsoft.com/office/powerpoint/2010/main" val="3830700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latin typeface="Times New Roman" pitchFamily="18" charset="0"/>
                <a:cs typeface="Times New Roman" pitchFamily="18" charset="0"/>
              </a:rPr>
              <a:t>Câu 2</a:t>
            </a:r>
            <a:endParaRPr lang="en-US" sz="280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62000" y="2057400"/>
                <a:ext cx="6705600" cy="1831975"/>
              </a:xfrm>
            </p:spPr>
            <p:txBody>
              <a:bodyPr/>
              <a:lstStyle/>
              <a:p>
                <a:r>
                  <a:rPr lang="vi-VN" b="1" i="1">
                    <a:latin typeface="+mj-lt"/>
                  </a:rPr>
                  <a:t>+ Giải:</a:t>
                </a:r>
                <a:endParaRPr lang="en-US">
                  <a:latin typeface="+mj-lt"/>
                </a:endParaRPr>
              </a:p>
              <a:p>
                <a:r>
                  <a:rPr lang="vi-VN" i="1">
                    <a:latin typeface="+mj-lt"/>
                  </a:rPr>
                  <a:t>Gia tốc của con báo là: </a:t>
                </a:r>
                <a:endParaRPr lang="en-US">
                  <a:latin typeface="+mj-lt"/>
                </a:endParaRPr>
              </a:p>
              <a:p>
                <a:r>
                  <a:rPr lang="vi-VN" i="1">
                    <a:latin typeface="+mj-lt"/>
                  </a:rPr>
                  <a:t>a = </a:t>
                </a:r>
                <a14:m>
                  <m:oMath xmlns:m="http://schemas.openxmlformats.org/officeDocument/2006/math">
                    <m:f>
                      <m:fPr>
                        <m:ctrlPr>
                          <a:rPr lang="en-US" i="1">
                            <a:latin typeface="+mj-lt"/>
                          </a:rPr>
                        </m:ctrlPr>
                      </m:fPr>
                      <m:num>
                        <m:r>
                          <a:rPr lang="vi-VN" i="1">
                            <a:latin typeface="+mj-lt"/>
                          </a:rPr>
                          <m:t>∆</m:t>
                        </m:r>
                        <m:r>
                          <a:rPr lang="vi-VN" i="1">
                            <a:latin typeface="+mj-lt"/>
                          </a:rPr>
                          <m:t>𝑣</m:t>
                        </m:r>
                      </m:num>
                      <m:den>
                        <m:r>
                          <a:rPr lang="vi-VN" i="1">
                            <a:latin typeface="+mj-lt"/>
                          </a:rPr>
                          <m:t>∆</m:t>
                        </m:r>
                        <m:r>
                          <a:rPr lang="vi-VN" i="1">
                            <a:latin typeface="+mj-lt"/>
                          </a:rPr>
                          <m:t>𝑡</m:t>
                        </m:r>
                      </m:den>
                    </m:f>
                    <m:r>
                      <a:rPr lang="vi-VN" i="1">
                        <a:latin typeface="+mj-lt"/>
                      </a:rPr>
                      <m:t>= </m:t>
                    </m:r>
                    <m:f>
                      <m:fPr>
                        <m:ctrlPr>
                          <a:rPr lang="en-US" i="1">
                            <a:latin typeface="+mj-lt"/>
                          </a:rPr>
                        </m:ctrlPr>
                      </m:fPr>
                      <m:num>
                        <m:sSub>
                          <m:sSubPr>
                            <m:ctrlPr>
                              <a:rPr lang="en-US" i="1">
                                <a:latin typeface="+mj-lt"/>
                              </a:rPr>
                            </m:ctrlPr>
                          </m:sSubPr>
                          <m:e>
                            <m:r>
                              <a:rPr lang="vi-VN" i="1">
                                <a:latin typeface="+mj-lt"/>
                              </a:rPr>
                              <m:t>𝑣</m:t>
                            </m:r>
                          </m:e>
                          <m:sub>
                            <m:r>
                              <a:rPr lang="vi-VN" i="1">
                                <a:latin typeface="+mj-lt"/>
                              </a:rPr>
                              <m:t>1</m:t>
                            </m:r>
                          </m:sub>
                        </m:sSub>
                        <m:r>
                          <a:rPr lang="vi-VN" i="1">
                            <a:latin typeface="+mj-lt"/>
                          </a:rPr>
                          <m:t>−</m:t>
                        </m:r>
                        <m:sSub>
                          <m:sSubPr>
                            <m:ctrlPr>
                              <a:rPr lang="en-US" i="1">
                                <a:latin typeface="+mj-lt"/>
                              </a:rPr>
                            </m:ctrlPr>
                          </m:sSubPr>
                          <m:e>
                            <m:r>
                              <a:rPr lang="vi-VN" i="1">
                                <a:latin typeface="+mj-lt"/>
                              </a:rPr>
                              <m:t>𝑣</m:t>
                            </m:r>
                          </m:e>
                          <m:sub>
                            <m:r>
                              <a:rPr lang="vi-VN" i="1">
                                <a:latin typeface="+mj-lt"/>
                              </a:rPr>
                              <m:t>0</m:t>
                            </m:r>
                          </m:sub>
                        </m:sSub>
                      </m:num>
                      <m:den>
                        <m:sSub>
                          <m:sSubPr>
                            <m:ctrlPr>
                              <a:rPr lang="en-US" i="1">
                                <a:latin typeface="+mj-lt"/>
                              </a:rPr>
                            </m:ctrlPr>
                          </m:sSubPr>
                          <m:e>
                            <m:r>
                              <a:rPr lang="vi-VN" i="1">
                                <a:latin typeface="+mj-lt"/>
                              </a:rPr>
                              <m:t>𝑣</m:t>
                            </m:r>
                          </m:e>
                          <m:sub>
                            <m:r>
                              <a:rPr lang="vi-VN" i="1">
                                <a:latin typeface="+mj-lt"/>
                              </a:rPr>
                              <m:t>1</m:t>
                            </m:r>
                          </m:sub>
                        </m:sSub>
                      </m:den>
                    </m:f>
                    <m:r>
                      <a:rPr lang="vi-VN" i="1">
                        <a:latin typeface="+mj-lt"/>
                      </a:rPr>
                      <m:t>= </m:t>
                    </m:r>
                    <m:f>
                      <m:fPr>
                        <m:ctrlPr>
                          <a:rPr lang="en-US" i="1">
                            <a:latin typeface="+mj-lt"/>
                          </a:rPr>
                        </m:ctrlPr>
                      </m:fPr>
                      <m:num>
                        <m:r>
                          <a:rPr lang="vi-VN" i="1">
                            <a:latin typeface="+mj-lt"/>
                          </a:rPr>
                          <m:t>9−30</m:t>
                        </m:r>
                      </m:num>
                      <m:den>
                        <m:r>
                          <a:rPr lang="vi-VN" i="1">
                            <a:latin typeface="+mj-lt"/>
                          </a:rPr>
                          <m:t>3</m:t>
                        </m:r>
                      </m:den>
                    </m:f>
                  </m:oMath>
                </a14:m>
                <a:r>
                  <a:rPr lang="vi-VN" i="1">
                    <a:latin typeface="+mj-lt"/>
                  </a:rPr>
                  <a:t> = -7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endParaRPr lang="en-US">
                  <a:latin typeface="+mj-lt"/>
                </a:endParaRPr>
              </a:p>
              <a:p>
                <a:endParaRPr lang="en-US"/>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62000" y="2057400"/>
                <a:ext cx="6705600" cy="1831975"/>
              </a:xfrm>
              <a:blipFill rotWithShape="1">
                <a:blip r:embed="rId2"/>
                <a:stretch>
                  <a:fillRect l="-1545" t="-6000"/>
                </a:stretch>
              </a:blipFill>
            </p:spPr>
            <p:txBody>
              <a:bodyPr/>
              <a:lstStyle/>
              <a:p>
                <a:r>
                  <a:rPr lang="en-US">
                    <a:noFill/>
                  </a:rPr>
                  <a:t> </a:t>
                </a:r>
              </a:p>
            </p:txBody>
          </p:sp>
        </mc:Fallback>
      </mc:AlternateContent>
      <p:pic>
        <p:nvPicPr>
          <p:cNvPr id="4" name="Picture 3" descr="A cheetah jumping in water&#10;&#10;Description automatically generated with medium confidence">
            <a:extLst>
              <a:ext uri="{FF2B5EF4-FFF2-40B4-BE49-F238E27FC236}">
                <a16:creationId xmlns="" xmlns:a16="http://schemas.microsoft.com/office/drawing/2014/main" id="{B239BB23-B1E3-A8A1-15F0-F5A605D8A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600200"/>
            <a:ext cx="5034922" cy="3352800"/>
          </a:xfrm>
          <a:prstGeom prst="rect">
            <a:avLst/>
          </a:prstGeom>
          <a:ln>
            <a:noFill/>
          </a:ln>
          <a:effectLst>
            <a:softEdge rad="112500"/>
          </a:effectLst>
        </p:spPr>
      </p:pic>
    </p:spTree>
    <p:extLst>
      <p:ext uri="{BB962C8B-B14F-4D97-AF65-F5344CB8AC3E}">
        <p14:creationId xmlns:p14="http://schemas.microsoft.com/office/powerpoint/2010/main" val="297364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itchFamily="18" charset="0"/>
                  <a:cs typeface="Times New Roman" pitchFamily="18"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2594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itchFamily="18" charset="0"/>
              <a:cs typeface="Times New Roman" pitchFamily="18" charset="0"/>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161527" y="747290"/>
            <a:ext cx="1071883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Times New Roman" pitchFamily="18" charset="0"/>
                <a:ea typeface="Times New Roman" panose="02020603050405020304" pitchFamily="18" charset="0"/>
                <a:cs typeface="Times New Roman" pitchFamily="18" charset="0"/>
              </a:rPr>
              <a:t>3. Đồ thị mô tả sự thay đổi vận tốc theo thời gian trong chuyển động của một ô tô thể thao đang chạy thử về phía Bắc. Tính gia tốc của ô tô: </a:t>
            </a:r>
          </a:p>
          <a:p>
            <a:pPr marL="457200" marR="0" indent="-457200">
              <a:spcBef>
                <a:spcPts val="0"/>
              </a:spcBef>
              <a:buAutoNum type="alphaLcParenR"/>
            </a:pPr>
            <a:r>
              <a:rPr lang="en-US" sz="2500">
                <a:solidFill>
                  <a:srgbClr val="000000"/>
                </a:solidFill>
                <a:effectLst/>
                <a:latin typeface="Times New Roman" pitchFamily="18" charset="0"/>
                <a:ea typeface="Times New Roman" panose="02020603050405020304" pitchFamily="18" charset="0"/>
                <a:cs typeface="Times New Roman" pitchFamily="18" charset="0"/>
              </a:rPr>
              <a:t>Trong 4s đầu.</a:t>
            </a:r>
          </a:p>
          <a:p>
            <a:pPr marL="457200" marR="0" indent="-457200">
              <a:spcBef>
                <a:spcPts val="0"/>
              </a:spcBef>
              <a:buAutoNum type="alphaLcParenR"/>
            </a:pPr>
            <a:r>
              <a:rPr lang="en-US" sz="2500">
                <a:solidFill>
                  <a:srgbClr val="000000"/>
                </a:solidFill>
                <a:effectLst/>
                <a:latin typeface="Times New Roman" pitchFamily="18" charset="0"/>
                <a:ea typeface="Times New Roman" panose="02020603050405020304" pitchFamily="18" charset="0"/>
                <a:cs typeface="Times New Roman" pitchFamily="18" charset="0"/>
              </a:rPr>
              <a:t>Từ giây thứ 4 đến giây thứ 12.</a:t>
            </a:r>
          </a:p>
          <a:p>
            <a:pPr marL="457200" marR="0" indent="-457200">
              <a:spcBef>
                <a:spcPts val="0"/>
              </a:spcBef>
              <a:buAutoNum type="alphaLcParenR"/>
            </a:pPr>
            <a:r>
              <a:rPr lang="en-US" sz="2500">
                <a:solidFill>
                  <a:srgbClr val="000000"/>
                </a:solidFill>
                <a:effectLst/>
                <a:latin typeface="Times New Roman" pitchFamily="18" charset="0"/>
                <a:ea typeface="Times New Roman" panose="02020603050405020304" pitchFamily="18" charset="0"/>
                <a:cs typeface="Times New Roman" pitchFamily="18" charset="0"/>
              </a:rPr>
              <a:t>Từ giây thứ 12 đến giây thứ 20.</a:t>
            </a:r>
            <a:endParaRPr lang="en-US" sz="2500">
              <a:effectLst/>
              <a:latin typeface="Times New Roman" pitchFamily="18" charset="0"/>
              <a:ea typeface="Times New Roman" pitchFamily="18" charset="0"/>
              <a:cs typeface="Times New Roman" pitchFamily="18" charset="0"/>
            </a:endParaRPr>
          </a:p>
          <a:p>
            <a:pPr marL="0" marR="0">
              <a:spcBef>
                <a:spcPts val="0"/>
              </a:spcBef>
            </a:pPr>
            <a:r>
              <a:rPr lang="en-US" sz="2500">
                <a:solidFill>
                  <a:srgbClr val="000000"/>
                </a:solidFill>
                <a:effectLst/>
                <a:latin typeface="Times New Roman" pitchFamily="18" charset="0"/>
                <a:ea typeface="Times New Roman" pitchFamily="18" charset="0"/>
                <a:cs typeface="Times New Roman" pitchFamily="18" charset="0"/>
              </a:rPr>
              <a:t>d) Từ giây thứ 20 đến giây thứ 28,</a:t>
            </a:r>
            <a:endParaRPr lang="en-US" sz="2500">
              <a:effectLst/>
              <a:latin typeface="Times New Roman" pitchFamily="18" charset="0"/>
              <a:ea typeface="Times New Roman" pitchFamily="18" charset="0"/>
              <a:cs typeface="Times New Roman"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1" name="Group 10">
            <a:extLst>
              <a:ext uri="{FF2B5EF4-FFF2-40B4-BE49-F238E27FC236}">
                <a16:creationId xmlns="" xmlns:a16="http://schemas.microsoft.com/office/drawing/2014/main" id="{71825B33-1B34-8B1A-4DA5-EAC1DD9965D6}"/>
              </a:ext>
            </a:extLst>
          </p:cNvPr>
          <p:cNvGrpSpPr/>
          <p:nvPr/>
        </p:nvGrpSpPr>
        <p:grpSpPr>
          <a:xfrm>
            <a:off x="2437315" y="3673431"/>
            <a:ext cx="7153016" cy="2669346"/>
            <a:chOff x="4231944" y="2704840"/>
            <a:chExt cx="7153016" cy="2669346"/>
          </a:xfrm>
        </p:grpSpPr>
        <p:grpSp>
          <p:nvGrpSpPr>
            <p:cNvPr id="12" name="Group 11">
              <a:extLst>
                <a:ext uri="{FF2B5EF4-FFF2-40B4-BE49-F238E27FC236}">
                  <a16:creationId xmlns="" xmlns:a16="http://schemas.microsoft.com/office/drawing/2014/main" id="{B81C2B98-D6FC-4C87-6F8D-6BC75A7790CF}"/>
                </a:ext>
              </a:extLst>
            </p:cNvPr>
            <p:cNvGrpSpPr/>
            <p:nvPr/>
          </p:nvGrpSpPr>
          <p:grpSpPr>
            <a:xfrm>
              <a:off x="4231944" y="2704840"/>
              <a:ext cx="7153016" cy="2669346"/>
              <a:chOff x="3002430" y="2814725"/>
              <a:chExt cx="7153016" cy="2669346"/>
            </a:xfrm>
          </p:grpSpPr>
          <p:pic>
            <p:nvPicPr>
              <p:cNvPr id="27" name="Content Placeholder 4">
                <a:extLst>
                  <a:ext uri="{FF2B5EF4-FFF2-40B4-BE49-F238E27FC236}">
                    <a16:creationId xmlns="" xmlns:a16="http://schemas.microsoft.com/office/drawing/2014/main" id="{70762DED-17EF-8D26-F8AD-6F9FC6F1C2F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2" t="68735" r="66237" b="1862"/>
              <a:stretch/>
            </p:blipFill>
            <p:spPr>
              <a:xfrm>
                <a:off x="5154204" y="3440570"/>
                <a:ext cx="3744905" cy="1845518"/>
              </a:xfrm>
              <a:prstGeom prst="rect">
                <a:avLst/>
              </a:prstGeom>
            </p:spPr>
          </p:pic>
          <p:grpSp>
            <p:nvGrpSpPr>
              <p:cNvPr id="28" name="Group 27">
                <a:extLst>
                  <a:ext uri="{FF2B5EF4-FFF2-40B4-BE49-F238E27FC236}">
                    <a16:creationId xmlns="" xmlns:a16="http://schemas.microsoft.com/office/drawing/2014/main" id="{3DFE0467-DC12-7403-CE4D-DE02DD2A3E9D}"/>
                  </a:ext>
                </a:extLst>
              </p:cNvPr>
              <p:cNvGrpSpPr/>
              <p:nvPr/>
            </p:nvGrpSpPr>
            <p:grpSpPr>
              <a:xfrm>
                <a:off x="3002430" y="2814725"/>
                <a:ext cx="7153016" cy="2416017"/>
                <a:chOff x="8040764" y="5087959"/>
                <a:chExt cx="5187263" cy="1285396"/>
              </a:xfrm>
            </p:grpSpPr>
            <p:cxnSp>
              <p:nvCxnSpPr>
                <p:cNvPr id="46" name="Straight Arrow Connector 45">
                  <a:extLst>
                    <a:ext uri="{FF2B5EF4-FFF2-40B4-BE49-F238E27FC236}">
                      <a16:creationId xmlns="" xmlns:a16="http://schemas.microsoft.com/office/drawing/2014/main" id="{537E7F1A-0BF0-2D2C-38AF-968512319236}"/>
                    </a:ext>
                  </a:extLst>
                </p:cNvPr>
                <p:cNvCxnSpPr>
                  <a:cxnSpLocks/>
                </p:cNvCxnSpPr>
                <p:nvPr/>
              </p:nvCxnSpPr>
              <p:spPr>
                <a:xfrm flipV="1">
                  <a:off x="9479761" y="6004444"/>
                  <a:ext cx="330977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7D0F0B0D-EF2E-7243-A994-ACB81081495E}"/>
                    </a:ext>
                  </a:extLst>
                </p:cNvPr>
                <p:cNvCxnSpPr>
                  <a:cxnSpLocks/>
                </p:cNvCxnSpPr>
                <p:nvPr/>
              </p:nvCxnSpPr>
              <p:spPr>
                <a:xfrm flipH="1" flipV="1">
                  <a:off x="9587552" y="5174710"/>
                  <a:ext cx="13648" cy="119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8AB5F699-B7F3-6B0C-DEFD-D9E68D93918B}"/>
                    </a:ext>
                  </a:extLst>
                </p:cNvPr>
                <p:cNvSpPr txBox="1"/>
                <p:nvPr/>
              </p:nvSpPr>
              <p:spPr>
                <a:xfrm>
                  <a:off x="8040764" y="5087959"/>
                  <a:ext cx="2188667" cy="253807"/>
                </a:xfrm>
                <a:prstGeom prst="rect">
                  <a:avLst/>
                </a:prstGeom>
                <a:noFill/>
              </p:spPr>
              <p:txBody>
                <a:bodyPr wrap="square">
                  <a:spAutoFit/>
                </a:bodyPr>
                <a:lstStyle/>
                <a:p>
                  <a:pPr algn="ctr"/>
                  <a:r>
                    <a:rPr lang="en-US" sz="2500">
                      <a:latin typeface="Times New Roman" pitchFamily="18" charset="0"/>
                      <a:ea typeface="Times New Roman" pitchFamily="18" charset="0"/>
                      <a:cs typeface="Times New Roman" pitchFamily="18" charset="0"/>
                    </a:rPr>
                    <a:t>v (m/s)</a:t>
                  </a:r>
                  <a:endParaRPr lang="en-US" sz="2500" baseline="-25000">
                    <a:latin typeface="Times New Roman" pitchFamily="18" charset="0"/>
                    <a:cs typeface="Times New Roman" pitchFamily="18" charset="0"/>
                  </a:endParaRPr>
                </a:p>
              </p:txBody>
            </p:sp>
            <p:sp>
              <p:nvSpPr>
                <p:cNvPr id="49" name="TextBox 48">
                  <a:extLst>
                    <a:ext uri="{FF2B5EF4-FFF2-40B4-BE49-F238E27FC236}">
                      <a16:creationId xmlns="" xmlns:a16="http://schemas.microsoft.com/office/drawing/2014/main" id="{EA83C8B2-30A8-5854-8FED-7F12EFFD88F6}"/>
                    </a:ext>
                  </a:extLst>
                </p:cNvPr>
                <p:cNvSpPr txBox="1"/>
                <p:nvPr/>
              </p:nvSpPr>
              <p:spPr>
                <a:xfrm>
                  <a:off x="12397035" y="6009475"/>
                  <a:ext cx="830992" cy="253807"/>
                </a:xfrm>
                <a:prstGeom prst="rect">
                  <a:avLst/>
                </a:prstGeom>
                <a:noFill/>
              </p:spPr>
              <p:txBody>
                <a:bodyPr wrap="square">
                  <a:spAutoFit/>
                </a:bodyPr>
                <a:lstStyle/>
                <a:p>
                  <a:pPr algn="ctr"/>
                  <a:r>
                    <a:rPr lang="en-US" sz="2500">
                      <a:latin typeface="Times New Roman" pitchFamily="18" charset="0"/>
                      <a:ea typeface="Times New Roman" pitchFamily="18" charset="0"/>
                      <a:cs typeface="Times New Roman" pitchFamily="18" charset="0"/>
                    </a:rPr>
                    <a:t>t(s)</a:t>
                  </a:r>
                  <a:endParaRPr lang="en-US" sz="2500" baseline="-25000">
                    <a:latin typeface="Times New Roman" pitchFamily="18" charset="0"/>
                    <a:cs typeface="Times New Roman" pitchFamily="18" charset="0"/>
                  </a:endParaRPr>
                </a:p>
              </p:txBody>
            </p:sp>
          </p:grpSp>
          <p:sp>
            <p:nvSpPr>
              <p:cNvPr id="29" name="TextBox 28">
                <a:extLst>
                  <a:ext uri="{FF2B5EF4-FFF2-40B4-BE49-F238E27FC236}">
                    <a16:creationId xmlns="" xmlns:a16="http://schemas.microsoft.com/office/drawing/2014/main" id="{FE1A5EDE-F475-7F73-101F-3C2EF7B56C06}"/>
                  </a:ext>
                </a:extLst>
              </p:cNvPr>
              <p:cNvSpPr txBox="1"/>
              <p:nvPr/>
            </p:nvSpPr>
            <p:spPr>
              <a:xfrm>
                <a:off x="4444026" y="3842394"/>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10</a:t>
                </a:r>
              </a:p>
            </p:txBody>
          </p:sp>
          <p:sp>
            <p:nvSpPr>
              <p:cNvPr id="31" name="TextBox 30">
                <a:extLst>
                  <a:ext uri="{FF2B5EF4-FFF2-40B4-BE49-F238E27FC236}">
                    <a16:creationId xmlns="" xmlns:a16="http://schemas.microsoft.com/office/drawing/2014/main" id="{BA5AD599-C1DC-11CA-5290-7A62C2C2D946}"/>
                  </a:ext>
                </a:extLst>
              </p:cNvPr>
              <p:cNvSpPr txBox="1"/>
              <p:nvPr/>
            </p:nvSpPr>
            <p:spPr>
              <a:xfrm>
                <a:off x="4404567" y="3521246"/>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36" name="TextBox 35">
                <a:extLst>
                  <a:ext uri="{FF2B5EF4-FFF2-40B4-BE49-F238E27FC236}">
                    <a16:creationId xmlns="" xmlns:a16="http://schemas.microsoft.com/office/drawing/2014/main" id="{F3A414C0-F84C-D6E4-D90E-991EDFE4AE7F}"/>
                  </a:ext>
                </a:extLst>
              </p:cNvPr>
              <p:cNvSpPr txBox="1"/>
              <p:nvPr/>
            </p:nvSpPr>
            <p:spPr>
              <a:xfrm>
                <a:off x="4395310" y="5007017"/>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37" name="TextBox 36">
                <a:extLst>
                  <a:ext uri="{FF2B5EF4-FFF2-40B4-BE49-F238E27FC236}">
                    <a16:creationId xmlns="" xmlns:a16="http://schemas.microsoft.com/office/drawing/2014/main" id="{286FDC7C-F63F-1FCE-91B7-79DDB7A7D015}"/>
                  </a:ext>
                </a:extLst>
              </p:cNvPr>
              <p:cNvSpPr txBox="1"/>
              <p:nvPr/>
            </p:nvSpPr>
            <p:spPr>
              <a:xfrm>
                <a:off x="5610268" y="4505261"/>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8</a:t>
                </a:r>
              </a:p>
            </p:txBody>
          </p:sp>
          <p:sp>
            <p:nvSpPr>
              <p:cNvPr id="39" name="TextBox 38">
                <a:extLst>
                  <a:ext uri="{FF2B5EF4-FFF2-40B4-BE49-F238E27FC236}">
                    <a16:creationId xmlns="" xmlns:a16="http://schemas.microsoft.com/office/drawing/2014/main" id="{BFFDD263-3663-E988-9364-F002ED7844FB}"/>
                  </a:ext>
                </a:extLst>
              </p:cNvPr>
              <p:cNvSpPr txBox="1"/>
              <p:nvPr/>
            </p:nvSpPr>
            <p:spPr>
              <a:xfrm>
                <a:off x="5224895" y="4505261"/>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4</a:t>
                </a:r>
              </a:p>
            </p:txBody>
          </p:sp>
          <p:sp>
            <p:nvSpPr>
              <p:cNvPr id="40" name="TextBox 39">
                <a:extLst>
                  <a:ext uri="{FF2B5EF4-FFF2-40B4-BE49-F238E27FC236}">
                    <a16:creationId xmlns="" xmlns:a16="http://schemas.microsoft.com/office/drawing/2014/main" id="{282BE390-4E32-40C9-1A51-CD7FA6076464}"/>
                  </a:ext>
                </a:extLst>
              </p:cNvPr>
              <p:cNvSpPr txBox="1"/>
              <p:nvPr/>
            </p:nvSpPr>
            <p:spPr>
              <a:xfrm>
                <a:off x="5930524"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12</a:t>
                </a:r>
              </a:p>
            </p:txBody>
          </p:sp>
          <p:sp>
            <p:nvSpPr>
              <p:cNvPr id="41" name="TextBox 40">
                <a:extLst>
                  <a:ext uri="{FF2B5EF4-FFF2-40B4-BE49-F238E27FC236}">
                    <a16:creationId xmlns="" xmlns:a16="http://schemas.microsoft.com/office/drawing/2014/main" id="{0E34E09D-F3FE-EF8F-EC42-82F759C374DE}"/>
                  </a:ext>
                </a:extLst>
              </p:cNvPr>
              <p:cNvSpPr txBox="1"/>
              <p:nvPr/>
            </p:nvSpPr>
            <p:spPr>
              <a:xfrm>
                <a:off x="6306686" y="4519769"/>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16</a:t>
                </a:r>
              </a:p>
            </p:txBody>
          </p:sp>
          <p:sp>
            <p:nvSpPr>
              <p:cNvPr id="42" name="TextBox 41">
                <a:extLst>
                  <a:ext uri="{FF2B5EF4-FFF2-40B4-BE49-F238E27FC236}">
                    <a16:creationId xmlns="" xmlns:a16="http://schemas.microsoft.com/office/drawing/2014/main" id="{2E195F15-D00A-657A-FF42-B625BAF3B0DC}"/>
                  </a:ext>
                </a:extLst>
              </p:cNvPr>
              <p:cNvSpPr txBox="1"/>
              <p:nvPr/>
            </p:nvSpPr>
            <p:spPr>
              <a:xfrm>
                <a:off x="6696183"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43" name="TextBox 42">
                <a:extLst>
                  <a:ext uri="{FF2B5EF4-FFF2-40B4-BE49-F238E27FC236}">
                    <a16:creationId xmlns="" xmlns:a16="http://schemas.microsoft.com/office/drawing/2014/main" id="{A613CDF0-BE4D-CF2E-9834-7124FD470625}"/>
                  </a:ext>
                </a:extLst>
              </p:cNvPr>
              <p:cNvSpPr txBox="1"/>
              <p:nvPr/>
            </p:nvSpPr>
            <p:spPr>
              <a:xfrm>
                <a:off x="7098155" y="4530670"/>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24</a:t>
                </a:r>
              </a:p>
            </p:txBody>
          </p:sp>
          <p:sp>
            <p:nvSpPr>
              <p:cNvPr id="44" name="TextBox 43">
                <a:extLst>
                  <a:ext uri="{FF2B5EF4-FFF2-40B4-BE49-F238E27FC236}">
                    <a16:creationId xmlns="" xmlns:a16="http://schemas.microsoft.com/office/drawing/2014/main" id="{B65F63B4-9D86-62B5-3E29-93247BEB1AAA}"/>
                  </a:ext>
                </a:extLst>
              </p:cNvPr>
              <p:cNvSpPr txBox="1"/>
              <p:nvPr/>
            </p:nvSpPr>
            <p:spPr>
              <a:xfrm>
                <a:off x="7545842"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28</a:t>
                </a:r>
              </a:p>
            </p:txBody>
          </p:sp>
        </p:grpSp>
        <p:sp>
          <p:nvSpPr>
            <p:cNvPr id="13" name="TextBox 12">
              <a:extLst>
                <a:ext uri="{FF2B5EF4-FFF2-40B4-BE49-F238E27FC236}">
                  <a16:creationId xmlns="" xmlns:a16="http://schemas.microsoft.com/office/drawing/2014/main" id="{EF756BF9-79BD-1A3F-D453-C46ADBFC59F1}"/>
                </a:ext>
              </a:extLst>
            </p:cNvPr>
            <p:cNvSpPr txBox="1"/>
            <p:nvPr/>
          </p:nvSpPr>
          <p:spPr>
            <a:xfrm>
              <a:off x="5613950" y="4171130"/>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0</a:t>
              </a:r>
            </a:p>
          </p:txBody>
        </p:sp>
        <p:sp>
          <p:nvSpPr>
            <p:cNvPr id="15" name="TextBox 14">
              <a:extLst>
                <a:ext uri="{FF2B5EF4-FFF2-40B4-BE49-F238E27FC236}">
                  <a16:creationId xmlns="" xmlns:a16="http://schemas.microsoft.com/office/drawing/2014/main" id="{706DFF63-B789-5789-9178-37E329E33A32}"/>
                </a:ext>
              </a:extLst>
            </p:cNvPr>
            <p:cNvSpPr txBox="1"/>
            <p:nvPr/>
          </p:nvSpPr>
          <p:spPr>
            <a:xfrm>
              <a:off x="5592551" y="4567741"/>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-10</a:t>
              </a:r>
            </a:p>
          </p:txBody>
        </p:sp>
        <p:grpSp>
          <p:nvGrpSpPr>
            <p:cNvPr id="16" name="Group 15">
              <a:extLst>
                <a:ext uri="{FF2B5EF4-FFF2-40B4-BE49-F238E27FC236}">
                  <a16:creationId xmlns="" xmlns:a16="http://schemas.microsoft.com/office/drawing/2014/main" id="{111AFC30-E179-038E-AC10-4597099B4EEC}"/>
                </a:ext>
              </a:extLst>
            </p:cNvPr>
            <p:cNvGrpSpPr/>
            <p:nvPr/>
          </p:nvGrpSpPr>
          <p:grpSpPr>
            <a:xfrm>
              <a:off x="6409156" y="3626793"/>
              <a:ext cx="2538986" cy="1508866"/>
              <a:chOff x="6409156" y="3626793"/>
              <a:chExt cx="2538986" cy="1508866"/>
            </a:xfrm>
          </p:grpSpPr>
          <p:cxnSp>
            <p:nvCxnSpPr>
              <p:cNvPr id="17" name="Straight Connector 16">
                <a:extLst>
                  <a:ext uri="{FF2B5EF4-FFF2-40B4-BE49-F238E27FC236}">
                    <a16:creationId xmlns="" xmlns:a16="http://schemas.microsoft.com/office/drawing/2014/main" id="{98738DB9-7B9D-F23C-CCE9-0AD0BB1918E2}"/>
                  </a:ext>
                </a:extLst>
              </p:cNvPr>
              <p:cNvCxnSpPr>
                <a:cxnSpLocks/>
              </p:cNvCxnSpPr>
              <p:nvPr/>
            </p:nvCxnSpPr>
            <p:spPr>
              <a:xfrm flipV="1">
                <a:off x="6409156" y="3626793"/>
                <a:ext cx="333528" cy="7916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8303BB1-9056-7D74-3E45-B7E860CB0004}"/>
                  </a:ext>
                </a:extLst>
              </p:cNvPr>
              <p:cNvCxnSpPr>
                <a:cxnSpLocks/>
              </p:cNvCxnSpPr>
              <p:nvPr/>
            </p:nvCxnSpPr>
            <p:spPr>
              <a:xfrm>
                <a:off x="6733473" y="3649888"/>
                <a:ext cx="757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66EA7EF-50E5-F338-C10A-992C4032EB13}"/>
                  </a:ext>
                </a:extLst>
              </p:cNvPr>
              <p:cNvCxnSpPr>
                <a:cxnSpLocks/>
              </p:cNvCxnSpPr>
              <p:nvPr/>
            </p:nvCxnSpPr>
            <p:spPr>
              <a:xfrm>
                <a:off x="7472697" y="3632744"/>
                <a:ext cx="1475445" cy="1502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501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a:bodyPr>
          <a:lstStyle/>
          <a:p>
            <a:r>
              <a:rPr lang="en-US" sz="2800" smtClean="0">
                <a:latin typeface="Times New Roman" pitchFamily="18" charset="0"/>
                <a:cs typeface="Times New Roman" pitchFamily="18" charset="0"/>
              </a:rPr>
              <a:t>Câu 3</a:t>
            </a:r>
            <a:endParaRPr lang="en-US" sz="280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62000" y="1143000"/>
                <a:ext cx="7848600" cy="5257800"/>
              </a:xfrm>
            </p:spPr>
            <p:txBody>
              <a:bodyPr>
                <a:normAutofit fontScale="92500" lnSpcReduction="10000"/>
              </a:bodyPr>
              <a:lstStyle/>
              <a:p>
                <a:r>
                  <a:rPr lang="vi-VN" b="1">
                    <a:latin typeface="+mj-lt"/>
                  </a:rPr>
                  <a:t>Trả lời:</a:t>
                </a:r>
                <a:endParaRPr lang="en-US">
                  <a:latin typeface="+mj-lt"/>
                </a:endParaRPr>
              </a:p>
              <a:p>
                <a:r>
                  <a:rPr lang="vi-VN" i="1">
                    <a:latin typeface="+mj-lt"/>
                  </a:rPr>
                  <a:t>a) Gia tốc của ô tô trong 4 giây đầu là:</a:t>
                </a:r>
                <a:endParaRPr lang="en-US">
                  <a:latin typeface="+mj-lt"/>
                </a:endParaRPr>
              </a:p>
              <a:p>
                <a14:m>
                  <m:oMath xmlns:m="http://schemas.openxmlformats.org/officeDocument/2006/math">
                    <m:sSub>
                      <m:sSubPr>
                        <m:ctrlPr>
                          <a:rPr lang="en-US" i="1">
                            <a:latin typeface="+mj-lt"/>
                          </a:rPr>
                        </m:ctrlPr>
                      </m:sSubPr>
                      <m:e>
                        <m:r>
                          <a:rPr lang="vi-VN" i="1">
                            <a:latin typeface="+mj-lt"/>
                          </a:rPr>
                          <m:t>𝑎</m:t>
                        </m:r>
                      </m:e>
                      <m:sub>
                        <m:r>
                          <a:rPr lang="vi-VN" i="1">
                            <a:latin typeface="+mj-lt"/>
                          </a:rPr>
                          <m:t>1</m:t>
                        </m:r>
                      </m:sub>
                    </m:sSub>
                    <m:r>
                      <a:rPr lang="vi-VN" i="1">
                        <a:latin typeface="+mj-lt"/>
                      </a:rPr>
                      <m:t>=</m:t>
                    </m:r>
                    <m:f>
                      <m:fPr>
                        <m:ctrlPr>
                          <a:rPr lang="en-US" i="1">
                            <a:latin typeface="+mj-lt"/>
                          </a:rPr>
                        </m:ctrlPr>
                      </m:fPr>
                      <m:num>
                        <m:r>
                          <a:rPr lang="vi-VN" i="1">
                            <a:latin typeface="+mj-lt"/>
                          </a:rPr>
                          <m:t>∆</m:t>
                        </m:r>
                        <m:sSub>
                          <m:sSubPr>
                            <m:ctrlPr>
                              <a:rPr lang="en-US" i="1">
                                <a:latin typeface="+mj-lt"/>
                              </a:rPr>
                            </m:ctrlPr>
                          </m:sSubPr>
                          <m:e>
                            <m:r>
                              <a:rPr lang="vi-VN" i="1">
                                <a:latin typeface="+mj-lt"/>
                              </a:rPr>
                              <m:t>𝑣</m:t>
                            </m:r>
                          </m:e>
                          <m:sub>
                            <m:r>
                              <a:rPr lang="vi-VN" i="1">
                                <a:latin typeface="+mj-lt"/>
                              </a:rPr>
                              <m:t>1</m:t>
                            </m:r>
                          </m:sub>
                        </m:sSub>
                      </m:num>
                      <m:den>
                        <m:r>
                          <a:rPr lang="vi-VN" i="1">
                            <a:latin typeface="+mj-lt"/>
                          </a:rPr>
                          <m:t>∆</m:t>
                        </m:r>
                        <m:sSub>
                          <m:sSubPr>
                            <m:ctrlPr>
                              <a:rPr lang="en-US" i="1">
                                <a:latin typeface="+mj-lt"/>
                              </a:rPr>
                            </m:ctrlPr>
                          </m:sSubPr>
                          <m:e>
                            <m:r>
                              <a:rPr lang="vi-VN" i="1">
                                <a:latin typeface="+mj-lt"/>
                              </a:rPr>
                              <m:t>𝑡</m:t>
                            </m:r>
                          </m:e>
                          <m:sub>
                            <m:r>
                              <a:rPr lang="vi-VN" i="1">
                                <a:latin typeface="+mj-lt"/>
                              </a:rPr>
                              <m:t>1</m:t>
                            </m:r>
                          </m:sub>
                        </m:sSub>
                      </m:den>
                    </m:f>
                    <m:r>
                      <a:rPr lang="vi-VN" i="1">
                        <a:latin typeface="+mj-lt"/>
                      </a:rPr>
                      <m:t>=</m:t>
                    </m:r>
                    <m:f>
                      <m:fPr>
                        <m:ctrlPr>
                          <a:rPr lang="en-US" i="1">
                            <a:latin typeface="+mj-lt"/>
                          </a:rPr>
                        </m:ctrlPr>
                      </m:fPr>
                      <m:num>
                        <m:r>
                          <a:rPr lang="vi-VN" i="1">
                            <a:latin typeface="+mj-lt"/>
                          </a:rPr>
                          <m:t>20−0</m:t>
                        </m:r>
                      </m:num>
                      <m:den>
                        <m:r>
                          <a:rPr lang="vi-VN" i="1">
                            <a:latin typeface="+mj-lt"/>
                          </a:rPr>
                          <m:t>4−0</m:t>
                        </m:r>
                      </m:den>
                    </m:f>
                    <m:r>
                      <a:rPr lang="vi-VN" i="1">
                        <a:latin typeface="+mj-lt"/>
                      </a:rPr>
                      <m:t>=</m:t>
                    </m:r>
                  </m:oMath>
                </a14:m>
                <a:r>
                  <a:rPr lang="vi-VN" i="1">
                    <a:latin typeface="+mj-lt"/>
                  </a:rPr>
                  <a:t>5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endParaRPr lang="en-US">
                  <a:latin typeface="+mj-lt"/>
                </a:endParaRPr>
              </a:p>
              <a:p>
                <a:r>
                  <a:rPr lang="vi-VN" i="1">
                    <a:latin typeface="+mj-lt"/>
                  </a:rPr>
                  <a:t>b) Gia tốc của ô tô trong từ giây thứ 4 đến giây thứ 12 là:</a:t>
                </a:r>
                <a:endParaRPr lang="en-US">
                  <a:latin typeface="+mj-lt"/>
                </a:endParaRPr>
              </a:p>
              <a:p>
                <a14:m>
                  <m:oMath xmlns:m="http://schemas.openxmlformats.org/officeDocument/2006/math">
                    <m:sSub>
                      <m:sSubPr>
                        <m:ctrlPr>
                          <a:rPr lang="en-US" i="1">
                            <a:latin typeface="+mj-lt"/>
                          </a:rPr>
                        </m:ctrlPr>
                      </m:sSubPr>
                      <m:e>
                        <m:r>
                          <a:rPr lang="vi-VN" i="1">
                            <a:latin typeface="+mj-lt"/>
                          </a:rPr>
                          <m:t>𝑎</m:t>
                        </m:r>
                      </m:e>
                      <m:sub>
                        <m:r>
                          <a:rPr lang="vi-VN" i="1">
                            <a:latin typeface="+mj-lt"/>
                          </a:rPr>
                          <m:t>2</m:t>
                        </m:r>
                      </m:sub>
                    </m:sSub>
                    <m:r>
                      <a:rPr lang="vi-VN" i="1">
                        <a:latin typeface="+mj-lt"/>
                      </a:rPr>
                      <m:t>=</m:t>
                    </m:r>
                    <m:f>
                      <m:fPr>
                        <m:ctrlPr>
                          <a:rPr lang="en-US" i="1">
                            <a:latin typeface="+mj-lt"/>
                          </a:rPr>
                        </m:ctrlPr>
                      </m:fPr>
                      <m:num>
                        <m:r>
                          <a:rPr lang="vi-VN" i="1">
                            <a:latin typeface="+mj-lt"/>
                          </a:rPr>
                          <m:t>∆</m:t>
                        </m:r>
                        <m:sSub>
                          <m:sSubPr>
                            <m:ctrlPr>
                              <a:rPr lang="en-US" i="1">
                                <a:latin typeface="+mj-lt"/>
                              </a:rPr>
                            </m:ctrlPr>
                          </m:sSubPr>
                          <m:e>
                            <m:r>
                              <a:rPr lang="vi-VN" i="1">
                                <a:latin typeface="+mj-lt"/>
                              </a:rPr>
                              <m:t>𝑣</m:t>
                            </m:r>
                          </m:e>
                          <m:sub>
                            <m:r>
                              <a:rPr lang="vi-VN" i="1">
                                <a:latin typeface="+mj-lt"/>
                              </a:rPr>
                              <m:t>2</m:t>
                            </m:r>
                          </m:sub>
                        </m:sSub>
                      </m:num>
                      <m:den>
                        <m:r>
                          <a:rPr lang="vi-VN" i="1">
                            <a:latin typeface="+mj-lt"/>
                          </a:rPr>
                          <m:t>∆</m:t>
                        </m:r>
                        <m:sSub>
                          <m:sSubPr>
                            <m:ctrlPr>
                              <a:rPr lang="en-US" i="1">
                                <a:latin typeface="+mj-lt"/>
                              </a:rPr>
                            </m:ctrlPr>
                          </m:sSubPr>
                          <m:e>
                            <m:r>
                              <a:rPr lang="vi-VN" i="1">
                                <a:latin typeface="+mj-lt"/>
                              </a:rPr>
                              <m:t>𝑡</m:t>
                            </m:r>
                          </m:e>
                          <m:sub>
                            <m:r>
                              <a:rPr lang="vi-VN" i="1">
                                <a:latin typeface="+mj-lt"/>
                              </a:rPr>
                              <m:t>2</m:t>
                            </m:r>
                          </m:sub>
                        </m:sSub>
                      </m:den>
                    </m:f>
                    <m:r>
                      <a:rPr lang="vi-VN" i="1">
                        <a:latin typeface="+mj-lt"/>
                      </a:rPr>
                      <m:t>=</m:t>
                    </m:r>
                    <m:f>
                      <m:fPr>
                        <m:ctrlPr>
                          <a:rPr lang="en-US" i="1">
                            <a:latin typeface="+mj-lt"/>
                          </a:rPr>
                        </m:ctrlPr>
                      </m:fPr>
                      <m:num>
                        <m:r>
                          <a:rPr lang="vi-VN" i="1">
                            <a:latin typeface="+mj-lt"/>
                          </a:rPr>
                          <m:t>20−20</m:t>
                        </m:r>
                      </m:num>
                      <m:den>
                        <m:r>
                          <a:rPr lang="vi-VN" i="1">
                            <a:latin typeface="+mj-lt"/>
                          </a:rPr>
                          <m:t>12−4</m:t>
                        </m:r>
                      </m:den>
                    </m:f>
                    <m:r>
                      <a:rPr lang="vi-VN" i="1">
                        <a:latin typeface="+mj-lt"/>
                      </a:rPr>
                      <m:t>=</m:t>
                    </m:r>
                  </m:oMath>
                </a14:m>
                <a:r>
                  <a:rPr lang="vi-VN" i="1">
                    <a:latin typeface="+mj-lt"/>
                  </a:rPr>
                  <a:t>0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endParaRPr lang="en-US">
                  <a:latin typeface="+mj-lt"/>
                </a:endParaRPr>
              </a:p>
              <a:p>
                <a:r>
                  <a:rPr lang="vi-VN" i="1">
                    <a:latin typeface="+mj-lt"/>
                  </a:rPr>
                  <a:t>c) Gia tốc của ô tô từ giây thứ 12 đến giây thứ 20 là:</a:t>
                </a:r>
                <a:endParaRPr lang="en-US">
                  <a:latin typeface="+mj-lt"/>
                </a:endParaRPr>
              </a:p>
              <a:p>
                <a14:m>
                  <m:oMath xmlns:m="http://schemas.openxmlformats.org/officeDocument/2006/math">
                    <m:sSub>
                      <m:sSubPr>
                        <m:ctrlPr>
                          <a:rPr lang="en-US" i="1">
                            <a:latin typeface="+mj-lt"/>
                          </a:rPr>
                        </m:ctrlPr>
                      </m:sSubPr>
                      <m:e>
                        <m:r>
                          <a:rPr lang="vi-VN" i="1">
                            <a:latin typeface="+mj-lt"/>
                          </a:rPr>
                          <m:t>𝑎</m:t>
                        </m:r>
                      </m:e>
                      <m:sub>
                        <m:r>
                          <a:rPr lang="vi-VN" i="1">
                            <a:latin typeface="+mj-lt"/>
                          </a:rPr>
                          <m:t>3</m:t>
                        </m:r>
                      </m:sub>
                    </m:sSub>
                    <m:r>
                      <a:rPr lang="vi-VN" i="1">
                        <a:latin typeface="+mj-lt"/>
                      </a:rPr>
                      <m:t>=</m:t>
                    </m:r>
                    <m:f>
                      <m:fPr>
                        <m:ctrlPr>
                          <a:rPr lang="en-US" i="1">
                            <a:latin typeface="+mj-lt"/>
                          </a:rPr>
                        </m:ctrlPr>
                      </m:fPr>
                      <m:num>
                        <m:r>
                          <a:rPr lang="vi-VN" i="1">
                            <a:latin typeface="+mj-lt"/>
                          </a:rPr>
                          <m:t>∆</m:t>
                        </m:r>
                        <m:sSub>
                          <m:sSubPr>
                            <m:ctrlPr>
                              <a:rPr lang="en-US" i="1">
                                <a:latin typeface="+mj-lt"/>
                              </a:rPr>
                            </m:ctrlPr>
                          </m:sSubPr>
                          <m:e>
                            <m:r>
                              <a:rPr lang="vi-VN" i="1">
                                <a:latin typeface="+mj-lt"/>
                              </a:rPr>
                              <m:t>𝑣</m:t>
                            </m:r>
                          </m:e>
                          <m:sub>
                            <m:r>
                              <a:rPr lang="vi-VN" i="1">
                                <a:latin typeface="+mj-lt"/>
                              </a:rPr>
                              <m:t>3</m:t>
                            </m:r>
                          </m:sub>
                        </m:sSub>
                      </m:num>
                      <m:den>
                        <m:r>
                          <a:rPr lang="vi-VN" i="1">
                            <a:latin typeface="+mj-lt"/>
                          </a:rPr>
                          <m:t>∆</m:t>
                        </m:r>
                        <m:sSub>
                          <m:sSubPr>
                            <m:ctrlPr>
                              <a:rPr lang="en-US" i="1">
                                <a:latin typeface="+mj-lt"/>
                              </a:rPr>
                            </m:ctrlPr>
                          </m:sSubPr>
                          <m:e>
                            <m:r>
                              <a:rPr lang="vi-VN" i="1">
                                <a:latin typeface="+mj-lt"/>
                              </a:rPr>
                              <m:t>𝑡</m:t>
                            </m:r>
                          </m:e>
                          <m:sub>
                            <m:r>
                              <a:rPr lang="vi-VN" i="1">
                                <a:latin typeface="+mj-lt"/>
                              </a:rPr>
                              <m:t>3</m:t>
                            </m:r>
                          </m:sub>
                        </m:sSub>
                      </m:den>
                    </m:f>
                    <m:r>
                      <a:rPr lang="vi-VN" i="1">
                        <a:latin typeface="+mj-lt"/>
                      </a:rPr>
                      <m:t>=</m:t>
                    </m:r>
                    <m:f>
                      <m:fPr>
                        <m:ctrlPr>
                          <a:rPr lang="en-US" i="1">
                            <a:latin typeface="+mj-lt"/>
                          </a:rPr>
                        </m:ctrlPr>
                      </m:fPr>
                      <m:num>
                        <m:r>
                          <a:rPr lang="vi-VN" i="1">
                            <a:latin typeface="+mj-lt"/>
                          </a:rPr>
                          <m:t>20−0</m:t>
                        </m:r>
                      </m:num>
                      <m:den>
                        <m:r>
                          <a:rPr lang="vi-VN" i="1">
                            <a:latin typeface="+mj-lt"/>
                          </a:rPr>
                          <m:t>20−12</m:t>
                        </m:r>
                      </m:den>
                    </m:f>
                    <m:r>
                      <a:rPr lang="vi-VN" i="1">
                        <a:latin typeface="+mj-lt"/>
                      </a:rPr>
                      <m:t>=</m:t>
                    </m:r>
                  </m:oMath>
                </a14:m>
                <a:r>
                  <a:rPr lang="vi-VN" i="1">
                    <a:latin typeface="+mj-lt"/>
                  </a:rPr>
                  <a:t>-2,5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endParaRPr lang="en-US">
                  <a:latin typeface="+mj-lt"/>
                </a:endParaRPr>
              </a:p>
              <a:p>
                <a:r>
                  <a:rPr lang="vi-VN" i="1">
                    <a:latin typeface="+mj-lt"/>
                  </a:rPr>
                  <a:t>d) Gia tốc của ô từ giây thứ 20 đến giây thứ 28 là:</a:t>
                </a:r>
                <a:endParaRPr lang="en-US">
                  <a:latin typeface="+mj-lt"/>
                </a:endParaRPr>
              </a:p>
              <a:p>
                <a14:m>
                  <m:oMath xmlns:m="http://schemas.openxmlformats.org/officeDocument/2006/math">
                    <m:sSub>
                      <m:sSubPr>
                        <m:ctrlPr>
                          <a:rPr lang="en-US" i="1">
                            <a:latin typeface="+mj-lt"/>
                          </a:rPr>
                        </m:ctrlPr>
                      </m:sSubPr>
                      <m:e>
                        <m:r>
                          <a:rPr lang="vi-VN" i="1">
                            <a:latin typeface="+mj-lt"/>
                          </a:rPr>
                          <m:t>𝑎</m:t>
                        </m:r>
                      </m:e>
                      <m:sub>
                        <m:r>
                          <a:rPr lang="vi-VN" i="1">
                            <a:latin typeface="+mj-lt"/>
                          </a:rPr>
                          <m:t>4</m:t>
                        </m:r>
                      </m:sub>
                    </m:sSub>
                    <m:r>
                      <a:rPr lang="vi-VN" i="1">
                        <a:latin typeface="+mj-lt"/>
                      </a:rPr>
                      <m:t>=</m:t>
                    </m:r>
                    <m:f>
                      <m:fPr>
                        <m:ctrlPr>
                          <a:rPr lang="en-US" i="1">
                            <a:latin typeface="+mj-lt"/>
                          </a:rPr>
                        </m:ctrlPr>
                      </m:fPr>
                      <m:num>
                        <m:r>
                          <a:rPr lang="vi-VN" i="1">
                            <a:latin typeface="+mj-lt"/>
                          </a:rPr>
                          <m:t>∆</m:t>
                        </m:r>
                        <m:sSub>
                          <m:sSubPr>
                            <m:ctrlPr>
                              <a:rPr lang="en-US" i="1">
                                <a:latin typeface="+mj-lt"/>
                              </a:rPr>
                            </m:ctrlPr>
                          </m:sSubPr>
                          <m:e>
                            <m:r>
                              <a:rPr lang="vi-VN" i="1">
                                <a:latin typeface="+mj-lt"/>
                              </a:rPr>
                              <m:t>𝑣</m:t>
                            </m:r>
                          </m:e>
                          <m:sub>
                            <m:r>
                              <a:rPr lang="vi-VN" i="1">
                                <a:latin typeface="+mj-lt"/>
                              </a:rPr>
                              <m:t>4</m:t>
                            </m:r>
                          </m:sub>
                        </m:sSub>
                      </m:num>
                      <m:den>
                        <m:r>
                          <a:rPr lang="vi-VN" i="1">
                            <a:latin typeface="+mj-lt"/>
                          </a:rPr>
                          <m:t>∆</m:t>
                        </m:r>
                        <m:sSub>
                          <m:sSubPr>
                            <m:ctrlPr>
                              <a:rPr lang="en-US" i="1">
                                <a:latin typeface="+mj-lt"/>
                              </a:rPr>
                            </m:ctrlPr>
                          </m:sSubPr>
                          <m:e>
                            <m:r>
                              <a:rPr lang="vi-VN" i="1">
                                <a:latin typeface="+mj-lt"/>
                              </a:rPr>
                              <m:t>𝑡</m:t>
                            </m:r>
                          </m:e>
                          <m:sub>
                            <m:r>
                              <a:rPr lang="vi-VN" i="1">
                                <a:latin typeface="+mj-lt"/>
                              </a:rPr>
                              <m:t>4</m:t>
                            </m:r>
                          </m:sub>
                        </m:sSub>
                      </m:den>
                    </m:f>
                    <m:r>
                      <a:rPr lang="vi-VN" i="1">
                        <a:latin typeface="+mj-lt"/>
                      </a:rPr>
                      <m:t>=</m:t>
                    </m:r>
                    <m:f>
                      <m:fPr>
                        <m:ctrlPr>
                          <a:rPr lang="en-US" i="1">
                            <a:latin typeface="+mj-lt"/>
                          </a:rPr>
                        </m:ctrlPr>
                      </m:fPr>
                      <m:num>
                        <m:r>
                          <a:rPr lang="vi-VN" i="1">
                            <a:latin typeface="+mj-lt"/>
                          </a:rPr>
                          <m:t>−20−0</m:t>
                        </m:r>
                      </m:num>
                      <m:den>
                        <m:r>
                          <a:rPr lang="vi-VN" i="1">
                            <a:latin typeface="+mj-lt"/>
                          </a:rPr>
                          <m:t>28−20</m:t>
                        </m:r>
                      </m:den>
                    </m:f>
                    <m:r>
                      <a:rPr lang="vi-VN" i="1">
                        <a:latin typeface="+mj-lt"/>
                      </a:rPr>
                      <m:t>=−2,</m:t>
                    </m:r>
                  </m:oMath>
                </a14:m>
                <a:r>
                  <a:rPr lang="vi-VN" i="1">
                    <a:latin typeface="+mj-lt"/>
                  </a:rPr>
                  <a:t>5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endParaRPr lang="en-US">
                  <a:latin typeface="+mj-lt"/>
                </a:endParaRPr>
              </a:p>
              <a:p>
                <a:pPr marL="0" indent="0">
                  <a:buNone/>
                </a:pPr>
                <a:endParaRPr lang="en-US">
                  <a:latin typeface="+mj-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62000" y="1143000"/>
                <a:ext cx="7848600" cy="5257800"/>
              </a:xfrm>
              <a:blipFill rotWithShape="1">
                <a:blip r:embed="rId2"/>
                <a:stretch>
                  <a:fillRect l="-1165" t="-2552"/>
                </a:stretch>
              </a:blipFill>
            </p:spPr>
            <p:txBody>
              <a:bodyPr/>
              <a:lstStyle/>
              <a:p>
                <a:r>
                  <a:rPr lang="en-US">
                    <a:noFill/>
                  </a:rPr>
                  <a:t> </a:t>
                </a:r>
              </a:p>
            </p:txBody>
          </p:sp>
        </mc:Fallback>
      </mc:AlternateContent>
      <p:grpSp>
        <p:nvGrpSpPr>
          <p:cNvPr id="5" name="Group 4">
            <a:extLst>
              <a:ext uri="{FF2B5EF4-FFF2-40B4-BE49-F238E27FC236}">
                <a16:creationId xmlns="" xmlns:a16="http://schemas.microsoft.com/office/drawing/2014/main" id="{71825B33-1B34-8B1A-4DA5-EAC1DD9965D6}"/>
              </a:ext>
            </a:extLst>
          </p:cNvPr>
          <p:cNvGrpSpPr/>
          <p:nvPr/>
        </p:nvGrpSpPr>
        <p:grpSpPr>
          <a:xfrm>
            <a:off x="7520959" y="1858322"/>
            <a:ext cx="4372423" cy="2669346"/>
            <a:chOff x="4231944" y="2704840"/>
            <a:chExt cx="7153016" cy="2669346"/>
          </a:xfrm>
        </p:grpSpPr>
        <p:grpSp>
          <p:nvGrpSpPr>
            <p:cNvPr id="6" name="Group 5">
              <a:extLst>
                <a:ext uri="{FF2B5EF4-FFF2-40B4-BE49-F238E27FC236}">
                  <a16:creationId xmlns="" xmlns:a16="http://schemas.microsoft.com/office/drawing/2014/main" id="{B81C2B98-D6FC-4C87-6F8D-6BC75A7790CF}"/>
                </a:ext>
              </a:extLst>
            </p:cNvPr>
            <p:cNvGrpSpPr/>
            <p:nvPr/>
          </p:nvGrpSpPr>
          <p:grpSpPr>
            <a:xfrm>
              <a:off x="4231944" y="2704840"/>
              <a:ext cx="7153016" cy="2669346"/>
              <a:chOff x="3002430" y="2814725"/>
              <a:chExt cx="7153016" cy="2669346"/>
            </a:xfrm>
          </p:grpSpPr>
          <p:pic>
            <p:nvPicPr>
              <p:cNvPr id="13" name="Content Placeholder 4">
                <a:extLst>
                  <a:ext uri="{FF2B5EF4-FFF2-40B4-BE49-F238E27FC236}">
                    <a16:creationId xmlns="" xmlns:a16="http://schemas.microsoft.com/office/drawing/2014/main" id="{70762DED-17EF-8D26-F8AD-6F9FC6F1C2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2" t="68735" r="66237" b="1862"/>
              <a:stretch/>
            </p:blipFill>
            <p:spPr>
              <a:xfrm>
                <a:off x="5154204" y="3440570"/>
                <a:ext cx="3744905" cy="1845518"/>
              </a:xfrm>
              <a:prstGeom prst="rect">
                <a:avLst/>
              </a:prstGeom>
            </p:spPr>
          </p:pic>
          <p:grpSp>
            <p:nvGrpSpPr>
              <p:cNvPr id="14" name="Group 13">
                <a:extLst>
                  <a:ext uri="{FF2B5EF4-FFF2-40B4-BE49-F238E27FC236}">
                    <a16:creationId xmlns="" xmlns:a16="http://schemas.microsoft.com/office/drawing/2014/main" id="{3DFE0467-DC12-7403-CE4D-DE02DD2A3E9D}"/>
                  </a:ext>
                </a:extLst>
              </p:cNvPr>
              <p:cNvGrpSpPr/>
              <p:nvPr/>
            </p:nvGrpSpPr>
            <p:grpSpPr>
              <a:xfrm>
                <a:off x="3002430" y="2814725"/>
                <a:ext cx="7153016" cy="2416017"/>
                <a:chOff x="8040764" y="5087959"/>
                <a:chExt cx="5187263" cy="1285396"/>
              </a:xfrm>
            </p:grpSpPr>
            <p:cxnSp>
              <p:nvCxnSpPr>
                <p:cNvPr id="25" name="Straight Arrow Connector 24">
                  <a:extLst>
                    <a:ext uri="{FF2B5EF4-FFF2-40B4-BE49-F238E27FC236}">
                      <a16:creationId xmlns="" xmlns:a16="http://schemas.microsoft.com/office/drawing/2014/main" id="{537E7F1A-0BF0-2D2C-38AF-968512319236}"/>
                    </a:ext>
                  </a:extLst>
                </p:cNvPr>
                <p:cNvCxnSpPr>
                  <a:cxnSpLocks/>
                </p:cNvCxnSpPr>
                <p:nvPr/>
              </p:nvCxnSpPr>
              <p:spPr>
                <a:xfrm flipV="1">
                  <a:off x="9479761" y="6004444"/>
                  <a:ext cx="330977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7D0F0B0D-EF2E-7243-A994-ACB81081495E}"/>
                    </a:ext>
                  </a:extLst>
                </p:cNvPr>
                <p:cNvCxnSpPr>
                  <a:cxnSpLocks/>
                </p:cNvCxnSpPr>
                <p:nvPr/>
              </p:nvCxnSpPr>
              <p:spPr>
                <a:xfrm flipH="1" flipV="1">
                  <a:off x="9587552" y="5174710"/>
                  <a:ext cx="13648" cy="119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8AB5F699-B7F3-6B0C-DEFD-D9E68D93918B}"/>
                    </a:ext>
                  </a:extLst>
                </p:cNvPr>
                <p:cNvSpPr txBox="1"/>
                <p:nvPr/>
              </p:nvSpPr>
              <p:spPr>
                <a:xfrm>
                  <a:off x="8040764" y="5087959"/>
                  <a:ext cx="2188667" cy="253807"/>
                </a:xfrm>
                <a:prstGeom prst="rect">
                  <a:avLst/>
                </a:prstGeom>
                <a:noFill/>
              </p:spPr>
              <p:txBody>
                <a:bodyPr wrap="square">
                  <a:spAutoFit/>
                </a:bodyPr>
                <a:lstStyle/>
                <a:p>
                  <a:pPr algn="ctr"/>
                  <a:r>
                    <a:rPr lang="en-US" sz="2500">
                      <a:latin typeface="Times New Roman" pitchFamily="18" charset="0"/>
                      <a:ea typeface="Times New Roman" pitchFamily="18" charset="0"/>
                      <a:cs typeface="Times New Roman" pitchFamily="18" charset="0"/>
                    </a:rPr>
                    <a:t>v (m/s)</a:t>
                  </a:r>
                  <a:endParaRPr lang="en-US" sz="2500" baseline="-25000">
                    <a:latin typeface="Times New Roman" pitchFamily="18" charset="0"/>
                    <a:cs typeface="Times New Roman" pitchFamily="18" charset="0"/>
                  </a:endParaRPr>
                </a:p>
              </p:txBody>
            </p:sp>
            <p:sp>
              <p:nvSpPr>
                <p:cNvPr id="28" name="TextBox 27">
                  <a:extLst>
                    <a:ext uri="{FF2B5EF4-FFF2-40B4-BE49-F238E27FC236}">
                      <a16:creationId xmlns="" xmlns:a16="http://schemas.microsoft.com/office/drawing/2014/main" id="{EA83C8B2-30A8-5854-8FED-7F12EFFD88F6}"/>
                    </a:ext>
                  </a:extLst>
                </p:cNvPr>
                <p:cNvSpPr txBox="1"/>
                <p:nvPr/>
              </p:nvSpPr>
              <p:spPr>
                <a:xfrm>
                  <a:off x="12397035" y="6009475"/>
                  <a:ext cx="830992" cy="253807"/>
                </a:xfrm>
                <a:prstGeom prst="rect">
                  <a:avLst/>
                </a:prstGeom>
                <a:noFill/>
              </p:spPr>
              <p:txBody>
                <a:bodyPr wrap="square">
                  <a:spAutoFit/>
                </a:bodyPr>
                <a:lstStyle/>
                <a:p>
                  <a:pPr algn="ctr"/>
                  <a:r>
                    <a:rPr lang="en-US" sz="2500">
                      <a:latin typeface="Times New Roman" pitchFamily="18" charset="0"/>
                      <a:ea typeface="Times New Roman" pitchFamily="18" charset="0"/>
                      <a:cs typeface="Times New Roman" pitchFamily="18" charset="0"/>
                    </a:rPr>
                    <a:t>t(s)</a:t>
                  </a:r>
                  <a:endParaRPr lang="en-US" sz="2500" baseline="-25000">
                    <a:latin typeface="Times New Roman" pitchFamily="18" charset="0"/>
                    <a:cs typeface="Times New Roman" pitchFamily="18" charset="0"/>
                  </a:endParaRPr>
                </a:p>
              </p:txBody>
            </p:sp>
          </p:grpSp>
          <p:sp>
            <p:nvSpPr>
              <p:cNvPr id="15" name="TextBox 14">
                <a:extLst>
                  <a:ext uri="{FF2B5EF4-FFF2-40B4-BE49-F238E27FC236}">
                    <a16:creationId xmlns="" xmlns:a16="http://schemas.microsoft.com/office/drawing/2014/main" id="{FE1A5EDE-F475-7F73-101F-3C2EF7B56C06}"/>
                  </a:ext>
                </a:extLst>
              </p:cNvPr>
              <p:cNvSpPr txBox="1"/>
              <p:nvPr/>
            </p:nvSpPr>
            <p:spPr>
              <a:xfrm>
                <a:off x="4444026" y="3842394"/>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10</a:t>
                </a:r>
              </a:p>
            </p:txBody>
          </p:sp>
          <p:sp>
            <p:nvSpPr>
              <p:cNvPr id="16" name="TextBox 15">
                <a:extLst>
                  <a:ext uri="{FF2B5EF4-FFF2-40B4-BE49-F238E27FC236}">
                    <a16:creationId xmlns="" xmlns:a16="http://schemas.microsoft.com/office/drawing/2014/main" id="{BA5AD599-C1DC-11CA-5290-7A62C2C2D946}"/>
                  </a:ext>
                </a:extLst>
              </p:cNvPr>
              <p:cNvSpPr txBox="1"/>
              <p:nvPr/>
            </p:nvSpPr>
            <p:spPr>
              <a:xfrm>
                <a:off x="4404567" y="3521246"/>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17" name="TextBox 16">
                <a:extLst>
                  <a:ext uri="{FF2B5EF4-FFF2-40B4-BE49-F238E27FC236}">
                    <a16:creationId xmlns="" xmlns:a16="http://schemas.microsoft.com/office/drawing/2014/main" id="{F3A414C0-F84C-D6E4-D90E-991EDFE4AE7F}"/>
                  </a:ext>
                </a:extLst>
              </p:cNvPr>
              <p:cNvSpPr txBox="1"/>
              <p:nvPr/>
            </p:nvSpPr>
            <p:spPr>
              <a:xfrm>
                <a:off x="4395310" y="5007017"/>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18" name="TextBox 17">
                <a:extLst>
                  <a:ext uri="{FF2B5EF4-FFF2-40B4-BE49-F238E27FC236}">
                    <a16:creationId xmlns="" xmlns:a16="http://schemas.microsoft.com/office/drawing/2014/main" id="{286FDC7C-F63F-1FCE-91B7-79DDB7A7D015}"/>
                  </a:ext>
                </a:extLst>
              </p:cNvPr>
              <p:cNvSpPr txBox="1"/>
              <p:nvPr/>
            </p:nvSpPr>
            <p:spPr>
              <a:xfrm>
                <a:off x="5610268" y="4505261"/>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8</a:t>
                </a:r>
              </a:p>
            </p:txBody>
          </p:sp>
          <p:sp>
            <p:nvSpPr>
              <p:cNvPr id="19" name="TextBox 18">
                <a:extLst>
                  <a:ext uri="{FF2B5EF4-FFF2-40B4-BE49-F238E27FC236}">
                    <a16:creationId xmlns="" xmlns:a16="http://schemas.microsoft.com/office/drawing/2014/main" id="{BFFDD263-3663-E988-9364-F002ED7844FB}"/>
                  </a:ext>
                </a:extLst>
              </p:cNvPr>
              <p:cNvSpPr txBox="1"/>
              <p:nvPr/>
            </p:nvSpPr>
            <p:spPr>
              <a:xfrm>
                <a:off x="5224895" y="4505261"/>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4</a:t>
                </a:r>
              </a:p>
            </p:txBody>
          </p:sp>
          <p:sp>
            <p:nvSpPr>
              <p:cNvPr id="20" name="TextBox 19">
                <a:extLst>
                  <a:ext uri="{FF2B5EF4-FFF2-40B4-BE49-F238E27FC236}">
                    <a16:creationId xmlns="" xmlns:a16="http://schemas.microsoft.com/office/drawing/2014/main" id="{282BE390-4E32-40C9-1A51-CD7FA6076464}"/>
                  </a:ext>
                </a:extLst>
              </p:cNvPr>
              <p:cNvSpPr txBox="1"/>
              <p:nvPr/>
            </p:nvSpPr>
            <p:spPr>
              <a:xfrm>
                <a:off x="5930524"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12</a:t>
                </a:r>
              </a:p>
            </p:txBody>
          </p:sp>
          <p:sp>
            <p:nvSpPr>
              <p:cNvPr id="21" name="TextBox 20">
                <a:extLst>
                  <a:ext uri="{FF2B5EF4-FFF2-40B4-BE49-F238E27FC236}">
                    <a16:creationId xmlns="" xmlns:a16="http://schemas.microsoft.com/office/drawing/2014/main" id="{0E34E09D-F3FE-EF8F-EC42-82F759C374DE}"/>
                  </a:ext>
                </a:extLst>
              </p:cNvPr>
              <p:cNvSpPr txBox="1"/>
              <p:nvPr/>
            </p:nvSpPr>
            <p:spPr>
              <a:xfrm>
                <a:off x="6306686" y="4519769"/>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16</a:t>
                </a:r>
              </a:p>
            </p:txBody>
          </p:sp>
          <p:sp>
            <p:nvSpPr>
              <p:cNvPr id="22" name="TextBox 21">
                <a:extLst>
                  <a:ext uri="{FF2B5EF4-FFF2-40B4-BE49-F238E27FC236}">
                    <a16:creationId xmlns="" xmlns:a16="http://schemas.microsoft.com/office/drawing/2014/main" id="{2E195F15-D00A-657A-FF42-B625BAF3B0DC}"/>
                  </a:ext>
                </a:extLst>
              </p:cNvPr>
              <p:cNvSpPr txBox="1"/>
              <p:nvPr/>
            </p:nvSpPr>
            <p:spPr>
              <a:xfrm>
                <a:off x="6696183"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20</a:t>
                </a:r>
              </a:p>
            </p:txBody>
          </p:sp>
          <p:sp>
            <p:nvSpPr>
              <p:cNvPr id="23" name="TextBox 22">
                <a:extLst>
                  <a:ext uri="{FF2B5EF4-FFF2-40B4-BE49-F238E27FC236}">
                    <a16:creationId xmlns="" xmlns:a16="http://schemas.microsoft.com/office/drawing/2014/main" id="{A613CDF0-BE4D-CF2E-9834-7124FD470625}"/>
                  </a:ext>
                </a:extLst>
              </p:cNvPr>
              <p:cNvSpPr txBox="1"/>
              <p:nvPr/>
            </p:nvSpPr>
            <p:spPr>
              <a:xfrm>
                <a:off x="7098155" y="4530670"/>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24</a:t>
                </a:r>
              </a:p>
            </p:txBody>
          </p:sp>
          <p:sp>
            <p:nvSpPr>
              <p:cNvPr id="24" name="TextBox 23">
                <a:extLst>
                  <a:ext uri="{FF2B5EF4-FFF2-40B4-BE49-F238E27FC236}">
                    <a16:creationId xmlns="" xmlns:a16="http://schemas.microsoft.com/office/drawing/2014/main" id="{B65F63B4-9D86-62B5-3E29-93247BEB1AAA}"/>
                  </a:ext>
                </a:extLst>
              </p:cNvPr>
              <p:cNvSpPr txBox="1"/>
              <p:nvPr/>
            </p:nvSpPr>
            <p:spPr>
              <a:xfrm>
                <a:off x="7545842" y="4516532"/>
                <a:ext cx="558128" cy="477054"/>
              </a:xfrm>
              <a:prstGeom prst="rect">
                <a:avLst/>
              </a:prstGeom>
              <a:noFill/>
            </p:spPr>
            <p:txBody>
              <a:bodyPr wrap="square">
                <a:spAutoFit/>
              </a:bodyPr>
              <a:lstStyle/>
              <a:p>
                <a:pPr algn="ctr"/>
                <a:r>
                  <a:rPr lang="en-US" sz="2500">
                    <a:latin typeface="Times New Roman" pitchFamily="18" charset="0"/>
                    <a:cs typeface="Times New Roman" pitchFamily="18" charset="0"/>
                  </a:rPr>
                  <a:t>28</a:t>
                </a:r>
              </a:p>
            </p:txBody>
          </p:sp>
        </p:grpSp>
        <p:sp>
          <p:nvSpPr>
            <p:cNvPr id="7" name="TextBox 6">
              <a:extLst>
                <a:ext uri="{FF2B5EF4-FFF2-40B4-BE49-F238E27FC236}">
                  <a16:creationId xmlns="" xmlns:a16="http://schemas.microsoft.com/office/drawing/2014/main" id="{EF756BF9-79BD-1A3F-D453-C46ADBFC59F1}"/>
                </a:ext>
              </a:extLst>
            </p:cNvPr>
            <p:cNvSpPr txBox="1"/>
            <p:nvPr/>
          </p:nvSpPr>
          <p:spPr>
            <a:xfrm>
              <a:off x="5613950" y="4171130"/>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0</a:t>
              </a:r>
            </a:p>
          </p:txBody>
        </p:sp>
        <p:sp>
          <p:nvSpPr>
            <p:cNvPr id="8" name="TextBox 7">
              <a:extLst>
                <a:ext uri="{FF2B5EF4-FFF2-40B4-BE49-F238E27FC236}">
                  <a16:creationId xmlns="" xmlns:a16="http://schemas.microsoft.com/office/drawing/2014/main" id="{706DFF63-B789-5789-9178-37E329E33A32}"/>
                </a:ext>
              </a:extLst>
            </p:cNvPr>
            <p:cNvSpPr txBox="1"/>
            <p:nvPr/>
          </p:nvSpPr>
          <p:spPr>
            <a:xfrm>
              <a:off x="5592551" y="4567741"/>
              <a:ext cx="942352" cy="477054"/>
            </a:xfrm>
            <a:prstGeom prst="rect">
              <a:avLst/>
            </a:prstGeom>
            <a:noFill/>
          </p:spPr>
          <p:txBody>
            <a:bodyPr wrap="square">
              <a:spAutoFit/>
            </a:bodyPr>
            <a:lstStyle/>
            <a:p>
              <a:pPr algn="ctr"/>
              <a:r>
                <a:rPr lang="en-US" sz="2500">
                  <a:latin typeface="Times New Roman" pitchFamily="18" charset="0"/>
                  <a:cs typeface="Times New Roman" pitchFamily="18" charset="0"/>
                </a:rPr>
                <a:t>-10</a:t>
              </a:r>
            </a:p>
          </p:txBody>
        </p:sp>
        <p:grpSp>
          <p:nvGrpSpPr>
            <p:cNvPr id="9" name="Group 8">
              <a:extLst>
                <a:ext uri="{FF2B5EF4-FFF2-40B4-BE49-F238E27FC236}">
                  <a16:creationId xmlns="" xmlns:a16="http://schemas.microsoft.com/office/drawing/2014/main" id="{111AFC30-E179-038E-AC10-4597099B4EEC}"/>
                </a:ext>
              </a:extLst>
            </p:cNvPr>
            <p:cNvGrpSpPr/>
            <p:nvPr/>
          </p:nvGrpSpPr>
          <p:grpSpPr>
            <a:xfrm>
              <a:off x="6409156" y="3626793"/>
              <a:ext cx="2538986" cy="1508866"/>
              <a:chOff x="6409156" y="3626793"/>
              <a:chExt cx="2538986" cy="1508866"/>
            </a:xfrm>
          </p:grpSpPr>
          <p:cxnSp>
            <p:nvCxnSpPr>
              <p:cNvPr id="10" name="Straight Connector 9">
                <a:extLst>
                  <a:ext uri="{FF2B5EF4-FFF2-40B4-BE49-F238E27FC236}">
                    <a16:creationId xmlns="" xmlns:a16="http://schemas.microsoft.com/office/drawing/2014/main" id="{98738DB9-7B9D-F23C-CCE9-0AD0BB1918E2}"/>
                  </a:ext>
                </a:extLst>
              </p:cNvPr>
              <p:cNvCxnSpPr>
                <a:cxnSpLocks/>
              </p:cNvCxnSpPr>
              <p:nvPr/>
            </p:nvCxnSpPr>
            <p:spPr>
              <a:xfrm flipV="1">
                <a:off x="6409156" y="3626793"/>
                <a:ext cx="333528" cy="7916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8303BB1-9056-7D74-3E45-B7E860CB0004}"/>
                  </a:ext>
                </a:extLst>
              </p:cNvPr>
              <p:cNvCxnSpPr>
                <a:cxnSpLocks/>
              </p:cNvCxnSpPr>
              <p:nvPr/>
            </p:nvCxnSpPr>
            <p:spPr>
              <a:xfrm>
                <a:off x="6733473" y="3649888"/>
                <a:ext cx="757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66EA7EF-50E5-F338-C10A-992C4032EB13}"/>
                  </a:ext>
                </a:extLst>
              </p:cNvPr>
              <p:cNvCxnSpPr>
                <a:cxnSpLocks/>
              </p:cNvCxnSpPr>
              <p:nvPr/>
            </p:nvCxnSpPr>
            <p:spPr>
              <a:xfrm>
                <a:off x="7472697" y="3632744"/>
                <a:ext cx="1475445" cy="1502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61035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09600" y="19050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701675"/>
          </a:xfrm>
        </p:spPr>
        <p:txBody>
          <a:bodyPr>
            <a:normAutofit/>
          </a:bodyPr>
          <a:lstStyle/>
          <a:p>
            <a:pPr algn="ctr"/>
            <a:r>
              <a:rPr lang="en-US" sz="2800" b="1" smtClean="0">
                <a:latin typeface="Times New Roman" pitchFamily="18" charset="0"/>
                <a:cs typeface="Times New Roman" pitchFamily="18" charset="0"/>
              </a:rPr>
              <a:t>Luyện tập</a:t>
            </a:r>
            <a:endParaRPr lang="en-US" sz="2800" b="1">
              <a:latin typeface="Times New Roman" pitchFamily="18" charset="0"/>
              <a:cs typeface="Times New Roman" pitchFamily="18" charset="0"/>
            </a:endParaRPr>
          </a:p>
        </p:txBody>
      </p:sp>
      <p:sp>
        <p:nvSpPr>
          <p:cNvPr id="3" name="Content Placeholder 2"/>
          <p:cNvSpPr>
            <a:spLocks noGrp="1"/>
          </p:cNvSpPr>
          <p:nvPr>
            <p:ph idx="1"/>
          </p:nvPr>
        </p:nvSpPr>
        <p:spPr>
          <a:xfrm>
            <a:off x="838200" y="1066800"/>
            <a:ext cx="10515600" cy="4351338"/>
          </a:xfrm>
        </p:spPr>
        <p:txBody>
          <a:bodyPr>
            <a:normAutofit lnSpcReduction="10000"/>
          </a:bodyPr>
          <a:lstStyle/>
          <a:p>
            <a:pPr marL="0" indent="0">
              <a:buNone/>
            </a:pPr>
            <a:r>
              <a:rPr lang="vi-VN" b="1">
                <a:latin typeface="+mj-lt"/>
              </a:rPr>
              <a:t>Câu 1</a:t>
            </a:r>
            <a:r>
              <a:rPr lang="vi-VN">
                <a:latin typeface="+mj-lt"/>
              </a:rPr>
              <a:t>: Chọn đáp án đúng nhất</a:t>
            </a:r>
            <a:r>
              <a:rPr lang="vi-VN">
                <a:latin typeface="+mj-lt"/>
              </a:rPr>
              <a:t>. </a:t>
            </a:r>
            <a:r>
              <a:rPr lang="vi-VN" smtClean="0">
                <a:latin typeface="+mj-lt"/>
              </a:rPr>
              <a:t>Chuyển </a:t>
            </a:r>
            <a:r>
              <a:rPr lang="vi-VN">
                <a:latin typeface="+mj-lt"/>
              </a:rPr>
              <a:t>động biến đổi là</a:t>
            </a:r>
            <a:endParaRPr lang="en-US">
              <a:latin typeface="+mj-lt"/>
            </a:endParaRPr>
          </a:p>
          <a:p>
            <a:pPr marL="0" indent="0">
              <a:buNone/>
            </a:pPr>
            <a:endParaRPr lang="en-US" smtClean="0">
              <a:latin typeface="+mj-lt"/>
            </a:endParaRPr>
          </a:p>
          <a:p>
            <a:pPr marL="0" indent="0">
              <a:buNone/>
            </a:pPr>
            <a:r>
              <a:rPr lang="vi-VN" smtClean="0">
                <a:latin typeface="+mj-lt"/>
              </a:rPr>
              <a:t>A</a:t>
            </a:r>
            <a:r>
              <a:rPr lang="vi-VN">
                <a:latin typeface="+mj-lt"/>
              </a:rPr>
              <a:t>. Chuyển động có vận tốc thay đổi </a:t>
            </a:r>
            <a:endParaRPr lang="en-US">
              <a:latin typeface="+mj-lt"/>
            </a:endParaRPr>
          </a:p>
          <a:p>
            <a:pPr marL="0" indent="0">
              <a:buNone/>
            </a:pPr>
            <a:endParaRPr lang="en-US" smtClean="0">
              <a:latin typeface="+mj-lt"/>
            </a:endParaRPr>
          </a:p>
          <a:p>
            <a:pPr marL="0" indent="0">
              <a:buNone/>
            </a:pPr>
            <a:r>
              <a:rPr lang="vi-VN" smtClean="0">
                <a:latin typeface="+mj-lt"/>
              </a:rPr>
              <a:t>B</a:t>
            </a:r>
            <a:r>
              <a:rPr lang="vi-VN">
                <a:latin typeface="+mj-lt"/>
              </a:rPr>
              <a:t>. Là những chuyển động có vận tốc tăng dần.</a:t>
            </a:r>
            <a:endParaRPr lang="en-US">
              <a:latin typeface="+mj-lt"/>
            </a:endParaRPr>
          </a:p>
          <a:p>
            <a:pPr marL="0" indent="0">
              <a:buNone/>
            </a:pPr>
            <a:endParaRPr lang="en-US" smtClean="0">
              <a:latin typeface="+mj-lt"/>
            </a:endParaRPr>
          </a:p>
          <a:p>
            <a:pPr marL="0" indent="0">
              <a:buNone/>
            </a:pPr>
            <a:r>
              <a:rPr lang="vi-VN" smtClean="0">
                <a:latin typeface="+mj-lt"/>
              </a:rPr>
              <a:t>C</a:t>
            </a:r>
            <a:r>
              <a:rPr lang="vi-VN">
                <a:latin typeface="+mj-lt"/>
              </a:rPr>
              <a:t>. Là những chuyển động có vận tốc giảm dần.</a:t>
            </a:r>
            <a:endParaRPr lang="en-US">
              <a:latin typeface="+mj-lt"/>
            </a:endParaRPr>
          </a:p>
          <a:p>
            <a:pPr marL="0" indent="0">
              <a:buNone/>
            </a:pPr>
            <a:endParaRPr lang="en-US" smtClean="0">
              <a:latin typeface="+mj-lt"/>
            </a:endParaRPr>
          </a:p>
          <a:p>
            <a:pPr marL="0" indent="0">
              <a:buNone/>
            </a:pPr>
            <a:r>
              <a:rPr lang="vi-VN" smtClean="0">
                <a:latin typeface="+mj-lt"/>
              </a:rPr>
              <a:t>D</a:t>
            </a:r>
            <a:r>
              <a:rPr lang="vi-VN">
                <a:latin typeface="+mj-lt"/>
              </a:rPr>
              <a:t>. Là những chuyển động đứng yên.</a:t>
            </a:r>
            <a:endParaRPr lang="en-US">
              <a:latin typeface="+mj-lt"/>
            </a:endParaRPr>
          </a:p>
          <a:p>
            <a:pPr marL="0" indent="0">
              <a:buNone/>
            </a:pPr>
            <a:endParaRPr lang="en-US"/>
          </a:p>
        </p:txBody>
      </p:sp>
    </p:spTree>
    <p:extLst>
      <p:ext uri="{BB962C8B-B14F-4D97-AF65-F5344CB8AC3E}">
        <p14:creationId xmlns:p14="http://schemas.microsoft.com/office/powerpoint/2010/main" val="952223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144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28700" y="449262"/>
                <a:ext cx="10515600" cy="4351338"/>
              </a:xfrm>
            </p:spPr>
            <p:txBody>
              <a:bodyPr>
                <a:normAutofit lnSpcReduction="10000"/>
              </a:bodyPr>
              <a:lstStyle/>
              <a:p>
                <a:pPr marL="0" indent="0">
                  <a:buNone/>
                </a:pPr>
                <a:r>
                  <a:rPr lang="vi-VN" b="1">
                    <a:latin typeface="+mj-lt"/>
                  </a:rPr>
                  <a:t>Câu 2:</a:t>
                </a:r>
                <a:r>
                  <a:rPr lang="vi-VN">
                    <a:latin typeface="+mj-lt"/>
                  </a:rPr>
                  <a:t> Gia </a:t>
                </a:r>
                <a:r>
                  <a:rPr lang="vi-VN">
                    <a:latin typeface="+mj-lt"/>
                  </a:rPr>
                  <a:t>tốc </a:t>
                </a:r>
                <a:r>
                  <a:rPr lang="vi-VN" smtClean="0">
                    <a:latin typeface="+mj-lt"/>
                  </a:rPr>
                  <a:t>là</a:t>
                </a:r>
                <a:endParaRPr lang="en-US" smtClean="0">
                  <a:latin typeface="+mj-lt"/>
                </a:endParaRPr>
              </a:p>
              <a:p>
                <a:pPr marL="0" indent="0">
                  <a:buNone/>
                </a:pPr>
                <a:endParaRPr lang="en-US">
                  <a:latin typeface="+mj-lt"/>
                </a:endParaRPr>
              </a:p>
              <a:p>
                <a:pPr marL="514350" indent="-514350">
                  <a:buAutoNum type="alphaUcPeriod"/>
                </a:pPr>
                <a:r>
                  <a:rPr lang="vi-VN" smtClean="0">
                    <a:latin typeface="+mj-lt"/>
                  </a:rPr>
                  <a:t>Khái </a:t>
                </a:r>
                <a:r>
                  <a:rPr lang="vi-VN">
                    <a:latin typeface="+mj-lt"/>
                  </a:rPr>
                  <a:t>niệm chỉ sự gia tăng tốc </a:t>
                </a:r>
                <a:r>
                  <a:rPr lang="vi-VN">
                    <a:latin typeface="+mj-lt"/>
                  </a:rPr>
                  <a:t>độ</a:t>
                </a:r>
                <a:r>
                  <a:rPr lang="vi-VN" smtClean="0">
                    <a:latin typeface="+mj-lt"/>
                  </a:rPr>
                  <a:t>.</a:t>
                </a:r>
                <a:endParaRPr lang="en-US" smtClean="0">
                  <a:latin typeface="+mj-lt"/>
                </a:endParaRPr>
              </a:p>
              <a:p>
                <a:pPr marL="514350" indent="-514350">
                  <a:buAutoNum type="alphaUcPeriod"/>
                </a:pPr>
                <a:endParaRPr lang="en-US">
                  <a:latin typeface="+mj-lt"/>
                </a:endParaRPr>
              </a:p>
              <a:p>
                <a:pPr marL="0" indent="0">
                  <a:buNone/>
                </a:pPr>
                <a:r>
                  <a:rPr lang="vi-VN">
                    <a:latin typeface="+mj-lt"/>
                  </a:rPr>
                  <a:t>B. Khái niệm chỉ sự thay đổi tốc </a:t>
                </a:r>
                <a:r>
                  <a:rPr lang="vi-VN">
                    <a:latin typeface="+mj-lt"/>
                  </a:rPr>
                  <a:t>độ</a:t>
                </a:r>
                <a:r>
                  <a:rPr lang="vi-VN" smtClean="0">
                    <a:latin typeface="+mj-lt"/>
                  </a:rPr>
                  <a:t>.</a:t>
                </a:r>
                <a:endParaRPr lang="en-US" smtClean="0">
                  <a:latin typeface="+mj-lt"/>
                </a:endParaRPr>
              </a:p>
              <a:p>
                <a:pPr marL="0" indent="0">
                  <a:buNone/>
                </a:pPr>
                <a:endParaRPr lang="en-US">
                  <a:latin typeface="+mj-lt"/>
                </a:endParaRPr>
              </a:p>
              <a:p>
                <a:pPr marL="0" indent="0">
                  <a:buNone/>
                </a:pPr>
                <a:r>
                  <a:rPr lang="vi-VN">
                    <a:latin typeface="+mj-lt"/>
                  </a:rPr>
                  <a:t>C. Là đại lượng cho biết sự thay đổi nhanh hay chậm của vận tốc</a:t>
                </a:r>
                <a:r>
                  <a:rPr lang="vi-VN">
                    <a:latin typeface="+mj-lt"/>
                  </a:rPr>
                  <a:t>. </a:t>
                </a:r>
                <a:endParaRPr lang="en-US" smtClean="0">
                  <a:latin typeface="+mj-lt"/>
                </a:endParaRPr>
              </a:p>
              <a:p>
                <a:pPr marL="0" indent="0">
                  <a:buNone/>
                </a:pPr>
                <a:endParaRPr lang="en-US">
                  <a:latin typeface="+mj-lt"/>
                </a:endParaRPr>
              </a:p>
              <a:p>
                <a:pPr marL="0" indent="0">
                  <a:buNone/>
                </a:pPr>
                <a:r>
                  <a:rPr lang="vi-VN">
                    <a:latin typeface="+mj-lt"/>
                  </a:rPr>
                  <a:t>D. Là tên gọi khác của đại lượng </a:t>
                </a:r>
                <a14:m>
                  <m:oMath xmlns:m="http://schemas.openxmlformats.org/officeDocument/2006/math">
                    <m:acc>
                      <m:accPr>
                        <m:chr m:val="⃗"/>
                        <m:ctrlPr>
                          <a:rPr lang="en-US" i="1">
                            <a:latin typeface="+mj-lt"/>
                          </a:rPr>
                        </m:ctrlPr>
                      </m:accPr>
                      <m:e>
                        <m:r>
                          <a:rPr lang="vi-VN" i="1">
                            <a:latin typeface="+mj-lt"/>
                          </a:rPr>
                          <m:t>𝑣</m:t>
                        </m:r>
                      </m:e>
                    </m:acc>
                  </m:oMath>
                </a14:m>
                <a:endParaRPr lang="en-US">
                  <a:latin typeface="+mj-lt"/>
                </a:endParaRPr>
              </a:p>
              <a:p>
                <a:pPr marL="0" indent="0">
                  <a:buNone/>
                </a:pPr>
                <a:endParaRPr lang="en-US"/>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28700" y="449262"/>
                <a:ext cx="10515600" cy="4351338"/>
              </a:xfrm>
              <a:blipFill rotWithShape="1">
                <a:blip r:embed="rId2"/>
                <a:stretch>
                  <a:fillRect l="-1217" t="-3361"/>
                </a:stretch>
              </a:blipFill>
            </p:spPr>
            <p:txBody>
              <a:bodyPr/>
              <a:lstStyle/>
              <a:p>
                <a:r>
                  <a:rPr lang="en-US">
                    <a:noFill/>
                  </a:rPr>
                  <a:t> </a:t>
                </a:r>
              </a:p>
            </p:txBody>
          </p:sp>
        </mc:Fallback>
      </mc:AlternateContent>
    </p:spTree>
    <p:extLst>
      <p:ext uri="{BB962C8B-B14F-4D97-AF65-F5344CB8AC3E}">
        <p14:creationId xmlns:p14="http://schemas.microsoft.com/office/powerpoint/2010/main" val="36645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33400" y="3352800"/>
            <a:ext cx="8382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lnSpcReduction="10000"/>
              </a:bodyPr>
              <a:lstStyle/>
              <a:p>
                <a:pPr marL="0" indent="0">
                  <a:buNone/>
                </a:pPr>
                <a:r>
                  <a:rPr lang="vi-VN" b="1">
                    <a:latin typeface="+mj-lt"/>
                  </a:rPr>
                  <a:t>Câu 3:</a:t>
                </a:r>
                <a:r>
                  <a:rPr lang="vi-VN">
                    <a:latin typeface="+mj-lt"/>
                  </a:rPr>
                  <a:t> Chọn đáp án </a:t>
                </a:r>
                <a:r>
                  <a:rPr lang="vi-VN">
                    <a:latin typeface="+mj-lt"/>
                  </a:rPr>
                  <a:t>đúng</a:t>
                </a:r>
                <a:r>
                  <a:rPr lang="vi-VN" smtClean="0">
                    <a:latin typeface="+mj-lt"/>
                  </a:rPr>
                  <a:t>.</a:t>
                </a:r>
                <a:endParaRPr lang="en-US" smtClean="0">
                  <a:latin typeface="+mj-lt"/>
                </a:endParaRPr>
              </a:p>
              <a:p>
                <a:pPr marL="0" indent="0">
                  <a:buNone/>
                </a:pPr>
                <a:endParaRPr lang="en-US">
                  <a:latin typeface="+mj-lt"/>
                </a:endParaRPr>
              </a:p>
              <a:p>
                <a:pPr marL="514350" indent="-514350">
                  <a:buAutoNum type="alphaUcPeriod"/>
                </a:pPr>
                <a:r>
                  <a:rPr lang="vi-VN" smtClean="0">
                    <a:latin typeface="+mj-lt"/>
                  </a:rPr>
                  <a:t>Khi </a:t>
                </a:r>
                <a14:m>
                  <m:oMath xmlns:m="http://schemas.openxmlformats.org/officeDocument/2006/math">
                    <m:acc>
                      <m:accPr>
                        <m:chr m:val="⃗"/>
                        <m:ctrlPr>
                          <a:rPr lang="en-US" i="1">
                            <a:latin typeface="+mj-lt"/>
                          </a:rPr>
                        </m:ctrlPr>
                      </m:accPr>
                      <m:e>
                        <m:r>
                          <a:rPr lang="vi-VN" i="1">
                            <a:latin typeface="+mj-lt"/>
                          </a:rPr>
                          <m:t>𝑎</m:t>
                        </m:r>
                      </m:e>
                    </m:acc>
                  </m:oMath>
                </a14:m>
                <a:r>
                  <a:rPr lang="vi-VN">
                    <a:latin typeface="+mj-lt"/>
                  </a:rPr>
                  <a:t> cùng chiều với </a:t>
                </a:r>
                <a14:m>
                  <m:oMath xmlns:m="http://schemas.openxmlformats.org/officeDocument/2006/math">
                    <m:acc>
                      <m:accPr>
                        <m:chr m:val="⃗"/>
                        <m:ctrlPr>
                          <a:rPr lang="en-US" i="1">
                            <a:latin typeface="+mj-lt"/>
                          </a:rPr>
                        </m:ctrlPr>
                      </m:accPr>
                      <m:e>
                        <m:r>
                          <a:rPr lang="vi-VN" i="1">
                            <a:latin typeface="+mj-lt"/>
                          </a:rPr>
                          <m:t>𝑣</m:t>
                        </m:r>
                      </m:e>
                    </m:acc>
                  </m:oMath>
                </a14:m>
                <a:r>
                  <a:rPr lang="vi-VN">
                    <a:latin typeface="+mj-lt"/>
                  </a:rPr>
                  <a:t> thì chuyển động là chậm </a:t>
                </a:r>
                <a:r>
                  <a:rPr lang="vi-VN">
                    <a:latin typeface="+mj-lt"/>
                  </a:rPr>
                  <a:t>dần</a:t>
                </a:r>
                <a:r>
                  <a:rPr lang="vi-VN" smtClean="0">
                    <a:latin typeface="+mj-lt"/>
                  </a:rPr>
                  <a:t>.</a:t>
                </a:r>
                <a:endParaRPr lang="en-US" smtClean="0">
                  <a:latin typeface="+mj-lt"/>
                </a:endParaRPr>
              </a:p>
              <a:p>
                <a:pPr marL="514350" indent="-514350">
                  <a:buAutoNum type="alphaUcPeriod"/>
                </a:pPr>
                <a:endParaRPr lang="en-US">
                  <a:latin typeface="+mj-lt"/>
                </a:endParaRPr>
              </a:p>
              <a:p>
                <a:pPr marL="0" indent="0">
                  <a:buNone/>
                </a:pPr>
                <a:r>
                  <a:rPr lang="vi-VN">
                    <a:latin typeface="+mj-lt"/>
                  </a:rPr>
                  <a:t>B. Khi </a:t>
                </a:r>
                <a14:m>
                  <m:oMath xmlns:m="http://schemas.openxmlformats.org/officeDocument/2006/math">
                    <m:acc>
                      <m:accPr>
                        <m:chr m:val="⃗"/>
                        <m:ctrlPr>
                          <a:rPr lang="en-US" i="1">
                            <a:latin typeface="+mj-lt"/>
                          </a:rPr>
                        </m:ctrlPr>
                      </m:accPr>
                      <m:e>
                        <m:r>
                          <a:rPr lang="vi-VN" i="1">
                            <a:latin typeface="+mj-lt"/>
                          </a:rPr>
                          <m:t>𝑎</m:t>
                        </m:r>
                      </m:e>
                    </m:acc>
                  </m:oMath>
                </a14:m>
                <a:r>
                  <a:rPr lang="vi-VN">
                    <a:latin typeface="+mj-lt"/>
                  </a:rPr>
                  <a:t> cùng chiều với </a:t>
                </a:r>
                <a14:m>
                  <m:oMath xmlns:m="http://schemas.openxmlformats.org/officeDocument/2006/math">
                    <m:acc>
                      <m:accPr>
                        <m:chr m:val="⃗"/>
                        <m:ctrlPr>
                          <a:rPr lang="en-US" i="1">
                            <a:latin typeface="+mj-lt"/>
                          </a:rPr>
                        </m:ctrlPr>
                      </m:accPr>
                      <m:e>
                        <m:r>
                          <a:rPr lang="vi-VN" i="1">
                            <a:latin typeface="+mj-lt"/>
                          </a:rPr>
                          <m:t>𝑣</m:t>
                        </m:r>
                      </m:e>
                    </m:acc>
                  </m:oMath>
                </a14:m>
                <a:r>
                  <a:rPr lang="vi-VN">
                    <a:latin typeface="+mj-lt"/>
                  </a:rPr>
                  <a:t> thì chuyển động là nhanh dần</a:t>
                </a:r>
                <a:r>
                  <a:rPr lang="vi-VN">
                    <a:latin typeface="+mj-lt"/>
                  </a:rPr>
                  <a:t>. </a:t>
                </a:r>
                <a:endParaRPr lang="en-US" smtClean="0">
                  <a:latin typeface="+mj-lt"/>
                </a:endParaRPr>
              </a:p>
              <a:p>
                <a:pPr marL="0" indent="0">
                  <a:buNone/>
                </a:pPr>
                <a:endParaRPr lang="en-US">
                  <a:latin typeface="+mj-lt"/>
                </a:endParaRPr>
              </a:p>
              <a:p>
                <a:pPr marL="0" indent="0">
                  <a:buNone/>
                </a:pPr>
                <a:r>
                  <a:rPr lang="vi-VN">
                    <a:latin typeface="+mj-lt"/>
                  </a:rPr>
                  <a:t>C. Khi </a:t>
                </a:r>
                <a14:m>
                  <m:oMath xmlns:m="http://schemas.openxmlformats.org/officeDocument/2006/math">
                    <m:acc>
                      <m:accPr>
                        <m:chr m:val="⃗"/>
                        <m:ctrlPr>
                          <a:rPr lang="en-US" i="1">
                            <a:latin typeface="+mj-lt"/>
                          </a:rPr>
                        </m:ctrlPr>
                      </m:accPr>
                      <m:e>
                        <m:r>
                          <a:rPr lang="vi-VN" i="1">
                            <a:latin typeface="+mj-lt"/>
                          </a:rPr>
                          <m:t>𝑎</m:t>
                        </m:r>
                      </m:e>
                    </m:acc>
                  </m:oMath>
                </a14:m>
                <a:r>
                  <a:rPr lang="vi-VN">
                    <a:latin typeface="+mj-lt"/>
                  </a:rPr>
                  <a:t> ngược chiều với </a:t>
                </a:r>
                <a14:m>
                  <m:oMath xmlns:m="http://schemas.openxmlformats.org/officeDocument/2006/math">
                    <m:acc>
                      <m:accPr>
                        <m:chr m:val="⃗"/>
                        <m:ctrlPr>
                          <a:rPr lang="en-US" i="1">
                            <a:latin typeface="+mj-lt"/>
                          </a:rPr>
                        </m:ctrlPr>
                      </m:accPr>
                      <m:e>
                        <m:r>
                          <a:rPr lang="vi-VN" i="1">
                            <a:latin typeface="+mj-lt"/>
                          </a:rPr>
                          <m:t>𝑣</m:t>
                        </m:r>
                      </m:e>
                    </m:acc>
                  </m:oMath>
                </a14:m>
                <a:r>
                  <a:rPr lang="vi-VN">
                    <a:latin typeface="+mj-lt"/>
                  </a:rPr>
                  <a:t> thì chuyển động là nhanh </a:t>
                </a:r>
                <a:r>
                  <a:rPr lang="vi-VN">
                    <a:latin typeface="+mj-lt"/>
                  </a:rPr>
                  <a:t>dần</a:t>
                </a:r>
                <a:r>
                  <a:rPr lang="vi-VN" smtClean="0">
                    <a:latin typeface="+mj-lt"/>
                  </a:rPr>
                  <a:t>.</a:t>
                </a:r>
                <a:endParaRPr lang="en-US" smtClean="0">
                  <a:latin typeface="+mj-lt"/>
                </a:endParaRPr>
              </a:p>
              <a:p>
                <a:pPr marL="0" indent="0">
                  <a:buNone/>
                </a:pPr>
                <a:endParaRPr lang="en-US">
                  <a:latin typeface="+mj-lt"/>
                </a:endParaRPr>
              </a:p>
              <a:p>
                <a:pPr marL="0" indent="0">
                  <a:buNone/>
                </a:pPr>
                <a:r>
                  <a:rPr lang="vi-VN">
                    <a:latin typeface="+mj-lt"/>
                  </a:rPr>
                  <a:t>D. Khi a.v &gt; 0 thì chuyển động là chậm dần.</a:t>
                </a:r>
                <a:endParaRPr lang="en-US">
                  <a:latin typeface="+mj-lt"/>
                </a:endParaRPr>
              </a:p>
              <a:p>
                <a:pPr marL="0" indent="0">
                  <a:buNone/>
                </a:pPr>
                <a:endParaRPr lang="en-US">
                  <a:latin typeface="+mj-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217" t="-3361"/>
                </a:stretch>
              </a:blipFill>
            </p:spPr>
            <p:txBody>
              <a:bodyPr/>
              <a:lstStyle/>
              <a:p>
                <a:r>
                  <a:rPr lang="en-US">
                    <a:noFill/>
                  </a:rPr>
                  <a:t> </a:t>
                </a:r>
              </a:p>
            </p:txBody>
          </p:sp>
        </mc:Fallback>
      </mc:AlternateContent>
    </p:spTree>
    <p:extLst>
      <p:ext uri="{BB962C8B-B14F-4D97-AF65-F5344CB8AC3E}">
        <p14:creationId xmlns:p14="http://schemas.microsoft.com/office/powerpoint/2010/main" val="374590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09600" y="54102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lnSpcReduction="10000"/>
              </a:bodyPr>
              <a:lstStyle/>
              <a:p>
                <a:pPr marL="0" indent="0">
                  <a:buNone/>
                </a:pPr>
                <a:r>
                  <a:rPr lang="vi-VN" b="1">
                    <a:latin typeface="+mj-lt"/>
                  </a:rPr>
                  <a:t>Câu 4:</a:t>
                </a:r>
                <a:r>
                  <a:rPr lang="vi-VN">
                    <a:latin typeface="+mj-lt"/>
                  </a:rPr>
                  <a:t> Đơn vị đo của gia </a:t>
                </a:r>
                <a:r>
                  <a:rPr lang="vi-VN">
                    <a:latin typeface="+mj-lt"/>
                  </a:rPr>
                  <a:t>tốc </a:t>
                </a:r>
                <a:r>
                  <a:rPr lang="vi-VN" smtClean="0">
                    <a:latin typeface="+mj-lt"/>
                  </a:rPr>
                  <a:t>là</a:t>
                </a:r>
                <a:endParaRPr lang="en-US" smtClean="0">
                  <a:latin typeface="+mj-lt"/>
                </a:endParaRPr>
              </a:p>
              <a:p>
                <a:pPr marL="0" indent="0">
                  <a:buNone/>
                </a:pPr>
                <a:endParaRPr lang="en-US">
                  <a:latin typeface="+mj-lt"/>
                </a:endParaRPr>
              </a:p>
              <a:p>
                <a:pPr marL="514350" indent="-514350">
                  <a:buAutoNum type="alphaUcPeriod"/>
                </a:pPr>
                <a:r>
                  <a:rPr lang="vi-VN" smtClean="0">
                    <a:latin typeface="+mj-lt"/>
                  </a:rPr>
                  <a:t>m</a:t>
                </a:r>
                <a:r>
                  <a:rPr lang="vi-VN">
                    <a:latin typeface="+mj-lt"/>
                  </a:rPr>
                  <a:t>/</a:t>
                </a:r>
                <a14:m>
                  <m:oMath xmlns:m="http://schemas.openxmlformats.org/officeDocument/2006/math">
                    <m:sSup>
                      <m:sSupPr>
                        <m:ctrlPr>
                          <a:rPr lang="en-US" i="1">
                            <a:latin typeface="+mj-lt"/>
                          </a:rPr>
                        </m:ctrlPr>
                      </m:sSupPr>
                      <m:e>
                        <m:r>
                          <a:rPr lang="vi-VN" i="1">
                            <a:latin typeface="+mj-lt"/>
                          </a:rPr>
                          <m:t>𝑠</m:t>
                        </m:r>
                      </m:e>
                      <m:sup/>
                    </m:sSup>
                  </m:oMath>
                </a14:m>
                <a:endParaRPr lang="en-US" smtClean="0">
                  <a:latin typeface="+mj-lt"/>
                </a:endParaRPr>
              </a:p>
              <a:p>
                <a:pPr marL="0" indent="0">
                  <a:buNone/>
                </a:pPr>
                <a:endParaRPr lang="en-US">
                  <a:latin typeface="+mj-lt"/>
                </a:endParaRPr>
              </a:p>
              <a:p>
                <a:pPr marL="0" indent="0">
                  <a:buNone/>
                </a:pPr>
                <a:r>
                  <a:rPr lang="vi-VN">
                    <a:latin typeface="+mj-lt"/>
                  </a:rPr>
                  <a:t>B. </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r>
                      <a:rPr lang="vi-VN" i="1">
                        <a:latin typeface="+mj-lt"/>
                      </a:rPr>
                      <m:t>/</m:t>
                    </m:r>
                  </m:oMath>
                </a14:m>
                <a:r>
                  <a:rPr lang="vi-VN" smtClean="0">
                    <a:latin typeface="+mj-lt"/>
                  </a:rPr>
                  <a:t>m</a:t>
                </a:r>
                <a:endParaRPr lang="en-US">
                  <a:latin typeface="+mj-lt"/>
                </a:endParaRPr>
              </a:p>
              <a:p>
                <a:pPr marL="0" indent="0">
                  <a:buNone/>
                </a:pPr>
                <a:endParaRPr lang="en-US">
                  <a:latin typeface="+mj-lt"/>
                </a:endParaRPr>
              </a:p>
              <a:p>
                <a:pPr marL="0" indent="0">
                  <a:buNone/>
                </a:pPr>
                <a:r>
                  <a:rPr lang="vi-VN">
                    <a:latin typeface="+mj-lt"/>
                  </a:rPr>
                  <a:t>C</a:t>
                </a:r>
                <a:r>
                  <a:rPr lang="vi-VN">
                    <a:latin typeface="+mj-lt"/>
                  </a:rPr>
                  <a:t>. </a:t>
                </a:r>
                <a:r>
                  <a:rPr lang="vi-VN" smtClean="0">
                    <a:latin typeface="+mj-lt"/>
                  </a:rPr>
                  <a:t>s/m</a:t>
                </a:r>
                <a:endParaRPr lang="en-US" smtClean="0">
                  <a:latin typeface="+mj-lt"/>
                </a:endParaRPr>
              </a:p>
              <a:p>
                <a:pPr marL="0" indent="0">
                  <a:buNone/>
                </a:pPr>
                <a:endParaRPr lang="en-US">
                  <a:latin typeface="+mj-lt"/>
                </a:endParaRPr>
              </a:p>
              <a:p>
                <a:pPr marL="0" indent="0">
                  <a:buNone/>
                </a:pPr>
                <a:r>
                  <a:rPr lang="vi-VN">
                    <a:latin typeface="+mj-lt"/>
                  </a:rPr>
                  <a:t>D. m/</a:t>
                </a:r>
                <a14:m>
                  <m:oMath xmlns:m="http://schemas.openxmlformats.org/officeDocument/2006/math">
                    <m:sSup>
                      <m:sSupPr>
                        <m:ctrlPr>
                          <a:rPr lang="en-US" i="1">
                            <a:latin typeface="+mj-lt"/>
                          </a:rPr>
                        </m:ctrlPr>
                      </m:sSupPr>
                      <m:e>
                        <m:r>
                          <a:rPr lang="vi-VN" i="1">
                            <a:latin typeface="+mj-lt"/>
                          </a:rPr>
                          <m:t>𝑠</m:t>
                        </m:r>
                      </m:e>
                      <m:sup>
                        <m:r>
                          <a:rPr lang="vi-VN" i="1">
                            <a:latin typeface="+mj-lt"/>
                          </a:rPr>
                          <m:t>2</m:t>
                        </m:r>
                      </m:sup>
                    </m:sSup>
                  </m:oMath>
                </a14:m>
                <a:r>
                  <a:rPr lang="vi-VN">
                    <a:latin typeface="+mj-lt"/>
                  </a:rPr>
                  <a:t> </a:t>
                </a:r>
                <a:endParaRPr lang="en-US">
                  <a:latin typeface="+mj-lt"/>
                </a:endParaRPr>
              </a:p>
              <a:p>
                <a:endParaRPr lang="en-US"/>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217" t="-3361" b="-980"/>
                </a:stretch>
              </a:blipFill>
            </p:spPr>
            <p:txBody>
              <a:bodyPr/>
              <a:lstStyle/>
              <a:p>
                <a:r>
                  <a:rPr lang="en-US">
                    <a:noFill/>
                  </a:rPr>
                  <a:t> </a:t>
                </a:r>
              </a:p>
            </p:txBody>
          </p:sp>
        </mc:Fallback>
      </mc:AlternateContent>
    </p:spTree>
    <p:extLst>
      <p:ext uri="{BB962C8B-B14F-4D97-AF65-F5344CB8AC3E}">
        <p14:creationId xmlns:p14="http://schemas.microsoft.com/office/powerpoint/2010/main" val="21753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itchFamily="18" charset="0"/>
                  <a:cs typeface="Times New Roman" pitchFamily="18" charset="0"/>
                </a:rPr>
                <a:t>Khởi động</a:t>
              </a:r>
            </a:p>
          </p:txBody>
        </p:sp>
      </p:grpSp>
      <p:sp>
        <p:nvSpPr>
          <p:cNvPr id="11" name="Rectangle: Rounded Corners 10">
            <a:extLst>
              <a:ext uri="{FF2B5EF4-FFF2-40B4-BE49-F238E27FC236}">
                <a16:creationId xmlns="" xmlns:a16="http://schemas.microsoft.com/office/drawing/2014/main" id="{2C509900-4AC3-45EA-A45F-EC1B97DE1172}"/>
              </a:ext>
            </a:extLst>
          </p:cNvPr>
          <p:cNvSpPr/>
          <p:nvPr/>
        </p:nvSpPr>
        <p:spPr>
          <a:xfrm>
            <a:off x="766957" y="1636130"/>
            <a:ext cx="5691789" cy="415507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 xmlns:a16="http://schemas.microsoft.com/office/drawing/2014/main" id="{189C30EA-1D33-48C1-A547-C2D77244DE37}"/>
              </a:ext>
            </a:extLst>
          </p:cNvPr>
          <p:cNvSpPr txBox="1">
            <a:spLocks noChangeArrowheads="1"/>
          </p:cNvSpPr>
          <p:nvPr/>
        </p:nvSpPr>
        <p:spPr bwMode="auto">
          <a:xfrm>
            <a:off x="1162650" y="1709048"/>
            <a:ext cx="4900401" cy="3970318"/>
          </a:xfrm>
          <a:prstGeom prst="rect">
            <a:avLst/>
          </a:prstGeom>
          <a:noFill/>
          <a:ln>
            <a:noFill/>
          </a:ln>
          <a:effectLst/>
        </p:spPr>
        <p:txBody>
          <a:bodyPr wrap="square">
            <a:spAutoFit/>
          </a:bodyPr>
          <a:lstStyle/>
          <a:p>
            <a:pPr marL="0" marR="0" algn="just">
              <a:spcBef>
                <a:spcPts val="0"/>
              </a:spcBef>
            </a:pPr>
            <a:r>
              <a:rPr lang="en-US" sz="2800" i="1">
                <a:solidFill>
                  <a:srgbClr val="000000"/>
                </a:solidFill>
                <a:effectLst/>
                <a:latin typeface="Times New Roman" pitchFamily="18" charset="0"/>
                <a:ea typeface="Times New Roman" pitchFamily="18" charset="0"/>
                <a:cs typeface="Times New Roman" pitchFamily="18" charset="0"/>
              </a:rPr>
              <a:t>Hình dưới là ảnh chụp hoạt nghiệm thí nghiệm về sự thay đổi vận tốc của một ô tô đồ chơi chạy bằng pin có gần anten dùng để điều khiển từ xa, trong ba giai đoạn chuyển động. Vận tốc trong ba giai đoạn chuyển động này có gì giống nhau, khác nhau?</a:t>
            </a:r>
            <a:endParaRPr lang="en-US" sz="2800">
              <a:effectLst/>
              <a:latin typeface="Times New Roman" pitchFamily="18" charset="0"/>
              <a:ea typeface="Times New Roman" pitchFamily="18" charset="0"/>
              <a:cs typeface="Times New Roman" pitchFamily="18" charset="0"/>
            </a:endParaRPr>
          </a:p>
        </p:txBody>
      </p:sp>
      <p:pic>
        <p:nvPicPr>
          <p:cNvPr id="10" name="Picture 9" descr="Text&#10;&#10;Description automatically generated">
            <a:extLst>
              <a:ext uri="{FF2B5EF4-FFF2-40B4-BE49-F238E27FC236}">
                <a16:creationId xmlns="" xmlns:a16="http://schemas.microsoft.com/office/drawing/2014/main" id="{7F31CDBA-B9D4-9B89-8513-37DD006389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44074" r="51862" b="33704"/>
          <a:stretch/>
        </p:blipFill>
        <p:spPr>
          <a:xfrm>
            <a:off x="6687778" y="2595009"/>
            <a:ext cx="5313766" cy="1976636"/>
          </a:xfrm>
          <a:prstGeom prst="rect">
            <a:avLst/>
          </a:prstGeom>
          <a:ln>
            <a:noFill/>
          </a:ln>
          <a:effectLst>
            <a:softEdge rad="112500"/>
          </a:effectLst>
        </p:spPr>
      </p:pic>
      <p:pic>
        <p:nvPicPr>
          <p:cNvPr id="14" name="Picture 13">
            <a:extLst>
              <a:ext uri="{FF2B5EF4-FFF2-40B4-BE49-F238E27FC236}">
                <a16:creationId xmlns="" xmlns:a16="http://schemas.microsoft.com/office/drawing/2014/main" id="{9B661CE4-947D-CC72-8D60-A80DE997EF07}"/>
              </a:ext>
            </a:extLst>
          </p:cNvPr>
          <p:cNvPicPr>
            <a:picLocks noChangeAspect="1"/>
          </p:cNvPicPr>
          <p:nvPr/>
        </p:nvPicPr>
        <p:blipFill rotWithShape="1">
          <a:blip r:embed="rId3"/>
          <a:srcRect t="-7630" r="66682"/>
          <a:stretch/>
        </p:blipFill>
        <p:spPr>
          <a:xfrm>
            <a:off x="6742859" y="753465"/>
            <a:ext cx="5284961" cy="1981199"/>
          </a:xfrm>
          <a:prstGeom prst="rect">
            <a:avLst/>
          </a:prstGeom>
        </p:spPr>
      </p:pic>
      <p:pic>
        <p:nvPicPr>
          <p:cNvPr id="18" name="Picture 17" descr="Text&#10;&#10;Description automatically generated">
            <a:extLst>
              <a:ext uri="{FF2B5EF4-FFF2-40B4-BE49-F238E27FC236}">
                <a16:creationId xmlns="" xmlns:a16="http://schemas.microsoft.com/office/drawing/2014/main" id="{D5626D5E-EDF5-7546-F5BB-5FC01181CA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193" t="44074" b="33704"/>
          <a:stretch/>
        </p:blipFill>
        <p:spPr>
          <a:xfrm>
            <a:off x="6745488" y="4592666"/>
            <a:ext cx="5313765" cy="1778135"/>
          </a:xfrm>
          <a:prstGeom prst="rect">
            <a:avLst/>
          </a:prstGeom>
          <a:ln>
            <a:noFill/>
          </a:ln>
          <a:effectLst>
            <a:softEdge rad="112500"/>
          </a:effectLst>
        </p:spPr>
      </p:pic>
      <p:sp>
        <p:nvSpPr>
          <p:cNvPr id="19" name="Content Placeholder 2"/>
          <p:cNvSpPr>
            <a:spLocks noGrp="1"/>
          </p:cNvSpPr>
          <p:nvPr>
            <p:ph idx="1"/>
          </p:nvPr>
        </p:nvSpPr>
        <p:spPr>
          <a:xfrm>
            <a:off x="435857" y="753465"/>
            <a:ext cx="5562600" cy="685800"/>
          </a:xfrm>
        </p:spPr>
        <p:txBody>
          <a:bodyPr/>
          <a:lstStyle/>
          <a:p>
            <a:pPr marL="0" indent="0">
              <a:buNone/>
            </a:pPr>
            <a:r>
              <a:rPr lang="en-US" smtClean="0">
                <a:latin typeface="Times New Roman" pitchFamily="18" charset="0"/>
                <a:cs typeface="Times New Roman" pitchFamily="18" charset="0"/>
              </a:rPr>
              <a:t>Cho hs quan sát video và nhận xét</a:t>
            </a:r>
            <a:endParaRPr lang="en-US"/>
          </a:p>
        </p:txBody>
      </p:sp>
    </p:spTree>
    <p:extLst>
      <p:ext uri="{BB962C8B-B14F-4D97-AF65-F5344CB8AC3E}">
        <p14:creationId xmlns:p14="http://schemas.microsoft.com/office/powerpoint/2010/main" val="2657479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2000" y="3657600"/>
            <a:ext cx="838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66800" y="914400"/>
            <a:ext cx="10515600" cy="4351338"/>
          </a:xfrm>
        </p:spPr>
        <p:txBody>
          <a:bodyPr>
            <a:normAutofit lnSpcReduction="10000"/>
          </a:bodyPr>
          <a:lstStyle/>
          <a:p>
            <a:pPr marL="0" indent="0">
              <a:buNone/>
            </a:pPr>
            <a:r>
              <a:rPr lang="vi-VN" b="1">
                <a:latin typeface="+mj-lt"/>
              </a:rPr>
              <a:t>Câu 5:</a:t>
            </a:r>
            <a:r>
              <a:rPr lang="vi-VN">
                <a:latin typeface="+mj-lt"/>
              </a:rPr>
              <a:t> Chuyển động của quả bóng lăn xuống </a:t>
            </a:r>
            <a:r>
              <a:rPr lang="vi-VN">
                <a:latin typeface="+mj-lt"/>
              </a:rPr>
              <a:t>dốc </a:t>
            </a:r>
            <a:r>
              <a:rPr lang="vi-VN" smtClean="0">
                <a:latin typeface="+mj-lt"/>
              </a:rPr>
              <a:t>là</a:t>
            </a:r>
            <a:endParaRPr lang="en-US">
              <a:latin typeface="+mj-lt"/>
            </a:endParaRPr>
          </a:p>
          <a:p>
            <a:pPr marL="0" indent="0">
              <a:buNone/>
            </a:pPr>
            <a:endParaRPr lang="en-US">
              <a:latin typeface="+mj-lt"/>
            </a:endParaRPr>
          </a:p>
          <a:p>
            <a:pPr marL="514350" indent="-514350">
              <a:buAutoNum type="alphaUcPeriod"/>
            </a:pPr>
            <a:r>
              <a:rPr lang="vi-VN" smtClean="0">
                <a:latin typeface="+mj-lt"/>
              </a:rPr>
              <a:t>Chuyển </a:t>
            </a:r>
            <a:r>
              <a:rPr lang="vi-VN">
                <a:latin typeface="+mj-lt"/>
              </a:rPr>
              <a:t>động </a:t>
            </a:r>
            <a:r>
              <a:rPr lang="vi-VN">
                <a:latin typeface="+mj-lt"/>
              </a:rPr>
              <a:t>chậm </a:t>
            </a:r>
            <a:r>
              <a:rPr lang="vi-VN" smtClean="0">
                <a:latin typeface="+mj-lt"/>
              </a:rPr>
              <a:t>dần</a:t>
            </a:r>
            <a:endParaRPr lang="en-US" smtClean="0">
              <a:latin typeface="+mj-lt"/>
            </a:endParaRPr>
          </a:p>
          <a:p>
            <a:pPr marL="514350" indent="-514350">
              <a:buAutoNum type="alphaUcPeriod"/>
            </a:pPr>
            <a:endParaRPr lang="en-US">
              <a:latin typeface="+mj-lt"/>
            </a:endParaRPr>
          </a:p>
          <a:p>
            <a:pPr marL="0" indent="0">
              <a:buNone/>
            </a:pPr>
            <a:r>
              <a:rPr lang="vi-VN">
                <a:latin typeface="+mj-lt"/>
              </a:rPr>
              <a:t>B. Chuyển động chậm </a:t>
            </a:r>
            <a:r>
              <a:rPr lang="vi-VN">
                <a:latin typeface="+mj-lt"/>
              </a:rPr>
              <a:t>dần </a:t>
            </a:r>
            <a:r>
              <a:rPr lang="vi-VN" smtClean="0">
                <a:latin typeface="+mj-lt"/>
              </a:rPr>
              <a:t>đều</a:t>
            </a:r>
            <a:endParaRPr lang="en-US" smtClean="0">
              <a:latin typeface="+mj-lt"/>
            </a:endParaRPr>
          </a:p>
          <a:p>
            <a:pPr marL="0" indent="0">
              <a:buNone/>
            </a:pPr>
            <a:endParaRPr lang="en-US">
              <a:latin typeface="+mj-lt"/>
            </a:endParaRPr>
          </a:p>
          <a:p>
            <a:pPr marL="0" indent="0">
              <a:buNone/>
            </a:pPr>
            <a:r>
              <a:rPr lang="vi-VN">
                <a:latin typeface="+mj-lt"/>
              </a:rPr>
              <a:t>C. Chuyển động nhanh </a:t>
            </a:r>
            <a:r>
              <a:rPr lang="vi-VN">
                <a:latin typeface="+mj-lt"/>
              </a:rPr>
              <a:t>dần </a:t>
            </a:r>
            <a:endParaRPr lang="en-US" smtClean="0">
              <a:latin typeface="+mj-lt"/>
            </a:endParaRPr>
          </a:p>
          <a:p>
            <a:pPr marL="0" indent="0">
              <a:buNone/>
            </a:pPr>
            <a:endParaRPr lang="en-US">
              <a:latin typeface="+mj-lt"/>
            </a:endParaRPr>
          </a:p>
          <a:p>
            <a:pPr marL="0" indent="0">
              <a:buNone/>
            </a:pPr>
            <a:r>
              <a:rPr lang="vi-VN">
                <a:latin typeface="+mj-lt"/>
              </a:rPr>
              <a:t>D. Chuyển động thẳng đều</a:t>
            </a:r>
            <a:endParaRPr lang="en-US">
              <a:latin typeface="+mj-lt"/>
            </a:endParaRPr>
          </a:p>
          <a:p>
            <a:endParaRPr lang="en-US"/>
          </a:p>
        </p:txBody>
      </p:sp>
    </p:spTree>
    <p:extLst>
      <p:ext uri="{BB962C8B-B14F-4D97-AF65-F5344CB8AC3E}">
        <p14:creationId xmlns:p14="http://schemas.microsoft.com/office/powerpoint/2010/main" val="4487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5726004" cy="708275"/>
              <a:chOff x="587624" y="3377549"/>
              <a:chExt cx="2948625"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94862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90" y="2376197"/>
            <a:ext cx="11506200" cy="70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609600" y="721299"/>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Times New Roman" pitchFamily="18" charset="0"/>
                <a:ea typeface="Times New Roman" pitchFamily="18" charset="0"/>
                <a:cs typeface="Times New Roman" pitchFamily="18" charset="0"/>
              </a:rPr>
              <a:t>Một ô tô đang đứng yên, bắt đầu chuyển động sẽ chuyển động nhanh dần (vận tốc tăng dần)</a:t>
            </a:r>
          </a:p>
        </p:txBody>
      </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Times New Roman" pitchFamily="18" charset="0"/>
                <a:cs typeface="Times New Roman" pitchFamily="18" charset="0"/>
              </a:rPr>
              <a:t>facebook:vatlytrucquan</a:t>
            </a:r>
          </a:p>
        </p:txBody>
      </p:sp>
      <p:pic>
        <p:nvPicPr>
          <p:cNvPr id="19" name="Picture 18" descr="A black car and a yellow truck on a road&#10;&#10;Description automatically generated with medium confidence">
            <a:extLst>
              <a:ext uri="{FF2B5EF4-FFF2-40B4-BE49-F238E27FC236}">
                <a16:creationId xmlns="" xmlns:a16="http://schemas.microsoft.com/office/drawing/2014/main" id="{5A4E1C80-6BEF-CFFD-2A04-1B1B5578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906" y="3352800"/>
            <a:ext cx="5270883" cy="3029243"/>
          </a:xfrm>
          <a:prstGeom prst="rect">
            <a:avLst/>
          </a:prstGeom>
        </p:spPr>
      </p:pic>
      <p:sp>
        <p:nvSpPr>
          <p:cNvPr id="20" name="TextBox 19">
            <a:extLst>
              <a:ext uri="{FF2B5EF4-FFF2-40B4-BE49-F238E27FC236}">
                <a16:creationId xmlns="" xmlns:a16="http://schemas.microsoft.com/office/drawing/2014/main" id="{062827A3-D3AC-941C-F62B-4A415A974B74}"/>
              </a:ext>
            </a:extLst>
          </p:cNvPr>
          <p:cNvSpPr txBox="1"/>
          <p:nvPr/>
        </p:nvSpPr>
        <p:spPr>
          <a:xfrm>
            <a:off x="863459" y="4231359"/>
            <a:ext cx="4398579" cy="861774"/>
          </a:xfrm>
          <a:prstGeom prst="rect">
            <a:avLst/>
          </a:prstGeom>
          <a:noFill/>
        </p:spPr>
        <p:txBody>
          <a:bodyPr wrap="square">
            <a:spAutoFit/>
          </a:bodyPr>
          <a:lstStyle/>
          <a:p>
            <a:r>
              <a:rPr lang="en-US" sz="2500" i="1">
                <a:solidFill>
                  <a:srgbClr val="000000"/>
                </a:solidFill>
                <a:effectLst/>
                <a:latin typeface="Times New Roman" pitchFamily="18" charset="0"/>
                <a:ea typeface="Times New Roman" pitchFamily="18" charset="0"/>
                <a:cs typeface="Times New Roman" pitchFamily="18" charset="0"/>
              </a:rPr>
              <a:t>Ví dụ một xe tải hãm phanh sẽ chuyển động chậm dần</a:t>
            </a:r>
            <a:endParaRPr lang="en-US" sz="2500" i="1">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3C278B70-2717-7572-627B-2E20E6C9686C}"/>
              </a:ext>
            </a:extLst>
          </p:cNvPr>
          <p:cNvSpPr txBox="1"/>
          <p:nvPr/>
        </p:nvSpPr>
        <p:spPr>
          <a:xfrm>
            <a:off x="764627" y="2426166"/>
            <a:ext cx="10515600" cy="477054"/>
          </a:xfrm>
          <a:prstGeom prst="rect">
            <a:avLst/>
          </a:prstGeom>
          <a:noFill/>
        </p:spPr>
        <p:txBody>
          <a:bodyPr wrap="square">
            <a:spAutoFit/>
          </a:bodyPr>
          <a:lstStyle/>
          <a:p>
            <a:pPr marL="0" marR="0">
              <a:spcBef>
                <a:spcPts val="0"/>
              </a:spcBef>
            </a:pPr>
            <a:r>
              <a:rPr lang="en-US" sz="2500" b="1">
                <a:solidFill>
                  <a:srgbClr val="000000"/>
                </a:solidFill>
                <a:effectLst/>
                <a:latin typeface="Times New Roman" pitchFamily="18" charset="0"/>
                <a:ea typeface="Times New Roman" pitchFamily="18" charset="0"/>
                <a:cs typeface="Times New Roman" pitchFamily="18" charset="0"/>
              </a:rPr>
              <a:t>Chuyển động có vận tốc thay đổi được gọi là chuyển động biến đổi</a:t>
            </a:r>
            <a:endParaRPr lang="en-US" sz="2500" b="1">
              <a:effectLst/>
              <a:latin typeface="Times New Roman" pitchFamily="18" charset="0"/>
              <a:ea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79EA22F1-8F92-D9A6-5490-E1BAB71FE004}"/>
              </a:ext>
            </a:extLst>
          </p:cNvPr>
          <p:cNvSpPr txBox="1"/>
          <p:nvPr/>
        </p:nvSpPr>
        <p:spPr>
          <a:xfrm>
            <a:off x="679142" y="1484884"/>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Times New Roman" pitchFamily="18" charset="0"/>
                <a:ea typeface="Times New Roman" pitchFamily="18" charset="0"/>
                <a:cs typeface="Times New Roman" pitchFamily="18" charset="0"/>
              </a:rPr>
              <a:t>Khi đang chuyển động muốn dừng lại sẽ phải chuyển động chậm dần (vận tốc giảm dần). </a:t>
            </a:r>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6222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985193" y="814322"/>
            <a:ext cx="1043190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Times New Roman" pitchFamily="18" charset="0"/>
                <a:ea typeface="Times New Roman" pitchFamily="18" charset="0"/>
                <a:cs typeface="Times New Roman" pitchFamily="18" charset="0"/>
              </a:rPr>
              <a:t>Hãy tìm thêm ví dụ về chuyển động biến đổi trong cuộc sống.</a:t>
            </a:r>
            <a:endParaRPr lang="en-US" sz="2500">
              <a:effectLst/>
              <a:latin typeface="Times New Roman" pitchFamily="18" charset="0"/>
              <a:ea typeface="Times New Roman" pitchFamily="18" charset="0"/>
              <a:cs typeface="Times New Roman"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5" name="Content Placeholder 4" descr="A group of people riding motorcycles&#10;&#10;Description automatically generated with medium confidence">
            <a:extLst>
              <a:ext uri="{FF2B5EF4-FFF2-40B4-BE49-F238E27FC236}">
                <a16:creationId xmlns="" xmlns:a16="http://schemas.microsoft.com/office/drawing/2014/main" id="{416E1FC9-DA36-A99A-E78C-E7F6EC20ADF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894" b="5277"/>
          <a:stretch/>
        </p:blipFill>
        <p:spPr>
          <a:xfrm>
            <a:off x="523655" y="1710975"/>
            <a:ext cx="5333980" cy="2742763"/>
          </a:xfrm>
          <a:prstGeom prst="rect">
            <a:avLst/>
          </a:prstGeom>
          <a:ln>
            <a:noFill/>
          </a:ln>
          <a:effectLst>
            <a:softEdge rad="112500"/>
          </a:effectLst>
        </p:spPr>
      </p:pic>
      <p:pic>
        <p:nvPicPr>
          <p:cNvPr id="16" name="Picture 15" descr="A cheetah running in the grass&#10;&#10;Description automatically generated with medium confidence">
            <a:extLst>
              <a:ext uri="{FF2B5EF4-FFF2-40B4-BE49-F238E27FC236}">
                <a16:creationId xmlns="" xmlns:a16="http://schemas.microsoft.com/office/drawing/2014/main" id="{6D7989A7-07C2-3CAA-7607-0B70E2918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920" y="1701110"/>
            <a:ext cx="5140280" cy="2765471"/>
          </a:xfrm>
          <a:prstGeom prst="rect">
            <a:avLst/>
          </a:prstGeom>
          <a:ln>
            <a:noFill/>
          </a:ln>
          <a:effectLst>
            <a:softEdge rad="112500"/>
          </a:effectLst>
        </p:spPr>
      </p:pic>
      <p:sp>
        <p:nvSpPr>
          <p:cNvPr id="19" name="TextBox 18">
            <a:extLst>
              <a:ext uri="{FF2B5EF4-FFF2-40B4-BE49-F238E27FC236}">
                <a16:creationId xmlns="" xmlns:a16="http://schemas.microsoft.com/office/drawing/2014/main" id="{B5990ADB-F871-856C-E22B-D6C1CC28E2CE}"/>
              </a:ext>
            </a:extLst>
          </p:cNvPr>
          <p:cNvSpPr txBox="1"/>
          <p:nvPr/>
        </p:nvSpPr>
        <p:spPr>
          <a:xfrm>
            <a:off x="1068980" y="4675714"/>
            <a:ext cx="3423023" cy="369332"/>
          </a:xfrm>
          <a:prstGeom prst="rect">
            <a:avLst/>
          </a:prstGeom>
          <a:noFill/>
        </p:spPr>
        <p:txBody>
          <a:bodyPr wrap="square">
            <a:spAutoFit/>
          </a:bodyPr>
          <a:lstStyle/>
          <a:p>
            <a:pPr algn="ctr"/>
            <a:r>
              <a:rPr lang="en-US" sz="1800">
                <a:solidFill>
                  <a:srgbClr val="000000"/>
                </a:solidFill>
                <a:effectLst/>
                <a:latin typeface="Times New Roman" pitchFamily="18" charset="0"/>
                <a:ea typeface="Times New Roman" pitchFamily="18" charset="0"/>
                <a:cs typeface="Times New Roman" pitchFamily="18" charset="0"/>
              </a:rPr>
              <a:t>Chuyển động của xe đua</a:t>
            </a:r>
            <a:endParaRPr lang="en-US">
              <a:latin typeface="Times New Roman" pitchFamily="18" charset="0"/>
              <a:cs typeface="Times New Roman" pitchFamily="18" charset="0"/>
            </a:endParaRPr>
          </a:p>
        </p:txBody>
      </p:sp>
      <p:sp>
        <p:nvSpPr>
          <p:cNvPr id="20" name="TextBox 19">
            <a:extLst>
              <a:ext uri="{FF2B5EF4-FFF2-40B4-BE49-F238E27FC236}">
                <a16:creationId xmlns="" xmlns:a16="http://schemas.microsoft.com/office/drawing/2014/main" id="{359EA6CA-7BAC-8A2E-0BA5-792E46957647}"/>
              </a:ext>
            </a:extLst>
          </p:cNvPr>
          <p:cNvSpPr txBox="1"/>
          <p:nvPr/>
        </p:nvSpPr>
        <p:spPr>
          <a:xfrm>
            <a:off x="6277071" y="4787213"/>
            <a:ext cx="4738852" cy="369332"/>
          </a:xfrm>
          <a:prstGeom prst="rect">
            <a:avLst/>
          </a:prstGeom>
          <a:noFill/>
        </p:spPr>
        <p:txBody>
          <a:bodyPr wrap="square">
            <a:spAutoFit/>
          </a:bodyPr>
          <a:lstStyle/>
          <a:p>
            <a:pPr algn="ctr"/>
            <a:r>
              <a:rPr lang="en-US" sz="1800">
                <a:solidFill>
                  <a:srgbClr val="000000"/>
                </a:solidFill>
                <a:effectLst/>
                <a:latin typeface="Times New Roman" pitchFamily="18" charset="0"/>
                <a:ea typeface="Times New Roman" pitchFamily="18" charset="0"/>
                <a:cs typeface="Times New Roman" pitchFamily="18" charset="0"/>
              </a:rPr>
              <a:t>Chuyển động của con báo đang săn mồi</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4086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1231835"/>
            <a:ext cx="11125200" cy="10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DC224933-9386-4EF8-83D5-7F9F847973BE}"/>
              </a:ext>
            </a:extLst>
          </p:cNvPr>
          <p:cNvSpPr txBox="1"/>
          <p:nvPr/>
        </p:nvSpPr>
        <p:spPr>
          <a:xfrm>
            <a:off x="1204807" y="1333540"/>
            <a:ext cx="9782385" cy="861774"/>
          </a:xfrm>
          <a:prstGeom prst="rect">
            <a:avLst/>
          </a:prstGeom>
          <a:noFill/>
        </p:spPr>
        <p:txBody>
          <a:bodyPr wrap="square">
            <a:spAutoFit/>
          </a:bodyPr>
          <a:lstStyle/>
          <a:p>
            <a:pPr marR="0" algn="ctr">
              <a:spcBef>
                <a:spcPts val="0"/>
              </a:spcBef>
            </a:pPr>
            <a:r>
              <a:rPr lang="en-US" sz="2500">
                <a:solidFill>
                  <a:srgbClr val="000000"/>
                </a:solidFill>
                <a:effectLst/>
                <a:latin typeface="Times New Roman" pitchFamily="18" charset="0"/>
                <a:ea typeface="Times New Roman" pitchFamily="18" charset="0"/>
                <a:cs typeface="Times New Roman" pitchFamily="18" charset="0"/>
              </a:rPr>
              <a:t>Để xác định được sự thay đổi vận tốc theo thời gian, phải biết vận tốc tức thời của chuyển động tại các thời điểm khác nhau. </a:t>
            </a:r>
          </a:p>
        </p:txBody>
      </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Times New Roman" pitchFamily="18" charset="0"/>
                <a:cs typeface="Times New Roman" pitchFamily="18" charset="0"/>
              </a:rPr>
              <a:t>facebook:vatlytrucquan</a:t>
            </a:r>
          </a:p>
        </p:txBody>
      </p:sp>
      <p:sp>
        <p:nvSpPr>
          <p:cNvPr id="16" name="TextBox 15">
            <a:extLst>
              <a:ext uri="{FF2B5EF4-FFF2-40B4-BE49-F238E27FC236}">
                <a16:creationId xmlns="" xmlns:a16="http://schemas.microsoft.com/office/drawing/2014/main" id="{582A5567-B33C-4757-6AFF-B0BB30D72422}"/>
              </a:ext>
            </a:extLst>
          </p:cNvPr>
          <p:cNvSpPr txBox="1"/>
          <p:nvPr/>
        </p:nvSpPr>
        <p:spPr>
          <a:xfrm>
            <a:off x="680751" y="5450366"/>
            <a:ext cx="10584637" cy="1446550"/>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200">
                <a:solidFill>
                  <a:srgbClr val="000000"/>
                </a:solidFill>
                <a:effectLst/>
                <a:latin typeface="Times New Roman" pitchFamily="18" charset="0"/>
                <a:ea typeface="Times New Roman" panose="02020603050405020304" pitchFamily="18" charset="0"/>
                <a:cs typeface="Times New Roman" pitchFamily="18" charset="0"/>
              </a:rPr>
              <a:t>Các phương tiện giao thông như xe máy, ô tô được trang bị tốc kế là thiết bị đo trực tiếp vận tốc tức thời. </a:t>
            </a:r>
          </a:p>
          <a:p>
            <a:pPr marL="342900" marR="0" indent="-342900" algn="just">
              <a:spcBef>
                <a:spcPts val="0"/>
              </a:spcBef>
              <a:buFont typeface="Wingdings" panose="05000000000000000000" pitchFamily="2" charset="2"/>
              <a:buChar char="v"/>
            </a:pPr>
            <a:r>
              <a:rPr lang="en-US" sz="2200">
                <a:solidFill>
                  <a:srgbClr val="000000"/>
                </a:solidFill>
                <a:effectLst/>
                <a:latin typeface="Times New Roman" pitchFamily="18" charset="0"/>
                <a:ea typeface="Times New Roman" panose="02020603050405020304" pitchFamily="18" charset="0"/>
                <a:cs typeface="Times New Roman" pitchFamily="18" charset="0"/>
              </a:rPr>
              <a:t>Do đó có thể dùng tốc kế trên xe máy hoặc ô tô để tìm hiểu sự thay đổi vận tốc của chuyển động biến đổi</a:t>
            </a:r>
            <a:endParaRPr lang="en-US" sz="2200" b="1">
              <a:effectLst/>
              <a:latin typeface="Times New Roman" pitchFamily="18" charset="0"/>
              <a:ea typeface="Times New Roman" pitchFamily="18" charset="0"/>
              <a:cs typeface="Times New Roman" pitchFamily="18" charset="0"/>
            </a:endParaRPr>
          </a:p>
        </p:txBody>
      </p:sp>
      <p:pic>
        <p:nvPicPr>
          <p:cNvPr id="17" name="Picture 16" descr="A close up of a car dashboard&#10;&#10;Description automatically generated with low confidence">
            <a:extLst>
              <a:ext uri="{FF2B5EF4-FFF2-40B4-BE49-F238E27FC236}">
                <a16:creationId xmlns="" xmlns:a16="http://schemas.microsoft.com/office/drawing/2014/main" id="{AFD672A2-B102-94D7-6C1D-C249312B9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77" y="2252955"/>
            <a:ext cx="4273733" cy="3221737"/>
          </a:xfrm>
          <a:prstGeom prst="rect">
            <a:avLst/>
          </a:prstGeom>
          <a:ln>
            <a:noFill/>
          </a:ln>
          <a:effectLst>
            <a:softEdge rad="112500"/>
          </a:effectLst>
        </p:spPr>
      </p:pic>
      <p:pic>
        <p:nvPicPr>
          <p:cNvPr id="18" name="Content Placeholder 4" descr="A picture containing text, clock, device, black&#10;&#10;Description automatically generated">
            <a:extLst>
              <a:ext uri="{FF2B5EF4-FFF2-40B4-BE49-F238E27FC236}">
                <a16:creationId xmlns="" xmlns:a16="http://schemas.microsoft.com/office/drawing/2014/main" id="{4CD617FA-D4F1-A569-FF46-19A82A271C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994480" y="2497855"/>
            <a:ext cx="4717237" cy="2996889"/>
          </a:xfrm>
          <a:prstGeom prst="rect">
            <a:avLst/>
          </a:prstGeom>
          <a:ln>
            <a:noFill/>
          </a:ln>
          <a:effectLst>
            <a:softEdge rad="112500"/>
          </a:effectLst>
        </p:spPr>
      </p:pic>
      <p:sp>
        <p:nvSpPr>
          <p:cNvPr id="21" name="Text Box 13">
            <a:extLst>
              <a:ext uri="{FF2B5EF4-FFF2-40B4-BE49-F238E27FC236}">
                <a16:creationId xmlns="" xmlns:a16="http://schemas.microsoft.com/office/drawing/2014/main" id="{33BFF1E2-ABC6-1B08-4814-DABA72966FF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latin typeface="Times New Roman" pitchFamily="18" charset="0"/>
                <a:cs typeface="Times New Roman" pitchFamily="18" charset="0"/>
              </a:rPr>
              <a:t>1. Khái niệm gia tốc</a:t>
            </a:r>
          </a:p>
        </p:txBody>
      </p:sp>
    </p:spTree>
    <p:extLst>
      <p:ext uri="{BB962C8B-B14F-4D97-AF65-F5344CB8AC3E}">
        <p14:creationId xmlns:p14="http://schemas.microsoft.com/office/powerpoint/2010/main" val="19215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sp>
        <p:nvSpPr>
          <p:cNvPr id="2" name="TextBox 1">
            <a:extLst>
              <a:ext uri="{FF2B5EF4-FFF2-40B4-BE49-F238E27FC236}">
                <a16:creationId xmlns=""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Times New Roman" pitchFamily="18" charset="0"/>
                <a:cs typeface="Times New Roman" pitchFamily="18" charset="0"/>
              </a:rPr>
              <a:t>facebook:vatlytrucquan</a:t>
            </a:r>
          </a:p>
        </p:txBody>
      </p:sp>
      <p:sp>
        <p:nvSpPr>
          <p:cNvPr id="14" name="TextBox 13">
            <a:extLst>
              <a:ext uri="{FF2B5EF4-FFF2-40B4-BE49-F238E27FC236}">
                <a16:creationId xmlns="" xmlns:a16="http://schemas.microsoft.com/office/drawing/2014/main" id="{F2DFFF5B-8AA8-B6D6-0EEE-5E74041E66F3}"/>
              </a:ext>
            </a:extLst>
          </p:cNvPr>
          <p:cNvSpPr txBox="1"/>
          <p:nvPr/>
        </p:nvSpPr>
        <p:spPr>
          <a:xfrm>
            <a:off x="489432" y="1210171"/>
            <a:ext cx="10780986" cy="861774"/>
          </a:xfrm>
          <a:prstGeom prst="rect">
            <a:avLst/>
          </a:prstGeom>
          <a:noFill/>
        </p:spPr>
        <p:txBody>
          <a:bodyPr wrap="square">
            <a:spAutoFit/>
          </a:bodyPr>
          <a:lstStyle/>
          <a:p>
            <a:pPr marL="0" marR="0" algn="ctr">
              <a:spcBef>
                <a:spcPts val="0"/>
              </a:spcBef>
            </a:pPr>
            <a:r>
              <a:rPr lang="en-US" sz="2500">
                <a:solidFill>
                  <a:srgbClr val="000000"/>
                </a:solidFill>
                <a:effectLst/>
                <a:latin typeface="Times New Roman" pitchFamily="18" charset="0"/>
                <a:ea typeface="Times New Roman" pitchFamily="18" charset="0"/>
                <a:cs typeface="Times New Roman" pitchFamily="18" charset="0"/>
              </a:rPr>
              <a:t>Bảng dưới đây ghi vận tốc tức thời đo bởi tốc kế của một ô tô sau các khoảng thời gian 2 s kể từ khi bắt đầu chạy trên một đường thẳng </a:t>
            </a:r>
          </a:p>
        </p:txBody>
      </p:sp>
      <p:grpSp>
        <p:nvGrpSpPr>
          <p:cNvPr id="12" name="Group 11">
            <a:extLst>
              <a:ext uri="{FF2B5EF4-FFF2-40B4-BE49-F238E27FC236}">
                <a16:creationId xmlns="" xmlns:a16="http://schemas.microsoft.com/office/drawing/2014/main" id="{516D953E-CB43-843A-5155-3988EEBC4C8D}"/>
              </a:ext>
            </a:extLst>
          </p:cNvPr>
          <p:cNvGrpSpPr/>
          <p:nvPr/>
        </p:nvGrpSpPr>
        <p:grpSpPr>
          <a:xfrm>
            <a:off x="489432" y="4641468"/>
            <a:ext cx="10645755" cy="986081"/>
            <a:chOff x="592431" y="4652719"/>
            <a:chExt cx="10645755" cy="986081"/>
          </a:xfrm>
        </p:grpSpPr>
        <p:pic>
          <p:nvPicPr>
            <p:cNvPr id="15" name="Picture 5" descr="empty-blue-rectangle">
              <a:extLst>
                <a:ext uri="{FF2B5EF4-FFF2-40B4-BE49-F238E27FC236}">
                  <a16:creationId xmlns=""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7" y="4652719"/>
              <a:ext cx="10581289" cy="9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 xmlns:a16="http://schemas.microsoft.com/office/drawing/2014/main" id="{E1E3A27F-BC13-B7CA-47CB-2B3D2F108DD2}"/>
                </a:ext>
              </a:extLst>
            </p:cNvPr>
            <p:cNvSpPr txBox="1"/>
            <p:nvPr/>
          </p:nvSpPr>
          <p:spPr>
            <a:xfrm>
              <a:off x="592431" y="4714872"/>
              <a:ext cx="10581289" cy="861774"/>
            </a:xfrm>
            <a:prstGeom prst="rect">
              <a:avLst/>
            </a:prstGeom>
            <a:noFill/>
          </p:spPr>
          <p:txBody>
            <a:bodyPr wrap="square">
              <a:spAutoFit/>
            </a:bodyPr>
            <a:lstStyle/>
            <a:p>
              <a:pPr marL="0" marR="0" algn="ctr">
                <a:spcBef>
                  <a:spcPts val="0"/>
                </a:spcBef>
              </a:pPr>
              <a:r>
                <a:rPr lang="en-US" sz="2500">
                  <a:solidFill>
                    <a:srgbClr val="000000"/>
                  </a:solidFill>
                  <a:effectLst/>
                  <a:latin typeface="Times New Roman" pitchFamily="18" charset="0"/>
                  <a:ea typeface="Times New Roman" panose="02020603050405020304" pitchFamily="18" charset="0"/>
                  <a:cs typeface="Times New Roman" pitchFamily="18" charset="0"/>
                </a:rPr>
                <a:t>Bảng trên cho thấy vận tốc của ô tô tăng dần theo thời gian: </a:t>
              </a:r>
            </a:p>
            <a:p>
              <a:pPr marL="0" marR="0" algn="ctr">
                <a:spcBef>
                  <a:spcPts val="0"/>
                </a:spcBef>
              </a:pPr>
              <a:r>
                <a:rPr lang="en-US" sz="2500">
                  <a:solidFill>
                    <a:srgbClr val="000000"/>
                  </a:solidFill>
                  <a:effectLst/>
                  <a:latin typeface="Times New Roman" pitchFamily="18" charset="0"/>
                  <a:ea typeface="Times New Roman" panose="02020603050405020304" pitchFamily="18" charset="0"/>
                  <a:cs typeface="Times New Roman" pitchFamily="18" charset="0"/>
                </a:rPr>
                <a:t>Ô tô chuyển động nhanh dần.</a:t>
              </a:r>
              <a:endParaRPr lang="en-US" sz="2500">
                <a:effectLst/>
                <a:latin typeface="Times New Roman" pitchFamily="18" charset="0"/>
                <a:ea typeface="Times New Roman" pitchFamily="18" charset="0"/>
                <a:cs typeface="Times New Roman" pitchFamily="18" charset="0"/>
              </a:endParaRPr>
            </a:p>
          </p:txBody>
        </p:sp>
      </p:grpSp>
      <p:sp>
        <p:nvSpPr>
          <p:cNvPr id="17" name="Text Box 13">
            <a:extLst>
              <a:ext uri="{FF2B5EF4-FFF2-40B4-BE49-F238E27FC236}">
                <a16:creationId xmlns="" xmlns:a16="http://schemas.microsoft.com/office/drawing/2014/main" id="{381D2713-4F65-8638-4133-052BDF3D1EB8}"/>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latin typeface="Times New Roman" pitchFamily="18" charset="0"/>
                <a:cs typeface="Times New Roman" pitchFamily="18" charset="0"/>
              </a:rPr>
              <a:t>1. Khái niệm gia tốc</a:t>
            </a:r>
          </a:p>
        </p:txBody>
      </p:sp>
      <p:graphicFrame>
        <p:nvGraphicFramePr>
          <p:cNvPr id="18" name="Table 13">
            <a:extLst>
              <a:ext uri="{FF2B5EF4-FFF2-40B4-BE49-F238E27FC236}">
                <a16:creationId xmlns="" xmlns:a16="http://schemas.microsoft.com/office/drawing/2014/main" id="{74983E61-1BDA-B876-C502-409479503602}"/>
              </a:ext>
            </a:extLst>
          </p:cNvPr>
          <p:cNvGraphicFramePr>
            <a:graphicFrameLocks noGrp="1"/>
          </p:cNvGraphicFramePr>
          <p:nvPr>
            <p:extLst>
              <p:ext uri="{D42A27DB-BD31-4B8C-83A1-F6EECF244321}">
                <p14:modId xmlns:p14="http://schemas.microsoft.com/office/powerpoint/2010/main" val="1179668240"/>
              </p:ext>
            </p:extLst>
          </p:nvPr>
        </p:nvGraphicFramePr>
        <p:xfrm>
          <a:off x="1031256" y="2639620"/>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 xmlns:a16="http://schemas.microsoft.com/office/drawing/2014/main" val="1913795865"/>
                    </a:ext>
                  </a:extLst>
                </a:gridCol>
                <a:gridCol w="890720">
                  <a:extLst>
                    <a:ext uri="{9D8B030D-6E8A-4147-A177-3AD203B41FA5}">
                      <a16:colId xmlns="" xmlns:a16="http://schemas.microsoft.com/office/drawing/2014/main" val="1264622068"/>
                    </a:ext>
                  </a:extLst>
                </a:gridCol>
                <a:gridCol w="990600">
                  <a:extLst>
                    <a:ext uri="{9D8B030D-6E8A-4147-A177-3AD203B41FA5}">
                      <a16:colId xmlns="" xmlns:a16="http://schemas.microsoft.com/office/drawing/2014/main" val="397702833"/>
                    </a:ext>
                  </a:extLst>
                </a:gridCol>
                <a:gridCol w="1066800">
                  <a:extLst>
                    <a:ext uri="{9D8B030D-6E8A-4147-A177-3AD203B41FA5}">
                      <a16:colId xmlns="" xmlns:a16="http://schemas.microsoft.com/office/drawing/2014/main" val="2741692590"/>
                    </a:ext>
                  </a:extLst>
                </a:gridCol>
                <a:gridCol w="1066800">
                  <a:extLst>
                    <a:ext uri="{9D8B030D-6E8A-4147-A177-3AD203B41FA5}">
                      <a16:colId xmlns="" xmlns:a16="http://schemas.microsoft.com/office/drawing/2014/main" val="3911514114"/>
                    </a:ext>
                  </a:extLst>
                </a:gridCol>
                <a:gridCol w="1219200">
                  <a:extLst>
                    <a:ext uri="{9D8B030D-6E8A-4147-A177-3AD203B41FA5}">
                      <a16:colId xmlns="" xmlns:a16="http://schemas.microsoft.com/office/drawing/2014/main" val="1179643113"/>
                    </a:ext>
                  </a:extLst>
                </a:gridCol>
                <a:gridCol w="1066800">
                  <a:extLst>
                    <a:ext uri="{9D8B030D-6E8A-4147-A177-3AD203B41FA5}">
                      <a16:colId xmlns=""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 xmlns:a16="http://schemas.microsoft.com/office/drawing/2014/main" val="2209978406"/>
                  </a:ext>
                </a:extLst>
              </a:tr>
            </a:tbl>
          </a:graphicData>
        </a:graphic>
      </p:graphicFrame>
    </p:spTree>
    <p:extLst>
      <p:ext uri="{BB962C8B-B14F-4D97-AF65-F5344CB8AC3E}">
        <p14:creationId xmlns:p14="http://schemas.microsoft.com/office/powerpoint/2010/main" val="4567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itchFamily="18" charset="0"/>
                  <a:cs typeface="Times New Roman" pitchFamily="18" charset="0"/>
                </a:rPr>
                <a:t>Câu hỏi</a:t>
              </a:r>
            </a:p>
          </p:txBody>
        </p:sp>
      </p:grpSp>
      <p:sp>
        <p:nvSpPr>
          <p:cNvPr id="26" name="Rectangle: Rounded Corners 25">
            <a:extLst>
              <a:ext uri="{FF2B5EF4-FFF2-40B4-BE49-F238E27FC236}">
                <a16:creationId xmlns="" xmlns:a16="http://schemas.microsoft.com/office/drawing/2014/main" id="{E7BC6088-E3D7-4AEC-8453-6B51263F81F1}"/>
              </a:ext>
            </a:extLst>
          </p:cNvPr>
          <p:cNvSpPr/>
          <p:nvPr/>
        </p:nvSpPr>
        <p:spPr>
          <a:xfrm>
            <a:off x="790671" y="758277"/>
            <a:ext cx="10972800" cy="3661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itchFamily="18" charset="0"/>
              <a:cs typeface="Times New Roman" pitchFamily="18" charset="0"/>
            </a:endParaRPr>
          </a:p>
        </p:txBody>
      </p:sp>
      <p:sp>
        <p:nvSpPr>
          <p:cNvPr id="30" name="Text Box 29">
            <a:extLst>
              <a:ext uri="{FF2B5EF4-FFF2-40B4-BE49-F238E27FC236}">
                <a16:creationId xmlns="" xmlns:a16="http://schemas.microsoft.com/office/drawing/2014/main" id="{A0300333-C687-4848-8F80-51CDEBECBDDC}"/>
              </a:ext>
            </a:extLst>
          </p:cNvPr>
          <p:cNvSpPr txBox="1">
            <a:spLocks noChangeArrowheads="1"/>
          </p:cNvSpPr>
          <p:nvPr/>
        </p:nvSpPr>
        <p:spPr bwMode="auto">
          <a:xfrm>
            <a:off x="1606674" y="787056"/>
            <a:ext cx="9702866"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buAutoNum type="arabicPeriod"/>
            </a:pPr>
            <a:r>
              <a:rPr lang="en-US" sz="2500">
                <a:solidFill>
                  <a:srgbClr val="000000"/>
                </a:solidFill>
                <a:effectLst/>
                <a:latin typeface="Times New Roman" pitchFamily="18" charset="0"/>
                <a:ea typeface="Times New Roman" panose="02020603050405020304" pitchFamily="18" charset="0"/>
                <a:cs typeface="Times New Roman" pitchFamily="18" charset="0"/>
              </a:rPr>
              <a:t>Xác định độ biến thiên vận tốc sau 8 s của chuyển động trên. </a:t>
            </a:r>
          </a:p>
          <a:p>
            <a:pPr marL="457200" marR="0" indent="-457200">
              <a:spcBef>
                <a:spcPts val="0"/>
              </a:spcBef>
              <a:buAutoNum type="arabicPeriod"/>
            </a:pPr>
            <a:r>
              <a:rPr lang="en-US" sz="2500">
                <a:solidFill>
                  <a:srgbClr val="000000"/>
                </a:solidFill>
                <a:effectLst/>
                <a:latin typeface="Times New Roman" pitchFamily="18" charset="0"/>
                <a:ea typeface="Times New Roman" panose="02020603050405020304" pitchFamily="18" charset="0"/>
                <a:cs typeface="Times New Roman" pitchFamily="18" charset="0"/>
              </a:rPr>
              <a:t>Xác định độ biến thiên của vận tốc sau mỗi giây của chuyển động trên trong 4 s đầu và trong 4 s cuối. </a:t>
            </a:r>
          </a:p>
          <a:p>
            <a:pPr marL="457200" marR="0" indent="-457200">
              <a:spcBef>
                <a:spcPts val="0"/>
              </a:spcBef>
              <a:buAutoNum type="arabicPeriod"/>
            </a:pPr>
            <a:r>
              <a:rPr lang="en-US" sz="2500">
                <a:solidFill>
                  <a:srgbClr val="000000"/>
                </a:solidFill>
                <a:effectLst/>
                <a:latin typeface="Times New Roman" pitchFamily="18" charset="0"/>
                <a:ea typeface="Times New Roman" panose="02020603050405020304" pitchFamily="18" charset="0"/>
                <a:cs typeface="Times New Roman" pitchFamily="18" charset="0"/>
              </a:rPr>
              <a:t>Các đại lượng xác định được ở cầu 2 cho ta biết điều gì về sự thay đổi vận tốc của chuyển động trên?</a:t>
            </a:r>
            <a:endParaRPr lang="en-US" sz="2500">
              <a:effectLst/>
              <a:latin typeface="Times New Roman" pitchFamily="18" charset="0"/>
              <a:ea typeface="Times New Roman" pitchFamily="18" charset="0"/>
              <a:cs typeface="Times New Roman" pitchFamily="18" charset="0"/>
            </a:endParaRPr>
          </a:p>
        </p:txBody>
      </p:sp>
      <p:grpSp>
        <p:nvGrpSpPr>
          <p:cNvPr id="32" name="Group 31">
            <a:extLst>
              <a:ext uri="{FF2B5EF4-FFF2-40B4-BE49-F238E27FC236}">
                <a16:creationId xmlns=""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4" name="Picture 33" descr="Icon&#10;&#10;Description automatically generated">
              <a:extLst>
                <a:ext uri="{FF2B5EF4-FFF2-40B4-BE49-F238E27FC236}">
                  <a16:creationId xmlns=""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aphicFrame>
        <p:nvGraphicFramePr>
          <p:cNvPr id="11" name="Table 13">
            <a:extLst>
              <a:ext uri="{FF2B5EF4-FFF2-40B4-BE49-F238E27FC236}">
                <a16:creationId xmlns="" xmlns:a16="http://schemas.microsoft.com/office/drawing/2014/main" id="{8261E594-CAA0-B5FF-2C9C-47A45D3339E3}"/>
              </a:ext>
            </a:extLst>
          </p:cNvPr>
          <p:cNvGraphicFramePr>
            <a:graphicFrameLocks noGrp="1"/>
          </p:cNvGraphicFramePr>
          <p:nvPr>
            <p:extLst>
              <p:ext uri="{D42A27DB-BD31-4B8C-83A1-F6EECF244321}">
                <p14:modId xmlns:p14="http://schemas.microsoft.com/office/powerpoint/2010/main" val="2167380075"/>
              </p:ext>
            </p:extLst>
          </p:nvPr>
        </p:nvGraphicFramePr>
        <p:xfrm>
          <a:off x="1412256" y="2895016"/>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 xmlns:a16="http://schemas.microsoft.com/office/drawing/2014/main" val="1913795865"/>
                    </a:ext>
                  </a:extLst>
                </a:gridCol>
                <a:gridCol w="890720">
                  <a:extLst>
                    <a:ext uri="{9D8B030D-6E8A-4147-A177-3AD203B41FA5}">
                      <a16:colId xmlns="" xmlns:a16="http://schemas.microsoft.com/office/drawing/2014/main" val="1264622068"/>
                    </a:ext>
                  </a:extLst>
                </a:gridCol>
                <a:gridCol w="990600">
                  <a:extLst>
                    <a:ext uri="{9D8B030D-6E8A-4147-A177-3AD203B41FA5}">
                      <a16:colId xmlns="" xmlns:a16="http://schemas.microsoft.com/office/drawing/2014/main" val="397702833"/>
                    </a:ext>
                  </a:extLst>
                </a:gridCol>
                <a:gridCol w="1066800">
                  <a:extLst>
                    <a:ext uri="{9D8B030D-6E8A-4147-A177-3AD203B41FA5}">
                      <a16:colId xmlns="" xmlns:a16="http://schemas.microsoft.com/office/drawing/2014/main" val="2741692590"/>
                    </a:ext>
                  </a:extLst>
                </a:gridCol>
                <a:gridCol w="1066800">
                  <a:extLst>
                    <a:ext uri="{9D8B030D-6E8A-4147-A177-3AD203B41FA5}">
                      <a16:colId xmlns="" xmlns:a16="http://schemas.microsoft.com/office/drawing/2014/main" val="3911514114"/>
                    </a:ext>
                  </a:extLst>
                </a:gridCol>
                <a:gridCol w="1219200">
                  <a:extLst>
                    <a:ext uri="{9D8B030D-6E8A-4147-A177-3AD203B41FA5}">
                      <a16:colId xmlns="" xmlns:a16="http://schemas.microsoft.com/office/drawing/2014/main" val="1179643113"/>
                    </a:ext>
                  </a:extLst>
                </a:gridCol>
                <a:gridCol w="1066800">
                  <a:extLst>
                    <a:ext uri="{9D8B030D-6E8A-4147-A177-3AD203B41FA5}">
                      <a16:colId xmlns=""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 xmlns:a16="http://schemas.microsoft.com/office/drawing/2014/main" val="2209978406"/>
                  </a:ext>
                </a:extLst>
              </a:tr>
            </a:tbl>
          </a:graphicData>
        </a:graphic>
      </p:graphicFrame>
    </p:spTree>
    <p:extLst>
      <p:ext uri="{BB962C8B-B14F-4D97-AF65-F5344CB8AC3E}">
        <p14:creationId xmlns:p14="http://schemas.microsoft.com/office/powerpoint/2010/main" val="204996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empty-blue-rectangle">
            <a:extLst>
              <a:ext uri="{FF2B5EF4-FFF2-40B4-BE49-F238E27FC236}">
                <a16:creationId xmlns="" xmlns:a16="http://schemas.microsoft.com/office/drawing/2014/main" id="{13DC3CB6-D229-4405-B6BB-6E84385E8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73" y="399424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 xmlns:a16="http://schemas.microsoft.com/office/drawing/2014/main" id="{B4C3AAE1-0203-4F12-B0C7-B5DC56371C82}"/>
              </a:ext>
            </a:extLst>
          </p:cNvPr>
          <p:cNvSpPr txBox="1"/>
          <p:nvPr/>
        </p:nvSpPr>
        <p:spPr>
          <a:xfrm>
            <a:off x="785676" y="4102933"/>
            <a:ext cx="10698232" cy="503984"/>
          </a:xfrm>
          <a:prstGeom prst="rect">
            <a:avLst/>
          </a:prstGeom>
          <a:noFill/>
        </p:spPr>
        <p:txBody>
          <a:bodyPr wrap="square">
            <a:spAutoFit/>
          </a:bodyPr>
          <a:lstStyle/>
          <a:p>
            <a:pPr algn="ctr">
              <a:lnSpc>
                <a:spcPct val="107000"/>
              </a:lnSpc>
              <a:spcAft>
                <a:spcPts val="500"/>
              </a:spcAft>
            </a:pPr>
            <a:r>
              <a:rPr lang="en-US" sz="2500">
                <a:effectLst/>
                <a:latin typeface="Times New Roman" pitchFamily="18" charset="0"/>
                <a:ea typeface="Times New Roman" pitchFamily="18" charset="0"/>
                <a:cs typeface="Times New Roman" pitchFamily="18" charset="0"/>
              </a:rPr>
              <a:t>Gia tốc a là đại lượng cho biết sự thay đổi nhanh hay chậm của vận tốc</a:t>
            </a:r>
          </a:p>
        </p:txBody>
      </p:sp>
      <p:grpSp>
        <p:nvGrpSpPr>
          <p:cNvPr id="24" name="Group 23">
            <a:extLst>
              <a:ext uri="{FF2B5EF4-FFF2-40B4-BE49-F238E27FC236}">
                <a16:creationId xmlns="" xmlns:a16="http://schemas.microsoft.com/office/drawing/2014/main" id="{B0DA3DBF-847D-4490-9D25-361115723A4C}"/>
              </a:ext>
            </a:extLst>
          </p:cNvPr>
          <p:cNvGrpSpPr/>
          <p:nvPr/>
        </p:nvGrpSpPr>
        <p:grpSpPr>
          <a:xfrm>
            <a:off x="1756001" y="2373561"/>
            <a:ext cx="3962400" cy="1205406"/>
            <a:chOff x="1219200" y="3353786"/>
            <a:chExt cx="3467101" cy="1205406"/>
          </a:xfrm>
        </p:grpSpPr>
        <p:pic>
          <p:nvPicPr>
            <p:cNvPr id="25" name="Picture 24" descr="empty-red-rectangle">
              <a:extLst>
                <a:ext uri="{FF2B5EF4-FFF2-40B4-BE49-F238E27FC236}">
                  <a16:creationId xmlns="" xmlns:a16="http://schemas.microsoft.com/office/drawing/2014/main" id="{5CAD32F4-CDC8-40C0-B70A-3776D8DDB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a:rPr>
                            </m:ctrlPr>
                          </m:fPr>
                          <m:num>
                            <m:sSub>
                              <m:sSubPr>
                                <m:ctrlPr>
                                  <a:rPr lang="en-US" sz="3000" i="1">
                                    <a:solidFill>
                                      <a:srgbClr val="000000"/>
                                    </a:solidFill>
                                    <a:latin typeface="Cambria Math"/>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𝑡</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0</m:t>
                                </m:r>
                              </m:sub>
                            </m:sSub>
                          </m:num>
                          <m:den>
                            <m:r>
                              <a:rPr lang="en-US" sz="300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a:rPr>
                                </m:ctrlPr>
                              </m:sSubPr>
                              <m:e>
                                <m:r>
                                  <a:rPr lang="en-US" sz="3000" b="0" i="1" smtClean="0">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0</m:t>
                                </m:r>
                              </m:sub>
                            </m:sSub>
                          </m:den>
                        </m:f>
                      </m:oMath>
                    </m:oMathPara>
                  </a14:m>
                  <a:endParaRPr lang="en-US" sz="3000">
                    <a:latin typeface="Times New Roman" pitchFamily="18" charset="0"/>
                    <a:cs typeface="Times New Roman" pitchFamily="18"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 xmlns:a16="http://schemas.microsoft.com/office/drawing/2014/main" id="{D7406EDC-9554-47B9-B28E-FD82E140EB29}"/>
              </a:ext>
            </a:extLst>
          </p:cNvPr>
          <p:cNvSpPr txBox="1">
            <a:spLocks noChangeArrowheads="1"/>
          </p:cNvSpPr>
          <p:nvPr/>
        </p:nvSpPr>
        <p:spPr bwMode="auto">
          <a:xfrm>
            <a:off x="6537500" y="2394664"/>
            <a:ext cx="2670942" cy="12464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500" i="1">
                <a:latin typeface="Times New Roman" pitchFamily="18" charset="0"/>
                <a:cs typeface="Times New Roman" pitchFamily="18" charset="0"/>
                <a:sym typeface="Symbol" panose="05050102010706020507" pitchFamily="18" charset="2"/>
              </a:rPr>
              <a:t>v</a:t>
            </a:r>
            <a:r>
              <a:rPr lang="en-US" altLang="en-US" sz="2500" i="1">
                <a:latin typeface="Times New Roman" pitchFamily="18" charset="0"/>
                <a:cs typeface="Times New Roman" pitchFamily="18" charset="0"/>
              </a:rPr>
              <a:t>: đơn vị m/s</a:t>
            </a:r>
          </a:p>
          <a:p>
            <a:pPr marL="1312863" indent="-1312863" eaLnBrk="0" hangingPunct="0"/>
            <a:r>
              <a:rPr lang="en-US" altLang="en-US" sz="2500" i="1">
                <a:latin typeface="Times New Roman" pitchFamily="18" charset="0"/>
                <a:cs typeface="Times New Roman" pitchFamily="18" charset="0"/>
                <a:sym typeface="Symbol" panose="05050102010706020507" pitchFamily="18" charset="2"/>
              </a:rPr>
              <a:t>t : đơn vị s</a:t>
            </a:r>
          </a:p>
          <a:p>
            <a:pPr marL="1312863" indent="-1312863" eaLnBrk="0" hangingPunct="0"/>
            <a:r>
              <a:rPr lang="en-US" altLang="en-US" sz="2500" i="1">
                <a:latin typeface="Times New Roman" pitchFamily="18" charset="0"/>
                <a:cs typeface="Times New Roman" pitchFamily="18" charset="0"/>
                <a:sym typeface="Symbol" panose="05050102010706020507" pitchFamily="18" charset="2"/>
              </a:rPr>
              <a:t>a: đơn vị m/s</a:t>
            </a:r>
            <a:r>
              <a:rPr lang="en-US" altLang="en-US" sz="2500" i="1" baseline="30000">
                <a:latin typeface="Times New Roman" pitchFamily="18" charset="0"/>
                <a:cs typeface="Times New Roman" pitchFamily="18" charset="0"/>
                <a:sym typeface="Symbol" panose="05050102010706020507" pitchFamily="18" charset="2"/>
              </a:rPr>
              <a:t>2</a:t>
            </a:r>
            <a:endParaRPr lang="en-US" altLang="en-US" sz="2500" i="1" baseline="-25000">
              <a:latin typeface="Times New Roman" pitchFamily="18" charset="0"/>
              <a:cs typeface="Times New Roman" pitchFamily="18" charset="0"/>
            </a:endParaRPr>
          </a:p>
        </p:txBody>
      </p:sp>
      <p:grpSp>
        <p:nvGrpSpPr>
          <p:cNvPr id="27" name="Group 26">
            <a:extLst>
              <a:ext uri="{FF2B5EF4-FFF2-40B4-BE49-F238E27FC236}">
                <a16:creationId xmlns=""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 xmlns:a16="http://schemas.microsoft.com/office/drawing/2014/main" id="{264824D7-76C4-EDAB-D48C-016D55C55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 xmlns:a16="http://schemas.microsoft.com/office/drawing/2014/main" id="{A0246E97-8AB6-05C8-7C52-55D37047C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Times New Roman" pitchFamily="18" charset="0"/>
                <a:cs typeface="Times New Roman" pitchFamily="18" charset="0"/>
              </a:endParaRPr>
            </a:p>
          </p:txBody>
        </p:sp>
        <p:sp>
          <p:nvSpPr>
            <p:cNvPr id="37" name="Rectangle 1026060">
              <a:extLst>
                <a:ext uri="{FF2B5EF4-FFF2-40B4-BE49-F238E27FC236}">
                  <a16:creationId xmlns=""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latin typeface="Times New Roman" pitchFamily="18" charset="0"/>
                  <a:cs typeface="Times New Roman" pitchFamily="18" charset="0"/>
                </a:rPr>
                <a:t>Gia tốc của chuyển động biến đổi</a:t>
              </a:r>
              <a:endParaRPr lang="en-US" sz="2800" dirty="0">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42" name="TextBox 41">
                <a:extLst>
                  <a:ext uri="{FF2B5EF4-FFF2-40B4-BE49-F238E27FC236}">
                    <a16:creationId xmlns="" xmlns:a16="http://schemas.microsoft.com/office/drawing/2014/main" id="{6ED319B3-7C10-441B-AE9D-88FE5F2C19EC}"/>
                  </a:ext>
                </a:extLst>
              </p:cNvPr>
              <p:cNvSpPr txBox="1"/>
              <p:nvPr/>
            </p:nvSpPr>
            <p:spPr>
              <a:xfrm>
                <a:off x="1106185" y="1161743"/>
                <a:ext cx="10211554" cy="938719"/>
              </a:xfrm>
              <a:prstGeom prst="rect">
                <a:avLst/>
              </a:prstGeom>
              <a:noFill/>
            </p:spPr>
            <p:txBody>
              <a:bodyPr wrap="square">
                <a:spAutoFit/>
              </a:bodyPr>
              <a:lstStyle/>
              <a:p>
                <a:r>
                  <a:rPr lang="en-US" sz="2500">
                    <a:solidFill>
                      <a:srgbClr val="000000"/>
                    </a:solidFill>
                    <a:effectLst/>
                    <a:latin typeface="Times New Roman" pitchFamily="18" charset="0"/>
                    <a:ea typeface="Times New Roman" pitchFamily="18" charset="0"/>
                    <a:cs typeface="Times New Roman" pitchFamily="18" charset="0"/>
                  </a:rPr>
                  <a:t>Nếu trong thời gian</a:t>
                </a:r>
                <a:r>
                  <a:rPr lang="en-US" sz="2800">
                    <a:solidFill>
                      <a:srgbClr val="000000"/>
                    </a:solidFill>
                    <a:latin typeface="Times New Roman" pitchFamily="18" charset="0"/>
                    <a:cs typeface="Times New Roman" pitchFamily="18" charset="0"/>
                  </a:rPr>
                  <a:t> </a:t>
                </a:r>
                <a14:m>
                  <m:oMath xmlns:m="http://schemas.openxmlformats.org/officeDocument/2006/math">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𝑡</m:t>
                    </m:r>
                  </m:oMath>
                </a14:m>
                <a:r>
                  <a:rPr lang="en-US" sz="2500">
                    <a:solidFill>
                      <a:srgbClr val="000000"/>
                    </a:solidFill>
                    <a:effectLst/>
                    <a:latin typeface="Times New Roman" pitchFamily="18" charset="0"/>
                    <a:ea typeface="Times New Roman" panose="02020603050405020304" pitchFamily="18" charset="0"/>
                    <a:cs typeface="Times New Roman" pitchFamily="18" charset="0"/>
                  </a:rPr>
                  <a:t> biến thiên vận tốc là </a:t>
                </a:r>
                <a14:m>
                  <m:oMath xmlns:m="http://schemas.openxmlformats.org/officeDocument/2006/math">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𝑣</m:t>
                    </m:r>
                  </m:oMath>
                </a14:m>
                <a:r>
                  <a:rPr lang="en-US" sz="2400">
                    <a:solidFill>
                      <a:srgbClr val="000000"/>
                    </a:solidFill>
                    <a:latin typeface="Times New Roman" pitchFamily="18" charset="0"/>
                    <a:ea typeface="Times New Roman" panose="02020603050405020304" pitchFamily="18" charset="0"/>
                    <a:cs typeface="Times New Roman" pitchFamily="18" charset="0"/>
                  </a:rPr>
                  <a:t>,</a:t>
                </a:r>
                <a:r>
                  <a:rPr lang="en-US" sz="2500">
                    <a:solidFill>
                      <a:srgbClr val="000000"/>
                    </a:solidFill>
                    <a:effectLst/>
                    <a:latin typeface="Times New Roman" pitchFamily="18" charset="0"/>
                    <a:ea typeface="Times New Roman" panose="02020603050405020304" pitchFamily="18" charset="0"/>
                    <a:cs typeface="Times New Roman" pitchFamily="18" charset="0"/>
                  </a:rPr>
                  <a:t> thì:</a:t>
                </a:r>
              </a:p>
              <a:p>
                <a:r>
                  <a:rPr lang="en-US" sz="2500">
                    <a:solidFill>
                      <a:srgbClr val="000000"/>
                    </a:solidFill>
                    <a:effectLst/>
                    <a:latin typeface="Times New Roman" pitchFamily="18" charset="0"/>
                    <a:ea typeface="Times New Roman" panose="02020603050405020304" pitchFamily="18" charset="0"/>
                    <a:cs typeface="Times New Roman" pitchFamily="18" charset="0"/>
                  </a:rPr>
                  <a:t>Độ biến thiên của vận tốc trong một đơn vị thời gian là:</a:t>
                </a:r>
                <a:endParaRPr lang="en-US" sz="2500">
                  <a:effectLst/>
                  <a:latin typeface="Times New Roman" panose="02020603050405020304" pitchFamily="18" charset="0"/>
                  <a:ea typeface="Times New Roman" panose="02020603050405020304" pitchFamily="18" charset="0"/>
                  <a:cs typeface="Times New Roman" pitchFamily="18" charset="0"/>
                </a:endParaRPr>
              </a:p>
            </p:txBody>
          </p:sp>
        </mc:Choice>
        <mc:Fallback>
          <p:sp>
            <p:nvSpPr>
              <p:cNvPr id="42" name="TextBox 41">
                <a:extLst>
                  <a:ext uri="{FF2B5EF4-FFF2-40B4-BE49-F238E27FC236}">
                    <a16:creationId xmlns="" xmlns:a16="http://schemas.microsoft.com/office/drawing/2014/main" xmlns:a14="http://schemas.microsoft.com/office/drawing/2010/main" id="{6ED319B3-7C10-441B-AE9D-88FE5F2C19EC}"/>
                  </a:ext>
                </a:extLst>
              </p:cNvPr>
              <p:cNvSpPr txBox="1">
                <a:spLocks noRot="1" noChangeAspect="1" noMove="1" noResize="1" noEditPoints="1" noAdjustHandles="1" noChangeArrowheads="1" noChangeShapeType="1" noTextEdit="1"/>
              </p:cNvSpPr>
              <p:nvPr/>
            </p:nvSpPr>
            <p:spPr>
              <a:xfrm>
                <a:off x="1106185" y="1161743"/>
                <a:ext cx="10211554" cy="938719"/>
              </a:xfrm>
              <a:prstGeom prst="rect">
                <a:avLst/>
              </a:prstGeom>
              <a:blipFill rotWithShape="1">
                <a:blip r:embed="rId7"/>
                <a:stretch>
                  <a:fillRect l="-955" t="-1299" b="-11039"/>
                </a:stretch>
              </a:blipFill>
            </p:spPr>
            <p:txBody>
              <a:bodyPr/>
              <a:lstStyle/>
              <a:p>
                <a:r>
                  <a:rPr lang="en-US">
                    <a:noFill/>
                  </a:rPr>
                  <a:t> </a:t>
                </a:r>
              </a:p>
            </p:txBody>
          </p:sp>
        </mc:Fallback>
      </mc:AlternateContent>
      <p:sp>
        <p:nvSpPr>
          <p:cNvPr id="44" name="Rectangle 1026060">
            <a:extLst>
              <a:ext uri="{FF2B5EF4-FFF2-40B4-BE49-F238E27FC236}">
                <a16:creationId xmlns="" xmlns:a16="http://schemas.microsoft.com/office/drawing/2014/main" id="{B7ECFEA0-A235-1756-681C-00D872E988AD}"/>
              </a:ext>
            </a:extLst>
          </p:cNvPr>
          <p:cNvSpPr>
            <a:spLocks noChangeArrowheads="1"/>
          </p:cNvSpPr>
          <p:nvPr/>
        </p:nvSpPr>
        <p:spPr bwMode="auto">
          <a:xfrm>
            <a:off x="1108813" y="5412588"/>
            <a:ext cx="5262032" cy="880241"/>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Times New Roman" pitchFamily="18" charset="0"/>
                <a:cs typeface="Times New Roman" pitchFamily="18" charset="0"/>
              </a:rPr>
              <a:t>Vận tốc là đại lượng vectơ nên </a:t>
            </a:r>
          </a:p>
          <a:p>
            <a:pPr algn="ctr" defTabSz="1095376">
              <a:spcBef>
                <a:spcPts val="0"/>
              </a:spcBef>
              <a:buClr>
                <a:schemeClr val="tx2"/>
              </a:buClr>
              <a:buSzPct val="95000"/>
              <a:defRPr/>
            </a:pPr>
            <a:r>
              <a:rPr lang="en-US" altLang="en-US" sz="2500" b="1" i="1">
                <a:latin typeface="Times New Roman" pitchFamily="18" charset="0"/>
                <a:cs typeface="Times New Roman" pitchFamily="18" charset="0"/>
              </a:rPr>
              <a:t>gia tốc cũng là đại lượng vectơ</a:t>
            </a:r>
            <a:endParaRPr lang="en-US" altLang="en-US" sz="2500" b="1" i="1">
              <a:solidFill>
                <a:srgbClr val="C00000"/>
              </a:solidFill>
              <a:latin typeface="Times New Roman" pitchFamily="18" charset="0"/>
              <a:cs typeface="Times New Roman" pitchFamily="18" charset="0"/>
            </a:endParaRPr>
          </a:p>
        </p:txBody>
      </p:sp>
      <p:grpSp>
        <p:nvGrpSpPr>
          <p:cNvPr id="46" name="Group 45">
            <a:extLst>
              <a:ext uri="{FF2B5EF4-FFF2-40B4-BE49-F238E27FC236}">
                <a16:creationId xmlns="" xmlns:a16="http://schemas.microsoft.com/office/drawing/2014/main" id="{A7A5E334-4550-E280-FBB7-A3BF33ADF78D}"/>
              </a:ext>
            </a:extLst>
          </p:cNvPr>
          <p:cNvGrpSpPr/>
          <p:nvPr/>
        </p:nvGrpSpPr>
        <p:grpSpPr>
          <a:xfrm>
            <a:off x="6858000" y="5367883"/>
            <a:ext cx="1905000" cy="1236917"/>
            <a:chOff x="1219200" y="3374889"/>
            <a:chExt cx="3506587" cy="1236917"/>
          </a:xfrm>
        </p:grpSpPr>
        <p:pic>
          <p:nvPicPr>
            <p:cNvPr id="47" name="Picture 46" descr="empty-red-rectangle">
              <a:extLst>
                <a:ext uri="{FF2B5EF4-FFF2-40B4-BE49-F238E27FC236}">
                  <a16:creationId xmlns="" xmlns:a16="http://schemas.microsoft.com/office/drawing/2014/main" id="{8D01C335-D340-1104-55DC-1A10104E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Object 60">
                  <a:extLst>
                    <a:ext uri="{FF2B5EF4-FFF2-40B4-BE49-F238E27FC236}">
                      <a16:creationId xmlns="" xmlns:a16="http://schemas.microsoft.com/office/drawing/2014/main" id="{DF393AFD-1B29-FA72-42E1-B7BBB1461602}"/>
                    </a:ext>
                  </a:extLst>
                </p:cNvPr>
                <p:cNvSpPr txBox="1"/>
                <p:nvPr/>
              </p:nvSpPr>
              <p:spPr bwMode="auto">
                <a:xfrm>
                  <a:off x="1449186" y="3419594"/>
                  <a:ext cx="3276601"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a:rPr>
                            </m:ctrlPr>
                          </m:accPr>
                          <m:e>
                            <m:r>
                              <a:rPr lang="en-US" sz="3000" i="1">
                                <a:solidFill>
                                  <a:srgbClr val="000000"/>
                                </a:solidFill>
                                <a:latin typeface="Cambria Math" panose="02040503050406030204" pitchFamily="18" charset="0"/>
                              </a:rPr>
                              <m:t>𝑎</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oMath>
                    </m:oMathPara>
                  </a14:m>
                  <a:endParaRPr lang="en-US" sz="3000">
                    <a:latin typeface="Times New Roman" pitchFamily="18" charset="0"/>
                    <a:cs typeface="Times New Roman" pitchFamily="18" charset="0"/>
                  </a:endParaRPr>
                </a:p>
              </p:txBody>
            </p:sp>
          </mc:Choice>
          <mc:Fallback xmlns="">
            <p:sp>
              <p:nvSpPr>
                <p:cNvPr id="48" name="Object 60">
                  <a:extLst>
                    <a:ext uri="{FF2B5EF4-FFF2-40B4-BE49-F238E27FC236}">
                      <a16:creationId xmlns:a16="http://schemas.microsoft.com/office/drawing/2014/main" id="{DF393AFD-1B29-FA72-42E1-B7BBB1461602}"/>
                    </a:ext>
                  </a:extLst>
                </p:cNvPr>
                <p:cNvSpPr txBox="1">
                  <a:spLocks noRot="1" noChangeAspect="1" noMove="1" noResize="1" noEditPoints="1" noAdjustHandles="1" noChangeArrowheads="1" noChangeShapeType="1" noTextEdit="1"/>
                </p:cNvSpPr>
                <p:nvPr/>
              </p:nvSpPr>
              <p:spPr bwMode="auto">
                <a:xfrm>
                  <a:off x="1449186" y="3419594"/>
                  <a:ext cx="3276601" cy="1192212"/>
                </a:xfrm>
                <a:prstGeom prst="rect">
                  <a:avLst/>
                </a:prstGeom>
                <a:blipFill>
                  <a:blip r:embed="rId8"/>
                  <a:stretch>
                    <a:fillRect/>
                  </a:stretch>
                </a:blipFill>
                <a:ln>
                  <a:noFill/>
                </a:ln>
                <a:effectLst/>
              </p:spPr>
              <p:txBody>
                <a:bodyPr/>
                <a:lstStyle/>
                <a:p>
                  <a:r>
                    <a:rPr lang="en-US">
                      <a:noFill/>
                    </a:rPr>
                    <a:t> </a:t>
                  </a:r>
                </a:p>
              </p:txBody>
            </p:sp>
          </mc:Fallback>
        </mc:AlternateContent>
      </p:grpSp>
      <p:sp>
        <p:nvSpPr>
          <p:cNvPr id="49" name="Text Box 13">
            <a:extLst>
              <a:ext uri="{FF2B5EF4-FFF2-40B4-BE49-F238E27FC236}">
                <a16:creationId xmlns="" xmlns:a16="http://schemas.microsoft.com/office/drawing/2014/main" id="{ACD331CD-52BD-1945-8049-BCC169400DFC}"/>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latin typeface="Times New Roman" pitchFamily="18" charset="0"/>
                <a:cs typeface="Times New Roman" pitchFamily="18" charset="0"/>
              </a:rPr>
              <a:t>1. Khái niệm gia tốc</a:t>
            </a:r>
          </a:p>
        </p:txBody>
      </p:sp>
    </p:spTree>
    <p:extLst>
      <p:ext uri="{BB962C8B-B14F-4D97-AF65-F5344CB8AC3E}">
        <p14:creationId xmlns:p14="http://schemas.microsoft.com/office/powerpoint/2010/main" val="2588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 xmlns:a16="http://schemas.microsoft.com/office/drawing/2014/main" id="{264824D7-76C4-EDAB-D48C-016D55C55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 xmlns:a16="http://schemas.microsoft.com/office/drawing/2014/main" id="{A0246E97-8AB6-05C8-7C52-55D37047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 xmlns:a16="http://schemas.microsoft.com/office/drawing/2014/main" id="{5FBFD8EE-4B55-22F5-CF52-77571973E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Times New Roman" pitchFamily="18" charset="0"/>
                <a:cs typeface="Times New Roman" pitchFamily="18" charset="0"/>
              </a:rPr>
              <a:t>Một xe máy đang chuyển động thẳng với vận tốc 10 m/s thì tăng tốc. Sau 5 s đạt vận tốc 12 m/s.</a:t>
            </a:r>
          </a:p>
          <a:p>
            <a:pPr marL="457200" indent="-457200">
              <a:buAutoNum type="alphaLcParenR"/>
            </a:pPr>
            <a:r>
              <a:rPr lang="en-US" sz="2500">
                <a:latin typeface="Times New Roman" pitchFamily="18" charset="0"/>
                <a:cs typeface="Times New Roman" pitchFamily="18" charset="0"/>
              </a:rPr>
              <a:t>Tính gia tốc của xe. </a:t>
            </a:r>
          </a:p>
          <a:p>
            <a:pPr marL="457200" indent="-457200">
              <a:buAutoNum type="alphaLcParenR"/>
            </a:pPr>
            <a:r>
              <a:rPr lang="en-US" sz="2500">
                <a:latin typeface="Times New Roman" pitchFamily="18" charset="0"/>
                <a:cs typeface="Times New Roman" pitchFamily="18"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latin typeface="Times New Roman" pitchFamily="18" charset="0"/>
                <a:cs typeface="Times New Roman" pitchFamily="18" charset="0"/>
              </a:rPr>
              <a:t>2. Bài tập ví dụ</a:t>
            </a:r>
          </a:p>
        </p:txBody>
      </p:sp>
      <p:pic>
        <p:nvPicPr>
          <p:cNvPr id="22" name="Picture 21" descr="A person riding a motorcycle&#10;&#10;Description automatically generated">
            <a:extLst>
              <a:ext uri="{FF2B5EF4-FFF2-40B4-BE49-F238E27FC236}">
                <a16:creationId xmlns="" xmlns:a16="http://schemas.microsoft.com/office/drawing/2014/main" id="{F478DC09-CC42-2C9C-B652-E7B61082B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428999"/>
            <a:ext cx="4915298" cy="3276865"/>
          </a:xfrm>
          <a:prstGeom prst="rect">
            <a:avLst/>
          </a:prstGeom>
          <a:ln>
            <a:noFill/>
          </a:ln>
          <a:effectLst>
            <a:softEdge rad="112500"/>
          </a:effectLst>
        </p:spPr>
      </p:pic>
    </p:spTree>
    <p:extLst>
      <p:ext uri="{BB962C8B-B14F-4D97-AF65-F5344CB8AC3E}">
        <p14:creationId xmlns:p14="http://schemas.microsoft.com/office/powerpoint/2010/main" val="420686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3798</TotalTime>
  <Words>1495</Words>
  <Application>Microsoft Office PowerPoint</Application>
  <PresentationFormat>Custom</PresentationFormat>
  <Paragraphs>201</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vt:lpstr>
      <vt:lpstr>PowerPoint Presentation</vt:lpstr>
      <vt:lpstr>Câu 3</vt:lpstr>
      <vt:lpstr>Luyện tập</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cp:lastModifiedBy>
  <cp:revision>266</cp:revision>
  <dcterms:created xsi:type="dcterms:W3CDTF">2007-10-27T08:09:53Z</dcterms:created>
  <dcterms:modified xsi:type="dcterms:W3CDTF">2022-08-06T14:36:45Z</dcterms:modified>
</cp:coreProperties>
</file>