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5"/>
  </p:notesMasterIdLst>
  <p:sldIdLst>
    <p:sldId id="1315" r:id="rId2"/>
    <p:sldId id="1165" r:id="rId3"/>
    <p:sldId id="1234" r:id="rId4"/>
    <p:sldId id="1248" r:id="rId5"/>
    <p:sldId id="1072" r:id="rId6"/>
    <p:sldId id="1288" r:id="rId7"/>
    <p:sldId id="1294" r:id="rId8"/>
    <p:sldId id="1295" r:id="rId9"/>
    <p:sldId id="1296" r:id="rId10"/>
    <p:sldId id="1297" r:id="rId11"/>
    <p:sldId id="1299" r:id="rId12"/>
    <p:sldId id="1300" r:id="rId13"/>
    <p:sldId id="1301" r:id="rId14"/>
    <p:sldId id="1303" r:id="rId15"/>
    <p:sldId id="1304" r:id="rId16"/>
    <p:sldId id="1314" r:id="rId17"/>
    <p:sldId id="1307" r:id="rId18"/>
    <p:sldId id="1308" r:id="rId19"/>
    <p:sldId id="1309" r:id="rId20"/>
    <p:sldId id="1310" r:id="rId21"/>
    <p:sldId id="1311" r:id="rId22"/>
    <p:sldId id="1312" r:id="rId23"/>
    <p:sldId id="13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33CCFF"/>
    <a:srgbClr val="FFFF00"/>
    <a:srgbClr val="009900"/>
    <a:srgbClr val="006600"/>
    <a:srgbClr val="FF6600"/>
    <a:srgbClr val="0000FF"/>
    <a:srgbClr val="FFFFFF"/>
    <a:srgbClr val="3333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0039" autoAdjust="0"/>
  </p:normalViewPr>
  <p:slideViewPr>
    <p:cSldViewPr>
      <p:cViewPr varScale="1">
        <p:scale>
          <a:sx n="55" d="100"/>
          <a:sy n="55" d="100"/>
        </p:scale>
        <p:origin x="96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87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1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12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3F7EE-1C16-BF97-F162-6D68F5828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" y="32288"/>
            <a:ext cx="12166666" cy="68257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EA16B06-757F-15DF-E268-D83DBF93E692}"/>
              </a:ext>
            </a:extLst>
          </p:cNvPr>
          <p:cNvGrpSpPr/>
          <p:nvPr/>
        </p:nvGrpSpPr>
        <p:grpSpPr>
          <a:xfrm>
            <a:off x="-167046" y="914400"/>
            <a:ext cx="12335236" cy="953453"/>
            <a:chOff x="-143236" y="3199842"/>
            <a:chExt cx="12335236" cy="953453"/>
          </a:xfrm>
        </p:grpSpPr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3C19A6A4-117C-2667-2D02-1558A936C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199842"/>
              <a:ext cx="12192000" cy="929827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txBody>
            <a:bodyPr wrap="none" lIns="90000" tIns="46800" rIns="90000" bIns="46800" anchor="ctr"/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E410B96B-DEEC-7E2C-F41D-D9B6962B5B4A}"/>
                </a:ext>
              </a:extLst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286000" y="3199842"/>
              <a:ext cx="8250056" cy="95345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5000" b="1" dirty="0" err="1">
                  <a:solidFill>
                    <a:srgbClr val="7030A0"/>
                  </a:solidFill>
                  <a:ea typeface="ＭＳ Ｐゴシック" panose="020B0600070205080204" pitchFamily="50" charset="-128"/>
                </a:rPr>
                <a:t>Tốc</a:t>
              </a:r>
              <a:r>
                <a:rPr lang="en-US" altLang="en-US" sz="5000" b="1" dirty="0">
                  <a:solidFill>
                    <a:srgbClr val="7030A0"/>
                  </a:solidFill>
                  <a:ea typeface="ＭＳ Ｐゴシック" panose="020B0600070205080204" pitchFamily="50" charset="-128"/>
                </a:rPr>
                <a:t> </a:t>
              </a:r>
              <a:r>
                <a:rPr lang="en-US" altLang="en-US" sz="5000" b="1" dirty="0" err="1">
                  <a:solidFill>
                    <a:srgbClr val="7030A0"/>
                  </a:solidFill>
                  <a:ea typeface="ＭＳ Ｐゴシック" panose="020B0600070205080204" pitchFamily="50" charset="-128"/>
                </a:rPr>
                <a:t>độ</a:t>
              </a:r>
              <a:r>
                <a:rPr lang="en-US" altLang="en-US" sz="5000" b="1" dirty="0">
                  <a:solidFill>
                    <a:srgbClr val="7030A0"/>
                  </a:solidFill>
                  <a:ea typeface="ＭＳ Ｐゴシック" panose="020B0600070205080204" pitchFamily="50" charset="-128"/>
                </a:rPr>
                <a:t> </a:t>
              </a:r>
              <a:r>
                <a:rPr lang="en-US" altLang="en-US" sz="5000" b="1" dirty="0" err="1">
                  <a:solidFill>
                    <a:srgbClr val="7030A0"/>
                  </a:solidFill>
                  <a:ea typeface="ＭＳ Ｐゴシック" panose="020B0600070205080204" pitchFamily="50" charset="-128"/>
                </a:rPr>
                <a:t>và</a:t>
              </a:r>
              <a:r>
                <a:rPr lang="en-US" altLang="en-US" sz="5000" b="1" dirty="0">
                  <a:solidFill>
                    <a:srgbClr val="7030A0"/>
                  </a:solidFill>
                  <a:ea typeface="ＭＳ Ｐゴシック" panose="020B0600070205080204" pitchFamily="50" charset="-128"/>
                </a:rPr>
                <a:t> </a:t>
              </a:r>
              <a:r>
                <a:rPr lang="en-US" altLang="en-US" sz="5000" b="1" dirty="0" err="1">
                  <a:solidFill>
                    <a:srgbClr val="7030A0"/>
                  </a:solidFill>
                  <a:ea typeface="ＭＳ Ｐゴシック" panose="020B0600070205080204" pitchFamily="50" charset="-128"/>
                </a:rPr>
                <a:t>vận</a:t>
              </a:r>
              <a:r>
                <a:rPr lang="en-US" altLang="en-US" sz="5000" b="1" dirty="0">
                  <a:solidFill>
                    <a:srgbClr val="7030A0"/>
                  </a:solidFill>
                  <a:ea typeface="ＭＳ Ｐゴシック" panose="020B0600070205080204" pitchFamily="50" charset="-128"/>
                </a:rPr>
                <a:t> </a:t>
              </a:r>
              <a:r>
                <a:rPr lang="en-US" altLang="en-US" sz="5000" b="1" dirty="0" err="1">
                  <a:solidFill>
                    <a:srgbClr val="7030A0"/>
                  </a:solidFill>
                  <a:ea typeface="ＭＳ Ｐゴシック" panose="020B0600070205080204" pitchFamily="50" charset="-128"/>
                </a:rPr>
                <a:t>tốc</a:t>
              </a:r>
              <a:endParaRPr lang="en-US" altLang="en-US" sz="5000" b="1" dirty="0">
                <a:solidFill>
                  <a:srgbClr val="7030A0"/>
                </a:solidFill>
              </a:endParaRP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5EAA1E7F-A39B-3955-8364-F6BE0C21040E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-143236" y="3199842"/>
              <a:ext cx="2067910" cy="6469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851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3378440" cy="708275"/>
              <a:chOff x="587624" y="3377549"/>
              <a:chExt cx="173973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173973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7" y="1151173"/>
            <a:ext cx="11506200" cy="197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800100" y="1241860"/>
            <a:ext cx="10363200" cy="88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tốc độ và thời gian chuyển động nhưng chưa biết hướng chuyển động thì chưa thể xác định được vị trí của vật.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E0D1A429-78A8-4E2F-B9FE-0338F93F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9508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Vận tốc trung bình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E54D5C-090E-34B5-5E6F-42D77EC4D2A7}"/>
              </a:ext>
            </a:extLst>
          </p:cNvPr>
          <p:cNvSpPr txBox="1"/>
          <p:nvPr/>
        </p:nvSpPr>
        <p:spPr>
          <a:xfrm>
            <a:off x="5833397" y="5083578"/>
            <a:ext cx="58674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Symbol" panose="05050102010706020507" pitchFamily="18" charset="2"/>
              <a:buChar char="®"/>
            </a:pP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Phải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chỉ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rõ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hướng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Dự báo trong 24 giờ tới, </a:t>
            </a:r>
            <a:r>
              <a:rPr lang="vi-VN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 di chuyển theo hướng tây bắc</a:t>
            </a: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, mỗi giờ đi được 10-15km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2DC475-80FA-C6FF-C2DF-15FE8FF5B1C9}"/>
              </a:ext>
            </a:extLst>
          </p:cNvPr>
          <p:cNvSpPr txBox="1"/>
          <p:nvPr/>
        </p:nvSpPr>
        <p:spPr>
          <a:xfrm>
            <a:off x="6150897" y="3319059"/>
            <a:ext cx="53675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F82BC3-5535-FC48-15CE-170DF58CB7E0}"/>
              </a:ext>
            </a:extLst>
          </p:cNvPr>
          <p:cNvSpPr txBox="1"/>
          <p:nvPr/>
        </p:nvSpPr>
        <p:spPr>
          <a:xfrm>
            <a:off x="914400" y="2167823"/>
            <a:ext cx="9753600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tốc độ, thời gian chuyển động và hướng chuyển động của vật thì có thể xác định được vị trí của vật.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783D79D-2040-5530-FDA5-E13212D6D5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9" y="3227802"/>
            <a:ext cx="5367594" cy="324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389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  <p:bldP spid="21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99432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58277"/>
            <a:ext cx="10573025" cy="89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người đi xe máy đi từ ngã tư với tốc độ trung bình 30 km/h theo hướng Bắc. Sau 3 phút người đó đến vị trí nào trên hình?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DFA21F1-F1C7-A42F-DF06-F69FB86BA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" t="11482" r="3334" b="8518"/>
          <a:stretch/>
        </p:blipFill>
        <p:spPr>
          <a:xfrm rot="5400000">
            <a:off x="3897885" y="2699007"/>
            <a:ext cx="4645299" cy="29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79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68952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43" y="767137"/>
            <a:ext cx="10573025" cy="4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6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em biểu thức nào sau đây xác định giá trị vận tốc? Tại sao?</a:t>
            </a:r>
            <a:endParaRPr lang="en-US" sz="26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7" name="Picture 5" descr="empty-blue-rectangle">
            <a:extLst>
              <a:ext uri="{FF2B5EF4-FFF2-40B4-BE49-F238E27FC236}">
                <a16:creationId xmlns:a16="http://schemas.microsoft.com/office/drawing/2014/main" id="{F1E3795E-1CD2-F97F-AF7D-1DDD15F2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96094"/>
            <a:ext cx="1990246" cy="116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empty-blue-rectangle">
            <a:extLst>
              <a:ext uri="{FF2B5EF4-FFF2-40B4-BE49-F238E27FC236}">
                <a16:creationId xmlns:a16="http://schemas.microsoft.com/office/drawing/2014/main" id="{BBE93CE7-D309-8A68-ACE0-66AD82A6F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796094"/>
            <a:ext cx="1990246" cy="116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empty-blue-rectangle">
            <a:extLst>
              <a:ext uri="{FF2B5EF4-FFF2-40B4-BE49-F238E27FC236}">
                <a16:creationId xmlns:a16="http://schemas.microsoft.com/office/drawing/2014/main" id="{1EFAE84E-EEA0-8D02-B007-E8FC3AF24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94136"/>
            <a:ext cx="1990246" cy="116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empty-blue-rectangle">
            <a:extLst>
              <a:ext uri="{FF2B5EF4-FFF2-40B4-BE49-F238E27FC236}">
                <a16:creationId xmlns:a16="http://schemas.microsoft.com/office/drawing/2014/main" id="{3CF84767-FD1C-FE08-A37C-8F1869DB3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22489"/>
            <a:ext cx="1990246" cy="116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F946479-8A0A-AD80-06C7-8648D28CAD8B}"/>
                  </a:ext>
                </a:extLst>
              </p:cNvPr>
              <p:cNvSpPr txBox="1"/>
              <p:nvPr/>
            </p:nvSpPr>
            <p:spPr>
              <a:xfrm>
                <a:off x="3619057" y="1890915"/>
                <a:ext cx="1446914" cy="813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5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F946479-8A0A-AD80-06C7-8648D28CA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057" y="1890915"/>
                <a:ext cx="1446914" cy="813108"/>
              </a:xfrm>
              <a:prstGeom prst="rect">
                <a:avLst/>
              </a:prstGeom>
              <a:blipFill>
                <a:blip r:embed="rId5"/>
                <a:stretch>
                  <a:fillRect l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0CBA20D-AF1D-A2E5-CB74-0739DA816BA4}"/>
                  </a:ext>
                </a:extLst>
              </p:cNvPr>
              <p:cNvSpPr txBox="1"/>
              <p:nvPr/>
            </p:nvSpPr>
            <p:spPr>
              <a:xfrm>
                <a:off x="7773286" y="1947954"/>
                <a:ext cx="1446914" cy="630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r>
                      <a:rPr lang="en-U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3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endParaRPr lang="en-US" sz="35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0CBA20D-AF1D-A2E5-CB74-0739DA816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286" y="1947954"/>
                <a:ext cx="1446914" cy="630942"/>
              </a:xfrm>
              <a:prstGeom prst="rect">
                <a:avLst/>
              </a:prstGeom>
              <a:blipFill>
                <a:blip r:embed="rId6"/>
                <a:stretch>
                  <a:fillRect l="-7563" b="-16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A61DC5-39A8-2D66-C8CA-4C1A4239297D}"/>
                  </a:ext>
                </a:extLst>
              </p:cNvPr>
              <p:cNvSpPr txBox="1"/>
              <p:nvPr/>
            </p:nvSpPr>
            <p:spPr>
              <a:xfrm>
                <a:off x="3619057" y="3996902"/>
                <a:ext cx="1446914" cy="8681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5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3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3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50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A61DC5-39A8-2D66-C8CA-4C1A42392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057" y="3996902"/>
                <a:ext cx="1446914" cy="868123"/>
              </a:xfrm>
              <a:prstGeom prst="rect">
                <a:avLst/>
              </a:prstGeom>
              <a:blipFill>
                <a:blip r:embed="rId7"/>
                <a:stretch>
                  <a:fillRect l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E31C4A-3D20-4441-0E3D-0C6548F27D83}"/>
                  </a:ext>
                </a:extLst>
              </p:cNvPr>
              <p:cNvSpPr txBox="1"/>
              <p:nvPr/>
            </p:nvSpPr>
            <p:spPr>
              <a:xfrm>
                <a:off x="7773286" y="4100561"/>
                <a:ext cx="1446914" cy="630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6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  </a:t>
                </a:r>
                <a14:m>
                  <m:oMath xmlns:m="http://schemas.openxmlformats.org/officeDocument/2006/math">
                    <m:r>
                      <a:rPr lang="en-US" sz="3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3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endParaRPr lang="en-US" sz="350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E31C4A-3D20-4441-0E3D-0C6548F27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286" y="4100561"/>
                <a:ext cx="1446914" cy="630942"/>
              </a:xfrm>
              <a:prstGeom prst="rect">
                <a:avLst/>
              </a:prstGeom>
              <a:blipFill>
                <a:blip r:embed="rId8"/>
                <a:stretch>
                  <a:fillRect l="-7563" b="-16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800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3378440" cy="708275"/>
              <a:chOff x="587624" y="3377549"/>
              <a:chExt cx="173973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173973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7" y="1151173"/>
            <a:ext cx="11506200" cy="215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224933-9386-4EF8-83D5-7F9F847973BE}"/>
                  </a:ext>
                </a:extLst>
              </p:cNvPr>
              <p:cNvSpPr txBox="1"/>
              <p:nvPr/>
            </p:nvSpPr>
            <p:spPr>
              <a:xfrm>
                <a:off x="800100" y="1241860"/>
                <a:ext cx="10629900" cy="1830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500"/>
                  </a:spcAft>
                  <a:buFont typeface="Wingdings" panose="05000000000000000000" pitchFamily="2" charset="2"/>
                  <a:buChar char="v"/>
                </a:pP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chậm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42900" marR="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500"/>
                  </a:spcAft>
                  <a:buFont typeface="Wingdings" panose="05000000000000000000" pitchFamily="2" charset="2"/>
                  <a:buChar char="v"/>
                </a:pP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endParaRPr lang="en-US" sz="2500" dirty="0">
                  <a:effectLst/>
                  <a:latin typeface="Calibri" panose="020F0502020204030204" pitchFamily="34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224933-9386-4EF8-83D5-7F9F84797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1241860"/>
                <a:ext cx="10629900" cy="1830886"/>
              </a:xfrm>
              <a:prstGeom prst="rect">
                <a:avLst/>
              </a:prstGeom>
              <a:blipFill>
                <a:blip r:embed="rId5"/>
                <a:stretch>
                  <a:fillRect l="-803" t="-3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13">
            <a:extLst>
              <a:ext uri="{FF2B5EF4-FFF2-40B4-BE49-F238E27FC236}">
                <a16:creationId xmlns:a16="http://schemas.microsoft.com/office/drawing/2014/main" id="{E0D1A429-78A8-4E2F-B9FE-0338F93F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9508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Vận tốc trung bình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83DFE-D758-A4BB-B28A-A5FBF8F0F3CA}"/>
              </a:ext>
            </a:extLst>
          </p:cNvPr>
          <p:cNvGrpSpPr/>
          <p:nvPr/>
        </p:nvGrpSpPr>
        <p:grpSpPr>
          <a:xfrm>
            <a:off x="4085089" y="3429000"/>
            <a:ext cx="2362200" cy="1274703"/>
            <a:chOff x="8076716" y="3452482"/>
            <a:chExt cx="2310296" cy="1252079"/>
          </a:xfrm>
        </p:grpSpPr>
        <p:pic>
          <p:nvPicPr>
            <p:cNvPr id="19" name="Picture 18" descr="empty-red-rectangle">
              <a:extLst>
                <a:ext uri="{FF2B5EF4-FFF2-40B4-BE49-F238E27FC236}">
                  <a16:creationId xmlns:a16="http://schemas.microsoft.com/office/drawing/2014/main" id="{C2EC534A-B912-2C09-E505-751DDB1CE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2310296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Object 18">
                  <a:extLst>
                    <a:ext uri="{FF2B5EF4-FFF2-40B4-BE49-F238E27FC236}">
                      <a16:creationId xmlns:a16="http://schemas.microsoft.com/office/drawing/2014/main" id="{40315227-11B6-EC46-BE01-37AF10FE0243}"/>
                    </a:ext>
                  </a:extLst>
                </p:cNvPr>
                <p:cNvSpPr txBox="1"/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  <m:r>
                          <a:rPr lang="en-US" sz="3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0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e>
                            </m:acc>
                          </m:num>
                          <m:den>
                            <m: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</m:oMath>
                    </m:oMathPara>
                  </a14:m>
                  <a:endParaRPr lang="en-US" sz="3000" b="1"/>
                </a:p>
              </p:txBody>
            </p:sp>
          </mc:Choice>
          <mc:Fallback xmlns="">
            <p:sp>
              <p:nvSpPr>
                <p:cNvPr id="20" name="Object 18">
                  <a:extLst>
                    <a:ext uri="{FF2B5EF4-FFF2-40B4-BE49-F238E27FC236}">
                      <a16:creationId xmlns:a16="http://schemas.microsoft.com/office/drawing/2014/main" id="{40315227-11B6-EC46-BE01-37AF10FE02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D759D1-F858-7C19-AF6E-395C67F4DB94}"/>
              </a:ext>
            </a:extLst>
          </p:cNvPr>
          <p:cNvGrpSpPr/>
          <p:nvPr/>
        </p:nvGrpSpPr>
        <p:grpSpPr>
          <a:xfrm>
            <a:off x="3879885" y="5035817"/>
            <a:ext cx="3665688" cy="1274703"/>
            <a:chOff x="8076716" y="3452482"/>
            <a:chExt cx="2082614" cy="1252079"/>
          </a:xfrm>
        </p:grpSpPr>
        <p:pic>
          <p:nvPicPr>
            <p:cNvPr id="25" name="Picture 24" descr="empty-red-rectangle">
              <a:extLst>
                <a:ext uri="{FF2B5EF4-FFF2-40B4-BE49-F238E27FC236}">
                  <a16:creationId xmlns:a16="http://schemas.microsoft.com/office/drawing/2014/main" id="{29942E6C-A47E-4F69-46CB-BBDE01CAD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1648241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bject 18">
                  <a:extLst>
                    <a:ext uri="{FF2B5EF4-FFF2-40B4-BE49-F238E27FC236}">
                      <a16:creationId xmlns:a16="http://schemas.microsoft.com/office/drawing/2014/main" id="{67AEA317-FDD9-BF40-0C77-54AB4C6788F8}"/>
                    </a:ext>
                  </a:extLst>
                </p:cNvPr>
                <p:cNvSpPr txBox="1"/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  <m:r>
                          <a:rPr lang="en-US" sz="3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</m:t>
                                </m:r>
                                <m:r>
                                  <a:rPr lang="en-US" sz="30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𝒅</m:t>
                                </m:r>
                              </m:e>
                            </m:acc>
                          </m:num>
                          <m:den>
                            <m: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</m:t>
                            </m:r>
                            <m: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</m:oMath>
                    </m:oMathPara>
                  </a14:m>
                  <a:endParaRPr lang="en-US" sz="3000" b="1"/>
                </a:p>
              </p:txBody>
            </p:sp>
          </mc:Choice>
          <mc:Fallback xmlns="">
            <p:sp>
              <p:nvSpPr>
                <p:cNvPr id="26" name="Object 18">
                  <a:extLst>
                    <a:ext uri="{FF2B5EF4-FFF2-40B4-BE49-F238E27FC236}">
                      <a16:creationId xmlns:a16="http://schemas.microsoft.com/office/drawing/2014/main" id="{67AEA317-FDD9-BF40-0C77-54AB4C678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1F4D78A-373D-4C3A-6CDC-7ABAE7BBEC47}"/>
              </a:ext>
            </a:extLst>
          </p:cNvPr>
          <p:cNvSpPr txBox="1"/>
          <p:nvPr/>
        </p:nvSpPr>
        <p:spPr>
          <a:xfrm>
            <a:off x="1291919" y="5465222"/>
            <a:ext cx="2518081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có thể viết: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F8800B6-BF5D-977C-4D02-B23E90E6C3E0}"/>
                  </a:ext>
                </a:extLst>
              </p:cNvPr>
              <p:cNvSpPr txBox="1"/>
              <p:nvPr/>
            </p:nvSpPr>
            <p:spPr>
              <a:xfrm>
                <a:off x="7684697" y="5035817"/>
                <a:ext cx="3908119" cy="971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</m:t>
                        </m:r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𝒅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độ dịch chuyển trong thời gian</a:t>
                </a:r>
                <a:r>
                  <a:rPr lang="en-US" sz="2400" b="1">
                    <a:solidFill>
                      <a:srgbClr val="000000"/>
                    </a:solidFill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</m:oMath>
                </a14:m>
                <a:r>
                  <a:rPr lang="en-US" sz="2500"/>
                  <a:t>t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F8800B6-BF5D-977C-4D02-B23E90E6C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697" y="5035817"/>
                <a:ext cx="3908119" cy="971997"/>
              </a:xfrm>
              <a:prstGeom prst="rect">
                <a:avLst/>
              </a:prstGeom>
              <a:blipFill>
                <a:blip r:embed="rId9"/>
                <a:stretch>
                  <a:fillRect r="-4212" b="-1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54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3378440" cy="708275"/>
              <a:chOff x="587624" y="3377549"/>
              <a:chExt cx="173973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173973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46" y="3228778"/>
            <a:ext cx="10141258" cy="287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224933-9386-4EF8-83D5-7F9F847973BE}"/>
                  </a:ext>
                </a:extLst>
              </p:cNvPr>
              <p:cNvSpPr txBox="1"/>
              <p:nvPr/>
            </p:nvSpPr>
            <p:spPr>
              <a:xfrm>
                <a:off x="1872190" y="3356109"/>
                <a:ext cx="8674714" cy="2360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>
                  <a:lnSpc>
                    <a:spcPct val="107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n-US" sz="2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R="0">
                  <a:lnSpc>
                    <a:spcPct val="107000"/>
                  </a:lnSpc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pPr marL="342900" marR="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500"/>
                  </a:spcAft>
                  <a:buFontTx/>
                  <a:buChar char="-"/>
                </a:pP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42900" marR="0" indent="-342900">
                  <a:lnSpc>
                    <a:spcPct val="107000"/>
                  </a:lnSpc>
                  <a:spcBef>
                    <a:spcPts val="0"/>
                  </a:spcBef>
                  <a:spcAft>
                    <a:spcPts val="500"/>
                  </a:spcAft>
                  <a:buFontTx/>
                  <a:buChar char="-"/>
                </a:pP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5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5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500" dirty="0">
                  <a:effectLst/>
                  <a:latin typeface="Calibri" panose="020F0502020204030204" pitchFamily="34" charset="0"/>
                  <a:ea typeface="游明朝" panose="02020400000000000000" pitchFamily="18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224933-9386-4EF8-83D5-7F9F84797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90" y="3356109"/>
                <a:ext cx="8674714" cy="2360967"/>
              </a:xfrm>
              <a:prstGeom prst="rect">
                <a:avLst/>
              </a:prstGeom>
              <a:blipFill>
                <a:blip r:embed="rId5"/>
                <a:stretch>
                  <a:fillRect l="-1124" t="-2326" b="-4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13">
            <a:extLst>
              <a:ext uri="{FF2B5EF4-FFF2-40B4-BE49-F238E27FC236}">
                <a16:creationId xmlns:a16="http://schemas.microsoft.com/office/drawing/2014/main" id="{E0D1A429-78A8-4E2F-B9FE-0338F93F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9508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Vận tốc trung bình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D759D1-F858-7C19-AF6E-395C67F4DB94}"/>
              </a:ext>
            </a:extLst>
          </p:cNvPr>
          <p:cNvGrpSpPr/>
          <p:nvPr/>
        </p:nvGrpSpPr>
        <p:grpSpPr>
          <a:xfrm>
            <a:off x="2081527" y="1431425"/>
            <a:ext cx="3665688" cy="1274703"/>
            <a:chOff x="8076716" y="3452482"/>
            <a:chExt cx="2082614" cy="1252079"/>
          </a:xfrm>
        </p:grpSpPr>
        <p:pic>
          <p:nvPicPr>
            <p:cNvPr id="25" name="Picture 24" descr="empty-red-rectangle">
              <a:extLst>
                <a:ext uri="{FF2B5EF4-FFF2-40B4-BE49-F238E27FC236}">
                  <a16:creationId xmlns:a16="http://schemas.microsoft.com/office/drawing/2014/main" id="{29942E6C-A47E-4F69-46CB-BBDE01CAD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1648241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bject 18">
                  <a:extLst>
                    <a:ext uri="{FF2B5EF4-FFF2-40B4-BE49-F238E27FC236}">
                      <a16:creationId xmlns:a16="http://schemas.microsoft.com/office/drawing/2014/main" id="{67AEA317-FDD9-BF40-0C77-54AB4C6788F8}"/>
                    </a:ext>
                  </a:extLst>
                </p:cNvPr>
                <p:cNvSpPr txBox="1"/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  <m:r>
                          <a:rPr lang="en-US" sz="3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</m:t>
                                </m:r>
                                <m:r>
                                  <a:rPr lang="en-US" sz="30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𝒅</m:t>
                                </m:r>
                              </m:e>
                            </m:acc>
                          </m:num>
                          <m:den>
                            <m: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</m:t>
                            </m:r>
                            <m: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</m:oMath>
                    </m:oMathPara>
                  </a14:m>
                  <a:endParaRPr lang="en-US" sz="3000" b="1"/>
                </a:p>
              </p:txBody>
            </p:sp>
          </mc:Choice>
          <mc:Fallback xmlns="">
            <p:sp>
              <p:nvSpPr>
                <p:cNvPr id="26" name="Object 18">
                  <a:extLst>
                    <a:ext uri="{FF2B5EF4-FFF2-40B4-BE49-F238E27FC236}">
                      <a16:creationId xmlns:a16="http://schemas.microsoft.com/office/drawing/2014/main" id="{67AEA317-FDD9-BF40-0C77-54AB4C678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F8800B6-BF5D-977C-4D02-B23E90E6C3E0}"/>
                  </a:ext>
                </a:extLst>
              </p:cNvPr>
              <p:cNvSpPr txBox="1"/>
              <p:nvPr/>
            </p:nvSpPr>
            <p:spPr>
              <a:xfrm>
                <a:off x="5347031" y="1734131"/>
                <a:ext cx="5930569" cy="587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</m:t>
                        </m:r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𝒅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độ dịch chuyển trong thời gian</a:t>
                </a:r>
                <a:r>
                  <a:rPr lang="en-US" sz="2400" b="1">
                    <a:solidFill>
                      <a:srgbClr val="000000"/>
                    </a:solidFill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</m:oMath>
                </a14:m>
                <a:r>
                  <a:rPr lang="en-US" sz="2500"/>
                  <a:t>t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F8800B6-BF5D-977C-4D02-B23E90E6C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031" y="1734131"/>
                <a:ext cx="5930569" cy="587277"/>
              </a:xfrm>
              <a:prstGeom prst="rect">
                <a:avLst/>
              </a:prstGeom>
              <a:blipFill>
                <a:blip r:embed="rId8"/>
                <a:stretch>
                  <a:fillRect b="-23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915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3378440" cy="708275"/>
              <a:chOff x="587624" y="3377549"/>
              <a:chExt cx="173973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173973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2" y="1224227"/>
            <a:ext cx="11261856" cy="14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224933-9386-4EF8-83D5-7F9F847973BE}"/>
                  </a:ext>
                </a:extLst>
              </p:cNvPr>
              <p:cNvSpPr txBox="1"/>
              <p:nvPr/>
            </p:nvSpPr>
            <p:spPr>
              <a:xfrm>
                <a:off x="1066046" y="1427881"/>
                <a:ext cx="925225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: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224933-9386-4EF8-83D5-7F9F84797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046" y="1427881"/>
                <a:ext cx="9252258" cy="954107"/>
              </a:xfrm>
              <a:prstGeom prst="rect">
                <a:avLst/>
              </a:prstGeom>
              <a:blipFill>
                <a:blip r:embed="rId5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13">
            <a:extLst>
              <a:ext uri="{FF2B5EF4-FFF2-40B4-BE49-F238E27FC236}">
                <a16:creationId xmlns:a16="http://schemas.microsoft.com/office/drawing/2014/main" id="{E0D1A429-78A8-4E2F-B9FE-0338F93F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9508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Vận tốc tức thời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AD759D1-F858-7C19-AF6E-395C67F4DB94}"/>
              </a:ext>
            </a:extLst>
          </p:cNvPr>
          <p:cNvGrpSpPr/>
          <p:nvPr/>
        </p:nvGrpSpPr>
        <p:grpSpPr>
          <a:xfrm>
            <a:off x="2430312" y="3277398"/>
            <a:ext cx="3665688" cy="1274703"/>
            <a:chOff x="8076716" y="3452482"/>
            <a:chExt cx="2082614" cy="1252079"/>
          </a:xfrm>
        </p:grpSpPr>
        <p:pic>
          <p:nvPicPr>
            <p:cNvPr id="25" name="Picture 24" descr="empty-red-rectangle">
              <a:extLst>
                <a:ext uri="{FF2B5EF4-FFF2-40B4-BE49-F238E27FC236}">
                  <a16:creationId xmlns:a16="http://schemas.microsoft.com/office/drawing/2014/main" id="{29942E6C-A47E-4F69-46CB-BBDE01CAD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1648241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Object 18">
                  <a:extLst>
                    <a:ext uri="{FF2B5EF4-FFF2-40B4-BE49-F238E27FC236}">
                      <a16:creationId xmlns:a16="http://schemas.microsoft.com/office/drawing/2014/main" id="{67AEA317-FDD9-BF40-0C77-54AB4C6788F8}"/>
                    </a:ext>
                  </a:extLst>
                </p:cNvPr>
                <p:cNvSpPr txBox="1"/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e>
                        </m:acc>
                        <m:r>
                          <a:rPr lang="en-US" sz="3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000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</m:t>
                                </m:r>
                                <m:r>
                                  <a:rPr lang="en-US" sz="3000" b="1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𝒅</m:t>
                                </m:r>
                              </m:e>
                            </m:acc>
                          </m:num>
                          <m:den>
                            <m: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</m:t>
                            </m:r>
                            <m:r>
                              <a:rPr lang="en-US" sz="3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</m:oMath>
                    </m:oMathPara>
                  </a14:m>
                  <a:endParaRPr lang="en-US" sz="3000" b="1" dirty="0"/>
                </a:p>
              </p:txBody>
            </p:sp>
          </mc:Choice>
          <mc:Fallback xmlns="">
            <p:sp>
              <p:nvSpPr>
                <p:cNvPr id="26" name="Object 18">
                  <a:extLst>
                    <a:ext uri="{FF2B5EF4-FFF2-40B4-BE49-F238E27FC236}">
                      <a16:creationId xmlns:a16="http://schemas.microsoft.com/office/drawing/2014/main" id="{67AEA317-FDD9-BF40-0C77-54AB4C678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426195" y="3498290"/>
                  <a:ext cx="1733135" cy="116046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F8800B6-BF5D-977C-4D02-B23E90E6C3E0}"/>
                  </a:ext>
                </a:extLst>
              </p:cNvPr>
              <p:cNvSpPr txBox="1"/>
              <p:nvPr/>
            </p:nvSpPr>
            <p:spPr>
              <a:xfrm>
                <a:off x="5105400" y="3651621"/>
                <a:ext cx="3733800" cy="513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t</m:t>
                    </m:r>
                  </m:oMath>
                </a14:m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rất</a:t>
                </a:r>
                <a:r>
                  <a:rPr lang="en-US" sz="2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endParaRPr lang="en-US" sz="2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F8800B6-BF5D-977C-4D02-B23E90E6C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651621"/>
                <a:ext cx="3733800" cy="513282"/>
              </a:xfrm>
              <a:prstGeom prst="rect">
                <a:avLst/>
              </a:prstGeom>
              <a:blipFill>
                <a:blip r:embed="rId8"/>
                <a:stretch>
                  <a:fillRect t="-3571" b="-2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191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80768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345" y="783677"/>
            <a:ext cx="10150256" cy="178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 A đi học từ nhà đến trường theo lộ trình ABC. Biết bạn A đi đoạn đường AB = 400 m hết 6 phút, đoạn đường BC= 300 m hết 4 phút</a:t>
            </a:r>
          </a:p>
          <a:p>
            <a:pPr algn="ctr">
              <a:lnSpc>
                <a:spcPct val="107000"/>
              </a:lnSpc>
              <a:spcAft>
                <a:spcPts val="5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 định tốc độ trung bình và vận tốc trung bình của bạn A khi đi từ nhà đến trường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71CC647-5C6D-8A21-EA5D-D13586FE1090}"/>
              </a:ext>
            </a:extLst>
          </p:cNvPr>
          <p:cNvGrpSpPr/>
          <p:nvPr/>
        </p:nvGrpSpPr>
        <p:grpSpPr>
          <a:xfrm>
            <a:off x="2743200" y="2896457"/>
            <a:ext cx="6146805" cy="3816295"/>
            <a:chOff x="5156198" y="2591360"/>
            <a:chExt cx="6146805" cy="381629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0466714-1D80-FE48-9F11-7B8A1635524B}"/>
                </a:ext>
              </a:extLst>
            </p:cNvPr>
            <p:cNvGrpSpPr/>
            <p:nvPr/>
          </p:nvGrpSpPr>
          <p:grpSpPr>
            <a:xfrm>
              <a:off x="5156198" y="2591360"/>
              <a:ext cx="6146805" cy="3816295"/>
              <a:chOff x="5156198" y="2591360"/>
              <a:chExt cx="6146805" cy="3816295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555871D-1C68-3F9A-0802-4677F748FB93}"/>
                  </a:ext>
                </a:extLst>
              </p:cNvPr>
              <p:cNvSpPr/>
              <p:nvPr/>
            </p:nvSpPr>
            <p:spPr>
              <a:xfrm>
                <a:off x="5181600" y="2591360"/>
                <a:ext cx="6096001" cy="381629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728FF49-5315-36DF-9666-04CB267ABFC0}"/>
                  </a:ext>
                </a:extLst>
              </p:cNvPr>
              <p:cNvSpPr/>
              <p:nvPr/>
            </p:nvSpPr>
            <p:spPr>
              <a:xfrm>
                <a:off x="5156198" y="3377641"/>
                <a:ext cx="6096001" cy="660959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1CFD085-3B49-EF8C-0D3E-1592803EFFE6}"/>
                  </a:ext>
                </a:extLst>
              </p:cNvPr>
              <p:cNvSpPr/>
              <p:nvPr/>
            </p:nvSpPr>
            <p:spPr>
              <a:xfrm>
                <a:off x="5207002" y="5105400"/>
                <a:ext cx="6096001" cy="71120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3AFCDF7-11DF-15EE-BBE2-03C8BFDB2E1B}"/>
                  </a:ext>
                </a:extLst>
              </p:cNvPr>
              <p:cNvSpPr/>
              <p:nvPr/>
            </p:nvSpPr>
            <p:spPr>
              <a:xfrm rot="5400000">
                <a:off x="7403820" y="4368521"/>
                <a:ext cx="2413560" cy="4572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54CFC5F0-F8BE-C025-C1F1-E6EFFCC8404A}"/>
                  </a:ext>
                </a:extLst>
              </p:cNvPr>
              <p:cNvCxnSpPr>
                <a:stCxn id="56" idx="1"/>
              </p:cNvCxnSpPr>
              <p:nvPr/>
            </p:nvCxnSpPr>
            <p:spPr>
              <a:xfrm flipV="1">
                <a:off x="5156198" y="3708120"/>
                <a:ext cx="6146805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26F50BF-0EF9-BB2B-141B-68B701562F8D}"/>
                  </a:ext>
                </a:extLst>
              </p:cNvPr>
              <p:cNvCxnSpPr>
                <a:cxnSpLocks/>
                <a:stCxn id="57" idx="1"/>
                <a:endCxn id="57" idx="3"/>
              </p:cNvCxnSpPr>
              <p:nvPr/>
            </p:nvCxnSpPr>
            <p:spPr>
              <a:xfrm>
                <a:off x="5207002" y="5461001"/>
                <a:ext cx="6096001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C1817F1-D992-62F1-9876-5773055D93D9}"/>
                  </a:ext>
                </a:extLst>
              </p:cNvPr>
              <p:cNvSpPr txBox="1"/>
              <p:nvPr/>
            </p:nvSpPr>
            <p:spPr>
              <a:xfrm>
                <a:off x="5608622" y="5251675"/>
                <a:ext cx="1336898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</a:t>
                </a:r>
                <a:endParaRPr lang="en-US" sz="2500" b="1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4AC7B4F-E7EE-476F-CC82-AAB514895739}"/>
                  </a:ext>
                </a:extLst>
              </p:cNvPr>
              <p:cNvSpPr txBox="1"/>
              <p:nvPr/>
            </p:nvSpPr>
            <p:spPr>
              <a:xfrm>
                <a:off x="8610600" y="5197352"/>
                <a:ext cx="609600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</a:t>
                </a:r>
                <a:endParaRPr lang="en-US" sz="2500" b="1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F7D42B1-BCD6-7BC3-DE07-65BE0F3DCE55}"/>
                  </a:ext>
                </a:extLst>
              </p:cNvPr>
              <p:cNvSpPr txBox="1"/>
              <p:nvPr/>
            </p:nvSpPr>
            <p:spPr>
              <a:xfrm>
                <a:off x="8724900" y="3368996"/>
                <a:ext cx="609600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5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</a:t>
                </a:r>
                <a:endParaRPr lang="en-US" sz="2500" b="1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32A5CDF-4DA3-5262-A4C2-D4AC01069097}"/>
                  </a:ext>
                </a:extLst>
              </p:cNvPr>
              <p:cNvGrpSpPr/>
              <p:nvPr/>
            </p:nvGrpSpPr>
            <p:grpSpPr>
              <a:xfrm>
                <a:off x="5867400" y="3390341"/>
                <a:ext cx="2743200" cy="1891658"/>
                <a:chOff x="5906315" y="3390341"/>
                <a:chExt cx="2743200" cy="1891658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0A0F7833-813F-4CB0-8509-935E100B13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06315" y="5277909"/>
                  <a:ext cx="2704285" cy="409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F06F0EDC-E5ED-2328-714B-4DBB5701C45E}"/>
                    </a:ext>
                  </a:extLst>
                </p:cNvPr>
                <p:cNvCxnSpPr>
                  <a:cxnSpLocks/>
                  <a:stCxn id="58" idx="1"/>
                </p:cNvCxnSpPr>
                <p:nvPr/>
              </p:nvCxnSpPr>
              <p:spPr>
                <a:xfrm flipH="1">
                  <a:off x="8636002" y="3390341"/>
                  <a:ext cx="13513" cy="187031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2" name="Picture 51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012CB33A-FF4F-C961-DA37-D4D92DEA3C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5512464" y="4265371"/>
              <a:ext cx="1036527" cy="828272"/>
            </a:xfrm>
            <a:prstGeom prst="rect">
              <a:avLst/>
            </a:prstGeom>
          </p:spPr>
        </p:pic>
        <p:pic>
          <p:nvPicPr>
            <p:cNvPr id="53" name="Picture 5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FFF6509-D1AA-8F30-DAE9-D34ED70E1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838" y="2602387"/>
              <a:ext cx="1517524" cy="728411"/>
            </a:xfrm>
            <a:prstGeom prst="rect">
              <a:avLst/>
            </a:prstGeom>
          </p:spPr>
        </p:pic>
        <p:pic>
          <p:nvPicPr>
            <p:cNvPr id="54" name="Picture 53" descr="A person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DA386B10-C495-9A1B-27D7-691417614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56" b="86296" l="9900" r="89200">
                          <a14:foregroundMark x1="59000" y1="8148" x2="59000" y2="8148"/>
                          <a14:foregroundMark x1="23200" y1="85648" x2="23200" y2="85648"/>
                          <a14:foregroundMark x1="75300" y1="86296" x2="75300" y2="862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0" b="8889"/>
            <a:stretch/>
          </p:blipFill>
          <p:spPr>
            <a:xfrm>
              <a:off x="6228502" y="4660500"/>
              <a:ext cx="622367" cy="617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006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3378440" cy="708275"/>
              <a:chOff x="587624" y="3377549"/>
              <a:chExt cx="173973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173973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1728078"/>
            <a:ext cx="12420600" cy="185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438076" y="1777160"/>
            <a:ext cx="11430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Ví dụ: Một đoàn tàu chạy thẳng với vận tốc trung bình 36 km/h so với mặt đường, một hành khách đi về phía đầu tàu với vận tốc 1m/s so với mặt sàn tàu.</a:t>
            </a:r>
          </a:p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a) Hành khách này tham gia mấy chuyển động? </a:t>
            </a:r>
          </a:p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b) Làm cách nào để xác định được vận tốc của hành khách đối với mặt đường?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E0D1A429-78A8-4E2F-B9FE-0338F93F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9508"/>
            <a:ext cx="4874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3. Tổng hợp vận tốc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84E24055-DF6B-960D-48B5-77B69B97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84190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B050"/>
                </a:solidFill>
                <a:cs typeface="Arial" panose="020B0604020202020204" pitchFamily="34" charset="0"/>
              </a:rPr>
              <a:t>a. Tổng hợp hai vận tốc cùng phương</a:t>
            </a:r>
          </a:p>
        </p:txBody>
      </p:sp>
      <p:pic>
        <p:nvPicPr>
          <p:cNvPr id="23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2A376B9-905E-023A-0ECC-8952D711F0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37782" r="12377" b="46857"/>
          <a:stretch/>
        </p:blipFill>
        <p:spPr>
          <a:xfrm>
            <a:off x="270560" y="3768280"/>
            <a:ext cx="11464240" cy="2449293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BB97011-944A-9305-52BE-367897272EE1}"/>
              </a:ext>
            </a:extLst>
          </p:cNvPr>
          <p:cNvSpPr/>
          <p:nvPr/>
        </p:nvSpPr>
        <p:spPr>
          <a:xfrm flipH="1">
            <a:off x="4800600" y="4419600"/>
            <a:ext cx="1706567" cy="1085464"/>
          </a:xfrm>
          <a:custGeom>
            <a:avLst/>
            <a:gdLst>
              <a:gd name="connsiteX0" fmla="*/ 59266 w 1748747"/>
              <a:gd name="connsiteY0" fmla="*/ 25400 h 905933"/>
              <a:gd name="connsiteX1" fmla="*/ 59266 w 1748747"/>
              <a:gd name="connsiteY1" fmla="*/ 25400 h 905933"/>
              <a:gd name="connsiteX2" fmla="*/ 190500 w 1748747"/>
              <a:gd name="connsiteY2" fmla="*/ 33866 h 905933"/>
              <a:gd name="connsiteX3" fmla="*/ 258233 w 1748747"/>
              <a:gd name="connsiteY3" fmla="*/ 42333 h 905933"/>
              <a:gd name="connsiteX4" fmla="*/ 313266 w 1748747"/>
              <a:gd name="connsiteY4" fmla="*/ 38100 h 905933"/>
              <a:gd name="connsiteX5" fmla="*/ 423333 w 1748747"/>
              <a:gd name="connsiteY5" fmla="*/ 33866 h 905933"/>
              <a:gd name="connsiteX6" fmla="*/ 495300 w 1748747"/>
              <a:gd name="connsiteY6" fmla="*/ 16933 h 905933"/>
              <a:gd name="connsiteX7" fmla="*/ 762000 w 1748747"/>
              <a:gd name="connsiteY7" fmla="*/ 21166 h 905933"/>
              <a:gd name="connsiteX8" fmla="*/ 791633 w 1748747"/>
              <a:gd name="connsiteY8" fmla="*/ 25400 h 905933"/>
              <a:gd name="connsiteX9" fmla="*/ 808566 w 1748747"/>
              <a:gd name="connsiteY9" fmla="*/ 29633 h 905933"/>
              <a:gd name="connsiteX10" fmla="*/ 1003300 w 1748747"/>
              <a:gd name="connsiteY10" fmla="*/ 25400 h 905933"/>
              <a:gd name="connsiteX11" fmla="*/ 1117600 w 1748747"/>
              <a:gd name="connsiteY11" fmla="*/ 12700 h 905933"/>
              <a:gd name="connsiteX12" fmla="*/ 1193800 w 1748747"/>
              <a:gd name="connsiteY12" fmla="*/ 4233 h 905933"/>
              <a:gd name="connsiteX13" fmla="*/ 1346200 w 1748747"/>
              <a:gd name="connsiteY13" fmla="*/ 0 h 905933"/>
              <a:gd name="connsiteX14" fmla="*/ 1490133 w 1748747"/>
              <a:gd name="connsiteY14" fmla="*/ 8466 h 905933"/>
              <a:gd name="connsiteX15" fmla="*/ 1532466 w 1748747"/>
              <a:gd name="connsiteY15" fmla="*/ 12700 h 905933"/>
              <a:gd name="connsiteX16" fmla="*/ 1646766 w 1748747"/>
              <a:gd name="connsiteY16" fmla="*/ 16933 h 905933"/>
              <a:gd name="connsiteX17" fmla="*/ 1689100 w 1748747"/>
              <a:gd name="connsiteY17" fmla="*/ 33866 h 905933"/>
              <a:gd name="connsiteX18" fmla="*/ 1701800 w 1748747"/>
              <a:gd name="connsiteY18" fmla="*/ 46566 h 905933"/>
              <a:gd name="connsiteX19" fmla="*/ 1735666 w 1748747"/>
              <a:gd name="connsiteY19" fmla="*/ 97366 h 905933"/>
              <a:gd name="connsiteX20" fmla="*/ 1739900 w 1748747"/>
              <a:gd name="connsiteY20" fmla="*/ 127000 h 905933"/>
              <a:gd name="connsiteX21" fmla="*/ 1744133 w 1748747"/>
              <a:gd name="connsiteY21" fmla="*/ 152400 h 905933"/>
              <a:gd name="connsiteX22" fmla="*/ 1735666 w 1748747"/>
              <a:gd name="connsiteY22" fmla="*/ 279400 h 905933"/>
              <a:gd name="connsiteX23" fmla="*/ 1722966 w 1748747"/>
              <a:gd name="connsiteY23" fmla="*/ 414866 h 905933"/>
              <a:gd name="connsiteX24" fmla="*/ 1727200 w 1748747"/>
              <a:gd name="connsiteY24" fmla="*/ 486833 h 905933"/>
              <a:gd name="connsiteX25" fmla="*/ 1731433 w 1748747"/>
              <a:gd name="connsiteY25" fmla="*/ 508000 h 905933"/>
              <a:gd name="connsiteX26" fmla="*/ 1735666 w 1748747"/>
              <a:gd name="connsiteY26" fmla="*/ 541866 h 905933"/>
              <a:gd name="connsiteX27" fmla="*/ 1744133 w 1748747"/>
              <a:gd name="connsiteY27" fmla="*/ 579966 h 905933"/>
              <a:gd name="connsiteX28" fmla="*/ 1731433 w 1748747"/>
              <a:gd name="connsiteY28" fmla="*/ 774700 h 905933"/>
              <a:gd name="connsiteX29" fmla="*/ 1718733 w 1748747"/>
              <a:gd name="connsiteY29" fmla="*/ 791633 h 905933"/>
              <a:gd name="connsiteX30" fmla="*/ 1710266 w 1748747"/>
              <a:gd name="connsiteY30" fmla="*/ 804333 h 905933"/>
              <a:gd name="connsiteX31" fmla="*/ 1680633 w 1748747"/>
              <a:gd name="connsiteY31" fmla="*/ 846666 h 905933"/>
              <a:gd name="connsiteX32" fmla="*/ 1659466 w 1748747"/>
              <a:gd name="connsiteY32" fmla="*/ 850900 h 905933"/>
              <a:gd name="connsiteX33" fmla="*/ 1646766 w 1748747"/>
              <a:gd name="connsiteY33" fmla="*/ 855133 h 905933"/>
              <a:gd name="connsiteX34" fmla="*/ 1422400 w 1748747"/>
              <a:gd name="connsiteY34" fmla="*/ 850900 h 905933"/>
              <a:gd name="connsiteX35" fmla="*/ 1380066 w 1748747"/>
              <a:gd name="connsiteY35" fmla="*/ 846666 h 905933"/>
              <a:gd name="connsiteX36" fmla="*/ 1337733 w 1748747"/>
              <a:gd name="connsiteY36" fmla="*/ 850900 h 905933"/>
              <a:gd name="connsiteX37" fmla="*/ 1286933 w 1748747"/>
              <a:gd name="connsiteY37" fmla="*/ 855133 h 905933"/>
              <a:gd name="connsiteX38" fmla="*/ 1244600 w 1748747"/>
              <a:gd name="connsiteY38" fmla="*/ 863600 h 905933"/>
              <a:gd name="connsiteX39" fmla="*/ 1214966 w 1748747"/>
              <a:gd name="connsiteY39" fmla="*/ 867833 h 905933"/>
              <a:gd name="connsiteX40" fmla="*/ 1172633 w 1748747"/>
              <a:gd name="connsiteY40" fmla="*/ 884766 h 905933"/>
              <a:gd name="connsiteX41" fmla="*/ 1126066 w 1748747"/>
              <a:gd name="connsiteY41" fmla="*/ 893233 h 905933"/>
              <a:gd name="connsiteX42" fmla="*/ 1037166 w 1748747"/>
              <a:gd name="connsiteY42" fmla="*/ 905933 h 905933"/>
              <a:gd name="connsiteX43" fmla="*/ 639233 w 1748747"/>
              <a:gd name="connsiteY43" fmla="*/ 897466 h 905933"/>
              <a:gd name="connsiteX44" fmla="*/ 541866 w 1748747"/>
              <a:gd name="connsiteY44" fmla="*/ 893233 h 905933"/>
              <a:gd name="connsiteX45" fmla="*/ 465666 w 1748747"/>
              <a:gd name="connsiteY45" fmla="*/ 867833 h 905933"/>
              <a:gd name="connsiteX46" fmla="*/ 148166 w 1748747"/>
              <a:gd name="connsiteY46" fmla="*/ 850900 h 905933"/>
              <a:gd name="connsiteX47" fmla="*/ 131233 w 1748747"/>
              <a:gd name="connsiteY47" fmla="*/ 833966 h 905933"/>
              <a:gd name="connsiteX48" fmla="*/ 127000 w 1748747"/>
              <a:gd name="connsiteY48" fmla="*/ 821266 h 905933"/>
              <a:gd name="connsiteX49" fmla="*/ 118533 w 1748747"/>
              <a:gd name="connsiteY49" fmla="*/ 787400 h 905933"/>
              <a:gd name="connsiteX50" fmla="*/ 101600 w 1748747"/>
              <a:gd name="connsiteY50" fmla="*/ 757766 h 905933"/>
              <a:gd name="connsiteX51" fmla="*/ 71966 w 1748747"/>
              <a:gd name="connsiteY51" fmla="*/ 702733 h 905933"/>
              <a:gd name="connsiteX52" fmla="*/ 33866 w 1748747"/>
              <a:gd name="connsiteY52" fmla="*/ 643466 h 905933"/>
              <a:gd name="connsiteX53" fmla="*/ 16933 w 1748747"/>
              <a:gd name="connsiteY53" fmla="*/ 567266 h 905933"/>
              <a:gd name="connsiteX54" fmla="*/ 8466 w 1748747"/>
              <a:gd name="connsiteY54" fmla="*/ 495300 h 905933"/>
              <a:gd name="connsiteX55" fmla="*/ 0 w 1748747"/>
              <a:gd name="connsiteY55" fmla="*/ 457200 h 905933"/>
              <a:gd name="connsiteX56" fmla="*/ 4233 w 1748747"/>
              <a:gd name="connsiteY56" fmla="*/ 406400 h 905933"/>
              <a:gd name="connsiteX57" fmla="*/ 12700 w 1748747"/>
              <a:gd name="connsiteY57" fmla="*/ 376766 h 905933"/>
              <a:gd name="connsiteX58" fmla="*/ 16933 w 1748747"/>
              <a:gd name="connsiteY58" fmla="*/ 338666 h 905933"/>
              <a:gd name="connsiteX59" fmla="*/ 21166 w 1748747"/>
              <a:gd name="connsiteY59" fmla="*/ 50800 h 905933"/>
              <a:gd name="connsiteX60" fmla="*/ 33866 w 1748747"/>
              <a:gd name="connsiteY60" fmla="*/ 33866 h 905933"/>
              <a:gd name="connsiteX61" fmla="*/ 59266 w 1748747"/>
              <a:gd name="connsiteY61" fmla="*/ 25400 h 90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748747" h="905933">
                <a:moveTo>
                  <a:pt x="59266" y="25400"/>
                </a:moveTo>
                <a:lnTo>
                  <a:pt x="59266" y="25400"/>
                </a:lnTo>
                <a:cubicBezTo>
                  <a:pt x="103011" y="28222"/>
                  <a:pt x="146822" y="30149"/>
                  <a:pt x="190500" y="33866"/>
                </a:cubicBezTo>
                <a:cubicBezTo>
                  <a:pt x="213171" y="35795"/>
                  <a:pt x="235493" y="41549"/>
                  <a:pt x="258233" y="42333"/>
                </a:cubicBezTo>
                <a:cubicBezTo>
                  <a:pt x="276621" y="42967"/>
                  <a:pt x="294892" y="39042"/>
                  <a:pt x="313266" y="38100"/>
                </a:cubicBezTo>
                <a:cubicBezTo>
                  <a:pt x="349934" y="36220"/>
                  <a:pt x="386644" y="35277"/>
                  <a:pt x="423333" y="33866"/>
                </a:cubicBezTo>
                <a:cubicBezTo>
                  <a:pt x="430783" y="32004"/>
                  <a:pt x="489487" y="17014"/>
                  <a:pt x="495300" y="16933"/>
                </a:cubicBezTo>
                <a:lnTo>
                  <a:pt x="762000" y="21166"/>
                </a:lnTo>
                <a:cubicBezTo>
                  <a:pt x="771878" y="22577"/>
                  <a:pt x="781816" y="23615"/>
                  <a:pt x="791633" y="25400"/>
                </a:cubicBezTo>
                <a:cubicBezTo>
                  <a:pt x="797357" y="26441"/>
                  <a:pt x="802748" y="29633"/>
                  <a:pt x="808566" y="29633"/>
                </a:cubicBezTo>
                <a:cubicBezTo>
                  <a:pt x="873493" y="29633"/>
                  <a:pt x="938389" y="26811"/>
                  <a:pt x="1003300" y="25400"/>
                </a:cubicBezTo>
                <a:cubicBezTo>
                  <a:pt x="1160057" y="5805"/>
                  <a:pt x="997985" y="25292"/>
                  <a:pt x="1117600" y="12700"/>
                </a:cubicBezTo>
                <a:cubicBezTo>
                  <a:pt x="1141498" y="10184"/>
                  <a:pt x="1170114" y="5263"/>
                  <a:pt x="1193800" y="4233"/>
                </a:cubicBezTo>
                <a:cubicBezTo>
                  <a:pt x="1244572" y="2026"/>
                  <a:pt x="1295400" y="1411"/>
                  <a:pt x="1346200" y="0"/>
                </a:cubicBezTo>
                <a:lnTo>
                  <a:pt x="1490133" y="8466"/>
                </a:lnTo>
                <a:cubicBezTo>
                  <a:pt x="1504282" y="9431"/>
                  <a:pt x="1518305" y="11935"/>
                  <a:pt x="1532466" y="12700"/>
                </a:cubicBezTo>
                <a:cubicBezTo>
                  <a:pt x="1570537" y="14758"/>
                  <a:pt x="1608666" y="15522"/>
                  <a:pt x="1646766" y="16933"/>
                </a:cubicBezTo>
                <a:cubicBezTo>
                  <a:pt x="1660657" y="21563"/>
                  <a:pt x="1677050" y="26636"/>
                  <a:pt x="1689100" y="33866"/>
                </a:cubicBezTo>
                <a:cubicBezTo>
                  <a:pt x="1694234" y="36946"/>
                  <a:pt x="1697904" y="42020"/>
                  <a:pt x="1701800" y="46566"/>
                </a:cubicBezTo>
                <a:cubicBezTo>
                  <a:pt x="1714529" y="61417"/>
                  <a:pt x="1725775" y="81540"/>
                  <a:pt x="1735666" y="97366"/>
                </a:cubicBezTo>
                <a:cubicBezTo>
                  <a:pt x="1737077" y="107244"/>
                  <a:pt x="1738383" y="117138"/>
                  <a:pt x="1739900" y="127000"/>
                </a:cubicBezTo>
                <a:cubicBezTo>
                  <a:pt x="1741205" y="135484"/>
                  <a:pt x="1744371" y="143820"/>
                  <a:pt x="1744133" y="152400"/>
                </a:cubicBezTo>
                <a:cubicBezTo>
                  <a:pt x="1742955" y="194811"/>
                  <a:pt x="1738859" y="237093"/>
                  <a:pt x="1735666" y="279400"/>
                </a:cubicBezTo>
                <a:cubicBezTo>
                  <a:pt x="1730032" y="354052"/>
                  <a:pt x="1729253" y="358290"/>
                  <a:pt x="1722966" y="414866"/>
                </a:cubicBezTo>
                <a:cubicBezTo>
                  <a:pt x="1724377" y="438855"/>
                  <a:pt x="1725024" y="462901"/>
                  <a:pt x="1727200" y="486833"/>
                </a:cubicBezTo>
                <a:cubicBezTo>
                  <a:pt x="1727851" y="493999"/>
                  <a:pt x="1730339" y="500888"/>
                  <a:pt x="1731433" y="508000"/>
                </a:cubicBezTo>
                <a:cubicBezTo>
                  <a:pt x="1733163" y="519244"/>
                  <a:pt x="1733936" y="530622"/>
                  <a:pt x="1735666" y="541866"/>
                </a:cubicBezTo>
                <a:cubicBezTo>
                  <a:pt x="1737814" y="555831"/>
                  <a:pt x="1740764" y="566489"/>
                  <a:pt x="1744133" y="579966"/>
                </a:cubicBezTo>
                <a:cubicBezTo>
                  <a:pt x="1743789" y="594084"/>
                  <a:pt x="1760859" y="721734"/>
                  <a:pt x="1731433" y="774700"/>
                </a:cubicBezTo>
                <a:cubicBezTo>
                  <a:pt x="1728007" y="780868"/>
                  <a:pt x="1722834" y="785892"/>
                  <a:pt x="1718733" y="791633"/>
                </a:cubicBezTo>
                <a:cubicBezTo>
                  <a:pt x="1715776" y="795773"/>
                  <a:pt x="1712790" y="799915"/>
                  <a:pt x="1710266" y="804333"/>
                </a:cubicBezTo>
                <a:cubicBezTo>
                  <a:pt x="1700553" y="821330"/>
                  <a:pt x="1699409" y="833522"/>
                  <a:pt x="1680633" y="846666"/>
                </a:cubicBezTo>
                <a:cubicBezTo>
                  <a:pt x="1674738" y="850792"/>
                  <a:pt x="1666447" y="849155"/>
                  <a:pt x="1659466" y="850900"/>
                </a:cubicBezTo>
                <a:cubicBezTo>
                  <a:pt x="1655137" y="851982"/>
                  <a:pt x="1650999" y="853722"/>
                  <a:pt x="1646766" y="855133"/>
                </a:cubicBezTo>
                <a:lnTo>
                  <a:pt x="1422400" y="850900"/>
                </a:lnTo>
                <a:cubicBezTo>
                  <a:pt x="1408225" y="850450"/>
                  <a:pt x="1394248" y="846666"/>
                  <a:pt x="1380066" y="846666"/>
                </a:cubicBezTo>
                <a:cubicBezTo>
                  <a:pt x="1365885" y="846666"/>
                  <a:pt x="1351856" y="849616"/>
                  <a:pt x="1337733" y="850900"/>
                </a:cubicBezTo>
                <a:lnTo>
                  <a:pt x="1286933" y="855133"/>
                </a:lnTo>
                <a:cubicBezTo>
                  <a:pt x="1272822" y="857955"/>
                  <a:pt x="1258772" y="861099"/>
                  <a:pt x="1244600" y="863600"/>
                </a:cubicBezTo>
                <a:cubicBezTo>
                  <a:pt x="1234774" y="865334"/>
                  <a:pt x="1224539" y="865018"/>
                  <a:pt x="1214966" y="867833"/>
                </a:cubicBezTo>
                <a:cubicBezTo>
                  <a:pt x="1200386" y="872121"/>
                  <a:pt x="1187246" y="880591"/>
                  <a:pt x="1172633" y="884766"/>
                </a:cubicBezTo>
                <a:cubicBezTo>
                  <a:pt x="1157463" y="889100"/>
                  <a:pt x="1141564" y="890281"/>
                  <a:pt x="1126066" y="893233"/>
                </a:cubicBezTo>
                <a:cubicBezTo>
                  <a:pt x="1062938" y="905258"/>
                  <a:pt x="1104034" y="899855"/>
                  <a:pt x="1037166" y="905933"/>
                </a:cubicBezTo>
                <a:lnTo>
                  <a:pt x="639233" y="897466"/>
                </a:lnTo>
                <a:cubicBezTo>
                  <a:pt x="606757" y="896633"/>
                  <a:pt x="573885" y="898722"/>
                  <a:pt x="541866" y="893233"/>
                </a:cubicBezTo>
                <a:cubicBezTo>
                  <a:pt x="440775" y="875903"/>
                  <a:pt x="528985" y="871741"/>
                  <a:pt x="465666" y="867833"/>
                </a:cubicBezTo>
                <a:lnTo>
                  <a:pt x="148166" y="850900"/>
                </a:lnTo>
                <a:cubicBezTo>
                  <a:pt x="142522" y="845255"/>
                  <a:pt x="135873" y="840462"/>
                  <a:pt x="131233" y="833966"/>
                </a:cubicBezTo>
                <a:cubicBezTo>
                  <a:pt x="128639" y="830335"/>
                  <a:pt x="128174" y="825571"/>
                  <a:pt x="127000" y="821266"/>
                </a:cubicBezTo>
                <a:cubicBezTo>
                  <a:pt x="123938" y="810040"/>
                  <a:pt x="122855" y="798204"/>
                  <a:pt x="118533" y="787400"/>
                </a:cubicBezTo>
                <a:cubicBezTo>
                  <a:pt x="114308" y="776837"/>
                  <a:pt x="106994" y="767783"/>
                  <a:pt x="101600" y="757766"/>
                </a:cubicBezTo>
                <a:cubicBezTo>
                  <a:pt x="90706" y="737534"/>
                  <a:pt x="85311" y="722144"/>
                  <a:pt x="71966" y="702733"/>
                </a:cubicBezTo>
                <a:cubicBezTo>
                  <a:pt x="52374" y="674235"/>
                  <a:pt x="41363" y="672203"/>
                  <a:pt x="33866" y="643466"/>
                </a:cubicBezTo>
                <a:cubicBezTo>
                  <a:pt x="27298" y="618289"/>
                  <a:pt x="21329" y="592911"/>
                  <a:pt x="16933" y="567266"/>
                </a:cubicBezTo>
                <a:cubicBezTo>
                  <a:pt x="12852" y="543459"/>
                  <a:pt x="11730" y="519233"/>
                  <a:pt x="8466" y="495300"/>
                </a:cubicBezTo>
                <a:cubicBezTo>
                  <a:pt x="6853" y="483474"/>
                  <a:pt x="2937" y="468948"/>
                  <a:pt x="0" y="457200"/>
                </a:cubicBezTo>
                <a:cubicBezTo>
                  <a:pt x="1411" y="440267"/>
                  <a:pt x="1583" y="423184"/>
                  <a:pt x="4233" y="406400"/>
                </a:cubicBezTo>
                <a:cubicBezTo>
                  <a:pt x="5835" y="396252"/>
                  <a:pt x="10807" y="386863"/>
                  <a:pt x="12700" y="376766"/>
                </a:cubicBezTo>
                <a:cubicBezTo>
                  <a:pt x="15055" y="364207"/>
                  <a:pt x="15522" y="351366"/>
                  <a:pt x="16933" y="338666"/>
                </a:cubicBezTo>
                <a:cubicBezTo>
                  <a:pt x="16310" y="306286"/>
                  <a:pt x="2343" y="126096"/>
                  <a:pt x="21166" y="50800"/>
                </a:cubicBezTo>
                <a:cubicBezTo>
                  <a:pt x="22877" y="43955"/>
                  <a:pt x="29633" y="39511"/>
                  <a:pt x="33866" y="33866"/>
                </a:cubicBezTo>
                <a:cubicBezTo>
                  <a:pt x="39811" y="10088"/>
                  <a:pt x="55033" y="26811"/>
                  <a:pt x="59266" y="25400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3373FAB-3CC5-FB3A-DAF4-76D8E26F416D}"/>
              </a:ext>
            </a:extLst>
          </p:cNvPr>
          <p:cNvCxnSpPr>
            <a:cxnSpLocks/>
          </p:cNvCxnSpPr>
          <p:nvPr/>
        </p:nvCxnSpPr>
        <p:spPr>
          <a:xfrm>
            <a:off x="11125200" y="5181600"/>
            <a:ext cx="96972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517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3378440" cy="708275"/>
              <a:chOff x="587624" y="3377549"/>
              <a:chExt cx="173973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173973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73" y="1486937"/>
            <a:ext cx="12420600" cy="185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486603" y="1536019"/>
            <a:ext cx="11430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Ví dụ: Một đoàn tàu chạy thẳng với vận tốc trung bình 36 km/h so với mặt đường, một hành khách đi về phía đầu tàu với vận tốc 1m/s so với mặt sàn tàu.</a:t>
            </a:r>
          </a:p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a) Hành khách này tham gia mấy chuyển động? </a:t>
            </a:r>
          </a:p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b) Làm cách nào để xác định được vận tốc của hành khách đối với mặt đường?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E0D1A429-78A8-4E2F-B9FE-0338F93F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60" y="610901"/>
            <a:ext cx="4874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3. Tổng hợp vận tốc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84E24055-DF6B-960D-48B5-77B69B97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23" y="989127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B050"/>
                </a:solidFill>
                <a:cs typeface="Arial" panose="020B0604020202020204" pitchFamily="34" charset="0"/>
              </a:rPr>
              <a:t>a. Tổng hợp hai vận tốc cùng phương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383FA2-49D9-6053-BA3F-603C7B201F7E}"/>
              </a:ext>
            </a:extLst>
          </p:cNvPr>
          <p:cNvGrpSpPr/>
          <p:nvPr/>
        </p:nvGrpSpPr>
        <p:grpSpPr>
          <a:xfrm>
            <a:off x="7590322" y="4038600"/>
            <a:ext cx="4303836" cy="2362200"/>
            <a:chOff x="7772400" y="3732532"/>
            <a:chExt cx="4303836" cy="2362200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A36909E3-6865-A57F-F5F7-07CE4F3D5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3" t="30741" r="17147" b="23333"/>
            <a:stretch/>
          </p:blipFill>
          <p:spPr>
            <a:xfrm flipH="1">
              <a:off x="7772400" y="3732532"/>
              <a:ext cx="3461992" cy="2362200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1804831-96B4-28A6-8FA9-0EFF593D9847}"/>
                </a:ext>
              </a:extLst>
            </p:cNvPr>
            <p:cNvCxnSpPr>
              <a:cxnSpLocks/>
            </p:cNvCxnSpPr>
            <p:nvPr/>
          </p:nvCxnSpPr>
          <p:spPr>
            <a:xfrm>
              <a:off x="11106516" y="4913632"/>
              <a:ext cx="96972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E7F0055-A4D7-31FB-EB9C-0702540BC53E}"/>
              </a:ext>
            </a:extLst>
          </p:cNvPr>
          <p:cNvSpPr txBox="1"/>
          <p:nvPr/>
        </p:nvSpPr>
        <p:spPr>
          <a:xfrm>
            <a:off x="51385" y="3366144"/>
            <a:ext cx="7060029" cy="949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lphaLcParenR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 khách này tham gia 2 chuyển động: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B897B-6180-A84A-AED3-F68743DAE9FA}"/>
              </a:ext>
            </a:extLst>
          </p:cNvPr>
          <p:cNvSpPr txBox="1"/>
          <p:nvPr/>
        </p:nvSpPr>
        <p:spPr>
          <a:xfrm>
            <a:off x="290623" y="4243593"/>
            <a:ext cx="69780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 động với vận tốc 1m/s so với sàn tàu </a:t>
            </a:r>
          </a:p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 động do tàu kéo đi (chuyển động kéo theo) với vận tốc bằng vận tốc của tàu so với mặt đường.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358094-246B-076E-A460-9B86A8963DCB}"/>
              </a:ext>
            </a:extLst>
          </p:cNvPr>
          <p:cNvSpPr txBox="1"/>
          <p:nvPr/>
        </p:nvSpPr>
        <p:spPr>
          <a:xfrm>
            <a:off x="486603" y="5878683"/>
            <a:ext cx="70213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 động của hành khách so với mặt đường là tổng hợp của hai chuyển động trên</a:t>
            </a:r>
            <a:endParaRPr lang="en-US" sz="250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3378440" cy="708275"/>
              <a:chOff x="587624" y="3377549"/>
              <a:chExt cx="173973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173973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773" y="1486937"/>
            <a:ext cx="12420600" cy="185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486603" y="1536019"/>
            <a:ext cx="11430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Ví dụ: Một đoàn tàu chạy thẳng với vận tốc trung bình 36 km/h so với mặt đường, một hành khách đi về phía đầu tàu với vận tốc 1m/s so với mặt sàn tàu.</a:t>
            </a:r>
          </a:p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a) Hành khách này tham gia mấy chuyển động? </a:t>
            </a:r>
          </a:p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b) Làm cách nào để xác định được vận tốc của hành khách đối với mặt đường?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E0D1A429-78A8-4E2F-B9FE-0338F93F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60" y="610901"/>
            <a:ext cx="4874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3. Tổng hợp vận tốc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84E24055-DF6B-960D-48B5-77B69B97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23" y="989127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B050"/>
                </a:solidFill>
                <a:cs typeface="Arial" panose="020B0604020202020204" pitchFamily="34" charset="0"/>
              </a:rPr>
              <a:t>a. Tổng hợp hai vận tốc cùng phương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7F0055-A4D7-31FB-EB9C-0702540BC53E}"/>
              </a:ext>
            </a:extLst>
          </p:cNvPr>
          <p:cNvSpPr txBox="1"/>
          <p:nvPr/>
        </p:nvSpPr>
        <p:spPr>
          <a:xfrm>
            <a:off x="2614512" y="3280526"/>
            <a:ext cx="7060029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7E112C-3B2F-577A-B533-EAE6B7AF9C45}"/>
                  </a:ext>
                </a:extLst>
              </p:cNvPr>
              <p:cNvSpPr txBox="1"/>
              <p:nvPr/>
            </p:nvSpPr>
            <p:spPr>
              <a:xfrm>
                <a:off x="349177" y="3754630"/>
                <a:ext cx="7233661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>
                  <a:spcBef>
                    <a:spcPts val="0"/>
                  </a:spcBef>
                </a:pPr>
                <a:r>
                  <a:rPr lang="en-US" sz="2500" b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 gọi: </a:t>
                </a:r>
              </a:p>
              <a:p>
                <a:pPr marR="0">
                  <a:spcBef>
                    <a:spcPts val="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5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500">
                    <a:solidFill>
                      <a:srgbClr val="FF0000"/>
                    </a:solidFill>
                  </a:rPr>
                  <a:t>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vận tốc của hành khách so với tàu</a:t>
                </a:r>
              </a:p>
              <a:p>
                <a:pPr marR="0">
                  <a:spcBef>
                    <a:spcPts val="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5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</m:e>
                    </m:acc>
                    <m:r>
                      <a:rPr lang="en-US" sz="25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vận tốc của tàu so với mặt đường</a:t>
                </a:r>
              </a:p>
              <a:p>
                <a:pPr marR="0">
                  <a:spcBef>
                    <a:spcPts val="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5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5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500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: vận tốc của hành khách so với mặt đường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7E112C-3B2F-577A-B533-EAE6B7AF9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77" y="3754630"/>
                <a:ext cx="7233661" cy="1631216"/>
              </a:xfrm>
              <a:prstGeom prst="rect">
                <a:avLst/>
              </a:prstGeom>
              <a:blipFill>
                <a:blip r:embed="rId6"/>
                <a:stretch>
                  <a:fillRect l="-1348" t="-2985" b="-7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9E2C0A49-84B6-AA08-E36B-D027C0A59EB7}"/>
              </a:ext>
            </a:extLst>
          </p:cNvPr>
          <p:cNvSpPr txBox="1"/>
          <p:nvPr/>
        </p:nvSpPr>
        <p:spPr>
          <a:xfrm>
            <a:off x="367625" y="5480822"/>
            <a:ext cx="1157305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đoàn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sz="25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1,3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V</a:t>
            </a:r>
            <a:r>
              <a:rPr lang="en-US" sz="25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1,2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V</a:t>
            </a:r>
            <a:r>
              <a:rPr lang="en-US" sz="25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2,3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1 m/s + 10 m/s = 11 m/s. </a:t>
            </a:r>
          </a:p>
          <a:p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đoàn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/>
          </a:p>
        </p:txBody>
      </p:sp>
      <p:pic>
        <p:nvPicPr>
          <p:cNvPr id="27" name="Picture 26" descr="empty-red-rectangle">
            <a:extLst>
              <a:ext uri="{FF2B5EF4-FFF2-40B4-BE49-F238E27FC236}">
                <a16:creationId xmlns:a16="http://schemas.microsoft.com/office/drawing/2014/main" id="{DAD2F9A5-CD85-A6F7-8E79-A76BF7447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604" y="4758176"/>
            <a:ext cx="3276601" cy="71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89BEAE-4E97-EB60-40F4-A04298FA1CFA}"/>
                  </a:ext>
                </a:extLst>
              </p:cNvPr>
              <p:cNvSpPr txBox="1"/>
              <p:nvPr/>
            </p:nvSpPr>
            <p:spPr>
              <a:xfrm>
                <a:off x="7696200" y="4767983"/>
                <a:ext cx="287589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3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000" b="1">
                    <a:solidFill>
                      <a:srgbClr val="FF0000"/>
                    </a:solidFill>
                  </a:rPr>
                  <a:t> </a:t>
                </a:r>
                <a:r>
                  <a:rPr lang="en-US" sz="3000" b="1"/>
                  <a:t>=</a:t>
                </a:r>
                <a:r>
                  <a:rPr lang="en-US" sz="3000" b="1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3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sub>
                        </m:sSub>
                      </m:e>
                    </m:acc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3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3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sub>
                        </m:sSub>
                      </m:e>
                    </m:acc>
                  </m:oMath>
                </a14:m>
                <a:endParaRPr lang="en-US" sz="3000" b="1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89BEAE-4E97-EB60-40F4-A04298FA1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4767983"/>
                <a:ext cx="2875891" cy="553998"/>
              </a:xfrm>
              <a:prstGeom prst="rect">
                <a:avLst/>
              </a:prstGeom>
              <a:blipFill>
                <a:blip r:embed="rId8"/>
                <a:stretch>
                  <a:fillRect t="-13187" b="-3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99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2"/>
            <a:ext cx="11275469" cy="1278027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043" y="870454"/>
            <a:ext cx="10676825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đời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đều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dùng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mô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tả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sự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nhanh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chậm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Em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sử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này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những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trường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hợp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cụ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" name="Picture 24" descr="A picture containing text, reptile&#10;&#10;Description automatically generated">
            <a:extLst>
              <a:ext uri="{FF2B5EF4-FFF2-40B4-BE49-F238E27FC236}">
                <a16:creationId xmlns:a16="http://schemas.microsoft.com/office/drawing/2014/main" id="{8F0B7FBD-8F46-86DE-F902-79C232D47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9" t="-362" b="-1"/>
          <a:stretch/>
        </p:blipFill>
        <p:spPr>
          <a:xfrm>
            <a:off x="501379" y="2468401"/>
            <a:ext cx="5722259" cy="317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78E9351-0C22-C394-E378-764E1AE2B3D6}"/>
              </a:ext>
            </a:extLst>
          </p:cNvPr>
          <p:cNvSpPr txBox="1"/>
          <p:nvPr/>
        </p:nvSpPr>
        <p:spPr>
          <a:xfrm>
            <a:off x="6671711" y="5791200"/>
            <a:ext cx="52702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“</a:t>
            </a:r>
            <a:r>
              <a:rPr lang="vi-VN" b="1" dirty="0"/>
              <a:t>Dự báo trong 24 giờ tới, </a:t>
            </a:r>
            <a:r>
              <a:rPr lang="vi-VN" b="1" dirty="0">
                <a:solidFill>
                  <a:srgbClr val="C00000"/>
                </a:solidFill>
              </a:rPr>
              <a:t>bão di chuyển theo hướng tây bắc, mỗi giờ đi được 10-15km</a:t>
            </a:r>
            <a:r>
              <a:rPr lang="en-US" b="1" dirty="0"/>
              <a:t>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6076C3-83C8-69E7-4CDB-D8D8EDB137A1}"/>
              </a:ext>
            </a:extLst>
          </p:cNvPr>
          <p:cNvSpPr txBox="1"/>
          <p:nvPr/>
        </p:nvSpPr>
        <p:spPr>
          <a:xfrm>
            <a:off x="600775" y="5791200"/>
            <a:ext cx="52702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“Pulisic là cầu thủ có khả năng di chuyển rất nhanh lên đến 33,8 km/h”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27A832-DC71-7058-87D1-FCCBFEE2E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9" y="2515134"/>
            <a:ext cx="5270290" cy="3128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99432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345" y="783677"/>
            <a:ext cx="10541000" cy="88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xác định vận tốc của hành khách đối với mặt đường nếu người này chuyển động về cuối đoàn tàu với vận tốc có cùng độ lớn 1 m/s. </a:t>
            </a:r>
          </a:p>
        </p:txBody>
      </p:sp>
      <p:pic>
        <p:nvPicPr>
          <p:cNvPr id="11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2AFB48B-3EDD-7028-4E19-E3E5B9740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8" t="37782" r="12377" b="46857"/>
          <a:stretch/>
        </p:blipFill>
        <p:spPr>
          <a:xfrm>
            <a:off x="523655" y="1981200"/>
            <a:ext cx="11464240" cy="2449293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7E1287-1E1E-3A6D-08C8-AE660BCCEBAE}"/>
              </a:ext>
            </a:extLst>
          </p:cNvPr>
          <p:cNvSpPr/>
          <p:nvPr/>
        </p:nvSpPr>
        <p:spPr>
          <a:xfrm>
            <a:off x="5029200" y="2663114"/>
            <a:ext cx="1853295" cy="1085464"/>
          </a:xfrm>
          <a:custGeom>
            <a:avLst/>
            <a:gdLst>
              <a:gd name="connsiteX0" fmla="*/ 59266 w 1748747"/>
              <a:gd name="connsiteY0" fmla="*/ 25400 h 905933"/>
              <a:gd name="connsiteX1" fmla="*/ 59266 w 1748747"/>
              <a:gd name="connsiteY1" fmla="*/ 25400 h 905933"/>
              <a:gd name="connsiteX2" fmla="*/ 190500 w 1748747"/>
              <a:gd name="connsiteY2" fmla="*/ 33866 h 905933"/>
              <a:gd name="connsiteX3" fmla="*/ 258233 w 1748747"/>
              <a:gd name="connsiteY3" fmla="*/ 42333 h 905933"/>
              <a:gd name="connsiteX4" fmla="*/ 313266 w 1748747"/>
              <a:gd name="connsiteY4" fmla="*/ 38100 h 905933"/>
              <a:gd name="connsiteX5" fmla="*/ 423333 w 1748747"/>
              <a:gd name="connsiteY5" fmla="*/ 33866 h 905933"/>
              <a:gd name="connsiteX6" fmla="*/ 495300 w 1748747"/>
              <a:gd name="connsiteY6" fmla="*/ 16933 h 905933"/>
              <a:gd name="connsiteX7" fmla="*/ 762000 w 1748747"/>
              <a:gd name="connsiteY7" fmla="*/ 21166 h 905933"/>
              <a:gd name="connsiteX8" fmla="*/ 791633 w 1748747"/>
              <a:gd name="connsiteY8" fmla="*/ 25400 h 905933"/>
              <a:gd name="connsiteX9" fmla="*/ 808566 w 1748747"/>
              <a:gd name="connsiteY9" fmla="*/ 29633 h 905933"/>
              <a:gd name="connsiteX10" fmla="*/ 1003300 w 1748747"/>
              <a:gd name="connsiteY10" fmla="*/ 25400 h 905933"/>
              <a:gd name="connsiteX11" fmla="*/ 1117600 w 1748747"/>
              <a:gd name="connsiteY11" fmla="*/ 12700 h 905933"/>
              <a:gd name="connsiteX12" fmla="*/ 1193800 w 1748747"/>
              <a:gd name="connsiteY12" fmla="*/ 4233 h 905933"/>
              <a:gd name="connsiteX13" fmla="*/ 1346200 w 1748747"/>
              <a:gd name="connsiteY13" fmla="*/ 0 h 905933"/>
              <a:gd name="connsiteX14" fmla="*/ 1490133 w 1748747"/>
              <a:gd name="connsiteY14" fmla="*/ 8466 h 905933"/>
              <a:gd name="connsiteX15" fmla="*/ 1532466 w 1748747"/>
              <a:gd name="connsiteY15" fmla="*/ 12700 h 905933"/>
              <a:gd name="connsiteX16" fmla="*/ 1646766 w 1748747"/>
              <a:gd name="connsiteY16" fmla="*/ 16933 h 905933"/>
              <a:gd name="connsiteX17" fmla="*/ 1689100 w 1748747"/>
              <a:gd name="connsiteY17" fmla="*/ 33866 h 905933"/>
              <a:gd name="connsiteX18" fmla="*/ 1701800 w 1748747"/>
              <a:gd name="connsiteY18" fmla="*/ 46566 h 905933"/>
              <a:gd name="connsiteX19" fmla="*/ 1735666 w 1748747"/>
              <a:gd name="connsiteY19" fmla="*/ 97366 h 905933"/>
              <a:gd name="connsiteX20" fmla="*/ 1739900 w 1748747"/>
              <a:gd name="connsiteY20" fmla="*/ 127000 h 905933"/>
              <a:gd name="connsiteX21" fmla="*/ 1744133 w 1748747"/>
              <a:gd name="connsiteY21" fmla="*/ 152400 h 905933"/>
              <a:gd name="connsiteX22" fmla="*/ 1735666 w 1748747"/>
              <a:gd name="connsiteY22" fmla="*/ 279400 h 905933"/>
              <a:gd name="connsiteX23" fmla="*/ 1722966 w 1748747"/>
              <a:gd name="connsiteY23" fmla="*/ 414866 h 905933"/>
              <a:gd name="connsiteX24" fmla="*/ 1727200 w 1748747"/>
              <a:gd name="connsiteY24" fmla="*/ 486833 h 905933"/>
              <a:gd name="connsiteX25" fmla="*/ 1731433 w 1748747"/>
              <a:gd name="connsiteY25" fmla="*/ 508000 h 905933"/>
              <a:gd name="connsiteX26" fmla="*/ 1735666 w 1748747"/>
              <a:gd name="connsiteY26" fmla="*/ 541866 h 905933"/>
              <a:gd name="connsiteX27" fmla="*/ 1744133 w 1748747"/>
              <a:gd name="connsiteY27" fmla="*/ 579966 h 905933"/>
              <a:gd name="connsiteX28" fmla="*/ 1731433 w 1748747"/>
              <a:gd name="connsiteY28" fmla="*/ 774700 h 905933"/>
              <a:gd name="connsiteX29" fmla="*/ 1718733 w 1748747"/>
              <a:gd name="connsiteY29" fmla="*/ 791633 h 905933"/>
              <a:gd name="connsiteX30" fmla="*/ 1710266 w 1748747"/>
              <a:gd name="connsiteY30" fmla="*/ 804333 h 905933"/>
              <a:gd name="connsiteX31" fmla="*/ 1680633 w 1748747"/>
              <a:gd name="connsiteY31" fmla="*/ 846666 h 905933"/>
              <a:gd name="connsiteX32" fmla="*/ 1659466 w 1748747"/>
              <a:gd name="connsiteY32" fmla="*/ 850900 h 905933"/>
              <a:gd name="connsiteX33" fmla="*/ 1646766 w 1748747"/>
              <a:gd name="connsiteY33" fmla="*/ 855133 h 905933"/>
              <a:gd name="connsiteX34" fmla="*/ 1422400 w 1748747"/>
              <a:gd name="connsiteY34" fmla="*/ 850900 h 905933"/>
              <a:gd name="connsiteX35" fmla="*/ 1380066 w 1748747"/>
              <a:gd name="connsiteY35" fmla="*/ 846666 h 905933"/>
              <a:gd name="connsiteX36" fmla="*/ 1337733 w 1748747"/>
              <a:gd name="connsiteY36" fmla="*/ 850900 h 905933"/>
              <a:gd name="connsiteX37" fmla="*/ 1286933 w 1748747"/>
              <a:gd name="connsiteY37" fmla="*/ 855133 h 905933"/>
              <a:gd name="connsiteX38" fmla="*/ 1244600 w 1748747"/>
              <a:gd name="connsiteY38" fmla="*/ 863600 h 905933"/>
              <a:gd name="connsiteX39" fmla="*/ 1214966 w 1748747"/>
              <a:gd name="connsiteY39" fmla="*/ 867833 h 905933"/>
              <a:gd name="connsiteX40" fmla="*/ 1172633 w 1748747"/>
              <a:gd name="connsiteY40" fmla="*/ 884766 h 905933"/>
              <a:gd name="connsiteX41" fmla="*/ 1126066 w 1748747"/>
              <a:gd name="connsiteY41" fmla="*/ 893233 h 905933"/>
              <a:gd name="connsiteX42" fmla="*/ 1037166 w 1748747"/>
              <a:gd name="connsiteY42" fmla="*/ 905933 h 905933"/>
              <a:gd name="connsiteX43" fmla="*/ 639233 w 1748747"/>
              <a:gd name="connsiteY43" fmla="*/ 897466 h 905933"/>
              <a:gd name="connsiteX44" fmla="*/ 541866 w 1748747"/>
              <a:gd name="connsiteY44" fmla="*/ 893233 h 905933"/>
              <a:gd name="connsiteX45" fmla="*/ 465666 w 1748747"/>
              <a:gd name="connsiteY45" fmla="*/ 867833 h 905933"/>
              <a:gd name="connsiteX46" fmla="*/ 148166 w 1748747"/>
              <a:gd name="connsiteY46" fmla="*/ 850900 h 905933"/>
              <a:gd name="connsiteX47" fmla="*/ 131233 w 1748747"/>
              <a:gd name="connsiteY47" fmla="*/ 833966 h 905933"/>
              <a:gd name="connsiteX48" fmla="*/ 127000 w 1748747"/>
              <a:gd name="connsiteY48" fmla="*/ 821266 h 905933"/>
              <a:gd name="connsiteX49" fmla="*/ 118533 w 1748747"/>
              <a:gd name="connsiteY49" fmla="*/ 787400 h 905933"/>
              <a:gd name="connsiteX50" fmla="*/ 101600 w 1748747"/>
              <a:gd name="connsiteY50" fmla="*/ 757766 h 905933"/>
              <a:gd name="connsiteX51" fmla="*/ 71966 w 1748747"/>
              <a:gd name="connsiteY51" fmla="*/ 702733 h 905933"/>
              <a:gd name="connsiteX52" fmla="*/ 33866 w 1748747"/>
              <a:gd name="connsiteY52" fmla="*/ 643466 h 905933"/>
              <a:gd name="connsiteX53" fmla="*/ 16933 w 1748747"/>
              <a:gd name="connsiteY53" fmla="*/ 567266 h 905933"/>
              <a:gd name="connsiteX54" fmla="*/ 8466 w 1748747"/>
              <a:gd name="connsiteY54" fmla="*/ 495300 h 905933"/>
              <a:gd name="connsiteX55" fmla="*/ 0 w 1748747"/>
              <a:gd name="connsiteY55" fmla="*/ 457200 h 905933"/>
              <a:gd name="connsiteX56" fmla="*/ 4233 w 1748747"/>
              <a:gd name="connsiteY56" fmla="*/ 406400 h 905933"/>
              <a:gd name="connsiteX57" fmla="*/ 12700 w 1748747"/>
              <a:gd name="connsiteY57" fmla="*/ 376766 h 905933"/>
              <a:gd name="connsiteX58" fmla="*/ 16933 w 1748747"/>
              <a:gd name="connsiteY58" fmla="*/ 338666 h 905933"/>
              <a:gd name="connsiteX59" fmla="*/ 21166 w 1748747"/>
              <a:gd name="connsiteY59" fmla="*/ 50800 h 905933"/>
              <a:gd name="connsiteX60" fmla="*/ 33866 w 1748747"/>
              <a:gd name="connsiteY60" fmla="*/ 33866 h 905933"/>
              <a:gd name="connsiteX61" fmla="*/ 59266 w 1748747"/>
              <a:gd name="connsiteY61" fmla="*/ 25400 h 90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748747" h="905933">
                <a:moveTo>
                  <a:pt x="59266" y="25400"/>
                </a:moveTo>
                <a:lnTo>
                  <a:pt x="59266" y="25400"/>
                </a:lnTo>
                <a:cubicBezTo>
                  <a:pt x="103011" y="28222"/>
                  <a:pt x="146822" y="30149"/>
                  <a:pt x="190500" y="33866"/>
                </a:cubicBezTo>
                <a:cubicBezTo>
                  <a:pt x="213171" y="35795"/>
                  <a:pt x="235493" y="41549"/>
                  <a:pt x="258233" y="42333"/>
                </a:cubicBezTo>
                <a:cubicBezTo>
                  <a:pt x="276621" y="42967"/>
                  <a:pt x="294892" y="39042"/>
                  <a:pt x="313266" y="38100"/>
                </a:cubicBezTo>
                <a:cubicBezTo>
                  <a:pt x="349934" y="36220"/>
                  <a:pt x="386644" y="35277"/>
                  <a:pt x="423333" y="33866"/>
                </a:cubicBezTo>
                <a:cubicBezTo>
                  <a:pt x="430783" y="32004"/>
                  <a:pt x="489487" y="17014"/>
                  <a:pt x="495300" y="16933"/>
                </a:cubicBezTo>
                <a:lnTo>
                  <a:pt x="762000" y="21166"/>
                </a:lnTo>
                <a:cubicBezTo>
                  <a:pt x="771878" y="22577"/>
                  <a:pt x="781816" y="23615"/>
                  <a:pt x="791633" y="25400"/>
                </a:cubicBezTo>
                <a:cubicBezTo>
                  <a:pt x="797357" y="26441"/>
                  <a:pt x="802748" y="29633"/>
                  <a:pt x="808566" y="29633"/>
                </a:cubicBezTo>
                <a:cubicBezTo>
                  <a:pt x="873493" y="29633"/>
                  <a:pt x="938389" y="26811"/>
                  <a:pt x="1003300" y="25400"/>
                </a:cubicBezTo>
                <a:cubicBezTo>
                  <a:pt x="1160057" y="5805"/>
                  <a:pt x="997985" y="25292"/>
                  <a:pt x="1117600" y="12700"/>
                </a:cubicBezTo>
                <a:cubicBezTo>
                  <a:pt x="1141498" y="10184"/>
                  <a:pt x="1170114" y="5263"/>
                  <a:pt x="1193800" y="4233"/>
                </a:cubicBezTo>
                <a:cubicBezTo>
                  <a:pt x="1244572" y="2026"/>
                  <a:pt x="1295400" y="1411"/>
                  <a:pt x="1346200" y="0"/>
                </a:cubicBezTo>
                <a:lnTo>
                  <a:pt x="1490133" y="8466"/>
                </a:lnTo>
                <a:cubicBezTo>
                  <a:pt x="1504282" y="9431"/>
                  <a:pt x="1518305" y="11935"/>
                  <a:pt x="1532466" y="12700"/>
                </a:cubicBezTo>
                <a:cubicBezTo>
                  <a:pt x="1570537" y="14758"/>
                  <a:pt x="1608666" y="15522"/>
                  <a:pt x="1646766" y="16933"/>
                </a:cubicBezTo>
                <a:cubicBezTo>
                  <a:pt x="1660657" y="21563"/>
                  <a:pt x="1677050" y="26636"/>
                  <a:pt x="1689100" y="33866"/>
                </a:cubicBezTo>
                <a:cubicBezTo>
                  <a:pt x="1694234" y="36946"/>
                  <a:pt x="1697904" y="42020"/>
                  <a:pt x="1701800" y="46566"/>
                </a:cubicBezTo>
                <a:cubicBezTo>
                  <a:pt x="1714529" y="61417"/>
                  <a:pt x="1725775" y="81540"/>
                  <a:pt x="1735666" y="97366"/>
                </a:cubicBezTo>
                <a:cubicBezTo>
                  <a:pt x="1737077" y="107244"/>
                  <a:pt x="1738383" y="117138"/>
                  <a:pt x="1739900" y="127000"/>
                </a:cubicBezTo>
                <a:cubicBezTo>
                  <a:pt x="1741205" y="135484"/>
                  <a:pt x="1744371" y="143820"/>
                  <a:pt x="1744133" y="152400"/>
                </a:cubicBezTo>
                <a:cubicBezTo>
                  <a:pt x="1742955" y="194811"/>
                  <a:pt x="1738859" y="237093"/>
                  <a:pt x="1735666" y="279400"/>
                </a:cubicBezTo>
                <a:cubicBezTo>
                  <a:pt x="1730032" y="354052"/>
                  <a:pt x="1729253" y="358290"/>
                  <a:pt x="1722966" y="414866"/>
                </a:cubicBezTo>
                <a:cubicBezTo>
                  <a:pt x="1724377" y="438855"/>
                  <a:pt x="1725024" y="462901"/>
                  <a:pt x="1727200" y="486833"/>
                </a:cubicBezTo>
                <a:cubicBezTo>
                  <a:pt x="1727851" y="493999"/>
                  <a:pt x="1730339" y="500888"/>
                  <a:pt x="1731433" y="508000"/>
                </a:cubicBezTo>
                <a:cubicBezTo>
                  <a:pt x="1733163" y="519244"/>
                  <a:pt x="1733936" y="530622"/>
                  <a:pt x="1735666" y="541866"/>
                </a:cubicBezTo>
                <a:cubicBezTo>
                  <a:pt x="1737814" y="555831"/>
                  <a:pt x="1740764" y="566489"/>
                  <a:pt x="1744133" y="579966"/>
                </a:cubicBezTo>
                <a:cubicBezTo>
                  <a:pt x="1743789" y="594084"/>
                  <a:pt x="1760859" y="721734"/>
                  <a:pt x="1731433" y="774700"/>
                </a:cubicBezTo>
                <a:cubicBezTo>
                  <a:pt x="1728007" y="780868"/>
                  <a:pt x="1722834" y="785892"/>
                  <a:pt x="1718733" y="791633"/>
                </a:cubicBezTo>
                <a:cubicBezTo>
                  <a:pt x="1715776" y="795773"/>
                  <a:pt x="1712790" y="799915"/>
                  <a:pt x="1710266" y="804333"/>
                </a:cubicBezTo>
                <a:cubicBezTo>
                  <a:pt x="1700553" y="821330"/>
                  <a:pt x="1699409" y="833522"/>
                  <a:pt x="1680633" y="846666"/>
                </a:cubicBezTo>
                <a:cubicBezTo>
                  <a:pt x="1674738" y="850792"/>
                  <a:pt x="1666447" y="849155"/>
                  <a:pt x="1659466" y="850900"/>
                </a:cubicBezTo>
                <a:cubicBezTo>
                  <a:pt x="1655137" y="851982"/>
                  <a:pt x="1650999" y="853722"/>
                  <a:pt x="1646766" y="855133"/>
                </a:cubicBezTo>
                <a:lnTo>
                  <a:pt x="1422400" y="850900"/>
                </a:lnTo>
                <a:cubicBezTo>
                  <a:pt x="1408225" y="850450"/>
                  <a:pt x="1394248" y="846666"/>
                  <a:pt x="1380066" y="846666"/>
                </a:cubicBezTo>
                <a:cubicBezTo>
                  <a:pt x="1365885" y="846666"/>
                  <a:pt x="1351856" y="849616"/>
                  <a:pt x="1337733" y="850900"/>
                </a:cubicBezTo>
                <a:lnTo>
                  <a:pt x="1286933" y="855133"/>
                </a:lnTo>
                <a:cubicBezTo>
                  <a:pt x="1272822" y="857955"/>
                  <a:pt x="1258772" y="861099"/>
                  <a:pt x="1244600" y="863600"/>
                </a:cubicBezTo>
                <a:cubicBezTo>
                  <a:pt x="1234774" y="865334"/>
                  <a:pt x="1224539" y="865018"/>
                  <a:pt x="1214966" y="867833"/>
                </a:cubicBezTo>
                <a:cubicBezTo>
                  <a:pt x="1200386" y="872121"/>
                  <a:pt x="1187246" y="880591"/>
                  <a:pt x="1172633" y="884766"/>
                </a:cubicBezTo>
                <a:cubicBezTo>
                  <a:pt x="1157463" y="889100"/>
                  <a:pt x="1141564" y="890281"/>
                  <a:pt x="1126066" y="893233"/>
                </a:cubicBezTo>
                <a:cubicBezTo>
                  <a:pt x="1062938" y="905258"/>
                  <a:pt x="1104034" y="899855"/>
                  <a:pt x="1037166" y="905933"/>
                </a:cubicBezTo>
                <a:lnTo>
                  <a:pt x="639233" y="897466"/>
                </a:lnTo>
                <a:cubicBezTo>
                  <a:pt x="606757" y="896633"/>
                  <a:pt x="573885" y="898722"/>
                  <a:pt x="541866" y="893233"/>
                </a:cubicBezTo>
                <a:cubicBezTo>
                  <a:pt x="440775" y="875903"/>
                  <a:pt x="528985" y="871741"/>
                  <a:pt x="465666" y="867833"/>
                </a:cubicBezTo>
                <a:lnTo>
                  <a:pt x="148166" y="850900"/>
                </a:lnTo>
                <a:cubicBezTo>
                  <a:pt x="142522" y="845255"/>
                  <a:pt x="135873" y="840462"/>
                  <a:pt x="131233" y="833966"/>
                </a:cubicBezTo>
                <a:cubicBezTo>
                  <a:pt x="128639" y="830335"/>
                  <a:pt x="128174" y="825571"/>
                  <a:pt x="127000" y="821266"/>
                </a:cubicBezTo>
                <a:cubicBezTo>
                  <a:pt x="123938" y="810040"/>
                  <a:pt x="122855" y="798204"/>
                  <a:pt x="118533" y="787400"/>
                </a:cubicBezTo>
                <a:cubicBezTo>
                  <a:pt x="114308" y="776837"/>
                  <a:pt x="106994" y="767783"/>
                  <a:pt x="101600" y="757766"/>
                </a:cubicBezTo>
                <a:cubicBezTo>
                  <a:pt x="90706" y="737534"/>
                  <a:pt x="85311" y="722144"/>
                  <a:pt x="71966" y="702733"/>
                </a:cubicBezTo>
                <a:cubicBezTo>
                  <a:pt x="52374" y="674235"/>
                  <a:pt x="41363" y="672203"/>
                  <a:pt x="33866" y="643466"/>
                </a:cubicBezTo>
                <a:cubicBezTo>
                  <a:pt x="27298" y="618289"/>
                  <a:pt x="21329" y="592911"/>
                  <a:pt x="16933" y="567266"/>
                </a:cubicBezTo>
                <a:cubicBezTo>
                  <a:pt x="12852" y="543459"/>
                  <a:pt x="11730" y="519233"/>
                  <a:pt x="8466" y="495300"/>
                </a:cubicBezTo>
                <a:cubicBezTo>
                  <a:pt x="6853" y="483474"/>
                  <a:pt x="2937" y="468948"/>
                  <a:pt x="0" y="457200"/>
                </a:cubicBezTo>
                <a:cubicBezTo>
                  <a:pt x="1411" y="440267"/>
                  <a:pt x="1583" y="423184"/>
                  <a:pt x="4233" y="406400"/>
                </a:cubicBezTo>
                <a:cubicBezTo>
                  <a:pt x="5835" y="396252"/>
                  <a:pt x="10807" y="386863"/>
                  <a:pt x="12700" y="376766"/>
                </a:cubicBezTo>
                <a:cubicBezTo>
                  <a:pt x="15055" y="364207"/>
                  <a:pt x="15522" y="351366"/>
                  <a:pt x="16933" y="338666"/>
                </a:cubicBezTo>
                <a:cubicBezTo>
                  <a:pt x="16310" y="306286"/>
                  <a:pt x="2343" y="126096"/>
                  <a:pt x="21166" y="50800"/>
                </a:cubicBezTo>
                <a:cubicBezTo>
                  <a:pt x="22877" y="43955"/>
                  <a:pt x="29633" y="39511"/>
                  <a:pt x="33866" y="33866"/>
                </a:cubicBezTo>
                <a:cubicBezTo>
                  <a:pt x="39811" y="10088"/>
                  <a:pt x="55033" y="26811"/>
                  <a:pt x="59266" y="2540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254324-EFA4-D814-8B57-2EB2B22B305A}"/>
              </a:ext>
            </a:extLst>
          </p:cNvPr>
          <p:cNvCxnSpPr>
            <a:cxnSpLocks/>
          </p:cNvCxnSpPr>
          <p:nvPr/>
        </p:nvCxnSpPr>
        <p:spPr>
          <a:xfrm>
            <a:off x="11183485" y="3425802"/>
            <a:ext cx="96972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703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45152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345" y="783677"/>
            <a:ext cx="10636126" cy="130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21,5 km/h. Ca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2" name="Content Placeholder 15" descr="A boat on a river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0BBDCA8E-EA46-5B01-45AF-8C2F6A851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95983"/>
            <a:ext cx="7838542" cy="440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379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3378440" cy="708275"/>
              <a:chOff x="587624" y="3377549"/>
              <a:chExt cx="173973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173973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Vận tốc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1728078"/>
            <a:ext cx="12420600" cy="170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438076" y="1777160"/>
            <a:ext cx="11430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dụ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lặng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18 km/h.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Nếu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Nam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 m/s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đạt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bao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nhiêu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E0D1A429-78A8-4E2F-B9FE-0338F93F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9508"/>
            <a:ext cx="4874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3. Tổng hợp vận tốc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84E24055-DF6B-960D-48B5-77B69B97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84190"/>
            <a:ext cx="624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B050"/>
                </a:solidFill>
                <a:cs typeface="Arial" panose="020B0604020202020204" pitchFamily="34" charset="0"/>
              </a:rPr>
              <a:t>b. Tổng hợp hai vận tốc vuông góc với nhau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A5DEC-0E38-2172-9420-416410BDADFB}"/>
              </a:ext>
            </a:extLst>
          </p:cNvPr>
          <p:cNvSpPr txBox="1"/>
          <p:nvPr/>
        </p:nvSpPr>
        <p:spPr>
          <a:xfrm>
            <a:off x="292239" y="3505354"/>
            <a:ext cx="7060029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B0D5CB-6A5E-3905-C9C9-4FFD66F3D46E}"/>
                  </a:ext>
                </a:extLst>
              </p:cNvPr>
              <p:cNvSpPr txBox="1"/>
              <p:nvPr/>
            </p:nvSpPr>
            <p:spPr>
              <a:xfrm>
                <a:off x="533364" y="4035307"/>
                <a:ext cx="8193746" cy="813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spcBef>
                    <a:spcPts val="0"/>
                  </a:spcBef>
                </a:pPr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Gọi vận tốc của ca nô đối với mặt nước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;</a:t>
                </a:r>
              </a:p>
              <a:p>
                <a:pPr marL="0" marR="0">
                  <a:spcBef>
                    <a:spcPts val="0"/>
                  </a:spcBef>
                </a:pPr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vận tốc của nước chảy đối với bờ sông là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B0D5CB-6A5E-3905-C9C9-4FFD66F3D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64" y="4035307"/>
                <a:ext cx="8193746" cy="813941"/>
              </a:xfrm>
              <a:prstGeom prst="rect">
                <a:avLst/>
              </a:prstGeom>
              <a:blipFill>
                <a:blip r:embed="rId5"/>
                <a:stretch>
                  <a:fillRect l="-967" t="-225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C508ACE5-98F1-5695-1584-2E0EB27B6526}"/>
              </a:ext>
            </a:extLst>
          </p:cNvPr>
          <p:cNvGrpSpPr/>
          <p:nvPr/>
        </p:nvGrpSpPr>
        <p:grpSpPr>
          <a:xfrm>
            <a:off x="9072481" y="3516594"/>
            <a:ext cx="2128919" cy="3079479"/>
            <a:chOff x="9072481" y="3516337"/>
            <a:chExt cx="2128919" cy="307947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DFA513-3718-6A1F-22FC-C5233ACA3135}"/>
                </a:ext>
              </a:extLst>
            </p:cNvPr>
            <p:cNvSpPr/>
            <p:nvPr/>
          </p:nvSpPr>
          <p:spPr>
            <a:xfrm>
              <a:off x="9072481" y="3516337"/>
              <a:ext cx="2128919" cy="3079479"/>
            </a:xfrm>
            <a:prstGeom prst="rect">
              <a:avLst/>
            </a:prstGeom>
            <a:solidFill>
              <a:srgbClr val="99CCFF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EE69616-7E49-588E-3CC9-DF9F0A236BE6}"/>
                </a:ext>
              </a:extLst>
            </p:cNvPr>
            <p:cNvCxnSpPr/>
            <p:nvPr/>
          </p:nvCxnSpPr>
          <p:spPr>
            <a:xfrm>
              <a:off x="9572503" y="3685949"/>
              <a:ext cx="0" cy="36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BD632B2-155C-6292-9AE6-FBDAF3FEAF16}"/>
                </a:ext>
              </a:extLst>
            </p:cNvPr>
            <p:cNvCxnSpPr/>
            <p:nvPr/>
          </p:nvCxnSpPr>
          <p:spPr>
            <a:xfrm>
              <a:off x="9928669" y="3847094"/>
              <a:ext cx="0" cy="36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AE150A3-EAE4-D6C5-276B-212574B5E35C}"/>
                </a:ext>
              </a:extLst>
            </p:cNvPr>
            <p:cNvCxnSpPr/>
            <p:nvPr/>
          </p:nvCxnSpPr>
          <p:spPr>
            <a:xfrm>
              <a:off x="10347965" y="3731788"/>
              <a:ext cx="0" cy="36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93678A-4F3B-7195-1759-3F9188676C5B}"/>
                </a:ext>
              </a:extLst>
            </p:cNvPr>
            <p:cNvCxnSpPr/>
            <p:nvPr/>
          </p:nvCxnSpPr>
          <p:spPr>
            <a:xfrm>
              <a:off x="10820400" y="3825046"/>
              <a:ext cx="0" cy="36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C03CA7F-853F-8122-6F2C-BECA034B8CCB}"/>
                </a:ext>
              </a:extLst>
            </p:cNvPr>
            <p:cNvCxnSpPr/>
            <p:nvPr/>
          </p:nvCxnSpPr>
          <p:spPr>
            <a:xfrm>
              <a:off x="10820400" y="6096000"/>
              <a:ext cx="0" cy="36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405DF71-1E7F-596D-9F84-8A4A80761CDB}"/>
                </a:ext>
              </a:extLst>
            </p:cNvPr>
            <p:cNvCxnSpPr/>
            <p:nvPr/>
          </p:nvCxnSpPr>
          <p:spPr>
            <a:xfrm>
              <a:off x="10820400" y="4631564"/>
              <a:ext cx="0" cy="36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9E9C086-1CA8-8239-4F20-33971F990D59}"/>
                </a:ext>
              </a:extLst>
            </p:cNvPr>
            <p:cNvCxnSpPr/>
            <p:nvPr/>
          </p:nvCxnSpPr>
          <p:spPr>
            <a:xfrm>
              <a:off x="10058400" y="6086495"/>
              <a:ext cx="0" cy="36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09706A3-2F94-FDBC-0276-728485FA2479}"/>
                </a:ext>
              </a:extLst>
            </p:cNvPr>
            <p:cNvCxnSpPr/>
            <p:nvPr/>
          </p:nvCxnSpPr>
          <p:spPr>
            <a:xfrm>
              <a:off x="10410618" y="5912155"/>
              <a:ext cx="0" cy="36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2568152-6A5D-B957-7279-843466C68F64}"/>
                </a:ext>
              </a:extLst>
            </p:cNvPr>
            <p:cNvCxnSpPr/>
            <p:nvPr/>
          </p:nvCxnSpPr>
          <p:spPr>
            <a:xfrm>
              <a:off x="9579411" y="6086495"/>
              <a:ext cx="0" cy="36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3C29F33-CF3C-DAF6-49A2-C1BC3F3A43B3}"/>
                </a:ext>
              </a:extLst>
            </p:cNvPr>
            <p:cNvCxnSpPr/>
            <p:nvPr/>
          </p:nvCxnSpPr>
          <p:spPr>
            <a:xfrm>
              <a:off x="9372600" y="4188666"/>
              <a:ext cx="0" cy="36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1F716B3-CDDC-8196-1107-79A44A23C161}"/>
                </a:ext>
              </a:extLst>
            </p:cNvPr>
            <p:cNvCxnSpPr/>
            <p:nvPr/>
          </p:nvCxnSpPr>
          <p:spPr>
            <a:xfrm>
              <a:off x="9700751" y="4373597"/>
              <a:ext cx="0" cy="3698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BB2277E-56AB-B716-A981-7EF0FA58ACFE}"/>
              </a:ext>
            </a:extLst>
          </p:cNvPr>
          <p:cNvGrpSpPr/>
          <p:nvPr/>
        </p:nvGrpSpPr>
        <p:grpSpPr>
          <a:xfrm>
            <a:off x="8768505" y="4281530"/>
            <a:ext cx="2254888" cy="1731144"/>
            <a:chOff x="8768505" y="4281530"/>
            <a:chExt cx="2254888" cy="1731144"/>
          </a:xfrm>
        </p:grpSpPr>
        <p:pic>
          <p:nvPicPr>
            <p:cNvPr id="69" name="Picture 68" descr="Logo&#10;&#10;Description automatically generated">
              <a:extLst>
                <a:ext uri="{FF2B5EF4-FFF2-40B4-BE49-F238E27FC236}">
                  <a16:creationId xmlns:a16="http://schemas.microsoft.com/office/drawing/2014/main" id="{3C5F7A4C-27BB-2E8B-FBC5-1760727CA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79" b="89872" l="2738" r="95833">
                          <a14:foregroundMark x1="7381" y1="47730" x2="7381" y2="47730"/>
                          <a14:foregroundMark x1="2857" y1="49825" x2="2857" y2="49825"/>
                          <a14:foregroundMark x1="95833" y1="53318" x2="95833" y2="533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" t="34636" r="884" b="33416"/>
            <a:stretch/>
          </p:blipFill>
          <p:spPr>
            <a:xfrm>
              <a:off x="8768505" y="4849027"/>
              <a:ext cx="803998" cy="152400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D3C9573-C29A-970F-2EFF-7773E97D0D66}"/>
                </a:ext>
              </a:extLst>
            </p:cNvPr>
            <p:cNvGrpSpPr/>
            <p:nvPr/>
          </p:nvGrpSpPr>
          <p:grpSpPr>
            <a:xfrm>
              <a:off x="9072481" y="4281530"/>
              <a:ext cx="1950912" cy="1731144"/>
              <a:chOff x="4054317" y="4203855"/>
              <a:chExt cx="1950912" cy="1731144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0EBC0C50-1B61-4466-E69E-F9991927A3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1247" y="4847552"/>
                <a:ext cx="810994" cy="410968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04A4B33F-4BDE-54B3-9511-BF00C158BF2B}"/>
                      </a:ext>
                    </a:extLst>
                  </p:cNvPr>
                  <p:cNvSpPr txBox="1"/>
                  <p:nvPr/>
                </p:nvSpPr>
                <p:spPr>
                  <a:xfrm>
                    <a:off x="5165081" y="5280482"/>
                    <a:ext cx="840148" cy="553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3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𝟏𝟑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3000" b="1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04A4B33F-4BDE-54B3-9511-BF00C158BF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5081" y="5280482"/>
                    <a:ext cx="8401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E48A6D31-41DC-B285-18B7-E30FFBF07E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1247" y="4828544"/>
                <a:ext cx="837069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BB8A2704-0408-55E1-3119-EDDFCBE7D3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5188" y="4807371"/>
                <a:ext cx="0" cy="47311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1DC7C02C-0FFA-1BD1-F32A-EBD27C8DEDB0}"/>
                      </a:ext>
                    </a:extLst>
                  </p:cNvPr>
                  <p:cNvSpPr txBox="1"/>
                  <p:nvPr/>
                </p:nvSpPr>
                <p:spPr>
                  <a:xfrm>
                    <a:off x="4054317" y="5381001"/>
                    <a:ext cx="1160403" cy="553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0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3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𝟐𝟑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3000" b="1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1DC7C02C-0FFA-1BD1-F32A-EBD27C8DED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4317" y="5381001"/>
                    <a:ext cx="1160403" cy="55399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A17D05AD-C8D8-6D8D-5E07-3BE2B952BAAD}"/>
                      </a:ext>
                    </a:extLst>
                  </p:cNvPr>
                  <p:cNvSpPr txBox="1"/>
                  <p:nvPr/>
                </p:nvSpPr>
                <p:spPr>
                  <a:xfrm>
                    <a:off x="4861264" y="4203855"/>
                    <a:ext cx="1062380" cy="553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3000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30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𝟏𝟐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3000" b="1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A17D05AD-C8D8-6D8D-5E07-3BE2B952BA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61264" y="4203855"/>
                    <a:ext cx="1062380" cy="5539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24F0A3BB-3B12-6494-A8AE-044C583C51D7}"/>
                </a:ext>
              </a:extLst>
            </p:cNvPr>
            <p:cNvCxnSpPr/>
            <p:nvPr/>
          </p:nvCxnSpPr>
          <p:spPr>
            <a:xfrm>
              <a:off x="9572503" y="5336195"/>
              <a:ext cx="752793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8A7D805-5E6E-7C06-9125-2C8834553102}"/>
                </a:ext>
              </a:extLst>
            </p:cNvPr>
            <p:cNvCxnSpPr>
              <a:cxnSpLocks/>
            </p:cNvCxnSpPr>
            <p:nvPr/>
          </p:nvCxnSpPr>
          <p:spPr>
            <a:xfrm>
              <a:off x="10390405" y="4925227"/>
              <a:ext cx="0" cy="42997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C7E7FBA-3FCD-73F4-22D9-8B6C9FACA582}"/>
                  </a:ext>
                </a:extLst>
              </p:cNvPr>
              <p:cNvSpPr txBox="1"/>
              <p:nvPr/>
            </p:nvSpPr>
            <p:spPr>
              <a:xfrm>
                <a:off x="628724" y="4835528"/>
                <a:ext cx="8193746" cy="1150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Vận tốc của ca nô đối với bờ sông là: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b="1">
                    <a:solidFill>
                      <a:srgbClr val="FF0000"/>
                    </a:solidFill>
                  </a:rPr>
                  <a:t> </a:t>
                </a:r>
                <a:r>
                  <a:rPr lang="en-US" sz="2400" b="1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sub>
                        </m:sSub>
                      </m:e>
                    </m:acc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𝟐𝟑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</a:p>
              <a:p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Suy ra: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b>
                    </m:sSub>
                  </m:oMath>
                </a14:m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sz="220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1,2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22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+5</m:t>
                        </m:r>
                        <m:r>
                          <a:rPr lang="en-US" sz="2200" i="1" baseline="30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= 7,07 m/s</a:t>
                </a:r>
                <a:endParaRPr lang="en-US" sz="2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C7E7FBA-3FCD-73F4-22D9-8B6C9FACA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24" y="4835528"/>
                <a:ext cx="8193746" cy="1150636"/>
              </a:xfrm>
              <a:prstGeom prst="rect">
                <a:avLst/>
              </a:prstGeom>
              <a:blipFill>
                <a:blip r:embed="rId11"/>
                <a:stretch>
                  <a:fillRect l="-967" t="-4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EE21B7D-C9B4-5C5A-BDBC-B1BBD85BB6C1}"/>
                  </a:ext>
                </a:extLst>
              </p:cNvPr>
              <p:cNvSpPr txBox="1"/>
              <p:nvPr/>
            </p:nvSpPr>
            <p:spPr>
              <a:xfrm>
                <a:off x="673845" y="5885977"/>
                <a:ext cx="8193746" cy="780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</a:rPr>
                  <a:t>Vì AB = BC nên </a:t>
                </a:r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  <a:sym typeface="Symbol" panose="05050102010706020507" pitchFamily="18" charset="2"/>
                  </a:rPr>
                  <a:t></a:t>
                </a:r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</a:rPr>
                  <a:t>ABC là tam giác vuông cân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</a:rPr>
                        </m:ctrlPr>
                      </m:accPr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游明朝" panose="02020400000000000000" pitchFamily="18" charset="-128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</a:rPr>
                  <a:t> = 45</a:t>
                </a:r>
                <a:r>
                  <a:rPr lang="en-US" sz="22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</a:rPr>
                  <a:t>0</a:t>
                </a:r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</a:rPr>
                  <a:t>. </a:t>
                </a:r>
              </a:p>
              <a:p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</a:rPr>
                  <a:t>Hướng của vận tốc nghiêng </a:t>
                </a:r>
                <a:r>
                  <a:rPr lang="en-US" sz="2200">
                    <a:solidFill>
                      <a:srgbClr val="000000"/>
                    </a:solidFill>
                    <a:latin typeface="Arial" panose="020B0604020202020204" pitchFamily="34" charset="0"/>
                    <a:ea typeface="游明朝" panose="02020400000000000000" pitchFamily="18" charset="-128"/>
                  </a:rPr>
                  <a:t>45</a:t>
                </a:r>
                <a:r>
                  <a:rPr lang="en-US" sz="2200" baseline="30000">
                    <a:solidFill>
                      <a:srgbClr val="000000"/>
                    </a:solidFill>
                    <a:latin typeface="Arial" panose="020B0604020202020204" pitchFamily="34" charset="0"/>
                    <a:ea typeface="游明朝" panose="02020400000000000000" pitchFamily="18" charset="-128"/>
                  </a:rPr>
                  <a:t>0</a:t>
                </a:r>
                <a:r>
                  <a:rPr lang="en-US" sz="22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</a:rPr>
                  <a:t> theo hướng Đông - Nam </a:t>
                </a:r>
                <a:endParaRPr lang="en-US" sz="220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EE21B7D-C9B4-5C5A-BDBC-B1BBD85BB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45" y="5885977"/>
                <a:ext cx="8193746" cy="780855"/>
              </a:xfrm>
              <a:prstGeom prst="rect">
                <a:avLst/>
              </a:prstGeom>
              <a:blipFill>
                <a:blip r:embed="rId12"/>
                <a:stretch>
                  <a:fillRect l="-967" t="-4688" r="-521"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26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79" grpId="0"/>
      <p:bldP spid="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31921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345" y="783677"/>
            <a:ext cx="1054100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máy bay đang bay theo hướng Bắc với vận tốc 200 m/s thì bị gió từ hướng Tây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thổi vào với vận tốc 20 m/s. Xác định vận tốc tổng hợp của máy bay lúc này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788111-703D-A858-A097-8F89060C739C}"/>
              </a:ext>
            </a:extLst>
          </p:cNvPr>
          <p:cNvGrpSpPr/>
          <p:nvPr/>
        </p:nvGrpSpPr>
        <p:grpSpPr>
          <a:xfrm>
            <a:off x="8844584" y="2538499"/>
            <a:ext cx="1504078" cy="1460956"/>
            <a:chOff x="3860800" y="2711197"/>
            <a:chExt cx="3270114" cy="3831009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47955EB-C3AC-F9DC-8D6D-288B69389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B8D013-DEEA-017E-3A60-8FC5A3F804AD}"/>
                </a:ext>
              </a:extLst>
            </p:cNvPr>
            <p:cNvSpPr txBox="1"/>
            <p:nvPr/>
          </p:nvSpPr>
          <p:spPr>
            <a:xfrm>
              <a:off x="5094434" y="2711197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E79C7E-004D-9DD2-D397-35CCDA6200C1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F63E21-2DCF-D18A-DD2F-A7E06BD251A4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065082-15CE-11EE-A183-46CA169D677D}"/>
                </a:ext>
              </a:extLst>
            </p:cNvPr>
            <p:cNvSpPr txBox="1"/>
            <p:nvPr/>
          </p:nvSpPr>
          <p:spPr>
            <a:xfrm>
              <a:off x="3860800" y="4243458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pic>
        <p:nvPicPr>
          <p:cNvPr id="7" name="Picture 6" descr="A picture containing missile, rocket&#10;&#10;Description automatically generated">
            <a:extLst>
              <a:ext uri="{FF2B5EF4-FFF2-40B4-BE49-F238E27FC236}">
                <a16:creationId xmlns:a16="http://schemas.microsoft.com/office/drawing/2014/main" id="{77680CC9-4256-4D56-AC7B-CC7858062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2000" l="7442" r="94535">
                        <a14:foregroundMark x1="7558" y1="61111" x2="7558" y2="61111"/>
                        <a14:foregroundMark x1="51512" y1="10222" x2="51512" y2="10222"/>
                        <a14:foregroundMark x1="50233" y1="8111" x2="50233" y2="8111"/>
                        <a14:foregroundMark x1="48023" y1="10889" x2="48023" y2="10889"/>
                        <a14:foregroundMark x1="46279" y1="13333" x2="46279" y2="13333"/>
                        <a14:foregroundMark x1="45581" y1="22778" x2="45581" y2="22778"/>
                        <a14:foregroundMark x1="92093" y1="60333" x2="92093" y2="60333"/>
                        <a14:foregroundMark x1="94767" y1="63333" x2="94767" y2="63333"/>
                        <a14:foregroundMark x1="64884" y1="91333" x2="64884" y2="91333"/>
                        <a14:foregroundMark x1="35116" y1="92000" x2="35116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56" y="4089532"/>
            <a:ext cx="2548467" cy="266700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C8BEF0-E5C4-D06D-6AA4-C1072771E50E}"/>
              </a:ext>
            </a:extLst>
          </p:cNvPr>
          <p:cNvCxnSpPr>
            <a:cxnSpLocks/>
          </p:cNvCxnSpPr>
          <p:nvPr/>
        </p:nvCxnSpPr>
        <p:spPr>
          <a:xfrm flipH="1" flipV="1">
            <a:off x="6013823" y="2590800"/>
            <a:ext cx="16905" cy="155103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C5F3A55-F951-782B-C656-044749FB0EAB}"/>
              </a:ext>
            </a:extLst>
          </p:cNvPr>
          <p:cNvCxnSpPr>
            <a:cxnSpLocks/>
          </p:cNvCxnSpPr>
          <p:nvPr/>
        </p:nvCxnSpPr>
        <p:spPr>
          <a:xfrm flipH="1">
            <a:off x="5284328" y="2603500"/>
            <a:ext cx="674115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DF4B318-14A2-5E74-7646-05FA4AE701C5}"/>
              </a:ext>
            </a:extLst>
          </p:cNvPr>
          <p:cNvCxnSpPr>
            <a:cxnSpLocks/>
          </p:cNvCxnSpPr>
          <p:nvPr/>
        </p:nvCxnSpPr>
        <p:spPr>
          <a:xfrm flipH="1" flipV="1">
            <a:off x="5284328" y="2670901"/>
            <a:ext cx="729495" cy="147093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3BA31F2-BD1B-0847-8182-659835E28CC8}"/>
              </a:ext>
            </a:extLst>
          </p:cNvPr>
          <p:cNvSpPr txBox="1"/>
          <p:nvPr/>
        </p:nvSpPr>
        <p:spPr>
          <a:xfrm>
            <a:off x="6305889" y="2728603"/>
            <a:ext cx="15171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200 m/s</a:t>
            </a:r>
            <a:endParaRPr lang="en-US" sz="2500">
              <a:solidFill>
                <a:srgbClr val="0070C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1E9662-FC64-4CE2-D7E9-B5E9705BF309}"/>
              </a:ext>
            </a:extLst>
          </p:cNvPr>
          <p:cNvSpPr txBox="1"/>
          <p:nvPr/>
        </p:nvSpPr>
        <p:spPr>
          <a:xfrm>
            <a:off x="5129216" y="2052394"/>
            <a:ext cx="127712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 m/s</a:t>
            </a:r>
            <a:endParaRPr lang="en-US" sz="25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70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3378440" cy="708275"/>
              <a:chOff x="587624" y="3377549"/>
              <a:chExt cx="173973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173973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Tốc độ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3193"/>
            <a:ext cx="11506200" cy="187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838200" y="1242132"/>
            <a:ext cx="1082238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dùng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hay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chậm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So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sánh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L="0" marR="0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So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sánh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E0D1A429-78A8-4E2F-B9FE-0338F93F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9508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Tốc độ trung bình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D0BBFB-946E-1E7E-2244-AC7885AFEF0C}"/>
              </a:ext>
            </a:extLst>
          </p:cNvPr>
          <p:cNvSpPr txBox="1"/>
          <p:nvPr/>
        </p:nvSpPr>
        <p:spPr>
          <a:xfrm>
            <a:off x="1326118" y="6136594"/>
            <a:ext cx="87777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dụ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cuộc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ta so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sánh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thời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gian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cùng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(100m, 400m..).</a:t>
            </a:r>
            <a:endParaRPr lang="en-US" sz="22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E6BBC3-BB46-9125-0B17-619F507A89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6939"/>
            <a:ext cx="10896600" cy="301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35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144128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837" y="919101"/>
            <a:ext cx="10784784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vận động viên người Nam Phi đã lập kỷ lục | thế giới về chạy ba cư li: 100 m, 200 m và 400 m. Hãy dùng hai cách trên để xác định vận động viên này chạy nhanh nhất ở cự li nào.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7B147A-05DA-850B-4576-1BE5DBDABF31}"/>
              </a:ext>
            </a:extLst>
          </p:cNvPr>
          <p:cNvSpPr txBox="1"/>
          <p:nvPr/>
        </p:nvSpPr>
        <p:spPr>
          <a:xfrm>
            <a:off x="6279456" y="4811941"/>
            <a:ext cx="5257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Kỉ lục chạy ba cự li của một vận động viên người Nam Phi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 descr="A group of people on a track&#10;&#10;Description automatically generated with medium confidence">
            <a:extLst>
              <a:ext uri="{FF2B5EF4-FFF2-40B4-BE49-F238E27FC236}">
                <a16:creationId xmlns:a16="http://schemas.microsoft.com/office/drawing/2014/main" id="{0FF59B60-3155-8977-F7EB-D593A565A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3334"/>
            <a:ext cx="4440649" cy="4126103"/>
          </a:xfrm>
          <a:prstGeom prst="rect">
            <a:avLst/>
          </a:prstGeom>
        </p:spPr>
      </p:pic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EBF1F4E4-4DD4-DA80-7613-0C3797E55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35286"/>
              </p:ext>
            </p:extLst>
          </p:nvPr>
        </p:nvGraphicFramePr>
        <p:xfrm>
          <a:off x="6113721" y="2895600"/>
          <a:ext cx="5479167" cy="1889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20679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3058488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 li chạy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chạy 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57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0C19973-C080-424E-B386-AE0C5EC56621}"/>
              </a:ext>
            </a:extLst>
          </p:cNvPr>
          <p:cNvGrpSpPr/>
          <p:nvPr/>
        </p:nvGrpSpPr>
        <p:grpSpPr>
          <a:xfrm>
            <a:off x="2700481" y="2953677"/>
            <a:ext cx="6562634" cy="1267505"/>
            <a:chOff x="386342" y="3847128"/>
            <a:chExt cx="6562634" cy="1522771"/>
          </a:xfrm>
        </p:grpSpPr>
        <p:pic>
          <p:nvPicPr>
            <p:cNvPr id="13" name="Picture 4" descr="empty-blue-rectangle">
              <a:extLst>
                <a:ext uri="{FF2B5EF4-FFF2-40B4-BE49-F238E27FC236}">
                  <a16:creationId xmlns:a16="http://schemas.microsoft.com/office/drawing/2014/main" id="{5F265E43-189F-43FD-94C4-34341ACFDA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6342" y="3847128"/>
              <a:ext cx="6324600" cy="152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FA1A3957-5846-449C-81E1-8C2C71FDC4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9342" y="4028285"/>
              <a:ext cx="6289634" cy="1033463"/>
              <a:chOff x="537" y="3414"/>
              <a:chExt cx="3442" cy="651"/>
            </a:xfrm>
          </p:grpSpPr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DBEF9ECE-1BBE-418D-A525-533091D92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" y="3549"/>
                <a:ext cx="1856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cs typeface="Arial" panose="020B0604020202020204" pitchFamily="34" charset="0"/>
                  </a:rPr>
                  <a:t>Tốc độ trung bình = </a:t>
                </a:r>
              </a:p>
            </p:txBody>
          </p:sp>
          <p:sp>
            <p:nvSpPr>
              <p:cNvPr id="17" name="Rectangle 10">
                <a:extLst>
                  <a:ext uri="{FF2B5EF4-FFF2-40B4-BE49-F238E27FC236}">
                    <a16:creationId xmlns:a16="http://schemas.microsoft.com/office/drawing/2014/main" id="{D947237F-0975-472E-9F51-91CB4291B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" y="3414"/>
                <a:ext cx="1328" cy="2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cs typeface="Arial" panose="020B0604020202020204" pitchFamily="34" charset="0"/>
                  </a:rPr>
                  <a:t>Quãng đường</a:t>
                </a:r>
              </a:p>
            </p:txBody>
          </p:sp>
          <p:sp>
            <p:nvSpPr>
              <p:cNvPr id="18" name="Line 11">
                <a:extLst>
                  <a:ext uri="{FF2B5EF4-FFF2-40B4-BE49-F238E27FC236}">
                    <a16:creationId xmlns:a16="http://schemas.microsoft.com/office/drawing/2014/main" id="{350281FA-4BEF-4BA1-81F5-73CA42450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0" y="3746"/>
                <a:ext cx="137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12">
                <a:extLst>
                  <a:ext uri="{FF2B5EF4-FFF2-40B4-BE49-F238E27FC236}">
                    <a16:creationId xmlns:a16="http://schemas.microsoft.com/office/drawing/2014/main" id="{223AD3F0-9CFD-477C-83DF-A9954D005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1" y="3767"/>
                <a:ext cx="1728" cy="2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cs typeface="Arial" panose="020B0604020202020204" pitchFamily="34" charset="0"/>
                  </a:rPr>
                  <a:t>   Thời gian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30221B4-6F34-4811-A357-7078E8C97177}"/>
              </a:ext>
            </a:extLst>
          </p:cNvPr>
          <p:cNvGrpSpPr/>
          <p:nvPr/>
        </p:nvGrpSpPr>
        <p:grpSpPr>
          <a:xfrm>
            <a:off x="5045097" y="4481494"/>
            <a:ext cx="2310296" cy="1349266"/>
            <a:chOff x="8076716" y="3452482"/>
            <a:chExt cx="2310296" cy="1349266"/>
          </a:xfrm>
        </p:grpSpPr>
        <p:pic>
          <p:nvPicPr>
            <p:cNvPr id="21" name="Picture 20" descr="empty-red-rectangle">
              <a:extLst>
                <a:ext uri="{FF2B5EF4-FFF2-40B4-BE49-F238E27FC236}">
                  <a16:creationId xmlns:a16="http://schemas.microsoft.com/office/drawing/2014/main" id="{DAFBC209-F47B-469C-9F61-72E09B01F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716" y="3452482"/>
              <a:ext cx="2310296" cy="1252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18">
                  <a:extLst>
                    <a:ext uri="{FF2B5EF4-FFF2-40B4-BE49-F238E27FC236}">
                      <a16:creationId xmlns:a16="http://schemas.microsoft.com/office/drawing/2014/main" id="{4E123C34-EE15-4D88-948A-A8A7AD223986}"/>
                    </a:ext>
                  </a:extLst>
                </p:cNvPr>
                <p:cNvSpPr txBox="1"/>
                <p:nvPr/>
              </p:nvSpPr>
              <p:spPr bwMode="auto">
                <a:xfrm>
                  <a:off x="8567293" y="3641285"/>
                  <a:ext cx="1447800" cy="1160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num>
                          <m:den>
                            <m:r>
                              <a:rPr lang="en-US" sz="3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</m:oMath>
                    </m:oMathPara>
                  </a14:m>
                  <a:endParaRPr lang="en-US" sz="3000"/>
                </a:p>
              </p:txBody>
            </p:sp>
          </mc:Choice>
          <mc:Fallback xmlns="">
            <p:sp>
              <p:nvSpPr>
                <p:cNvPr id="24" name="Object 18">
                  <a:extLst>
                    <a:ext uri="{FF2B5EF4-FFF2-40B4-BE49-F238E27FC236}">
                      <a16:creationId xmlns:a16="http://schemas.microsoft.com/office/drawing/2014/main" id="{4E123C34-EE15-4D88-948A-A8A7AD223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567293" y="3641285"/>
                  <a:ext cx="1447800" cy="116046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 Box 19">
            <a:extLst>
              <a:ext uri="{FF2B5EF4-FFF2-40B4-BE49-F238E27FC236}">
                <a16:creationId xmlns:a16="http://schemas.microsoft.com/office/drawing/2014/main" id="{66D1BFFC-2AE8-4ABD-B842-F9D3E3572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032" y="6168492"/>
            <a:ext cx="10896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i="1">
                <a:solidFill>
                  <a:srgbClr val="7030A0"/>
                </a:solidFill>
                <a:cs typeface="Arial" panose="020B0604020202020204" pitchFamily="34" charset="0"/>
              </a:rPr>
              <a:t>Lưu ý: Tốc độ trung bình cho biết sự nhanh chậm của chuyển động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9E5C49-CFDD-F172-5E0F-CE6608108661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26" name="Group 70">
              <a:extLst>
                <a:ext uri="{FF2B5EF4-FFF2-40B4-BE49-F238E27FC236}">
                  <a16:creationId xmlns:a16="http://schemas.microsoft.com/office/drawing/2014/main" id="{72085CF2-D052-3114-B897-680519816D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3378440" cy="708275"/>
              <a:chOff x="587624" y="3377549"/>
              <a:chExt cx="1739739" cy="1364238"/>
            </a:xfrm>
          </p:grpSpPr>
          <p:pic>
            <p:nvPicPr>
              <p:cNvPr id="29" name="Picture 8" descr="empty-green-rectangle">
                <a:extLst>
                  <a:ext uri="{FF2B5EF4-FFF2-40B4-BE49-F238E27FC236}">
                    <a16:creationId xmlns:a16="http://schemas.microsoft.com/office/drawing/2014/main" id="{252FDEC2-E646-C666-E2C9-F0D05CF4AD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173973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9" descr="green-top-faded">
                <a:extLst>
                  <a:ext uri="{FF2B5EF4-FFF2-40B4-BE49-F238E27FC236}">
                    <a16:creationId xmlns:a16="http://schemas.microsoft.com/office/drawing/2014/main" id="{3B48BD76-8119-6AEF-1C9D-2F155D9E42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69730A-59DC-6BCE-8C1F-10DE0FCE74F5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1026060">
              <a:extLst>
                <a:ext uri="{FF2B5EF4-FFF2-40B4-BE49-F238E27FC236}">
                  <a16:creationId xmlns:a16="http://schemas.microsoft.com/office/drawing/2014/main" id="{42BB84BE-E886-458B-CD42-FBD239B4B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Tốc độ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13F6BC5-9A95-DBD4-0811-958189562EE9}"/>
              </a:ext>
            </a:extLst>
          </p:cNvPr>
          <p:cNvSpPr txBox="1"/>
          <p:nvPr/>
        </p:nvSpPr>
        <p:spPr>
          <a:xfrm>
            <a:off x="533400" y="1178506"/>
            <a:ext cx="104394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Người ta thường dùng quãng đường đi được trong cùng một đơn vị thời gian để xác định độ nhanh, chậm của chuyển động. </a:t>
            </a:r>
          </a:p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Đại lượng này gọi là tốc độ trung bình của chuyển động (gọi tắt là tốc độ trung bình), 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Text Box 13">
            <a:extLst>
              <a:ext uri="{FF2B5EF4-FFF2-40B4-BE49-F238E27FC236}">
                <a16:creationId xmlns:a16="http://schemas.microsoft.com/office/drawing/2014/main" id="{8B5BC805-0CE6-BCBA-C33B-068671938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9508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1. Tốc độ trung bình</a:t>
            </a:r>
          </a:p>
        </p:txBody>
      </p:sp>
    </p:spTree>
    <p:extLst>
      <p:ext uri="{BB962C8B-B14F-4D97-AF65-F5344CB8AC3E}">
        <p14:creationId xmlns:p14="http://schemas.microsoft.com/office/powerpoint/2010/main" val="2501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Lưu ý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72544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291" y="844349"/>
            <a:ext cx="10896246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Nếu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</a:t>
            </a:r>
            <a:r>
              <a:rPr lang="en-US" sz="25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</a:t>
            </a:r>
            <a:r>
              <a:rPr lang="en-US" sz="25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</a:t>
            </a:r>
            <a:r>
              <a:rPr lang="en-US" sz="25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</a:t>
            </a:r>
            <a:r>
              <a:rPr lang="en-US" sz="25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2F11AF-E992-D589-D5FE-7E9DE4386106}"/>
              </a:ext>
            </a:extLst>
          </p:cNvPr>
          <p:cNvGrpSpPr/>
          <p:nvPr/>
        </p:nvGrpSpPr>
        <p:grpSpPr>
          <a:xfrm>
            <a:off x="373813" y="2133600"/>
            <a:ext cx="11278562" cy="2207019"/>
            <a:chOff x="834244" y="1828413"/>
            <a:chExt cx="10834579" cy="2843390"/>
          </a:xfrm>
        </p:grpSpPr>
        <p:pic>
          <p:nvPicPr>
            <p:cNvPr id="22" name="Picture 5" descr="empty-blue-rectangle">
              <a:extLst>
                <a:ext uri="{FF2B5EF4-FFF2-40B4-BE49-F238E27FC236}">
                  <a16:creationId xmlns:a16="http://schemas.microsoft.com/office/drawing/2014/main" id="{51942582-4BB2-7401-4390-4AFCA4C5B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44" y="1828413"/>
              <a:ext cx="10834579" cy="2843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3A841F-42AC-E06F-8CD6-A9AC0864C817}"/>
                </a:ext>
              </a:extLst>
            </p:cNvPr>
            <p:cNvSpPr txBox="1"/>
            <p:nvPr/>
          </p:nvSpPr>
          <p:spPr>
            <a:xfrm>
              <a:off x="1238017" y="1908655"/>
              <a:ext cx="9892442" cy="542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algn="just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2100">
                <a:effectLst/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AF21BE-122B-4E20-3966-2AC5035DE656}"/>
                  </a:ext>
                </a:extLst>
              </p:cNvPr>
              <p:cNvSpPr txBox="1"/>
              <p:nvPr/>
            </p:nvSpPr>
            <p:spPr>
              <a:xfrm>
                <a:off x="1678099" y="2426592"/>
                <a:ext cx="9846731" cy="1633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>
                  <a:spcBef>
                    <a:spcPts val="600"/>
                  </a:spcBef>
                  <a:buFont typeface="Wingdings" panose="05000000000000000000" pitchFamily="2" charset="2"/>
                  <a:buChar char="v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Khoảng thời gian từ t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1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đến t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là: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t =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- t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1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v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Quãng đường đi được trong thời gian 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t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là: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s =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- s</a:t>
                </a:r>
                <a:r>
                  <a:rPr lang="en-US" sz="2500" baseline="-25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1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25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v"/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游明朝" panose="02020400000000000000" pitchFamily="18" charset="-128"/>
                  </a:rPr>
                  <a:t>Tốc độ trung bình của chuyển động: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sym typeface="Symbol" panose="05050102010706020507" pitchFamily="18" charset="2"/>
                          </a:rPr>
                          <m:t></m:t>
                        </m:r>
                        <m:r>
                          <m:rPr>
                            <m:nor/>
                          </m:rPr>
                          <a:rPr lang="en-US" sz="250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sym typeface="Symbol" panose="05050102010706020507" pitchFamily="18" charset="2"/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sym typeface="Symbol" panose="05050102010706020507" pitchFamily="18" charset="2"/>
                          </a:rPr>
                          <m:t></m:t>
                        </m:r>
                        <m:r>
                          <m:rPr>
                            <m:nor/>
                          </m:rPr>
                          <a:rPr lang="en-US" sz="250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ea typeface="Times New Roman" panose="02020603050405020304" pitchFamily="18" charset="0"/>
                            <a:sym typeface="Symbol" panose="05050102010706020507" pitchFamily="18" charset="2"/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500"/>
                  <a:t>    (</a:t>
                </a:r>
                <a:r>
                  <a:rPr lang="en-US" sz="2500">
                    <a:solidFill>
                      <a:srgbClr val="C00000"/>
                    </a:solidFill>
                  </a:rPr>
                  <a:t>*</a:t>
                </a:r>
                <a:r>
                  <a:rPr lang="en-US" sz="2500"/>
                  <a:t>)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AF21BE-122B-4E20-3966-2AC5035DE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099" y="2426592"/>
                <a:ext cx="9846731" cy="1633845"/>
              </a:xfrm>
              <a:prstGeom prst="rect">
                <a:avLst/>
              </a:prstGeom>
              <a:blipFill>
                <a:blip r:embed="rId5"/>
                <a:stretch>
                  <a:fillRect l="-866" t="-2985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8221B38-7A7C-845E-3724-C1F9D4537946}"/>
              </a:ext>
            </a:extLst>
          </p:cNvPr>
          <p:cNvSpPr txBox="1"/>
          <p:nvPr/>
        </p:nvSpPr>
        <p:spPr>
          <a:xfrm>
            <a:off x="1879170" y="5105400"/>
            <a:ext cx="812774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*Tại sao tốc độ này được gọi là tốc độ </a:t>
            </a: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cs typeface="Arial" panose="020B0604020202020204" pitchFamily="34" charset="0"/>
              </a:rPr>
              <a:t>trung bình? </a:t>
            </a:r>
            <a:endParaRPr lang="en-US" sz="25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30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92184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446" y="818344"/>
            <a:ext cx="104319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bình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m/s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km/h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nữ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vận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viên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số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giải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đấu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dựa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Bảng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5.2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C3BE43-44B8-EDBD-A932-124A342DFA44}"/>
              </a:ext>
            </a:extLst>
          </p:cNvPr>
          <p:cNvSpPr txBox="1"/>
          <p:nvPr/>
        </p:nvSpPr>
        <p:spPr>
          <a:xfrm>
            <a:off x="7813891" y="1793131"/>
            <a:ext cx="3378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Thành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tích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của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một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nữ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vận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động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viên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Việt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Nam</a:t>
            </a:r>
            <a:endParaRPr lang="en-US" i="1" dirty="0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F5BDCD15-DF7F-2D9C-158C-4B19C5357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104515"/>
              </p:ext>
            </p:extLst>
          </p:nvPr>
        </p:nvGraphicFramePr>
        <p:xfrm>
          <a:off x="7111553" y="2461388"/>
          <a:ext cx="4651918" cy="38272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80118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246708988"/>
                    </a:ext>
                  </a:extLst>
                </a:gridCol>
              </a:tblGrid>
              <a:tr h="7095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Giải thi đấu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 li chạy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chạy 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102176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 kinh quốc gia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102176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 Games 29 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  <a:tr h="102176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 Games 30 (2019)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57300"/>
                  </a:ext>
                </a:extLst>
              </a:tr>
            </a:tbl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418273-95CC-8CAA-D052-16D7A9FC2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71" y="2286000"/>
            <a:ext cx="5884449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86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3378440" cy="708275"/>
              <a:chOff x="587624" y="3377549"/>
              <a:chExt cx="1739739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1739739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Tốc độ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3193"/>
            <a:ext cx="11506200" cy="149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800100" y="1241860"/>
            <a:ext cx="10363200" cy="1306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5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5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E0D1A429-78A8-4E2F-B9FE-0338F93F0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9508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>
                <a:solidFill>
                  <a:srgbClr val="0070C0"/>
                </a:solidFill>
                <a:cs typeface="Arial" panose="020B0604020202020204" pitchFamily="34" charset="0"/>
              </a:rPr>
              <a:t>2. Tốc độ tức thời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52DBA8-4188-A3C8-7053-E834C7A78890}"/>
              </a:ext>
            </a:extLst>
          </p:cNvPr>
          <p:cNvSpPr txBox="1"/>
          <p:nvPr/>
        </p:nvSpPr>
        <p:spPr>
          <a:xfrm>
            <a:off x="7239000" y="6372049"/>
            <a:ext cx="4114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ốc kế trên xe máy </a:t>
            </a:r>
            <a:endParaRPr lang="en-US" sz="2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756D06-FA82-46FE-6CD2-AB346E128C16}"/>
              </a:ext>
            </a:extLst>
          </p:cNvPr>
          <p:cNvSpPr txBox="1"/>
          <p:nvPr/>
        </p:nvSpPr>
        <p:spPr>
          <a:xfrm>
            <a:off x="1294818" y="6372049"/>
            <a:ext cx="4114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ốc kế trên ô tô</a:t>
            </a:r>
            <a:endParaRPr lang="en-US" sz="22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23B484-23EA-39B6-C945-5E957200B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768127"/>
            <a:ext cx="5334001" cy="3419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51DD95-12E7-9693-1694-F4A68D7AA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60" y="2768126"/>
            <a:ext cx="5098940" cy="3419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83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45152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58277"/>
            <a:ext cx="10573025" cy="129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 bạn A đưa A đi học bằng xe máy vào lúc 7 giờ. Sau 5 phút xe đạt tốc độ 30 km/h. Sau 10 phút nữa, xe tăng tốc độ lên thêm 15 km/h, Đến gần trường, xe giảm dần tốc độ và dừng trước cổng trường lúc 7 giờ 30 phút. </a:t>
            </a:r>
          </a:p>
        </p:txBody>
      </p:sp>
      <p:pic>
        <p:nvPicPr>
          <p:cNvPr id="7" name="Picture 6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BCEBA61F-2162-3416-AB9C-D073BEC0C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266" r="48126"/>
          <a:stretch/>
        </p:blipFill>
        <p:spPr>
          <a:xfrm>
            <a:off x="1077763" y="2373480"/>
            <a:ext cx="3863087" cy="402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4F2D03-4725-5DF4-8C97-F836E7FEC643}"/>
              </a:ext>
            </a:extLst>
          </p:cNvPr>
          <p:cNvGrpSpPr/>
          <p:nvPr/>
        </p:nvGrpSpPr>
        <p:grpSpPr>
          <a:xfrm>
            <a:off x="5602317" y="2705152"/>
            <a:ext cx="6048471" cy="3394571"/>
            <a:chOff x="5715000" y="2320429"/>
            <a:chExt cx="6048471" cy="3394571"/>
          </a:xfrm>
        </p:grpSpPr>
        <p:pic>
          <p:nvPicPr>
            <p:cNvPr id="12" name="Picture 5" descr="empty-blue-rectangle">
              <a:extLst>
                <a:ext uri="{FF2B5EF4-FFF2-40B4-BE49-F238E27FC236}">
                  <a16:creationId xmlns:a16="http://schemas.microsoft.com/office/drawing/2014/main" id="{1C48602F-B784-2624-2513-4454028BC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320429"/>
              <a:ext cx="6048471" cy="3394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FF5666-5673-F6F2-39FD-DCC796D24FCF}"/>
                </a:ext>
              </a:extLst>
            </p:cNvPr>
            <p:cNvSpPr txBox="1"/>
            <p:nvPr/>
          </p:nvSpPr>
          <p:spPr>
            <a:xfrm>
              <a:off x="6013823" y="2509096"/>
              <a:ext cx="5448224" cy="3017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07000"/>
                </a:lnSpc>
                <a:spcBef>
                  <a:spcPts val="0"/>
                </a:spcBef>
                <a:spcAft>
                  <a:spcPts val="500"/>
                </a:spcAft>
                <a:buAutoNum type="alphaLcParenR"/>
              </a:pP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 tốc độ trung bình của xe máy chở A khi đi từ nhà đến trường. Biết quãng đường từ nhà đến trường dài 15 km.</a:t>
              </a:r>
            </a:p>
            <a:p>
              <a:pPr marL="457200" marR="0" indent="-457200" algn="just">
                <a:lnSpc>
                  <a:spcPct val="107000"/>
                </a:lnSpc>
                <a:spcBef>
                  <a:spcPts val="0"/>
                </a:spcBef>
                <a:spcAft>
                  <a:spcPts val="500"/>
                </a:spcAft>
                <a:buAutoNum type="alphaLcParenR"/>
              </a:pP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Tính tốc độ của xe vào lúc 7 giờ 15 phút và 7 giờ 30 phút. Tốc độ này là tốc độ gi?</a:t>
              </a:r>
              <a:endParaRPr lang="en-US" sz="2500">
                <a:effectLst/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83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4675</TotalTime>
  <Words>1881</Words>
  <Application>Microsoft Office PowerPoint</Application>
  <PresentationFormat>Widescreen</PresentationFormat>
  <Paragraphs>178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TV-STEM</Manager>
  <Company>TV-STEM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TV-STEM</dc:title>
  <dc:subject>TV-STEM</dc:subject>
  <dc:creator>TV-STEM</dc:creator>
  <cp:keywords>TV-STEM</cp:keywords>
  <dc:description>TV-STEM</dc:description>
  <cp:lastModifiedBy>Nghiêm Xuân</cp:lastModifiedBy>
  <cp:revision>277</cp:revision>
  <dcterms:created xsi:type="dcterms:W3CDTF">2007-10-27T08:09:53Z</dcterms:created>
  <dcterms:modified xsi:type="dcterms:W3CDTF">2022-08-31T09:57:55Z</dcterms:modified>
  <cp:category>TV-STEM</cp:category>
</cp:coreProperties>
</file>