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66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F1444"/>
    <a:srgbClr val="192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8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9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5AD5-190E-4D36-BEAF-14451157886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D4E7-1E58-4A19-8A66-10C2705CE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082" y="0"/>
            <a:ext cx="8704730" cy="5280212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5092" y="750345"/>
            <a:ext cx="83900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3. THỰC HÀNH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TÍNH SAI SỐ TRONG PHÉP ĐO. 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GHI KẾT QUẢ</a:t>
            </a:r>
          </a:p>
        </p:txBody>
      </p:sp>
    </p:spTree>
    <p:extLst>
      <p:ext uri="{BB962C8B-B14F-4D97-AF65-F5344CB8AC3E}">
        <p14:creationId xmlns:p14="http://schemas.microsoft.com/office/powerpoint/2010/main" val="73714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082" y="0"/>
            <a:ext cx="8704730" cy="5280212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3. THỰC HÀNH TÍNH SAI SỐ TRONG PHÉP ĐO. GHI KẾT QUẢ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1751" y="843677"/>
            <a:ext cx="9204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Nhiệm vụ 1: </a:t>
            </a:r>
            <a:r>
              <a:rPr lang="en-US" sz="36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Em hãy dùng thước đo chiều dài của cùng 1 quyển sgk Vật lí và ghi kết quả lên bảng (mời 3 HS)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8167" y="3582167"/>
            <a:ext cx="9646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  <a:r>
              <a:rPr lang="en-US" sz="36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Các kết quả đo có giống nhau không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8167" y="4725301"/>
            <a:ext cx="9646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  <a:r>
              <a:rPr lang="en-US" sz="36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Nguyên nhân sai khác là gì </a:t>
            </a:r>
          </a:p>
        </p:txBody>
      </p:sp>
    </p:spTree>
    <p:extLst>
      <p:ext uri="{BB962C8B-B14F-4D97-AF65-F5344CB8AC3E}">
        <p14:creationId xmlns:p14="http://schemas.microsoft.com/office/powerpoint/2010/main" val="41290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297" y="0"/>
            <a:ext cx="12464297" cy="7011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082" y="0"/>
            <a:ext cx="8704730" cy="5280212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3. THỰC HÀNH TÍNH SAI SỐ TRONG PHÉP ĐO. GHI KẾT QUẢ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9791" y="722764"/>
            <a:ext cx="96460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Nhiệm vụ nhóm: </a:t>
            </a:r>
            <a:r>
              <a:rPr lang="en-US" sz="36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Thảo luận phương án và tiến hành đo tốc độ chuyển động của chiếc ô tô đồ chơi chỉ dùng thước và đồng hồ bấm giây, trả lời câu hỏi trong sgk ra giấy A4, nộp kết quả khi kết thúc 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Thời gian thực hiện: </a:t>
            </a:r>
            <a:r>
              <a:rPr lang="en-US" sz="36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7 phút</a:t>
            </a:r>
          </a:p>
        </p:txBody>
      </p:sp>
    </p:spTree>
    <p:extLst>
      <p:ext uri="{BB962C8B-B14F-4D97-AF65-F5344CB8AC3E}">
        <p14:creationId xmlns:p14="http://schemas.microsoft.com/office/powerpoint/2010/main" val="459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082" y="0"/>
            <a:ext cx="8704730" cy="5280212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3. THỰC HÀNH TÍNH SAI SỐ TRONG PHÉP ĐO. GHI KẾT QUẢ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8167" y="706190"/>
            <a:ext cx="8839067" cy="147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! Đo tốc độ chuyển động: </a:t>
            </a:r>
            <a:r>
              <a:rPr lang="en-US" sz="32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đo quãng đường S và thời gian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7207" y="3023734"/>
            <a:ext cx="8499433" cy="147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! </a:t>
            </a:r>
            <a:r>
              <a:rPr lang="en-US" sz="32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Phép đo trực tiếp: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2F1444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đo quãng đường S và thời gian 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8167" y="1992720"/>
                <a:ext cx="8839067" cy="1174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206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! Tốc độ chuyển động: </a:t>
                </a:r>
                <a:r>
                  <a:rPr lang="en-US" sz="3200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CC33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67" y="1992720"/>
                <a:ext cx="8839067" cy="1174296"/>
              </a:xfrm>
              <a:prstGeom prst="rect">
                <a:avLst/>
              </a:prstGeom>
              <a:blipFill>
                <a:blip r:embed="rId3"/>
                <a:stretch>
                  <a:fillRect l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43184" y="4821145"/>
                <a:ext cx="8499433" cy="1796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206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! </a:t>
                </a:r>
                <a:r>
                  <a:rPr lang="en-US" sz="3200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Phép đo gián tiếp: </a:t>
                </a:r>
                <a:r>
                  <a:rPr lang="en-US" sz="3200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đo tốc độ thông qua công thức </a:t>
                </a:r>
                <a:r>
                  <a:rPr lang="en-US" sz="3200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84" y="4821145"/>
                <a:ext cx="8499433" cy="1796454"/>
              </a:xfrm>
              <a:prstGeom prst="rect">
                <a:avLst/>
              </a:prstGeom>
              <a:blipFill>
                <a:blip r:embed="rId4"/>
                <a:stretch>
                  <a:fillRect l="-1865" r="-1793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7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3. THỰC HÀNH TÍNH SAI SỐ TRONG PHÉP ĐO. GHI KẾT QUẢ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79810"/>
            <a:ext cx="4293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Bảng số liệu VD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 kết quả phép đo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52641"/>
              </p:ext>
            </p:extLst>
          </p:nvPr>
        </p:nvGraphicFramePr>
        <p:xfrm>
          <a:off x="95929" y="859358"/>
          <a:ext cx="4197396" cy="3895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739">
                  <a:extLst>
                    <a:ext uri="{9D8B030D-6E8A-4147-A177-3AD203B41FA5}">
                      <a16:colId xmlns:a16="http://schemas.microsoft.com/office/drawing/2014/main" val="225208583"/>
                    </a:ext>
                  </a:extLst>
                </a:gridCol>
                <a:gridCol w="1491184">
                  <a:extLst>
                    <a:ext uri="{9D8B030D-6E8A-4147-A177-3AD203B41FA5}">
                      <a16:colId xmlns:a16="http://schemas.microsoft.com/office/drawing/2014/main" val="579513340"/>
                    </a:ext>
                  </a:extLst>
                </a:gridCol>
                <a:gridCol w="2107473">
                  <a:extLst>
                    <a:ext uri="{9D8B030D-6E8A-4147-A177-3AD203B41FA5}">
                      <a16:colId xmlns:a16="http://schemas.microsoft.com/office/drawing/2014/main" val="4083826028"/>
                    </a:ext>
                  </a:extLst>
                </a:gridCol>
              </a:tblGrid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S(m)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 (s)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628275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0,501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7,1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32418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0,500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7,3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817122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0,499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6,9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19636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0,501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7,0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902002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5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0,500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6,8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9337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39342" y="894176"/>
            <a:ext cx="7406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 Nguyên nhân gây sai số trong phép đo?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Do dụng cụ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Do thao tác, giác quan ...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 Có thể phân ra mấy loại sai số?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Sai số hệ thống (sai số dụng cụ)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Sai số ngẫu nhiên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 Cách khắc phục từng loại sai số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Đo nhiều lần</a:t>
            </a:r>
          </a:p>
        </p:txBody>
      </p:sp>
    </p:spTree>
    <p:extLst>
      <p:ext uri="{BB962C8B-B14F-4D97-AF65-F5344CB8AC3E}">
        <p14:creationId xmlns:p14="http://schemas.microsoft.com/office/powerpoint/2010/main" val="31964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3. THỰC HÀNH TÍNH SAI SỐ TRONG PHÉP ĐO. GHI KẾT QUẢ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79810"/>
            <a:ext cx="4293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Bảng số liệu VD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 kết quả phép đo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929" y="859358"/>
          <a:ext cx="4197396" cy="3895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739">
                  <a:extLst>
                    <a:ext uri="{9D8B030D-6E8A-4147-A177-3AD203B41FA5}">
                      <a16:colId xmlns:a16="http://schemas.microsoft.com/office/drawing/2014/main" val="225208583"/>
                    </a:ext>
                  </a:extLst>
                </a:gridCol>
                <a:gridCol w="1491184">
                  <a:extLst>
                    <a:ext uri="{9D8B030D-6E8A-4147-A177-3AD203B41FA5}">
                      <a16:colId xmlns:a16="http://schemas.microsoft.com/office/drawing/2014/main" val="579513340"/>
                    </a:ext>
                  </a:extLst>
                </a:gridCol>
                <a:gridCol w="2107473">
                  <a:extLst>
                    <a:ext uri="{9D8B030D-6E8A-4147-A177-3AD203B41FA5}">
                      <a16:colId xmlns:a16="http://schemas.microsoft.com/office/drawing/2014/main" val="4083826028"/>
                    </a:ext>
                  </a:extLst>
                </a:gridCol>
              </a:tblGrid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S(m)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 (s)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628275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0,501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7,1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32418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0,500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7,3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817122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0,499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6,9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19636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0,501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7,0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902002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5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0,500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6,8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9337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89253" y="554800"/>
                <a:ext cx="7602449" cy="6303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? Tính sai số của phép đo quãng đường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Giá trị TB</a:t>
                </a:r>
                <a:r>
                  <a:rPr lang="en-US" sz="2000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𝑆</m:t>
                        </m:r>
                      </m:e>
                    </m:bar>
                    <m:r>
                      <a:rPr lang="en-US" sz="2000" b="0" i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0,501+0,500+0,499+0,501+0,500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≈</m:t>
                    </m:r>
                  </m:oMath>
                </a14:m>
                <a:r>
                  <a:rPr lang="en-US" sz="2000" b="1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0,500(m)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Sai số ngẫu nhiên tuyệt đối: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ea typeface="Aachen" panose="02020500000000000000" pitchFamily="18" charset="0"/>
                                <a:cs typeface="Aachen" panose="02020500000000000000" pitchFamily="18" charset="0"/>
                              </a:rPr>
                            </m:ctrlPr>
                          </m:bar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Aachen" panose="02020500000000000000" pitchFamily="18" charset="0"/>
                                <a:cs typeface="Aachen" panose="02020500000000000000" pitchFamily="18" charset="0"/>
                              </a:rPr>
                              <m:t>𝑺</m:t>
                            </m:r>
                          </m:e>
                        </m:ba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ea typeface="Aachen" panose="02020500000000000000" pitchFamily="18" charset="0"/>
                                <a:cs typeface="Aachen" panose="02020500000000000000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Aachen" panose="02020500000000000000" pitchFamily="18" charset="0"/>
                                <a:cs typeface="Aachen" panose="02020500000000000000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ea typeface="Aachen" panose="02020500000000000000" pitchFamily="18" charset="0"/>
                                <a:cs typeface="Aachen" panose="02020500000000000000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2000" b="1" dirty="0"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𝟓𝟎𝟎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−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𝟓𝟎𝟏</m:t>
                        </m:r>
                      </m:e>
                    </m:d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𝟎𝟎𝟏</m:t>
                    </m:r>
                  </m:oMath>
                </a14:m>
                <a:r>
                  <a:rPr lang="en-US" sz="2000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(m)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𝟎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,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𝟓𝟎𝟎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−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𝟎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,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𝟓𝟎𝟎</m:t>
                        </m:r>
                      </m:e>
                    </m:d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2000" b="1" dirty="0"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1" dirty="0"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000" b="1" dirty="0">
                        <a:latin typeface="Aachen" panose="02020500000000000000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)</m:t>
                    </m:r>
                  </m:oMath>
                </a14:m>
                <a:endParaRPr lang="en-US" sz="2000" b="1" dirty="0"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𝟎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𝟒𝟗𝟗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−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𝟎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,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𝟓𝟎𝟎</m:t>
                        </m:r>
                      </m:e>
                    </m:d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𝟎𝟎𝟏</m:t>
                    </m:r>
                  </m:oMath>
                </a14:m>
                <a:r>
                  <a:rPr lang="en-US" sz="2000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(m)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achen" panose="02020500000000000000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achen" panose="02020500000000000000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achen" panose="02020500000000000000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𝟎𝟎𝟏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Aachen" panose="02020500000000000000" pitchFamily="18" charset="0"/>
                          <a:ea typeface="Aachen" panose="02020500000000000000" pitchFamily="18" charset="0"/>
                          <a:cs typeface="Aachen" panose="02020500000000000000" pitchFamily="18" charset="0"/>
                        </a:rPr>
                        <m:t>)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;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achen" panose="02020500000000000000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achen" panose="02020500000000000000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achen" panose="02020500000000000000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achen" panose="02020500000000000000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Sai số ngẫu nhiên tuyệt đối trung bình: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bar>
                      <m:barPr>
                        <m:pos m:val="top"/>
                        <m:ctrlPr>
                          <a:rPr lang="en-US" sz="200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𝑆</m:t>
                        </m:r>
                      </m:e>
                    </m:bar>
                    <m:r>
                      <a:rPr lang="en-US" sz="200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0,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0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01+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0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0,001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+0,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0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01+0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≈</m:t>
                    </m:r>
                  </m:oMath>
                </a14:m>
                <a:r>
                  <a:rPr lang="en-US" sz="2000" b="1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0,001(m)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Ghi kết quả: S = 0,500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±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𝟎𝟎𝟏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CC33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b="1" dirty="0"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253" y="554800"/>
                <a:ext cx="7602449" cy="6303200"/>
              </a:xfrm>
              <a:prstGeom prst="rect">
                <a:avLst/>
              </a:prstGeom>
              <a:blipFill>
                <a:blip r:embed="rId3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3. THỰC HÀNH TÍNH SAI SỐ TRONG PHÉP ĐO. GHI KẾT QUẢ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79810"/>
            <a:ext cx="4293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Bảng số liệu VD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C33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 kết quả phép đo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929" y="859358"/>
          <a:ext cx="4197396" cy="3895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739">
                  <a:extLst>
                    <a:ext uri="{9D8B030D-6E8A-4147-A177-3AD203B41FA5}">
                      <a16:colId xmlns:a16="http://schemas.microsoft.com/office/drawing/2014/main" val="225208583"/>
                    </a:ext>
                  </a:extLst>
                </a:gridCol>
                <a:gridCol w="1491184">
                  <a:extLst>
                    <a:ext uri="{9D8B030D-6E8A-4147-A177-3AD203B41FA5}">
                      <a16:colId xmlns:a16="http://schemas.microsoft.com/office/drawing/2014/main" val="579513340"/>
                    </a:ext>
                  </a:extLst>
                </a:gridCol>
                <a:gridCol w="2107473">
                  <a:extLst>
                    <a:ext uri="{9D8B030D-6E8A-4147-A177-3AD203B41FA5}">
                      <a16:colId xmlns:a16="http://schemas.microsoft.com/office/drawing/2014/main" val="4083826028"/>
                    </a:ext>
                  </a:extLst>
                </a:gridCol>
              </a:tblGrid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S(m)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 (s)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628275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0,501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7,1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32418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0,500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7,3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817122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0,499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6,9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19636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0,501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7,0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902002"/>
                  </a:ext>
                </a:extLst>
              </a:tr>
              <a:tr h="649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5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0,500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6,8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9337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1174" y="1022382"/>
                <a:ext cx="7602449" cy="539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? Tính sai số của phép đo thời gian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Giá trị TB</a:t>
                </a:r>
                <a:r>
                  <a:rPr lang="en-US" sz="2000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𝑡</m:t>
                        </m:r>
                      </m:e>
                    </m:bar>
                  </m:oMath>
                </a14:m>
                <a:r>
                  <a:rPr lang="en-US" sz="2000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=7,02(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CC33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Sai số ngẫu nhiên tuyệt đối: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𝟎𝟖</m:t>
                    </m:r>
                    <m:d>
                      <m:dPr>
                        <m:ctrlP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𝒔</m:t>
                        </m:r>
                      </m:e>
                    </m:d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;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𝟐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𝟖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𝒔</m:t>
                        </m:r>
                      </m:e>
                    </m:d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; 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= 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𝟏𝟐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𝒔</m:t>
                        </m:r>
                      </m:e>
                    </m:d>
                  </m:oMath>
                </a14:m>
                <a:endParaRPr lang="en-US" sz="2000" b="1" i="1" dirty="0">
                  <a:latin typeface="Cambria Math" panose="02040503050406030204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𝟒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= 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𝟐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𝟓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= 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Aachen" panose="02020500000000000000" pitchFamily="18" charset="0"/>
                        <a:cs typeface="Aachen" panose="02020500000000000000" pitchFamily="18" charset="0"/>
                      </a:rPr>
                      <m:t>𝟏𝟐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𝒔</m:t>
                        </m:r>
                      </m:e>
                    </m:d>
                  </m:oMath>
                </a14:m>
                <a:endParaRPr lang="en-US" sz="2000" b="1" dirty="0">
                  <a:solidFill>
                    <a:srgbClr val="2F1444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Sai số ngẫu nhiên tuyệt đối trung bình: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∆</m:t>
                    </m:r>
                    <m:bar>
                      <m:barPr>
                        <m:pos m:val="top"/>
                        <m:ctrlPr>
                          <a:rPr lang="en-US" sz="200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𝑡</m:t>
                        </m:r>
                      </m:e>
                    </m:bar>
                  </m:oMath>
                </a14:m>
                <a:r>
                  <a:rPr lang="en-US" sz="2000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≈</m:t>
                    </m:r>
                  </m:oMath>
                </a14:m>
                <a:r>
                  <a:rPr lang="en-US" sz="2000" b="1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0,14(s)</a:t>
                </a:r>
              </a:p>
              <a:p>
                <a:pPr>
                  <a:lnSpc>
                    <a:spcPct val="150000"/>
                  </a:lnSpc>
                </a:pPr>
                <a:endParaRPr lang="en-US" sz="2000" b="1" dirty="0">
                  <a:solidFill>
                    <a:srgbClr val="CC33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Ghi kết quả: t = 7,02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±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𝟏𝟒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CC33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b="1" dirty="0"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74" y="1022382"/>
                <a:ext cx="7602449" cy="5397503"/>
              </a:xfrm>
              <a:prstGeom prst="rect">
                <a:avLst/>
              </a:prstGeom>
              <a:blipFill>
                <a:blip r:embed="rId3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2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3. THỰC HÀNH TÍNH SAI SỐ TRONG PHÉP ĐO. GHI KẾT QUẢ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82241" y="584775"/>
                <a:ext cx="9146818" cy="6032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S = 0,500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±</m:t>
                    </m:r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𝟎𝟎𝟏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  <m:t>𝒎</m:t>
                        </m:r>
                      </m:e>
                    </m:d>
                    <m:r>
                      <a:rPr lang="en-US" sz="2400" b="1" i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; </m:t>
                    </m:r>
                  </m:oMath>
                </a14:m>
                <a:r>
                  <a:rPr lang="en-US" sz="2400" b="1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t = 7,02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±</m:t>
                    </m:r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𝟏𝟒</m:t>
                    </m:r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𝒔</m:t>
                    </m:r>
                    <m:r>
                      <a:rPr lang="en-US" sz="24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CC3300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Tốc độ trung bình: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1" i="1" smtClean="0">
                            <a:solidFill>
                              <a:srgbClr val="2F1444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barPr>
                      <m:e>
                        <m:r>
                          <a:rPr lang="en-US" sz="2400" b="1" i="1" smtClean="0">
                            <a:solidFill>
                              <a:srgbClr val="2F1444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𝒗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2F1444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rgbClr val="2F1444"/>
                                </a:solidFill>
                                <a:latin typeface="Cambria Math" panose="02040503050406030204" pitchFamily="18" charset="0"/>
                                <a:ea typeface="Aachen" panose="02020500000000000000" pitchFamily="18" charset="0"/>
                                <a:cs typeface="Aachen" panose="02020500000000000000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2F1444"/>
                                </a:solidFill>
                                <a:latin typeface="Cambria Math" panose="02040503050406030204" pitchFamily="18" charset="0"/>
                                <a:ea typeface="Aachen" panose="02020500000000000000" pitchFamily="18" charset="0"/>
                                <a:cs typeface="Aachen" panose="02020500000000000000" pitchFamily="18" charset="0"/>
                              </a:rPr>
                              <m:t>𝑆</m:t>
                            </m:r>
                          </m:e>
                        </m:bar>
                      </m:num>
                      <m:den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rgbClr val="2F1444"/>
                                </a:solidFill>
                                <a:latin typeface="Cambria Math" panose="02040503050406030204" pitchFamily="18" charset="0"/>
                                <a:ea typeface="Aachen" panose="02020500000000000000" pitchFamily="18" charset="0"/>
                                <a:cs typeface="Aachen" panose="02020500000000000000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2F1444"/>
                                </a:solidFill>
                                <a:latin typeface="Cambria Math" panose="02040503050406030204" pitchFamily="18" charset="0"/>
                                <a:ea typeface="Aachen" panose="02020500000000000000" pitchFamily="18" charset="0"/>
                                <a:cs typeface="Aachen" panose="02020500000000000000" pitchFamily="18" charset="0"/>
                              </a:rPr>
                              <m:t>𝑡</m:t>
                            </m:r>
                          </m:e>
                        </m:bar>
                      </m:den>
                    </m:f>
                  </m:oMath>
                </a14:m>
                <a:r>
                  <a:rPr lang="en-US" sz="2400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2F1444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2F1444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0,500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2F1444"/>
                            </a:solidFill>
                            <a:latin typeface="Cambria Math" panose="02040503050406030204" pitchFamily="18" charset="0"/>
                            <a:ea typeface="Aachen" panose="02020500000000000000" pitchFamily="18" charset="0"/>
                            <a:cs typeface="Aachen" panose="02020500000000000000" pitchFamily="18" charset="0"/>
                          </a:rPr>
                          <m:t>7,02</m:t>
                        </m:r>
                      </m:den>
                    </m:f>
                    <m:r>
                      <a:rPr lang="en-US" sz="2400" i="1" dirty="0" smtClean="0">
                        <a:solidFill>
                          <a:srgbClr val="2F144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rgbClr val="2F144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0,071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2F144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2F144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achen" panose="02020500000000000000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2F144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achen" panose="02020500000000000000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2F144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achen" panose="02020500000000000000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2400" b="0" dirty="0">
                  <a:solidFill>
                    <a:srgbClr val="2F1444"/>
                  </a:solidFill>
                  <a:latin typeface="Aachen" panose="02020500000000000000" pitchFamily="18" charset="0"/>
                  <a:ea typeface="Cambria Math" panose="02040503050406030204" pitchFamily="18" charset="0"/>
                  <a:cs typeface="Aachen" panose="02020500000000000000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Sai số tỉ đối: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2F1444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ba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.100%=1,99%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.100%=0,20%</m:t>
                    </m:r>
                  </m:oMath>
                </a14:m>
                <a:endParaRPr lang="en-US" sz="2000" dirty="0"/>
              </a:p>
              <a:p>
                <a:pPr marL="45720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=2,19%</m:t>
                      </m:r>
                    </m:oMath>
                  </m:oMathPara>
                </a14:m>
                <a:endParaRPr lang="en-US" sz="2400" dirty="0">
                  <a:latin typeface="Aachen" panose="02020500000000000000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Sai số tuyệt đối của vận tốc</a:t>
                </a:r>
                <a:r>
                  <a:rPr lang="en-US" sz="2400" b="1" dirty="0"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: </a:t>
                </a:r>
                <a:endParaRPr lang="en-US" sz="2000" b="1" dirty="0">
                  <a:solidFill>
                    <a:srgbClr val="CC3300"/>
                  </a:solidFill>
                  <a:latin typeface="Cambria Math" panose="020405030504060302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b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000" b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𝛅</m:t>
                    </m:r>
                    <m:r>
                      <a:rPr lang="en-US" sz="2000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000" b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.</m:t>
                    </m:r>
                    <m:bar>
                      <m:barPr>
                        <m:pos m:val="top"/>
                        <m:ctrlPr>
                          <a:rPr lang="en-US" sz="2000" b="1" i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1" i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bar>
                    <m:r>
                      <a:rPr lang="en-US" sz="2000" b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𝟎𝟎𝟐</m:t>
                    </m:r>
                  </m:oMath>
                </a14:m>
                <a:r>
                  <a:rPr lang="en-US" sz="2000" b="1" dirty="0">
                    <a:solidFill>
                      <a:srgbClr val="CC3300"/>
                    </a:solidFill>
                  </a:rPr>
                  <a:t>(m/s)</a:t>
                </a:r>
                <a:endPara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C3300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Ghi kết quả: v = 0,071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±</m:t>
                    </m:r>
                    <m:r>
                      <a:rPr lang="en-US" sz="2400" b="0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achen" panose="02020500000000000000" pitchFamily="18" charset="0"/>
                      </a:rPr>
                      <m:t>0,002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achen" panose="02020500000000000000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CC3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achen" panose="02020500000000000000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C3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achen" panose="02020500000000000000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C3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achen" panose="02020500000000000000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rgbClr val="2F1444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400" dirty="0">
                  <a:solidFill>
                    <a:srgbClr val="2F1444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241" y="584775"/>
                <a:ext cx="9146818" cy="6032229"/>
              </a:xfrm>
              <a:prstGeom prst="rect">
                <a:avLst/>
              </a:prstGeo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6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1082" y="0"/>
            <a:ext cx="8704730" cy="5280212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8666" y="489088"/>
            <a:ext cx="70946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GIAO NHIỆM VỤ VỀ NHÀ: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Hoàn thành bảng 3.1 và các câu hỏi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Học bài, trả lời câu hỏi phần: em có thể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Tự đọc phần: em có biết</a:t>
            </a:r>
          </a:p>
        </p:txBody>
      </p:sp>
    </p:spTree>
    <p:extLst>
      <p:ext uri="{BB962C8B-B14F-4D97-AF65-F5344CB8AC3E}">
        <p14:creationId xmlns:p14="http://schemas.microsoft.com/office/powerpoint/2010/main" val="1629713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767</Words>
  <Application>Microsoft Office PowerPoint</Application>
  <PresentationFormat>Widescreen</PresentationFormat>
  <Paragraphs>127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Aachen</vt:lpstr>
      <vt:lpstr>Arial</vt:lpstr>
      <vt:lpstr>Calibri</vt:lpstr>
      <vt:lpstr>Calibri Light</vt:lpstr>
      <vt:lpstr>Cambria Math</vt:lpstr>
      <vt:lpstr>Times New Roman</vt:lpstr>
      <vt:lpstr>Office Theme</vt:lpstr>
      <vt:lpstr>  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  </vt:lpstr>
    </vt:vector>
  </TitlesOfParts>
  <Manager>TV-STEM</Manager>
  <Company>TV-STEM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TV-STEM</dc:title>
  <dc:subject>TV-STEM</dc:subject>
  <dc:creator>TV-STEM</dc:creator>
  <cp:keywords>TV-STEM</cp:keywords>
  <dc:description>TV-STEM</dc:description>
  <cp:lastModifiedBy>Nghiêm Xuân</cp:lastModifiedBy>
  <cp:revision>22</cp:revision>
  <dcterms:created xsi:type="dcterms:W3CDTF">2022-07-30T03:53:20Z</dcterms:created>
  <dcterms:modified xsi:type="dcterms:W3CDTF">2022-08-25T19:16:25Z</dcterms:modified>
  <cp:category>TV-STEM</cp:category>
</cp:coreProperties>
</file>